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84" r:id="rId9"/>
    <p:sldId id="260" r:id="rId10"/>
    <p:sldId id="279" r:id="rId11"/>
    <p:sldId id="280" r:id="rId12"/>
    <p:sldId id="281" r:id="rId13"/>
    <p:sldId id="282" r:id="rId14"/>
    <p:sldId id="283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3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728-4810-9920-444CA0C9CA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728-4810-9920-444CA0C9CA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728-4810-9920-444CA0C9CA17}"/>
              </c:ext>
            </c:extLst>
          </c:dPt>
          <c:dLbls>
            <c:dLbl>
              <c:idx val="0"/>
              <c:layout>
                <c:manualLayout>
                  <c:x val="-7.6627679613167382E-2"/>
                  <c:y val="0.1085130498320699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17,6%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28-4810-9920-444CA0C9CA17}"/>
                </c:ext>
              </c:extLst>
            </c:dLbl>
            <c:dLbl>
              <c:idx val="1"/>
              <c:layout>
                <c:manualLayout>
                  <c:x val="1.6060314138568028E-2"/>
                  <c:y val="-0.171086492526471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28-4810-9920-444CA0C9CA17}"/>
                </c:ext>
              </c:extLst>
            </c:dLbl>
            <c:dLbl>
              <c:idx val="2"/>
              <c:layout>
                <c:manualLayout>
                  <c:x val="7.6289472054914487E-2"/>
                  <c:y val="0.112084768359071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14,9%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28-4810-9920-444CA0C9CA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Лист2!$C$10:$C$12</c:f>
              <c:strCache>
                <c:ptCount val="3"/>
                <c:pt idx="0">
                  <c:v>до 30 лет</c:v>
                </c:pt>
                <c:pt idx="1">
                  <c:v>30 - 50 лет</c:v>
                </c:pt>
                <c:pt idx="2">
                  <c:v>Старше 50 лет</c:v>
                </c:pt>
              </c:strCache>
            </c:strRef>
          </c:cat>
          <c:val>
            <c:numRef>
              <c:f>Лист2!$D$10:$D$12</c:f>
              <c:numCache>
                <c:formatCode>General</c:formatCode>
                <c:ptCount val="3"/>
                <c:pt idx="0">
                  <c:v>84</c:v>
                </c:pt>
                <c:pt idx="1">
                  <c:v>388</c:v>
                </c:pt>
                <c:pt idx="2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28-4810-9920-444CA0C9C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половой путь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11 мес 2018</c:v>
                </c:pt>
                <c:pt idx="1">
                  <c:v>11 мес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0.68</c:v>
                </c:pt>
                <c:pt idx="1">
                  <c:v>0.65500000000000003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0-4EFC-9D8C-26C2428C42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в/в употребл ПАВ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11 мес 2018</c:v>
                </c:pt>
                <c:pt idx="1">
                  <c:v>11 мес 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0.312</c:v>
                </c:pt>
                <c:pt idx="1">
                  <c:v>0.33400000000000002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0-4EFC-9D8C-26C2428C4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4006720"/>
        <c:axId val="1"/>
      </c:barChart>
      <c:catAx>
        <c:axId val="70400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4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0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4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4006720"/>
        <c:crosses val="autoZero"/>
        <c:crossBetween val="between"/>
      </c:valAx>
      <c:spPr>
        <a:noFill/>
        <a:ln w="25346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4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 мес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Камско-Устьинский</c:v>
                </c:pt>
                <c:pt idx="1">
                  <c:v>Алексеевский</c:v>
                </c:pt>
                <c:pt idx="2">
                  <c:v>Альметьевский</c:v>
                </c:pt>
                <c:pt idx="3">
                  <c:v>Сармановский</c:v>
                </c:pt>
                <c:pt idx="4">
                  <c:v>Верхнеуслонский</c:v>
                </c:pt>
                <c:pt idx="5">
                  <c:v>Нурлатский</c:v>
                </c:pt>
                <c:pt idx="6">
                  <c:v>Агрызский</c:v>
                </c:pt>
                <c:pt idx="7">
                  <c:v>Зеленодольский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6.5</c:v>
                </c:pt>
                <c:pt idx="1">
                  <c:v>11.7</c:v>
                </c:pt>
                <c:pt idx="2">
                  <c:v>32.799999999999997</c:v>
                </c:pt>
                <c:pt idx="3">
                  <c:v>8.6</c:v>
                </c:pt>
                <c:pt idx="4">
                  <c:v>25.5</c:v>
                </c:pt>
                <c:pt idx="5">
                  <c:v>8.8000000000000007</c:v>
                </c:pt>
                <c:pt idx="6">
                  <c:v>8.5</c:v>
                </c:pt>
                <c:pt idx="7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7-4EAA-A8BF-EA0377AF60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мес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Камско-Устьинский</c:v>
                </c:pt>
                <c:pt idx="1">
                  <c:v>Алексеевский</c:v>
                </c:pt>
                <c:pt idx="2">
                  <c:v>Альметьевский</c:v>
                </c:pt>
                <c:pt idx="3">
                  <c:v>Сармановский</c:v>
                </c:pt>
                <c:pt idx="4">
                  <c:v>Верхнеуслонский</c:v>
                </c:pt>
                <c:pt idx="5">
                  <c:v>Нурлатский</c:v>
                </c:pt>
                <c:pt idx="6">
                  <c:v>Агрызский</c:v>
                </c:pt>
                <c:pt idx="7">
                  <c:v>Зеленодольский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40.1</c:v>
                </c:pt>
                <c:pt idx="1">
                  <c:v>27.8</c:v>
                </c:pt>
                <c:pt idx="2">
                  <c:v>34.6</c:v>
                </c:pt>
                <c:pt idx="3">
                  <c:v>23.1</c:v>
                </c:pt>
                <c:pt idx="4">
                  <c:v>49.3</c:v>
                </c:pt>
                <c:pt idx="5">
                  <c:v>17.8</c:v>
                </c:pt>
                <c:pt idx="6">
                  <c:v>14.3</c:v>
                </c:pt>
                <c:pt idx="7">
                  <c:v>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7-4EAA-A8BF-EA0377AF60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5701664"/>
        <c:axId val="925717472"/>
      </c:barChart>
      <c:catAx>
        <c:axId val="92570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5717472"/>
        <c:crosses val="autoZero"/>
        <c:auto val="1"/>
        <c:lblAlgn val="ctr"/>
        <c:lblOffset val="100"/>
        <c:noMultiLvlLbl val="0"/>
      </c:catAx>
      <c:valAx>
        <c:axId val="92571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570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295-46B6-B66F-A837339ECAF3}"/>
              </c:ext>
            </c:extLst>
          </c:dPt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Бугульминский</c:v>
                </c:pt>
                <c:pt idx="1">
                  <c:v>Альметьевский</c:v>
                </c:pt>
                <c:pt idx="2">
                  <c:v>РТ</c:v>
                </c:pt>
                <c:pt idx="3">
                  <c:v>Бунский</c:v>
                </c:pt>
                <c:pt idx="4">
                  <c:v>Нижнекамский</c:v>
                </c:pt>
                <c:pt idx="5">
                  <c:v>Аксубаевский</c:v>
                </c:pt>
                <c:pt idx="6">
                  <c:v>Дрожжановский</c:v>
                </c:pt>
                <c:pt idx="7">
                  <c:v>Новошешминский</c:v>
                </c:pt>
                <c:pt idx="8">
                  <c:v>Тюлячинский</c:v>
                </c:pt>
                <c:pt idx="9">
                  <c:v>Чистопольский</c:v>
                </c:pt>
                <c:pt idx="10">
                  <c:v>Менделеевский</c:v>
                </c:pt>
                <c:pt idx="11">
                  <c:v>Г. Наб Челны</c:v>
                </c:pt>
                <c:pt idx="12">
                  <c:v>Алькеевский</c:v>
                </c:pt>
                <c:pt idx="13">
                  <c:v>Азнакаевский</c:v>
                </c:pt>
                <c:pt idx="14">
                  <c:v>Верхнеуслонский</c:v>
                </c:pt>
                <c:pt idx="15">
                  <c:v>Алексеевский</c:v>
                </c:pt>
                <c:pt idx="16">
                  <c:v>Лаишевский</c:v>
                </c:pt>
                <c:pt idx="17">
                  <c:v>Спасский</c:v>
                </c:pt>
                <c:pt idx="18">
                  <c:v>Бавлинский</c:v>
                </c:pt>
                <c:pt idx="19">
                  <c:v>Камско-Устьинский</c:v>
                </c:pt>
                <c:pt idx="20">
                  <c:v>Кайбицкий</c:v>
                </c:pt>
                <c:pt idx="21">
                  <c:v>Апастовский</c:v>
                </c:pt>
                <c:pt idx="22">
                  <c:v>Мамадышский</c:v>
                </c:pt>
                <c:pt idx="23">
                  <c:v>Черемшанский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38</c:v>
                </c:pt>
                <c:pt idx="1">
                  <c:v>41</c:v>
                </c:pt>
                <c:pt idx="2">
                  <c:v>43</c:v>
                </c:pt>
                <c:pt idx="3">
                  <c:v>45</c:v>
                </c:pt>
                <c:pt idx="4">
                  <c:v>48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53</c:v>
                </c:pt>
                <c:pt idx="11">
                  <c:v>57</c:v>
                </c:pt>
                <c:pt idx="12">
                  <c:v>57</c:v>
                </c:pt>
                <c:pt idx="13">
                  <c:v>62</c:v>
                </c:pt>
                <c:pt idx="14">
                  <c:v>63</c:v>
                </c:pt>
                <c:pt idx="15">
                  <c:v>67</c:v>
                </c:pt>
                <c:pt idx="16">
                  <c:v>67</c:v>
                </c:pt>
                <c:pt idx="17">
                  <c:v>67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4-40EC-AD46-925CD54353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95-46B6-B66F-A837339ECAF3}"/>
              </c:ext>
            </c:extLst>
          </c:dPt>
          <c:cat>
            <c:strRef>
              <c:f>Лист1!$A$2:$A$25</c:f>
              <c:strCache>
                <c:ptCount val="24"/>
                <c:pt idx="0">
                  <c:v>Бугульминский</c:v>
                </c:pt>
                <c:pt idx="1">
                  <c:v>Альметьевский</c:v>
                </c:pt>
                <c:pt idx="2">
                  <c:v>РТ</c:v>
                </c:pt>
                <c:pt idx="3">
                  <c:v>Бунский</c:v>
                </c:pt>
                <c:pt idx="4">
                  <c:v>Нижнекамский</c:v>
                </c:pt>
                <c:pt idx="5">
                  <c:v>Аксубаевский</c:v>
                </c:pt>
                <c:pt idx="6">
                  <c:v>Дрожжановский</c:v>
                </c:pt>
                <c:pt idx="7">
                  <c:v>Новошешминский</c:v>
                </c:pt>
                <c:pt idx="8">
                  <c:v>Тюлячинский</c:v>
                </c:pt>
                <c:pt idx="9">
                  <c:v>Чистопольский</c:v>
                </c:pt>
                <c:pt idx="10">
                  <c:v>Менделеевский</c:v>
                </c:pt>
                <c:pt idx="11">
                  <c:v>Г. Наб Челны</c:v>
                </c:pt>
                <c:pt idx="12">
                  <c:v>Алькеевский</c:v>
                </c:pt>
                <c:pt idx="13">
                  <c:v>Азнакаевский</c:v>
                </c:pt>
                <c:pt idx="14">
                  <c:v>Верхнеуслонский</c:v>
                </c:pt>
                <c:pt idx="15">
                  <c:v>Алексеевский</c:v>
                </c:pt>
                <c:pt idx="16">
                  <c:v>Лаишевский</c:v>
                </c:pt>
                <c:pt idx="17">
                  <c:v>Спасский</c:v>
                </c:pt>
                <c:pt idx="18">
                  <c:v>Бавлинский</c:v>
                </c:pt>
                <c:pt idx="19">
                  <c:v>Камско-Устьинский</c:v>
                </c:pt>
                <c:pt idx="20">
                  <c:v>Кайбицкий</c:v>
                </c:pt>
                <c:pt idx="21">
                  <c:v>Апастовский</c:v>
                </c:pt>
                <c:pt idx="22">
                  <c:v>Мамадышский</c:v>
                </c:pt>
                <c:pt idx="23">
                  <c:v>Черемшанский</c:v>
                </c:pt>
              </c:strCache>
            </c:str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62</c:v>
                </c:pt>
                <c:pt idx="1">
                  <c:v>59</c:v>
                </c:pt>
                <c:pt idx="2">
                  <c:v>57</c:v>
                </c:pt>
                <c:pt idx="3">
                  <c:v>55</c:v>
                </c:pt>
                <c:pt idx="4">
                  <c:v>52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47</c:v>
                </c:pt>
                <c:pt idx="11">
                  <c:v>43</c:v>
                </c:pt>
                <c:pt idx="12">
                  <c:v>43</c:v>
                </c:pt>
                <c:pt idx="13">
                  <c:v>38</c:v>
                </c:pt>
                <c:pt idx="14">
                  <c:v>37</c:v>
                </c:pt>
                <c:pt idx="15">
                  <c:v>33</c:v>
                </c:pt>
                <c:pt idx="16">
                  <c:v>33</c:v>
                </c:pt>
                <c:pt idx="17">
                  <c:v>33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4-40EC-AD46-925CD5435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913219616"/>
        <c:axId val="913213376"/>
      </c:barChart>
      <c:catAx>
        <c:axId val="9132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3213376"/>
        <c:crosses val="autoZero"/>
        <c:auto val="1"/>
        <c:lblAlgn val="ctr"/>
        <c:lblOffset val="100"/>
        <c:noMultiLvlLbl val="0"/>
      </c:catAx>
      <c:valAx>
        <c:axId val="91321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321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Аксубаевский</c:v>
                </c:pt>
                <c:pt idx="1">
                  <c:v>Балтасинский</c:v>
                </c:pt>
                <c:pt idx="2">
                  <c:v>Муслюмовский</c:v>
                </c:pt>
                <c:pt idx="3">
                  <c:v>Агрызский</c:v>
                </c:pt>
                <c:pt idx="4">
                  <c:v>Кукморский</c:v>
                </c:pt>
                <c:pt idx="5">
                  <c:v>Верхнеуслонский</c:v>
                </c:pt>
                <c:pt idx="6">
                  <c:v>Тукаевский</c:v>
                </c:pt>
                <c:pt idx="7">
                  <c:v>Дрожжановский</c:v>
                </c:pt>
                <c:pt idx="8">
                  <c:v>Тюлячинский</c:v>
                </c:pt>
                <c:pt idx="9">
                  <c:v>Бугульминский</c:v>
                </c:pt>
                <c:pt idx="10">
                  <c:v>г.Наб.Челны</c:v>
                </c:pt>
                <c:pt idx="11">
                  <c:v>Сабинский</c:v>
                </c:pt>
                <c:pt idx="12">
                  <c:v>Елабужский</c:v>
                </c:pt>
                <c:pt idx="13">
                  <c:v>Заинский</c:v>
                </c:pt>
                <c:pt idx="14">
                  <c:v>г.Казань</c:v>
                </c:pt>
                <c:pt idx="15">
                  <c:v>Буинский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0-B746-49CC-A1C2-2DBC26A8A6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ED7D3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Аксубаевский</c:v>
                </c:pt>
                <c:pt idx="1">
                  <c:v>Балтасинский</c:v>
                </c:pt>
                <c:pt idx="2">
                  <c:v>Муслюмовский</c:v>
                </c:pt>
                <c:pt idx="3">
                  <c:v>Агрызский</c:v>
                </c:pt>
                <c:pt idx="4">
                  <c:v>Кукморский</c:v>
                </c:pt>
                <c:pt idx="5">
                  <c:v>Верхнеуслонский</c:v>
                </c:pt>
                <c:pt idx="6">
                  <c:v>Тукаевский</c:v>
                </c:pt>
                <c:pt idx="7">
                  <c:v>Дрожжановский</c:v>
                </c:pt>
                <c:pt idx="8">
                  <c:v>Тюлячинский</c:v>
                </c:pt>
                <c:pt idx="9">
                  <c:v>Бугульминский</c:v>
                </c:pt>
                <c:pt idx="10">
                  <c:v>г.Наб.Челны</c:v>
                </c:pt>
                <c:pt idx="11">
                  <c:v>Сабинский</c:v>
                </c:pt>
                <c:pt idx="12">
                  <c:v>Елабужский</c:v>
                </c:pt>
                <c:pt idx="13">
                  <c:v>Заинский</c:v>
                </c:pt>
                <c:pt idx="14">
                  <c:v>г.Казань</c:v>
                </c:pt>
                <c:pt idx="15">
                  <c:v>Буинский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0.11</c:v>
                </c:pt>
                <c:pt idx="1">
                  <c:v>0</c:v>
                </c:pt>
                <c:pt idx="2">
                  <c:v>0.06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0.45</c:v>
                </c:pt>
                <c:pt idx="6">
                  <c:v>0.14000000000000001</c:v>
                </c:pt>
                <c:pt idx="7">
                  <c:v>0.08</c:v>
                </c:pt>
                <c:pt idx="8">
                  <c:v>7.0000000000000007E-2</c:v>
                </c:pt>
                <c:pt idx="9">
                  <c:v>0.24</c:v>
                </c:pt>
                <c:pt idx="10">
                  <c:v>0.11</c:v>
                </c:pt>
                <c:pt idx="11">
                  <c:v>0.04</c:v>
                </c:pt>
                <c:pt idx="12">
                  <c:v>0.08</c:v>
                </c:pt>
                <c:pt idx="13">
                  <c:v>0.1</c:v>
                </c:pt>
                <c:pt idx="14">
                  <c:v>0.09</c:v>
                </c:pt>
                <c:pt idx="1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46-49CC-A1C2-2DBC26A8A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8878096"/>
        <c:axId val="348886000"/>
      </c:barChart>
      <c:catAx>
        <c:axId val="348878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886000"/>
        <c:crosses val="autoZero"/>
        <c:auto val="1"/>
        <c:lblAlgn val="ctr"/>
        <c:lblOffset val="100"/>
        <c:noMultiLvlLbl val="0"/>
      </c:catAx>
      <c:valAx>
        <c:axId val="348886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887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5B9BD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Аксубаевский</c:v>
                </c:pt>
                <c:pt idx="1">
                  <c:v>Балтасинский</c:v>
                </c:pt>
                <c:pt idx="2">
                  <c:v>Муслюмовский</c:v>
                </c:pt>
                <c:pt idx="3">
                  <c:v>Агрызский</c:v>
                </c:pt>
                <c:pt idx="4">
                  <c:v>Кукморский</c:v>
                </c:pt>
                <c:pt idx="5">
                  <c:v>Верхнеуслонский</c:v>
                </c:pt>
                <c:pt idx="6">
                  <c:v>Тукаевский</c:v>
                </c:pt>
                <c:pt idx="7">
                  <c:v>Дрожжановский</c:v>
                </c:pt>
                <c:pt idx="8">
                  <c:v>Тюлячинский</c:v>
                </c:pt>
                <c:pt idx="9">
                  <c:v>Бугульминский</c:v>
                </c:pt>
                <c:pt idx="10">
                  <c:v>г.Наб.Челны</c:v>
                </c:pt>
                <c:pt idx="11">
                  <c:v>Сабинский</c:v>
                </c:pt>
                <c:pt idx="12">
                  <c:v>Елабужский</c:v>
                </c:pt>
                <c:pt idx="13">
                  <c:v>Заинский</c:v>
                </c:pt>
                <c:pt idx="14">
                  <c:v>г.Казань</c:v>
                </c:pt>
                <c:pt idx="15">
                  <c:v>Буинский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6.6</c:v>
                </c:pt>
                <c:pt idx="1">
                  <c:v>7.2</c:v>
                </c:pt>
                <c:pt idx="2">
                  <c:v>8</c:v>
                </c:pt>
                <c:pt idx="3">
                  <c:v>8.4</c:v>
                </c:pt>
                <c:pt idx="4">
                  <c:v>8.4</c:v>
                </c:pt>
                <c:pt idx="5">
                  <c:v>9.6999999999999993</c:v>
                </c:pt>
                <c:pt idx="6">
                  <c:v>10.1</c:v>
                </c:pt>
                <c:pt idx="7">
                  <c:v>11.3</c:v>
                </c:pt>
                <c:pt idx="8">
                  <c:v>22.9</c:v>
                </c:pt>
                <c:pt idx="9">
                  <c:v>23</c:v>
                </c:pt>
                <c:pt idx="10">
                  <c:v>23.4</c:v>
                </c:pt>
                <c:pt idx="11">
                  <c:v>24.1</c:v>
                </c:pt>
                <c:pt idx="12">
                  <c:v>26.6</c:v>
                </c:pt>
                <c:pt idx="13">
                  <c:v>27.9</c:v>
                </c:pt>
                <c:pt idx="14">
                  <c:v>33.5</c:v>
                </c:pt>
                <c:pt idx="15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21-45D7-B693-D67D092D95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Аксубаевский</c:v>
                </c:pt>
                <c:pt idx="1">
                  <c:v>Балтасинский</c:v>
                </c:pt>
                <c:pt idx="2">
                  <c:v>Муслюмовский</c:v>
                </c:pt>
                <c:pt idx="3">
                  <c:v>Агрызский</c:v>
                </c:pt>
                <c:pt idx="4">
                  <c:v>Кукморский</c:v>
                </c:pt>
                <c:pt idx="5">
                  <c:v>Верхнеуслонский</c:v>
                </c:pt>
                <c:pt idx="6">
                  <c:v>Тукаевский</c:v>
                </c:pt>
                <c:pt idx="7">
                  <c:v>Дрожжановский</c:v>
                </c:pt>
                <c:pt idx="8">
                  <c:v>Тюлячинский</c:v>
                </c:pt>
                <c:pt idx="9">
                  <c:v>Бугульминский</c:v>
                </c:pt>
                <c:pt idx="10">
                  <c:v>г.Наб.Челны</c:v>
                </c:pt>
                <c:pt idx="11">
                  <c:v>Сабинский</c:v>
                </c:pt>
                <c:pt idx="12">
                  <c:v>Елабужский</c:v>
                </c:pt>
                <c:pt idx="13">
                  <c:v>Заинский</c:v>
                </c:pt>
                <c:pt idx="14">
                  <c:v>г.Казань</c:v>
                </c:pt>
                <c:pt idx="15">
                  <c:v>Буинский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</c:numCache>
            </c:numRef>
          </c:val>
          <c:extLst>
            <c:ext xmlns:c16="http://schemas.microsoft.com/office/drawing/2014/chart" uri="{C3380CC4-5D6E-409C-BE32-E72D297353CC}">
              <c16:uniqueId val="{00000003-FC21-45D7-B693-D67D092D95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8878096"/>
        <c:axId val="348886000"/>
      </c:barChart>
      <c:catAx>
        <c:axId val="348878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886000"/>
        <c:crosses val="autoZero"/>
        <c:auto val="1"/>
        <c:lblAlgn val="ctr"/>
        <c:lblOffset val="100"/>
        <c:noMultiLvlLbl val="0"/>
      </c:catAx>
      <c:valAx>
        <c:axId val="34888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87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415032338464322E-2"/>
          <c:y val="9.6701126685186461E-2"/>
          <c:w val="0.83609654893934016"/>
          <c:h val="0.80659774662962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 в РТ</c:v>
                </c:pt>
              </c:strCache>
            </c:strRef>
          </c:tx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34C-42CC-B969-3CE6B8A8152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34C-42CC-B969-3CE6B8A81524}"/>
              </c:ext>
            </c:extLst>
          </c:dPt>
          <c:dLbls>
            <c:dLbl>
              <c:idx val="0"/>
              <c:layout>
                <c:manualLayout>
                  <c:x val="-0.22948140103176759"/>
                  <c:y val="5.9946575423960565E-3"/>
                </c:manualLayout>
              </c:layout>
              <c:tx>
                <c:rich>
                  <a:bodyPr/>
                  <a:lstStyle/>
                  <a:p>
                    <a:pPr>
                      <a:defRPr sz="1792" b="1">
                        <a:latin typeface="+mn-lt"/>
                        <a:cs typeface="Times New Roman" pitchFamily="18" charset="0"/>
                      </a:defRPr>
                    </a:pPr>
                    <a:r>
                      <a:rPr lang="ru-RU" sz="1796" b="0" dirty="0" smtClean="0">
                        <a:solidFill>
                          <a:schemeClr val="bg1"/>
                        </a:solidFill>
                        <a:latin typeface="+mn-lt"/>
                      </a:rPr>
                      <a:t>по причине </a:t>
                    </a:r>
                    <a:r>
                      <a:rPr lang="ru-RU" sz="1600" b="0" dirty="0" smtClean="0">
                        <a:solidFill>
                          <a:schemeClr val="bg1"/>
                        </a:solidFill>
                        <a:latin typeface="+mn-lt"/>
                      </a:rPr>
                      <a:t>ВИЧ-инфекции</a:t>
                    </a:r>
                  </a:p>
                  <a:p>
                    <a:pPr>
                      <a:defRPr sz="1792" b="1">
                        <a:latin typeface="+mn-lt"/>
                        <a:cs typeface="Times New Roman" pitchFamily="18" charset="0"/>
                      </a:defRPr>
                    </a:pPr>
                    <a:r>
                      <a:rPr lang="ru-RU" sz="1796" b="0" dirty="0" smtClean="0">
                        <a:solidFill>
                          <a:schemeClr val="bg1"/>
                        </a:solidFill>
                        <a:latin typeface="+mn-lt"/>
                      </a:rPr>
                      <a:t>210 чел.</a:t>
                    </a:r>
                    <a:r>
                      <a:rPr lang="ru-RU" sz="1796" b="0" baseline="0" dirty="0" smtClean="0">
                        <a:solidFill>
                          <a:schemeClr val="bg1"/>
                        </a:solidFill>
                        <a:latin typeface="+mn-lt"/>
                      </a:rPr>
                      <a:t> – </a:t>
                    </a:r>
                    <a:r>
                      <a:rPr lang="ru-RU" sz="2800" b="0" baseline="0" dirty="0" smtClean="0">
                        <a:solidFill>
                          <a:schemeClr val="bg1"/>
                        </a:solidFill>
                        <a:latin typeface="+mn-lt"/>
                      </a:rPr>
                      <a:t>46,6%</a:t>
                    </a:r>
                    <a:endParaRPr lang="ru-RU" sz="1796" b="0" baseline="0" dirty="0" smtClean="0">
                      <a:solidFill>
                        <a:schemeClr val="bg1"/>
                      </a:solidFill>
                      <a:latin typeface="+mn-lt"/>
                    </a:endParaRPr>
                  </a:p>
                  <a:p>
                    <a:pPr>
                      <a:defRPr sz="1792" b="1">
                        <a:latin typeface="+mn-lt"/>
                        <a:cs typeface="Times New Roman" pitchFamily="18" charset="0"/>
                      </a:defRPr>
                    </a:pPr>
                    <a:r>
                      <a:rPr lang="ru-RU" sz="14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rPr>
                      <a:t>(2018 – 54,2%)</a:t>
                    </a:r>
                    <a:endParaRPr lang="ru-RU" sz="1400" b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34C-42CC-B969-3CE6B8A81524}"/>
                </c:ext>
              </c:extLst>
            </c:dLbl>
            <c:dLbl>
              <c:idx val="1"/>
              <c:layout>
                <c:manualLayout>
                  <c:x val="0.2468056280763313"/>
                  <c:y val="-0.20084575446973624"/>
                </c:manualLayout>
              </c:layout>
              <c:tx>
                <c:rich>
                  <a:bodyPr anchorCtr="0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92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defRPr>
                    </a:pPr>
                    <a:r>
                      <a:rPr lang="ru-RU" sz="1796" b="0" dirty="0" smtClean="0">
                        <a:solidFill>
                          <a:schemeClr val="bg1"/>
                        </a:solidFill>
                        <a:latin typeface="+mn-lt"/>
                      </a:rPr>
                      <a:t>не связанная с ВИЧ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92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defRPr>
                    </a:pPr>
                    <a:r>
                      <a:rPr lang="ru-RU" sz="1796" b="0" dirty="0" smtClean="0">
                        <a:solidFill>
                          <a:schemeClr val="bg1"/>
                        </a:solidFill>
                        <a:latin typeface="+mn-lt"/>
                      </a:rPr>
                      <a:t>241 чел. – </a:t>
                    </a:r>
                    <a:r>
                      <a:rPr lang="ru-RU" sz="2800" b="0" dirty="0" smtClean="0">
                        <a:solidFill>
                          <a:schemeClr val="bg1"/>
                        </a:solidFill>
                        <a:latin typeface="+mn-lt"/>
                      </a:rPr>
                      <a:t>53,4 %</a:t>
                    </a:r>
                    <a:endParaRPr lang="ru-RU" sz="1796" b="0" dirty="0" smtClean="0">
                      <a:solidFill>
                        <a:schemeClr val="bg1"/>
                      </a:solidFill>
                      <a:latin typeface="+mn-lt"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92" b="1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b="0" i="0" u="none" strike="noStrike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Times New Roman" pitchFamily="18" charset="0"/>
                      </a:rPr>
                      <a:t>(2018 - 45,8%)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34C-42CC-B969-3CE6B8A815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4C-42CC-B969-3CE6B8A815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796" b="1">
                        <a:latin typeface="+mn-lt"/>
                        <a:cs typeface="Times New Roman" pitchFamily="18" charset="0"/>
                      </a:defRPr>
                    </a:pPr>
                    <a:r>
                      <a:rPr lang="ru-RU" sz="1796" dirty="0" smtClean="0">
                        <a:latin typeface="+mn-lt"/>
                      </a:rPr>
                      <a:t>21,6% от СПИД</a:t>
                    </a:r>
                    <a:endParaRPr lang="ru-RU" sz="1800" dirty="0">
                      <a:latin typeface="+mn-lt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4C-42CC-B969-3CE6B8A81524}"/>
                </c:ext>
              </c:extLst>
            </c:dLbl>
            <c:spPr>
              <a:noFill/>
              <a:ln w="25266">
                <a:noFill/>
              </a:ln>
            </c:spPr>
            <c:txPr>
              <a:bodyPr/>
              <a:lstStyle/>
              <a:p>
                <a:pPr>
                  <a:defRPr sz="1796" b="1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от ВИЧ-инфекции</c:v>
                </c:pt>
                <c:pt idx="1">
                  <c:v>не связанная с ВИЧ</c:v>
                </c:pt>
              </c:strCache>
            </c:strRef>
          </c:cat>
          <c:val>
            <c:numRef>
              <c:f>Лист1!$B$2:$B$3</c:f>
              <c:numCache>
                <c:formatCode>#,000%</c:formatCode>
                <c:ptCount val="2"/>
                <c:pt idx="0">
                  <c:v>0.46600000000000003</c:v>
                </c:pt>
                <c:pt idx="1">
                  <c:v>0.53400000000000003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4C-42CC-B969-3CE6B8A81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0.17246</cdr:x>
      <cdr:y>0.79706</cdr:y>
    </cdr:from>
    <cdr:to>
      <cdr:x>0.52348</cdr:x>
      <cdr:y>0.80172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005595" y="2984542"/>
          <a:ext cx="2046653" cy="17418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0.68348</cdr:x>
      <cdr:y>0.27258</cdr:y>
    </cdr:from>
    <cdr:to>
      <cdr:x>0.80602</cdr:x>
      <cdr:y>0.27264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V="1">
          <a:off x="3985197" y="1020670"/>
          <a:ext cx="714511" cy="22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0070C0"/>
          </a:solidFill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29C28-5143-4764-B5DC-995DB165541F}" type="datetimeFigureOut">
              <a:rPr lang="ru-RU" smtClean="0"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209A8-B206-46D4-BB43-09B3B2C21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46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7139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1260-0AFF-420C-8E8E-1875A6D9ECFE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93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09E0-54EA-4754-AA3A-1FCF7FEDDE5E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A4CF-EC8D-4722-9EBC-530862D0BEF0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0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83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3B35-4928-42CA-AB3B-AC06258F52A2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88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1A16-DD40-426E-9E21-1CA3015A0330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16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1E4F-2565-4E64-85E4-E7449B2D51BE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2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6A0F-C0D2-47AF-9242-3E3D652C3986}" type="datetime1">
              <a:rPr lang="ru-RU" smtClean="0"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94E8-28A6-4702-A4E5-5CD8042737B6}" type="datetime1">
              <a:rPr lang="ru-RU" smtClean="0"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1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AD7A-C8C1-4653-BD43-AE700F95A338}" type="datetime1">
              <a:rPr lang="ru-RU" smtClean="0"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2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107B-5FE6-4CDC-B3C0-87AE15284E1D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2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973E-B9C1-435C-8C65-842DAC6D2843}" type="datetime1">
              <a:rPr lang="ru-RU" smtClean="0"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1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1B7C-55AC-4B60-991A-84F1DB1A8344}" type="datetime1">
              <a:rPr lang="ru-RU" smtClean="0"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C2BEB-3CB9-4FA5-B790-3F385F6A11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Work\Красная строка\Минздав\ИТОГИ 2016\вич\o-AIDS-face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59"/>
          <a:stretch>
            <a:fillRect/>
          </a:stretch>
        </p:blipFill>
        <p:spPr bwMode="auto">
          <a:xfrm>
            <a:off x="6986906" y="3536316"/>
            <a:ext cx="507206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Мониторинг   ВИЧ-инфекции </a:t>
            </a:r>
            <a:br>
              <a:rPr lang="ru-RU" sz="4800" dirty="0"/>
            </a:br>
            <a:r>
              <a:rPr lang="ru-RU" sz="4800" dirty="0"/>
              <a:t>в Республике Татарстан </a:t>
            </a:r>
            <a:r>
              <a:rPr lang="ru-RU" sz="4800" dirty="0" smtClean="0"/>
              <a:t>по</a:t>
            </a:r>
            <a:r>
              <a:rPr lang="en-US" sz="4800" dirty="0" smtClean="0"/>
              <a:t> </a:t>
            </a:r>
            <a:r>
              <a:rPr lang="ru-RU" sz="4800" dirty="0" smtClean="0"/>
              <a:t>итогам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> 11 месяцев 2019 </a:t>
            </a:r>
            <a:r>
              <a:rPr lang="ru-RU" sz="4800" dirty="0" smtClean="0"/>
              <a:t>года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4587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Главный внештатный специалист </a:t>
            </a:r>
            <a:r>
              <a:rPr lang="ru-RU" dirty="0" smtClean="0"/>
              <a:t>по </a:t>
            </a:r>
            <a:r>
              <a:rPr lang="ru-RU" dirty="0"/>
              <a:t>проблемам диагностики и лечения </a:t>
            </a:r>
            <a:r>
              <a:rPr lang="ru-RU" dirty="0" smtClean="0"/>
              <a:t>ВИЧ-инфекции МЗ </a:t>
            </a:r>
            <a:r>
              <a:rPr lang="ru-RU" dirty="0"/>
              <a:t>РТ ,  </a:t>
            </a:r>
            <a:endParaRPr lang="ru-RU" dirty="0"/>
          </a:p>
          <a:p>
            <a:r>
              <a:rPr lang="ru-RU" dirty="0"/>
              <a:t>заместитель главного врача по медицинской </a:t>
            </a:r>
            <a:r>
              <a:rPr lang="ru-RU" dirty="0" smtClean="0"/>
              <a:t>части ГАУЗ «РЦПБ СПИД и ИЗ МЗ РТ», </a:t>
            </a:r>
            <a:r>
              <a:rPr lang="ru-RU" dirty="0"/>
              <a:t>к.м.н.,  </a:t>
            </a:r>
          </a:p>
          <a:p>
            <a:r>
              <a:rPr lang="ru-RU" b="1" dirty="0" err="1"/>
              <a:t>Фирая</a:t>
            </a:r>
            <a:r>
              <a:rPr lang="ru-RU" b="1" dirty="0"/>
              <a:t> </a:t>
            </a:r>
            <a:r>
              <a:rPr lang="ru-RU" b="1" dirty="0" err="1"/>
              <a:t>Идиятулловна</a:t>
            </a:r>
            <a:r>
              <a:rPr lang="ru-RU" b="1" dirty="0"/>
              <a:t> </a:t>
            </a:r>
            <a:r>
              <a:rPr lang="ru-RU" b="1" dirty="0" err="1"/>
              <a:t>Нагимова</a:t>
            </a:r>
            <a:r>
              <a:rPr lang="ru-RU" b="1" dirty="0"/>
              <a:t> </a:t>
            </a:r>
          </a:p>
          <a:p>
            <a:endParaRPr lang="ru-RU" dirty="0"/>
          </a:p>
        </p:txBody>
      </p:sp>
      <p:pic>
        <p:nvPicPr>
          <p:cNvPr id="4" name="Picture 2" descr="D:\Work\Красная строка\LOGO_minzdra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77166"/>
            <a:ext cx="3709988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-315913"/>
            <a:ext cx="2262188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8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Антивирусная терапия ВИЧ- инфицированных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4" descr="Карттат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lum bright="26000" contrast="14000"/>
          </a:blip>
          <a:stretch>
            <a:fillRect/>
          </a:stretch>
        </p:blipFill>
        <p:spPr>
          <a:xfrm>
            <a:off x="1666241" y="1819702"/>
            <a:ext cx="4333874" cy="3645772"/>
          </a:xfrm>
          <a:scene3d>
            <a:camera prst="orthographicFront"/>
            <a:lightRig rig="threePt" dir="t"/>
          </a:scene3d>
          <a:sp3d prstMaterial="metal"/>
        </p:spPr>
      </p:pic>
      <p:sp>
        <p:nvSpPr>
          <p:cNvPr id="7" name="TextBox 6"/>
          <p:cNvSpPr txBox="1"/>
          <p:nvPr/>
        </p:nvSpPr>
        <p:spPr>
          <a:xfrm>
            <a:off x="502603" y="2038360"/>
            <a:ext cx="262731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АРВТ в РФ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10 мес.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года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67,1% от  состоящих на «Д» наблюдении</a:t>
            </a:r>
          </a:p>
        </p:txBody>
      </p:sp>
      <p:graphicFrame>
        <p:nvGraphicFramePr>
          <p:cNvPr id="9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397989"/>
              </p:ext>
            </p:extLst>
          </p:nvPr>
        </p:nvGraphicFramePr>
        <p:xfrm>
          <a:off x="3129916" y="1918337"/>
          <a:ext cx="76803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4" imgW="7681626" imgH="4011516" progId="Excel.Chart.8">
                  <p:embed/>
                </p:oleObj>
              </mc:Choice>
              <mc:Fallback>
                <p:oleObj r:id="rId4" imgW="7681626" imgH="4011516" progId="Excel.Chart.8">
                  <p:embed/>
                  <p:pic>
                    <p:nvPicPr>
                      <p:cNvPr id="1026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9916" y="1918337"/>
                        <a:ext cx="7680325" cy="401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82341" y="5980749"/>
            <a:ext cx="5351463" cy="3381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АРВТ С 2013г.                                   по 2019г</a:t>
            </a:r>
            <a:r>
              <a:rPr lang="ru-RU" alt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Стрелка вправо 10"/>
          <p:cNvSpPr/>
          <p:nvPr/>
        </p:nvSpPr>
        <p:spPr>
          <a:xfrm rot="20996399">
            <a:off x="6098540" y="5728336"/>
            <a:ext cx="1614488" cy="67468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В    2   РАЗА</a:t>
            </a:r>
          </a:p>
        </p:txBody>
      </p:sp>
    </p:spTree>
    <p:extLst>
      <p:ext uri="{BB962C8B-B14F-4D97-AF65-F5344CB8AC3E}">
        <p14:creationId xmlns:p14="http://schemas.microsoft.com/office/powerpoint/2010/main" val="1483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Охват антиретровирусной терапией ВИЧ-инфицированных на 01.01.2019год и за 11 месяцев 2019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489637"/>
              </p:ext>
            </p:extLst>
          </p:nvPr>
        </p:nvGraphicFramePr>
        <p:xfrm>
          <a:off x="391160" y="1937390"/>
          <a:ext cx="11409680" cy="44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8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4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Территория</a:t>
                      </a:r>
                      <a:endParaRPr lang="ru-RU" sz="1200" dirty="0"/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На диспансерном учете на 01.01.2019г./01.12.2019 ВИЧ-инфицированных</a:t>
                      </a:r>
                      <a:endParaRPr lang="ru-RU" sz="1200" b="1" dirty="0"/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Охват АРВТ от состоящих на учете</a:t>
                      </a:r>
                      <a:endParaRPr lang="ru-RU" sz="1200" dirty="0"/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Количество пациентов с СД4</a:t>
                      </a:r>
                      <a:r>
                        <a:rPr lang="en-US" sz="1200" b="1" dirty="0" smtClean="0"/>
                        <a:t>&lt;</a:t>
                      </a:r>
                      <a:r>
                        <a:rPr lang="ru-RU" sz="1200" b="1" dirty="0" smtClean="0"/>
                        <a:t>350 </a:t>
                      </a:r>
                      <a:r>
                        <a:rPr lang="ru-RU" sz="1200" b="1" dirty="0" err="1" smtClean="0"/>
                        <a:t>кл</a:t>
                      </a:r>
                      <a:r>
                        <a:rPr lang="ru-RU" sz="1200" b="1" dirty="0" smtClean="0"/>
                        <a:t>/мл,  не охваченных АРВТ</a:t>
                      </a:r>
                      <a:endParaRPr lang="ru-RU" sz="1200" b="1" dirty="0"/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00">
                <a:tc>
                  <a:txBody>
                    <a:bodyPr/>
                    <a:lstStyle/>
                    <a:p>
                      <a:r>
                        <a:rPr lang="ru-RU" altLang="ru-RU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Нижнекамский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585/ 611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31,7%/   42,9%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88/     70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73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Елабужский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187/ 197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31,7%/   31%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    14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317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Заинский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110/   119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45,5%/   59,7%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   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693">
                <a:tc>
                  <a:txBody>
                    <a:bodyPr/>
                    <a:lstStyle/>
                    <a:p>
                      <a:r>
                        <a:rPr lang="ru-RU" altLang="ru-RU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Чистопольский</a:t>
                      </a:r>
                      <a:r>
                        <a:rPr lang="ru-RU" altLang="ru-RU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152/   154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47%/ 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   25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692">
                <a:tc>
                  <a:txBody>
                    <a:bodyPr/>
                    <a:lstStyle/>
                    <a:p>
                      <a:r>
                        <a:rPr lang="ru-RU" altLang="ru-RU" sz="1400" b="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Зеленодольский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509/   552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51%/    54,5 %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70/   50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0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Алькеевский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   20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52%/   50%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    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7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Арский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26/   26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40/   48%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   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706">
                <a:tc>
                  <a:txBody>
                    <a:bodyPr/>
                    <a:lstStyle/>
                    <a:p>
                      <a:r>
                        <a:rPr lang="ru-RU" altLang="ru-RU" sz="1400" dirty="0" err="1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Лениногорский</a:t>
                      </a:r>
                      <a:r>
                        <a:rPr lang="ru-RU" altLang="ru-RU" sz="1400" dirty="0" smtClean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425/   456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50,9%/   57,9%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47/  34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1" marB="4572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70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Ютазинский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   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31,1%/    44,9%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   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706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Муслюмовский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    16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50%/50%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50" marB="4575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Смертность </a:t>
            </a:r>
            <a:r>
              <a:rPr lang="ru-RU" sz="3100" dirty="0"/>
              <a:t>больных ВИЧ-инфекцией  в РТ за 10 месяцев 2019 года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По причине ВИЧ-инфекции умерло 210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чел. (10 мес.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2018г.-291 чел.), показатель смертности от ВИЧ-инфекции 6,47 на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100 </a:t>
            </a:r>
            <a:r>
              <a:rPr lang="ru-RU" sz="2000" dirty="0" err="1" smtClean="0">
                <a:solidFill>
                  <a:schemeClr val="bg1">
                    <a:lumMod val="50000"/>
                  </a:schemeClr>
                </a:solidFill>
              </a:rPr>
              <a:t>тыс.населения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, что на 27% ниже аналогичного периода 2018 года 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07815"/>
              </p:ext>
            </p:extLst>
          </p:nvPr>
        </p:nvGraphicFramePr>
        <p:xfrm>
          <a:off x="2732088" y="1646239"/>
          <a:ext cx="7181850" cy="408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3"/>
          <p:cNvSpPr>
            <a:spLocks noChangeArrowheads="1"/>
          </p:cNvSpPr>
          <p:nvPr/>
        </p:nvSpPr>
        <p:spPr bwMode="auto">
          <a:xfrm>
            <a:off x="7951789" y="5534025"/>
            <a:ext cx="19621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 –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36,2%</a:t>
            </a:r>
          </a:p>
          <a:p>
            <a:pPr algn="ctr"/>
            <a:r>
              <a:rPr lang="ru-RU" alt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 – </a:t>
            </a:r>
            <a:r>
              <a:rPr lang="ru-RU" alt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32,3%)</a:t>
            </a:r>
          </a:p>
        </p:txBody>
      </p:sp>
      <p:sp>
        <p:nvSpPr>
          <p:cNvPr id="8" name="Стрелка вправо 7"/>
          <p:cNvSpPr/>
          <p:nvPr/>
        </p:nvSpPr>
        <p:spPr>
          <a:xfrm rot="3763178">
            <a:off x="7767320" y="4804924"/>
            <a:ext cx="62484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1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смертности по причине  ВИЧ-инфекции в 2018 году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9440" y="1690688"/>
            <a:ext cx="1083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 smtClean="0"/>
              <a:t>Умерли </a:t>
            </a:r>
            <a:r>
              <a:rPr lang="ru-RU" altLang="ru-RU" dirty="0"/>
              <a:t>210 чел</a:t>
            </a:r>
            <a:r>
              <a:rPr lang="ru-RU" altLang="ru-RU" dirty="0" smtClean="0"/>
              <a:t>. (Показатель смертности </a:t>
            </a:r>
            <a:r>
              <a:rPr lang="ru-RU" altLang="ru-RU" dirty="0"/>
              <a:t>в </a:t>
            </a:r>
            <a:r>
              <a:rPr lang="ru-RU" altLang="ru-RU" dirty="0" smtClean="0"/>
              <a:t>Альметьевске </a:t>
            </a:r>
            <a:r>
              <a:rPr lang="ru-RU" altLang="ru-RU" dirty="0"/>
              <a:t>и прикрепленных территориях </a:t>
            </a:r>
            <a:r>
              <a:rPr lang="ru-RU" altLang="ru-RU" dirty="0" smtClean="0"/>
              <a:t>- </a:t>
            </a:r>
            <a:r>
              <a:rPr lang="ru-RU" altLang="ru-RU" dirty="0"/>
              <a:t>9,3;</a:t>
            </a:r>
          </a:p>
          <a:p>
            <a:pPr algn="ctr">
              <a:spcBef>
                <a:spcPct val="0"/>
              </a:spcBef>
            </a:pPr>
            <a:r>
              <a:rPr lang="ru-RU" altLang="ru-RU" dirty="0"/>
              <a:t> Казани и </a:t>
            </a:r>
            <a:r>
              <a:rPr lang="ru-RU" altLang="ru-RU" dirty="0" err="1"/>
              <a:t>Наб.Челнах</a:t>
            </a:r>
            <a:r>
              <a:rPr lang="ru-RU" altLang="ru-RU" dirty="0"/>
              <a:t> с </a:t>
            </a:r>
            <a:r>
              <a:rPr lang="ru-RU" altLang="ru-RU" dirty="0" smtClean="0"/>
              <a:t>прикрепленными </a:t>
            </a:r>
            <a:r>
              <a:rPr lang="ru-RU" altLang="ru-RU" dirty="0"/>
              <a:t>территориям и </a:t>
            </a:r>
            <a:r>
              <a:rPr lang="ru-RU" altLang="ru-RU" dirty="0" smtClean="0"/>
              <a:t>по </a:t>
            </a:r>
            <a:r>
              <a:rPr lang="ru-RU" altLang="ru-RU" dirty="0"/>
              <a:t>5,2 (на 100 </a:t>
            </a:r>
            <a:r>
              <a:rPr lang="ru-RU" altLang="ru-RU" dirty="0" err="1"/>
              <a:t>тыс.нас</a:t>
            </a:r>
            <a:r>
              <a:rPr lang="ru-RU" altLang="ru-RU" dirty="0"/>
              <a:t>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89169"/>
              </p:ext>
            </p:extLst>
          </p:nvPr>
        </p:nvGraphicFramePr>
        <p:xfrm>
          <a:off x="599440" y="2509312"/>
          <a:ext cx="10972800" cy="3736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2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62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Территории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Умерли по причине  ВИЧ/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Смертность</a:t>
                      </a:r>
                    </a:p>
                    <a:p>
                      <a:pPr algn="ctr"/>
                      <a:r>
                        <a:rPr lang="ru-RU" sz="1100" baseline="0" dirty="0" smtClean="0"/>
                        <a:t>на 100 </a:t>
                      </a:r>
                      <a:r>
                        <a:rPr lang="ru-RU" sz="1100" baseline="0" dirty="0" err="1" smtClean="0"/>
                        <a:t>тыс.нас</a:t>
                      </a:r>
                      <a:endParaRPr lang="ru-RU" sz="1100" baseline="0" dirty="0" smtClean="0"/>
                    </a:p>
                  </a:txBody>
                  <a:tcPr marL="91433" marR="91433" marT="45728" marB="4572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err="1" smtClean="0"/>
                        <a:t>Лениногорский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12</a:t>
                      </a:r>
                      <a:endParaRPr lang="ru-RU" alt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17,67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Сармановский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4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13,91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Муслюмовский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2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12,33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dirty="0" err="1" smtClean="0"/>
                        <a:t>Бугульминский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10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11,52</a:t>
                      </a:r>
                      <a:endParaRPr lang="ru-RU" sz="11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Азнакаевский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5</a:t>
                      </a:r>
                      <a:endParaRPr lang="ru-RU" alt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9,84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9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smtClean="0"/>
                        <a:t>Альметьевский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16</a:t>
                      </a:r>
                      <a:endParaRPr lang="ru-RU" alt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9,23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err="1" smtClean="0"/>
                        <a:t>Бавлинский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2</a:t>
                      </a:r>
                      <a:endParaRPr lang="ru-RU" altLang="ru-RU" sz="1100" b="0" dirty="0" smtClean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6,94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smtClean="0"/>
                        <a:t>Менделеевский</a:t>
                      </a:r>
                      <a:endParaRPr lang="ru-RU" altLang="ru-RU" sz="1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5</a:t>
                      </a:r>
                      <a:endParaRPr lang="ru-RU" altLang="ru-RU" sz="11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19,88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err="1" smtClean="0"/>
                        <a:t>Елабужский</a:t>
                      </a:r>
                      <a:endParaRPr lang="ru-RU" altLang="ru-RU" sz="1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5</a:t>
                      </a:r>
                      <a:endParaRPr lang="ru-RU" altLang="ru-RU" sz="11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7,01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err="1" smtClean="0"/>
                        <a:t>Заинский</a:t>
                      </a:r>
                      <a:endParaRPr lang="ru-RU" altLang="ru-RU" sz="12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4</a:t>
                      </a:r>
                      <a:endParaRPr lang="ru-RU" altLang="ru-RU" sz="11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8,85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err="1" smtClean="0"/>
                        <a:t>Буинский</a:t>
                      </a:r>
                      <a:r>
                        <a:rPr lang="ru-RU" altLang="ru-RU" sz="1200" dirty="0" smtClean="0"/>
                        <a:t> </a:t>
                      </a:r>
                      <a:endParaRPr lang="ru-RU" altLang="ru-RU" sz="12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3</a:t>
                      </a:r>
                      <a:endParaRPr lang="ru-RU" altLang="ru-RU" sz="1100" b="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dirty="0" smtClean="0"/>
                        <a:t>8,53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/>
                        <a:t>РТ </a:t>
                      </a:r>
                      <a:endParaRPr lang="ru-RU" alt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/>
                        <a:t>210 </a:t>
                      </a:r>
                      <a:endParaRPr lang="ru-RU" altLang="ru-RU" sz="11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/>
                        <a:t>6,47</a:t>
                      </a:r>
                      <a:endParaRPr lang="ru-RU" altLang="ru-RU" sz="11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91433" marR="91433" marT="45728" marB="4572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3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1757838" y="1944688"/>
            <a:ext cx="8076248" cy="36933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целевых показателей государственной стратегии</a:t>
            </a:r>
            <a:endParaRPr lang="ru-RU" altLang="ru-RU" sz="1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3876" y="3596520"/>
            <a:ext cx="7984172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Добиться дальнейшего снижения новых случаев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ВИЧ-инфекции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9220" name="object 8"/>
          <p:cNvSpPr>
            <a:spLocks/>
          </p:cNvSpPr>
          <p:nvPr/>
        </p:nvSpPr>
        <p:spPr bwMode="auto">
          <a:xfrm flipH="1">
            <a:off x="1280318" y="1998348"/>
            <a:ext cx="134937" cy="3342004"/>
          </a:xfrm>
          <a:custGeom>
            <a:avLst/>
            <a:gdLst>
              <a:gd name="T0" fmla="*/ 0 w 45719"/>
              <a:gd name="T1" fmla="*/ 5942962 h 4770120"/>
              <a:gd name="T2" fmla="*/ 1077517 w 45719"/>
              <a:gd name="T3" fmla="*/ 5942962 h 4770120"/>
              <a:gd name="T4" fmla="*/ 1077517 w 45719"/>
              <a:gd name="T5" fmla="*/ 0 h 4770120"/>
              <a:gd name="T6" fmla="*/ 0 w 45719"/>
              <a:gd name="T7" fmla="*/ 0 h 4770120"/>
              <a:gd name="T8" fmla="*/ 0 w 45719"/>
              <a:gd name="T9" fmla="*/ 5942962 h 4770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719"/>
              <a:gd name="T16" fmla="*/ 0 h 4770120"/>
              <a:gd name="T17" fmla="*/ 45719 w 45719"/>
              <a:gd name="T18" fmla="*/ 4770120 h 4770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719" h="4770120">
                <a:moveTo>
                  <a:pt x="0" y="4770120"/>
                </a:moveTo>
                <a:lnTo>
                  <a:pt x="45719" y="4770120"/>
                </a:lnTo>
                <a:lnTo>
                  <a:pt x="45719" y="0"/>
                </a:lnTo>
                <a:lnTo>
                  <a:pt x="0" y="0"/>
                </a:lnTo>
                <a:lnTo>
                  <a:pt x="0" y="4770120"/>
                </a:lnTo>
                <a:close/>
              </a:path>
            </a:pathLst>
          </a:custGeom>
          <a:solidFill>
            <a:srgbClr val="C00000"/>
          </a:solidFill>
          <a:ln w="25908">
            <a:solidFill>
              <a:srgbClr val="C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6" name="object 6"/>
          <p:cNvSpPr>
            <a:spLocks noChangeArrowheads="1"/>
          </p:cNvSpPr>
          <p:nvPr/>
        </p:nvSpPr>
        <p:spPr bwMode="auto">
          <a:xfrm>
            <a:off x="1172050" y="1998348"/>
            <a:ext cx="585788" cy="2730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13"/>
          </a:p>
        </p:txBody>
      </p:sp>
      <p:sp>
        <p:nvSpPr>
          <p:cNvPr id="7178" name="object 6"/>
          <p:cNvSpPr>
            <a:spLocks noChangeArrowheads="1"/>
          </p:cNvSpPr>
          <p:nvPr/>
        </p:nvSpPr>
        <p:spPr bwMode="auto">
          <a:xfrm>
            <a:off x="1172050" y="3636963"/>
            <a:ext cx="633412" cy="2730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13"/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1775300" y="4988205"/>
            <a:ext cx="8104821" cy="3693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</a:t>
            </a:r>
            <a:r>
              <a:rPr lang="ru-RU" alt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случаев смерти от </a:t>
            </a:r>
            <a:r>
              <a:rPr lang="ru-RU" altLang="ru-RU" sz="1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СПИДа</a:t>
            </a:r>
            <a:endParaRPr lang="ru-RU" alt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6"/>
          <p:cNvSpPr>
            <a:spLocks noChangeArrowheads="1"/>
          </p:cNvSpPr>
          <p:nvPr/>
        </p:nvSpPr>
        <p:spPr bwMode="auto">
          <a:xfrm>
            <a:off x="1172050" y="5067302"/>
            <a:ext cx="603250" cy="2730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013"/>
          </a:p>
        </p:txBody>
      </p:sp>
      <p:sp>
        <p:nvSpPr>
          <p:cNvPr id="9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Цели </a:t>
            </a:r>
            <a:r>
              <a:rPr lang="ru-RU" altLang="ru-RU" dirty="0" smtClean="0"/>
              <a:t>службы </a:t>
            </a:r>
            <a:r>
              <a:rPr lang="ru-RU" altLang="ru-RU" dirty="0" smtClean="0"/>
              <a:t>СПИД </a:t>
            </a:r>
            <a:r>
              <a:rPr lang="ru-RU" altLang="ru-RU" dirty="0" smtClean="0"/>
              <a:t>на </a:t>
            </a:r>
            <a:r>
              <a:rPr lang="ru-RU" altLang="ru-RU" dirty="0" smtClean="0"/>
              <a:t>2020 год</a:t>
            </a:r>
            <a:endParaRPr lang="ru-RU" altLang="ru-RU" dirty="0"/>
          </a:p>
        </p:txBody>
      </p:sp>
      <p:sp>
        <p:nvSpPr>
          <p:cNvPr id="9227" name="Заголовок 1"/>
          <p:cNvSpPr txBox="1">
            <a:spLocks/>
          </p:cNvSpPr>
          <p:nvPr/>
        </p:nvSpPr>
        <p:spPr bwMode="auto">
          <a:xfrm>
            <a:off x="4876800" y="3926206"/>
            <a:ext cx="61277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600" b="1" i="1" dirty="0" smtClean="0">
                <a:solidFill>
                  <a:srgbClr val="FF0000"/>
                </a:solidFill>
              </a:rPr>
              <a:t>Качества </a:t>
            </a:r>
            <a:r>
              <a:rPr lang="ru-RU" altLang="ru-RU" sz="1600" b="1" i="1" dirty="0">
                <a:solidFill>
                  <a:srgbClr val="FF0000"/>
                </a:solidFill>
              </a:rPr>
              <a:t>тестирования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600" b="1" i="1" dirty="0">
                <a:solidFill>
                  <a:srgbClr val="FF0000"/>
                </a:solidFill>
              </a:rPr>
              <a:t>Охвата и эффективности АРВТ</a:t>
            </a:r>
          </a:p>
        </p:txBody>
      </p:sp>
      <p:sp>
        <p:nvSpPr>
          <p:cNvPr id="9228" name="Заголовок 1"/>
          <p:cNvSpPr txBox="1">
            <a:spLocks/>
          </p:cNvSpPr>
          <p:nvPr/>
        </p:nvSpPr>
        <p:spPr bwMode="auto">
          <a:xfrm>
            <a:off x="5189539" y="5346701"/>
            <a:ext cx="60023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600" b="1" i="1" dirty="0">
                <a:solidFill>
                  <a:srgbClr val="FF0000"/>
                </a:solidFill>
              </a:rPr>
              <a:t>Ранней диагностики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600" b="1" i="1" dirty="0">
                <a:solidFill>
                  <a:srgbClr val="FF0000"/>
                </a:solidFill>
              </a:rPr>
              <a:t>Охвата АРВТ по жизненным показаниям</a:t>
            </a:r>
          </a:p>
        </p:txBody>
      </p:sp>
      <p:sp>
        <p:nvSpPr>
          <p:cNvPr id="17" name="Стрелка вверх 16"/>
          <p:cNvSpPr/>
          <p:nvPr/>
        </p:nvSpPr>
        <p:spPr>
          <a:xfrm rot="10800000" flipV="1">
            <a:off x="6491289" y="4083368"/>
            <a:ext cx="46037" cy="2333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верх 18"/>
          <p:cNvSpPr/>
          <p:nvPr/>
        </p:nvSpPr>
        <p:spPr>
          <a:xfrm rot="10800000" flipV="1">
            <a:off x="6153150" y="4316731"/>
            <a:ext cx="46038" cy="2333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трелка вверх 19"/>
          <p:cNvSpPr/>
          <p:nvPr/>
        </p:nvSpPr>
        <p:spPr>
          <a:xfrm rot="10800000" flipV="1">
            <a:off x="7046914" y="5532438"/>
            <a:ext cx="46037" cy="2333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верх 20"/>
          <p:cNvSpPr/>
          <p:nvPr/>
        </p:nvSpPr>
        <p:spPr>
          <a:xfrm rot="10800000" flipV="1">
            <a:off x="6162675" y="5741988"/>
            <a:ext cx="46038" cy="23336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8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0" y="6597650"/>
            <a:ext cx="9144000" cy="260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5159375" y="3068638"/>
            <a:ext cx="5689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Благодарю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  <p:pic>
        <p:nvPicPr>
          <p:cNvPr id="17412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-242888"/>
            <a:ext cx="4495800" cy="44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08888" y="4437064"/>
            <a:ext cx="18716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ЯТочноЗнаю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Эпидемиологическая ситуация по </a:t>
            </a:r>
            <a:r>
              <a:rPr lang="ru-RU" sz="4000" dirty="0" smtClean="0"/>
              <a:t>ВИЧ-инфекции</a:t>
            </a:r>
            <a:r>
              <a:rPr lang="en-US" dirty="0"/>
              <a:t/>
            </a:r>
            <a:br>
              <a:rPr lang="en-US" dirty="0"/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Республик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Татарстан  на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01.12.2019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4" y="1643064"/>
            <a:ext cx="5259387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9"/>
          <p:cNvSpPr>
            <a:spLocks noChangeArrowheads="1"/>
          </p:cNvSpPr>
          <p:nvPr/>
        </p:nvSpPr>
        <p:spPr bwMode="gray">
          <a:xfrm>
            <a:off x="1249681" y="1875791"/>
            <a:ext cx="5286375" cy="2214563"/>
          </a:xfrm>
          <a:prstGeom prst="roundRect">
            <a:avLst>
              <a:gd name="adj" fmla="val 16667"/>
            </a:avLst>
          </a:prstGeom>
          <a:solidFill>
            <a:srgbClr val="FFFFFF">
              <a:alpha val="89803"/>
            </a:srgbClr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На 01.12.2019 состоит на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диспансерном учете: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14159 </a:t>
            </a:r>
            <a:r>
              <a:rPr lang="ru-RU" altLang="ru-RU" sz="2000" b="1" dirty="0"/>
              <a:t>ВИЧ-инфицированных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(из них </a:t>
            </a:r>
            <a:r>
              <a:rPr lang="ru-RU" altLang="ru-RU" sz="2800" b="1" dirty="0"/>
              <a:t>911</a:t>
            </a:r>
            <a:r>
              <a:rPr lang="ru-RU" altLang="ru-RU" sz="2000" b="1" dirty="0"/>
              <a:t> находятся в УФСИН),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/>
              <a:t>из них 151 ребенок 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1524001" y="4286251"/>
            <a:ext cx="4714875" cy="1857375"/>
          </a:xfrm>
          <a:prstGeom prst="roundRect">
            <a:avLst>
              <a:gd name="adj" fmla="val 16667"/>
            </a:avLst>
          </a:prstGeom>
          <a:solidFill>
            <a:srgbClr val="FFFFFF">
              <a:alpha val="89803"/>
            </a:srgbClr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/>
              <a:t>Темп убыли заболеваемости:</a:t>
            </a:r>
            <a:endParaRPr lang="en-US" altLang="ru-RU" sz="2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/>
              <a:t>в </a:t>
            </a:r>
            <a:r>
              <a:rPr lang="en-US" altLang="ru-RU" sz="2000" b="1"/>
              <a:t>201</a:t>
            </a:r>
            <a:r>
              <a:rPr lang="ru-RU" altLang="ru-RU" sz="2000" b="1"/>
              <a:t>7</a:t>
            </a:r>
            <a:r>
              <a:rPr lang="en-US" altLang="ru-RU" sz="2000" b="1"/>
              <a:t> </a:t>
            </a:r>
            <a:r>
              <a:rPr lang="ru-RU" altLang="ru-RU" sz="2000" b="1"/>
              <a:t>г. - </a:t>
            </a:r>
            <a:r>
              <a:rPr lang="en-US" altLang="ru-RU" sz="2000" b="1"/>
              <a:t>5</a:t>
            </a:r>
            <a:r>
              <a:rPr lang="ru-RU" altLang="ru-RU" sz="2000" b="1"/>
              <a:t>,9%, в 2018 г. - 0,4%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i="1">
                <a:solidFill>
                  <a:srgbClr val="00B050"/>
                </a:solidFill>
              </a:rPr>
              <a:t>(РФ 10 мес.2019 г. –  на 7,6%)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/>
              <a:t>11 мес. 2019 г.-  на </a:t>
            </a:r>
            <a:r>
              <a:rPr lang="ru-RU" altLang="ru-RU" sz="2800" b="1"/>
              <a:t>8,5 %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/>
              <a:t>(24,9 на 100 тыс. нас.,  6 мес.2018г. -27,2)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 i="1">
              <a:solidFill>
                <a:srgbClr val="00B050"/>
              </a:solidFill>
            </a:endParaRPr>
          </a:p>
        </p:txBody>
      </p:sp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6781800" y="3490595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Распространенность в РТ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 363,2  на 100 </a:t>
            </a:r>
            <a:r>
              <a:rPr lang="ru-RU" altLang="ru-RU" sz="2800" b="1" dirty="0" err="1"/>
              <a:t>тыс.нас</a:t>
            </a:r>
            <a:r>
              <a:rPr lang="ru-RU" altLang="ru-RU" sz="2800" b="1" dirty="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 </a:t>
            </a:r>
            <a:r>
              <a:rPr lang="ru-RU" altLang="ru-RU" sz="2400" b="1" dirty="0"/>
              <a:t>(на 01.11.2019г. РФ – 722,2)</a:t>
            </a:r>
          </a:p>
        </p:txBody>
      </p:sp>
    </p:spTree>
    <p:extLst>
      <p:ext uri="{BB962C8B-B14F-4D97-AF65-F5344CB8AC3E}">
        <p14:creationId xmlns:p14="http://schemas.microsoft.com/office/powerpoint/2010/main" val="2016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Анализ впервые выявленных </a:t>
            </a:r>
            <a:r>
              <a:rPr lang="ru-RU" sz="4000" dirty="0" smtClean="0"/>
              <a:t>ВИЧ-инфицированных</a:t>
            </a:r>
            <a:br>
              <a:rPr lang="ru-RU" sz="4000" dirty="0" smtClean="0"/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11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мес. 2019г.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3</a:t>
            </a:fld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6008263" y="1647360"/>
            <a:ext cx="6082158" cy="3832676"/>
            <a:chOff x="6440525" y="1647360"/>
            <a:chExt cx="6082158" cy="3832676"/>
          </a:xfrm>
        </p:grpSpPr>
        <p:graphicFrame>
          <p:nvGraphicFramePr>
            <p:cNvPr id="45" name="Диаграмма 4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11055322"/>
                </p:ext>
              </p:extLst>
            </p:nvPr>
          </p:nvGraphicFramePr>
          <p:xfrm>
            <a:off x="6440525" y="1647360"/>
            <a:ext cx="5830739" cy="3744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6" name="TextBox 34"/>
            <p:cNvSpPr txBox="1">
              <a:spLocks noChangeArrowheads="1"/>
            </p:cNvSpPr>
            <p:nvPr/>
          </p:nvSpPr>
          <p:spPr bwMode="auto">
            <a:xfrm>
              <a:off x="7391227" y="4304492"/>
              <a:ext cx="99853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30-</a:t>
              </a:r>
              <a:r>
                <a:rPr lang="en-US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49</a:t>
              </a:r>
              <a:r>
                <a:rPr lang="ru-RU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лет</a:t>
              </a:r>
            </a:p>
          </p:txBody>
        </p:sp>
        <p:sp>
          <p:nvSpPr>
            <p:cNvPr id="47" name="TextBox 47"/>
            <p:cNvSpPr txBox="1">
              <a:spLocks noChangeArrowheads="1"/>
            </p:cNvSpPr>
            <p:nvPr/>
          </p:nvSpPr>
          <p:spPr bwMode="auto">
            <a:xfrm>
              <a:off x="7635702" y="2329642"/>
              <a:ext cx="841375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</a:t>
              </a:r>
              <a:r>
                <a:rPr lang="ru-RU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лет</a:t>
              </a:r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688089" y="2624917"/>
              <a:ext cx="746125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8424689" y="2624918"/>
              <a:ext cx="423863" cy="339725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0" name="TextBox 55"/>
            <p:cNvSpPr txBox="1">
              <a:spLocks noChangeArrowheads="1"/>
            </p:cNvSpPr>
            <p:nvPr/>
          </p:nvSpPr>
          <p:spPr bwMode="auto">
            <a:xfrm>
              <a:off x="10288413" y="2329642"/>
              <a:ext cx="83978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&lt;30 </a:t>
              </a:r>
              <a:r>
                <a:rPr lang="ru-RU" altLang="ru-RU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лет</a:t>
              </a: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9785833" y="4532298"/>
              <a:ext cx="2736850" cy="94773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ru-RU" sz="2400" dirty="0">
                  <a:solidFill>
                    <a:srgbClr val="ED7D3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70,9%</a:t>
              </a:r>
            </a:p>
            <a:p>
              <a:pPr algn="ctr">
                <a:defRPr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РФ  10 мес.2019 год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30-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 лет</a:t>
              </a:r>
            </a:p>
            <a:p>
              <a:pPr algn="ctr">
                <a:defRPr/>
              </a:pP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9928052" y="2667780"/>
              <a:ext cx="509587" cy="30480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Прямоугольник 1"/>
          <p:cNvSpPr>
            <a:spLocks noChangeArrowheads="1"/>
          </p:cNvSpPr>
          <p:nvPr/>
        </p:nvSpPr>
        <p:spPr bwMode="auto">
          <a:xfrm>
            <a:off x="5219570" y="5454245"/>
            <a:ext cx="29338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РТ-9 мес.2019г. прирост на 1,4% лиц с диагнозом наркомания</a:t>
            </a:r>
          </a:p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 мес. 2018г.- снижение на 4,6%) </a:t>
            </a:r>
          </a:p>
        </p:txBody>
      </p:sp>
      <p:grpSp>
        <p:nvGrpSpPr>
          <p:cNvPr id="56" name="Группа 55"/>
          <p:cNvGrpSpPr/>
          <p:nvPr/>
        </p:nvGrpSpPr>
        <p:grpSpPr>
          <a:xfrm>
            <a:off x="697868" y="1523192"/>
            <a:ext cx="5135531" cy="5045043"/>
            <a:chOff x="1662144" y="1523192"/>
            <a:chExt cx="5135531" cy="5045043"/>
          </a:xfrm>
        </p:grpSpPr>
        <p:graphicFrame>
          <p:nvGraphicFramePr>
            <p:cNvPr id="57" name="Диаграмма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2362422"/>
                </p:ext>
              </p:extLst>
            </p:nvPr>
          </p:nvGraphicFramePr>
          <p:xfrm>
            <a:off x="1662144" y="2182037"/>
            <a:ext cx="4752911" cy="43861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9" name="TextBox 10"/>
            <p:cNvSpPr txBox="1">
              <a:spLocks noChangeArrowheads="1"/>
            </p:cNvSpPr>
            <p:nvPr/>
          </p:nvSpPr>
          <p:spPr bwMode="auto">
            <a:xfrm>
              <a:off x="2514599" y="1523192"/>
              <a:ext cx="139065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27,62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100 тыс. нас.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1060 человек</a:t>
              </a:r>
            </a:p>
          </p:txBody>
        </p:sp>
        <p:sp>
          <p:nvSpPr>
            <p:cNvPr id="40" name="TextBox 23"/>
            <p:cNvSpPr txBox="1">
              <a:spLocks noChangeArrowheads="1"/>
            </p:cNvSpPr>
            <p:nvPr/>
          </p:nvSpPr>
          <p:spPr bwMode="auto">
            <a:xfrm>
              <a:off x="4656136" y="1523192"/>
              <a:ext cx="139065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24,9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100 тыс. нас.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973 человек</a:t>
              </a: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>
              <a:off x="3209925" y="4885517"/>
              <a:ext cx="2022475" cy="241300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flipV="1">
              <a:off x="3316287" y="3132917"/>
              <a:ext cx="1990725" cy="141288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35"/>
            <p:cNvSpPr txBox="1">
              <a:spLocks noChangeArrowheads="1"/>
            </p:cNvSpPr>
            <p:nvPr/>
          </p:nvSpPr>
          <p:spPr bwMode="auto">
            <a:xfrm>
              <a:off x="3905249" y="4304492"/>
              <a:ext cx="7937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800" b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-2,5%</a:t>
              </a:r>
            </a:p>
          </p:txBody>
        </p:sp>
        <p:sp>
          <p:nvSpPr>
            <p:cNvPr id="44" name="TextBox 42"/>
            <p:cNvSpPr txBox="1">
              <a:spLocks noChangeArrowheads="1"/>
            </p:cNvSpPr>
            <p:nvPr/>
          </p:nvSpPr>
          <p:spPr bwMode="auto">
            <a:xfrm>
              <a:off x="3770312" y="2788431"/>
              <a:ext cx="8350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800" b="1" dirty="0">
                  <a:solidFill>
                    <a:srgbClr val="ED7D3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+2,2%</a:t>
              </a:r>
            </a:p>
          </p:txBody>
        </p:sp>
        <p:sp>
          <p:nvSpPr>
            <p:cNvPr id="54" name="Прямоугольник 2"/>
            <p:cNvSpPr>
              <a:spLocks noChangeArrowheads="1"/>
            </p:cNvSpPr>
            <p:nvPr/>
          </p:nvSpPr>
          <p:spPr bwMode="auto">
            <a:xfrm>
              <a:off x="5422900" y="2724931"/>
              <a:ext cx="1374775" cy="89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2000" dirty="0" smtClean="0">
                  <a:solidFill>
                    <a:srgbClr val="ED7D3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35,6</a:t>
              </a:r>
              <a:r>
                <a:rPr lang="ru-RU" altLang="ru-RU" sz="2000" dirty="0">
                  <a:solidFill>
                    <a:srgbClr val="ED7D3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</a:p>
            <a:p>
              <a:pPr algn="ctr"/>
              <a:r>
                <a:rPr lang="ru-RU" alt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(РФ  </a:t>
              </a:r>
              <a:r>
                <a:rPr lang="ru-RU" alt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мес.2019 год) </a:t>
              </a:r>
              <a:endPara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72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Территории республики с ростом заболеваемости </a:t>
            </a:r>
            <a:r>
              <a:rPr lang="ru-RU" dirty="0" smtClean="0"/>
              <a:t>ВИЧ-инфекции</a:t>
            </a:r>
            <a:br>
              <a:rPr lang="ru-RU" dirty="0" smtClean="0"/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11 мес. 2019г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2418675357"/>
              </p:ext>
            </p:extLst>
          </p:nvPr>
        </p:nvGraphicFramePr>
        <p:xfrm>
          <a:off x="680720" y="1859280"/>
          <a:ext cx="11043920" cy="427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111569" y="1859280"/>
            <a:ext cx="387699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инфицирования 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1705930" y="2484755"/>
            <a:ext cx="73025" cy="2984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814961" y="2505611"/>
            <a:ext cx="142875" cy="8016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005749" y="2484755"/>
            <a:ext cx="144463" cy="5857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642174" y="1641263"/>
            <a:ext cx="4051300" cy="64611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полового пути инфицирования 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5981848" y="2287375"/>
            <a:ext cx="803203" cy="13702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8334450" y="2287376"/>
            <a:ext cx="466725" cy="187166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9342511" y="2317539"/>
            <a:ext cx="142876" cy="18415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0277550" y="2317539"/>
            <a:ext cx="334016" cy="7530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7674124" y="2287375"/>
            <a:ext cx="444425" cy="6691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267018" y="5962121"/>
            <a:ext cx="3228022" cy="5402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РТ- показатель заболеваемости </a:t>
            </a:r>
          </a:p>
          <a:p>
            <a:pPr algn="ctr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11 мес. 2019г. -24,9</a:t>
            </a: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23963" y="3437473"/>
            <a:ext cx="985837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6 раз</a:t>
            </a:r>
          </a:p>
          <a:p>
            <a:pPr algn="ctr">
              <a:defRPr/>
            </a:pPr>
            <a:r>
              <a:rPr lang="ru-RU" sz="1400" dirty="0"/>
              <a:t> (с 1 до 6)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87063" y="4877335"/>
            <a:ext cx="1031875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2,3 раза (с 3 до 7)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57874" y="4185605"/>
            <a:ext cx="107950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На 5,5%</a:t>
            </a:r>
          </a:p>
          <a:p>
            <a:pPr algn="ctr">
              <a:defRPr/>
            </a:pPr>
            <a:r>
              <a:rPr lang="ru-RU" sz="1400" dirty="0"/>
              <a:t> (с 68 до 72)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56635" y="3319680"/>
            <a:ext cx="1004887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2,6 раза (с 3 до 8)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92643" y="4448175"/>
            <a:ext cx="868363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2 раза (с 4 до 8)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799218" y="3437473"/>
            <a:ext cx="1006475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2 раза</a:t>
            </a:r>
          </a:p>
          <a:p>
            <a:pPr algn="ctr">
              <a:defRPr/>
            </a:pPr>
            <a:r>
              <a:rPr lang="ru-RU" sz="1400" dirty="0"/>
              <a:t> (с 5 до 10)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035331" y="3803756"/>
            <a:ext cx="1008063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1,7 раза </a:t>
            </a:r>
          </a:p>
          <a:p>
            <a:pPr algn="ctr">
              <a:defRPr/>
            </a:pPr>
            <a:r>
              <a:rPr lang="ru-RU" sz="1400" dirty="0"/>
              <a:t>(с 3 до 5)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309618" y="4448175"/>
            <a:ext cx="1135063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В 1,4 раза </a:t>
            </a:r>
          </a:p>
          <a:p>
            <a:pPr algn="ctr">
              <a:defRPr/>
            </a:pPr>
            <a:r>
              <a:rPr lang="ru-RU" sz="1400" dirty="0"/>
              <a:t>(с 44 до 62)</a:t>
            </a:r>
          </a:p>
        </p:txBody>
      </p:sp>
    </p:spTree>
    <p:extLst>
      <p:ext uri="{BB962C8B-B14F-4D97-AF65-F5344CB8AC3E}">
        <p14:creationId xmlns:p14="http://schemas.microsoft.com/office/powerpoint/2010/main" val="42462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Обследование на ВИЧ-инфекцию лиц, доставленных правоохранительными органами на </a:t>
            </a:r>
            <a:r>
              <a:rPr lang="ru-RU" sz="3600" dirty="0" smtClean="0"/>
              <a:t>освидетельствование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11 мес. 2019г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43" y="2253934"/>
            <a:ext cx="16430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7002780" y="1725296"/>
            <a:ext cx="3278188" cy="1415772"/>
          </a:xfrm>
          <a:prstGeom prst="rect">
            <a:avLst/>
          </a:prstGeom>
          <a:solidFill>
            <a:schemeClr val="bg1">
              <a:lumMod val="65000"/>
              <a:alpha val="5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rebuchet MS" pitchFamily="34" charset="0"/>
              </a:rPr>
              <a:t>Медицинское освидетельствование -</a:t>
            </a:r>
            <a:r>
              <a:rPr lang="en-US" sz="2000" b="1" dirty="0">
                <a:latin typeface="Trebuchet MS" pitchFamily="34" charset="0"/>
              </a:rPr>
              <a:t>1</a:t>
            </a:r>
            <a:r>
              <a:rPr lang="ru-RU" sz="2000" b="1" dirty="0">
                <a:latin typeface="Trebuchet MS" pitchFamily="34" charset="0"/>
              </a:rPr>
              <a:t>7,1% </a:t>
            </a:r>
          </a:p>
          <a:p>
            <a:pPr algn="ctr">
              <a:defRPr/>
            </a:pPr>
            <a:r>
              <a:rPr lang="ru-RU" sz="2000" b="1" dirty="0">
                <a:latin typeface="Trebuchet MS" pitchFamily="34" charset="0"/>
              </a:rPr>
              <a:t>(снижение на 2,7%)</a:t>
            </a:r>
          </a:p>
          <a:p>
            <a:pPr algn="ctr">
              <a:defRPr/>
            </a:pPr>
            <a:r>
              <a:rPr lang="ru-RU" sz="1400" b="1" i="1" dirty="0">
                <a:latin typeface="Trebuchet MS" pitchFamily="34" charset="0"/>
              </a:rPr>
              <a:t>11 мес. 2018г. – 19,8%</a:t>
            </a:r>
          </a:p>
          <a:p>
            <a:pPr algn="ctr">
              <a:defRPr/>
            </a:pPr>
            <a:r>
              <a:rPr lang="ru-RU" sz="1600" b="1" dirty="0">
                <a:latin typeface="Trebuchet MS" pitchFamily="34" charset="0"/>
              </a:rPr>
              <a:t>2014 год -29,3</a:t>
            </a:r>
            <a:r>
              <a:rPr lang="ru-RU" sz="1600" b="1" dirty="0" smtClean="0">
                <a:latin typeface="Trebuchet MS" pitchFamily="34" charset="0"/>
              </a:rPr>
              <a:t>%</a:t>
            </a:r>
            <a:endParaRPr lang="ru-RU" sz="1600" b="1" dirty="0">
              <a:latin typeface="Trebuchet MS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gray">
          <a:xfrm>
            <a:off x="284480" y="3244532"/>
            <a:ext cx="11623040" cy="1906588"/>
          </a:xfrm>
          <a:prstGeom prst="roundRect">
            <a:avLst>
              <a:gd name="adj" fmla="val 16667"/>
            </a:avLst>
          </a:prstGeom>
          <a:solidFill>
            <a:srgbClr val="FFFFFF">
              <a:alpha val="89803"/>
            </a:srgbClr>
          </a:solidFill>
          <a:ln w="28575">
            <a:solidFill>
              <a:srgbClr val="FF505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За 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11 мес. 2019 г. доставлено на освидетельствование 20 704 человека, из них </a:t>
            </a: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обследованы на</a:t>
            </a:r>
          </a:p>
          <a:p>
            <a:pPr eaLnBrk="1" hangingPunct="1">
              <a:defRPr/>
            </a:pPr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ВИЧ-инфекцию </a:t>
            </a:r>
            <a:r>
              <a:rPr lang="ru-RU" sz="1400" b="1" dirty="0">
                <a:latin typeface="Tahoma" pitchFamily="34" charset="0"/>
                <a:cs typeface="Tahoma" pitchFamily="34" charset="0"/>
              </a:rPr>
              <a:t>3 561 чел. (РТ - 17,1%).</a:t>
            </a:r>
          </a:p>
          <a:p>
            <a:pPr eaLnBrk="1" hangingPunct="1">
              <a:defRPr/>
            </a:pPr>
            <a:r>
              <a:rPr lang="ru-RU" sz="1400" b="1" dirty="0">
                <a:latin typeface="Tahoma" pitchFamily="34" charset="0"/>
                <a:cs typeface="Tahoma" pitchFamily="34" charset="0"/>
              </a:rPr>
              <a:t>Выявлено  впервые с ВИЧ – 29 чел. (0,8%).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Кукморский район-0% (из 132 обследованных нет), Высокогорский–1,6% (из 244 </a:t>
            </a:r>
            <a:r>
              <a:rPr lang="ru-RU" sz="12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обсл</a:t>
            </a: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 4),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Лаишевский-5% (из 39 обсл.2), Менделеевский–5% (из 60 обсл.3),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Бугульминский -6,6% (из 470 обсл.31), 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г.Казань (РНД) – 7% (из 8948 </a:t>
            </a:r>
            <a:r>
              <a:rPr lang="ru-RU" sz="12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обсл</a:t>
            </a: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 627) </a:t>
            </a:r>
            <a:r>
              <a:rPr lang="ru-RU" sz="1200" i="1" dirty="0">
                <a:latin typeface="Tahoma" pitchFamily="34" charset="0"/>
                <a:cs typeface="Tahoma" pitchFamily="34" charset="0"/>
              </a:rPr>
              <a:t>( 6 мес. 2019г.- 13%),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Балтасинский -7,9% (из 190 </a:t>
            </a:r>
            <a:r>
              <a:rPr lang="ru-RU" sz="12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обсл</a:t>
            </a: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 15), г.Наб.Челны (РНД)–9% (из 4332 </a:t>
            </a:r>
            <a:r>
              <a:rPr lang="ru-RU" sz="1200" dirty="0" err="1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обсл</a:t>
            </a: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. 392),</a:t>
            </a:r>
          </a:p>
          <a:p>
            <a:pPr eaLnBrk="1" hangingPunct="1">
              <a:defRPr/>
            </a:pPr>
            <a:r>
              <a:rPr lang="ru-RU" sz="1200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Ютазинский -10,2%.(из 88 обсл.9)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		</a:t>
            </a:r>
          </a:p>
          <a:p>
            <a:pPr eaLnBrk="1" hangingPunct="1"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 rot="10800000" flipV="1">
            <a:off x="284480" y="5238432"/>
            <a:ext cx="11724641" cy="100996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Приказ МЗ РТ  от 19.02.2013г. №244 </a:t>
            </a: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«Об организации обследования 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 ВИЧ-инфекцию лиц, доставленных правоохранительными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органами в учреждения здравоохранения РТ на </a:t>
            </a: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медицинское освидетельствование»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Приказ МЗ РТ от  21.12.2018г. №2823 </a:t>
            </a: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«О внесении изменений в приказ №244» 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(использование  простых / быстрых  тестов)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Приказ </a:t>
            </a:r>
            <a:r>
              <a:rPr lang="ru-RU" altLang="ru-RU" sz="14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МЗ РТ от 03.12.2019г. №2381 </a:t>
            </a:r>
            <a:r>
              <a:rPr lang="ru-RU" altLang="ru-RU" sz="1400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«Об организации исследований на ВИЧ, гепатиты В и С </a:t>
            </a:r>
            <a:r>
              <a:rPr lang="ru-RU" altLang="ru-RU" sz="1400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медицинских организациях РТ»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7093" y="1753870"/>
            <a:ext cx="2857500" cy="1428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Анализ  впервые зарегистрированных случаев ВИЧ-инфекции, выявленных на поздних стадиях заболевания, </a:t>
            </a:r>
            <a:r>
              <a:rPr lang="ru-RU" sz="2800" b="1" dirty="0">
                <a:latin typeface="+mn-lt"/>
              </a:rPr>
              <a:t>РТ – 43</a:t>
            </a:r>
            <a:r>
              <a:rPr lang="ru-RU" sz="2800" b="1" dirty="0" smtClean="0">
                <a:latin typeface="+mn-lt"/>
              </a:rPr>
              <a:t>%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11 мес. 2019г.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7077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диспансерного наблюдения, лиц с впервые выявленной ВИЧ-инфекцией</a:t>
            </a:r>
            <a:br>
              <a:rPr lang="ru-RU" dirty="0" smtClean="0"/>
            </a:b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11 мес. 2019г.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7</a:t>
            </a:fld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95325" y="1827213"/>
            <a:ext cx="5357813" cy="1203325"/>
          </a:xfrm>
          <a:prstGeom prst="parallelogram">
            <a:avLst/>
          </a:prstGeom>
          <a:solidFill>
            <a:srgbClr val="5B9BD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85,4%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прошли диспансеризацию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из них 90% в течении первого месяца после постановки на учет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79093" y="1613307"/>
            <a:ext cx="3643312" cy="1000125"/>
          </a:xfrm>
          <a:prstGeom prst="rect">
            <a:avLst/>
          </a:prstGeom>
          <a:solidFill>
            <a:srgbClr val="ED7D3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14,6</a:t>
            </a:r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% </a:t>
            </a:r>
            <a:endParaRPr lang="ru-RU" sz="2400" b="1" u="sng" dirty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</a:rPr>
              <a:t>не прошли диспансеризацию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8300561" y="2684869"/>
            <a:ext cx="3000375" cy="428625"/>
          </a:xfrm>
          <a:prstGeom prst="triangle">
            <a:avLst>
              <a:gd name="adj" fmla="val 48839"/>
            </a:avLst>
          </a:prstGeom>
          <a:solidFill>
            <a:srgbClr val="ED7D31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857642"/>
              </p:ext>
            </p:extLst>
          </p:nvPr>
        </p:nvGraphicFramePr>
        <p:xfrm>
          <a:off x="619762" y="3167065"/>
          <a:ext cx="11013438" cy="308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3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3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Территория (район)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на учет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Прошло диспансерное наблюдение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впервые выявленных (чел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диспансерным наблюдением (%)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Елабужский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Нижнекамский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Черемшанский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Чистопольский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Аксубаевский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Сармановский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Мамадышский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36" marR="7536" marT="753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7536" marR="7536" marT="753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0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Скрининговое</a:t>
            </a:r>
            <a:r>
              <a:rPr lang="ru-RU" sz="4000" dirty="0" smtClean="0"/>
              <a:t> обследование на ВИЧ инфекцию</a:t>
            </a:r>
            <a:br>
              <a:rPr lang="ru-RU" sz="4000" dirty="0" smtClean="0"/>
            </a:b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Республика Татарстан, 10 мес. 2019г.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52869"/>
              </p:ext>
            </p:extLst>
          </p:nvPr>
        </p:nvGraphicFramePr>
        <p:xfrm>
          <a:off x="838200" y="1590674"/>
          <a:ext cx="10515600" cy="4797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903659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0626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02738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965383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6364795"/>
                    </a:ext>
                  </a:extLst>
                </a:gridCol>
              </a:tblGrid>
              <a:tr h="11568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Район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Охват </a:t>
                      </a:r>
                      <a:r>
                        <a:rPr lang="ru-RU" dirty="0" smtClean="0"/>
                        <a:t>обследованием </a:t>
                      </a:r>
                      <a:r>
                        <a:rPr lang="ru-RU" dirty="0" smtClean="0"/>
                        <a:t>населения на ВИЧ </a:t>
                      </a:r>
                      <a:r>
                        <a:rPr lang="ru-RU" dirty="0" smtClean="0"/>
                        <a:t>инфекцию,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Использование выделенных</a:t>
                      </a:r>
                      <a:r>
                        <a:rPr lang="ru-RU" baseline="0" dirty="0" smtClean="0"/>
                        <a:t> квот на ВИЧ,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Выявляемость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ВИЧ, 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Выявляемость</a:t>
                      </a:r>
                      <a:r>
                        <a:rPr lang="ru-RU" dirty="0" smtClean="0"/>
                        <a:t> ВИЧ, </a:t>
                      </a:r>
                      <a:r>
                        <a:rPr lang="ru-RU" dirty="0" err="1" smtClean="0"/>
                        <a:t>абс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0697126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err="1"/>
                        <a:t>Аксубаевский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29,3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57493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err="1"/>
                        <a:t>Балтасинский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7314778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Муслюмовский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4739677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Кукморский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0,07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8567507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Агрызский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33,2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0,14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8168834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Верхнеуслонский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35052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Тукаевский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2218473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Дрожжановский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2937266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Лаишевский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/>
                        <a:t>11,3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/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955321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 smtClean="0"/>
                        <a:t>Камско-</a:t>
                      </a:r>
                      <a:r>
                        <a:rPr lang="ru-RU" dirty="0" err="1" smtClean="0"/>
                        <a:t>Устьинский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dirty="0"/>
                        <a:t>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/>
                        <a:t>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5021632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15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999839"/>
              </p:ext>
            </p:extLst>
          </p:nvPr>
        </p:nvGraphicFramePr>
        <p:xfrm>
          <a:off x="2057402" y="1800687"/>
          <a:ext cx="9296398" cy="413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Охват обследования населения на ВИЧ инфекцию и </a:t>
            </a:r>
            <a:r>
              <a:rPr lang="ru-RU" dirty="0" err="1" smtClean="0"/>
              <a:t>выявляемость</a:t>
            </a:r>
            <a:r>
              <a:rPr lang="ru-RU" dirty="0" smtClean="0"/>
              <a:t> ВИЧ</a:t>
            </a:r>
            <a:br>
              <a:rPr lang="ru-RU" dirty="0" smtClean="0"/>
            </a:b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Республика Татарстан, 10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</a:rPr>
              <a:t>мес. 2019г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065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19075" y="3878724"/>
            <a:ext cx="11753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87529" y="6023074"/>
            <a:ext cx="4648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5B9BD5"/>
                </a:solidFill>
              </a:rPr>
              <a:t>Охват обследование населения, % </a:t>
            </a:r>
            <a:r>
              <a:rPr lang="ru-RU" sz="1400" dirty="0">
                <a:solidFill>
                  <a:srgbClr val="ED7D31"/>
                </a:solidFill>
              </a:rPr>
              <a:t>и </a:t>
            </a:r>
            <a:r>
              <a:rPr lang="ru-RU" sz="1400" dirty="0" err="1" smtClean="0">
                <a:solidFill>
                  <a:srgbClr val="ED7D31"/>
                </a:solidFill>
              </a:rPr>
              <a:t>выявляемость</a:t>
            </a:r>
            <a:r>
              <a:rPr lang="ru-RU" sz="1400" dirty="0" smtClean="0">
                <a:solidFill>
                  <a:srgbClr val="ED7D31"/>
                </a:solidFill>
              </a:rPr>
              <a:t> ВИЧ, %</a:t>
            </a:r>
            <a:endParaRPr lang="ru-RU" sz="1400" dirty="0">
              <a:solidFill>
                <a:srgbClr val="ED7D3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70335" y="2917316"/>
            <a:ext cx="3008279" cy="122529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50000"/>
              </a:schemeClr>
            </a:solidFill>
          </a:ln>
          <a:effectLst/>
        </p:spPr>
        <p:txBody>
          <a:bodyPr wrap="none" lIns="180000" tIns="180000" rIns="180000" bIns="180000" rtlCol="0">
            <a:spAutoFit/>
          </a:bodyPr>
          <a:lstStyle/>
          <a:p>
            <a:r>
              <a:rPr lang="ru-RU" sz="2000" b="1" dirty="0" smtClean="0"/>
              <a:t>Республика Татарстан</a:t>
            </a:r>
          </a:p>
          <a:p>
            <a:r>
              <a:rPr lang="ru-RU" dirty="0" smtClean="0">
                <a:solidFill>
                  <a:srgbClr val="5B9BD5"/>
                </a:solidFill>
              </a:rPr>
              <a:t>охват </a:t>
            </a:r>
            <a:r>
              <a:rPr lang="ru-RU" dirty="0" err="1" smtClean="0">
                <a:solidFill>
                  <a:srgbClr val="5B9BD5"/>
                </a:solidFill>
              </a:rPr>
              <a:t>обсл</a:t>
            </a:r>
            <a:r>
              <a:rPr lang="ru-RU" dirty="0" smtClean="0">
                <a:solidFill>
                  <a:srgbClr val="5B9BD5"/>
                </a:solidFill>
              </a:rPr>
              <a:t>. нас. – 23,9%</a:t>
            </a:r>
          </a:p>
          <a:p>
            <a:r>
              <a:rPr lang="ru-RU" dirty="0" err="1">
                <a:solidFill>
                  <a:srgbClr val="ED7D31"/>
                </a:solidFill>
              </a:rPr>
              <a:t>в</a:t>
            </a:r>
            <a:r>
              <a:rPr lang="ru-RU" dirty="0" err="1" smtClean="0">
                <a:solidFill>
                  <a:srgbClr val="ED7D31"/>
                </a:solidFill>
              </a:rPr>
              <a:t>ыявляемость</a:t>
            </a:r>
            <a:r>
              <a:rPr lang="ru-RU" dirty="0" smtClean="0">
                <a:solidFill>
                  <a:srgbClr val="ED7D31"/>
                </a:solidFill>
              </a:rPr>
              <a:t> </a:t>
            </a:r>
            <a:r>
              <a:rPr lang="ru-RU" dirty="0" smtClean="0">
                <a:solidFill>
                  <a:srgbClr val="ED7D31"/>
                </a:solidFill>
              </a:rPr>
              <a:t>ВИЧ – 0,12</a:t>
            </a:r>
            <a:r>
              <a:rPr lang="ru-RU" dirty="0" smtClean="0">
                <a:solidFill>
                  <a:srgbClr val="ED7D31"/>
                </a:solidFill>
              </a:rPr>
              <a:t>%</a:t>
            </a: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#ЯТочноЗнаю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C2BEB-3CB9-4FA5-B790-3F385F6A11DA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386324" y="4530530"/>
            <a:ext cx="2100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Код 126,1 – </a:t>
            </a:r>
            <a:r>
              <a:rPr lang="ru-RU" sz="1600" b="1" dirty="0" smtClean="0"/>
              <a:t>4</a:t>
            </a:r>
            <a:r>
              <a:rPr lang="ru-RU" sz="1600" dirty="0" smtClean="0"/>
              <a:t>, 109 – 1, 121 – 1, 113 – 1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95725" y="1737912"/>
            <a:ext cx="286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Код 126,1 – </a:t>
            </a:r>
            <a:r>
              <a:rPr lang="ru-RU" sz="1400" b="1" dirty="0" smtClean="0"/>
              <a:t>6</a:t>
            </a:r>
            <a:r>
              <a:rPr lang="ru-RU" sz="1400" dirty="0" smtClean="0"/>
              <a:t>, 113 – 2, 118 – 1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870335" y="1302405"/>
            <a:ext cx="28670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Общий скрининг</a:t>
            </a:r>
          </a:p>
          <a:p>
            <a:r>
              <a:rPr lang="ru-RU" sz="1400" dirty="0" smtClean="0"/>
              <a:t>126,1 – </a:t>
            </a:r>
            <a:r>
              <a:rPr lang="ru-RU" sz="1400" b="1" dirty="0" smtClean="0"/>
              <a:t>66%</a:t>
            </a:r>
            <a:r>
              <a:rPr lang="ru-RU" sz="1400" dirty="0" smtClean="0"/>
              <a:t>, 109 – 5,6%, 113 – 1,8%</a:t>
            </a:r>
          </a:p>
          <a:p>
            <a:r>
              <a:rPr lang="ru-RU" sz="1400" dirty="0" smtClean="0"/>
              <a:t>Группы риска – </a:t>
            </a:r>
            <a:r>
              <a:rPr lang="ru-RU" sz="1400" smtClean="0"/>
              <a:t>2,7%, (РТ – 3,2%)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01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1229</Words>
  <Application>Microsoft Office PowerPoint</Application>
  <PresentationFormat>Широкоэкранный</PresentationFormat>
  <Paragraphs>328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Диаграмма Microsoft Excel</vt:lpstr>
      <vt:lpstr>Мониторинг   ВИЧ-инфекции  в Республике Татарстан по итогам  11 месяцев 2019 года</vt:lpstr>
      <vt:lpstr>Эпидемиологическая ситуация по ВИЧ-инфекции Республика Татарстан  на 01.12.2019</vt:lpstr>
      <vt:lpstr>Анализ впервые выявленных ВИЧ-инфицированных Республика Татарстан, 11 мес. 2019г.</vt:lpstr>
      <vt:lpstr>Территории республики с ростом заболеваемости ВИЧ-инфекции Республика Татарстан, 11 мес. 2019г.</vt:lpstr>
      <vt:lpstr>Обследование на ВИЧ-инфекцию лиц, доставленных правоохранительными органами на освидетельствование Республика Татарстан, 11 мес. 2019г.</vt:lpstr>
      <vt:lpstr>Анализ  впервые зарегистрированных случаев ВИЧ-инфекции, выявленных на поздних стадиях заболевания, РТ – 43% Республика Татарстан, 11 мес. 2019г.</vt:lpstr>
      <vt:lpstr>Анализ диспансерного наблюдения, лиц с впервые выявленной ВИЧ-инфекцией Республика Татарстан, 11 мес. 2019г.</vt:lpstr>
      <vt:lpstr>Скрининговое обследование на ВИЧ инфекцию Республика Татарстан, 10 мес. 2019г.</vt:lpstr>
      <vt:lpstr>Охват обследования населения на ВИЧ инфекцию и выявляемость ВИЧ Республика Татарстан, 10 мес. 2019г.</vt:lpstr>
      <vt:lpstr>Антивирусная терапия ВИЧ- инфицированных</vt:lpstr>
      <vt:lpstr>Охват антиретровирусной терапией ВИЧ-инфицированных на 01.01.2019год и за 11 месяцев 2019 года</vt:lpstr>
      <vt:lpstr>Смертность больных ВИЧ-инфекцией  в РТ за 10 месяцев 2019 года По причине ВИЧ-инфекции умерло 210 чел. (10 мес. 2018г.-291 чел.), показатель смертности от ВИЧ-инфекции 6,47 на 100 тыс.населения, что на 27% ниже аналогичного периода 2018 года </vt:lpstr>
      <vt:lpstr>Мониторинг смертности по причине  ВИЧ-инфекции в 2018 году</vt:lpstr>
      <vt:lpstr>Цели службы СПИД на 2020 год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doctor</dc:creator>
  <cp:lastModifiedBy>doctor</cp:lastModifiedBy>
  <cp:revision>33</cp:revision>
  <dcterms:created xsi:type="dcterms:W3CDTF">2019-12-17T13:58:00Z</dcterms:created>
  <dcterms:modified xsi:type="dcterms:W3CDTF">2019-12-18T12:35:49Z</dcterms:modified>
</cp:coreProperties>
</file>