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9" r:id="rId4"/>
    <p:sldId id="271" r:id="rId5"/>
    <p:sldId id="261" r:id="rId6"/>
    <p:sldId id="262" r:id="rId7"/>
    <p:sldId id="273" r:id="rId8"/>
    <p:sldId id="263" r:id="rId9"/>
    <p:sldId id="274" r:id="rId10"/>
    <p:sldId id="264" r:id="rId11"/>
    <p:sldId id="272" r:id="rId12"/>
    <p:sldId id="265" r:id="rId13"/>
    <p:sldId id="266" r:id="rId14"/>
    <p:sldId id="267" r:id="rId15"/>
    <p:sldId id="270" r:id="rId16"/>
    <p:sldId id="268" r:id="rId17"/>
    <p:sldId id="275" r:id="rId18"/>
    <p:sldId id="269" r:id="rId1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0669" autoAdjust="0"/>
  </p:normalViewPr>
  <p:slideViewPr>
    <p:cSldViewPr snapToGrid="0">
      <p:cViewPr varScale="1">
        <p:scale>
          <a:sx n="106" d="100"/>
          <a:sy n="106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Состояние розничного сегмента фармацевтического рынка</a:t>
            </a:r>
          </a:p>
        </c:rich>
      </c:tx>
      <c:layout>
        <c:manualLayout>
          <c:xMode val="edge"/>
          <c:yMode val="edge"/>
          <c:x val="0.31071874999999999"/>
          <c:y val="1.40624991349348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053890709070218E-2"/>
          <c:y val="0.16492967735422753"/>
          <c:w val="0.93170877861067747"/>
          <c:h val="0.7093183618775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юридические лица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частные юридические лица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309</c:v>
                </c:pt>
                <c:pt idx="1">
                  <c:v>301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68</c:v>
                </c:pt>
                <c:pt idx="1">
                  <c:v>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5502208"/>
        <c:axId val="87818240"/>
      </c:barChart>
      <c:catAx>
        <c:axId val="8550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818240"/>
        <c:crosses val="autoZero"/>
        <c:auto val="1"/>
        <c:lblAlgn val="ctr"/>
        <c:lblOffset val="100"/>
        <c:noMultiLvlLbl val="0"/>
      </c:catAx>
      <c:valAx>
        <c:axId val="8781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50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Предоставлено, переоформлено и досрочно прекращено действие лицензий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322</c:v>
                </c:pt>
                <c:pt idx="1">
                  <c:v>300</c:v>
                </c:pt>
                <c:pt idx="2">
                  <c:v>442</c:v>
                </c:pt>
                <c:pt idx="3">
                  <c:v>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29504"/>
        <c:axId val="87925504"/>
      </c:barChart>
      <c:catAx>
        <c:axId val="878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925504"/>
        <c:crosses val="autoZero"/>
        <c:auto val="1"/>
        <c:lblAlgn val="ctr"/>
        <c:lblOffset val="100"/>
        <c:noMultiLvlLbl val="0"/>
      </c:catAx>
      <c:valAx>
        <c:axId val="8792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8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Разрешительная функция в разрезе </a:t>
            </a:r>
            <a:r>
              <a:rPr lang="ru-RU" dirty="0" smtClean="0"/>
              <a:t>объектов </a:t>
            </a:r>
            <a:r>
              <a:rPr lang="ru-RU" dirty="0"/>
              <a:t>лицензирования за 2014 год </a:t>
            </a:r>
            <a:endParaRPr lang="ru-RU" dirty="0" smtClean="0"/>
          </a:p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(</a:t>
            </a:r>
            <a:r>
              <a:rPr lang="ru-RU" dirty="0"/>
              <a:t>в процентах)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Разрешительная функция в разрезе субъектов лицензирования за 2014 год (в процентах)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государственные и муниципальные учреждения</c:v>
                </c:pt>
                <c:pt idx="1">
                  <c:v>частные учреждения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289</c:v>
                </c:pt>
                <c:pt idx="1">
                  <c:v>1389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60"/>
            </a:pPr>
            <a:r>
              <a:rPr lang="ru-RU" sz="1860" dirty="0"/>
              <a:t>количество аптечных </a:t>
            </a:r>
            <a:r>
              <a:rPr lang="ru-RU" sz="1860" dirty="0" smtClean="0"/>
              <a:t>организаций по месяцам за октябрь-декабрь 2014 и </a:t>
            </a:r>
            <a:r>
              <a:rPr lang="ru-RU" sz="1860" dirty="0" smtClean="0"/>
              <a:t>два</a:t>
            </a:r>
            <a:r>
              <a:rPr lang="ru-RU" sz="1860" baseline="0" dirty="0" smtClean="0"/>
              <a:t> месяца</a:t>
            </a:r>
            <a:r>
              <a:rPr lang="ru-RU" sz="1860" dirty="0" smtClean="0"/>
              <a:t> 2015 </a:t>
            </a:r>
            <a:r>
              <a:rPr lang="ru-RU" sz="1860" dirty="0" err="1" smtClean="0"/>
              <a:t>г.г</a:t>
            </a:r>
            <a:r>
              <a:rPr lang="ru-RU" sz="1860" smtClean="0"/>
              <a:t>.</a:t>
            </a:r>
            <a:endParaRPr lang="ru-RU" sz="1860" dirty="0"/>
          </a:p>
        </c:rich>
      </c:tx>
      <c:layout>
        <c:manualLayout>
          <c:xMode val="edge"/>
          <c:yMode val="edge"/>
          <c:x val="0.19070951728859981"/>
          <c:y val="3.7816725185607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61007931073832"/>
          <c:y val="0.18931597086413315"/>
          <c:w val="0.52796238445737764"/>
          <c:h val="0.42071158505715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аптечных организаций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164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01.10.2014</c:v>
                </c:pt>
                <c:pt idx="1">
                  <c:v>на 01.11.2014</c:v>
                </c:pt>
                <c:pt idx="2">
                  <c:v>на 01.12.2014</c:v>
                </c:pt>
                <c:pt idx="3">
                  <c:v>на 01.01.2015</c:v>
                </c:pt>
                <c:pt idx="4">
                  <c:v>на 01.03.2015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1609</c:v>
                </c:pt>
                <c:pt idx="1">
                  <c:v>1610</c:v>
                </c:pt>
                <c:pt idx="2">
                  <c:v>1621</c:v>
                </c:pt>
                <c:pt idx="3">
                  <c:v>1638</c:v>
                </c:pt>
                <c:pt idx="4">
                  <c:v>1640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763968"/>
        <c:axId val="107773952"/>
      </c:barChart>
      <c:catAx>
        <c:axId val="10776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7773952"/>
        <c:crosses val="autoZero"/>
        <c:auto val="1"/>
        <c:lblAlgn val="ctr"/>
        <c:lblOffset val="100"/>
        <c:noMultiLvlLbl val="0"/>
      </c:catAx>
      <c:valAx>
        <c:axId val="10777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763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аптеки глф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01.10.2014</c:v>
                </c:pt>
                <c:pt idx="1">
                  <c:v>на 01.11.2014</c:v>
                </c:pt>
                <c:pt idx="2">
                  <c:v>на 01.12.2014</c:v>
                </c:pt>
                <c:pt idx="3">
                  <c:v>на 01.01.2015</c:v>
                </c:pt>
                <c:pt idx="4">
                  <c:v>на 01.03.2015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832</c:v>
                </c:pt>
                <c:pt idx="1">
                  <c:v>832</c:v>
                </c:pt>
                <c:pt idx="2">
                  <c:v>839</c:v>
                </c:pt>
                <c:pt idx="3">
                  <c:v>838</c:v>
                </c:pt>
                <c:pt idx="4">
                  <c:v>837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аптечные пункты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01.10.2014</c:v>
                </c:pt>
                <c:pt idx="1">
                  <c:v>на 01.11.2014</c:v>
                </c:pt>
                <c:pt idx="2">
                  <c:v>на 01.12.2014</c:v>
                </c:pt>
                <c:pt idx="3">
                  <c:v>на 01.01.2015</c:v>
                </c:pt>
                <c:pt idx="4">
                  <c:v>на 01.03.2015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777</c:v>
                </c:pt>
                <c:pt idx="1">
                  <c:v>778</c:v>
                </c:pt>
                <c:pt idx="2">
                  <c:v>782</c:v>
                </c:pt>
                <c:pt idx="3">
                  <c:v>800</c:v>
                </c:pt>
                <c:pt idx="4">
                  <c:v>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26528"/>
        <c:axId val="6344704"/>
        <c:axId val="0"/>
      </c:bar3DChart>
      <c:catAx>
        <c:axId val="632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6344704"/>
        <c:crosses val="autoZero"/>
        <c:auto val="1"/>
        <c:lblAlgn val="ctr"/>
        <c:lblOffset val="100"/>
        <c:noMultiLvlLbl val="0"/>
      </c:catAx>
      <c:valAx>
        <c:axId val="63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26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ЮЛ и ИП частично прекратившие деятельность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76</c:v>
                </c:pt>
                <c:pt idx="3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объектах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126</c:v>
                </c:pt>
                <c:pt idx="1">
                  <c:v>174</c:v>
                </c:pt>
                <c:pt idx="2">
                  <c:v>134</c:v>
                </c:pt>
                <c:pt idx="3">
                  <c:v>147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ЮЛ и ИП полностью прекратили деятельность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31</c:v>
                </c:pt>
                <c:pt idx="2">
                  <c:v>30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объекты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22</c:v>
                </c:pt>
                <c:pt idx="1">
                  <c:v>63</c:v>
                </c:pt>
                <c:pt idx="2">
                  <c:v>49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844096"/>
        <c:axId val="37845632"/>
        <c:axId val="0"/>
      </c:bar3DChart>
      <c:catAx>
        <c:axId val="378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45632"/>
        <c:crosses val="autoZero"/>
        <c:auto val="1"/>
        <c:lblAlgn val="ctr"/>
        <c:lblOffset val="100"/>
        <c:noMultiLvlLbl val="0"/>
      </c:catAx>
      <c:valAx>
        <c:axId val="378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4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503011251500536"/>
          <c:y val="9.3749994232898981E-3"/>
          <c:w val="0.42745691672261898"/>
          <c:h val="0.900000129183062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закрытых аптечных организаций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01.10.2014</c:v>
                </c:pt>
                <c:pt idx="1">
                  <c:v>на 01.11.2014</c:v>
                </c:pt>
                <c:pt idx="2">
                  <c:v>на 01.12.2014</c:v>
                </c:pt>
                <c:pt idx="3">
                  <c:v>на 01.01.2015</c:v>
                </c:pt>
                <c:pt idx="4">
                  <c:v>на 01.03.2015 за два месяца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7</c:v>
                </c:pt>
                <c:pt idx="2">
                  <c:v>10</c:v>
                </c:pt>
                <c:pt idx="3">
                  <c:v>16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открытых аптечных организаций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01.10.2014</c:v>
                </c:pt>
                <c:pt idx="1">
                  <c:v>на 01.11.2014</c:v>
                </c:pt>
                <c:pt idx="2">
                  <c:v>на 01.12.2014</c:v>
                </c:pt>
                <c:pt idx="3">
                  <c:v>на 01.01.2015</c:v>
                </c:pt>
                <c:pt idx="4">
                  <c:v>на 01.03.2015 за два месяца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</c:v>
                </c:pt>
                <c:pt idx="1">
                  <c:v>10</c:v>
                </c:pt>
                <c:pt idx="2">
                  <c:v>22</c:v>
                </c:pt>
                <c:pt idx="3">
                  <c:v>39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316800"/>
        <c:axId val="48318336"/>
        <c:axId val="0"/>
      </c:bar3DChart>
      <c:catAx>
        <c:axId val="48316800"/>
        <c:scaling>
          <c:orientation val="minMax"/>
        </c:scaling>
        <c:delete val="0"/>
        <c:axPos val="l"/>
        <c:majorTickMark val="out"/>
        <c:minorTickMark val="none"/>
        <c:tickLblPos val="nextTo"/>
        <c:crossAx val="48318336"/>
        <c:crosses val="autoZero"/>
        <c:auto val="1"/>
        <c:lblAlgn val="ctr"/>
        <c:lblOffset val="100"/>
        <c:noMultiLvlLbl val="0"/>
      </c:catAx>
      <c:valAx>
        <c:axId val="48318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831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46422104213716"/>
          <c:y val="0.18811047071170825"/>
          <c:w val="0.22125562013697991"/>
          <c:h val="0.54174762907556417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документарные проверки по заявлениям</c:v>
                </c:pt>
                <c:pt idx="1">
                  <c:v>внеплановвые проверки на возможность соблюдения ЛТ</c:v>
                </c:pt>
                <c:pt idx="2">
                  <c:v>плановые проверки</c:v>
                </c:pt>
                <c:pt idx="3">
                  <c:v>внеплановые (по предписаниям и поручениям)</c:v>
                </c:pt>
                <c:pt idx="4">
                  <c:v>количество предписаний</c:v>
                </c:pt>
                <c:pt idx="5">
                  <c:v>количество протоколов об АП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300</c:v>
                </c:pt>
                <c:pt idx="1">
                  <c:v>254</c:v>
                </c:pt>
                <c:pt idx="2">
                  <c:v>27</c:v>
                </c:pt>
                <c:pt idx="3">
                  <c:v>50</c:v>
                </c:pt>
                <c:pt idx="4">
                  <c:v>11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документарные проверки по заявлениям</c:v>
                </c:pt>
                <c:pt idx="1">
                  <c:v>внеплановвые проверки на возможность соблюдения ЛТ</c:v>
                </c:pt>
                <c:pt idx="2">
                  <c:v>плановые проверки</c:v>
                </c:pt>
                <c:pt idx="3">
                  <c:v>внеплановые (по предписаниям и поручениям)</c:v>
                </c:pt>
                <c:pt idx="4">
                  <c:v>количество предписаний</c:v>
                </c:pt>
                <c:pt idx="5">
                  <c:v>количество протоколов об АП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267</c:v>
                </c:pt>
                <c:pt idx="1">
                  <c:v>284</c:v>
                </c:pt>
                <c:pt idx="2">
                  <c:v>32</c:v>
                </c:pt>
                <c:pt idx="3">
                  <c:v>63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документарные проверки по заявлениям</c:v>
                </c:pt>
                <c:pt idx="1">
                  <c:v>внеплановвые проверки на возможность соблюдения ЛТ</c:v>
                </c:pt>
                <c:pt idx="2">
                  <c:v>плановые проверки</c:v>
                </c:pt>
                <c:pt idx="3">
                  <c:v>внеплановые (по предписаниям и поручениям)</c:v>
                </c:pt>
                <c:pt idx="4">
                  <c:v>количество предписаний</c:v>
                </c:pt>
                <c:pt idx="5">
                  <c:v>количество протоколов об АП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381</c:v>
                </c:pt>
                <c:pt idx="1">
                  <c:v>426</c:v>
                </c:pt>
                <c:pt idx="2">
                  <c:v>33</c:v>
                </c:pt>
                <c:pt idx="3">
                  <c:v>18</c:v>
                </c:pt>
                <c:pt idx="4">
                  <c:v>17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документарные проверки по заявлениям</c:v>
                </c:pt>
                <c:pt idx="1">
                  <c:v>внеплановвые проверки на возможность соблюдения ЛТ</c:v>
                </c:pt>
                <c:pt idx="2">
                  <c:v>плановые проверки</c:v>
                </c:pt>
                <c:pt idx="3">
                  <c:v>внеплановые (по предписаниям и поручениям)</c:v>
                </c:pt>
                <c:pt idx="4">
                  <c:v>количество предписаний</c:v>
                </c:pt>
                <c:pt idx="5">
                  <c:v>количество протоколов об АП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310</c:v>
                </c:pt>
                <c:pt idx="1">
                  <c:v>296</c:v>
                </c:pt>
                <c:pt idx="2">
                  <c:v>41</c:v>
                </c:pt>
                <c:pt idx="3">
                  <c:v>30</c:v>
                </c:pt>
                <c:pt idx="4">
                  <c:v>28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634688"/>
        <c:axId val="47985024"/>
        <c:axId val="0"/>
      </c:bar3DChart>
      <c:catAx>
        <c:axId val="476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85024"/>
        <c:crosses val="autoZero"/>
        <c:auto val="1"/>
        <c:lblAlgn val="ctr"/>
        <c:lblOffset val="100"/>
        <c:noMultiLvlLbl val="0"/>
      </c:catAx>
      <c:valAx>
        <c:axId val="479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D6FB9-4485-483F-B5EC-96F4DC99573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22593-6F83-4DDE-B416-E44D1C3491E6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1 объект имеют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0A4D0B3B-EE2B-43A8-A133-20A4F3EBDAE3}" type="parTrans" cxnId="{05E021AD-8481-4223-8BDE-4ADF48F01A4C}">
      <dgm:prSet/>
      <dgm:spPr/>
      <dgm:t>
        <a:bodyPr/>
        <a:lstStyle/>
        <a:p>
          <a:endParaRPr lang="ru-RU"/>
        </a:p>
      </dgm:t>
    </dgm:pt>
    <dgm:pt modelId="{1D34DFFB-3071-453C-BEDC-660B7314988D}" type="sibTrans" cxnId="{05E021AD-8481-4223-8BDE-4ADF48F01A4C}">
      <dgm:prSet/>
      <dgm:spPr/>
      <dgm:t>
        <a:bodyPr/>
        <a:lstStyle/>
        <a:p>
          <a:endParaRPr lang="ru-RU"/>
        </a:p>
      </dgm:t>
    </dgm:pt>
    <dgm:pt modelId="{971666A8-A17A-42F9-B36C-46B2CA3139DA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193 ЮЛ и ИП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50ED14F5-8B03-4897-ADFC-7FB527DE25C0}" type="parTrans" cxnId="{C3DE90DF-2DAC-4B24-B0A5-30C3D1C24CF3}">
      <dgm:prSet/>
      <dgm:spPr/>
      <dgm:t>
        <a:bodyPr/>
        <a:lstStyle/>
        <a:p>
          <a:endParaRPr lang="ru-RU"/>
        </a:p>
      </dgm:t>
    </dgm:pt>
    <dgm:pt modelId="{B2F0D948-8D3A-4FD5-8A60-343D43F04AFE}" type="sibTrans" cxnId="{C3DE90DF-2DAC-4B24-B0A5-30C3D1C24CF3}">
      <dgm:prSet/>
      <dgm:spPr/>
      <dgm:t>
        <a:bodyPr/>
        <a:lstStyle/>
        <a:p>
          <a:endParaRPr lang="ru-RU"/>
        </a:p>
      </dgm:t>
    </dgm:pt>
    <dgm:pt modelId="{2F91D309-6E67-45C9-ABC4-FB0BC503EA52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2 объекта имеют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42594D9A-5C4A-4400-80B6-2513C215527F}" type="parTrans" cxnId="{9FFAF5C4-E750-4D7B-AC2B-32CF5D43C7D4}">
      <dgm:prSet/>
      <dgm:spPr/>
      <dgm:t>
        <a:bodyPr/>
        <a:lstStyle/>
        <a:p>
          <a:endParaRPr lang="ru-RU"/>
        </a:p>
      </dgm:t>
    </dgm:pt>
    <dgm:pt modelId="{FBD98556-EC0E-449E-A923-E4C62E411D83}" type="sibTrans" cxnId="{9FFAF5C4-E750-4D7B-AC2B-32CF5D43C7D4}">
      <dgm:prSet/>
      <dgm:spPr/>
      <dgm:t>
        <a:bodyPr/>
        <a:lstStyle/>
        <a:p>
          <a:endParaRPr lang="ru-RU"/>
        </a:p>
      </dgm:t>
    </dgm:pt>
    <dgm:pt modelId="{C596FEB3-7580-467D-9BFA-B177F56C3DD0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64 ЮЛ и ИП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07F49ABC-5368-486C-90CF-D7DE97096AA3}" type="parTrans" cxnId="{EA541C8F-68F5-419E-A199-BCA0288CB84F}">
      <dgm:prSet/>
      <dgm:spPr/>
      <dgm:t>
        <a:bodyPr/>
        <a:lstStyle/>
        <a:p>
          <a:endParaRPr lang="ru-RU"/>
        </a:p>
      </dgm:t>
    </dgm:pt>
    <dgm:pt modelId="{C95A8894-BB77-45C2-B5C7-B86B55B3359B}" type="sibTrans" cxnId="{EA541C8F-68F5-419E-A199-BCA0288CB84F}">
      <dgm:prSet/>
      <dgm:spPr/>
      <dgm:t>
        <a:bodyPr/>
        <a:lstStyle/>
        <a:p>
          <a:endParaRPr lang="ru-RU"/>
        </a:p>
      </dgm:t>
    </dgm:pt>
    <dgm:pt modelId="{58FB6908-487F-454D-8411-8DB71B82EECE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3 и более объекта имеют 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126AB63E-1207-4EEE-8B5B-42E59AC138BE}" type="parTrans" cxnId="{88670533-E43A-41C1-B4D5-3C33DA5516AD}">
      <dgm:prSet/>
      <dgm:spPr/>
      <dgm:t>
        <a:bodyPr/>
        <a:lstStyle/>
        <a:p>
          <a:endParaRPr lang="ru-RU"/>
        </a:p>
      </dgm:t>
    </dgm:pt>
    <dgm:pt modelId="{DDC4C923-E093-4EFC-809C-DFD5AB11C108}" type="sibTrans" cxnId="{88670533-E43A-41C1-B4D5-3C33DA5516AD}">
      <dgm:prSet/>
      <dgm:spPr/>
      <dgm:t>
        <a:bodyPr/>
        <a:lstStyle/>
        <a:p>
          <a:endParaRPr lang="ru-RU"/>
        </a:p>
      </dgm:t>
    </dgm:pt>
    <dgm:pt modelId="{988793F9-F40B-40B8-A5AB-1B21AD1278B5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123 ЮЛ и ИП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EDCF6BB4-6D96-4F50-B86F-4DE966797BF7}" type="parTrans" cxnId="{84834D2C-040F-4296-96F3-973958EB6DC8}">
      <dgm:prSet/>
      <dgm:spPr/>
      <dgm:t>
        <a:bodyPr/>
        <a:lstStyle/>
        <a:p>
          <a:endParaRPr lang="ru-RU"/>
        </a:p>
      </dgm:t>
    </dgm:pt>
    <dgm:pt modelId="{A346B945-A1DC-4103-814A-8783D47A1CF5}" type="sibTrans" cxnId="{84834D2C-040F-4296-96F3-973958EB6DC8}">
      <dgm:prSet/>
      <dgm:spPr/>
      <dgm:t>
        <a:bodyPr/>
        <a:lstStyle/>
        <a:p>
          <a:endParaRPr lang="ru-RU"/>
        </a:p>
      </dgm:t>
    </dgm:pt>
    <dgm:pt modelId="{D7E1BC71-9B7A-4109-8DE5-F77A17D91BA9}" type="pres">
      <dgm:prSet presAssocID="{7BBD6FB9-4485-483F-B5EC-96F4DC9957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70FC42-D63E-41FE-954C-D29DAB5CE0B7}" type="pres">
      <dgm:prSet presAssocID="{30622593-6F83-4DDE-B416-E44D1C3491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96EE-7E5E-4535-9594-35973DCDC7AD}" type="pres">
      <dgm:prSet presAssocID="{1D34DFFB-3071-453C-BEDC-660B7314988D}" presName="sibTrans" presStyleCnt="0"/>
      <dgm:spPr/>
    </dgm:pt>
    <dgm:pt modelId="{878501B3-CC81-46C7-92ED-C89D063CB04F}" type="pres">
      <dgm:prSet presAssocID="{2F91D309-6E67-45C9-ABC4-FB0BC503EA52}" presName="node" presStyleLbl="node1" presStyleIdx="1" presStyleCnt="3" custLinFactNeighborX="-18177" custLinFactNeighborY="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425E1-4D05-4EB4-A103-21DCEEEC9411}" type="pres">
      <dgm:prSet presAssocID="{FBD98556-EC0E-449E-A923-E4C62E411D83}" presName="sibTrans" presStyleCnt="0"/>
      <dgm:spPr/>
    </dgm:pt>
    <dgm:pt modelId="{2A77E2F1-5808-496D-BBEE-9449370D35A8}" type="pres">
      <dgm:prSet presAssocID="{58FB6908-487F-454D-8411-8DB71B82EECE}" presName="node" presStyleLbl="node1" presStyleIdx="2" presStyleCnt="3" custLinFactNeighborX="-27265" custLinFactNeighborY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E5E8A3-41CD-45F9-AF0F-7DA695BE734B}" type="presOf" srcId="{2F91D309-6E67-45C9-ABC4-FB0BC503EA52}" destId="{878501B3-CC81-46C7-92ED-C89D063CB04F}" srcOrd="0" destOrd="0" presId="urn:microsoft.com/office/officeart/2005/8/layout/hList6"/>
    <dgm:cxn modelId="{84834D2C-040F-4296-96F3-973958EB6DC8}" srcId="{58FB6908-487F-454D-8411-8DB71B82EECE}" destId="{988793F9-F40B-40B8-A5AB-1B21AD1278B5}" srcOrd="0" destOrd="0" parTransId="{EDCF6BB4-6D96-4F50-B86F-4DE966797BF7}" sibTransId="{A346B945-A1DC-4103-814A-8783D47A1CF5}"/>
    <dgm:cxn modelId="{2F485585-8A38-4B18-AF9D-9868EBE0C065}" type="presOf" srcId="{7BBD6FB9-4485-483F-B5EC-96F4DC995739}" destId="{D7E1BC71-9B7A-4109-8DE5-F77A17D91BA9}" srcOrd="0" destOrd="0" presId="urn:microsoft.com/office/officeart/2005/8/layout/hList6"/>
    <dgm:cxn modelId="{88670533-E43A-41C1-B4D5-3C33DA5516AD}" srcId="{7BBD6FB9-4485-483F-B5EC-96F4DC995739}" destId="{58FB6908-487F-454D-8411-8DB71B82EECE}" srcOrd="2" destOrd="0" parTransId="{126AB63E-1207-4EEE-8B5B-42E59AC138BE}" sibTransId="{DDC4C923-E093-4EFC-809C-DFD5AB11C108}"/>
    <dgm:cxn modelId="{EA541C8F-68F5-419E-A199-BCA0288CB84F}" srcId="{2F91D309-6E67-45C9-ABC4-FB0BC503EA52}" destId="{C596FEB3-7580-467D-9BFA-B177F56C3DD0}" srcOrd="0" destOrd="0" parTransId="{07F49ABC-5368-486C-90CF-D7DE97096AA3}" sibTransId="{C95A8894-BB77-45C2-B5C7-B86B55B3359B}"/>
    <dgm:cxn modelId="{05E021AD-8481-4223-8BDE-4ADF48F01A4C}" srcId="{7BBD6FB9-4485-483F-B5EC-96F4DC995739}" destId="{30622593-6F83-4DDE-B416-E44D1C3491E6}" srcOrd="0" destOrd="0" parTransId="{0A4D0B3B-EE2B-43A8-A133-20A4F3EBDAE3}" sibTransId="{1D34DFFB-3071-453C-BEDC-660B7314988D}"/>
    <dgm:cxn modelId="{0D173C9B-7B80-423E-83EC-625200478F09}" type="presOf" srcId="{58FB6908-487F-454D-8411-8DB71B82EECE}" destId="{2A77E2F1-5808-496D-BBEE-9449370D35A8}" srcOrd="0" destOrd="0" presId="urn:microsoft.com/office/officeart/2005/8/layout/hList6"/>
    <dgm:cxn modelId="{DDC642E5-59D6-40D3-81F5-DF35CDB08D75}" type="presOf" srcId="{C596FEB3-7580-467D-9BFA-B177F56C3DD0}" destId="{878501B3-CC81-46C7-92ED-C89D063CB04F}" srcOrd="0" destOrd="1" presId="urn:microsoft.com/office/officeart/2005/8/layout/hList6"/>
    <dgm:cxn modelId="{EA7A6268-4367-4455-BB47-F6C24B1CA11A}" type="presOf" srcId="{30622593-6F83-4DDE-B416-E44D1C3491E6}" destId="{E070FC42-D63E-41FE-954C-D29DAB5CE0B7}" srcOrd="0" destOrd="0" presId="urn:microsoft.com/office/officeart/2005/8/layout/hList6"/>
    <dgm:cxn modelId="{E9027A6F-BD4D-4921-B935-D28929BE0D25}" type="presOf" srcId="{988793F9-F40B-40B8-A5AB-1B21AD1278B5}" destId="{2A77E2F1-5808-496D-BBEE-9449370D35A8}" srcOrd="0" destOrd="1" presId="urn:microsoft.com/office/officeart/2005/8/layout/hList6"/>
    <dgm:cxn modelId="{9FFAF5C4-E750-4D7B-AC2B-32CF5D43C7D4}" srcId="{7BBD6FB9-4485-483F-B5EC-96F4DC995739}" destId="{2F91D309-6E67-45C9-ABC4-FB0BC503EA52}" srcOrd="1" destOrd="0" parTransId="{42594D9A-5C4A-4400-80B6-2513C215527F}" sibTransId="{FBD98556-EC0E-449E-A923-E4C62E411D83}"/>
    <dgm:cxn modelId="{C3DE90DF-2DAC-4B24-B0A5-30C3D1C24CF3}" srcId="{30622593-6F83-4DDE-B416-E44D1C3491E6}" destId="{971666A8-A17A-42F9-B36C-46B2CA3139DA}" srcOrd="0" destOrd="0" parTransId="{50ED14F5-8B03-4897-ADFC-7FB527DE25C0}" sibTransId="{B2F0D948-8D3A-4FD5-8A60-343D43F04AFE}"/>
    <dgm:cxn modelId="{E288217C-0988-4B4E-863C-1B16AAAD5C7E}" type="presOf" srcId="{971666A8-A17A-42F9-B36C-46B2CA3139DA}" destId="{E070FC42-D63E-41FE-954C-D29DAB5CE0B7}" srcOrd="0" destOrd="1" presId="urn:microsoft.com/office/officeart/2005/8/layout/hList6"/>
    <dgm:cxn modelId="{58E49099-E5E5-44B6-B60B-AEE3E88CD45F}" type="presParOf" srcId="{D7E1BC71-9B7A-4109-8DE5-F77A17D91BA9}" destId="{E070FC42-D63E-41FE-954C-D29DAB5CE0B7}" srcOrd="0" destOrd="0" presId="urn:microsoft.com/office/officeart/2005/8/layout/hList6"/>
    <dgm:cxn modelId="{C609BC28-D04D-474D-B76E-2BA309BA78BA}" type="presParOf" srcId="{D7E1BC71-9B7A-4109-8DE5-F77A17D91BA9}" destId="{96D296EE-7E5E-4535-9594-35973DCDC7AD}" srcOrd="1" destOrd="0" presId="urn:microsoft.com/office/officeart/2005/8/layout/hList6"/>
    <dgm:cxn modelId="{DA306A84-EEEB-4D81-B0D9-6F88D136A92A}" type="presParOf" srcId="{D7E1BC71-9B7A-4109-8DE5-F77A17D91BA9}" destId="{878501B3-CC81-46C7-92ED-C89D063CB04F}" srcOrd="2" destOrd="0" presId="urn:microsoft.com/office/officeart/2005/8/layout/hList6"/>
    <dgm:cxn modelId="{BD61F36C-6E99-490F-8363-1E1089EAB9C0}" type="presParOf" srcId="{D7E1BC71-9B7A-4109-8DE5-F77A17D91BA9}" destId="{D5C425E1-4D05-4EB4-A103-21DCEEEC9411}" srcOrd="3" destOrd="0" presId="urn:microsoft.com/office/officeart/2005/8/layout/hList6"/>
    <dgm:cxn modelId="{E3527010-6A33-4313-A262-83069B1B8190}" type="presParOf" srcId="{D7E1BC71-9B7A-4109-8DE5-F77A17D91BA9}" destId="{2A77E2F1-5808-496D-BBEE-9449370D35A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0FC42-D63E-41FE-954C-D29DAB5CE0B7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0" tIns="0" rIns="260131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chemeClr val="bg2">
                  <a:lumMod val="75000"/>
                </a:schemeClr>
              </a:solidFill>
            </a:rPr>
            <a:t>1 объект имеют</a:t>
          </a:r>
          <a:endParaRPr lang="ru-RU" sz="4100" kern="1200" dirty="0">
            <a:solidFill>
              <a:schemeClr val="bg2">
                <a:lumMod val="75000"/>
              </a:schemeClr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chemeClr val="bg2">
                  <a:lumMod val="75000"/>
                </a:schemeClr>
              </a:solidFill>
            </a:rPr>
            <a:t>193 ЮЛ и ИП</a:t>
          </a:r>
          <a:endParaRPr lang="ru-RU" sz="3200" kern="1200" dirty="0">
            <a:solidFill>
              <a:schemeClr val="bg2">
                <a:lumMod val="75000"/>
              </a:schemeClr>
            </a:solidFill>
          </a:endParaRPr>
        </a:p>
      </dsp:txBody>
      <dsp:txXfrm rot="5400000">
        <a:off x="993" y="1083732"/>
        <a:ext cx="2579687" cy="3251201"/>
      </dsp:txXfrm>
    </dsp:sp>
    <dsp:sp modelId="{878501B3-CC81-46C7-92ED-C89D063CB04F}">
      <dsp:nvSpPr>
        <dsp:cNvPr id="0" name=""/>
        <dsp:cNvSpPr/>
      </dsp:nvSpPr>
      <dsp:spPr>
        <a:xfrm rot="16200000">
          <a:off x="1319498" y="1419489"/>
          <a:ext cx="5418667" cy="2579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0" tIns="0" rIns="260131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chemeClr val="bg2">
                  <a:lumMod val="75000"/>
                </a:schemeClr>
              </a:solidFill>
            </a:rPr>
            <a:t>2 объекта имеют</a:t>
          </a:r>
          <a:endParaRPr lang="ru-RU" sz="4100" kern="1200" dirty="0">
            <a:solidFill>
              <a:schemeClr val="bg2">
                <a:lumMod val="75000"/>
              </a:schemeClr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chemeClr val="bg2">
                  <a:lumMod val="75000"/>
                </a:schemeClr>
              </a:solidFill>
            </a:rPr>
            <a:t>64 ЮЛ и ИП</a:t>
          </a:r>
          <a:endParaRPr lang="ru-RU" sz="3200" kern="1200" dirty="0">
            <a:solidFill>
              <a:schemeClr val="bg2">
                <a:lumMod val="75000"/>
              </a:schemeClr>
            </a:solidFill>
          </a:endParaRPr>
        </a:p>
      </dsp:txBody>
      <dsp:txXfrm rot="5400000">
        <a:off x="2738988" y="1083732"/>
        <a:ext cx="2579687" cy="3251201"/>
      </dsp:txXfrm>
    </dsp:sp>
    <dsp:sp modelId="{2A77E2F1-5808-496D-BBEE-9449370D35A8}">
      <dsp:nvSpPr>
        <dsp:cNvPr id="0" name=""/>
        <dsp:cNvSpPr/>
      </dsp:nvSpPr>
      <dsp:spPr>
        <a:xfrm rot="16200000">
          <a:off x="4075079" y="1419489"/>
          <a:ext cx="5418667" cy="2579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0" tIns="0" rIns="260131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chemeClr val="bg2">
                  <a:lumMod val="75000"/>
                </a:schemeClr>
              </a:solidFill>
            </a:rPr>
            <a:t>3 и более объекта имеют </a:t>
          </a:r>
          <a:endParaRPr lang="ru-RU" sz="4100" kern="1200" dirty="0">
            <a:solidFill>
              <a:schemeClr val="bg2">
                <a:lumMod val="75000"/>
              </a:schemeClr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chemeClr val="bg2">
                  <a:lumMod val="75000"/>
                </a:schemeClr>
              </a:solidFill>
            </a:rPr>
            <a:t>123 ЮЛ и ИП</a:t>
          </a:r>
          <a:endParaRPr lang="ru-RU" sz="3200" kern="1200" dirty="0">
            <a:solidFill>
              <a:schemeClr val="bg2">
                <a:lumMod val="75000"/>
              </a:schemeClr>
            </a:solidFill>
          </a:endParaRPr>
        </a:p>
      </dsp:txBody>
      <dsp:txXfrm rot="5400000">
        <a:off x="5494569" y="1083732"/>
        <a:ext cx="2579687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8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8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32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21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7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7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9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5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5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0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1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5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0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8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CED1-DD87-4519-9D62-CD51AC8A24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5BDE2F-4738-43EF-BD7D-8756E34A6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7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6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" y="1688124"/>
            <a:ext cx="12191999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Об итогах работы Управления</a:t>
            </a: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по лицензированию Министерства здравоохранения Республики Татарстан по предоставлению в </a:t>
            </a:r>
            <a:r>
              <a:rPr lang="ru-R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2014 </a:t>
            </a: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году государственных услуг по лицензированию и исполнению государственной функции по контролю аптечных организаций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5336282"/>
            <a:ext cx="6096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Л.Г. </a:t>
            </a:r>
            <a:r>
              <a:rPr lang="ru-RU" dirty="0" err="1" smtClean="0">
                <a:solidFill>
                  <a:schemeClr val="bg2"/>
                </a:solidFill>
              </a:rPr>
              <a:t>Вильданова</a:t>
            </a:r>
            <a:r>
              <a:rPr lang="ru-RU" dirty="0" smtClean="0">
                <a:solidFill>
                  <a:schemeClr val="bg2"/>
                </a:solidFill>
              </a:rPr>
              <a:t> – начальник отдела по лицензированию фармацевтической деятельности и деятельности по обороту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наркотических средств и психотропных веществ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Управления по лицензированию Министерства здравоохранения Республики Татарстан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268432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43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92" y="178630"/>
            <a:ext cx="11412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Объем и структура контрольных мероприятий</a:t>
            </a:r>
          </a:p>
          <a:p>
            <a:pPr algn="ctr"/>
            <a:r>
              <a:rPr lang="ru-RU" sz="2400" dirty="0"/>
              <a:t>отдела  по лицензированию фармацевтической деятельности и деятельности по обороту наркотических средств и психотропных веществ за </a:t>
            </a:r>
            <a:r>
              <a:rPr lang="ru-RU" sz="2400" dirty="0" smtClean="0"/>
              <a:t>2011-2014 </a:t>
            </a:r>
            <a:r>
              <a:rPr lang="ru-RU" sz="2400" dirty="0"/>
              <a:t>годы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3522109"/>
              </p:ext>
            </p:extLst>
          </p:nvPr>
        </p:nvGraphicFramePr>
        <p:xfrm>
          <a:off x="99028" y="1439333"/>
          <a:ext cx="107927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637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53315"/>
              </p:ext>
            </p:extLst>
          </p:nvPr>
        </p:nvGraphicFramePr>
        <p:xfrm>
          <a:off x="106680" y="472439"/>
          <a:ext cx="11902440" cy="63232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7368"/>
                <a:gridCol w="2550083"/>
                <a:gridCol w="2298429"/>
                <a:gridCol w="1873388"/>
                <a:gridCol w="4893172"/>
              </a:tblGrid>
              <a:tr h="453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Ответчик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Состав правонарушения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суда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(резолютивная часть</a:t>
                      </a:r>
                      <a:r>
                        <a:rPr lang="ru-RU" sz="1400" dirty="0" smtClean="0">
                          <a:effectLst/>
                        </a:rPr>
                        <a:t>) (</a:t>
                      </a:r>
                      <a:r>
                        <a:rPr lang="ru-RU" sz="1400" dirty="0" err="1" smtClean="0">
                          <a:effectLst/>
                        </a:rPr>
                        <a:t>ед.измер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</a:rPr>
                        <a:t>тыс.рублей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53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Полимед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Арбитражный суд РТ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11.04.2014. Штраф в размере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53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6480175" algn="l"/>
                        </a:tabLst>
                      </a:pPr>
                      <a:r>
                        <a:rPr lang="ru-RU" sz="1400" dirty="0">
                          <a:effectLst/>
                        </a:rPr>
                        <a:t>ООО «Бережная Аптека»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Арбитражный суд РТ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07.04.2014. Штраф в размере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4 000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72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ИП Кадырова Эльвира </a:t>
                      </a:r>
                      <a:r>
                        <a:rPr lang="ru-RU" sz="1400" dirty="0" err="1">
                          <a:effectLst/>
                        </a:rPr>
                        <a:t>Ильсуровна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Арбитражный суд РТ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23.04.2014. Привлечена к административной ответственности по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ч.3 ст.14.1 КоАП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 виде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предупреждения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53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ЗАО «Аптека 36,6»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Арбитражный суд РТ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30.06.2014. Штраф в размере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40 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53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6480175" algn="l"/>
                        </a:tabLst>
                      </a:pPr>
                      <a:r>
                        <a:rPr lang="ru-RU" sz="1400" dirty="0">
                          <a:effectLst/>
                        </a:rPr>
                        <a:t>ООО «</a:t>
                      </a:r>
                      <a:r>
                        <a:rPr lang="ru-RU" sz="1400" dirty="0" err="1">
                          <a:effectLst/>
                        </a:rPr>
                        <a:t>Аструм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Арбитражный суд 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30.06.2014.Штраф в размере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722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6480175" algn="l"/>
                        </a:tabLst>
                      </a:pPr>
                      <a:r>
                        <a:rPr lang="ru-RU" sz="1400" dirty="0">
                          <a:effectLst/>
                        </a:rPr>
                        <a:t>ИП Кошелева Т.Н.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Арбитражный суд РТ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15.09.2014. Привлечена к административной ответственности по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ч.3 ст.14.1 КоАП</a:t>
                      </a:r>
                      <a:r>
                        <a:rPr lang="ru-RU" sz="1400" dirty="0">
                          <a:effectLst/>
                        </a:rPr>
                        <a:t> с назначением наказания в виде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предупреждения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5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6480175" algn="l"/>
                        </a:tabLst>
                      </a:pPr>
                      <a:r>
                        <a:rPr lang="ru-RU" sz="1400" dirty="0">
                          <a:effectLst/>
                        </a:rPr>
                        <a:t>ООО «Авиценна»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Арбитражный суд 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21.07.2014. Штраф </a:t>
                      </a:r>
                      <a:r>
                        <a:rPr lang="ru-RU" sz="1400" dirty="0">
                          <a:effectLst/>
                        </a:rPr>
                        <a:t>в размере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40 000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53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6480175" algn="l"/>
                        </a:tabLst>
                      </a:pPr>
                      <a:r>
                        <a:rPr lang="ru-RU" sz="1400" dirty="0">
                          <a:effectLst/>
                        </a:rPr>
                        <a:t> ООО «Вита»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Арбитражный суд 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25.08.2014.Штраф </a:t>
                      </a:r>
                      <a:r>
                        <a:rPr lang="ru-RU" sz="1400" dirty="0">
                          <a:effectLst/>
                        </a:rPr>
                        <a:t>в размере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40 000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722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6480175" algn="l"/>
                        </a:tabLst>
                      </a:pPr>
                      <a:r>
                        <a:rPr lang="ru-RU" sz="1400" dirty="0">
                          <a:effectLst/>
                        </a:rPr>
                        <a:t> ООО «</a:t>
                      </a:r>
                      <a:r>
                        <a:rPr lang="ru-RU" sz="1400" dirty="0" err="1">
                          <a:effectLst/>
                        </a:rPr>
                        <a:t>ЯрФарм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Часть </a:t>
                      </a:r>
                      <a:r>
                        <a:rPr lang="ru-RU" sz="1200" dirty="0">
                          <a:effectLst/>
                        </a:rPr>
                        <a:t>4 статьи 14.1 КоАП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Арбитражный суд РТ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22.09.2014. Привлечено к административной ответственности по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ч.3 ст.14.1 КоАП</a:t>
                      </a:r>
                      <a:r>
                        <a:rPr lang="ru-RU" sz="1400" dirty="0">
                          <a:effectLst/>
                        </a:rPr>
                        <a:t> с назначением наказания в виде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предупреждения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  <a:tr h="434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  <a:tab pos="648017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ООО «Гиппократ»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Часть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4 статьи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14.1 КоАП РФ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Арбитражный суд РТ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29.09.2014.Штраф </a:t>
                      </a:r>
                      <a:r>
                        <a:rPr lang="ru-RU" sz="1400" dirty="0">
                          <a:effectLst/>
                        </a:rPr>
                        <a:t>в размере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40 000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63" marR="34363" marT="0" marB="0"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4302" y="-84216"/>
            <a:ext cx="114633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14900" algn="l"/>
                <a:tab pos="6480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Информация о протоколах об административных правонарушениях за 2014 год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14900" algn="l"/>
                <a:tab pos="6480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11012" y="12371"/>
            <a:ext cx="12180988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лицензию </a:t>
            </a:r>
            <a:r>
              <a:rPr lang="ru-RU" sz="2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фармацевтическую деятельность получил </a:t>
            </a:r>
            <a:endParaRPr lang="ru-RU" sz="2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171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объект </a:t>
            </a:r>
            <a:r>
              <a:rPr lang="ru-RU" sz="2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(17 </a:t>
            </a:r>
            <a:r>
              <a:rPr lang="ru-RU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2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154 ФАПов)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44341"/>
            <a:ext cx="12192000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лицензию </a:t>
            </a:r>
            <a:r>
              <a:rPr lang="ru-RU" sz="2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фармацевтическую деятельность </a:t>
            </a:r>
            <a:r>
              <a:rPr lang="ru-RU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имеет 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246 объектов </a:t>
            </a:r>
            <a:r>
              <a:rPr lang="ru-RU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(19 А</a:t>
            </a:r>
            <a:r>
              <a:rPr lang="ru-RU" sz="2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227 ФАПов)</a:t>
            </a:r>
            <a:endParaRPr lang="ru-RU" dirty="0"/>
          </a:p>
        </p:txBody>
      </p:sp>
      <p:pic>
        <p:nvPicPr>
          <p:cNvPr id="5" name="Picture 21" descr="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" y="1756182"/>
            <a:ext cx="12180988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152" y="1903676"/>
            <a:ext cx="1428382" cy="17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840792" y="2160704"/>
            <a:ext cx="1879040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0000"/>
                </a:solidFill>
              </a:rPr>
              <a:t>Заказ лекарств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4953" y="2160704"/>
            <a:ext cx="250581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0000"/>
                </a:solidFill>
              </a:rPr>
              <a:t>Договор реализации</a:t>
            </a: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286" y="2127135"/>
            <a:ext cx="1667233" cy="208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10" name="Picture 2" descr="C:\Documents and Settings\SafinA\Рабочий стол\TTMF_LOGO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6186" y="1888832"/>
            <a:ext cx="1982655" cy="18177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9704139" y="3712572"/>
            <a:ext cx="1946747" cy="707886"/>
          </a:xfrm>
          <a:prstGeom prst="rect">
            <a:avLst/>
          </a:prstGeom>
          <a:solidFill>
            <a:sysClr val="window" lastClr="FF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4DC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pitchFamily="34" charset="0"/>
              </a:rPr>
              <a:t>Аптека </a:t>
            </a:r>
          </a:p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4DC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pitchFamily="34" charset="0"/>
              </a:rPr>
              <a:t> ГУП «ТТМФ»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987392" y="2643077"/>
            <a:ext cx="1295400" cy="285752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C13503"/>
          </a:solidFill>
          <a:ln w="47625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7480160" y="2629921"/>
            <a:ext cx="1295400" cy="285752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C13503"/>
          </a:solidFill>
          <a:ln w="47625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10800000">
            <a:off x="2935126" y="3101766"/>
            <a:ext cx="1295400" cy="28258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24DC2D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Below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 rot="10800000">
            <a:off x="7480160" y="3101767"/>
            <a:ext cx="1295400" cy="28258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24DC2D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Below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2734329" y="3662747"/>
            <a:ext cx="19446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b="1" dirty="0">
                <a:solidFill>
                  <a:srgbClr val="000000"/>
                </a:solidFill>
              </a:rPr>
              <a:t>Реализация лекарств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7270610" y="3698412"/>
            <a:ext cx="1714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b="1" dirty="0">
                <a:solidFill>
                  <a:srgbClr val="000000"/>
                </a:solidFill>
              </a:rPr>
              <a:t>Доставка лекарств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 rot="10800000">
            <a:off x="5441554" y="4446486"/>
            <a:ext cx="5400675" cy="785813"/>
          </a:xfrm>
          <a:prstGeom prst="curvedDownArrow">
            <a:avLst>
              <a:gd name="adj1" fmla="val 65323"/>
              <a:gd name="adj2" fmla="val 322604"/>
              <a:gd name="adj3" fmla="val 36579"/>
            </a:avLst>
          </a:prstGeom>
          <a:solidFill>
            <a:srgbClr val="C000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9" y="4558608"/>
            <a:ext cx="4392613" cy="21653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727560" y="5252980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ГУП «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Таттехмедфарм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 для этой работы получило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автомобилей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Fiat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Doblo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 –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Fiat Ducat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и 10 – КАМАЗ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</a:p>
        </p:txBody>
      </p:sp>
    </p:spTree>
    <p:extLst>
      <p:ext uri="{BB962C8B-B14F-4D97-AF65-F5344CB8AC3E}">
        <p14:creationId xmlns:p14="http://schemas.microsoft.com/office/powerpoint/2010/main" val="19018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15" y="163941"/>
            <a:ext cx="785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Объем работы по </a:t>
            </a:r>
            <a:r>
              <a:rPr lang="ru-RU" sz="2800" b="1" dirty="0" err="1" smtClean="0"/>
              <a:t>СМЭву</a:t>
            </a:r>
            <a:r>
              <a:rPr lang="ru-RU" sz="2800" b="1" dirty="0" smtClean="0"/>
              <a:t> за 2012-2014 </a:t>
            </a:r>
            <a:r>
              <a:rPr lang="ru-RU" sz="2800" b="1" dirty="0"/>
              <a:t>годы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05331"/>
              </p:ext>
            </p:extLst>
          </p:nvPr>
        </p:nvGraphicFramePr>
        <p:xfrm>
          <a:off x="934858" y="1555897"/>
          <a:ext cx="6172735" cy="45005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9040"/>
                <a:gridCol w="5533695"/>
              </a:tblGrid>
              <a:tr h="92564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Управление Федеральной службы государственной регистрации, кадастра и картографии по Республике Татарстан</a:t>
                      </a:r>
                      <a:endParaRPr lang="ru-RU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40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Управление Федеральной налоговой службы по Республике Татарстан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2947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Управление Федерального казначейства России по Республике Татарстан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56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Управление Федеральной службы по надзору в сфере защиты прав потребителей и благополучия человека по 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Республике Татарстан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9256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Управление Федеральной службы Российской Федерации по контролю за оборотом наркотиков по 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Республике Татарстан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77369"/>
              </p:ext>
            </p:extLst>
          </p:nvPr>
        </p:nvGraphicFramePr>
        <p:xfrm>
          <a:off x="7249468" y="955733"/>
          <a:ext cx="4048516" cy="2435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7849"/>
                <a:gridCol w="1383882"/>
                <a:gridCol w="1316785"/>
              </a:tblGrid>
              <a:tr h="5952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Количество запросов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60698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2012 год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2013 год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2014 год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796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305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1217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651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1766" y="955733"/>
            <a:ext cx="6198920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Наименование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29944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945" y="315940"/>
            <a:ext cx="7612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Для соискателей лицензий и лицензиатов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264" y="1431870"/>
            <a:ext cx="9352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itchFamily="34" charset="0"/>
              </a:rPr>
              <a:t>На сайте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Портала государственных и муниципальных услуг Республики Татарстан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https://uslugi.tatar.ru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</a:rPr>
              <a:t>размещена информация об услугах лицензирования фармацевтической деятельности, деятельности по обороту наркотических средств, психотропных </a:t>
            </a:r>
            <a:r>
              <a:rPr lang="ru-RU" sz="2400" b="1" dirty="0" smtClean="0">
                <a:latin typeface="Arial" pitchFamily="34" charset="0"/>
              </a:rPr>
              <a:t>веществ </a:t>
            </a:r>
            <a:r>
              <a:rPr lang="ru-RU" sz="2400" b="1" dirty="0">
                <a:latin typeface="Arial" pitchFamily="34" charset="0"/>
              </a:rPr>
              <a:t>и их </a:t>
            </a:r>
            <a:r>
              <a:rPr lang="ru-RU" sz="2400" b="1" dirty="0" err="1">
                <a:latin typeface="Arial" pitchFamily="34" charset="0"/>
              </a:rPr>
              <a:t>прекурсоров</a:t>
            </a:r>
            <a:r>
              <a:rPr lang="ru-RU" sz="2400" b="1" dirty="0">
                <a:latin typeface="Arial" pitchFamily="34" charset="0"/>
              </a:rPr>
              <a:t>, культивированию </a:t>
            </a:r>
            <a:r>
              <a:rPr lang="ru-RU" sz="2400" b="1" dirty="0" err="1">
                <a:latin typeface="Arial" pitchFamily="34" charset="0"/>
              </a:rPr>
              <a:t>наркосодержащих</a:t>
            </a:r>
            <a:r>
              <a:rPr lang="ru-RU" sz="2400" b="1" dirty="0">
                <a:latin typeface="Arial" pitchFamily="34" charset="0"/>
              </a:rPr>
              <a:t> растений;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доступны электронные версии </a:t>
            </a:r>
            <a:r>
              <a:rPr lang="ru-RU" sz="2400" b="1" dirty="0">
                <a:latin typeface="Arial" pitchFamily="34" charset="0"/>
              </a:rPr>
              <a:t>заявлений и описи; информация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 перечне </a:t>
            </a:r>
            <a:r>
              <a:rPr lang="ru-RU" sz="2400" b="1" dirty="0">
                <a:latin typeface="Arial" pitchFamily="34" charset="0"/>
              </a:rPr>
              <a:t>необходимых документов;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этапах оказания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услуг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«Сводный план плановых проверок Министерства здравоохранения Республики Татарстан» на текущий год </a:t>
            </a:r>
            <a:r>
              <a:rPr lang="ru-RU" sz="2400" b="1" dirty="0">
                <a:latin typeface="Arial" pitchFamily="34" charset="0"/>
              </a:rPr>
              <a:t>и другая необходимая информация для формирования заявительного пакета документов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49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803" y="1183570"/>
            <a:ext cx="957391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 </a:t>
            </a:r>
            <a:r>
              <a:rPr lang="ru-RU" sz="2400" dirty="0">
                <a:solidFill>
                  <a:srgbClr val="FF0000"/>
                </a:solidFill>
              </a:rPr>
              <a:t>января 2015 года изменились размеры государственной </a:t>
            </a:r>
            <a:r>
              <a:rPr lang="ru-RU" sz="2400" dirty="0" smtClean="0">
                <a:solidFill>
                  <a:srgbClr val="FF0000"/>
                </a:solidFill>
              </a:rPr>
              <a:t>пошлины:</a:t>
            </a:r>
          </a:p>
          <a:p>
            <a:pPr algn="just"/>
            <a:r>
              <a:rPr lang="ru-RU" dirty="0" smtClean="0"/>
              <a:t>- </a:t>
            </a:r>
            <a:r>
              <a:rPr lang="ru-RU" dirty="0"/>
              <a:t>060 1 08 07081 01 0300 110 за </a:t>
            </a:r>
            <a:r>
              <a:rPr lang="ru-RU" u="sng" dirty="0"/>
              <a:t>предоставление</a:t>
            </a:r>
            <a:r>
              <a:rPr lang="ru-RU" dirty="0"/>
              <a:t> лицензии (госпошлина - </a:t>
            </a:r>
            <a:r>
              <a:rPr lang="ru-RU" b="1" dirty="0" smtClean="0">
                <a:solidFill>
                  <a:srgbClr val="FF0000"/>
                </a:solidFill>
              </a:rPr>
              <a:t>7500</a:t>
            </a:r>
            <a:r>
              <a:rPr lang="ru-RU" b="1" dirty="0" smtClean="0"/>
              <a:t> </a:t>
            </a:r>
            <a:r>
              <a:rPr lang="ru-RU" dirty="0"/>
              <a:t>рублей);</a:t>
            </a:r>
          </a:p>
          <a:p>
            <a:pPr algn="just"/>
            <a:r>
              <a:rPr lang="ru-RU" dirty="0"/>
              <a:t>- 060 1 08 07081 01 0400 110 за </a:t>
            </a:r>
            <a:r>
              <a:rPr lang="ru-RU" u="sng" dirty="0"/>
              <a:t>переоформление</a:t>
            </a:r>
            <a:r>
              <a:rPr lang="ru-RU" dirty="0"/>
              <a:t> документа, подтверждающего наличие лицензии, или приложения к нему в связи </a:t>
            </a:r>
            <a:r>
              <a:rPr lang="ru-RU" u="sng" dirty="0"/>
              <a:t>с внесением дополнений в сведения об адресах</a:t>
            </a:r>
            <a:r>
              <a:rPr lang="ru-RU" dirty="0"/>
              <a:t> осуществления лицензируемого вида деятельности, о выполняемых работах и оказываемых услугах в составе лицензируемого вида деятельности (госпошлина - </a:t>
            </a:r>
            <a:r>
              <a:rPr lang="ru-RU" b="1" dirty="0" smtClean="0">
                <a:solidFill>
                  <a:srgbClr val="FF0000"/>
                </a:solidFill>
              </a:rPr>
              <a:t>3500</a:t>
            </a:r>
            <a:r>
              <a:rPr lang="ru-RU" dirty="0" smtClean="0"/>
              <a:t> </a:t>
            </a:r>
            <a:r>
              <a:rPr lang="ru-RU" dirty="0"/>
              <a:t>рублей);</a:t>
            </a:r>
          </a:p>
          <a:p>
            <a:pPr algn="just"/>
            <a:r>
              <a:rPr lang="ru-RU" dirty="0"/>
              <a:t>- 060 1 08 07081 01 0500 110 за </a:t>
            </a:r>
            <a:r>
              <a:rPr lang="ru-RU" u="sng" dirty="0"/>
              <a:t>переоформление</a:t>
            </a:r>
            <a:r>
              <a:rPr lang="ru-RU" dirty="0"/>
              <a:t> документа подтверждающего наличие лицензии, и (или) приложения к такому документу </a:t>
            </a:r>
            <a:r>
              <a:rPr lang="ru-RU" u="sng" dirty="0"/>
              <a:t>в других случаях </a:t>
            </a:r>
            <a:r>
              <a:rPr lang="ru-RU" dirty="0"/>
              <a:t>(госпошлина - </a:t>
            </a:r>
            <a:r>
              <a:rPr lang="ru-RU" b="1" dirty="0" smtClean="0">
                <a:solidFill>
                  <a:srgbClr val="FF0000"/>
                </a:solidFill>
              </a:rPr>
              <a:t>750 </a:t>
            </a:r>
            <a:r>
              <a:rPr lang="ru-RU" dirty="0"/>
              <a:t>рублей);</a:t>
            </a:r>
          </a:p>
          <a:p>
            <a:pPr algn="just"/>
            <a:r>
              <a:rPr lang="ru-RU" dirty="0"/>
              <a:t>- 060 1 08 07081 01 0700 110 за выдачу дубликата документа, подтверждающего наличие лицензии (госпошлина - </a:t>
            </a:r>
            <a:r>
              <a:rPr lang="ru-RU" b="1" dirty="0" smtClean="0">
                <a:solidFill>
                  <a:srgbClr val="FF0000"/>
                </a:solidFill>
              </a:rPr>
              <a:t>750</a:t>
            </a:r>
            <a:r>
              <a:rPr lang="ru-RU" dirty="0" smtClean="0"/>
              <a:t> </a:t>
            </a:r>
            <a:r>
              <a:rPr lang="ru-RU" dirty="0"/>
              <a:t>рублей).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9724" y="185300"/>
            <a:ext cx="3738075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5000" b="1" dirty="0">
                <a:solidFill>
                  <a:srgbClr val="54A02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Инновации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803" y="5313467"/>
            <a:ext cx="9468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реквизитах распоряжений о переводе денежных средств в уплату платежей в бюджетную систему России указывать </a:t>
            </a:r>
            <a:r>
              <a:rPr lang="ru-RU" b="1" dirty="0">
                <a:solidFill>
                  <a:srgbClr val="FF0000"/>
                </a:solidFill>
              </a:rPr>
              <a:t>Отделение – НБ Республика Татарстан </a:t>
            </a:r>
            <a:r>
              <a:rPr lang="ru-RU" dirty="0"/>
              <a:t>вместо ГРКЦ НБ Республика Татарстан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Остальные реквизиты остаются без изменений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6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7205" y="156771"/>
            <a:ext cx="3738075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5000" b="1" dirty="0">
                <a:solidFill>
                  <a:srgbClr val="54A02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Инновации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969" y="1244999"/>
            <a:ext cx="10916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-Распоряжение </a:t>
            </a:r>
            <a:r>
              <a:rPr lang="ru-RU" sz="2400" dirty="0"/>
              <a:t>Правительства РФ от 30.12.2014 № 2782-р «Об утверждении перечня жизненно необходимых и важнейших лекарственных препаратов на 2015 год, а также перечней лекарственных препаратов для медицинского применения и минимального ассортимента лекарственных препаратов, необходимых для оказания медицинской помощи».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969" y="4317251"/>
            <a:ext cx="1099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-Постановление Правительства РФ от 05.01.2015 № 6 «О внесении изменений в Правила продажи отдельных видов товаров»</a:t>
            </a:r>
          </a:p>
        </p:txBody>
      </p:sp>
    </p:spTree>
    <p:extLst>
      <p:ext uri="{BB962C8B-B14F-4D97-AF65-F5344CB8AC3E}">
        <p14:creationId xmlns:p14="http://schemas.microsoft.com/office/powerpoint/2010/main" val="1100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3" y="12837"/>
            <a:ext cx="7439526" cy="431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47" y="1888958"/>
            <a:ext cx="6212306" cy="48837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15" y="137727"/>
            <a:ext cx="4030577" cy="2920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4086367"/>
            <a:ext cx="5161547" cy="26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1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10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7078" y="5612731"/>
            <a:ext cx="7667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195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46184135"/>
              </p:ext>
            </p:extLst>
          </p:nvPr>
        </p:nvGraphicFramePr>
        <p:xfrm>
          <a:off x="821803" y="471701"/>
          <a:ext cx="87445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051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8099953"/>
              </p:ext>
            </p:extLst>
          </p:nvPr>
        </p:nvGraphicFramePr>
        <p:xfrm>
          <a:off x="1908907" y="12472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355" y="298938"/>
            <a:ext cx="11728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Всего осуществляют фармацевтическую деятельность </a:t>
            </a:r>
            <a:r>
              <a:rPr lang="ru-RU" sz="2800" b="1" dirty="0" smtClean="0"/>
              <a:t>380</a:t>
            </a:r>
            <a:r>
              <a:rPr lang="ru-RU" sz="2800" dirty="0" smtClean="0"/>
              <a:t> юридических лиц и индивидуальных предпринимателей на </a:t>
            </a:r>
            <a:r>
              <a:rPr lang="ru-RU" sz="2800" b="1" dirty="0" smtClean="0"/>
              <a:t>1678 </a:t>
            </a:r>
            <a:r>
              <a:rPr lang="ru-RU" sz="2800" dirty="0" smtClean="0"/>
              <a:t>объектах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9568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5800"/>
              </p:ext>
            </p:extLst>
          </p:nvPr>
        </p:nvGraphicFramePr>
        <p:xfrm>
          <a:off x="108284" y="497702"/>
          <a:ext cx="12019548" cy="650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07"/>
                <a:gridCol w="10401909"/>
                <a:gridCol w="1155032"/>
              </a:tblGrid>
              <a:tr h="47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ГУП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«Медицинская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техника и фармация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Татарстана»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/>
                </a:tc>
              </a:tr>
              <a:tr h="47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«Казанские Аптеки»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ГринТек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Аструм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Фармула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СитиФарм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«БУЛАТ ЛТД»,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ФармАрт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«Бережная Аптека»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«Аптека «Поволжье»,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«Моя Аптека»,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«Аптека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склада»)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Аптеки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36,6»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«Аптеки Казани»,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«Городские аптеки»,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«АРТА-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«Аптека Отличная»,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«Столичные аптеки»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«Имплозия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ЗМФЦ«СОДЕЙСТВИЕ»,ООО«Лавр»,ООО«Амур»,ИПКеларева,ООО«ГДВ»,ИПГригорьева,ООО«Гранат»,ООО«Декабрь»,ООО«Кедр»,ООО«Нева»,ИПКошелева,ООО«Медуница»,ИПНесоленая,ИППавлова,ООО«Алтей»,ООО«Дельта»,ООО«Сапфир»,ИПБоровина,ООО«Алмаз»,ООО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нгара»,ООО«Май»,ООО«Розмарин»,ООО«Сатурн»,ООО«Леда»,ИПМаркова,ООО«Нептун»,ООО«Сигма-Фарм»,ООО«СИТЭК»,ИПКузнецова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др.)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«Вита»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«Астра»,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«Гелиос»,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«Абсолют»,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«Венера»)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2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«Ривьера»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«Аптека Столетник»)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«Сакура-Фармация»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«Аптека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Сакура №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7»)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Саулык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«РАН»,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«РТНК»)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Фирма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«А.Р.М.»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«Семейная Аптека»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«СА»)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«Алоэ-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Фармленд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Поволжье»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«ФАРМЛЕНД-ПОВОЛЖЬЕ+»)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«Мелодия здоровья»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6253" y="0"/>
            <a:ext cx="11983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Крупные аптечные сети, осуществляющие </a:t>
            </a:r>
            <a:r>
              <a:rPr lang="ru-RU" sz="2400" dirty="0" err="1" smtClean="0"/>
              <a:t>фармдеятельность</a:t>
            </a:r>
            <a:r>
              <a:rPr lang="ru-RU" sz="2400" dirty="0" smtClean="0"/>
              <a:t> в республике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987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600" y="299135"/>
            <a:ext cx="1021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Динамика и структура реализации разрешительной</a:t>
            </a:r>
            <a:br>
              <a:rPr lang="ru-RU" sz="2800" dirty="0" smtClean="0"/>
            </a:br>
            <a:r>
              <a:rPr lang="ru-RU" sz="2800" dirty="0" smtClean="0"/>
              <a:t>функции за 2011-2014 годы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55558976"/>
              </p:ext>
            </p:extLst>
          </p:nvPr>
        </p:nvGraphicFramePr>
        <p:xfrm>
          <a:off x="736600" y="1253242"/>
          <a:ext cx="915335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717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4516371"/>
              </p:ext>
            </p:extLst>
          </p:nvPr>
        </p:nvGraphicFramePr>
        <p:xfrm>
          <a:off x="504624" y="541866"/>
          <a:ext cx="603333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4729341"/>
              </p:ext>
            </p:extLst>
          </p:nvPr>
        </p:nvGraphicFramePr>
        <p:xfrm>
          <a:off x="6237170" y="601579"/>
          <a:ext cx="5608320" cy="531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372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6260627"/>
              </p:ext>
            </p:extLst>
          </p:nvPr>
        </p:nvGraphicFramePr>
        <p:xfrm>
          <a:off x="815340" y="1085659"/>
          <a:ext cx="9723120" cy="539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6680" y="221754"/>
            <a:ext cx="1114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Соотношение </a:t>
            </a:r>
            <a:r>
              <a:rPr lang="ru-RU" sz="2000" b="1" dirty="0" smtClean="0">
                <a:solidFill>
                  <a:prstClr val="white"/>
                </a:solidFill>
              </a:rPr>
              <a:t>количества аптек и аптечных пунктов, осуществляющих фармацевтическую деятельность в сравнении по месяцам </a:t>
            </a: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октябрь-декабрь 2014 и на 1 марта 2015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43886296"/>
              </p:ext>
            </p:extLst>
          </p:nvPr>
        </p:nvGraphicFramePr>
        <p:xfrm>
          <a:off x="550441" y="122895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9920" y="131935"/>
            <a:ext cx="11366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Объем ЮЛ и ИП досрочно прекративших фармацевтическую деятельность и деятельность по обороту наркотических средств и психотропных веществ за </a:t>
            </a:r>
            <a:r>
              <a:rPr lang="ru-RU" sz="2400" dirty="0" smtClean="0"/>
              <a:t>2011-2014 </a:t>
            </a:r>
            <a:r>
              <a:rPr lang="ru-RU" sz="2400" dirty="0"/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19554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36042461"/>
              </p:ext>
            </p:extLst>
          </p:nvPr>
        </p:nvGraphicFramePr>
        <p:xfrm>
          <a:off x="396240" y="902546"/>
          <a:ext cx="98298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" y="118497"/>
            <a:ext cx="1146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+mj-lt"/>
              </a:rPr>
              <a:t>Соотношение </a:t>
            </a:r>
            <a:r>
              <a:rPr lang="ru-RU" sz="2000" b="1" dirty="0" err="1" smtClean="0">
                <a:latin typeface="+mj-lt"/>
              </a:rPr>
              <a:t>отлицензированных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и прекративших деятельность </a:t>
            </a:r>
            <a:r>
              <a:rPr lang="ru-RU" sz="2000" b="1" dirty="0" smtClean="0">
                <a:latin typeface="+mj-lt"/>
              </a:rPr>
              <a:t>объектов </a:t>
            </a:r>
            <a:r>
              <a:rPr lang="ru-RU" sz="2000" b="1" dirty="0">
                <a:solidFill>
                  <a:prstClr val="white"/>
                </a:solidFill>
              </a:rPr>
              <a:t>в сравнении по месяцам </a:t>
            </a:r>
            <a:r>
              <a:rPr lang="ru-RU" sz="2000" b="1" dirty="0" smtClean="0">
                <a:solidFill>
                  <a:prstClr val="white"/>
                </a:solidFill>
              </a:rPr>
              <a:t>октябрь-декабрь </a:t>
            </a:r>
            <a:r>
              <a:rPr lang="ru-RU" sz="2000" b="1" dirty="0">
                <a:solidFill>
                  <a:prstClr val="white"/>
                </a:solidFill>
              </a:rPr>
              <a:t>2014 и на 1 марта 2015</a:t>
            </a:r>
          </a:p>
          <a:p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860</TotalTime>
  <Words>1202</Words>
  <Application>Microsoft Office PowerPoint</Application>
  <PresentationFormat>Произвольный</PresentationFormat>
  <Paragraphs>177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Никитина</dc:creator>
  <cp:lastModifiedBy>vildanova</cp:lastModifiedBy>
  <cp:revision>68</cp:revision>
  <cp:lastPrinted>2015-02-25T08:34:29Z</cp:lastPrinted>
  <dcterms:created xsi:type="dcterms:W3CDTF">2015-02-21T17:43:54Z</dcterms:created>
  <dcterms:modified xsi:type="dcterms:W3CDTF">2015-02-26T13:58:05Z</dcterms:modified>
</cp:coreProperties>
</file>