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2" d="100"/>
          <a:sy n="152" d="100"/>
        </p:scale>
        <p:origin x="44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Доля отказников, %</c:v>
                </c:pt>
              </c:strCache>
            </c:strRef>
          </c:tx>
          <c:spPr>
            <a:ln w="38100" cap="flat">
              <a:solidFill>
                <a:srgbClr val="1B998B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B998B"/>
              </a:solidFill>
              <a:ln w="9525" cap="flat">
                <a:solidFill>
                  <a:srgbClr val="1B998B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A2733"/>
                    </a:solidFill>
                    <a:latin typeface="Arial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65</c:v>
                </c:pt>
                <c:pt idx="1">
                  <c:v>64.599999999999994</c:v>
                </c:pt>
                <c:pt idx="2">
                  <c:v>63.95</c:v>
                </c:pt>
                <c:pt idx="3">
                  <c:v>62.63</c:v>
                </c:pt>
                <c:pt idx="4">
                  <c:v>61.2</c:v>
                </c:pt>
                <c:pt idx="5">
                  <c:v>61.2</c:v>
                </c:pt>
                <c:pt idx="6">
                  <c:v>60.8</c:v>
                </c:pt>
                <c:pt idx="7">
                  <c:v>60.1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EE0D-41DC-B4D1-1670A7326D7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5596B"/>
                </a:solidFill>
                <a:latin typeface="Calibri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E4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5596B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7F9FB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477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3" name="Shape 1"/>
          <p:cNvSpPr/>
          <p:nvPr/>
        </p:nvSpPr>
        <p:spPr>
          <a:xfrm>
            <a:off x="164592" y="0"/>
            <a:ext cx="54864" cy="5143500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4" name="Shape 2"/>
          <p:cNvSpPr/>
          <p:nvPr/>
        </p:nvSpPr>
        <p:spPr>
          <a:xfrm>
            <a:off x="7955280" y="457200"/>
            <a:ext cx="822960" cy="256032"/>
          </a:xfrm>
          <a:prstGeom prst="rect">
            <a:avLst/>
          </a:prstGeom>
          <a:solidFill>
            <a:srgbClr val="1B998B">
              <a:alpha val="3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238744" y="173736"/>
            <a:ext cx="256032" cy="822960"/>
          </a:xfrm>
          <a:prstGeom prst="rect">
            <a:avLst/>
          </a:prstGeom>
          <a:solidFill>
            <a:srgbClr val="1B998B">
              <a:alpha val="3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91440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800" dirty="0">
                <a:solidFill>
                  <a:srgbClr val="F2C1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БРИФИНГ 2026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1463040"/>
            <a:ext cx="8046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Лекарства, которые</a:t>
            </a:r>
            <a:endParaRPr lang="en-US" sz="5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нельзя отменить</a:t>
            </a:r>
            <a:endParaRPr lang="en-US" sz="5000" dirty="0"/>
          </a:p>
        </p:txBody>
      </p:sp>
      <p:sp>
        <p:nvSpPr>
          <p:cNvPr id="8" name="Text 6"/>
          <p:cNvSpPr/>
          <p:nvPr/>
        </p:nvSpPr>
        <p:spPr>
          <a:xfrm>
            <a:off x="640080" y="33832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C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обеспечения необходимыми лекарственными средствами (ОНЛС)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3977640"/>
            <a:ext cx="2286000" cy="0"/>
          </a:xfrm>
          <a:prstGeom prst="line">
            <a:avLst/>
          </a:prstGeom>
          <a:noFill/>
          <a:ln w="25400">
            <a:solidFill>
              <a:srgbClr val="1B998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4114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AA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Республика Татарстан  · 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B99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ЧТО ТАКОЕ ОНЛС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7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Федеральная программа льготного лекарственного обеспечения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393192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417320"/>
            <a:ext cx="73152" cy="1554480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5544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 2005 г.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731520" y="22402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 начала реализации программы ОНЛС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54880" y="1417320"/>
            <a:ext cx="393192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0" y="1417320"/>
            <a:ext cx="73152" cy="1554480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0" y="15544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90%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5029200" y="22402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участников программы — инвалиды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реализуется с 2005 года на основании Федерального закона № 122-ФЗ («закон о монетизации льгот»). </a:t>
            </a:r>
            <a:endParaRPr lang="ru-RU" sz="1300" dirty="0" smtClean="0">
              <a:solidFill>
                <a:srgbClr val="1A27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300" dirty="0" smtClean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 </a:t>
            </a: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федеральным льготникам относятся участники и инвалиды войны, инвалиды всех групп, дети-инвалиды, блокадники и другие категории.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endParaRPr lang="en-US" sz="1300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Финансирование — за счёт средств федерального бюджета. Объём определяется численностью оставшихся в программе граждан и нормативом финансовых затрат на одного получателя набора социальных услуг.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B99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МАСШТАБ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7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Инфраструктура программы в Татарстане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2587752" cy="19202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371600"/>
            <a:ext cx="2587752" cy="64008"/>
          </a:xfrm>
          <a:prstGeom prst="rect">
            <a:avLst/>
          </a:prstGeom>
          <a:solidFill>
            <a:srgbClr val="0A3D62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600200"/>
            <a:ext cx="2130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267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85800" y="2423160"/>
            <a:ext cx="2130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структурных подразделений учреждений здравоохранения РТ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246120" y="1371600"/>
            <a:ext cx="2587752" cy="19202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46120" y="1371600"/>
            <a:ext cx="2587752" cy="64008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600200"/>
            <a:ext cx="2130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B99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145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3474720" y="2423160"/>
            <a:ext cx="2130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специализированных аптечных учреждений, отпускающих льготные препараты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035040" y="1371600"/>
            <a:ext cx="2587752" cy="19202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035040" y="1371600"/>
            <a:ext cx="2587752" cy="6400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15" name="Text 13"/>
          <p:cNvSpPr/>
          <p:nvPr/>
        </p:nvSpPr>
        <p:spPr>
          <a:xfrm>
            <a:off x="6263640" y="1600200"/>
            <a:ext cx="2130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7 481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6263640" y="2423160"/>
            <a:ext cx="2130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медицинских работников с правом выписки льготных рецептов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3520440"/>
            <a:ext cx="8229600" cy="1234440"/>
          </a:xfrm>
          <a:prstGeom prst="rect">
            <a:avLst/>
          </a:prstGeom>
          <a:solidFill>
            <a:srgbClr val="0A3D62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6576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Кадровый ресурс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31520" y="39776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5 702 врачей  ·  1 779 фельдшеров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029200" y="370332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B8C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 на выписку льготных рецептов распределено по всем уровням оказания медицинской помощи в </a:t>
            </a:r>
            <a:r>
              <a:rPr lang="en-US" sz="1150" dirty="0" err="1" smtClean="0">
                <a:solidFill>
                  <a:srgbClr val="B8C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республике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3D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2C14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2C1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ФИНАНСИРОВАНИЕ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Объём средств федерального бюджета на 2026 год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2,807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457200" y="26517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млрд рублей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212080" y="1554480"/>
            <a:ext cx="3474720" cy="2651760"/>
          </a:xfrm>
          <a:prstGeom prst="rect">
            <a:avLst/>
          </a:prstGeom>
          <a:solidFill>
            <a:srgbClr val="113E6E"/>
          </a:solidFill>
          <a:ln w="19050">
            <a:solidFill>
              <a:srgbClr val="1B998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40680" y="16916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 ЕСЛИ БЫ ВСЕ ОСТАЛИСЬ?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440680" y="20574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1B99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6+ млрд</a:t>
            </a:r>
            <a:endParaRPr lang="en-US" sz="4200" dirty="0"/>
          </a:p>
        </p:txBody>
      </p:sp>
      <p:sp>
        <p:nvSpPr>
          <p:cNvPr id="10" name="Text 8"/>
          <p:cNvSpPr/>
          <p:nvPr/>
        </p:nvSpPr>
        <p:spPr>
          <a:xfrm>
            <a:off x="5440680" y="278892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B8C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рублей могло бы поступить в республику при 100% сохранении соцпакета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41148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8AA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Разница — более чем в два раза. Каждый отказ от соцпакета уменьшает объём финансирования, отпускаемого на льготные лекарства в </a:t>
            </a:r>
            <a:r>
              <a:rPr lang="en-US" sz="1300" i="1" dirty="0" err="1" smtClean="0">
                <a:solidFill>
                  <a:srgbClr val="8AA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республике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ДЕЙСТВУЕТ ДО 1 ОКТЯБРЯ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7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Сохранить соцпакет или взять деньги?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402336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188720"/>
            <a:ext cx="4023360" cy="502920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23444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СОХРАНИТЬ СОЦПАКЕТ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85800" y="1892808"/>
            <a:ext cx="201168" cy="201168"/>
          </a:xfrm>
          <a:prstGeom prst="ellipse">
            <a:avLst/>
          </a:prstGeom>
          <a:solidFill>
            <a:srgbClr val="E4F5EC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1856232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87552" y="1874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Лекарственное обеспечение не ограничено по сумме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85800" y="2459736"/>
            <a:ext cx="201168" cy="201168"/>
          </a:xfrm>
          <a:prstGeom prst="ellipse">
            <a:avLst/>
          </a:prstGeom>
          <a:solidFill>
            <a:srgbClr val="E4F5EC"/>
          </a:solidFill>
          <a:ln/>
        </p:spPr>
      </p:sp>
      <p:sp>
        <p:nvSpPr>
          <p:cNvPr id="12" name="Text 10"/>
          <p:cNvSpPr/>
          <p:nvPr/>
        </p:nvSpPr>
        <p:spPr>
          <a:xfrm>
            <a:off x="685800" y="2423160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87552" y="244144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Лекарства по основному и сопутствующим заболеваниям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85800" y="3026664"/>
            <a:ext cx="201168" cy="201168"/>
          </a:xfrm>
          <a:prstGeom prst="ellipse">
            <a:avLst/>
          </a:prstGeom>
          <a:solidFill>
            <a:srgbClr val="E4F5EC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2990088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87552" y="3008376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Страховка на случай выявления тяжёлого заболевания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85800" y="3593592"/>
            <a:ext cx="201168" cy="201168"/>
          </a:xfrm>
          <a:prstGeom prst="ellipse">
            <a:avLst/>
          </a:prstGeom>
          <a:solidFill>
            <a:srgbClr val="E4F5EC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3557016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87552" y="3575304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Централизованные закупки — ниже рыночных цен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85800" y="4160520"/>
            <a:ext cx="201168" cy="201168"/>
          </a:xfrm>
          <a:prstGeom prst="ellipse">
            <a:avLst/>
          </a:prstGeom>
          <a:solidFill>
            <a:srgbClr val="E4F5EC"/>
          </a:solidFill>
          <a:ln/>
        </p:spPr>
      </p:sp>
      <p:sp>
        <p:nvSpPr>
          <p:cNvPr id="21" name="Text 19"/>
          <p:cNvSpPr/>
          <p:nvPr/>
        </p:nvSpPr>
        <p:spPr>
          <a:xfrm>
            <a:off x="685800" y="4123944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87552" y="4142232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Возврат в программу возможен до 1 октября следующего года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663440" y="1188720"/>
            <a:ext cx="402336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663440" y="1188720"/>
            <a:ext cx="4023360" cy="502920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25" name="Text 23"/>
          <p:cNvSpPr/>
          <p:nvPr/>
        </p:nvSpPr>
        <p:spPr>
          <a:xfrm>
            <a:off x="4892040" y="123444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 ОТКАЗАТЬСЯ ОТ СОЦПАКЕТА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892040" y="1892808"/>
            <a:ext cx="201168" cy="201168"/>
          </a:xfrm>
          <a:prstGeom prst="ellipse">
            <a:avLst/>
          </a:prstGeom>
          <a:solidFill>
            <a:srgbClr val="FDE8EA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856232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193792" y="1874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Компенсация — около 1 405,85 руб./мес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4892040" y="2459736"/>
            <a:ext cx="201168" cy="201168"/>
          </a:xfrm>
          <a:prstGeom prst="ellipse">
            <a:avLst/>
          </a:prstGeom>
          <a:solidFill>
            <a:srgbClr val="FDE8EA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423160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93792" y="244144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Возврат в программу в течение года НЕ предусмотрен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4892040" y="3026664"/>
            <a:ext cx="201168" cy="201168"/>
          </a:xfrm>
          <a:prstGeom prst="ellipse">
            <a:avLst/>
          </a:prstGeom>
          <a:solidFill>
            <a:srgbClr val="FDE8EA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990088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193792" y="3008376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ухудшении состояния компенсации недостаточно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4892040" y="3593592"/>
            <a:ext cx="201168" cy="201168"/>
          </a:xfrm>
          <a:prstGeom prst="ellipse">
            <a:avLst/>
          </a:prstGeom>
          <a:solidFill>
            <a:srgbClr val="FDE8EA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557016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193792" y="3575304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Лекарства по рыночным ценам с надбавками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4892040" y="4160520"/>
            <a:ext cx="201168" cy="201168"/>
          </a:xfrm>
          <a:prstGeom prst="ellipse">
            <a:avLst/>
          </a:prstGeom>
          <a:solidFill>
            <a:srgbClr val="FDE8EA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4123944"/>
            <a:ext cx="201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5193792" y="4142232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Затраты на лечение могут не соответствовать доходу семьи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1B99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ДИНАМИКА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7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Доля отказников снижается — 2019–2026</a:t>
            </a:r>
            <a:endParaRPr lang="en-US" sz="22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457200" y="1143000"/>
          <a:ext cx="548640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6217920" y="1143000"/>
            <a:ext cx="2468880" cy="15087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217920" y="1143000"/>
            <a:ext cx="2468880" cy="54864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0" y="128016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58,6%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6400800" y="19202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показатель по отказникам в РТ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01.09.2026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217920" y="2834640"/>
            <a:ext cx="2468880" cy="15087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217920" y="2834640"/>
            <a:ext cx="2468880" cy="54864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12" name="Text 9"/>
          <p:cNvSpPr/>
          <p:nvPr/>
        </p:nvSpPr>
        <p:spPr>
          <a:xfrm>
            <a:off x="6400800" y="297180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−13,2%</a:t>
            </a:r>
            <a:endParaRPr lang="en-US" sz="3400" dirty="0"/>
          </a:p>
        </p:txBody>
      </p:sp>
      <p:sp>
        <p:nvSpPr>
          <p:cNvPr id="13" name="Text 10"/>
          <p:cNvSpPr/>
          <p:nvPr/>
        </p:nvSpPr>
        <p:spPr>
          <a:xfrm>
            <a:off x="6400800" y="361188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 за 15 лет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(с 73,3% в 2010 г.)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ОТСТАЮЩИЕ РАЙОНЫ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7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Наибольшая доля отказников на 01.09.2026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234440"/>
            <a:ext cx="54864" cy="56692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60120" y="123444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Кукморский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520440" y="1234440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64,0%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1892808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7200" y="1892808"/>
            <a:ext cx="54864" cy="56692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1892808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60120" y="1892808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Тетюшский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20440" y="1892808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63,9%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2551176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57200" y="2551176"/>
            <a:ext cx="54864" cy="56692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17" name="Text 15"/>
          <p:cNvSpPr/>
          <p:nvPr/>
        </p:nvSpPr>
        <p:spPr>
          <a:xfrm>
            <a:off x="594360" y="2551176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60120" y="2551176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Спасский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20440" y="2551176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63,9%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57200" y="3209544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57200" y="3209544"/>
            <a:ext cx="54864" cy="56692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22" name="Text 20"/>
          <p:cNvSpPr/>
          <p:nvPr/>
        </p:nvSpPr>
        <p:spPr>
          <a:xfrm>
            <a:off x="594360" y="3209544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60120" y="3209544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Зеленодольский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520440" y="3209544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63,8%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57200" y="3867912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57200" y="3867912"/>
            <a:ext cx="54864" cy="56692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3867912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0120" y="3867912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Бугульминский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520440" y="3867912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63,7%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4709160" y="1234440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09160" y="1234440"/>
            <a:ext cx="54864" cy="56692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32" name="Text 30"/>
          <p:cNvSpPr/>
          <p:nvPr/>
        </p:nvSpPr>
        <p:spPr>
          <a:xfrm>
            <a:off x="4846320" y="1234440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212080" y="123444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Бавлинский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7772400" y="1234440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62,4%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4709160" y="1892808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709160" y="1892808"/>
            <a:ext cx="54864" cy="56692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37" name="Text 35"/>
          <p:cNvSpPr/>
          <p:nvPr/>
        </p:nvSpPr>
        <p:spPr>
          <a:xfrm>
            <a:off x="4846320" y="1892808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5212080" y="1892808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Дрожжановский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7772400" y="1892808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62,1%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4709160" y="2551176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4709160" y="2551176"/>
            <a:ext cx="54864" cy="56692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42" name="Text 40"/>
          <p:cNvSpPr/>
          <p:nvPr/>
        </p:nvSpPr>
        <p:spPr>
          <a:xfrm>
            <a:off x="4846320" y="2551176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5212080" y="2551176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Менделеевский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7772400" y="2551176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61,8%</a:t>
            </a:r>
            <a:endParaRPr lang="en-US" sz="1500" dirty="0"/>
          </a:p>
        </p:txBody>
      </p:sp>
      <p:sp>
        <p:nvSpPr>
          <p:cNvPr id="45" name="Shape 43"/>
          <p:cNvSpPr/>
          <p:nvPr/>
        </p:nvSpPr>
        <p:spPr>
          <a:xfrm>
            <a:off x="4709160" y="3209544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46" name="Shape 44"/>
          <p:cNvSpPr/>
          <p:nvPr/>
        </p:nvSpPr>
        <p:spPr>
          <a:xfrm>
            <a:off x="4709160" y="3209544"/>
            <a:ext cx="54864" cy="56692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47" name="Text 45"/>
          <p:cNvSpPr/>
          <p:nvPr/>
        </p:nvSpPr>
        <p:spPr>
          <a:xfrm>
            <a:off x="4846320" y="3209544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5212080" y="3209544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Арский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7772400" y="3209544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61,4%</a:t>
            </a:r>
            <a:endParaRPr lang="en-US" sz="1500" dirty="0"/>
          </a:p>
        </p:txBody>
      </p:sp>
      <p:sp>
        <p:nvSpPr>
          <p:cNvPr id="50" name="Shape 48"/>
          <p:cNvSpPr/>
          <p:nvPr/>
        </p:nvSpPr>
        <p:spPr>
          <a:xfrm>
            <a:off x="4709160" y="3867912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51" name="Shape 49"/>
          <p:cNvSpPr/>
          <p:nvPr/>
        </p:nvSpPr>
        <p:spPr>
          <a:xfrm>
            <a:off x="4709160" y="3867912"/>
            <a:ext cx="54864" cy="56692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52" name="Text 50"/>
          <p:cNvSpPr/>
          <p:nvPr/>
        </p:nvSpPr>
        <p:spPr>
          <a:xfrm>
            <a:off x="4846320" y="3867912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5212080" y="3867912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Агрызский</a:t>
            </a:r>
            <a:endParaRPr lang="en-US" sz="1300" dirty="0"/>
          </a:p>
        </p:txBody>
      </p:sp>
      <p:sp>
        <p:nvSpPr>
          <p:cNvPr id="54" name="Text 52"/>
          <p:cNvSpPr/>
          <p:nvPr/>
        </p:nvSpPr>
        <p:spPr>
          <a:xfrm>
            <a:off x="7772400" y="3867912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E848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61,1%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457200" y="44348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 районы требуют усиления разъяснительной работы с федеральными льготниками о важности сохранения набора </a:t>
            </a:r>
            <a:r>
              <a:rPr lang="en-US" sz="1200" i="1" dirty="0" err="1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социальных</a:t>
            </a:r>
            <a:r>
              <a:rPr lang="en-US" sz="1200" i="1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 smtClean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услуг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ЛИДЕРЫ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7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Наименьшая доля отказников на 01.09.2026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234440"/>
            <a:ext cx="54864" cy="566928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60120" y="123444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Новошешминский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520440" y="1234440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49,0%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1892808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7200" y="1892808"/>
            <a:ext cx="54864" cy="566928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1892808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60120" y="1892808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Апастовский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20440" y="1892808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52,4%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2551176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57200" y="2551176"/>
            <a:ext cx="54864" cy="566928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17" name="Text 15"/>
          <p:cNvSpPr/>
          <p:nvPr/>
        </p:nvSpPr>
        <p:spPr>
          <a:xfrm>
            <a:off x="594360" y="2551176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60120" y="2551176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Верхне-Услонский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20440" y="2551176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52,8%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57200" y="3209544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57200" y="3209544"/>
            <a:ext cx="54864" cy="566928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22" name="Text 20"/>
          <p:cNvSpPr/>
          <p:nvPr/>
        </p:nvSpPr>
        <p:spPr>
          <a:xfrm>
            <a:off x="594360" y="3209544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60120" y="3209544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Тукаевский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520440" y="3209544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53,0%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57200" y="3867912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57200" y="3867912"/>
            <a:ext cx="54864" cy="566928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3867912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0120" y="3867912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Тюлячинский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520440" y="3867912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53,4%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4709160" y="1234440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09160" y="1234440"/>
            <a:ext cx="54864" cy="566928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32" name="Text 30"/>
          <p:cNvSpPr/>
          <p:nvPr/>
        </p:nvSpPr>
        <p:spPr>
          <a:xfrm>
            <a:off x="4846320" y="1234440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212080" y="123444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Сабинский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7772400" y="1234440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53,8%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4709160" y="1892808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709160" y="1892808"/>
            <a:ext cx="54864" cy="566928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37" name="Text 35"/>
          <p:cNvSpPr/>
          <p:nvPr/>
        </p:nvSpPr>
        <p:spPr>
          <a:xfrm>
            <a:off x="4846320" y="1892808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5212080" y="1892808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Атнинский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7772400" y="1892808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54,2%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4709160" y="2551176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4709160" y="2551176"/>
            <a:ext cx="54864" cy="566928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42" name="Text 40"/>
          <p:cNvSpPr/>
          <p:nvPr/>
        </p:nvSpPr>
        <p:spPr>
          <a:xfrm>
            <a:off x="4846320" y="2551176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5212080" y="2551176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Азнакаевский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7772400" y="2551176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54,3%</a:t>
            </a:r>
            <a:endParaRPr lang="en-US" sz="1500" dirty="0"/>
          </a:p>
        </p:txBody>
      </p:sp>
      <p:sp>
        <p:nvSpPr>
          <p:cNvPr id="45" name="Shape 43"/>
          <p:cNvSpPr/>
          <p:nvPr/>
        </p:nvSpPr>
        <p:spPr>
          <a:xfrm>
            <a:off x="4709160" y="3209544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46" name="Shape 44"/>
          <p:cNvSpPr/>
          <p:nvPr/>
        </p:nvSpPr>
        <p:spPr>
          <a:xfrm>
            <a:off x="4709160" y="3209544"/>
            <a:ext cx="54864" cy="566928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47" name="Text 45"/>
          <p:cNvSpPr/>
          <p:nvPr/>
        </p:nvSpPr>
        <p:spPr>
          <a:xfrm>
            <a:off x="4846320" y="3209544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5212080" y="3209544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Муслюмовский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7772400" y="3209544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54,8%</a:t>
            </a:r>
            <a:endParaRPr lang="en-US" sz="1500" dirty="0"/>
          </a:p>
        </p:txBody>
      </p:sp>
      <p:sp>
        <p:nvSpPr>
          <p:cNvPr id="50" name="Shape 48"/>
          <p:cNvSpPr/>
          <p:nvPr/>
        </p:nvSpPr>
        <p:spPr>
          <a:xfrm>
            <a:off x="4709160" y="3867912"/>
            <a:ext cx="39776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51" name="Shape 49"/>
          <p:cNvSpPr/>
          <p:nvPr/>
        </p:nvSpPr>
        <p:spPr>
          <a:xfrm>
            <a:off x="4709160" y="3867912"/>
            <a:ext cx="54864" cy="566928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52" name="Text 50"/>
          <p:cNvSpPr/>
          <p:nvPr/>
        </p:nvSpPr>
        <p:spPr>
          <a:xfrm>
            <a:off x="4846320" y="3867912"/>
            <a:ext cx="320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5212080" y="3867912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Черемшанский</a:t>
            </a:r>
            <a:endParaRPr lang="en-US" sz="1300" dirty="0"/>
          </a:p>
        </p:txBody>
      </p:sp>
      <p:sp>
        <p:nvSpPr>
          <p:cNvPr id="54" name="Text 52"/>
          <p:cNvSpPr/>
          <p:nvPr/>
        </p:nvSpPr>
        <p:spPr>
          <a:xfrm>
            <a:off x="7772400" y="3867912"/>
            <a:ext cx="777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54,9%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932136" y="4521550"/>
            <a:ext cx="72797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Совместная работа позволяет удерживать долю отказников ниже среднего по республике (58,6</a:t>
            </a:r>
            <a:r>
              <a:rPr lang="en-US" sz="1200" i="1" dirty="0" smtClean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%)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ЦИФРЫ, КОТОРЫЕ ГОВОРЯТ САМИ ЗА СЕБЯ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7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Сколько стоит лечение — против компенсации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548640"/>
          </a:xfrm>
          <a:prstGeom prst="rect">
            <a:avLst/>
          </a:prstGeom>
          <a:solidFill>
            <a:srgbClr val="0A3D6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1887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Денежная компенсация за отказ от соцпакета: ~16 870 руб./год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1965960"/>
            <a:ext cx="1947672" cy="2057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1965960"/>
            <a:ext cx="1947672" cy="6400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2167128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 err="1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</a:t>
            </a:r>
            <a:r>
              <a:rPr lang="en-US" sz="19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ru-RU" sz="1900" b="1" dirty="0" smtClean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r>
              <a:rPr lang="en-US" sz="1900" b="1" dirty="0" smtClean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9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млн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594360" y="2679192"/>
            <a:ext cx="1673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руб./год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914400" y="3017520"/>
            <a:ext cx="1033272" cy="0"/>
          </a:xfrm>
          <a:prstGeom prst="line">
            <a:avLst/>
          </a:prstGeom>
          <a:noFill/>
          <a:ln w="12700">
            <a:solidFill>
              <a:srgbClr val="DDE4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" y="3154680"/>
            <a:ext cx="1673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Онкологические</a:t>
            </a:r>
            <a:endParaRPr lang="en-US" sz="12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заболевания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569464" y="1965960"/>
            <a:ext cx="1947672" cy="2057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569464" y="1965960"/>
            <a:ext cx="1947672" cy="64008"/>
          </a:xfrm>
          <a:prstGeom prst="rect">
            <a:avLst/>
          </a:prstGeom>
          <a:solidFill>
            <a:srgbClr val="F2C14E"/>
          </a:solidFill>
          <a:ln/>
        </p:spPr>
      </p:sp>
      <p:sp>
        <p:nvSpPr>
          <p:cNvPr id="15" name="Text 13"/>
          <p:cNvSpPr/>
          <p:nvPr/>
        </p:nvSpPr>
        <p:spPr>
          <a:xfrm>
            <a:off x="2660904" y="2167128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2C1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 400 тыс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2706624" y="2679192"/>
            <a:ext cx="1673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руб./год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026664" y="3017520"/>
            <a:ext cx="1033272" cy="0"/>
          </a:xfrm>
          <a:prstGeom prst="line">
            <a:avLst/>
          </a:prstGeom>
          <a:noFill/>
          <a:ln w="12700">
            <a:solidFill>
              <a:srgbClr val="DDE4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06624" y="3154680"/>
            <a:ext cx="1673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Сахарный</a:t>
            </a:r>
            <a:endParaRPr lang="en-US" sz="12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диабет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81728" y="1965960"/>
            <a:ext cx="1947672" cy="2057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81728" y="1965960"/>
            <a:ext cx="1947672" cy="64008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21" name="Text 19"/>
          <p:cNvSpPr/>
          <p:nvPr/>
        </p:nvSpPr>
        <p:spPr>
          <a:xfrm>
            <a:off x="4773168" y="2167128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B99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 150 тыс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818888" y="2679192"/>
            <a:ext cx="1673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руб./год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138928" y="3017520"/>
            <a:ext cx="1033272" cy="0"/>
          </a:xfrm>
          <a:prstGeom prst="line">
            <a:avLst/>
          </a:prstGeom>
          <a:noFill/>
          <a:ln w="12700">
            <a:solidFill>
              <a:srgbClr val="DDE4E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18888" y="3154680"/>
            <a:ext cx="1673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Психиатрические</a:t>
            </a:r>
            <a:endParaRPr lang="en-US" sz="12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заболевания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793992" y="1965960"/>
            <a:ext cx="1947672" cy="20574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793992" y="1965960"/>
            <a:ext cx="1947672" cy="64008"/>
          </a:xfrm>
          <a:prstGeom prst="rect">
            <a:avLst/>
          </a:prstGeom>
          <a:solidFill>
            <a:srgbClr val="0A3D62"/>
          </a:solidFill>
          <a:ln/>
        </p:spPr>
      </p:sp>
      <p:sp>
        <p:nvSpPr>
          <p:cNvPr id="27" name="Text 25"/>
          <p:cNvSpPr/>
          <p:nvPr/>
        </p:nvSpPr>
        <p:spPr>
          <a:xfrm>
            <a:off x="6885432" y="2167128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 err="1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</a:t>
            </a:r>
            <a:r>
              <a:rPr lang="en-US" sz="1900" b="1" dirty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ru-RU" sz="1900" b="1" dirty="0" smtClean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1,2</a:t>
            </a:r>
            <a:r>
              <a:rPr lang="en-US" sz="1900" b="1" dirty="0" smtClean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ru-RU" sz="1900" b="1" dirty="0" smtClean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млн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6931152" y="2679192"/>
            <a:ext cx="1673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руб./год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7251192" y="3017520"/>
            <a:ext cx="1033272" cy="0"/>
          </a:xfrm>
          <a:prstGeom prst="line">
            <a:avLst/>
          </a:prstGeom>
          <a:noFill/>
          <a:ln w="12700">
            <a:solidFill>
              <a:srgbClr val="DDE4E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931152" y="3154680"/>
            <a:ext cx="1673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Бронхиальная</a:t>
            </a:r>
            <a:endParaRPr lang="en-US" sz="12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астма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57200" y="425196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отказе от соцпакета затраты на лечение серьёзных заболеваний исчисляются десятками и сотнями тысяч рублей. Компенсация покрывает лишь </a:t>
            </a:r>
            <a:r>
              <a:rPr lang="en-US" sz="1200" i="1" dirty="0" err="1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малую</a:t>
            </a:r>
            <a:r>
              <a:rPr lang="en-US" sz="1200" i="1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 smtClean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ЗЛОКАЧЕСТВЕННЫЕ НОВООБРАЗОВАНИЯ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7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Онкология в Республике Татарстан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2336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143000"/>
            <a:ext cx="4023360" cy="54864"/>
          </a:xfrm>
          <a:prstGeom prst="rect">
            <a:avLst/>
          </a:prstGeom>
          <a:solidFill>
            <a:srgbClr val="0A3D62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344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128 510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2651760" y="1298448"/>
            <a:ext cx="1737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больных ЗНО в РТ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(каждый 31-й житель)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663440" y="1143000"/>
            <a:ext cx="4023360" cy="1234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143000"/>
            <a:ext cx="4023360" cy="54864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11" name="Text 9"/>
          <p:cNvSpPr/>
          <p:nvPr/>
        </p:nvSpPr>
        <p:spPr>
          <a:xfrm>
            <a:off x="4846320" y="12344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99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62 442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858000" y="1298448"/>
            <a:ext cx="1737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онкобольных —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федеральные льготники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8229600" cy="502920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51460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36,5% онкобольных-льготников отказались от соцпакета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1380117" y="3226886"/>
            <a:ext cx="2624328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380117" y="3208598"/>
            <a:ext cx="2624328" cy="54864"/>
          </a:xfrm>
          <a:prstGeom prst="rect">
            <a:avLst/>
          </a:prstGeom>
          <a:solidFill>
            <a:srgbClr val="2E9E5B"/>
          </a:solidFill>
          <a:ln/>
        </p:spPr>
      </p:sp>
      <p:sp>
        <p:nvSpPr>
          <p:cNvPr id="17" name="Text 15"/>
          <p:cNvSpPr/>
          <p:nvPr/>
        </p:nvSpPr>
        <p:spPr>
          <a:xfrm>
            <a:off x="1517277" y="3336614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E9E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67,8%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1517277" y="3866966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живут 5+ лет после диагноза</a:t>
            </a:r>
            <a:endParaRPr lang="en-US" sz="10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(план 64,1% — превышение на 5,8%)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149959" y="3200400"/>
            <a:ext cx="2624328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149959" y="3200400"/>
            <a:ext cx="2624328" cy="54864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21" name="Text 19"/>
          <p:cNvSpPr/>
          <p:nvPr/>
        </p:nvSpPr>
        <p:spPr>
          <a:xfrm>
            <a:off x="5287119" y="3310128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17,8%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5287119" y="3840480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показатель одногодичной</a:t>
            </a:r>
            <a:endParaRPr lang="en-US" sz="10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летальности (−1,3% к 2024)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1B99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НЕИНФЕКЦИОННАЯ ЭПИДЕМИЯ XXI ВЕКА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7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Сахарный диабет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9875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резолюции 61-й сессии Генеральной Ассамблеи ООН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2624328" cy="3429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417320"/>
            <a:ext cx="2624328" cy="411480"/>
          </a:xfrm>
          <a:prstGeom prst="rect">
            <a:avLst/>
          </a:prstGeom>
          <a:solidFill>
            <a:srgbClr val="0A3D62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41732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МИРЕ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94360" y="196596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589 млн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94360" y="237744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взрослых с диабетом —</a:t>
            </a:r>
            <a:endParaRPr lang="en-US" sz="100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9-й в мире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94360" y="288036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853 млн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94360" y="329184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к 2050 году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94360" y="379476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3,4 млн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94360" y="420624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смертей в 2024 году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246120" y="1417320"/>
            <a:ext cx="2624328" cy="3429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246120" y="1417320"/>
            <a:ext cx="2624328" cy="411480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17" name="Text 15"/>
          <p:cNvSpPr/>
          <p:nvPr/>
        </p:nvSpPr>
        <p:spPr>
          <a:xfrm>
            <a:off x="3383280" y="141732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РОССИЯ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383280" y="196596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99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5,3 млн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3383280" y="237744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зарегистрированных</a:t>
            </a:r>
            <a:endParaRPr lang="en-US" sz="100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случаев (3,8% населения)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035040" y="1417320"/>
            <a:ext cx="2624328" cy="34290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035040" y="1417320"/>
            <a:ext cx="2624328" cy="411480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22" name="Text 20"/>
          <p:cNvSpPr/>
          <p:nvPr/>
        </p:nvSpPr>
        <p:spPr>
          <a:xfrm>
            <a:off x="6172200" y="141732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ТАТАРСТАН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172200" y="196596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170 тыс.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6172200" y="237744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пациентов</a:t>
            </a:r>
            <a:endParaRPr lang="en-US" sz="100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 — диабет 2 типа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172200" y="288036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+11,7%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6172200" y="3291840"/>
            <a:ext cx="2350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00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за 3 года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A3D6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ПСИХИЧЕСКИЕ РАССТРОЙСТВА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7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Статистика в Республике Татарстан и России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57200" y="1280160"/>
            <a:ext cx="2624328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280160"/>
            <a:ext cx="2624328" cy="64008"/>
          </a:xfrm>
          <a:prstGeom prst="rect">
            <a:avLst/>
          </a:prstGeom>
          <a:solidFill>
            <a:srgbClr val="E84855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463040"/>
            <a:ext cx="2350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E848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10 509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640080" y="2194560"/>
            <a:ext cx="22585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впервые зарегистрированных лиц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психическими расстройствами в РТ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264408" y="1280160"/>
            <a:ext cx="2624328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64408" y="1280160"/>
            <a:ext cx="2624328" cy="64008"/>
          </a:xfrm>
          <a:prstGeom prst="rect">
            <a:avLst/>
          </a:prstGeom>
          <a:solidFill>
            <a:srgbClr val="1B998B"/>
          </a:solidFill>
          <a:ln/>
        </p:spPr>
      </p:sp>
      <p:sp>
        <p:nvSpPr>
          <p:cNvPr id="11" name="Text 9"/>
          <p:cNvSpPr/>
          <p:nvPr/>
        </p:nvSpPr>
        <p:spPr>
          <a:xfrm>
            <a:off x="3401568" y="1463040"/>
            <a:ext cx="2350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B99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88 854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3447288" y="2194560"/>
            <a:ext cx="22585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человек наблюдается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врача-психиатра в РТ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071616" y="1280160"/>
            <a:ext cx="2624328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071616" y="1280160"/>
            <a:ext cx="2624328" cy="64008"/>
          </a:xfrm>
          <a:prstGeom prst="rect">
            <a:avLst/>
          </a:prstGeom>
          <a:solidFill>
            <a:srgbClr val="0A3D62"/>
          </a:solidFill>
          <a:ln/>
        </p:spPr>
      </p:sp>
      <p:sp>
        <p:nvSpPr>
          <p:cNvPr id="15" name="Text 13"/>
          <p:cNvSpPr/>
          <p:nvPr/>
        </p:nvSpPr>
        <p:spPr>
          <a:xfrm>
            <a:off x="6208776" y="1463040"/>
            <a:ext cx="2350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3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37 026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6254496" y="2194560"/>
            <a:ext cx="22585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страдают тяжёлыми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455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хроническими психическими заболеваниями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3703320"/>
            <a:ext cx="8229600" cy="548640"/>
          </a:xfrm>
          <a:prstGeom prst="rect">
            <a:avLst/>
          </a:prstGeom>
          <a:solidFill>
            <a:srgbClr val="0A3D62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703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России около 4 млн человек страдает психическими расстройствами.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712</Words>
  <Application>Microsoft Office PowerPoint</Application>
  <PresentationFormat>Экран (16:9)</PresentationFormat>
  <Paragraphs>212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ОНЛС 2026 — Брифинг для журналистов</dc:title>
  <dc:subject>PptxGenJS Presentation</dc:subject>
  <dc:creator>Министерство здравоохранения РТ</dc:creator>
  <cp:lastModifiedBy>Pologov.Artur</cp:lastModifiedBy>
  <cp:revision>11</cp:revision>
  <dcterms:created xsi:type="dcterms:W3CDTF">2026-09-08T10:11:34Z</dcterms:created>
  <dcterms:modified xsi:type="dcterms:W3CDTF">2026-09-09T05:54:08Z</dcterms:modified>
</cp:coreProperties>
</file>