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5"/>
  </p:notesMasterIdLst>
  <p:sldIdLst>
    <p:sldId id="262" r:id="rId2"/>
    <p:sldId id="333" r:id="rId3"/>
    <p:sldId id="271" r:id="rId4"/>
    <p:sldId id="337" r:id="rId5"/>
    <p:sldId id="279" r:id="rId6"/>
    <p:sldId id="336" r:id="rId7"/>
    <p:sldId id="319" r:id="rId8"/>
    <p:sldId id="326" r:id="rId9"/>
    <p:sldId id="277" r:id="rId10"/>
    <p:sldId id="304" r:id="rId11"/>
    <p:sldId id="338" r:id="rId12"/>
    <p:sldId id="343" r:id="rId13"/>
    <p:sldId id="342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0099"/>
    <a:srgbClr val="008000"/>
    <a:srgbClr val="0000FF"/>
    <a:srgbClr val="FF3300"/>
    <a:srgbClr val="FF9933"/>
    <a:srgbClr val="FFCC99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7" autoAdjust="0"/>
    <p:restoredTop sz="96408" autoAdjust="0"/>
  </p:normalViewPr>
  <p:slideViewPr>
    <p:cSldViewPr>
      <p:cViewPr>
        <p:scale>
          <a:sx n="100" d="100"/>
          <a:sy n="100" d="100"/>
        </p:scale>
        <p:origin x="-196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finA\&#1052;&#1086;&#1080;%20&#1076;&#1086;&#1082;&#1091;&#1084;&#1077;&#1085;&#1090;&#1099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spPr>
            <a:ln>
              <a:solidFill>
                <a:srgbClr val="0000FF"/>
              </a:solidFill>
            </a:ln>
            <a:effectLst>
              <a:outerShdw blurRad="50800" dist="50800" dir="5400000" algn="ctr" rotWithShape="0">
                <a:srgbClr val="000000">
                  <a:alpha val="83000"/>
                </a:srgbClr>
              </a:outerShdw>
            </a:effectLst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8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5976689697649576E-3"/>
                  <c:y val="-6.4814814814814853E-2"/>
                </c:manualLayout>
              </c:layout>
              <c:showVal val="1"/>
            </c:dLbl>
            <c:dLbl>
              <c:idx val="1"/>
              <c:layout>
                <c:manualLayout>
                  <c:x val="-3.0651126465099719E-3"/>
                  <c:y val="-4.1666666666666692E-2"/>
                </c:manualLayout>
              </c:layout>
              <c:showVal val="1"/>
            </c:dLbl>
            <c:dLbl>
              <c:idx val="2"/>
              <c:layout>
                <c:manualLayout>
                  <c:x val="-3.0651126465099719E-3"/>
                  <c:y val="-3.7037037037037042E-2"/>
                </c:manualLayout>
              </c:layout>
              <c:showVal val="1"/>
            </c:dLbl>
            <c:dLbl>
              <c:idx val="3"/>
              <c:layout>
                <c:manualLayout>
                  <c:x val="-3.0651126465099719E-3"/>
                  <c:y val="-5.0925925925925923E-2"/>
                </c:manualLayout>
              </c:layout>
              <c:showVal val="1"/>
            </c:dLbl>
            <c:dLbl>
              <c:idx val="4"/>
              <c:layout>
                <c:manualLayout>
                  <c:x val="-1.5325563232549857E-3"/>
                  <c:y val="-7.407407407407407E-2"/>
                </c:manualLayout>
              </c:layout>
              <c:showVal val="1"/>
            </c:dLbl>
            <c:dLbl>
              <c:idx val="5"/>
              <c:layout>
                <c:manualLayout>
                  <c:x val="-9.1953379395299187E-3"/>
                  <c:y val="-3.70370370370370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Лист1!$J$3:$O$3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Лист1!$J$4:$O$4</c:f>
              <c:numCache>
                <c:formatCode>General</c:formatCode>
                <c:ptCount val="6"/>
                <c:pt idx="0">
                  <c:v>13.8</c:v>
                </c:pt>
                <c:pt idx="1">
                  <c:v>13.8</c:v>
                </c:pt>
                <c:pt idx="2">
                  <c:v>13</c:v>
                </c:pt>
                <c:pt idx="3">
                  <c:v>13.1</c:v>
                </c:pt>
                <c:pt idx="4">
                  <c:v>12.7</c:v>
                </c:pt>
                <c:pt idx="5">
                  <c:v>13.2</c:v>
                </c:pt>
              </c:numCache>
            </c:numRef>
          </c:val>
          <c:smooth val="1"/>
        </c:ser>
        <c:ser>
          <c:idx val="1"/>
          <c:order val="1"/>
          <c:spPr>
            <a:ln w="34925">
              <a:solidFill>
                <a:srgbClr val="008000"/>
              </a:solidFill>
            </a:ln>
            <a:effectLst>
              <a:outerShdw blurRad="50800" dist="50800" dir="5400000" algn="ctr" rotWithShape="0">
                <a:srgbClr val="000000">
                  <a:alpha val="71000"/>
                </a:srgbClr>
              </a:outerShdw>
            </a:effectLst>
          </c:spPr>
          <c:marker>
            <c:spPr>
              <a:solidFill>
                <a:srgbClr val="FFFFFF"/>
              </a:solidFill>
              <a:ln>
                <a:solidFill>
                  <a:srgbClr val="008000"/>
                </a:solidFill>
              </a:ln>
              <a:effectLst>
                <a:outerShdw blurRad="50800" dist="50800" dir="5400000" algn="ctr" rotWithShape="0">
                  <a:srgbClr val="000000">
                    <a:alpha val="71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5976689697649576E-3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3.0651126465099719E-3"/>
                  <c:y val="2.3148148148148147E-2"/>
                </c:manualLayout>
              </c:layout>
              <c:showVal val="1"/>
            </c:dLbl>
            <c:dLbl>
              <c:idx val="2"/>
              <c:layout>
                <c:manualLayout>
                  <c:x val="-3.0651126465099719E-3"/>
                  <c:y val="3.2407407407407413E-2"/>
                </c:manualLayout>
              </c:layout>
              <c:showVal val="1"/>
            </c:dLbl>
            <c:dLbl>
              <c:idx val="3"/>
              <c:layout>
                <c:manualLayout>
                  <c:x val="-3.0651126465099719E-3"/>
                  <c:y val="6.4814814814814825E-2"/>
                </c:manualLayout>
              </c:layout>
              <c:showVal val="1"/>
            </c:dLbl>
            <c:dLbl>
              <c:idx val="4"/>
              <c:layout>
                <c:manualLayout>
                  <c:x val="-1.5325563232549857E-3"/>
                  <c:y val="5.0925925925925923E-2"/>
                </c:manualLayout>
              </c:layout>
              <c:showVal val="1"/>
            </c:dLbl>
            <c:dLbl>
              <c:idx val="5"/>
              <c:layout>
                <c:manualLayout>
                  <c:x val="-1.5325563232549857E-3"/>
                  <c:y val="6.018518518518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Лист1!$J$3:$O$3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Лист1!$J$5:$O$5</c:f>
              <c:numCache>
                <c:formatCode>General</c:formatCode>
                <c:ptCount val="6"/>
                <c:pt idx="0">
                  <c:v>10.200000000000001</c:v>
                </c:pt>
                <c:pt idx="1">
                  <c:v>9.8000000000000007</c:v>
                </c:pt>
                <c:pt idx="2">
                  <c:v>10.9</c:v>
                </c:pt>
                <c:pt idx="3">
                  <c:v>11.8</c:v>
                </c:pt>
                <c:pt idx="4">
                  <c:v>12.3</c:v>
                </c:pt>
                <c:pt idx="5">
                  <c:v>13</c:v>
                </c:pt>
              </c:numCache>
            </c:numRef>
          </c:val>
          <c:smooth val="1"/>
        </c:ser>
        <c:marker val="1"/>
        <c:axId val="53232768"/>
        <c:axId val="53234304"/>
      </c:lineChart>
      <c:catAx>
        <c:axId val="53232768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  <a:latin typeface="Arial Narrow" pitchFamily="34" charset="0"/>
              </a:defRPr>
            </a:pPr>
            <a:endParaRPr lang="ru-RU"/>
          </a:p>
        </c:txPr>
        <c:crossAx val="53234304"/>
        <c:crosses val="autoZero"/>
        <c:auto val="1"/>
        <c:lblAlgn val="ctr"/>
        <c:lblOffset val="100"/>
      </c:catAx>
      <c:valAx>
        <c:axId val="53234304"/>
        <c:scaling>
          <c:orientation val="minMax"/>
          <c:min val="9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  <a:latin typeface="Arial Narrow" pitchFamily="34" charset="0"/>
              </a:defRPr>
            </a:pPr>
            <a:endParaRPr lang="ru-RU"/>
          </a:p>
        </c:txPr>
        <c:crossAx val="532327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Лист2!$A$1:$A$6</c:f>
              <c:strCache>
                <c:ptCount val="6"/>
                <c:pt idx="0">
                  <c:v>Мордовия</c:v>
                </c:pt>
                <c:pt idx="1">
                  <c:v>Удмуртия</c:v>
                </c:pt>
                <c:pt idx="2">
                  <c:v>Чувашия</c:v>
                </c:pt>
                <c:pt idx="3">
                  <c:v>Башкортостан</c:v>
                </c:pt>
                <c:pt idx="4">
                  <c:v>РФ</c:v>
                </c:pt>
                <c:pt idx="5">
                  <c:v>Татарстан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16</c:v>
                </c:pt>
                <c:pt idx="1">
                  <c:v>14.2</c:v>
                </c:pt>
                <c:pt idx="2">
                  <c:v>14.2</c:v>
                </c:pt>
                <c:pt idx="3">
                  <c:v>13.4</c:v>
                </c:pt>
                <c:pt idx="4">
                  <c:v>14.3</c:v>
                </c:pt>
                <c:pt idx="5">
                  <c:v>13.2</c:v>
                </c:pt>
              </c:numCache>
            </c:numRef>
          </c:val>
        </c:ser>
        <c:shape val="box"/>
        <c:axId val="81584128"/>
        <c:axId val="81697792"/>
        <c:axId val="0"/>
      </c:bar3DChart>
      <c:catAx>
        <c:axId val="8158412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  <a:latin typeface="Arial Narrow" pitchFamily="34" charset="0"/>
              </a:defRPr>
            </a:pPr>
            <a:endParaRPr lang="ru-RU"/>
          </a:p>
        </c:txPr>
        <c:crossAx val="81697792"/>
        <c:crosses val="autoZero"/>
        <c:auto val="1"/>
        <c:lblAlgn val="ctr"/>
        <c:lblOffset val="100"/>
      </c:catAx>
      <c:valAx>
        <c:axId val="81697792"/>
        <c:scaling>
          <c:orientation val="minMax"/>
          <c:min val="5"/>
        </c:scaling>
        <c:axPos val="b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  <a:latin typeface="Arial Narrow" pitchFamily="34" charset="0"/>
              </a:defRPr>
            </a:pPr>
            <a:endParaRPr lang="ru-RU"/>
          </a:p>
        </c:txPr>
        <c:crossAx val="8158412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171617161716173"/>
          <c:y val="4.7923322683706075E-2"/>
          <c:w val="0.78877887788778889"/>
          <c:h val="0.824281150159744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/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450</c:v>
                </c:pt>
                <c:pt idx="1">
                  <c:v>421</c:v>
                </c:pt>
                <c:pt idx="2">
                  <c:v>450</c:v>
                </c:pt>
                <c:pt idx="3">
                  <c:v>368</c:v>
                </c:pt>
                <c:pt idx="4">
                  <c:v>420</c:v>
                </c:pt>
                <c:pt idx="5">
                  <c:v>386</c:v>
                </c:pt>
              </c:numCache>
            </c:numRef>
          </c:val>
        </c:ser>
        <c:axId val="41405056"/>
        <c:axId val="41658240"/>
      </c:barChart>
      <c:catAx>
        <c:axId val="4140505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 pitchFamily="34" charset="0"/>
                <a:ea typeface="Arial"/>
                <a:cs typeface="Arial"/>
              </a:defRPr>
            </a:pPr>
            <a:endParaRPr lang="ru-RU"/>
          </a:p>
        </c:txPr>
        <c:crossAx val="41658240"/>
        <c:crosses val="autoZero"/>
        <c:auto val="1"/>
        <c:lblAlgn val="ctr"/>
        <c:lblOffset val="100"/>
      </c:catAx>
      <c:valAx>
        <c:axId val="41658240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1">
                <a:latin typeface="Arial Narrow" pitchFamily="34" charset="0"/>
              </a:defRPr>
            </a:pPr>
            <a:endParaRPr lang="ru-RU"/>
          </a:p>
        </c:txPr>
        <c:crossAx val="41405056"/>
        <c:crosses val="autoZero"/>
        <c:crossBetween val="between"/>
        <c:majorUnit val="100"/>
      </c:valAx>
      <c:spPr>
        <a:noFill/>
        <a:ln w="3347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79">
          <a:solidFill>
            <a:srgbClr val="000000"/>
          </a:solidFill>
          <a:latin typeface="+mj-lt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spPr>
            <a:ln w="31750">
              <a:solidFill>
                <a:srgbClr val="008000"/>
              </a:solidFill>
            </a:ln>
            <a:effectLst>
              <a:outerShdw blurRad="50800" dist="50800" dir="5400000" algn="ctr" rotWithShape="0">
                <a:srgbClr val="000000">
                  <a:alpha val="58000"/>
                </a:srgbClr>
              </a:outerShdw>
            </a:effectLst>
          </c:spPr>
          <c:marker>
            <c:symbol val="diamond"/>
            <c:size val="11"/>
            <c:spPr>
              <a:solidFill>
                <a:schemeClr val="tx1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000000">
                    <a:alpha val="58000"/>
                  </a:srgbClr>
                </a:outerShdw>
              </a:effectLst>
            </c:spPr>
          </c:marker>
          <c:cat>
            <c:numRef>
              <c:f>Лист1!$A$1:$F$1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Лист1!$A$2:$F$2</c:f>
              <c:numCache>
                <c:formatCode>General</c:formatCode>
                <c:ptCount val="6"/>
                <c:pt idx="0">
                  <c:v>10.7</c:v>
                </c:pt>
                <c:pt idx="1">
                  <c:v>11.6</c:v>
                </c:pt>
                <c:pt idx="2">
                  <c:v>13.3</c:v>
                </c:pt>
                <c:pt idx="3">
                  <c:v>20.9</c:v>
                </c:pt>
                <c:pt idx="4">
                  <c:v>7.1</c:v>
                </c:pt>
                <c:pt idx="5">
                  <c:v>-3.3</c:v>
                </c:pt>
              </c:numCache>
            </c:numRef>
          </c:val>
        </c:ser>
        <c:ser>
          <c:idx val="1"/>
          <c:order val="1"/>
          <c:spPr>
            <a:ln w="31750">
              <a:solidFill>
                <a:srgbClr val="C00000"/>
              </a:solidFill>
            </a:ln>
            <a:effectLst>
              <a:outerShdw blurRad="50800" dist="50800" dir="5400000" algn="ctr" rotWithShape="0">
                <a:srgbClr val="000000">
                  <a:alpha val="71000"/>
                </a:srgbClr>
              </a:outerShdw>
            </a:effectLst>
          </c:spPr>
          <c:marker>
            <c:symbol val="diamond"/>
            <c:size val="12"/>
            <c:spPr>
              <a:solidFill>
                <a:schemeClr val="tx1"/>
              </a:solidFill>
              <a:ln w="0">
                <a:solidFill>
                  <a:srgbClr val="0000FF"/>
                </a:solidFill>
              </a:ln>
              <a:effectLst>
                <a:outerShdw blurRad="50800" dist="50800" dir="5400000" algn="ctr" rotWithShape="0">
                  <a:srgbClr val="000000">
                    <a:alpha val="71000"/>
                  </a:srgbClr>
                </a:outerShdw>
              </a:effectLst>
            </c:spPr>
          </c:marker>
          <c:cat>
            <c:numRef>
              <c:f>Лист1!$A$1:$F$1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Лист1!$A$3:$F$3</c:f>
              <c:numCache>
                <c:formatCode>General</c:formatCode>
                <c:ptCount val="6"/>
                <c:pt idx="0">
                  <c:v>1</c:v>
                </c:pt>
                <c:pt idx="1">
                  <c:v>8.3000000000000007</c:v>
                </c:pt>
                <c:pt idx="2">
                  <c:v>18.7</c:v>
                </c:pt>
                <c:pt idx="3">
                  <c:v>4.8</c:v>
                </c:pt>
                <c:pt idx="4">
                  <c:v>4.5999999999999996</c:v>
                </c:pt>
              </c:numCache>
            </c:numRef>
          </c:val>
        </c:ser>
        <c:marker val="1"/>
        <c:axId val="53652096"/>
        <c:axId val="53658368"/>
      </c:lineChart>
      <c:catAx>
        <c:axId val="53652096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pPr>
            <a:endParaRPr lang="ru-RU"/>
          </a:p>
        </c:txPr>
        <c:crossAx val="53658368"/>
        <c:crosses val="autoZero"/>
        <c:auto val="1"/>
        <c:lblAlgn val="ctr"/>
        <c:lblOffset val="100"/>
      </c:catAx>
      <c:valAx>
        <c:axId val="536583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pPr>
            <a:endParaRPr lang="ru-RU"/>
          </a:p>
        </c:txPr>
        <c:crossAx val="53652096"/>
        <c:crosses val="autoZero"/>
        <c:crossBetween val="between"/>
      </c:valAx>
    </c:plotArea>
    <c:plotVisOnly val="1"/>
  </c:chart>
  <c:spPr>
    <a:noFill/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122E2B-01DA-4378-AC96-83D8FDEA6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79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304DE34-E3E2-4F2E-8F4D-0F74A6E69167}" type="slidenum">
              <a:rPr lang="ru-RU" smtClean="0">
                <a:latin typeface="Arial" charset="0"/>
              </a:rPr>
              <a:pPr eaLnBrk="1" hangingPunct="1"/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3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F982CB5-659F-421C-924D-A07DF4FF0FBB}" type="slidenum">
              <a:rPr lang="ru-RU" sz="1200">
                <a:latin typeface="Arial" charset="0"/>
              </a:rPr>
              <a:pPr algn="r" eaLnBrk="1" hangingPunct="1"/>
              <a:t>1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5 w 3934"/>
                <a:gd name="T3" fmla="*/ 1331 h 1505"/>
                <a:gd name="T4" fmla="*/ 1249 w 3934"/>
                <a:gd name="T5" fmla="*/ 1157 h 1505"/>
                <a:gd name="T6" fmla="*/ 1773 w 3934"/>
                <a:gd name="T7" fmla="*/ 977 h 1505"/>
                <a:gd name="T8" fmla="*/ 2281 w 3934"/>
                <a:gd name="T9" fmla="*/ 792 h 1505"/>
                <a:gd name="T10" fmla="*/ 2528 w 3934"/>
                <a:gd name="T11" fmla="*/ 696 h 1505"/>
                <a:gd name="T12" fmla="*/ 2762 w 3934"/>
                <a:gd name="T13" fmla="*/ 606 h 1505"/>
                <a:gd name="T14" fmla="*/ 2999 w 3934"/>
                <a:gd name="T15" fmla="*/ 510 h 1505"/>
                <a:gd name="T16" fmla="*/ 3229 w 3934"/>
                <a:gd name="T17" fmla="*/ 420 h 1505"/>
                <a:gd name="T18" fmla="*/ 3438 w 3934"/>
                <a:gd name="T19" fmla="*/ 324 h 1505"/>
                <a:gd name="T20" fmla="*/ 3650 w 3934"/>
                <a:gd name="T21" fmla="*/ 234 h 1505"/>
                <a:gd name="T22" fmla="*/ 3855 w 3934"/>
                <a:gd name="T23" fmla="*/ 138 h 1505"/>
                <a:gd name="T24" fmla="*/ 4042 w 3934"/>
                <a:gd name="T25" fmla="*/ 48 h 1505"/>
                <a:gd name="T26" fmla="*/ 4042 w 3934"/>
                <a:gd name="T27" fmla="*/ 0 h 1505"/>
                <a:gd name="T28" fmla="*/ 3848 w 3934"/>
                <a:gd name="T29" fmla="*/ 96 h 1505"/>
                <a:gd name="T30" fmla="*/ 3638 w 3934"/>
                <a:gd name="T31" fmla="*/ 192 h 1505"/>
                <a:gd name="T32" fmla="*/ 3420 w 3934"/>
                <a:gd name="T33" fmla="*/ 288 h 1505"/>
                <a:gd name="T34" fmla="*/ 3205 w 3934"/>
                <a:gd name="T35" fmla="*/ 384 h 1505"/>
                <a:gd name="T36" fmla="*/ 2969 w 3934"/>
                <a:gd name="T37" fmla="*/ 480 h 1505"/>
                <a:gd name="T38" fmla="*/ 2726 w 3934"/>
                <a:gd name="T39" fmla="*/ 576 h 1505"/>
                <a:gd name="T40" fmla="*/ 2473 w 3934"/>
                <a:gd name="T41" fmla="*/ 672 h 1505"/>
                <a:gd name="T42" fmla="*/ 2227 w 3934"/>
                <a:gd name="T43" fmla="*/ 768 h 1505"/>
                <a:gd name="T44" fmla="*/ 1961 w 3934"/>
                <a:gd name="T45" fmla="*/ 864 h 1505"/>
                <a:gd name="T46" fmla="*/ 1695 w 3934"/>
                <a:gd name="T47" fmla="*/ 960 h 1505"/>
                <a:gd name="T48" fmla="*/ 1139 w 3934"/>
                <a:gd name="T49" fmla="*/ 1145 h 1505"/>
                <a:gd name="T50" fmla="*/ 580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8 w 1728"/>
                <a:gd name="T3" fmla="*/ 527 h 689"/>
                <a:gd name="T4" fmla="*/ 990 w 1728"/>
                <a:gd name="T5" fmla="*/ 365 h 689"/>
                <a:gd name="T6" fmla="*/ 1187 w 1728"/>
                <a:gd name="T7" fmla="*/ 287 h 689"/>
                <a:gd name="T8" fmla="*/ 1393 w 1728"/>
                <a:gd name="T9" fmla="*/ 203 h 689"/>
                <a:gd name="T10" fmla="*/ 1592 w 1728"/>
                <a:gd name="T11" fmla="*/ 126 h 689"/>
                <a:gd name="T12" fmla="*/ 1773 w 1728"/>
                <a:gd name="T13" fmla="*/ 48 h 689"/>
                <a:gd name="T14" fmla="*/ 1773 w 1728"/>
                <a:gd name="T15" fmla="*/ 0 h 689"/>
                <a:gd name="T16" fmla="*/ 1569 w 1728"/>
                <a:gd name="T17" fmla="*/ 84 h 689"/>
                <a:gd name="T18" fmla="*/ 1363 w 1728"/>
                <a:gd name="T19" fmla="*/ 167 h 689"/>
                <a:gd name="T20" fmla="*/ 1145 w 1728"/>
                <a:gd name="T21" fmla="*/ 257 h 689"/>
                <a:gd name="T22" fmla="*/ 930 w 1728"/>
                <a:gd name="T23" fmla="*/ 341 h 689"/>
                <a:gd name="T24" fmla="*/ 463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14 w 5561"/>
                <a:gd name="T1" fmla="*/ 929 h 3447"/>
                <a:gd name="T2" fmla="*/ 5690 w 5561"/>
                <a:gd name="T3" fmla="*/ 773 h 3447"/>
                <a:gd name="T4" fmla="*/ 5606 w 5561"/>
                <a:gd name="T5" fmla="*/ 629 h 3447"/>
                <a:gd name="T6" fmla="*/ 5475 w 5561"/>
                <a:gd name="T7" fmla="*/ 492 h 3447"/>
                <a:gd name="T8" fmla="*/ 5292 w 5561"/>
                <a:gd name="T9" fmla="*/ 366 h 3447"/>
                <a:gd name="T10" fmla="*/ 5056 w 5561"/>
                <a:gd name="T11" fmla="*/ 252 h 3447"/>
                <a:gd name="T12" fmla="*/ 4780 w 5561"/>
                <a:gd name="T13" fmla="*/ 144 h 3447"/>
                <a:gd name="T14" fmla="*/ 4461 w 5561"/>
                <a:gd name="T15" fmla="*/ 48 h 3447"/>
                <a:gd name="T16" fmla="*/ 4109 w 5561"/>
                <a:gd name="T17" fmla="*/ 0 h 3447"/>
                <a:gd name="T18" fmla="*/ 4480 w 5561"/>
                <a:gd name="T19" fmla="*/ 90 h 3447"/>
                <a:gd name="T20" fmla="*/ 4799 w 5561"/>
                <a:gd name="T21" fmla="*/ 192 h 3447"/>
                <a:gd name="T22" fmla="*/ 5068 w 5561"/>
                <a:gd name="T23" fmla="*/ 306 h 3447"/>
                <a:gd name="T24" fmla="*/ 5292 w 5561"/>
                <a:gd name="T25" fmla="*/ 426 h 3447"/>
                <a:gd name="T26" fmla="*/ 5462 w 5561"/>
                <a:gd name="T27" fmla="*/ 557 h 3447"/>
                <a:gd name="T28" fmla="*/ 5582 w 5561"/>
                <a:gd name="T29" fmla="*/ 701 h 3447"/>
                <a:gd name="T30" fmla="*/ 5642 w 5561"/>
                <a:gd name="T31" fmla="*/ 851 h 3447"/>
                <a:gd name="T32" fmla="*/ 5642 w 5561"/>
                <a:gd name="T33" fmla="*/ 1013 h 3447"/>
                <a:gd name="T34" fmla="*/ 5594 w 5561"/>
                <a:gd name="T35" fmla="*/ 1163 h 3447"/>
                <a:gd name="T36" fmla="*/ 5494 w 5561"/>
                <a:gd name="T37" fmla="*/ 1319 h 3447"/>
                <a:gd name="T38" fmla="*/ 5346 w 5561"/>
                <a:gd name="T39" fmla="*/ 1475 h 3447"/>
                <a:gd name="T40" fmla="*/ 5157 w 5561"/>
                <a:gd name="T41" fmla="*/ 1630 h 3447"/>
                <a:gd name="T42" fmla="*/ 4924 w 5561"/>
                <a:gd name="T43" fmla="*/ 1786 h 3447"/>
                <a:gd name="T44" fmla="*/ 4652 w 5561"/>
                <a:gd name="T45" fmla="*/ 1948 h 3447"/>
                <a:gd name="T46" fmla="*/ 4332 w 5561"/>
                <a:gd name="T47" fmla="*/ 2104 h 3447"/>
                <a:gd name="T48" fmla="*/ 3983 w 5561"/>
                <a:gd name="T49" fmla="*/ 2260 h 3447"/>
                <a:gd name="T50" fmla="*/ 3597 w 5561"/>
                <a:gd name="T51" fmla="*/ 2416 h 3447"/>
                <a:gd name="T52" fmla="*/ 3172 w 5561"/>
                <a:gd name="T53" fmla="*/ 2566 h 3447"/>
                <a:gd name="T54" fmla="*/ 2715 w 5561"/>
                <a:gd name="T55" fmla="*/ 2715 h 3447"/>
                <a:gd name="T56" fmla="*/ 2227 w 5561"/>
                <a:gd name="T57" fmla="*/ 2865 h 3447"/>
                <a:gd name="T58" fmla="*/ 1707 w 5561"/>
                <a:gd name="T59" fmla="*/ 3009 h 3447"/>
                <a:gd name="T60" fmla="*/ 1169 w 5561"/>
                <a:gd name="T61" fmla="*/ 3147 h 3447"/>
                <a:gd name="T62" fmla="*/ 598 w 5561"/>
                <a:gd name="T63" fmla="*/ 3279 h 3447"/>
                <a:gd name="T64" fmla="*/ 0 w 5561"/>
                <a:gd name="T65" fmla="*/ 3447 h 3447"/>
                <a:gd name="T66" fmla="*/ 894 w 5561"/>
                <a:gd name="T67" fmla="*/ 3249 h 3447"/>
                <a:gd name="T68" fmla="*/ 1453 w 5561"/>
                <a:gd name="T69" fmla="*/ 3105 h 3447"/>
                <a:gd name="T70" fmla="*/ 1991 w 5561"/>
                <a:gd name="T71" fmla="*/ 2961 h 3447"/>
                <a:gd name="T72" fmla="*/ 2503 w 5561"/>
                <a:gd name="T73" fmla="*/ 2817 h 3447"/>
                <a:gd name="T74" fmla="*/ 2981 w 5561"/>
                <a:gd name="T75" fmla="*/ 2668 h 3447"/>
                <a:gd name="T76" fmla="*/ 3420 w 5561"/>
                <a:gd name="T77" fmla="*/ 2512 h 3447"/>
                <a:gd name="T78" fmla="*/ 3836 w 5561"/>
                <a:gd name="T79" fmla="*/ 2356 h 3447"/>
                <a:gd name="T80" fmla="*/ 4213 w 5561"/>
                <a:gd name="T81" fmla="*/ 2200 h 3447"/>
                <a:gd name="T82" fmla="*/ 4551 w 5561"/>
                <a:gd name="T83" fmla="*/ 2038 h 3447"/>
                <a:gd name="T84" fmla="*/ 4851 w 5561"/>
                <a:gd name="T85" fmla="*/ 1876 h 3447"/>
                <a:gd name="T86" fmla="*/ 5106 w 5561"/>
                <a:gd name="T87" fmla="*/ 1720 h 3447"/>
                <a:gd name="T88" fmla="*/ 5322 w 5561"/>
                <a:gd name="T89" fmla="*/ 1559 h 3447"/>
                <a:gd name="T90" fmla="*/ 5488 w 5561"/>
                <a:gd name="T91" fmla="*/ 1397 h 3447"/>
                <a:gd name="T92" fmla="*/ 5612 w 5561"/>
                <a:gd name="T93" fmla="*/ 1241 h 3447"/>
                <a:gd name="T94" fmla="*/ 5690 w 5561"/>
                <a:gd name="T95" fmla="*/ 1085 h 3447"/>
                <a:gd name="T96" fmla="*/ 5708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02 w 5740"/>
                <a:gd name="T1" fmla="*/ 0 h 2098"/>
                <a:gd name="T2" fmla="*/ 5800 w 5740"/>
                <a:gd name="T3" fmla="*/ 72 h 2098"/>
                <a:gd name="T4" fmla="*/ 5696 w 5740"/>
                <a:gd name="T5" fmla="*/ 138 h 2098"/>
                <a:gd name="T6" fmla="*/ 5576 w 5740"/>
                <a:gd name="T7" fmla="*/ 210 h 2098"/>
                <a:gd name="T8" fmla="*/ 5457 w 5740"/>
                <a:gd name="T9" fmla="*/ 276 h 2098"/>
                <a:gd name="T10" fmla="*/ 5196 w 5740"/>
                <a:gd name="T11" fmla="*/ 414 h 2098"/>
                <a:gd name="T12" fmla="*/ 4912 w 5740"/>
                <a:gd name="T13" fmla="*/ 552 h 2098"/>
                <a:gd name="T14" fmla="*/ 4604 w 5740"/>
                <a:gd name="T15" fmla="*/ 690 h 2098"/>
                <a:gd name="T16" fmla="*/ 4279 w 5740"/>
                <a:gd name="T17" fmla="*/ 827 h 2098"/>
                <a:gd name="T18" fmla="*/ 3935 w 5740"/>
                <a:gd name="T19" fmla="*/ 959 h 2098"/>
                <a:gd name="T20" fmla="*/ 3567 w 5740"/>
                <a:gd name="T21" fmla="*/ 1091 h 2098"/>
                <a:gd name="T22" fmla="*/ 3181 w 5740"/>
                <a:gd name="T23" fmla="*/ 1223 h 2098"/>
                <a:gd name="T24" fmla="*/ 2776 w 5740"/>
                <a:gd name="T25" fmla="*/ 1355 h 2098"/>
                <a:gd name="T26" fmla="*/ 2347 w 5740"/>
                <a:gd name="T27" fmla="*/ 1481 h 2098"/>
                <a:gd name="T28" fmla="*/ 1914 w 5740"/>
                <a:gd name="T29" fmla="*/ 1601 h 2098"/>
                <a:gd name="T30" fmla="*/ 1457 w 5740"/>
                <a:gd name="T31" fmla="*/ 1721 h 2098"/>
                <a:gd name="T32" fmla="*/ 984 w 5740"/>
                <a:gd name="T33" fmla="*/ 1834 h 2098"/>
                <a:gd name="T34" fmla="*/ 502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5 w 5740"/>
                <a:gd name="T41" fmla="*/ 1990 h 2098"/>
                <a:gd name="T42" fmla="*/ 978 w 5740"/>
                <a:gd name="T43" fmla="*/ 1882 h 2098"/>
                <a:gd name="T44" fmla="*/ 1442 w 5740"/>
                <a:gd name="T45" fmla="*/ 1763 h 2098"/>
                <a:gd name="T46" fmla="*/ 1896 w 5740"/>
                <a:gd name="T47" fmla="*/ 1649 h 2098"/>
                <a:gd name="T48" fmla="*/ 2329 w 5740"/>
                <a:gd name="T49" fmla="*/ 1523 h 2098"/>
                <a:gd name="T50" fmla="*/ 2756 w 5740"/>
                <a:gd name="T51" fmla="*/ 1397 h 2098"/>
                <a:gd name="T52" fmla="*/ 3157 w 5740"/>
                <a:gd name="T53" fmla="*/ 1271 h 2098"/>
                <a:gd name="T54" fmla="*/ 3543 w 5740"/>
                <a:gd name="T55" fmla="*/ 1139 h 2098"/>
                <a:gd name="T56" fmla="*/ 3911 w 5740"/>
                <a:gd name="T57" fmla="*/ 1007 h 2098"/>
                <a:gd name="T58" fmla="*/ 4255 w 5740"/>
                <a:gd name="T59" fmla="*/ 875 h 2098"/>
                <a:gd name="T60" fmla="*/ 4586 w 5740"/>
                <a:gd name="T61" fmla="*/ 737 h 2098"/>
                <a:gd name="T62" fmla="*/ 4894 w 5740"/>
                <a:gd name="T63" fmla="*/ 600 h 2098"/>
                <a:gd name="T64" fmla="*/ 5184 w 5740"/>
                <a:gd name="T65" fmla="*/ 462 h 2098"/>
                <a:gd name="T66" fmla="*/ 5445 w 5740"/>
                <a:gd name="T67" fmla="*/ 324 h 2098"/>
                <a:gd name="T68" fmla="*/ 5690 w 5740"/>
                <a:gd name="T69" fmla="*/ 186 h 2098"/>
                <a:gd name="T70" fmla="*/ 5902 w 5740"/>
                <a:gd name="T71" fmla="*/ 48 h 2098"/>
                <a:gd name="T72" fmla="*/ 5902 w 5740"/>
                <a:gd name="T73" fmla="*/ 0 h 2098"/>
                <a:gd name="T74" fmla="*/ 5902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9 w 1955"/>
                <a:gd name="T1" fmla="*/ 485 h 1265"/>
                <a:gd name="T2" fmla="*/ 1955 w 1955"/>
                <a:gd name="T3" fmla="*/ 390 h 1265"/>
                <a:gd name="T4" fmla="*/ 1819 w 1955"/>
                <a:gd name="T5" fmla="*/ 306 h 1265"/>
                <a:gd name="T6" fmla="*/ 1624 w 1955"/>
                <a:gd name="T7" fmla="*/ 228 h 1265"/>
                <a:gd name="T8" fmla="*/ 1363 w 1955"/>
                <a:gd name="T9" fmla="*/ 162 h 1265"/>
                <a:gd name="T10" fmla="*/ 1037 w 1955"/>
                <a:gd name="T11" fmla="*/ 102 h 1265"/>
                <a:gd name="T12" fmla="*/ 664 w 1955"/>
                <a:gd name="T13" fmla="*/ 54 h 1265"/>
                <a:gd name="T14" fmla="*/ 236 w 1955"/>
                <a:gd name="T15" fmla="*/ 18 h 1265"/>
                <a:gd name="T16" fmla="*/ 0 w 1955"/>
                <a:gd name="T17" fmla="*/ 12 h 1265"/>
                <a:gd name="T18" fmla="*/ 440 w 1955"/>
                <a:gd name="T19" fmla="*/ 48 h 1265"/>
                <a:gd name="T20" fmla="*/ 839 w 1955"/>
                <a:gd name="T21" fmla="*/ 90 h 1265"/>
                <a:gd name="T22" fmla="*/ 1184 w 1955"/>
                <a:gd name="T23" fmla="*/ 144 h 1265"/>
                <a:gd name="T24" fmla="*/ 1459 w 1955"/>
                <a:gd name="T25" fmla="*/ 204 h 1265"/>
                <a:gd name="T26" fmla="*/ 1683 w 1955"/>
                <a:gd name="T27" fmla="*/ 276 h 1265"/>
                <a:gd name="T28" fmla="*/ 1848 w 1955"/>
                <a:gd name="T29" fmla="*/ 360 h 1265"/>
                <a:gd name="T30" fmla="*/ 1937 w 1955"/>
                <a:gd name="T31" fmla="*/ 443 h 1265"/>
                <a:gd name="T32" fmla="*/ 1955 w 1955"/>
                <a:gd name="T33" fmla="*/ 539 h 1265"/>
                <a:gd name="T34" fmla="*/ 1908 w 1955"/>
                <a:gd name="T35" fmla="*/ 629 h 1265"/>
                <a:gd name="T36" fmla="*/ 1791 w 1955"/>
                <a:gd name="T37" fmla="*/ 719 h 1265"/>
                <a:gd name="T38" fmla="*/ 1624 w 1955"/>
                <a:gd name="T39" fmla="*/ 809 h 1265"/>
                <a:gd name="T40" fmla="*/ 1393 w 1955"/>
                <a:gd name="T41" fmla="*/ 899 h 1265"/>
                <a:gd name="T42" fmla="*/ 1115 w 1955"/>
                <a:gd name="T43" fmla="*/ 989 h 1265"/>
                <a:gd name="T44" fmla="*/ 783 w 1955"/>
                <a:gd name="T45" fmla="*/ 1073 h 1265"/>
                <a:gd name="T46" fmla="*/ 416 w 1955"/>
                <a:gd name="T47" fmla="*/ 1157 h 1265"/>
                <a:gd name="T48" fmla="*/ 0 w 1955"/>
                <a:gd name="T49" fmla="*/ 1241 h 1265"/>
                <a:gd name="T50" fmla="*/ 224 w 1955"/>
                <a:gd name="T51" fmla="*/ 1223 h 1265"/>
                <a:gd name="T52" fmla="*/ 628 w 1955"/>
                <a:gd name="T53" fmla="*/ 1139 h 1265"/>
                <a:gd name="T54" fmla="*/ 984 w 1955"/>
                <a:gd name="T55" fmla="*/ 1049 h 1265"/>
                <a:gd name="T56" fmla="*/ 1298 w 1955"/>
                <a:gd name="T57" fmla="*/ 959 h 1265"/>
                <a:gd name="T58" fmla="*/ 1558 w 1955"/>
                <a:gd name="T59" fmla="*/ 863 h 1265"/>
                <a:gd name="T60" fmla="*/ 1761 w 1955"/>
                <a:gd name="T61" fmla="*/ 767 h 1265"/>
                <a:gd name="T62" fmla="*/ 1914 w 1955"/>
                <a:gd name="T63" fmla="*/ 677 h 1265"/>
                <a:gd name="T64" fmla="*/ 1991 w 1955"/>
                <a:gd name="T65" fmla="*/ 581 h 1265"/>
                <a:gd name="T66" fmla="*/ 200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29 w 4694"/>
                <a:gd name="T1" fmla="*/ 797 h 2901"/>
                <a:gd name="T2" fmla="*/ 4799 w 4694"/>
                <a:gd name="T3" fmla="*/ 665 h 2901"/>
                <a:gd name="T4" fmla="*/ 4721 w 4694"/>
                <a:gd name="T5" fmla="*/ 540 h 2901"/>
                <a:gd name="T6" fmla="*/ 4595 w 4694"/>
                <a:gd name="T7" fmla="*/ 426 h 2901"/>
                <a:gd name="T8" fmla="*/ 4425 w 4694"/>
                <a:gd name="T9" fmla="*/ 312 h 2901"/>
                <a:gd name="T10" fmla="*/ 4201 w 4694"/>
                <a:gd name="T11" fmla="*/ 216 h 2901"/>
                <a:gd name="T12" fmla="*/ 3943 w 4694"/>
                <a:gd name="T13" fmla="*/ 120 h 2901"/>
                <a:gd name="T14" fmla="*/ 3642 w 4694"/>
                <a:gd name="T15" fmla="*/ 36 h 2901"/>
                <a:gd name="T16" fmla="*/ 3295 w 4694"/>
                <a:gd name="T17" fmla="*/ 0 h 2901"/>
                <a:gd name="T18" fmla="*/ 3642 w 4694"/>
                <a:gd name="T19" fmla="*/ 78 h 2901"/>
                <a:gd name="T20" fmla="*/ 3943 w 4694"/>
                <a:gd name="T21" fmla="*/ 162 h 2901"/>
                <a:gd name="T22" fmla="*/ 4201 w 4694"/>
                <a:gd name="T23" fmla="*/ 258 h 2901"/>
                <a:gd name="T24" fmla="*/ 4413 w 4694"/>
                <a:gd name="T25" fmla="*/ 366 h 2901"/>
                <a:gd name="T26" fmla="*/ 4571 w 4694"/>
                <a:gd name="T27" fmla="*/ 480 h 2901"/>
                <a:gd name="T28" fmla="*/ 4685 w 4694"/>
                <a:gd name="T29" fmla="*/ 605 h 2901"/>
                <a:gd name="T30" fmla="*/ 4745 w 4694"/>
                <a:gd name="T31" fmla="*/ 737 h 2901"/>
                <a:gd name="T32" fmla="*/ 4745 w 4694"/>
                <a:gd name="T33" fmla="*/ 875 h 2901"/>
                <a:gd name="T34" fmla="*/ 4703 w 4694"/>
                <a:gd name="T35" fmla="*/ 1001 h 2901"/>
                <a:gd name="T36" fmla="*/ 4621 w 4694"/>
                <a:gd name="T37" fmla="*/ 1127 h 2901"/>
                <a:gd name="T38" fmla="*/ 4497 w 4694"/>
                <a:gd name="T39" fmla="*/ 1259 h 2901"/>
                <a:gd name="T40" fmla="*/ 4340 w 4694"/>
                <a:gd name="T41" fmla="*/ 1385 h 2901"/>
                <a:gd name="T42" fmla="*/ 4141 w 4694"/>
                <a:gd name="T43" fmla="*/ 1517 h 2901"/>
                <a:gd name="T44" fmla="*/ 3911 w 4694"/>
                <a:gd name="T45" fmla="*/ 1648 h 2901"/>
                <a:gd name="T46" fmla="*/ 3649 w 4694"/>
                <a:gd name="T47" fmla="*/ 1774 h 2901"/>
                <a:gd name="T48" fmla="*/ 3355 w 4694"/>
                <a:gd name="T49" fmla="*/ 1906 h 2901"/>
                <a:gd name="T50" fmla="*/ 3028 w 4694"/>
                <a:gd name="T51" fmla="*/ 2032 h 2901"/>
                <a:gd name="T52" fmla="*/ 2667 w 4694"/>
                <a:gd name="T53" fmla="*/ 2164 h 2901"/>
                <a:gd name="T54" fmla="*/ 2287 w 4694"/>
                <a:gd name="T55" fmla="*/ 2284 h 2901"/>
                <a:gd name="T56" fmla="*/ 1878 w 4694"/>
                <a:gd name="T57" fmla="*/ 2410 h 2901"/>
                <a:gd name="T58" fmla="*/ 1441 w 4694"/>
                <a:gd name="T59" fmla="*/ 2530 h 2901"/>
                <a:gd name="T60" fmla="*/ 502 w 4694"/>
                <a:gd name="T61" fmla="*/ 2757 h 2901"/>
                <a:gd name="T62" fmla="*/ 0 w 4694"/>
                <a:gd name="T63" fmla="*/ 2901 h 2901"/>
                <a:gd name="T64" fmla="*/ 996 w 4694"/>
                <a:gd name="T65" fmla="*/ 2674 h 2901"/>
                <a:gd name="T66" fmla="*/ 1683 w 4694"/>
                <a:gd name="T67" fmla="*/ 2494 h 2901"/>
                <a:gd name="T68" fmla="*/ 2120 w 4694"/>
                <a:gd name="T69" fmla="*/ 2374 h 2901"/>
                <a:gd name="T70" fmla="*/ 2523 w 4694"/>
                <a:gd name="T71" fmla="*/ 2248 h 2901"/>
                <a:gd name="T72" fmla="*/ 2897 w 4694"/>
                <a:gd name="T73" fmla="*/ 2116 h 2901"/>
                <a:gd name="T74" fmla="*/ 3241 w 4694"/>
                <a:gd name="T75" fmla="*/ 1984 h 2901"/>
                <a:gd name="T76" fmla="*/ 3561 w 4694"/>
                <a:gd name="T77" fmla="*/ 1858 h 2901"/>
                <a:gd name="T78" fmla="*/ 3845 w 4694"/>
                <a:gd name="T79" fmla="*/ 1720 h 2901"/>
                <a:gd name="T80" fmla="*/ 4099 w 4694"/>
                <a:gd name="T81" fmla="*/ 1589 h 2901"/>
                <a:gd name="T82" fmla="*/ 4314 w 4694"/>
                <a:gd name="T83" fmla="*/ 1457 h 2901"/>
                <a:gd name="T84" fmla="*/ 4497 w 4694"/>
                <a:gd name="T85" fmla="*/ 1325 h 2901"/>
                <a:gd name="T86" fmla="*/ 4640 w 4694"/>
                <a:gd name="T87" fmla="*/ 1193 h 2901"/>
                <a:gd name="T88" fmla="*/ 4745 w 4694"/>
                <a:gd name="T89" fmla="*/ 1061 h 2901"/>
                <a:gd name="T90" fmla="*/ 4805 w 4694"/>
                <a:gd name="T91" fmla="*/ 935 h 2901"/>
                <a:gd name="T92" fmla="*/ 482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69 w 3761"/>
                <a:gd name="T1" fmla="*/ 719 h 2356"/>
                <a:gd name="T2" fmla="*/ 3839 w 3761"/>
                <a:gd name="T3" fmla="*/ 599 h 2356"/>
                <a:gd name="T4" fmla="*/ 3761 w 3761"/>
                <a:gd name="T5" fmla="*/ 486 h 2356"/>
                <a:gd name="T6" fmla="*/ 3622 w 3761"/>
                <a:gd name="T7" fmla="*/ 378 h 2356"/>
                <a:gd name="T8" fmla="*/ 3447 w 3761"/>
                <a:gd name="T9" fmla="*/ 282 h 2356"/>
                <a:gd name="T10" fmla="*/ 3217 w 3761"/>
                <a:gd name="T11" fmla="*/ 192 h 2356"/>
                <a:gd name="T12" fmla="*/ 2945 w 3761"/>
                <a:gd name="T13" fmla="*/ 108 h 2356"/>
                <a:gd name="T14" fmla="*/ 2631 w 3761"/>
                <a:gd name="T15" fmla="*/ 36 h 2356"/>
                <a:gd name="T16" fmla="*/ 2293 w 3761"/>
                <a:gd name="T17" fmla="*/ 0 h 2356"/>
                <a:gd name="T18" fmla="*/ 2649 w 3761"/>
                <a:gd name="T19" fmla="*/ 72 h 2356"/>
                <a:gd name="T20" fmla="*/ 2957 w 3761"/>
                <a:gd name="T21" fmla="*/ 150 h 2356"/>
                <a:gd name="T22" fmla="*/ 3229 w 3761"/>
                <a:gd name="T23" fmla="*/ 234 h 2356"/>
                <a:gd name="T24" fmla="*/ 3447 w 3761"/>
                <a:gd name="T25" fmla="*/ 330 h 2356"/>
                <a:gd name="T26" fmla="*/ 3615 w 3761"/>
                <a:gd name="T27" fmla="*/ 432 h 2356"/>
                <a:gd name="T28" fmla="*/ 3731 w 3761"/>
                <a:gd name="T29" fmla="*/ 545 h 2356"/>
                <a:gd name="T30" fmla="*/ 3791 w 3761"/>
                <a:gd name="T31" fmla="*/ 665 h 2356"/>
                <a:gd name="T32" fmla="*/ 3797 w 3761"/>
                <a:gd name="T33" fmla="*/ 791 h 2356"/>
                <a:gd name="T34" fmla="*/ 3761 w 3761"/>
                <a:gd name="T35" fmla="*/ 887 h 2356"/>
                <a:gd name="T36" fmla="*/ 3699 w 3761"/>
                <a:gd name="T37" fmla="*/ 989 h 2356"/>
                <a:gd name="T38" fmla="*/ 3597 w 3761"/>
                <a:gd name="T39" fmla="*/ 1091 h 2356"/>
                <a:gd name="T40" fmla="*/ 3471 w 3761"/>
                <a:gd name="T41" fmla="*/ 1187 h 2356"/>
                <a:gd name="T42" fmla="*/ 3315 w 3761"/>
                <a:gd name="T43" fmla="*/ 1289 h 2356"/>
                <a:gd name="T44" fmla="*/ 3133 w 3761"/>
                <a:gd name="T45" fmla="*/ 1391 h 2356"/>
                <a:gd name="T46" fmla="*/ 2915 w 3761"/>
                <a:gd name="T47" fmla="*/ 1493 h 2356"/>
                <a:gd name="T48" fmla="*/ 2680 w 3761"/>
                <a:gd name="T49" fmla="*/ 1589 h 2356"/>
                <a:gd name="T50" fmla="*/ 2138 w 3761"/>
                <a:gd name="T51" fmla="*/ 1786 h 2356"/>
                <a:gd name="T52" fmla="*/ 1504 w 3761"/>
                <a:gd name="T53" fmla="*/ 1972 h 2356"/>
                <a:gd name="T54" fmla="*/ 783 w 3761"/>
                <a:gd name="T55" fmla="*/ 2158 h 2356"/>
                <a:gd name="T56" fmla="*/ 0 w 3761"/>
                <a:gd name="T57" fmla="*/ 2326 h 2356"/>
                <a:gd name="T58" fmla="*/ 410 w 3761"/>
                <a:gd name="T59" fmla="*/ 2272 h 2356"/>
                <a:gd name="T60" fmla="*/ 1178 w 3761"/>
                <a:gd name="T61" fmla="*/ 2092 h 2356"/>
                <a:gd name="T62" fmla="*/ 1866 w 3761"/>
                <a:gd name="T63" fmla="*/ 1900 h 2356"/>
                <a:gd name="T64" fmla="*/ 2464 w 3761"/>
                <a:gd name="T65" fmla="*/ 1702 h 2356"/>
                <a:gd name="T66" fmla="*/ 2728 w 3761"/>
                <a:gd name="T67" fmla="*/ 1607 h 2356"/>
                <a:gd name="T68" fmla="*/ 2963 w 3761"/>
                <a:gd name="T69" fmla="*/ 1505 h 2356"/>
                <a:gd name="T70" fmla="*/ 3181 w 3761"/>
                <a:gd name="T71" fmla="*/ 1403 h 2356"/>
                <a:gd name="T72" fmla="*/ 3374 w 3761"/>
                <a:gd name="T73" fmla="*/ 1301 h 2356"/>
                <a:gd name="T74" fmla="*/ 3531 w 3761"/>
                <a:gd name="T75" fmla="*/ 1193 h 2356"/>
                <a:gd name="T76" fmla="*/ 3661 w 3761"/>
                <a:gd name="T77" fmla="*/ 1091 h 2356"/>
                <a:gd name="T78" fmla="*/ 3761 w 3761"/>
                <a:gd name="T79" fmla="*/ 989 h 2356"/>
                <a:gd name="T80" fmla="*/ 3827 w 3761"/>
                <a:gd name="T81" fmla="*/ 887 h 2356"/>
                <a:gd name="T82" fmla="*/ 3863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05 w 2924"/>
                <a:gd name="T1" fmla="*/ 647 h 1846"/>
                <a:gd name="T2" fmla="*/ 2957 w 2924"/>
                <a:gd name="T3" fmla="*/ 528 h 1846"/>
                <a:gd name="T4" fmla="*/ 2829 w 2924"/>
                <a:gd name="T5" fmla="*/ 414 h 1846"/>
                <a:gd name="T6" fmla="*/ 2631 w 2924"/>
                <a:gd name="T7" fmla="*/ 318 h 1846"/>
                <a:gd name="T8" fmla="*/ 2365 w 2924"/>
                <a:gd name="T9" fmla="*/ 228 h 1846"/>
                <a:gd name="T10" fmla="*/ 2039 w 2924"/>
                <a:gd name="T11" fmla="*/ 150 h 1846"/>
                <a:gd name="T12" fmla="*/ 1653 w 2924"/>
                <a:gd name="T13" fmla="*/ 78 h 1846"/>
                <a:gd name="T14" fmla="*/ 1214 w 2924"/>
                <a:gd name="T15" fmla="*/ 24 h 1846"/>
                <a:gd name="T16" fmla="*/ 712 w 2924"/>
                <a:gd name="T17" fmla="*/ 0 h 1846"/>
                <a:gd name="T18" fmla="*/ 1226 w 2924"/>
                <a:gd name="T19" fmla="*/ 48 h 1846"/>
                <a:gd name="T20" fmla="*/ 1671 w 2924"/>
                <a:gd name="T21" fmla="*/ 108 h 1846"/>
                <a:gd name="T22" fmla="*/ 2063 w 2924"/>
                <a:gd name="T23" fmla="*/ 180 h 1846"/>
                <a:gd name="T24" fmla="*/ 2389 w 2924"/>
                <a:gd name="T25" fmla="*/ 264 h 1846"/>
                <a:gd name="T26" fmla="*/ 2643 w 2924"/>
                <a:gd name="T27" fmla="*/ 360 h 1846"/>
                <a:gd name="T28" fmla="*/ 2829 w 2924"/>
                <a:gd name="T29" fmla="*/ 468 h 1846"/>
                <a:gd name="T30" fmla="*/ 2927 w 2924"/>
                <a:gd name="T31" fmla="*/ 587 h 1846"/>
                <a:gd name="T32" fmla="*/ 2945 w 2924"/>
                <a:gd name="T33" fmla="*/ 713 h 1846"/>
                <a:gd name="T34" fmla="*/ 2921 w 2924"/>
                <a:gd name="T35" fmla="*/ 785 h 1846"/>
                <a:gd name="T36" fmla="*/ 2873 w 2924"/>
                <a:gd name="T37" fmla="*/ 857 h 1846"/>
                <a:gd name="T38" fmla="*/ 2697 w 2924"/>
                <a:gd name="T39" fmla="*/ 1001 h 1846"/>
                <a:gd name="T40" fmla="*/ 2431 w 2924"/>
                <a:gd name="T41" fmla="*/ 1145 h 1846"/>
                <a:gd name="T42" fmla="*/ 2087 w 2924"/>
                <a:gd name="T43" fmla="*/ 1289 h 1846"/>
                <a:gd name="T44" fmla="*/ 1671 w 2924"/>
                <a:gd name="T45" fmla="*/ 1433 h 1846"/>
                <a:gd name="T46" fmla="*/ 1178 w 2924"/>
                <a:gd name="T47" fmla="*/ 1571 h 1846"/>
                <a:gd name="T48" fmla="*/ 622 w 2924"/>
                <a:gd name="T49" fmla="*/ 1702 h 1846"/>
                <a:gd name="T50" fmla="*/ 0 w 2924"/>
                <a:gd name="T51" fmla="*/ 1828 h 1846"/>
                <a:gd name="T52" fmla="*/ 320 w 2924"/>
                <a:gd name="T53" fmla="*/ 1780 h 1846"/>
                <a:gd name="T54" fmla="*/ 924 w 2924"/>
                <a:gd name="T55" fmla="*/ 1648 h 1846"/>
                <a:gd name="T56" fmla="*/ 1453 w 2924"/>
                <a:gd name="T57" fmla="*/ 1511 h 1846"/>
                <a:gd name="T58" fmla="*/ 1925 w 2924"/>
                <a:gd name="T59" fmla="*/ 1367 h 1846"/>
                <a:gd name="T60" fmla="*/ 2317 w 2924"/>
                <a:gd name="T61" fmla="*/ 1223 h 1846"/>
                <a:gd name="T62" fmla="*/ 2631 w 2924"/>
                <a:gd name="T63" fmla="*/ 1079 h 1846"/>
                <a:gd name="T64" fmla="*/ 2855 w 2924"/>
                <a:gd name="T65" fmla="*/ 929 h 1846"/>
                <a:gd name="T66" fmla="*/ 2957 w 2924"/>
                <a:gd name="T67" fmla="*/ 815 h 1846"/>
                <a:gd name="T68" fmla="*/ 2993 w 2924"/>
                <a:gd name="T69" fmla="*/ 743 h 1846"/>
                <a:gd name="T70" fmla="*/ 300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3 w 1488"/>
                <a:gd name="T7" fmla="*/ 186 h 204"/>
                <a:gd name="T8" fmla="*/ 1444 w 1488"/>
                <a:gd name="T9" fmla="*/ 204 h 204"/>
                <a:gd name="T10" fmla="*/ 144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2 w 323"/>
                  <a:gd name="T13" fmla="*/ 18 h 162"/>
                  <a:gd name="T14" fmla="*/ 248 w 323"/>
                  <a:gd name="T15" fmla="*/ 54 h 162"/>
                  <a:gd name="T16" fmla="*/ 296 w 323"/>
                  <a:gd name="T17" fmla="*/ 90 h 162"/>
                  <a:gd name="T18" fmla="*/ 326 w 323"/>
                  <a:gd name="T19" fmla="*/ 114 h 162"/>
                  <a:gd name="T20" fmla="*/ 332 w 323"/>
                  <a:gd name="T21" fmla="*/ 126 h 162"/>
                  <a:gd name="T22" fmla="*/ 332 w 323"/>
                  <a:gd name="T23" fmla="*/ 126 h 162"/>
                  <a:gd name="T24" fmla="*/ 230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2 w 1250"/>
                  <a:gd name="T1" fmla="*/ 641 h 923"/>
                  <a:gd name="T2" fmla="*/ 1202 w 1250"/>
                  <a:gd name="T3" fmla="*/ 473 h 923"/>
                  <a:gd name="T4" fmla="*/ 1172 w 1250"/>
                  <a:gd name="T5" fmla="*/ 384 h 923"/>
                  <a:gd name="T6" fmla="*/ 1148 w 1250"/>
                  <a:gd name="T7" fmla="*/ 288 h 923"/>
                  <a:gd name="T8" fmla="*/ 1080 w 1250"/>
                  <a:gd name="T9" fmla="*/ 174 h 923"/>
                  <a:gd name="T10" fmla="*/ 1008 w 1250"/>
                  <a:gd name="T11" fmla="*/ 96 h 923"/>
                  <a:gd name="T12" fmla="*/ 990 w 1250"/>
                  <a:gd name="T13" fmla="*/ 72 h 923"/>
                  <a:gd name="T14" fmla="*/ 918 w 1250"/>
                  <a:gd name="T15" fmla="*/ 18 h 923"/>
                  <a:gd name="T16" fmla="*/ 846 w 1250"/>
                  <a:gd name="T17" fmla="*/ 6 h 923"/>
                  <a:gd name="T18" fmla="*/ 730 w 1250"/>
                  <a:gd name="T19" fmla="*/ 24 h 923"/>
                  <a:gd name="T20" fmla="*/ 682 w 1250"/>
                  <a:gd name="T21" fmla="*/ 42 h 923"/>
                  <a:gd name="T22" fmla="*/ 586 w 1250"/>
                  <a:gd name="T23" fmla="*/ 120 h 923"/>
                  <a:gd name="T24" fmla="*/ 550 w 1250"/>
                  <a:gd name="T25" fmla="*/ 228 h 923"/>
                  <a:gd name="T26" fmla="*/ 527 w 1250"/>
                  <a:gd name="T27" fmla="*/ 348 h 923"/>
                  <a:gd name="T28" fmla="*/ 440 w 1250"/>
                  <a:gd name="T29" fmla="*/ 479 h 923"/>
                  <a:gd name="T30" fmla="*/ 422 w 1250"/>
                  <a:gd name="T31" fmla="*/ 539 h 923"/>
                  <a:gd name="T32" fmla="*/ 362 w 1250"/>
                  <a:gd name="T33" fmla="*/ 599 h 923"/>
                  <a:gd name="T34" fmla="*/ 314 w 1250"/>
                  <a:gd name="T35" fmla="*/ 629 h 923"/>
                  <a:gd name="T36" fmla="*/ 302 w 1250"/>
                  <a:gd name="T37" fmla="*/ 635 h 923"/>
                  <a:gd name="T38" fmla="*/ 266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9 w 1250"/>
                  <a:gd name="T47" fmla="*/ 869 h 923"/>
                  <a:gd name="T48" fmla="*/ 658 w 1250"/>
                  <a:gd name="T49" fmla="*/ 827 h 923"/>
                  <a:gd name="T50" fmla="*/ 718 w 1250"/>
                  <a:gd name="T51" fmla="*/ 725 h 923"/>
                  <a:gd name="T52" fmla="*/ 712 w 1250"/>
                  <a:gd name="T53" fmla="*/ 611 h 923"/>
                  <a:gd name="T54" fmla="*/ 803 w 1250"/>
                  <a:gd name="T55" fmla="*/ 551 h 923"/>
                  <a:gd name="T56" fmla="*/ 906 w 1250"/>
                  <a:gd name="T57" fmla="*/ 449 h 923"/>
                  <a:gd name="T58" fmla="*/ 936 w 1250"/>
                  <a:gd name="T59" fmla="*/ 414 h 923"/>
                  <a:gd name="T60" fmla="*/ 1002 w 1250"/>
                  <a:gd name="T61" fmla="*/ 318 h 923"/>
                  <a:gd name="T62" fmla="*/ 1050 w 1250"/>
                  <a:gd name="T63" fmla="*/ 336 h 923"/>
                  <a:gd name="T64" fmla="*/ 1154 w 1250"/>
                  <a:gd name="T65" fmla="*/ 617 h 923"/>
                  <a:gd name="T66" fmla="*/ 1148 w 1250"/>
                  <a:gd name="T67" fmla="*/ 689 h 923"/>
                  <a:gd name="T68" fmla="*/ 1184 w 1250"/>
                  <a:gd name="T69" fmla="*/ 749 h 923"/>
                  <a:gd name="T70" fmla="*/ 1238 w 1250"/>
                  <a:gd name="T71" fmla="*/ 713 h 923"/>
                  <a:gd name="T72" fmla="*/ 1274 w 1250"/>
                  <a:gd name="T73" fmla="*/ 749 h 923"/>
                  <a:gd name="T74" fmla="*/ 1286 w 1250"/>
                  <a:gd name="T75" fmla="*/ 743 h 923"/>
                  <a:gd name="T76" fmla="*/ 712 w 1250"/>
                  <a:gd name="T77" fmla="*/ 264 h 923"/>
                  <a:gd name="T78" fmla="*/ 811 w 1250"/>
                  <a:gd name="T79" fmla="*/ 372 h 923"/>
                  <a:gd name="T80" fmla="*/ 785 w 1250"/>
                  <a:gd name="T81" fmla="*/ 443 h 923"/>
                  <a:gd name="T82" fmla="*/ 724 w 1250"/>
                  <a:gd name="T83" fmla="*/ 515 h 923"/>
                  <a:gd name="T84" fmla="*/ 676 w 1250"/>
                  <a:gd name="T85" fmla="*/ 569 h 923"/>
                  <a:gd name="T86" fmla="*/ 634 w 1250"/>
                  <a:gd name="T87" fmla="*/ 593 h 923"/>
                  <a:gd name="T88" fmla="*/ 592 w 1250"/>
                  <a:gd name="T89" fmla="*/ 617 h 923"/>
                  <a:gd name="T90" fmla="*/ 580 w 1250"/>
                  <a:gd name="T91" fmla="*/ 707 h 923"/>
                  <a:gd name="T92" fmla="*/ 362 w 1250"/>
                  <a:gd name="T93" fmla="*/ 755 h 923"/>
                  <a:gd name="T94" fmla="*/ 398 w 1250"/>
                  <a:gd name="T95" fmla="*/ 641 h 923"/>
                  <a:gd name="T96" fmla="*/ 434 w 1250"/>
                  <a:gd name="T97" fmla="*/ 647 h 923"/>
                  <a:gd name="T98" fmla="*/ 452 w 1250"/>
                  <a:gd name="T99" fmla="*/ 617 h 923"/>
                  <a:gd name="T100" fmla="*/ 586 w 1250"/>
                  <a:gd name="T101" fmla="*/ 515 h 923"/>
                  <a:gd name="T102" fmla="*/ 634 w 1250"/>
                  <a:gd name="T103" fmla="*/ 473 h 923"/>
                  <a:gd name="T104" fmla="*/ 658 w 1250"/>
                  <a:gd name="T105" fmla="*/ 396 h 923"/>
                  <a:gd name="T106" fmla="*/ 658 w 1250"/>
                  <a:gd name="T107" fmla="*/ 378 h 923"/>
                  <a:gd name="T108" fmla="*/ 682 w 1250"/>
                  <a:gd name="T109" fmla="*/ 270 h 923"/>
                  <a:gd name="T110" fmla="*/ 700 w 1250"/>
                  <a:gd name="T111" fmla="*/ 192 h 923"/>
                  <a:gd name="T112" fmla="*/ 712 w 1250"/>
                  <a:gd name="T113" fmla="*/ 264 h 923"/>
                  <a:gd name="T114" fmla="*/ 550 w 1250"/>
                  <a:gd name="T115" fmla="*/ 455 h 923"/>
                  <a:gd name="T116" fmla="*/ 652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7 w 72"/>
                  <a:gd name="T3" fmla="*/ 24 h 54"/>
                  <a:gd name="T4" fmla="*/ 69 w 72"/>
                  <a:gd name="T5" fmla="*/ 12 h 54"/>
                  <a:gd name="T6" fmla="*/ 75 w 72"/>
                  <a:gd name="T7" fmla="*/ 6 h 54"/>
                  <a:gd name="T8" fmla="*/ 81 w 72"/>
                  <a:gd name="T9" fmla="*/ 0 h 54"/>
                  <a:gd name="T10" fmla="*/ 51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6 w 287"/>
                  <a:gd name="T1" fmla="*/ 0 h 84"/>
                  <a:gd name="T2" fmla="*/ 0 w 287"/>
                  <a:gd name="T3" fmla="*/ 84 h 84"/>
                  <a:gd name="T4" fmla="*/ 177 w 287"/>
                  <a:gd name="T5" fmla="*/ 36 h 84"/>
                  <a:gd name="T6" fmla="*/ 114 w 287"/>
                  <a:gd name="T7" fmla="*/ 60 h 84"/>
                  <a:gd name="T8" fmla="*/ 285 w 287"/>
                  <a:gd name="T9" fmla="*/ 18 h 84"/>
                  <a:gd name="T10" fmla="*/ 296 w 287"/>
                  <a:gd name="T11" fmla="*/ 0 h 84"/>
                  <a:gd name="T12" fmla="*/ 296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92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93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D7B3-B8D4-4757-A8AB-75092DAA4374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B93A-6065-4B17-B0A1-6C6C32939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91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F41E-65D7-46C0-B884-5BB6466057B8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A916-7CC2-46FB-9524-6A94E70AC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12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5496F-30DD-43EE-90DD-42A20BA7C2DC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3649-0728-4BF6-87F2-0800A9BE8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71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B0B3-5AFE-47B5-A388-2B4435BFB06C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09DE9-1C0E-48E4-9E94-F1C28E92A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4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4CD7-1B88-4B82-8361-F4692317C912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1CF4-1075-4173-948E-D6B48BF0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7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E91C-A560-49A3-8E11-55DCB49089E1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00EC-B7C6-49F8-B784-280D9FCE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1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350C-0084-4C98-8D45-A1CCA3C31B29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D8B1-D2F6-4104-A3EE-9A07FC3B7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32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A13A2-0C40-496C-8D37-1EBC99E84B22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9EC7-96F9-4E20-AD3F-05468BE5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63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EEE0-E6F5-42D3-8FE3-3121C8005793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04D2-9144-49BA-842D-6C60E42C8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68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6B83-B844-49D9-BBFB-9E260AE5F228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BAADF-0774-4F67-BE1D-1CE8EDAF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60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7909A-334F-4C9F-B382-BFF75C4BF45D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D20A-8C85-45CC-BC56-50095C857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81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F0F9-4EA8-46CE-9301-62814EF0E546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F303-C3F1-44E5-9865-FF6247154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35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7AB6-E4F8-4539-926C-5FFA9E96F250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0FFF-FBB2-4226-83AB-ABA6CECBF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3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5 w 3934"/>
                <a:gd name="T3" fmla="*/ 1331 h 1505"/>
                <a:gd name="T4" fmla="*/ 1249 w 3934"/>
                <a:gd name="T5" fmla="*/ 1157 h 1505"/>
                <a:gd name="T6" fmla="*/ 1773 w 3934"/>
                <a:gd name="T7" fmla="*/ 977 h 1505"/>
                <a:gd name="T8" fmla="*/ 2281 w 3934"/>
                <a:gd name="T9" fmla="*/ 792 h 1505"/>
                <a:gd name="T10" fmla="*/ 2528 w 3934"/>
                <a:gd name="T11" fmla="*/ 696 h 1505"/>
                <a:gd name="T12" fmla="*/ 2762 w 3934"/>
                <a:gd name="T13" fmla="*/ 606 h 1505"/>
                <a:gd name="T14" fmla="*/ 2999 w 3934"/>
                <a:gd name="T15" fmla="*/ 510 h 1505"/>
                <a:gd name="T16" fmla="*/ 3229 w 3934"/>
                <a:gd name="T17" fmla="*/ 420 h 1505"/>
                <a:gd name="T18" fmla="*/ 3438 w 3934"/>
                <a:gd name="T19" fmla="*/ 324 h 1505"/>
                <a:gd name="T20" fmla="*/ 3650 w 3934"/>
                <a:gd name="T21" fmla="*/ 234 h 1505"/>
                <a:gd name="T22" fmla="*/ 3855 w 3934"/>
                <a:gd name="T23" fmla="*/ 138 h 1505"/>
                <a:gd name="T24" fmla="*/ 4042 w 3934"/>
                <a:gd name="T25" fmla="*/ 48 h 1505"/>
                <a:gd name="T26" fmla="*/ 4042 w 3934"/>
                <a:gd name="T27" fmla="*/ 0 h 1505"/>
                <a:gd name="T28" fmla="*/ 3848 w 3934"/>
                <a:gd name="T29" fmla="*/ 96 h 1505"/>
                <a:gd name="T30" fmla="*/ 3638 w 3934"/>
                <a:gd name="T31" fmla="*/ 192 h 1505"/>
                <a:gd name="T32" fmla="*/ 3420 w 3934"/>
                <a:gd name="T33" fmla="*/ 288 h 1505"/>
                <a:gd name="T34" fmla="*/ 3205 w 3934"/>
                <a:gd name="T35" fmla="*/ 384 h 1505"/>
                <a:gd name="T36" fmla="*/ 2969 w 3934"/>
                <a:gd name="T37" fmla="*/ 480 h 1505"/>
                <a:gd name="T38" fmla="*/ 2726 w 3934"/>
                <a:gd name="T39" fmla="*/ 576 h 1505"/>
                <a:gd name="T40" fmla="*/ 2473 w 3934"/>
                <a:gd name="T41" fmla="*/ 672 h 1505"/>
                <a:gd name="T42" fmla="*/ 2227 w 3934"/>
                <a:gd name="T43" fmla="*/ 768 h 1505"/>
                <a:gd name="T44" fmla="*/ 1961 w 3934"/>
                <a:gd name="T45" fmla="*/ 864 h 1505"/>
                <a:gd name="T46" fmla="*/ 1695 w 3934"/>
                <a:gd name="T47" fmla="*/ 960 h 1505"/>
                <a:gd name="T48" fmla="*/ 1139 w 3934"/>
                <a:gd name="T49" fmla="*/ 1145 h 1505"/>
                <a:gd name="T50" fmla="*/ 580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8 w 1728"/>
                <a:gd name="T3" fmla="*/ 527 h 689"/>
                <a:gd name="T4" fmla="*/ 990 w 1728"/>
                <a:gd name="T5" fmla="*/ 365 h 689"/>
                <a:gd name="T6" fmla="*/ 1187 w 1728"/>
                <a:gd name="T7" fmla="*/ 287 h 689"/>
                <a:gd name="T8" fmla="*/ 1393 w 1728"/>
                <a:gd name="T9" fmla="*/ 203 h 689"/>
                <a:gd name="T10" fmla="*/ 1592 w 1728"/>
                <a:gd name="T11" fmla="*/ 126 h 689"/>
                <a:gd name="T12" fmla="*/ 1773 w 1728"/>
                <a:gd name="T13" fmla="*/ 48 h 689"/>
                <a:gd name="T14" fmla="*/ 1773 w 1728"/>
                <a:gd name="T15" fmla="*/ 0 h 689"/>
                <a:gd name="T16" fmla="*/ 1569 w 1728"/>
                <a:gd name="T17" fmla="*/ 84 h 689"/>
                <a:gd name="T18" fmla="*/ 1363 w 1728"/>
                <a:gd name="T19" fmla="*/ 167 h 689"/>
                <a:gd name="T20" fmla="*/ 1145 w 1728"/>
                <a:gd name="T21" fmla="*/ 257 h 689"/>
                <a:gd name="T22" fmla="*/ 930 w 1728"/>
                <a:gd name="T23" fmla="*/ 341 h 689"/>
                <a:gd name="T24" fmla="*/ 463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14 w 5561"/>
                <a:gd name="T1" fmla="*/ 929 h 3447"/>
                <a:gd name="T2" fmla="*/ 5690 w 5561"/>
                <a:gd name="T3" fmla="*/ 773 h 3447"/>
                <a:gd name="T4" fmla="*/ 5606 w 5561"/>
                <a:gd name="T5" fmla="*/ 629 h 3447"/>
                <a:gd name="T6" fmla="*/ 5475 w 5561"/>
                <a:gd name="T7" fmla="*/ 492 h 3447"/>
                <a:gd name="T8" fmla="*/ 5292 w 5561"/>
                <a:gd name="T9" fmla="*/ 366 h 3447"/>
                <a:gd name="T10" fmla="*/ 5056 w 5561"/>
                <a:gd name="T11" fmla="*/ 252 h 3447"/>
                <a:gd name="T12" fmla="*/ 4780 w 5561"/>
                <a:gd name="T13" fmla="*/ 144 h 3447"/>
                <a:gd name="T14" fmla="*/ 4461 w 5561"/>
                <a:gd name="T15" fmla="*/ 48 h 3447"/>
                <a:gd name="T16" fmla="*/ 4109 w 5561"/>
                <a:gd name="T17" fmla="*/ 0 h 3447"/>
                <a:gd name="T18" fmla="*/ 4480 w 5561"/>
                <a:gd name="T19" fmla="*/ 90 h 3447"/>
                <a:gd name="T20" fmla="*/ 4799 w 5561"/>
                <a:gd name="T21" fmla="*/ 192 h 3447"/>
                <a:gd name="T22" fmla="*/ 5068 w 5561"/>
                <a:gd name="T23" fmla="*/ 306 h 3447"/>
                <a:gd name="T24" fmla="*/ 5292 w 5561"/>
                <a:gd name="T25" fmla="*/ 426 h 3447"/>
                <a:gd name="T26" fmla="*/ 5462 w 5561"/>
                <a:gd name="T27" fmla="*/ 557 h 3447"/>
                <a:gd name="T28" fmla="*/ 5582 w 5561"/>
                <a:gd name="T29" fmla="*/ 701 h 3447"/>
                <a:gd name="T30" fmla="*/ 5642 w 5561"/>
                <a:gd name="T31" fmla="*/ 851 h 3447"/>
                <a:gd name="T32" fmla="*/ 5642 w 5561"/>
                <a:gd name="T33" fmla="*/ 1013 h 3447"/>
                <a:gd name="T34" fmla="*/ 5594 w 5561"/>
                <a:gd name="T35" fmla="*/ 1163 h 3447"/>
                <a:gd name="T36" fmla="*/ 5494 w 5561"/>
                <a:gd name="T37" fmla="*/ 1319 h 3447"/>
                <a:gd name="T38" fmla="*/ 5346 w 5561"/>
                <a:gd name="T39" fmla="*/ 1475 h 3447"/>
                <a:gd name="T40" fmla="*/ 5157 w 5561"/>
                <a:gd name="T41" fmla="*/ 1630 h 3447"/>
                <a:gd name="T42" fmla="*/ 4924 w 5561"/>
                <a:gd name="T43" fmla="*/ 1786 h 3447"/>
                <a:gd name="T44" fmla="*/ 4652 w 5561"/>
                <a:gd name="T45" fmla="*/ 1948 h 3447"/>
                <a:gd name="T46" fmla="*/ 4332 w 5561"/>
                <a:gd name="T47" fmla="*/ 2104 h 3447"/>
                <a:gd name="T48" fmla="*/ 3983 w 5561"/>
                <a:gd name="T49" fmla="*/ 2260 h 3447"/>
                <a:gd name="T50" fmla="*/ 3597 w 5561"/>
                <a:gd name="T51" fmla="*/ 2416 h 3447"/>
                <a:gd name="T52" fmla="*/ 3172 w 5561"/>
                <a:gd name="T53" fmla="*/ 2566 h 3447"/>
                <a:gd name="T54" fmla="*/ 2715 w 5561"/>
                <a:gd name="T55" fmla="*/ 2715 h 3447"/>
                <a:gd name="T56" fmla="*/ 2227 w 5561"/>
                <a:gd name="T57" fmla="*/ 2865 h 3447"/>
                <a:gd name="T58" fmla="*/ 1707 w 5561"/>
                <a:gd name="T59" fmla="*/ 3009 h 3447"/>
                <a:gd name="T60" fmla="*/ 1169 w 5561"/>
                <a:gd name="T61" fmla="*/ 3147 h 3447"/>
                <a:gd name="T62" fmla="*/ 598 w 5561"/>
                <a:gd name="T63" fmla="*/ 3279 h 3447"/>
                <a:gd name="T64" fmla="*/ 0 w 5561"/>
                <a:gd name="T65" fmla="*/ 3447 h 3447"/>
                <a:gd name="T66" fmla="*/ 894 w 5561"/>
                <a:gd name="T67" fmla="*/ 3249 h 3447"/>
                <a:gd name="T68" fmla="*/ 1453 w 5561"/>
                <a:gd name="T69" fmla="*/ 3105 h 3447"/>
                <a:gd name="T70" fmla="*/ 1991 w 5561"/>
                <a:gd name="T71" fmla="*/ 2961 h 3447"/>
                <a:gd name="T72" fmla="*/ 2503 w 5561"/>
                <a:gd name="T73" fmla="*/ 2817 h 3447"/>
                <a:gd name="T74" fmla="*/ 2981 w 5561"/>
                <a:gd name="T75" fmla="*/ 2668 h 3447"/>
                <a:gd name="T76" fmla="*/ 3420 w 5561"/>
                <a:gd name="T77" fmla="*/ 2512 h 3447"/>
                <a:gd name="T78" fmla="*/ 3836 w 5561"/>
                <a:gd name="T79" fmla="*/ 2356 h 3447"/>
                <a:gd name="T80" fmla="*/ 4213 w 5561"/>
                <a:gd name="T81" fmla="*/ 2200 h 3447"/>
                <a:gd name="T82" fmla="*/ 4551 w 5561"/>
                <a:gd name="T83" fmla="*/ 2038 h 3447"/>
                <a:gd name="T84" fmla="*/ 4851 w 5561"/>
                <a:gd name="T85" fmla="*/ 1876 h 3447"/>
                <a:gd name="T86" fmla="*/ 5106 w 5561"/>
                <a:gd name="T87" fmla="*/ 1720 h 3447"/>
                <a:gd name="T88" fmla="*/ 5322 w 5561"/>
                <a:gd name="T89" fmla="*/ 1559 h 3447"/>
                <a:gd name="T90" fmla="*/ 5488 w 5561"/>
                <a:gd name="T91" fmla="*/ 1397 h 3447"/>
                <a:gd name="T92" fmla="*/ 5612 w 5561"/>
                <a:gd name="T93" fmla="*/ 1241 h 3447"/>
                <a:gd name="T94" fmla="*/ 5690 w 5561"/>
                <a:gd name="T95" fmla="*/ 1085 h 3447"/>
                <a:gd name="T96" fmla="*/ 5708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02 w 5740"/>
                <a:gd name="T1" fmla="*/ 0 h 2098"/>
                <a:gd name="T2" fmla="*/ 5800 w 5740"/>
                <a:gd name="T3" fmla="*/ 72 h 2098"/>
                <a:gd name="T4" fmla="*/ 5696 w 5740"/>
                <a:gd name="T5" fmla="*/ 138 h 2098"/>
                <a:gd name="T6" fmla="*/ 5576 w 5740"/>
                <a:gd name="T7" fmla="*/ 210 h 2098"/>
                <a:gd name="T8" fmla="*/ 5457 w 5740"/>
                <a:gd name="T9" fmla="*/ 276 h 2098"/>
                <a:gd name="T10" fmla="*/ 5196 w 5740"/>
                <a:gd name="T11" fmla="*/ 414 h 2098"/>
                <a:gd name="T12" fmla="*/ 4912 w 5740"/>
                <a:gd name="T13" fmla="*/ 552 h 2098"/>
                <a:gd name="T14" fmla="*/ 4604 w 5740"/>
                <a:gd name="T15" fmla="*/ 690 h 2098"/>
                <a:gd name="T16" fmla="*/ 4279 w 5740"/>
                <a:gd name="T17" fmla="*/ 827 h 2098"/>
                <a:gd name="T18" fmla="*/ 3935 w 5740"/>
                <a:gd name="T19" fmla="*/ 959 h 2098"/>
                <a:gd name="T20" fmla="*/ 3567 w 5740"/>
                <a:gd name="T21" fmla="*/ 1091 h 2098"/>
                <a:gd name="T22" fmla="*/ 3181 w 5740"/>
                <a:gd name="T23" fmla="*/ 1223 h 2098"/>
                <a:gd name="T24" fmla="*/ 2776 w 5740"/>
                <a:gd name="T25" fmla="*/ 1355 h 2098"/>
                <a:gd name="T26" fmla="*/ 2347 w 5740"/>
                <a:gd name="T27" fmla="*/ 1481 h 2098"/>
                <a:gd name="T28" fmla="*/ 1914 w 5740"/>
                <a:gd name="T29" fmla="*/ 1601 h 2098"/>
                <a:gd name="T30" fmla="*/ 1457 w 5740"/>
                <a:gd name="T31" fmla="*/ 1721 h 2098"/>
                <a:gd name="T32" fmla="*/ 984 w 5740"/>
                <a:gd name="T33" fmla="*/ 1834 h 2098"/>
                <a:gd name="T34" fmla="*/ 502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5 w 5740"/>
                <a:gd name="T41" fmla="*/ 1990 h 2098"/>
                <a:gd name="T42" fmla="*/ 978 w 5740"/>
                <a:gd name="T43" fmla="*/ 1882 h 2098"/>
                <a:gd name="T44" fmla="*/ 1442 w 5740"/>
                <a:gd name="T45" fmla="*/ 1763 h 2098"/>
                <a:gd name="T46" fmla="*/ 1896 w 5740"/>
                <a:gd name="T47" fmla="*/ 1649 h 2098"/>
                <a:gd name="T48" fmla="*/ 2329 w 5740"/>
                <a:gd name="T49" fmla="*/ 1523 h 2098"/>
                <a:gd name="T50" fmla="*/ 2756 w 5740"/>
                <a:gd name="T51" fmla="*/ 1397 h 2098"/>
                <a:gd name="T52" fmla="*/ 3157 w 5740"/>
                <a:gd name="T53" fmla="*/ 1271 h 2098"/>
                <a:gd name="T54" fmla="*/ 3543 w 5740"/>
                <a:gd name="T55" fmla="*/ 1139 h 2098"/>
                <a:gd name="T56" fmla="*/ 3911 w 5740"/>
                <a:gd name="T57" fmla="*/ 1007 h 2098"/>
                <a:gd name="T58" fmla="*/ 4255 w 5740"/>
                <a:gd name="T59" fmla="*/ 875 h 2098"/>
                <a:gd name="T60" fmla="*/ 4586 w 5740"/>
                <a:gd name="T61" fmla="*/ 737 h 2098"/>
                <a:gd name="T62" fmla="*/ 4894 w 5740"/>
                <a:gd name="T63" fmla="*/ 600 h 2098"/>
                <a:gd name="T64" fmla="*/ 5184 w 5740"/>
                <a:gd name="T65" fmla="*/ 462 h 2098"/>
                <a:gd name="T66" fmla="*/ 5445 w 5740"/>
                <a:gd name="T67" fmla="*/ 324 h 2098"/>
                <a:gd name="T68" fmla="*/ 5690 w 5740"/>
                <a:gd name="T69" fmla="*/ 186 h 2098"/>
                <a:gd name="T70" fmla="*/ 5902 w 5740"/>
                <a:gd name="T71" fmla="*/ 48 h 2098"/>
                <a:gd name="T72" fmla="*/ 5902 w 5740"/>
                <a:gd name="T73" fmla="*/ 0 h 2098"/>
                <a:gd name="T74" fmla="*/ 5902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9 w 1955"/>
                <a:gd name="T1" fmla="*/ 485 h 1265"/>
                <a:gd name="T2" fmla="*/ 1955 w 1955"/>
                <a:gd name="T3" fmla="*/ 390 h 1265"/>
                <a:gd name="T4" fmla="*/ 1819 w 1955"/>
                <a:gd name="T5" fmla="*/ 306 h 1265"/>
                <a:gd name="T6" fmla="*/ 1624 w 1955"/>
                <a:gd name="T7" fmla="*/ 228 h 1265"/>
                <a:gd name="T8" fmla="*/ 1363 w 1955"/>
                <a:gd name="T9" fmla="*/ 162 h 1265"/>
                <a:gd name="T10" fmla="*/ 1037 w 1955"/>
                <a:gd name="T11" fmla="*/ 102 h 1265"/>
                <a:gd name="T12" fmla="*/ 664 w 1955"/>
                <a:gd name="T13" fmla="*/ 54 h 1265"/>
                <a:gd name="T14" fmla="*/ 236 w 1955"/>
                <a:gd name="T15" fmla="*/ 18 h 1265"/>
                <a:gd name="T16" fmla="*/ 0 w 1955"/>
                <a:gd name="T17" fmla="*/ 12 h 1265"/>
                <a:gd name="T18" fmla="*/ 440 w 1955"/>
                <a:gd name="T19" fmla="*/ 48 h 1265"/>
                <a:gd name="T20" fmla="*/ 839 w 1955"/>
                <a:gd name="T21" fmla="*/ 90 h 1265"/>
                <a:gd name="T22" fmla="*/ 1184 w 1955"/>
                <a:gd name="T23" fmla="*/ 144 h 1265"/>
                <a:gd name="T24" fmla="*/ 1459 w 1955"/>
                <a:gd name="T25" fmla="*/ 204 h 1265"/>
                <a:gd name="T26" fmla="*/ 1683 w 1955"/>
                <a:gd name="T27" fmla="*/ 276 h 1265"/>
                <a:gd name="T28" fmla="*/ 1848 w 1955"/>
                <a:gd name="T29" fmla="*/ 360 h 1265"/>
                <a:gd name="T30" fmla="*/ 1937 w 1955"/>
                <a:gd name="T31" fmla="*/ 443 h 1265"/>
                <a:gd name="T32" fmla="*/ 1955 w 1955"/>
                <a:gd name="T33" fmla="*/ 539 h 1265"/>
                <a:gd name="T34" fmla="*/ 1908 w 1955"/>
                <a:gd name="T35" fmla="*/ 629 h 1265"/>
                <a:gd name="T36" fmla="*/ 1791 w 1955"/>
                <a:gd name="T37" fmla="*/ 719 h 1265"/>
                <a:gd name="T38" fmla="*/ 1624 w 1955"/>
                <a:gd name="T39" fmla="*/ 809 h 1265"/>
                <a:gd name="T40" fmla="*/ 1393 w 1955"/>
                <a:gd name="T41" fmla="*/ 899 h 1265"/>
                <a:gd name="T42" fmla="*/ 1115 w 1955"/>
                <a:gd name="T43" fmla="*/ 989 h 1265"/>
                <a:gd name="T44" fmla="*/ 783 w 1955"/>
                <a:gd name="T45" fmla="*/ 1073 h 1265"/>
                <a:gd name="T46" fmla="*/ 416 w 1955"/>
                <a:gd name="T47" fmla="*/ 1157 h 1265"/>
                <a:gd name="T48" fmla="*/ 0 w 1955"/>
                <a:gd name="T49" fmla="*/ 1241 h 1265"/>
                <a:gd name="T50" fmla="*/ 224 w 1955"/>
                <a:gd name="T51" fmla="*/ 1223 h 1265"/>
                <a:gd name="T52" fmla="*/ 628 w 1955"/>
                <a:gd name="T53" fmla="*/ 1139 h 1265"/>
                <a:gd name="T54" fmla="*/ 984 w 1955"/>
                <a:gd name="T55" fmla="*/ 1049 h 1265"/>
                <a:gd name="T56" fmla="*/ 1298 w 1955"/>
                <a:gd name="T57" fmla="*/ 959 h 1265"/>
                <a:gd name="T58" fmla="*/ 1558 w 1955"/>
                <a:gd name="T59" fmla="*/ 863 h 1265"/>
                <a:gd name="T60" fmla="*/ 1761 w 1955"/>
                <a:gd name="T61" fmla="*/ 767 h 1265"/>
                <a:gd name="T62" fmla="*/ 1914 w 1955"/>
                <a:gd name="T63" fmla="*/ 677 h 1265"/>
                <a:gd name="T64" fmla="*/ 1991 w 1955"/>
                <a:gd name="T65" fmla="*/ 581 h 1265"/>
                <a:gd name="T66" fmla="*/ 200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29 w 4694"/>
                <a:gd name="T1" fmla="*/ 797 h 2901"/>
                <a:gd name="T2" fmla="*/ 4799 w 4694"/>
                <a:gd name="T3" fmla="*/ 665 h 2901"/>
                <a:gd name="T4" fmla="*/ 4721 w 4694"/>
                <a:gd name="T5" fmla="*/ 540 h 2901"/>
                <a:gd name="T6" fmla="*/ 4595 w 4694"/>
                <a:gd name="T7" fmla="*/ 426 h 2901"/>
                <a:gd name="T8" fmla="*/ 4425 w 4694"/>
                <a:gd name="T9" fmla="*/ 312 h 2901"/>
                <a:gd name="T10" fmla="*/ 4201 w 4694"/>
                <a:gd name="T11" fmla="*/ 216 h 2901"/>
                <a:gd name="T12" fmla="*/ 3943 w 4694"/>
                <a:gd name="T13" fmla="*/ 120 h 2901"/>
                <a:gd name="T14" fmla="*/ 3642 w 4694"/>
                <a:gd name="T15" fmla="*/ 36 h 2901"/>
                <a:gd name="T16" fmla="*/ 3295 w 4694"/>
                <a:gd name="T17" fmla="*/ 0 h 2901"/>
                <a:gd name="T18" fmla="*/ 3642 w 4694"/>
                <a:gd name="T19" fmla="*/ 78 h 2901"/>
                <a:gd name="T20" fmla="*/ 3943 w 4694"/>
                <a:gd name="T21" fmla="*/ 162 h 2901"/>
                <a:gd name="T22" fmla="*/ 4201 w 4694"/>
                <a:gd name="T23" fmla="*/ 258 h 2901"/>
                <a:gd name="T24" fmla="*/ 4413 w 4694"/>
                <a:gd name="T25" fmla="*/ 366 h 2901"/>
                <a:gd name="T26" fmla="*/ 4571 w 4694"/>
                <a:gd name="T27" fmla="*/ 480 h 2901"/>
                <a:gd name="T28" fmla="*/ 4685 w 4694"/>
                <a:gd name="T29" fmla="*/ 605 h 2901"/>
                <a:gd name="T30" fmla="*/ 4745 w 4694"/>
                <a:gd name="T31" fmla="*/ 737 h 2901"/>
                <a:gd name="T32" fmla="*/ 4745 w 4694"/>
                <a:gd name="T33" fmla="*/ 875 h 2901"/>
                <a:gd name="T34" fmla="*/ 4703 w 4694"/>
                <a:gd name="T35" fmla="*/ 1001 h 2901"/>
                <a:gd name="T36" fmla="*/ 4621 w 4694"/>
                <a:gd name="T37" fmla="*/ 1127 h 2901"/>
                <a:gd name="T38" fmla="*/ 4497 w 4694"/>
                <a:gd name="T39" fmla="*/ 1259 h 2901"/>
                <a:gd name="T40" fmla="*/ 4340 w 4694"/>
                <a:gd name="T41" fmla="*/ 1385 h 2901"/>
                <a:gd name="T42" fmla="*/ 4141 w 4694"/>
                <a:gd name="T43" fmla="*/ 1517 h 2901"/>
                <a:gd name="T44" fmla="*/ 3911 w 4694"/>
                <a:gd name="T45" fmla="*/ 1648 h 2901"/>
                <a:gd name="T46" fmla="*/ 3649 w 4694"/>
                <a:gd name="T47" fmla="*/ 1774 h 2901"/>
                <a:gd name="T48" fmla="*/ 3355 w 4694"/>
                <a:gd name="T49" fmla="*/ 1906 h 2901"/>
                <a:gd name="T50" fmla="*/ 3028 w 4694"/>
                <a:gd name="T51" fmla="*/ 2032 h 2901"/>
                <a:gd name="T52" fmla="*/ 2667 w 4694"/>
                <a:gd name="T53" fmla="*/ 2164 h 2901"/>
                <a:gd name="T54" fmla="*/ 2287 w 4694"/>
                <a:gd name="T55" fmla="*/ 2284 h 2901"/>
                <a:gd name="T56" fmla="*/ 1878 w 4694"/>
                <a:gd name="T57" fmla="*/ 2410 h 2901"/>
                <a:gd name="T58" fmla="*/ 1441 w 4694"/>
                <a:gd name="T59" fmla="*/ 2530 h 2901"/>
                <a:gd name="T60" fmla="*/ 502 w 4694"/>
                <a:gd name="T61" fmla="*/ 2757 h 2901"/>
                <a:gd name="T62" fmla="*/ 0 w 4694"/>
                <a:gd name="T63" fmla="*/ 2901 h 2901"/>
                <a:gd name="T64" fmla="*/ 996 w 4694"/>
                <a:gd name="T65" fmla="*/ 2674 h 2901"/>
                <a:gd name="T66" fmla="*/ 1683 w 4694"/>
                <a:gd name="T67" fmla="*/ 2494 h 2901"/>
                <a:gd name="T68" fmla="*/ 2120 w 4694"/>
                <a:gd name="T69" fmla="*/ 2374 h 2901"/>
                <a:gd name="T70" fmla="*/ 2523 w 4694"/>
                <a:gd name="T71" fmla="*/ 2248 h 2901"/>
                <a:gd name="T72" fmla="*/ 2897 w 4694"/>
                <a:gd name="T73" fmla="*/ 2116 h 2901"/>
                <a:gd name="T74" fmla="*/ 3241 w 4694"/>
                <a:gd name="T75" fmla="*/ 1984 h 2901"/>
                <a:gd name="T76" fmla="*/ 3561 w 4694"/>
                <a:gd name="T77" fmla="*/ 1858 h 2901"/>
                <a:gd name="T78" fmla="*/ 3845 w 4694"/>
                <a:gd name="T79" fmla="*/ 1720 h 2901"/>
                <a:gd name="T80" fmla="*/ 4099 w 4694"/>
                <a:gd name="T81" fmla="*/ 1589 h 2901"/>
                <a:gd name="T82" fmla="*/ 4314 w 4694"/>
                <a:gd name="T83" fmla="*/ 1457 h 2901"/>
                <a:gd name="T84" fmla="*/ 4497 w 4694"/>
                <a:gd name="T85" fmla="*/ 1325 h 2901"/>
                <a:gd name="T86" fmla="*/ 4640 w 4694"/>
                <a:gd name="T87" fmla="*/ 1193 h 2901"/>
                <a:gd name="T88" fmla="*/ 4745 w 4694"/>
                <a:gd name="T89" fmla="*/ 1061 h 2901"/>
                <a:gd name="T90" fmla="*/ 4805 w 4694"/>
                <a:gd name="T91" fmla="*/ 935 h 2901"/>
                <a:gd name="T92" fmla="*/ 482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69 w 3761"/>
                <a:gd name="T1" fmla="*/ 719 h 2356"/>
                <a:gd name="T2" fmla="*/ 3839 w 3761"/>
                <a:gd name="T3" fmla="*/ 599 h 2356"/>
                <a:gd name="T4" fmla="*/ 3761 w 3761"/>
                <a:gd name="T5" fmla="*/ 486 h 2356"/>
                <a:gd name="T6" fmla="*/ 3622 w 3761"/>
                <a:gd name="T7" fmla="*/ 378 h 2356"/>
                <a:gd name="T8" fmla="*/ 3447 w 3761"/>
                <a:gd name="T9" fmla="*/ 282 h 2356"/>
                <a:gd name="T10" fmla="*/ 3217 w 3761"/>
                <a:gd name="T11" fmla="*/ 192 h 2356"/>
                <a:gd name="T12" fmla="*/ 2945 w 3761"/>
                <a:gd name="T13" fmla="*/ 108 h 2356"/>
                <a:gd name="T14" fmla="*/ 2631 w 3761"/>
                <a:gd name="T15" fmla="*/ 36 h 2356"/>
                <a:gd name="T16" fmla="*/ 2293 w 3761"/>
                <a:gd name="T17" fmla="*/ 0 h 2356"/>
                <a:gd name="T18" fmla="*/ 2649 w 3761"/>
                <a:gd name="T19" fmla="*/ 72 h 2356"/>
                <a:gd name="T20" fmla="*/ 2957 w 3761"/>
                <a:gd name="T21" fmla="*/ 150 h 2356"/>
                <a:gd name="T22" fmla="*/ 3229 w 3761"/>
                <a:gd name="T23" fmla="*/ 234 h 2356"/>
                <a:gd name="T24" fmla="*/ 3447 w 3761"/>
                <a:gd name="T25" fmla="*/ 330 h 2356"/>
                <a:gd name="T26" fmla="*/ 3615 w 3761"/>
                <a:gd name="T27" fmla="*/ 432 h 2356"/>
                <a:gd name="T28" fmla="*/ 3731 w 3761"/>
                <a:gd name="T29" fmla="*/ 545 h 2356"/>
                <a:gd name="T30" fmla="*/ 3791 w 3761"/>
                <a:gd name="T31" fmla="*/ 665 h 2356"/>
                <a:gd name="T32" fmla="*/ 3797 w 3761"/>
                <a:gd name="T33" fmla="*/ 791 h 2356"/>
                <a:gd name="T34" fmla="*/ 3761 w 3761"/>
                <a:gd name="T35" fmla="*/ 887 h 2356"/>
                <a:gd name="T36" fmla="*/ 3699 w 3761"/>
                <a:gd name="T37" fmla="*/ 989 h 2356"/>
                <a:gd name="T38" fmla="*/ 3597 w 3761"/>
                <a:gd name="T39" fmla="*/ 1091 h 2356"/>
                <a:gd name="T40" fmla="*/ 3471 w 3761"/>
                <a:gd name="T41" fmla="*/ 1187 h 2356"/>
                <a:gd name="T42" fmla="*/ 3315 w 3761"/>
                <a:gd name="T43" fmla="*/ 1289 h 2356"/>
                <a:gd name="T44" fmla="*/ 3133 w 3761"/>
                <a:gd name="T45" fmla="*/ 1391 h 2356"/>
                <a:gd name="T46" fmla="*/ 2915 w 3761"/>
                <a:gd name="T47" fmla="*/ 1493 h 2356"/>
                <a:gd name="T48" fmla="*/ 2680 w 3761"/>
                <a:gd name="T49" fmla="*/ 1589 h 2356"/>
                <a:gd name="T50" fmla="*/ 2138 w 3761"/>
                <a:gd name="T51" fmla="*/ 1786 h 2356"/>
                <a:gd name="T52" fmla="*/ 1504 w 3761"/>
                <a:gd name="T53" fmla="*/ 1972 h 2356"/>
                <a:gd name="T54" fmla="*/ 783 w 3761"/>
                <a:gd name="T55" fmla="*/ 2158 h 2356"/>
                <a:gd name="T56" fmla="*/ 0 w 3761"/>
                <a:gd name="T57" fmla="*/ 2326 h 2356"/>
                <a:gd name="T58" fmla="*/ 410 w 3761"/>
                <a:gd name="T59" fmla="*/ 2272 h 2356"/>
                <a:gd name="T60" fmla="*/ 1178 w 3761"/>
                <a:gd name="T61" fmla="*/ 2092 h 2356"/>
                <a:gd name="T62" fmla="*/ 1866 w 3761"/>
                <a:gd name="T63" fmla="*/ 1900 h 2356"/>
                <a:gd name="T64" fmla="*/ 2464 w 3761"/>
                <a:gd name="T65" fmla="*/ 1702 h 2356"/>
                <a:gd name="T66" fmla="*/ 2728 w 3761"/>
                <a:gd name="T67" fmla="*/ 1607 h 2356"/>
                <a:gd name="T68" fmla="*/ 2963 w 3761"/>
                <a:gd name="T69" fmla="*/ 1505 h 2356"/>
                <a:gd name="T70" fmla="*/ 3181 w 3761"/>
                <a:gd name="T71" fmla="*/ 1403 h 2356"/>
                <a:gd name="T72" fmla="*/ 3374 w 3761"/>
                <a:gd name="T73" fmla="*/ 1301 h 2356"/>
                <a:gd name="T74" fmla="*/ 3531 w 3761"/>
                <a:gd name="T75" fmla="*/ 1193 h 2356"/>
                <a:gd name="T76" fmla="*/ 3661 w 3761"/>
                <a:gd name="T77" fmla="*/ 1091 h 2356"/>
                <a:gd name="T78" fmla="*/ 3761 w 3761"/>
                <a:gd name="T79" fmla="*/ 989 h 2356"/>
                <a:gd name="T80" fmla="*/ 3827 w 3761"/>
                <a:gd name="T81" fmla="*/ 887 h 2356"/>
                <a:gd name="T82" fmla="*/ 3863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05 w 2924"/>
                <a:gd name="T1" fmla="*/ 647 h 1846"/>
                <a:gd name="T2" fmla="*/ 2957 w 2924"/>
                <a:gd name="T3" fmla="*/ 528 h 1846"/>
                <a:gd name="T4" fmla="*/ 2829 w 2924"/>
                <a:gd name="T5" fmla="*/ 414 h 1846"/>
                <a:gd name="T6" fmla="*/ 2631 w 2924"/>
                <a:gd name="T7" fmla="*/ 318 h 1846"/>
                <a:gd name="T8" fmla="*/ 2365 w 2924"/>
                <a:gd name="T9" fmla="*/ 228 h 1846"/>
                <a:gd name="T10" fmla="*/ 2039 w 2924"/>
                <a:gd name="T11" fmla="*/ 150 h 1846"/>
                <a:gd name="T12" fmla="*/ 1653 w 2924"/>
                <a:gd name="T13" fmla="*/ 78 h 1846"/>
                <a:gd name="T14" fmla="*/ 1214 w 2924"/>
                <a:gd name="T15" fmla="*/ 24 h 1846"/>
                <a:gd name="T16" fmla="*/ 712 w 2924"/>
                <a:gd name="T17" fmla="*/ 0 h 1846"/>
                <a:gd name="T18" fmla="*/ 1226 w 2924"/>
                <a:gd name="T19" fmla="*/ 48 h 1846"/>
                <a:gd name="T20" fmla="*/ 1671 w 2924"/>
                <a:gd name="T21" fmla="*/ 108 h 1846"/>
                <a:gd name="T22" fmla="*/ 2063 w 2924"/>
                <a:gd name="T23" fmla="*/ 180 h 1846"/>
                <a:gd name="T24" fmla="*/ 2389 w 2924"/>
                <a:gd name="T25" fmla="*/ 264 h 1846"/>
                <a:gd name="T26" fmla="*/ 2643 w 2924"/>
                <a:gd name="T27" fmla="*/ 360 h 1846"/>
                <a:gd name="T28" fmla="*/ 2829 w 2924"/>
                <a:gd name="T29" fmla="*/ 468 h 1846"/>
                <a:gd name="T30" fmla="*/ 2927 w 2924"/>
                <a:gd name="T31" fmla="*/ 587 h 1846"/>
                <a:gd name="T32" fmla="*/ 2945 w 2924"/>
                <a:gd name="T33" fmla="*/ 713 h 1846"/>
                <a:gd name="T34" fmla="*/ 2921 w 2924"/>
                <a:gd name="T35" fmla="*/ 785 h 1846"/>
                <a:gd name="T36" fmla="*/ 2873 w 2924"/>
                <a:gd name="T37" fmla="*/ 857 h 1846"/>
                <a:gd name="T38" fmla="*/ 2697 w 2924"/>
                <a:gd name="T39" fmla="*/ 1001 h 1846"/>
                <a:gd name="T40" fmla="*/ 2431 w 2924"/>
                <a:gd name="T41" fmla="*/ 1145 h 1846"/>
                <a:gd name="T42" fmla="*/ 2087 w 2924"/>
                <a:gd name="T43" fmla="*/ 1289 h 1846"/>
                <a:gd name="T44" fmla="*/ 1671 w 2924"/>
                <a:gd name="T45" fmla="*/ 1433 h 1846"/>
                <a:gd name="T46" fmla="*/ 1178 w 2924"/>
                <a:gd name="T47" fmla="*/ 1571 h 1846"/>
                <a:gd name="T48" fmla="*/ 622 w 2924"/>
                <a:gd name="T49" fmla="*/ 1702 h 1846"/>
                <a:gd name="T50" fmla="*/ 0 w 2924"/>
                <a:gd name="T51" fmla="*/ 1828 h 1846"/>
                <a:gd name="T52" fmla="*/ 320 w 2924"/>
                <a:gd name="T53" fmla="*/ 1780 h 1846"/>
                <a:gd name="T54" fmla="*/ 924 w 2924"/>
                <a:gd name="T55" fmla="*/ 1648 h 1846"/>
                <a:gd name="T56" fmla="*/ 1453 w 2924"/>
                <a:gd name="T57" fmla="*/ 1511 h 1846"/>
                <a:gd name="T58" fmla="*/ 1925 w 2924"/>
                <a:gd name="T59" fmla="*/ 1367 h 1846"/>
                <a:gd name="T60" fmla="*/ 2317 w 2924"/>
                <a:gd name="T61" fmla="*/ 1223 h 1846"/>
                <a:gd name="T62" fmla="*/ 2631 w 2924"/>
                <a:gd name="T63" fmla="*/ 1079 h 1846"/>
                <a:gd name="T64" fmla="*/ 2855 w 2924"/>
                <a:gd name="T65" fmla="*/ 929 h 1846"/>
                <a:gd name="T66" fmla="*/ 2957 w 2924"/>
                <a:gd name="T67" fmla="*/ 815 h 1846"/>
                <a:gd name="T68" fmla="*/ 2993 w 2924"/>
                <a:gd name="T69" fmla="*/ 743 h 1846"/>
                <a:gd name="T70" fmla="*/ 300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3 w 1488"/>
                <a:gd name="T7" fmla="*/ 186 h 204"/>
                <a:gd name="T8" fmla="*/ 1444 w 1488"/>
                <a:gd name="T9" fmla="*/ 204 h 204"/>
                <a:gd name="T10" fmla="*/ 144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2 w 323"/>
                  <a:gd name="T13" fmla="*/ 18 h 162"/>
                  <a:gd name="T14" fmla="*/ 248 w 323"/>
                  <a:gd name="T15" fmla="*/ 54 h 162"/>
                  <a:gd name="T16" fmla="*/ 296 w 323"/>
                  <a:gd name="T17" fmla="*/ 90 h 162"/>
                  <a:gd name="T18" fmla="*/ 326 w 323"/>
                  <a:gd name="T19" fmla="*/ 114 h 162"/>
                  <a:gd name="T20" fmla="*/ 332 w 323"/>
                  <a:gd name="T21" fmla="*/ 126 h 162"/>
                  <a:gd name="T22" fmla="*/ 332 w 323"/>
                  <a:gd name="T23" fmla="*/ 126 h 162"/>
                  <a:gd name="T24" fmla="*/ 230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2 w 1250"/>
                  <a:gd name="T1" fmla="*/ 641 h 923"/>
                  <a:gd name="T2" fmla="*/ 1202 w 1250"/>
                  <a:gd name="T3" fmla="*/ 473 h 923"/>
                  <a:gd name="T4" fmla="*/ 1172 w 1250"/>
                  <a:gd name="T5" fmla="*/ 384 h 923"/>
                  <a:gd name="T6" fmla="*/ 1148 w 1250"/>
                  <a:gd name="T7" fmla="*/ 288 h 923"/>
                  <a:gd name="T8" fmla="*/ 1080 w 1250"/>
                  <a:gd name="T9" fmla="*/ 174 h 923"/>
                  <a:gd name="T10" fmla="*/ 1008 w 1250"/>
                  <a:gd name="T11" fmla="*/ 96 h 923"/>
                  <a:gd name="T12" fmla="*/ 990 w 1250"/>
                  <a:gd name="T13" fmla="*/ 72 h 923"/>
                  <a:gd name="T14" fmla="*/ 918 w 1250"/>
                  <a:gd name="T15" fmla="*/ 18 h 923"/>
                  <a:gd name="T16" fmla="*/ 846 w 1250"/>
                  <a:gd name="T17" fmla="*/ 6 h 923"/>
                  <a:gd name="T18" fmla="*/ 730 w 1250"/>
                  <a:gd name="T19" fmla="*/ 24 h 923"/>
                  <a:gd name="T20" fmla="*/ 682 w 1250"/>
                  <a:gd name="T21" fmla="*/ 42 h 923"/>
                  <a:gd name="T22" fmla="*/ 586 w 1250"/>
                  <a:gd name="T23" fmla="*/ 120 h 923"/>
                  <a:gd name="T24" fmla="*/ 550 w 1250"/>
                  <a:gd name="T25" fmla="*/ 228 h 923"/>
                  <a:gd name="T26" fmla="*/ 527 w 1250"/>
                  <a:gd name="T27" fmla="*/ 348 h 923"/>
                  <a:gd name="T28" fmla="*/ 440 w 1250"/>
                  <a:gd name="T29" fmla="*/ 479 h 923"/>
                  <a:gd name="T30" fmla="*/ 422 w 1250"/>
                  <a:gd name="T31" fmla="*/ 539 h 923"/>
                  <a:gd name="T32" fmla="*/ 362 w 1250"/>
                  <a:gd name="T33" fmla="*/ 599 h 923"/>
                  <a:gd name="T34" fmla="*/ 314 w 1250"/>
                  <a:gd name="T35" fmla="*/ 629 h 923"/>
                  <a:gd name="T36" fmla="*/ 302 w 1250"/>
                  <a:gd name="T37" fmla="*/ 635 h 923"/>
                  <a:gd name="T38" fmla="*/ 266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9 w 1250"/>
                  <a:gd name="T47" fmla="*/ 869 h 923"/>
                  <a:gd name="T48" fmla="*/ 658 w 1250"/>
                  <a:gd name="T49" fmla="*/ 827 h 923"/>
                  <a:gd name="T50" fmla="*/ 718 w 1250"/>
                  <a:gd name="T51" fmla="*/ 725 h 923"/>
                  <a:gd name="T52" fmla="*/ 712 w 1250"/>
                  <a:gd name="T53" fmla="*/ 611 h 923"/>
                  <a:gd name="T54" fmla="*/ 803 w 1250"/>
                  <a:gd name="T55" fmla="*/ 551 h 923"/>
                  <a:gd name="T56" fmla="*/ 906 w 1250"/>
                  <a:gd name="T57" fmla="*/ 449 h 923"/>
                  <a:gd name="T58" fmla="*/ 936 w 1250"/>
                  <a:gd name="T59" fmla="*/ 414 h 923"/>
                  <a:gd name="T60" fmla="*/ 1002 w 1250"/>
                  <a:gd name="T61" fmla="*/ 318 h 923"/>
                  <a:gd name="T62" fmla="*/ 1050 w 1250"/>
                  <a:gd name="T63" fmla="*/ 336 h 923"/>
                  <a:gd name="T64" fmla="*/ 1154 w 1250"/>
                  <a:gd name="T65" fmla="*/ 617 h 923"/>
                  <a:gd name="T66" fmla="*/ 1148 w 1250"/>
                  <a:gd name="T67" fmla="*/ 689 h 923"/>
                  <a:gd name="T68" fmla="*/ 1184 w 1250"/>
                  <a:gd name="T69" fmla="*/ 749 h 923"/>
                  <a:gd name="T70" fmla="*/ 1238 w 1250"/>
                  <a:gd name="T71" fmla="*/ 713 h 923"/>
                  <a:gd name="T72" fmla="*/ 1274 w 1250"/>
                  <a:gd name="T73" fmla="*/ 749 h 923"/>
                  <a:gd name="T74" fmla="*/ 1286 w 1250"/>
                  <a:gd name="T75" fmla="*/ 743 h 923"/>
                  <a:gd name="T76" fmla="*/ 712 w 1250"/>
                  <a:gd name="T77" fmla="*/ 264 h 923"/>
                  <a:gd name="T78" fmla="*/ 811 w 1250"/>
                  <a:gd name="T79" fmla="*/ 372 h 923"/>
                  <a:gd name="T80" fmla="*/ 785 w 1250"/>
                  <a:gd name="T81" fmla="*/ 443 h 923"/>
                  <a:gd name="T82" fmla="*/ 724 w 1250"/>
                  <a:gd name="T83" fmla="*/ 515 h 923"/>
                  <a:gd name="T84" fmla="*/ 676 w 1250"/>
                  <a:gd name="T85" fmla="*/ 569 h 923"/>
                  <a:gd name="T86" fmla="*/ 634 w 1250"/>
                  <a:gd name="T87" fmla="*/ 593 h 923"/>
                  <a:gd name="T88" fmla="*/ 592 w 1250"/>
                  <a:gd name="T89" fmla="*/ 617 h 923"/>
                  <a:gd name="T90" fmla="*/ 580 w 1250"/>
                  <a:gd name="T91" fmla="*/ 707 h 923"/>
                  <a:gd name="T92" fmla="*/ 362 w 1250"/>
                  <a:gd name="T93" fmla="*/ 755 h 923"/>
                  <a:gd name="T94" fmla="*/ 398 w 1250"/>
                  <a:gd name="T95" fmla="*/ 641 h 923"/>
                  <a:gd name="T96" fmla="*/ 434 w 1250"/>
                  <a:gd name="T97" fmla="*/ 647 h 923"/>
                  <a:gd name="T98" fmla="*/ 452 w 1250"/>
                  <a:gd name="T99" fmla="*/ 617 h 923"/>
                  <a:gd name="T100" fmla="*/ 586 w 1250"/>
                  <a:gd name="T101" fmla="*/ 515 h 923"/>
                  <a:gd name="T102" fmla="*/ 634 w 1250"/>
                  <a:gd name="T103" fmla="*/ 473 h 923"/>
                  <a:gd name="T104" fmla="*/ 658 w 1250"/>
                  <a:gd name="T105" fmla="*/ 396 h 923"/>
                  <a:gd name="T106" fmla="*/ 658 w 1250"/>
                  <a:gd name="T107" fmla="*/ 378 h 923"/>
                  <a:gd name="T108" fmla="*/ 682 w 1250"/>
                  <a:gd name="T109" fmla="*/ 270 h 923"/>
                  <a:gd name="T110" fmla="*/ 700 w 1250"/>
                  <a:gd name="T111" fmla="*/ 192 h 923"/>
                  <a:gd name="T112" fmla="*/ 712 w 1250"/>
                  <a:gd name="T113" fmla="*/ 264 h 923"/>
                  <a:gd name="T114" fmla="*/ 550 w 1250"/>
                  <a:gd name="T115" fmla="*/ 455 h 923"/>
                  <a:gd name="T116" fmla="*/ 652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7 w 72"/>
                  <a:gd name="T3" fmla="*/ 24 h 54"/>
                  <a:gd name="T4" fmla="*/ 69 w 72"/>
                  <a:gd name="T5" fmla="*/ 12 h 54"/>
                  <a:gd name="T6" fmla="*/ 75 w 72"/>
                  <a:gd name="T7" fmla="*/ 6 h 54"/>
                  <a:gd name="T8" fmla="*/ 81 w 72"/>
                  <a:gd name="T9" fmla="*/ 0 h 54"/>
                  <a:gd name="T10" fmla="*/ 51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6 w 287"/>
                  <a:gd name="T1" fmla="*/ 0 h 84"/>
                  <a:gd name="T2" fmla="*/ 0 w 287"/>
                  <a:gd name="T3" fmla="*/ 84 h 84"/>
                  <a:gd name="T4" fmla="*/ 177 w 287"/>
                  <a:gd name="T5" fmla="*/ 36 h 84"/>
                  <a:gd name="T6" fmla="*/ 114 w 287"/>
                  <a:gd name="T7" fmla="*/ 60 h 84"/>
                  <a:gd name="T8" fmla="*/ 285 w 287"/>
                  <a:gd name="T9" fmla="*/ 18 h 84"/>
                  <a:gd name="T10" fmla="*/ 296 w 287"/>
                  <a:gd name="T11" fmla="*/ 0 h 84"/>
                  <a:gd name="T12" fmla="*/ 296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690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90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0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DF345B8-C2BF-4A90-BD57-B0C73F737738}" type="datetime1">
              <a:rPr lang="ru-RU"/>
              <a:pPr>
                <a:defRPr/>
              </a:pPr>
              <a:t>08.02.2011</a:t>
            </a:fld>
            <a:endParaRPr lang="ru-RU"/>
          </a:p>
        </p:txBody>
      </p:sp>
      <p:sp>
        <p:nvSpPr>
          <p:cNvPr id="3690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0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5C4113F-AC6B-4790-88CC-FE218F035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10" Type="http://schemas.openxmlformats.org/officeDocument/2006/relationships/image" Target="../media/image3.png"/><Relationship Id="rId4" Type="http://schemas.openxmlformats.org/officeDocument/2006/relationships/image" Target="../media/image17.jpeg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8.xls"/><Relationship Id="rId4" Type="http://schemas.openxmlformats.org/officeDocument/2006/relationships/oleObject" Target="../embeddings/_____Microsoft_Office_Excel_97-2003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159FE-BB49-4DE4-8D3A-224CF612815A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1916113"/>
            <a:ext cx="9144000" cy="264953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Итоги совместной работы </a:t>
            </a:r>
            <a:br>
              <a:rPr lang="ru-RU" sz="2800" b="1" dirty="0">
                <a:solidFill>
                  <a:srgbClr val="FF9933"/>
                </a:solidFill>
                <a:latin typeface="Arial" charset="0"/>
              </a:rPr>
            </a:b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органов и учреждений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здравоохранения Республики Татарстан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и</a:t>
            </a:r>
            <a:r>
              <a:rPr lang="en-US" sz="2800" b="1" dirty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Управления </a:t>
            </a:r>
            <a:r>
              <a:rPr lang="ru-RU" sz="2800" b="1" dirty="0" err="1">
                <a:solidFill>
                  <a:srgbClr val="FF9933"/>
                </a:solidFill>
                <a:latin typeface="Arial" charset="0"/>
              </a:rPr>
              <a:t>Роспотребнадзора</a:t>
            </a: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 </a:t>
            </a:r>
            <a:br>
              <a:rPr lang="ru-RU" sz="2800" b="1" dirty="0">
                <a:solidFill>
                  <a:srgbClr val="FF9933"/>
                </a:solidFill>
                <a:latin typeface="Arial" charset="0"/>
              </a:rPr>
            </a:b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по Республике Татарстан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в</a:t>
            </a:r>
            <a:r>
              <a:rPr lang="en-US" sz="2800" b="1" dirty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20</a:t>
            </a:r>
            <a:r>
              <a:rPr lang="en-US" sz="2800" b="1" dirty="0">
                <a:solidFill>
                  <a:srgbClr val="FF9933"/>
                </a:solidFill>
                <a:latin typeface="Arial" charset="0"/>
              </a:rPr>
              <a:t>10</a:t>
            </a:r>
            <a:r>
              <a:rPr lang="ru-RU" sz="2800" b="1" dirty="0">
                <a:solidFill>
                  <a:srgbClr val="FF9933"/>
                </a:solidFill>
                <a:latin typeface="Arial" charset="0"/>
              </a:rPr>
              <a:t> году</a:t>
            </a:r>
            <a:r>
              <a:rPr lang="en-US" sz="2800" dirty="0">
                <a:solidFill>
                  <a:srgbClr val="FF9933"/>
                </a:solidFill>
                <a:latin typeface="Arial" charset="0"/>
              </a:rPr>
              <a:t> </a:t>
            </a:r>
            <a:endParaRPr lang="ru-RU" sz="28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539750" y="5084763"/>
            <a:ext cx="860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>
                <a:solidFill>
                  <a:schemeClr val="bg2"/>
                </a:solidFill>
                <a:latin typeface="Arial" charset="0"/>
              </a:rPr>
              <a:t>   Министр здравоохранения Республики Татарстан     А.Фаррахов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636713" y="328613"/>
            <a:ext cx="6103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chemeClr val="bg2"/>
                </a:solidFill>
                <a:latin typeface="Arial" charset="0"/>
              </a:rPr>
              <a:t>Министерство здравоохранения Республики Татарстан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3348038" y="5516563"/>
            <a:ext cx="2325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</a:rPr>
              <a:t>8 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февраля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 2011</a:t>
            </a:r>
            <a:r>
              <a:rPr lang="ru-RU" sz="1600" b="1">
                <a:solidFill>
                  <a:schemeClr val="bg2"/>
                </a:solidFill>
                <a:latin typeface="Arial" charset="0"/>
              </a:rPr>
              <a:t> года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 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080" name="Picture 8" descr="ge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08050"/>
            <a:ext cx="12112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59113" y="6237288"/>
            <a:ext cx="309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Tahoma" pitchFamily="34" charset="0"/>
              </a:rPr>
              <a:t>    </a:t>
            </a:r>
            <a:r>
              <a:rPr lang="en-US">
                <a:solidFill>
                  <a:schemeClr val="bg2"/>
                </a:solidFill>
                <a:latin typeface="Tahoma" pitchFamily="34" charset="0"/>
              </a:rPr>
              <a:t>www.minzdrav.tatar.ru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72917-9A2F-41AD-80B9-098417B96610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pic>
        <p:nvPicPr>
          <p:cNvPr id="12292" name="Picture 3" descr="IMG_48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79388" y="77788"/>
            <a:ext cx="8748712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Организация  территориально-производственного кластера замкнутого цикла в Республике Татарстан  </a:t>
            </a:r>
            <a:endParaRPr lang="ru-RU" sz="2400" dirty="0" smtClean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12509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2124075" y="2997200"/>
            <a:ext cx="1008063" cy="3603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Tahoma" pitchFamily="34" charset="0"/>
              </a:rPr>
              <a:t>ТА</a:t>
            </a:r>
            <a:r>
              <a:rPr lang="en-US" sz="1200">
                <a:latin typeface="Tahoma" pitchFamily="34" charset="0"/>
              </a:rPr>
              <a:t>NECO</a:t>
            </a:r>
            <a:r>
              <a:rPr lang="ru-RU" sz="1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1317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539750" y="2997200"/>
            <a:ext cx="1008063" cy="3603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Tahoma" pitchFamily="34" charset="0"/>
              </a:rPr>
              <a:t>ТАТНЕФТЬ</a:t>
            </a: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3851275" y="2997200"/>
            <a:ext cx="1008063" cy="3603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Tahoma" pitchFamily="34" charset="0"/>
              </a:rPr>
              <a:t>ЭЛАСТИК</a:t>
            </a:r>
            <a:r>
              <a:rPr lang="ru-RU" sz="12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129381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AutoShape 11"/>
          <p:cNvSpPr>
            <a:spLocks noChangeArrowheads="1"/>
          </p:cNvSpPr>
          <p:nvPr/>
        </p:nvSpPr>
        <p:spPr bwMode="auto">
          <a:xfrm>
            <a:off x="5435600" y="3068638"/>
            <a:ext cx="1223963" cy="3333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Tahoma" pitchFamily="34" charset="0"/>
              </a:rPr>
              <a:t>ЗДРАВМЕДТЕХ</a:t>
            </a:r>
          </a:p>
        </p:txBody>
      </p:sp>
      <p:pic>
        <p:nvPicPr>
          <p:cNvPr id="1230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15875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AutoShape 13"/>
          <p:cNvSpPr>
            <a:spLocks noChangeArrowheads="1"/>
          </p:cNvSpPr>
          <p:nvPr/>
        </p:nvSpPr>
        <p:spPr bwMode="auto">
          <a:xfrm>
            <a:off x="7164388" y="2997200"/>
            <a:ext cx="1296987" cy="5064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Tahoma" pitchFamily="34" charset="0"/>
              </a:rPr>
              <a:t>Медицинские </a:t>
            </a:r>
          </a:p>
          <a:p>
            <a:pPr algn="ctr"/>
            <a:r>
              <a:rPr lang="ru-RU" sz="1200">
                <a:latin typeface="Tahoma" pitchFamily="34" charset="0"/>
              </a:rPr>
              <a:t>Учреждения РТ</a:t>
            </a:r>
          </a:p>
        </p:txBody>
      </p:sp>
      <p:pic>
        <p:nvPicPr>
          <p:cNvPr id="12303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11287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15"/>
          <p:cNvSpPr>
            <a:spLocks noChangeArrowheads="1"/>
          </p:cNvSpPr>
          <p:nvPr/>
        </p:nvSpPr>
        <p:spPr bwMode="auto">
          <a:xfrm>
            <a:off x="442913" y="5567363"/>
            <a:ext cx="1465262" cy="3825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Tahoma" pitchFamily="34" charset="0"/>
              </a:rPr>
              <a:t>Обеззараживание</a:t>
            </a:r>
          </a:p>
        </p:txBody>
      </p:sp>
      <p:pic>
        <p:nvPicPr>
          <p:cNvPr id="1230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12239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AutoShape 17"/>
          <p:cNvSpPr>
            <a:spLocks noChangeArrowheads="1"/>
          </p:cNvSpPr>
          <p:nvPr/>
        </p:nvSpPr>
        <p:spPr bwMode="auto">
          <a:xfrm>
            <a:off x="2339975" y="5516563"/>
            <a:ext cx="1120775" cy="3825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Tahoma" pitchFamily="34" charset="0"/>
              </a:rPr>
              <a:t>Утилизация</a:t>
            </a:r>
          </a:p>
        </p:txBody>
      </p:sp>
      <p:pic>
        <p:nvPicPr>
          <p:cNvPr id="12307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21163"/>
            <a:ext cx="1098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AutoShape 19"/>
          <p:cNvSpPr>
            <a:spLocks noChangeArrowheads="1"/>
          </p:cNvSpPr>
          <p:nvPr/>
        </p:nvSpPr>
        <p:spPr bwMode="auto">
          <a:xfrm>
            <a:off x="3970338" y="5553075"/>
            <a:ext cx="1465262" cy="38258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Tahoma" pitchFamily="34" charset="0"/>
              </a:rPr>
              <a:t>Вторичное сырье</a:t>
            </a:r>
          </a:p>
        </p:txBody>
      </p:sp>
      <p:sp>
        <p:nvSpPr>
          <p:cNvPr id="12309" name="AutoShape 20"/>
          <p:cNvSpPr>
            <a:spLocks noChangeArrowheads="1"/>
          </p:cNvSpPr>
          <p:nvPr/>
        </p:nvSpPr>
        <p:spPr bwMode="auto">
          <a:xfrm>
            <a:off x="8604250" y="3213100"/>
            <a:ext cx="360363" cy="936625"/>
          </a:xfrm>
          <a:prstGeom prst="curvedLeftArrow">
            <a:avLst>
              <a:gd name="adj1" fmla="val 51982"/>
              <a:gd name="adj2" fmla="val 103965"/>
              <a:gd name="adj3" fmla="val 3333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2049463" y="340201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solidFill>
                  <a:srgbClr val="A50021"/>
                </a:solidFill>
                <a:latin typeface="Tahoma" pitchFamily="34" charset="0"/>
              </a:rPr>
              <a:t>Гранулы полипропилена</a:t>
            </a:r>
          </a:p>
        </p:txBody>
      </p:sp>
      <p:sp>
        <p:nvSpPr>
          <p:cNvPr id="12311" name="Text Box 22"/>
          <p:cNvSpPr txBox="1">
            <a:spLocks noChangeArrowheads="1"/>
          </p:cNvSpPr>
          <p:nvPr/>
        </p:nvSpPr>
        <p:spPr bwMode="auto">
          <a:xfrm>
            <a:off x="3563938" y="3430588"/>
            <a:ext cx="1493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solidFill>
                  <a:srgbClr val="A50021"/>
                </a:solidFill>
                <a:latin typeface="Tahoma" pitchFamily="34" charset="0"/>
              </a:rPr>
              <a:t>Нетканый материал. Стерилизация</a:t>
            </a:r>
          </a:p>
        </p:txBody>
      </p:sp>
      <p:sp>
        <p:nvSpPr>
          <p:cNvPr id="12312" name="Text Box 23"/>
          <p:cNvSpPr txBox="1">
            <a:spLocks noChangeArrowheads="1"/>
          </p:cNvSpPr>
          <p:nvPr/>
        </p:nvSpPr>
        <p:spPr bwMode="auto">
          <a:xfrm>
            <a:off x="5364163" y="342900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solidFill>
                  <a:srgbClr val="A50021"/>
                </a:solidFill>
                <a:latin typeface="Tahoma" pitchFamily="34" charset="0"/>
              </a:rPr>
              <a:t>Одноразовая одежда и белье</a:t>
            </a:r>
          </a:p>
        </p:txBody>
      </p:sp>
      <p:sp>
        <p:nvSpPr>
          <p:cNvPr id="12313" name="Text Box 24"/>
          <p:cNvSpPr txBox="1">
            <a:spLocks noChangeArrowheads="1"/>
          </p:cNvSpPr>
          <p:nvPr/>
        </p:nvSpPr>
        <p:spPr bwMode="auto">
          <a:xfrm>
            <a:off x="7134225" y="351631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solidFill>
                  <a:srgbClr val="A50021"/>
                </a:solidFill>
                <a:latin typeface="Tahoma" pitchFamily="34" charset="0"/>
              </a:rPr>
              <a:t>Защита персонала и пациентов</a:t>
            </a:r>
          </a:p>
        </p:txBody>
      </p:sp>
      <p:sp>
        <p:nvSpPr>
          <p:cNvPr id="12314" name="Text Box 25"/>
          <p:cNvSpPr txBox="1">
            <a:spLocks noChangeArrowheads="1"/>
          </p:cNvSpPr>
          <p:nvPr/>
        </p:nvSpPr>
        <p:spPr bwMode="auto">
          <a:xfrm>
            <a:off x="341313" y="5911850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solidFill>
                  <a:srgbClr val="A50021"/>
                </a:solidFill>
                <a:latin typeface="Tahoma" pitchFamily="34" charset="0"/>
              </a:rPr>
              <a:t>Использованных медицинских изделий</a:t>
            </a:r>
          </a:p>
        </p:txBody>
      </p:sp>
      <p:sp>
        <p:nvSpPr>
          <p:cNvPr id="12315" name="AutoShape 26"/>
          <p:cNvSpPr>
            <a:spLocks noChangeArrowheads="1"/>
          </p:cNvSpPr>
          <p:nvPr/>
        </p:nvSpPr>
        <p:spPr bwMode="auto">
          <a:xfrm>
            <a:off x="1619250" y="314166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6" name="AutoShape 27"/>
          <p:cNvSpPr>
            <a:spLocks noChangeArrowheads="1"/>
          </p:cNvSpPr>
          <p:nvPr/>
        </p:nvSpPr>
        <p:spPr bwMode="auto">
          <a:xfrm>
            <a:off x="3216275" y="30988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7" name="AutoShape 28"/>
          <p:cNvSpPr>
            <a:spLocks noChangeArrowheads="1"/>
          </p:cNvSpPr>
          <p:nvPr/>
        </p:nvSpPr>
        <p:spPr bwMode="auto">
          <a:xfrm>
            <a:off x="4929188" y="312896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8" name="AutoShape 29"/>
          <p:cNvSpPr>
            <a:spLocks noChangeArrowheads="1"/>
          </p:cNvSpPr>
          <p:nvPr/>
        </p:nvSpPr>
        <p:spPr bwMode="auto">
          <a:xfrm>
            <a:off x="6699250" y="312896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9" name="AutoShape 30"/>
          <p:cNvSpPr>
            <a:spLocks noChangeArrowheads="1"/>
          </p:cNvSpPr>
          <p:nvPr/>
        </p:nvSpPr>
        <p:spPr bwMode="auto">
          <a:xfrm>
            <a:off x="1979613" y="5667375"/>
            <a:ext cx="319087" cy="20955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20" name="AutoShape 31"/>
          <p:cNvSpPr>
            <a:spLocks noChangeArrowheads="1"/>
          </p:cNvSpPr>
          <p:nvPr/>
        </p:nvSpPr>
        <p:spPr bwMode="auto">
          <a:xfrm>
            <a:off x="3576638" y="5667375"/>
            <a:ext cx="319087" cy="209550"/>
          </a:xfrm>
          <a:prstGeom prst="rightArrow">
            <a:avLst>
              <a:gd name="adj1" fmla="val 50000"/>
              <a:gd name="adj2" fmla="val 38068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21" name="Text Box 32"/>
          <p:cNvSpPr txBox="1">
            <a:spLocks noChangeArrowheads="1"/>
          </p:cNvSpPr>
          <p:nvPr/>
        </p:nvSpPr>
        <p:spPr bwMode="auto">
          <a:xfrm>
            <a:off x="5543550" y="4437063"/>
            <a:ext cx="3600450" cy="1368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Tahoma" pitchFamily="34" charset="0"/>
              </a:rPr>
              <a:t>Это первый в России производственный кластер замкнутого цикла по изготовлению медицинских изделий нового поколения  в соответствии с требованиями европейского стандарта </a:t>
            </a:r>
            <a:r>
              <a:rPr lang="en-US" sz="1400">
                <a:latin typeface="Tahoma" pitchFamily="34" charset="0"/>
              </a:rPr>
              <a:t>EN </a:t>
            </a:r>
            <a:r>
              <a:rPr lang="ru-RU" sz="1400">
                <a:latin typeface="Tahoma" pitchFamily="34" charset="0"/>
              </a:rPr>
              <a:t>13795</a:t>
            </a:r>
          </a:p>
        </p:txBody>
      </p:sp>
      <p:sp>
        <p:nvSpPr>
          <p:cNvPr id="12322" name="Text Box 33"/>
          <p:cNvSpPr txBox="1">
            <a:spLocks noChangeArrowheads="1"/>
          </p:cNvSpPr>
          <p:nvPr/>
        </p:nvSpPr>
        <p:spPr bwMode="auto">
          <a:xfrm>
            <a:off x="1908175" y="981075"/>
            <a:ext cx="5472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Инвестиции в организацию производства – около 2 млрд. руб.</a:t>
            </a:r>
          </a:p>
        </p:txBody>
      </p:sp>
      <p:sp>
        <p:nvSpPr>
          <p:cNvPr id="12323" name="Text Box 8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10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gray">
          <a:xfrm>
            <a:off x="1258888" y="4945063"/>
            <a:ext cx="6337300" cy="9318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kern="1200" dirty="0">
                <a:solidFill>
                  <a:schemeClr val="accent4">
                    <a:lumMod val="10000"/>
                  </a:schemeClr>
                </a:solidFill>
              </a:rPr>
              <a:t>Принцип «единого окна» в отделении медицинского освидетельствования иностранных граждан на базе ГМУ «РККВД»</a:t>
            </a:r>
            <a:endParaRPr lang="en-US" sz="2400" kern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gray">
          <a:xfrm>
            <a:off x="539750" y="3573463"/>
            <a:ext cx="1873250" cy="811212"/>
          </a:xfrm>
          <a:prstGeom prst="ellipse">
            <a:avLst/>
          </a:prstGeom>
          <a:solidFill>
            <a:srgbClr val="993366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gray">
          <a:xfrm>
            <a:off x="468313" y="3573463"/>
            <a:ext cx="1944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EAEAEA"/>
                </a:solidFill>
                <a:latin typeface="Arial" charset="0"/>
              </a:rPr>
              <a:t>Врач-дерматовенеролог</a:t>
            </a:r>
          </a:p>
          <a:p>
            <a:pPr algn="ctr"/>
            <a:r>
              <a:rPr lang="ru-RU" sz="1000">
                <a:solidFill>
                  <a:srgbClr val="EAEAEA"/>
                </a:solidFill>
                <a:latin typeface="Arial" charset="0"/>
              </a:rPr>
              <a:t>(сифилис, ВИЧ, ИППП, лепра)</a:t>
            </a:r>
            <a:endParaRPr lang="en-US" sz="10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gray">
          <a:xfrm>
            <a:off x="2484438" y="3573463"/>
            <a:ext cx="1873250" cy="811212"/>
          </a:xfrm>
          <a:prstGeom prst="ellipse">
            <a:avLst/>
          </a:prstGeom>
          <a:solidFill>
            <a:srgbClr val="993366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gray">
          <a:xfrm>
            <a:off x="2484438" y="3716338"/>
            <a:ext cx="1800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EAEAEA"/>
                </a:solidFill>
                <a:latin typeface="Arial" charset="0"/>
              </a:rPr>
              <a:t>Врач-рентгенолог</a:t>
            </a:r>
          </a:p>
          <a:p>
            <a:pPr algn="ctr"/>
            <a:r>
              <a:rPr lang="ru-RU" sz="1000">
                <a:solidFill>
                  <a:srgbClr val="EAEAEA"/>
                </a:solidFill>
                <a:latin typeface="Arial" charset="0"/>
              </a:rPr>
              <a:t>(флюорографическое обследование)</a:t>
            </a:r>
            <a:endParaRPr lang="en-US" sz="14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13321" name="Oval 8"/>
          <p:cNvSpPr>
            <a:spLocks noChangeArrowheads="1"/>
          </p:cNvSpPr>
          <p:nvPr/>
        </p:nvSpPr>
        <p:spPr bwMode="gray">
          <a:xfrm>
            <a:off x="4427538" y="3573463"/>
            <a:ext cx="1873250" cy="811212"/>
          </a:xfrm>
          <a:prstGeom prst="ellipse">
            <a:avLst/>
          </a:prstGeom>
          <a:solidFill>
            <a:srgbClr val="993366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gray">
          <a:xfrm>
            <a:off x="4356100" y="371633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EAEAEA"/>
                </a:solidFill>
                <a:latin typeface="Arial" charset="0"/>
              </a:rPr>
              <a:t>Врач-фтизиатр </a:t>
            </a:r>
            <a:r>
              <a:rPr lang="ru-RU" sz="1000">
                <a:solidFill>
                  <a:srgbClr val="EAEAEA"/>
                </a:solidFill>
                <a:latin typeface="Arial" charset="0"/>
              </a:rPr>
              <a:t>(туберкулез)</a:t>
            </a:r>
            <a:endParaRPr lang="en-US" sz="14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blackGray">
          <a:xfrm flipV="1">
            <a:off x="3635375" y="2205038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gray">
          <a:xfrm>
            <a:off x="1844675" y="1557338"/>
            <a:ext cx="549275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gray">
          <a:xfrm>
            <a:off x="2114550" y="1639888"/>
            <a:ext cx="4992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sz="1600">
                <a:solidFill>
                  <a:srgbClr val="1C1C1C"/>
                </a:solidFill>
                <a:latin typeface="Arial" charset="0"/>
              </a:rPr>
              <a:t>УФМС</a:t>
            </a:r>
            <a:endParaRPr lang="en-US" sz="16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gray">
          <a:xfrm>
            <a:off x="1844675" y="2770188"/>
            <a:ext cx="5492750" cy="6588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4"/>
          <p:cNvSpPr>
            <a:spLocks noChangeArrowheads="1"/>
          </p:cNvSpPr>
          <p:nvPr/>
        </p:nvSpPr>
        <p:spPr bwMode="gray">
          <a:xfrm>
            <a:off x="2114550" y="2852738"/>
            <a:ext cx="4992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sz="1600">
                <a:solidFill>
                  <a:srgbClr val="1C1C1C"/>
                </a:solidFill>
                <a:latin typeface="Arial" charset="0"/>
              </a:rPr>
              <a:t>Отделение медицинского освидетельствования иностранных граждан</a:t>
            </a:r>
            <a:endParaRPr lang="en-US" sz="16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gray">
          <a:xfrm>
            <a:off x="2114550" y="5013325"/>
            <a:ext cx="49926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sz="1600">
                <a:solidFill>
                  <a:srgbClr val="1C1C1C"/>
                </a:solidFill>
                <a:latin typeface="Arial" charset="0"/>
              </a:rPr>
              <a:t>Медицинское заключение о состоянии здоровья иностранного гражданина </a:t>
            </a:r>
            <a:r>
              <a:rPr lang="ru-RU" sz="2800">
                <a:solidFill>
                  <a:srgbClr val="1C1C1C"/>
                </a:solidFill>
                <a:latin typeface="Arial" charset="0"/>
              </a:rPr>
              <a:t>(24 часа)</a:t>
            </a:r>
            <a:endParaRPr lang="en-US" sz="28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blackGray">
          <a:xfrm flipV="1">
            <a:off x="4284663" y="4462463"/>
            <a:ext cx="422275" cy="334962"/>
          </a:xfrm>
          <a:prstGeom prst="triangle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blackGray">
          <a:xfrm rot="10800000" flipV="1">
            <a:off x="4899025" y="2173288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1" name="Oval 18"/>
          <p:cNvSpPr>
            <a:spLocks noChangeArrowheads="1"/>
          </p:cNvSpPr>
          <p:nvPr/>
        </p:nvSpPr>
        <p:spPr bwMode="gray">
          <a:xfrm>
            <a:off x="6443663" y="3573463"/>
            <a:ext cx="1873250" cy="792162"/>
          </a:xfrm>
          <a:prstGeom prst="ellipse">
            <a:avLst/>
          </a:prstGeom>
          <a:solidFill>
            <a:srgbClr val="993366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Rectangle 19"/>
          <p:cNvSpPr>
            <a:spLocks noChangeArrowheads="1"/>
          </p:cNvSpPr>
          <p:nvPr/>
        </p:nvSpPr>
        <p:spPr bwMode="gray">
          <a:xfrm>
            <a:off x="6588125" y="3573463"/>
            <a:ext cx="1655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EAEAEA"/>
                </a:solidFill>
                <a:latin typeface="Arial" charset="0"/>
              </a:rPr>
              <a:t>Врач-психиатр-нарколог</a:t>
            </a:r>
          </a:p>
          <a:p>
            <a:pPr algn="ctr"/>
            <a:r>
              <a:rPr lang="ru-RU" sz="1000">
                <a:solidFill>
                  <a:srgbClr val="EAEAEA"/>
                </a:solidFill>
                <a:latin typeface="Arial" charset="0"/>
              </a:rPr>
              <a:t>(наркотические вещества)</a:t>
            </a:r>
            <a:endParaRPr lang="en-US" sz="10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4284663" y="3933825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4" name="AutoShape 21"/>
          <p:cNvSpPr>
            <a:spLocks noChangeArrowheads="1"/>
          </p:cNvSpPr>
          <p:nvPr/>
        </p:nvSpPr>
        <p:spPr bwMode="blackGray">
          <a:xfrm flipV="1">
            <a:off x="7092950" y="4508500"/>
            <a:ext cx="422275" cy="334963"/>
          </a:xfrm>
          <a:prstGeom prst="triangle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5" name="AutoShape 22"/>
          <p:cNvSpPr>
            <a:spLocks noChangeArrowheads="1"/>
          </p:cNvSpPr>
          <p:nvPr/>
        </p:nvSpPr>
        <p:spPr bwMode="blackGray">
          <a:xfrm flipV="1">
            <a:off x="1258888" y="4508500"/>
            <a:ext cx="422275" cy="334963"/>
          </a:xfrm>
          <a:prstGeom prst="triangle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6" name="Text Box 8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11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000EC-B7C6-49F8-B784-280D9FCE7F5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44</a:t>
            </a:r>
            <a:endParaRPr lang="ru-RU" dirty="0"/>
          </a:p>
        </p:txBody>
      </p:sp>
      <p:pic>
        <p:nvPicPr>
          <p:cNvPr id="6" name="Picture 3" descr="C:\Users\Пользователь\Pictures\БЭЛЭКЭ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4975"/>
            <a:ext cx="91440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102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tx2"/>
                </a:solidFill>
                <a:latin typeface="Candara" pitchFamily="34" charset="0"/>
              </a:rPr>
              <a:t>ОРГАНИЗАЦИЯ БЕЗВОЗМЕЗДНОГО  ОБЕСПЕЧЕНИЯ ДЕТЕЙ ПЕРВЫХ ТРЕХ ЛЕТ ЖИЗНИ  МОЛОЧНЫМИ ПРОДУКТАМИ ПИТАНИЯ В РЕСПУБЛИКЕ ТАТАРСТАН 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2844" y="714356"/>
            <a:ext cx="87868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Финансирование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159 млн. руб.     (2009г.)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292,5 млн. руб.  (2010г.)</a:t>
            </a: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328,2 млн. руб.  (2011г.)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</a:rPr>
              <a:t>     </a:t>
            </a:r>
            <a:endParaRPr lang="ru-RU" dirty="0" smtClean="0">
              <a:solidFill>
                <a:srgbClr val="002060"/>
              </a:solidFill>
              <a:latin typeface="Tahoma" pitchFamily="34" charset="0"/>
            </a:endParaRPr>
          </a:p>
          <a:p>
            <a:endParaRPr lang="ru-RU" dirty="0">
              <a:solidFill>
                <a:srgbClr val="C00000"/>
              </a:solidFill>
              <a:latin typeface="Tahoma" pitchFamily="34" charset="0"/>
            </a:endParaRPr>
          </a:p>
          <a:p>
            <a:endParaRPr lang="ru-RU" dirty="0">
              <a:solidFill>
                <a:srgbClr val="C00000"/>
              </a:solidFill>
              <a:latin typeface="Tahoma" pitchFamily="34" charset="0"/>
            </a:endParaRPr>
          </a:p>
          <a:p>
            <a:endParaRPr lang="ru-RU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ru-RU" sz="1400" i="1" dirty="0" smtClean="0">
                <a:solidFill>
                  <a:srgbClr val="C00000"/>
                </a:solidFill>
                <a:latin typeface="Tahoma" pitchFamily="34" charset="0"/>
              </a:rPr>
              <a:t>                              </a:t>
            </a:r>
            <a:endParaRPr lang="ru-RU" sz="1400" i="1" dirty="0">
              <a:solidFill>
                <a:srgbClr val="C00000"/>
              </a:solidFill>
              <a:latin typeface="Tahoma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214422"/>
            <a:ext cx="357190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AutoNum type="arabicPeriod"/>
            </a:pPr>
            <a:r>
              <a:rPr lang="ru-RU" sz="2000" i="1" dirty="0" smtClean="0">
                <a:solidFill>
                  <a:srgbClr val="C00000"/>
                </a:solidFill>
                <a:latin typeface="Arial Narrow" pitchFamily="34" charset="0"/>
              </a:rPr>
              <a:t>По социальным показаниям                          </a:t>
            </a:r>
          </a:p>
          <a:p>
            <a:pPr>
              <a:buFontTx/>
              <a:buAutoNum type="arabicPeriod"/>
            </a:pPr>
            <a:r>
              <a:rPr lang="ru-RU" sz="2000" i="1" dirty="0" smtClean="0">
                <a:solidFill>
                  <a:srgbClr val="C00000"/>
                </a:solidFill>
                <a:latin typeface="Arial Narrow" pitchFamily="34" charset="0"/>
              </a:rPr>
              <a:t>Переходящие обязательства</a:t>
            </a:r>
          </a:p>
          <a:p>
            <a:pPr>
              <a:buFontTx/>
              <a:buAutoNum type="arabicPeriod"/>
            </a:pPr>
            <a:r>
              <a:rPr lang="ru-RU" sz="2000" i="1" dirty="0" smtClean="0">
                <a:solidFill>
                  <a:srgbClr val="C00000"/>
                </a:solidFill>
                <a:latin typeface="Arial Narrow" pitchFamily="34" charset="0"/>
              </a:rPr>
              <a:t>По медицинским показаниям</a:t>
            </a:r>
          </a:p>
          <a:p>
            <a:pPr algn="ctr"/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2000240"/>
            <a:ext cx="357190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2357430"/>
            <a:ext cx="6183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На 08.02.2011 ежедневно получают питание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40945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детей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714356"/>
            <a:ext cx="342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3 группы пользователей питания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9675" y="6340475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476250"/>
            <a:ext cx="8229600" cy="5761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3600" kern="1200" dirty="0">
                <a:solidFill>
                  <a:schemeClr val="accent4">
                    <a:lumMod val="10000"/>
                  </a:schemeClr>
                </a:solidFill>
              </a:rPr>
              <a:t>Правительственная комиссия </a:t>
            </a:r>
            <a:br>
              <a:rPr lang="ru-RU" sz="3600" kern="12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3600" kern="1200" dirty="0">
                <a:solidFill>
                  <a:schemeClr val="accent4">
                    <a:lumMod val="10000"/>
                  </a:schemeClr>
                </a:solidFill>
              </a:rPr>
              <a:t>Республики Татарстан </a:t>
            </a:r>
            <a:br>
              <a:rPr lang="ru-RU" sz="3600" kern="12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3600" kern="1200" dirty="0">
                <a:solidFill>
                  <a:schemeClr val="accent4">
                    <a:lumMod val="10000"/>
                  </a:schemeClr>
                </a:solidFill>
              </a:rPr>
              <a:t>по профилактике правонарушений</a:t>
            </a:r>
            <a:r>
              <a:rPr lang="ru-RU" sz="2700" kern="1200" dirty="0">
                <a:solidFill>
                  <a:srgbClr val="5F5F5F"/>
                </a:solidFill>
              </a:rPr>
              <a:t/>
            </a:r>
            <a:br>
              <a:rPr lang="ru-RU" sz="2700" kern="1200" dirty="0">
                <a:solidFill>
                  <a:srgbClr val="5F5F5F"/>
                </a:solidFill>
              </a:rPr>
            </a:br>
            <a:r>
              <a:rPr lang="ru-RU" sz="2700" kern="1200" dirty="0">
                <a:solidFill>
                  <a:srgbClr val="5F5F5F"/>
                </a:solidFill>
              </a:rPr>
              <a:t/>
            </a:r>
            <a:br>
              <a:rPr lang="ru-RU" sz="2700" kern="1200" dirty="0">
                <a:solidFill>
                  <a:srgbClr val="5F5F5F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2700" b="1" kern="1200" dirty="0">
                <a:solidFill>
                  <a:schemeClr val="bg2"/>
                </a:solidFill>
                <a:effectLst/>
                <a:ea typeface="+mn-ea"/>
                <a:cs typeface="+mn-cs"/>
              </a:rPr>
              <a:t>Указ Президента РТ от 31.12.2010 № УП-897 </a:t>
            </a:r>
            <a:br>
              <a:rPr lang="ru-RU" sz="2700" b="1" kern="1200" dirty="0">
                <a:solidFill>
                  <a:schemeClr val="bg2"/>
                </a:solidFill>
                <a:effectLst/>
                <a:ea typeface="+mn-ea"/>
                <a:cs typeface="+mn-cs"/>
              </a:rPr>
            </a:br>
            <a:r>
              <a:rPr lang="ru-RU" sz="2700" b="1" kern="1200" dirty="0">
                <a:solidFill>
                  <a:schemeClr val="bg2"/>
                </a:solidFill>
                <a:effectLst/>
                <a:ea typeface="+mn-ea"/>
                <a:cs typeface="+mn-cs"/>
              </a:rPr>
              <a:t>«О внесении изменений в Указ Президента РТ </a:t>
            </a:r>
            <a:br>
              <a:rPr lang="ru-RU" sz="2700" b="1" kern="1200" dirty="0">
                <a:solidFill>
                  <a:schemeClr val="bg2"/>
                </a:solidFill>
                <a:effectLst/>
                <a:ea typeface="+mn-ea"/>
                <a:cs typeface="+mn-cs"/>
              </a:rPr>
            </a:br>
            <a:r>
              <a:rPr lang="ru-RU" sz="2700" b="1" kern="1200" dirty="0">
                <a:solidFill>
                  <a:schemeClr val="bg2"/>
                </a:solidFill>
                <a:effectLst/>
                <a:ea typeface="+mn-ea"/>
                <a:cs typeface="+mn-cs"/>
              </a:rPr>
              <a:t>от 9 января 2009 года № УП-1 «О Правительственной комиссии Республики Татарстан по профилактике правонарушений»</a:t>
            </a:r>
            <a:r>
              <a:rPr lang="ru-RU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12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849312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Динамика рождаемости и смертности</a:t>
            </a:r>
            <a:b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 в Республике Татарстан с 200</a:t>
            </a:r>
            <a:r>
              <a:rPr lang="en-US" sz="2800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 г.</a:t>
            </a:r>
          </a:p>
        </p:txBody>
      </p:sp>
      <p:sp>
        <p:nvSpPr>
          <p:cNvPr id="4104" name="Text Box 82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2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785918" y="4000504"/>
            <a:ext cx="590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Сравнительные показатели смертности за 2010 г.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500034" y="1142984"/>
          <a:ext cx="82868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00034" y="4286256"/>
          <a:ext cx="785818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CBBB-3A9E-49D6-8A2E-DB4049176E8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450"/>
            <a:ext cx="8713787" cy="12954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Схема оптимизации оказания медицинской помощи больным инфекционного профиля </a:t>
            </a:r>
            <a:b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в Республике Татарстан</a:t>
            </a:r>
          </a:p>
        </p:txBody>
      </p:sp>
      <p:sp>
        <p:nvSpPr>
          <p:cNvPr id="5125" name="Text Box 22"/>
          <p:cNvSpPr txBox="1">
            <a:spLocks noChangeArrowheads="1"/>
          </p:cNvSpPr>
          <p:nvPr/>
        </p:nvSpPr>
        <p:spPr bwMode="auto">
          <a:xfrm>
            <a:off x="285750" y="5732463"/>
            <a:ext cx="2563813" cy="468312"/>
          </a:xfrm>
          <a:prstGeom prst="rect">
            <a:avLst/>
          </a:prstGeom>
          <a:solidFill>
            <a:srgbClr val="1DA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Arial" charset="0"/>
              </a:rPr>
              <a:t>Межмуниципальное отделение</a:t>
            </a:r>
          </a:p>
        </p:txBody>
      </p:sp>
      <p:sp>
        <p:nvSpPr>
          <p:cNvPr id="5126" name="Text Box 23"/>
          <p:cNvSpPr txBox="1">
            <a:spLocks noChangeArrowheads="1"/>
          </p:cNvSpPr>
          <p:nvPr/>
        </p:nvSpPr>
        <p:spPr bwMode="auto">
          <a:xfrm>
            <a:off x="3000375" y="5732463"/>
            <a:ext cx="2590800" cy="468312"/>
          </a:xfrm>
          <a:prstGeom prst="rect">
            <a:avLst/>
          </a:prstGeom>
          <a:solidFill>
            <a:srgbClr val="6CF4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Arial" charset="0"/>
              </a:rPr>
              <a:t>Собственное отделение</a:t>
            </a:r>
          </a:p>
        </p:txBody>
      </p:sp>
      <p:pic>
        <p:nvPicPr>
          <p:cNvPr id="5127" name="Picture 28" descr="Рисунок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25538"/>
            <a:ext cx="88931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AutoShape 30"/>
          <p:cNvSpPr>
            <a:spLocks noChangeArrowheads="1"/>
          </p:cNvSpPr>
          <p:nvPr/>
        </p:nvSpPr>
        <p:spPr bwMode="auto">
          <a:xfrm>
            <a:off x="6084888" y="3213100"/>
            <a:ext cx="142875" cy="1444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5129" name="AutoShape 31"/>
          <p:cNvSpPr>
            <a:spLocks noChangeArrowheads="1"/>
          </p:cNvSpPr>
          <p:nvPr/>
        </p:nvSpPr>
        <p:spPr bwMode="auto">
          <a:xfrm>
            <a:off x="2411413" y="2997200"/>
            <a:ext cx="144462" cy="1444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5743575" y="5732463"/>
            <a:ext cx="3135313" cy="461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200" b="1">
                <a:latin typeface="Arial" charset="0"/>
              </a:rPr>
              <a:t>Закрепленные  к межмуниципальным </a:t>
            </a:r>
          </a:p>
          <a:p>
            <a:pPr algn="ctr" eaLnBrk="1" hangingPunct="1"/>
            <a:r>
              <a:rPr lang="ru-RU" sz="1200" b="1">
                <a:latin typeface="Arial" charset="0"/>
              </a:rPr>
              <a:t>отделениям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3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-36512" y="-8731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03288" y="115888"/>
            <a:ext cx="7772400" cy="1189037"/>
          </a:xfrm>
        </p:spPr>
        <p:txBody>
          <a:bodyPr anchor="ctr"/>
          <a:lstStyle/>
          <a:p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Смертность населения </a:t>
            </a:r>
            <a:b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Республики Татарстан от инфекционных заболеваний</a:t>
            </a:r>
          </a:p>
        </p:txBody>
      </p:sp>
      <p:graphicFrame>
        <p:nvGraphicFramePr>
          <p:cNvPr id="614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0778872"/>
              </p:ext>
            </p:extLst>
          </p:nvPr>
        </p:nvGraphicFramePr>
        <p:xfrm>
          <a:off x="-108520" y="1862832"/>
          <a:ext cx="8691563" cy="4133850"/>
        </p:xfrm>
        <a:graphic>
          <a:graphicData uri="http://schemas.openxmlformats.org/presentationml/2006/ole">
            <p:oleObj spid="_x0000_s6160" r:id="rId3" imgW="8693649" imgH="4139543" progId="Excel.Sheet.8">
              <p:embed/>
            </p:oleObj>
          </a:graphicData>
        </a:graphic>
      </p:graphicFrame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4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011863" y="1628775"/>
            <a:ext cx="1841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7" y="1661359"/>
            <a:ext cx="43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Структура смертности в 2010г.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11" name="Диаграмма 2"/>
          <p:cNvGraphicFramePr>
            <a:graphicFrameLocks/>
          </p:cNvGraphicFramePr>
          <p:nvPr/>
        </p:nvGraphicFramePr>
        <p:xfrm>
          <a:off x="5072066" y="1714488"/>
          <a:ext cx="3929089" cy="41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980E-425C-4733-8F5F-0B8C9AA94354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71438"/>
            <a:ext cx="8229600" cy="13716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Динамика заболеваемости ВИЧ-инфекцией по Российской Федерации и Республике Татарстан</a:t>
            </a:r>
            <a:b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 за 2000-200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10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гг. (на 100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</a:rPr>
              <a:t>тыс.населения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</p:txBody>
      </p:sp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57150" y="2133600"/>
          <a:ext cx="8813800" cy="3362325"/>
        </p:xfrm>
        <a:graphic>
          <a:graphicData uri="http://schemas.openxmlformats.org/presentationml/2006/ole">
            <p:oleObj spid="_x0000_s7184" r:id="rId3" imgW="8815580" imgH="3365284" progId="Excel.Sheet.8">
              <p:embed/>
            </p:oleObj>
          </a:graphicData>
        </a:graphic>
      </p:graphicFrame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5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176" name="Object 3"/>
          <p:cNvGraphicFramePr>
            <a:graphicFrameLocks noChangeAspect="1"/>
          </p:cNvGraphicFramePr>
          <p:nvPr/>
        </p:nvGraphicFramePr>
        <p:xfrm>
          <a:off x="5313363" y="1506538"/>
          <a:ext cx="3630612" cy="2066925"/>
        </p:xfrm>
        <a:graphic>
          <a:graphicData uri="http://schemas.openxmlformats.org/presentationml/2006/ole">
            <p:oleObj spid="_x0000_s7185" r:id="rId5" imgW="3627434" imgH="2066723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67400" y="1620838"/>
            <a:ext cx="2952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latin typeface="+mj-lt"/>
              </a:rPr>
              <a:t>Половой путь передачи ВИЧ-инфекций</a:t>
            </a:r>
          </a:p>
        </p:txBody>
      </p:sp>
      <p:sp>
        <p:nvSpPr>
          <p:cNvPr id="7178" name="Прямоугольник 3"/>
          <p:cNvSpPr>
            <a:spLocks noChangeArrowheads="1"/>
          </p:cNvSpPr>
          <p:nvPr/>
        </p:nvSpPr>
        <p:spPr bwMode="auto">
          <a:xfrm>
            <a:off x="468313" y="5653088"/>
            <a:ext cx="8567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  <a:latin typeface="Arial" charset="0"/>
              </a:rPr>
              <a:t>В Республике Татарстан ежедневно регистрируются 3-4 новых случая ВИЧ-инфекции, наибольшее количество больных приходится на возраст 20-29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Основные показатели работы с больными </a:t>
            </a:r>
            <a:br>
              <a:rPr lang="ru-RU" sz="24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ВИЧ-инфекцией за 2007-2010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г.г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graphicFrame>
        <p:nvGraphicFramePr>
          <p:cNvPr id="819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4838" y="836613"/>
          <a:ext cx="4038600" cy="3095625"/>
        </p:xfrm>
        <a:graphic>
          <a:graphicData uri="http://schemas.openxmlformats.org/presentationml/2006/ole">
            <p:oleObj spid="_x0000_s8214" r:id="rId3" imgW="4041998" imgH="3097036" progId="Excel.Sheet.8">
              <p:embed/>
            </p:oleObj>
          </a:graphicData>
        </a:graphic>
      </p:graphicFrame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8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24075" y="3933825"/>
          <a:ext cx="5832475" cy="2808288"/>
        </p:xfrm>
        <a:graphic>
          <a:graphicData uri="http://schemas.openxmlformats.org/presentationml/2006/ole">
            <p:oleObj spid="_x0000_s8215" r:id="rId4" imgW="5834378" imgH="2810500" progId="Excel.Sheet.8">
              <p:embed/>
            </p:oleObj>
          </a:graphicData>
        </a:graphic>
      </p:graphicFrame>
      <p:graphicFrame>
        <p:nvGraphicFramePr>
          <p:cNvPr id="8199" name="Object 6"/>
          <p:cNvGraphicFramePr>
            <a:graphicFrameLocks noGrp="1" noChangeAspect="1"/>
          </p:cNvGraphicFramePr>
          <p:nvPr>
            <p:ph sz="half" idx="3"/>
          </p:nvPr>
        </p:nvGraphicFramePr>
        <p:xfrm>
          <a:off x="4787900" y="979488"/>
          <a:ext cx="4110038" cy="2520950"/>
        </p:xfrm>
        <a:graphic>
          <a:graphicData uri="http://schemas.openxmlformats.org/presentationml/2006/ole">
            <p:oleObj spid="_x0000_s8216" r:id="rId5" imgW="4115157" imgH="2523963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313" y="3316288"/>
            <a:ext cx="631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+mj-lt"/>
              </a:rPr>
              <a:t>годы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488" y="3317875"/>
            <a:ext cx="631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+mj-lt"/>
              </a:rPr>
              <a:t>годы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6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204" name="TextBox 1"/>
          <p:cNvSpPr txBox="1">
            <a:spLocks noChangeArrowheads="1"/>
          </p:cNvSpPr>
          <p:nvPr/>
        </p:nvSpPr>
        <p:spPr bwMode="auto">
          <a:xfrm>
            <a:off x="1401763" y="1041400"/>
            <a:ext cx="3386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  <a:latin typeface="Arial" charset="0"/>
              </a:rPr>
              <a:t>Охват диспансерным наблюдением</a:t>
            </a: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422900" y="1052513"/>
            <a:ext cx="3646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  <a:latin typeface="Arial" charset="0"/>
              </a:rPr>
              <a:t>Кратность</a:t>
            </a:r>
            <a:r>
              <a:rPr lang="ru-RU" sz="1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диспансерного наблюдения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2771775" y="3841750"/>
            <a:ext cx="339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  <a:latin typeface="Arial" charset="0"/>
              </a:rPr>
              <a:t>Охват</a:t>
            </a:r>
            <a:r>
              <a:rPr lang="ru-RU" sz="1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антиретровирусной терапией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995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Темп прироста заболеваемости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ВИЧ-инфекцией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(%)</a:t>
            </a:r>
            <a:endParaRPr lang="ru-RU" sz="24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7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357818" y="1643050"/>
            <a:ext cx="3214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8000"/>
                </a:solidFill>
                <a:latin typeface="Arial Narrow" pitchFamily="34" charset="0"/>
              </a:rPr>
              <a:t>Темп прироста новых случаев ВИЧ-инфекции в </a:t>
            </a:r>
            <a:r>
              <a:rPr lang="ru-RU" b="1" dirty="0" smtClean="0">
                <a:solidFill>
                  <a:srgbClr val="008000"/>
                </a:solidFill>
                <a:latin typeface="Arial Narrow" pitchFamily="34" charset="0"/>
              </a:rPr>
              <a:t>РТ</a:t>
            </a:r>
            <a:endParaRPr lang="ru-RU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571612"/>
            <a:ext cx="3357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Темп прироста новых случаев ВИЧ-инфекции в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РФ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8988" y="6042025"/>
            <a:ext cx="6318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годы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14348" y="2357430"/>
          <a:ext cx="8143932" cy="417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rot="16200000" flipH="1">
            <a:off x="3357554" y="2357430"/>
            <a:ext cx="928694" cy="78581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643570" y="2357430"/>
            <a:ext cx="642942" cy="642942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1417637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Модернизация лабораторной службы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ГУЗ РЦПБ СПИД и ИЗ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endParaRPr lang="ru-RU" sz="2400" b="1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005263"/>
            <a:ext cx="8229600" cy="2190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FFCC00"/>
                </a:solidFill>
                <a:effectLst/>
              </a:rPr>
              <a:t>    </a:t>
            </a:r>
            <a:endParaRPr lang="ru-RU" smtClean="0">
              <a:effectLst/>
            </a:endParaRPr>
          </a:p>
        </p:txBody>
      </p:sp>
      <p:pic>
        <p:nvPicPr>
          <p:cNvPr id="10245" name="Picture 4" descr="DSCN12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1771650"/>
            <a:ext cx="4321175" cy="4321175"/>
          </a:xfrm>
        </p:spPr>
      </p:pic>
      <p:pic>
        <p:nvPicPr>
          <p:cNvPr id="10246" name="Picture 5" descr="DSCN128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771650"/>
            <a:ext cx="4078288" cy="4321175"/>
          </a:xfrm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8675" y="987425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  <a:latin typeface="Arial" charset="0"/>
              </a:rPr>
              <a:t>Лабораторный корпус №1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651500" y="981075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  <a:latin typeface="Arial" charset="0"/>
              </a:rPr>
              <a:t>Лабораторный корпус №2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42988" y="5659438"/>
            <a:ext cx="2374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ул.Вишневского,2а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795963" y="5659438"/>
            <a:ext cx="2374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ул.Комарова,10</a:t>
            </a:r>
          </a:p>
        </p:txBody>
      </p:sp>
      <p:sp>
        <p:nvSpPr>
          <p:cNvPr id="10251" name="Text Box 8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8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Сравнительная заболеваемость </a:t>
            </a:r>
            <a:b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управляемыми и неуправляемыми инфекциями в Республике Татарстан  за 2000-20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10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г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г.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(на 100 тыс. нас.)</a:t>
            </a:r>
            <a:b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ru-RU" sz="14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8639175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ahoma" pitchFamily="34" charset="0"/>
              </a:rPr>
              <a:t>9</a:t>
            </a:r>
            <a:endParaRPr lang="ru-RU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6357957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270" name="Диаграмма 3"/>
          <p:cNvGraphicFramePr>
            <a:graphicFrameLocks noChangeAspect="1"/>
          </p:cNvGraphicFramePr>
          <p:nvPr/>
        </p:nvGraphicFramePr>
        <p:xfrm>
          <a:off x="971550" y="3933825"/>
          <a:ext cx="7777163" cy="2736850"/>
        </p:xfrm>
        <a:graphic>
          <a:graphicData uri="http://schemas.openxmlformats.org/presentationml/2006/ole">
            <p:oleObj spid="_x0000_s11280" name="Диаграмма" r:id="rId4" imgW="5648249" imgH="1742961" progId="Excel.Sheet.8">
              <p:embed/>
            </p:oleObj>
          </a:graphicData>
        </a:graphic>
      </p:graphicFrame>
      <p:graphicFrame>
        <p:nvGraphicFramePr>
          <p:cNvPr id="11271" name="Диаграмма 12"/>
          <p:cNvGraphicFramePr>
            <a:graphicFrameLocks/>
          </p:cNvGraphicFramePr>
          <p:nvPr/>
        </p:nvGraphicFramePr>
        <p:xfrm>
          <a:off x="395288" y="1341438"/>
          <a:ext cx="8382000" cy="2611437"/>
        </p:xfrm>
        <a:graphic>
          <a:graphicData uri="http://schemas.openxmlformats.org/presentationml/2006/ole">
            <p:oleObj spid="_x0000_s11281" name="Диаграмма" r:id="rId5" imgW="8381848" imgH="2609812" progId="Excel.Sheet.8">
              <p:embed/>
            </p:oleObj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714612" y="5072074"/>
            <a:ext cx="4824413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2500" y="4076700"/>
            <a:ext cx="29781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+mj-lt"/>
              </a:rPr>
              <a:t>Управляемые инфекции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8038" y="1196975"/>
            <a:ext cx="325437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+mj-lt"/>
              </a:rPr>
              <a:t>Неуправляемые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2148</TotalTime>
  <Words>356</Words>
  <Application>Microsoft Office PowerPoint</Application>
  <PresentationFormat>Экран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Соревнование</vt:lpstr>
      <vt:lpstr>Лист Microsoft Office Excel 97-2003</vt:lpstr>
      <vt:lpstr>Диаграмма</vt:lpstr>
      <vt:lpstr>Слайд 1</vt:lpstr>
      <vt:lpstr>Динамика рождаемости и смертности  в Республике Татарстан с 2003 г.</vt:lpstr>
      <vt:lpstr>Схема оптимизации оказания медицинской помощи больным инфекционного профиля  в Республике Татарстан</vt:lpstr>
      <vt:lpstr>Смертность населения  Республики Татарстан от инфекционных заболеваний</vt:lpstr>
      <vt:lpstr>Динамика заболеваемости ВИЧ-инфекцией по Российской Федерации и Республике Татарстан  за 2000-20010 гг. (на 100 тыс.населения)</vt:lpstr>
      <vt:lpstr>Основные показатели работы с больными  ВИЧ-инфекцией за 2007-2010 г.г.</vt:lpstr>
      <vt:lpstr>Темп прироста заболеваемости  ВИЧ-инфекцией (%)</vt:lpstr>
      <vt:lpstr>    Модернизация лабораторной службы ГУЗ РЦПБ СПИД и ИЗ  </vt:lpstr>
      <vt:lpstr>Сравнительная заболеваемость  управляемыми и неуправляемыми инфекциями в Республике Татарстан  за 2000-2010 г.г. (на 100 тыс. нас.) </vt:lpstr>
      <vt:lpstr>Слайд 10</vt:lpstr>
      <vt:lpstr>Принцип «единого окна» в отделении медицинского освидетельствования иностранных граждан на базе ГМУ «РККВД»</vt:lpstr>
      <vt:lpstr>Слайд 12</vt:lpstr>
      <vt:lpstr>               Правительственная комиссия  Республики Татарстан  по профилактике правонарушений   Указ Президента РТ от 31.12.2010 № УП-897  «О внесении изменений в Указ Президента РТ  от 9 января 2009 года № УП-1 «О Правительственной комиссии Республики Татарстан по профилактике правонарушений»   </vt:lpstr>
    </vt:vector>
  </TitlesOfParts>
  <Company>mzrt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osipov</dc:creator>
  <cp:lastModifiedBy>SafinA</cp:lastModifiedBy>
  <cp:revision>173</cp:revision>
  <dcterms:created xsi:type="dcterms:W3CDTF">2010-02-05T10:57:52Z</dcterms:created>
  <dcterms:modified xsi:type="dcterms:W3CDTF">2011-02-08T10:36:40Z</dcterms:modified>
</cp:coreProperties>
</file>