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0" r:id="rId2"/>
    <p:sldId id="360" r:id="rId3"/>
    <p:sldId id="355" r:id="rId4"/>
    <p:sldId id="362" r:id="rId5"/>
    <p:sldId id="363" r:id="rId6"/>
    <p:sldId id="365" r:id="rId7"/>
    <p:sldId id="366" r:id="rId8"/>
    <p:sldId id="367" r:id="rId9"/>
    <p:sldId id="368" r:id="rId10"/>
    <p:sldId id="369" r:id="rId11"/>
    <p:sldId id="370" r:id="rId12"/>
    <p:sldId id="371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41B"/>
    <a:srgbClr val="07A926"/>
    <a:srgbClr val="7ABC32"/>
    <a:srgbClr val="4D4D4D"/>
    <a:srgbClr val="777777"/>
    <a:srgbClr val="FF0000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F29D14-B6F3-450C-AE2B-D97B841649DB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207B016-5471-4BE5-ADA3-9B140AF11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301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3A9F-172F-49B6-94D9-2DA6085668F3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9DE85-EB63-405F-8328-B43ABF854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28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F73B-93DF-437F-AC01-0A1779496343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03832-BC85-4406-B576-A23187F87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0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58DF8-7320-423C-A864-826597E5501A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111D8-AA0A-461B-8EE5-94DD60ED7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1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64658-342A-4EFA-B1A1-8B684032F7E3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F1E65-8DEA-4F6B-A919-44B1EEF59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0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17DF1-FD93-4D1A-AE43-B35D25FD0552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6C96A-62C3-4AEE-A379-987E786446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4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1FD8-AC12-40F5-872B-5006B9068633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5355-BD08-4BC4-8236-810ED6C1F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3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14CC7-AEE7-41AE-A7E4-6C0AB85ACA26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67087-3734-4CB9-9DE7-097FCCBCA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10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0345-6BF9-47EB-BA4B-B3497D9ED0A7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C1189-1829-43B1-A635-404975095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8BE8C-215C-41C3-BC42-497F81BBF9C9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BF931-6C70-4F33-9A28-324245A03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6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4B110-C3DE-487D-BAD6-52A9C39F946E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BB34B-E944-409A-9C6F-A28C1E19D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5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20812-85FE-4AA4-AC1C-91B62DC7E342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C14-FF0D-45F2-9D13-5E3CFA706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3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E71698-771D-42F5-B763-A5E2E7D84015}" type="datetimeFigureOut">
              <a:rPr lang="ru-RU"/>
              <a:pPr>
                <a:defRPr/>
              </a:pPr>
              <a:t>03.02.2012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B9E635-C36D-4007-9BB2-BDF3757F8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.cap.ru/home/360/kartinki/sobytia%20voz/%D0%B4%D0%B5%D0%BD%D1%8C%20%D0%B7%D0%B0%D1%89%D0%B8%D1%82%D1%8B%20%D0%B4%D0%B5%D1%82%D0%B5%D0%B9.jpg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3644900"/>
            <a:ext cx="7924800" cy="1219200"/>
          </a:xfrm>
          <a:extLst>
            <a:ext uri="{909E8E84-426E-40DD-AFC4-6F175D3DCCD1}">
              <a14:hiddenFill xmlns:a14="http://schemas.microsoft.com/office/drawing/2010/main">
                <a:solidFill>
                  <a:srgbClr val="0066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  <a:latin typeface="Tahoma" pitchFamily="34" charset="0"/>
              </a:rPr>
              <a:t>Здоровый город </a:t>
            </a:r>
            <a:br>
              <a:rPr lang="ru-RU" sz="2800" b="1" smtClean="0">
                <a:solidFill>
                  <a:schemeClr val="bg1"/>
                </a:solidFill>
                <a:latin typeface="Tahoma" pitchFamily="34" charset="0"/>
              </a:rPr>
            </a:br>
            <a:r>
              <a:rPr lang="ru-RU" sz="2800" b="1" smtClean="0">
                <a:solidFill>
                  <a:schemeClr val="bg1"/>
                </a:solidFill>
                <a:latin typeface="Tahoma" pitchFamily="34" charset="0"/>
              </a:rPr>
              <a:t>Здоровая среда</a:t>
            </a:r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4140200" y="5229225"/>
            <a:ext cx="48053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1"/>
                </a:solidFill>
              </a:rPr>
              <a:t>Главный врач ГАУЗ «Детская городская поликлиника №5» г. Набережные Челны             </a:t>
            </a:r>
          </a:p>
          <a:p>
            <a:pPr eaLnBrk="1" hangingPunct="1"/>
            <a:r>
              <a:rPr lang="ru-RU" sz="1600" b="1">
                <a:solidFill>
                  <a:schemeClr val="bg1"/>
                </a:solidFill>
              </a:rPr>
              <a:t>Фархутдинова Светлана Эриковна</a:t>
            </a: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pic>
        <p:nvPicPr>
          <p:cNvPr id="4100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705725" cy="51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23850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Велосипедные дорожки</a:t>
            </a:r>
          </a:p>
        </p:txBody>
      </p:sp>
    </p:spTree>
    <p:extLst>
      <p:ext uri="{BB962C8B-B14F-4D97-AF65-F5344CB8AC3E}">
        <p14:creationId xmlns:p14="http://schemas.microsoft.com/office/powerpoint/2010/main" val="23587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91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8313" y="0"/>
            <a:ext cx="7877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2053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6" name="Text Box 12"/>
          <p:cNvSpPr txBox="1">
            <a:spLocks noChangeArrowheads="1"/>
          </p:cNvSpPr>
          <p:nvPr/>
        </p:nvSpPr>
        <p:spPr bwMode="auto">
          <a:xfrm>
            <a:off x="3000375" y="4976813"/>
            <a:ext cx="302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 «Мы против пива»</a:t>
            </a:r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auto">
          <a:xfrm>
            <a:off x="3429000" y="5008563"/>
            <a:ext cx="237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«Твой выбор»</a:t>
            </a:r>
          </a:p>
        </p:txBody>
      </p:sp>
      <p:sp>
        <p:nvSpPr>
          <p:cNvPr id="170007" name="Text Box 23"/>
          <p:cNvSpPr txBox="1">
            <a:spLocks noChangeArrowheads="1"/>
          </p:cNvSpPr>
          <p:nvPr/>
        </p:nvSpPr>
        <p:spPr bwMode="auto">
          <a:xfrm>
            <a:off x="3000375" y="5048250"/>
            <a:ext cx="3240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«Танцуй ради жизни»</a:t>
            </a: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2411413" y="4976813"/>
            <a:ext cx="5040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«Ударим танцем по алкоголю…»</a:t>
            </a:r>
          </a:p>
        </p:txBody>
      </p:sp>
      <p:sp>
        <p:nvSpPr>
          <p:cNvPr id="170012" name="Text Box 28"/>
          <p:cNvSpPr txBox="1">
            <a:spLocks noChangeArrowheads="1"/>
          </p:cNvSpPr>
          <p:nvPr/>
        </p:nvSpPr>
        <p:spPr bwMode="auto">
          <a:xfrm>
            <a:off x="2916238" y="4992688"/>
            <a:ext cx="345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«Жить здорово!»</a:t>
            </a:r>
          </a:p>
        </p:txBody>
      </p:sp>
      <p:sp>
        <p:nvSpPr>
          <p:cNvPr id="170013" name="Text Box 29"/>
          <p:cNvSpPr txBox="1">
            <a:spLocks noChangeArrowheads="1"/>
          </p:cNvSpPr>
          <p:nvPr/>
        </p:nvSpPr>
        <p:spPr bwMode="auto">
          <a:xfrm>
            <a:off x="2627313" y="5048250"/>
            <a:ext cx="424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«Мама, подари мне жизнь»</a:t>
            </a:r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2557463" y="5008563"/>
            <a:ext cx="439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«Поколение </a:t>
            </a:r>
            <a:r>
              <a:rPr lang="en-US" sz="2000" b="1"/>
              <a:t>NEXT</a:t>
            </a:r>
            <a:r>
              <a:rPr lang="ru-RU" sz="2000" b="1"/>
              <a:t> за жизнь»</a:t>
            </a:r>
          </a:p>
        </p:txBody>
      </p:sp>
      <p:sp>
        <p:nvSpPr>
          <p:cNvPr id="170015" name="Text Box 31"/>
          <p:cNvSpPr txBox="1">
            <a:spLocks noChangeArrowheads="1"/>
          </p:cNvSpPr>
          <p:nvPr/>
        </p:nvSpPr>
        <p:spPr bwMode="auto">
          <a:xfrm>
            <a:off x="2771775" y="5048250"/>
            <a:ext cx="4032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 «Бульвар без спиртного»</a:t>
            </a:r>
          </a:p>
        </p:txBody>
      </p:sp>
      <p:sp>
        <p:nvSpPr>
          <p:cNvPr id="170016" name="Text Box 32"/>
          <p:cNvSpPr txBox="1">
            <a:spLocks noChangeArrowheads="1"/>
          </p:cNvSpPr>
          <p:nvPr/>
        </p:nvSpPr>
        <p:spPr bwMode="auto">
          <a:xfrm>
            <a:off x="1908175" y="4976813"/>
            <a:ext cx="581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«На что я готов обменять бутылку пива?»</a:t>
            </a:r>
          </a:p>
        </p:txBody>
      </p:sp>
      <p:sp>
        <p:nvSpPr>
          <p:cNvPr id="170017" name="Text Box 33"/>
          <p:cNvSpPr txBox="1">
            <a:spLocks noChangeArrowheads="1"/>
          </p:cNvSpPr>
          <p:nvPr/>
        </p:nvSpPr>
        <p:spPr bwMode="auto">
          <a:xfrm>
            <a:off x="2714625" y="5008563"/>
            <a:ext cx="4011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«Без алкогольный снайпер»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755650" y="4654550"/>
            <a:ext cx="77041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Юнион и ПК акция к «Международному дню борьбы со злоупотреблением и незаконным оборотом наркотиков»</a:t>
            </a: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250825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Социальные акции города Набережные Челны</a:t>
            </a: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178300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3" descr="D:\Папка обмена\ФОТООКМС на 28.11.11\бульвар\x_30d697e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41402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468313" y="4797425"/>
            <a:ext cx="8208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«Студенты академии физической культуры и спорта за здоровый образ жизни, присоединяйтесь!»</a:t>
            </a:r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2484438" y="5048250"/>
            <a:ext cx="424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«Я за здоровый образ жизни»</a:t>
            </a:r>
          </a:p>
        </p:txBody>
      </p:sp>
    </p:spTree>
    <p:extLst>
      <p:ext uri="{BB962C8B-B14F-4D97-AF65-F5344CB8AC3E}">
        <p14:creationId xmlns:p14="http://schemas.microsoft.com/office/powerpoint/2010/main" val="1074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0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" decel="100000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0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decel="100000"/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0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decel="100000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0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decel="100000"/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0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0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decel="100000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0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00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decel="100000"/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0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0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" decel="100000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decel="100000"/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0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 decel="100000"/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0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" decel="100000"/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6" grpId="0"/>
      <p:bldP spid="169996" grpId="1"/>
      <p:bldP spid="170006" grpId="0"/>
      <p:bldP spid="170006" grpId="1"/>
      <p:bldP spid="170007" grpId="0"/>
      <p:bldP spid="170007" grpId="1"/>
      <p:bldP spid="170011" grpId="0"/>
      <p:bldP spid="170011" grpId="1"/>
      <p:bldP spid="170012" grpId="0"/>
      <p:bldP spid="170012" grpId="1"/>
      <p:bldP spid="170013" grpId="0"/>
      <p:bldP spid="170013" grpId="1"/>
      <p:bldP spid="170014" grpId="0"/>
      <p:bldP spid="170014" grpId="1"/>
      <p:bldP spid="170015" grpId="0"/>
      <p:bldP spid="170015" grpId="1"/>
      <p:bldP spid="170016" grpId="0"/>
      <p:bldP spid="170016" grpId="1"/>
      <p:bldP spid="170017" grpId="0"/>
      <p:bldP spid="170017" grpId="1"/>
      <p:bldP spid="20" grpId="0"/>
      <p:bldP spid="20" grpId="1"/>
      <p:bldP spid="2" grpId="0"/>
      <p:bldP spid="2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3077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312102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611188" y="1844675"/>
            <a:ext cx="3959225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400">
                <a:solidFill>
                  <a:schemeClr val="hlink"/>
                </a:solidFill>
              </a:rPr>
              <a:t>«Здоровый образ жизни – здоровое питание – ранняя диагностика – раннее лечение –         все это является основой формирования   здорового поколения»</a:t>
            </a:r>
            <a:br>
              <a:rPr lang="ru-RU" sz="2400">
                <a:solidFill>
                  <a:schemeClr val="hlink"/>
                </a:solidFill>
              </a:rPr>
            </a:br>
            <a:r>
              <a:rPr lang="ru-RU" sz="2400">
                <a:solidFill>
                  <a:schemeClr val="hlink"/>
                </a:solidFill>
              </a:rPr>
              <a:t>              </a:t>
            </a:r>
            <a:br>
              <a:rPr lang="ru-RU" sz="2400">
                <a:solidFill>
                  <a:schemeClr val="hlink"/>
                </a:solidFill>
              </a:rPr>
            </a:br>
            <a:r>
              <a:rPr lang="ru-RU" sz="2400">
                <a:solidFill>
                  <a:schemeClr val="hlink"/>
                </a:solidFill>
              </a:rPr>
              <a:t>              Р.Н. Минниханов</a:t>
            </a:r>
          </a:p>
        </p:txBody>
      </p:sp>
    </p:spTree>
    <p:extLst>
      <p:ext uri="{BB962C8B-B14F-4D97-AF65-F5344CB8AC3E}">
        <p14:creationId xmlns:p14="http://schemas.microsoft.com/office/powerpoint/2010/main" val="12907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3077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3001963" cy="469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" name="Rectangle 13"/>
          <p:cNvSpPr>
            <a:spLocks noChangeArrowheads="1"/>
          </p:cNvSpPr>
          <p:nvPr/>
        </p:nvSpPr>
        <p:spPr bwMode="auto">
          <a:xfrm>
            <a:off x="4356100" y="1773238"/>
            <a:ext cx="3959225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400">
                <a:solidFill>
                  <a:schemeClr val="hlink"/>
                </a:solidFill>
              </a:rPr>
              <a:t>«Если мы действительно хотим добиться успеха, в центре нашего внимания всегда, постоянно должен быть человек – гражданин России»</a:t>
            </a:r>
            <a:br>
              <a:rPr lang="ru-RU" sz="2400">
                <a:solidFill>
                  <a:schemeClr val="hlink"/>
                </a:solidFill>
              </a:rPr>
            </a:br>
            <a:r>
              <a:rPr lang="ru-RU" sz="2400">
                <a:solidFill>
                  <a:schemeClr val="hlink"/>
                </a:solidFill>
              </a:rPr>
              <a:t>              </a:t>
            </a:r>
            <a:br>
              <a:rPr lang="ru-RU" sz="2400">
                <a:solidFill>
                  <a:schemeClr val="hlink"/>
                </a:solidFill>
              </a:rPr>
            </a:br>
            <a:r>
              <a:rPr lang="ru-RU" sz="2400">
                <a:solidFill>
                  <a:schemeClr val="hlink"/>
                </a:solidFill>
              </a:rPr>
              <a:t>                  Д.А. Медведев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idosos_feliz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389255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4102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6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106" name="Object 9"/>
          <p:cNvGraphicFramePr>
            <a:graphicFrameLocks noChangeAspect="1"/>
          </p:cNvGraphicFramePr>
          <p:nvPr/>
        </p:nvGraphicFramePr>
        <p:xfrm>
          <a:off x="0" y="476250"/>
          <a:ext cx="7308850" cy="538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Диаграмма" r:id="rId7" imgW="7515154" imgH="5362500" progId="Excel.Chart.8">
                  <p:embed/>
                </p:oleObj>
              </mc:Choice>
              <mc:Fallback>
                <p:oleObj name="Диаграмма" r:id="rId7" imgW="7515154" imgH="5362500" progId="Excel.Char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250"/>
                        <a:ext cx="7308850" cy="538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95288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Ожидаемая продолжительность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5125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7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29" name="Object 10"/>
          <p:cNvGraphicFramePr>
            <a:graphicFrameLocks noChangeAspect="1"/>
          </p:cNvGraphicFramePr>
          <p:nvPr/>
        </p:nvGraphicFramePr>
        <p:xfrm>
          <a:off x="323850" y="1125538"/>
          <a:ext cx="4176713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Диаграмма" r:id="rId6" imgW="6096000" imgH="4067251" progId="MSGraph.Chart.8">
                  <p:embed followColorScheme="full"/>
                </p:oleObj>
              </mc:Choice>
              <mc:Fallback>
                <p:oleObj name="Диаграмма" r:id="rId6" imgW="6096000" imgH="4067251" progId="MSGraph.Chart.8">
                  <p:embed followColorScheme="full"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25538"/>
                        <a:ext cx="4176713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3276600" y="2781300"/>
            <a:ext cx="1152525" cy="254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 b="1">
                <a:solidFill>
                  <a:schemeClr val="bg1"/>
                </a:solidFill>
              </a:rPr>
              <a:t>РТ           13,4</a:t>
            </a:r>
          </a:p>
        </p:txBody>
      </p:sp>
      <p:sp>
        <p:nvSpPr>
          <p:cNvPr id="5131" name="Rectangle 12"/>
          <p:cNvSpPr>
            <a:spLocks noChangeArrowheads="1"/>
          </p:cNvSpPr>
          <p:nvPr/>
        </p:nvSpPr>
        <p:spPr bwMode="auto">
          <a:xfrm>
            <a:off x="395288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Рождаемость в городе Набережные Челны</a:t>
            </a:r>
          </a:p>
        </p:txBody>
      </p:sp>
      <p:pic>
        <p:nvPicPr>
          <p:cNvPr id="5132" name="Picture 13" descr="Картинка 212 из 3128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49650"/>
            <a:ext cx="388937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5076825" y="1628775"/>
            <a:ext cx="2881313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>
                <a:cs typeface="Arial" charset="0"/>
              </a:rPr>
              <a:t>Рождаемость                в г. Набережные Челны             за 10 лет выросла на </a:t>
            </a:r>
            <a:r>
              <a:rPr lang="ru-RU" sz="4400" b="1">
                <a:solidFill>
                  <a:srgbClr val="CC0000"/>
                </a:solidFill>
                <a:cs typeface="Arial" charset="0"/>
              </a:rPr>
              <a:t>51,6%</a:t>
            </a:r>
          </a:p>
        </p:txBody>
      </p:sp>
      <p:sp>
        <p:nvSpPr>
          <p:cNvPr id="5134" name="AutoShape 66"/>
          <p:cNvSpPr>
            <a:spLocks noChangeArrowheads="1"/>
          </p:cNvSpPr>
          <p:nvPr/>
        </p:nvSpPr>
        <p:spPr bwMode="auto">
          <a:xfrm rot="20616384" flipV="1">
            <a:off x="7164388" y="981075"/>
            <a:ext cx="1008062" cy="2016125"/>
          </a:xfrm>
          <a:prstGeom prst="curvedLeftArrow">
            <a:avLst>
              <a:gd name="adj1" fmla="val 38111"/>
              <a:gd name="adj2" fmla="val 80000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58854" name="Group 134"/>
          <p:cNvGraphicFramePr>
            <a:graphicFrameLocks noGrp="1"/>
          </p:cNvGraphicFramePr>
          <p:nvPr/>
        </p:nvGraphicFramePr>
        <p:xfrm>
          <a:off x="323850" y="4076700"/>
          <a:ext cx="4105275" cy="2103439"/>
        </p:xfrm>
        <a:graphic>
          <a:graphicData uri="http://schemas.openxmlformats.org/drawingml/2006/table">
            <a:tbl>
              <a:tblPr/>
              <a:tblGrid>
                <a:gridCol w="719138"/>
                <a:gridCol w="865187"/>
                <a:gridCol w="649288"/>
                <a:gridCol w="574675"/>
                <a:gridCol w="649287"/>
                <a:gridCol w="647700"/>
              </a:tblGrid>
              <a:tr h="243877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Годы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Количество родов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Паритет родов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 роды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</a:rPr>
                        <a:t>2 роды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</a:rPr>
                        <a:t>3 роды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 роды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A926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2006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5257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2858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2010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342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47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A926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2007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7A92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5485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2762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2361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A926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5777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3002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2327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370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78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A926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2009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7A92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6423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3413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2560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353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97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A926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2010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7A92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6546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3304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2674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461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107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A926"/>
                          </a:solidFill>
                          <a:effectLst/>
                          <a:latin typeface="Tahoma" pitchFamily="34" charset="0"/>
                        </a:rPr>
                        <a:t>2011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6867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3469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2835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445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118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6149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468313" y="1052513"/>
          <a:ext cx="3959225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Диаграмма" r:id="rId6" imgW="6096000" imgH="4076644" progId="MSGraph.Chart.8">
                  <p:embed followColorScheme="full"/>
                </p:oleObj>
              </mc:Choice>
              <mc:Fallback>
                <p:oleObj name="Диаграмма" r:id="rId6" imgW="6096000" imgH="4076644" progId="MSGraph.Chart.8">
                  <p:embed followColorScheme="full"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52513"/>
                        <a:ext cx="3959225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76600" y="2636838"/>
            <a:ext cx="1079500" cy="254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 b="1">
                <a:solidFill>
                  <a:schemeClr val="bg1"/>
                </a:solidFill>
              </a:rPr>
              <a:t>РТ           1,0</a:t>
            </a:r>
          </a:p>
        </p:txBody>
      </p:sp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323850" y="3573463"/>
          <a:ext cx="4176713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Диаграмма" r:id="rId8" imgW="6096075" imgH="4067089" progId="MSGraph.Chart.8">
                  <p:embed followColorScheme="full"/>
                </p:oleObj>
              </mc:Choice>
              <mc:Fallback>
                <p:oleObj name="Диаграмма" r:id="rId8" imgW="6096075" imgH="4067089" progId="MSGraph.Chart.8">
                  <p:embed followColorScheme="full"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573463"/>
                        <a:ext cx="4176713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276600" y="5300663"/>
            <a:ext cx="1152525" cy="254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00" b="1">
                <a:solidFill>
                  <a:schemeClr val="bg1"/>
                </a:solidFill>
              </a:rPr>
              <a:t>РТ           12,4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250825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Естественный прирост и смертность в г. Набережные Челны</a:t>
            </a:r>
          </a:p>
        </p:txBody>
      </p:sp>
      <p:pic>
        <p:nvPicPr>
          <p:cNvPr id="615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16025"/>
            <a:ext cx="389731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5003800" y="4005263"/>
            <a:ext cx="38163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>
                <a:cs typeface="Arial" charset="0"/>
              </a:rPr>
              <a:t>Ежегодно население                  г. Набережные Челны                в среднем увеличивается            </a:t>
            </a:r>
            <a:r>
              <a:rPr lang="ru-RU" sz="4400" b="1">
                <a:solidFill>
                  <a:srgbClr val="CC0000"/>
                </a:solidFill>
                <a:cs typeface="Arial" charset="0"/>
              </a:rPr>
              <a:t>на 1800 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7173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7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250825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БСМП </a:t>
            </a:r>
          </a:p>
        </p:txBody>
      </p:sp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8163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7"/>
          <p:cNvSpPr txBox="1">
            <a:spLocks noChangeArrowheads="1"/>
          </p:cNvSpPr>
          <p:nvPr/>
        </p:nvSpPr>
        <p:spPr bwMode="auto">
          <a:xfrm>
            <a:off x="5867400" y="4149725"/>
            <a:ext cx="2881313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>
                <a:cs typeface="Arial" charset="0"/>
              </a:rPr>
              <a:t>Летальность                от инсульта                   в г. Набережные Челны             за 3 года снизилась на </a:t>
            </a:r>
            <a:r>
              <a:rPr lang="ru-RU" sz="4400" b="1">
                <a:solidFill>
                  <a:srgbClr val="CC0000"/>
                </a:solidFill>
                <a:cs typeface="Arial" charset="0"/>
              </a:rPr>
              <a:t>28%</a:t>
            </a:r>
          </a:p>
        </p:txBody>
      </p:sp>
      <p:sp>
        <p:nvSpPr>
          <p:cNvPr id="7180" name="AutoShape 16"/>
          <p:cNvSpPr>
            <a:spLocks noChangeArrowheads="1"/>
          </p:cNvSpPr>
          <p:nvPr/>
        </p:nvSpPr>
        <p:spPr bwMode="auto">
          <a:xfrm rot="2277853">
            <a:off x="2700338" y="4149725"/>
            <a:ext cx="2232025" cy="776288"/>
          </a:xfrm>
          <a:prstGeom prst="curvedDownArrow">
            <a:avLst>
              <a:gd name="adj1" fmla="val 57505"/>
              <a:gd name="adj2" fmla="val 115010"/>
              <a:gd name="adj3" fmla="val 33333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1800">
              <a:latin typeface="Arial" charset="0"/>
              <a:cs typeface="Arial" charset="0"/>
            </a:endParaRPr>
          </a:p>
        </p:txBody>
      </p:sp>
      <p:pic>
        <p:nvPicPr>
          <p:cNvPr id="7181" name="Picture 27" descr="insul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196975"/>
            <a:ext cx="19446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17"/>
          <p:cNvSpPr txBox="1">
            <a:spLocks noChangeArrowheads="1"/>
          </p:cNvSpPr>
          <p:nvPr/>
        </p:nvSpPr>
        <p:spPr bwMode="auto">
          <a:xfrm>
            <a:off x="611188" y="4149725"/>
            <a:ext cx="288131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>
                <a:cs typeface="Arial" charset="0"/>
              </a:rPr>
              <a:t>Госпитальная смертность от инфаркта миокарда в БСМП        за 3 года снизилась в        </a:t>
            </a:r>
            <a:r>
              <a:rPr lang="ru-RU" sz="4400" b="1">
                <a:solidFill>
                  <a:srgbClr val="CC0000"/>
                </a:solidFill>
                <a:cs typeface="Arial" charset="0"/>
              </a:rPr>
              <a:t>2 раза</a:t>
            </a:r>
          </a:p>
        </p:txBody>
      </p:sp>
      <p:sp>
        <p:nvSpPr>
          <p:cNvPr id="7183" name="AutoShape 24"/>
          <p:cNvSpPr>
            <a:spLocks noChangeArrowheads="1"/>
          </p:cNvSpPr>
          <p:nvPr/>
        </p:nvSpPr>
        <p:spPr bwMode="auto">
          <a:xfrm rot="13342922" flipV="1">
            <a:off x="4932363" y="3141663"/>
            <a:ext cx="1008062" cy="2016125"/>
          </a:xfrm>
          <a:prstGeom prst="curvedLeftArrow">
            <a:avLst>
              <a:gd name="adj1" fmla="val 38111"/>
              <a:gd name="adj2" fmla="val 80000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8197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50825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Отделение врача общей практики и врача - педиатра </a:t>
            </a:r>
          </a:p>
        </p:txBody>
      </p:sp>
      <p:pic>
        <p:nvPicPr>
          <p:cNvPr id="820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403225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Text Box 17"/>
          <p:cNvSpPr txBox="1">
            <a:spLocks noChangeArrowheads="1"/>
          </p:cNvSpPr>
          <p:nvPr/>
        </p:nvSpPr>
        <p:spPr bwMode="auto">
          <a:xfrm>
            <a:off x="468313" y="4437063"/>
            <a:ext cx="2232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>
                <a:cs typeface="Arial" charset="0"/>
              </a:rPr>
              <a:t>Вызова на дом </a:t>
            </a:r>
            <a:r>
              <a:rPr lang="ru-RU" sz="1800">
                <a:solidFill>
                  <a:srgbClr val="07A926"/>
                </a:solidFill>
                <a:cs typeface="Arial" charset="0"/>
              </a:rPr>
              <a:t>уменьшились</a:t>
            </a:r>
            <a:r>
              <a:rPr lang="ru-RU" sz="1800">
                <a:cs typeface="Arial" charset="0"/>
              </a:rPr>
              <a:t> на        </a:t>
            </a:r>
            <a:r>
              <a:rPr lang="ru-RU" sz="4400" b="1">
                <a:solidFill>
                  <a:srgbClr val="07A926"/>
                </a:solidFill>
                <a:cs typeface="Arial" charset="0"/>
              </a:rPr>
              <a:t>7%</a:t>
            </a:r>
          </a:p>
        </p:txBody>
      </p:sp>
      <p:sp>
        <p:nvSpPr>
          <p:cNvPr id="8204" name="Text Box 17"/>
          <p:cNvSpPr txBox="1">
            <a:spLocks noChangeArrowheads="1"/>
          </p:cNvSpPr>
          <p:nvPr/>
        </p:nvSpPr>
        <p:spPr bwMode="auto">
          <a:xfrm>
            <a:off x="2987675" y="4365625"/>
            <a:ext cx="3240088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>
                <a:cs typeface="Arial" charset="0"/>
              </a:rPr>
              <a:t>Необходимость консультаций узких специалистов </a:t>
            </a:r>
            <a:r>
              <a:rPr lang="ru-RU" sz="1800">
                <a:solidFill>
                  <a:srgbClr val="FF0000"/>
                </a:solidFill>
                <a:cs typeface="Arial" charset="0"/>
              </a:rPr>
              <a:t>снизилась</a:t>
            </a:r>
            <a:r>
              <a:rPr lang="ru-RU" sz="1800">
                <a:cs typeface="Arial" charset="0"/>
              </a:rPr>
              <a:t> на                         </a:t>
            </a:r>
            <a:r>
              <a:rPr lang="ru-RU" sz="4400" b="1">
                <a:solidFill>
                  <a:srgbClr val="CC0000"/>
                </a:solidFill>
                <a:cs typeface="Arial" charset="0"/>
              </a:rPr>
              <a:t>20%</a:t>
            </a:r>
          </a:p>
        </p:txBody>
      </p:sp>
      <p:pic>
        <p:nvPicPr>
          <p:cNvPr id="820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96975"/>
            <a:ext cx="3887788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pic>
        <p:nvPicPr>
          <p:cNvPr id="2052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50825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Спортивные объекты города Набережные Челны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3203575" y="4652963"/>
            <a:ext cx="2879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дворец спорта</a:t>
            </a:r>
          </a:p>
        </p:txBody>
      </p:sp>
      <p:sp>
        <p:nvSpPr>
          <p:cNvPr id="168994" name="Rectangle 34"/>
          <p:cNvSpPr>
            <a:spLocks noChangeArrowheads="1"/>
          </p:cNvSpPr>
          <p:nvPr/>
        </p:nvSpPr>
        <p:spPr bwMode="auto">
          <a:xfrm>
            <a:off x="2627313" y="4652963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легкоатлетический манеж</a:t>
            </a:r>
          </a:p>
        </p:txBody>
      </p:sp>
      <p:sp>
        <p:nvSpPr>
          <p:cNvPr id="168996" name="Rectangle 36"/>
          <p:cNvSpPr>
            <a:spLocks noChangeArrowheads="1"/>
          </p:cNvSpPr>
          <p:nvPr/>
        </p:nvSpPr>
        <p:spPr bwMode="auto">
          <a:xfrm>
            <a:off x="3779838" y="4652963"/>
            <a:ext cx="15113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 b="1"/>
              <a:t>стадионы</a:t>
            </a: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4284663" y="5372100"/>
            <a:ext cx="4318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8998" name="Rectangle 38"/>
          <p:cNvSpPr>
            <a:spLocks noChangeArrowheads="1"/>
          </p:cNvSpPr>
          <p:nvPr/>
        </p:nvSpPr>
        <p:spPr bwMode="auto">
          <a:xfrm>
            <a:off x="4067175" y="4725988"/>
            <a:ext cx="100806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 b="1"/>
              <a:t>тиры</a:t>
            </a:r>
          </a:p>
        </p:txBody>
      </p:sp>
      <p:sp>
        <p:nvSpPr>
          <p:cNvPr id="168999" name="Rectangle 39"/>
          <p:cNvSpPr>
            <a:spLocks noChangeArrowheads="1"/>
          </p:cNvSpPr>
          <p:nvPr/>
        </p:nvSpPr>
        <p:spPr bwMode="auto">
          <a:xfrm>
            <a:off x="4140200" y="5300663"/>
            <a:ext cx="647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9000" name="Rectangle 40"/>
          <p:cNvSpPr>
            <a:spLocks noChangeArrowheads="1"/>
          </p:cNvSpPr>
          <p:nvPr/>
        </p:nvSpPr>
        <p:spPr bwMode="auto">
          <a:xfrm>
            <a:off x="3419475" y="4725988"/>
            <a:ext cx="23034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лыжные базы</a:t>
            </a:r>
          </a:p>
        </p:txBody>
      </p:sp>
      <p:sp>
        <p:nvSpPr>
          <p:cNvPr id="169001" name="Rectangle 41"/>
          <p:cNvSpPr>
            <a:spLocks noChangeArrowheads="1"/>
          </p:cNvSpPr>
          <p:nvPr/>
        </p:nvSpPr>
        <p:spPr bwMode="auto">
          <a:xfrm>
            <a:off x="4138613" y="5300663"/>
            <a:ext cx="6492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9002" name="Rectangle 42"/>
          <p:cNvSpPr>
            <a:spLocks noChangeArrowheads="1"/>
          </p:cNvSpPr>
          <p:nvPr/>
        </p:nvSpPr>
        <p:spPr bwMode="auto">
          <a:xfrm>
            <a:off x="2771775" y="4652963"/>
            <a:ext cx="36004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 b="1"/>
              <a:t>плавательные бассейны</a:t>
            </a:r>
          </a:p>
        </p:txBody>
      </p:sp>
      <p:sp>
        <p:nvSpPr>
          <p:cNvPr id="169003" name="Rectangle 43"/>
          <p:cNvSpPr>
            <a:spLocks noChangeArrowheads="1"/>
          </p:cNvSpPr>
          <p:nvPr/>
        </p:nvSpPr>
        <p:spPr bwMode="auto">
          <a:xfrm>
            <a:off x="4067175" y="5372100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9006" name="Rectangle 46"/>
          <p:cNvSpPr>
            <a:spLocks noChangeArrowheads="1"/>
          </p:cNvSpPr>
          <p:nvPr/>
        </p:nvSpPr>
        <p:spPr bwMode="auto">
          <a:xfrm>
            <a:off x="3132138" y="4581525"/>
            <a:ext cx="28813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хоккейные корты</a:t>
            </a:r>
          </a:p>
        </p:txBody>
      </p:sp>
      <p:sp>
        <p:nvSpPr>
          <p:cNvPr id="169007" name="Rectangle 47"/>
          <p:cNvSpPr>
            <a:spLocks noChangeArrowheads="1"/>
          </p:cNvSpPr>
          <p:nvPr/>
        </p:nvSpPr>
        <p:spPr bwMode="auto">
          <a:xfrm>
            <a:off x="4067175" y="5372100"/>
            <a:ext cx="863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69013" name="Rectangle 53"/>
          <p:cNvSpPr>
            <a:spLocks noChangeArrowheads="1"/>
          </p:cNvSpPr>
          <p:nvPr/>
        </p:nvSpPr>
        <p:spPr bwMode="auto">
          <a:xfrm>
            <a:off x="3132138" y="4581525"/>
            <a:ext cx="28813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футбольные поля</a:t>
            </a:r>
          </a:p>
        </p:txBody>
      </p:sp>
      <p:sp>
        <p:nvSpPr>
          <p:cNvPr id="169014" name="Rectangle 54"/>
          <p:cNvSpPr>
            <a:spLocks noChangeArrowheads="1"/>
          </p:cNvSpPr>
          <p:nvPr/>
        </p:nvSpPr>
        <p:spPr bwMode="auto">
          <a:xfrm>
            <a:off x="3994150" y="5227638"/>
            <a:ext cx="10795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118</a:t>
            </a:r>
          </a:p>
        </p:txBody>
      </p:sp>
      <p:sp>
        <p:nvSpPr>
          <p:cNvPr id="169015" name="Rectangle 55"/>
          <p:cNvSpPr>
            <a:spLocks noChangeArrowheads="1"/>
          </p:cNvSpPr>
          <p:nvPr/>
        </p:nvSpPr>
        <p:spPr bwMode="auto">
          <a:xfrm>
            <a:off x="2555875" y="4581525"/>
            <a:ext cx="3960813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спортивные площадки</a:t>
            </a:r>
          </a:p>
        </p:txBody>
      </p:sp>
      <p:sp>
        <p:nvSpPr>
          <p:cNvPr id="169016" name="Rectangle 56"/>
          <p:cNvSpPr>
            <a:spLocks noChangeArrowheads="1"/>
          </p:cNvSpPr>
          <p:nvPr/>
        </p:nvSpPr>
        <p:spPr bwMode="auto">
          <a:xfrm>
            <a:off x="3924300" y="5300663"/>
            <a:ext cx="10795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145</a:t>
            </a:r>
          </a:p>
        </p:txBody>
      </p:sp>
      <p:sp>
        <p:nvSpPr>
          <p:cNvPr id="169017" name="Rectangle 57"/>
          <p:cNvSpPr>
            <a:spLocks noChangeArrowheads="1"/>
          </p:cNvSpPr>
          <p:nvPr/>
        </p:nvSpPr>
        <p:spPr bwMode="auto">
          <a:xfrm>
            <a:off x="2409825" y="4654550"/>
            <a:ext cx="42497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внутридворовые площадки</a:t>
            </a:r>
          </a:p>
        </p:txBody>
      </p:sp>
      <p:sp>
        <p:nvSpPr>
          <p:cNvPr id="169018" name="Rectangle 58"/>
          <p:cNvSpPr>
            <a:spLocks noChangeArrowheads="1"/>
          </p:cNvSpPr>
          <p:nvPr/>
        </p:nvSpPr>
        <p:spPr bwMode="auto">
          <a:xfrm>
            <a:off x="3924300" y="5300663"/>
            <a:ext cx="10795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147</a:t>
            </a:r>
          </a:p>
        </p:txBody>
      </p:sp>
      <p:sp>
        <p:nvSpPr>
          <p:cNvPr id="169019" name="Rectangle 59"/>
          <p:cNvSpPr>
            <a:spLocks noChangeArrowheads="1"/>
          </p:cNvSpPr>
          <p:nvPr/>
        </p:nvSpPr>
        <p:spPr bwMode="auto">
          <a:xfrm>
            <a:off x="3132138" y="4581525"/>
            <a:ext cx="28813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спортивные залы</a:t>
            </a:r>
          </a:p>
        </p:txBody>
      </p:sp>
      <p:sp>
        <p:nvSpPr>
          <p:cNvPr id="169020" name="Rectangle 60"/>
          <p:cNvSpPr>
            <a:spLocks noChangeArrowheads="1"/>
          </p:cNvSpPr>
          <p:nvPr/>
        </p:nvSpPr>
        <p:spPr bwMode="auto">
          <a:xfrm>
            <a:off x="3995738" y="5299075"/>
            <a:ext cx="10064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382</a:t>
            </a:r>
          </a:p>
        </p:txBody>
      </p:sp>
      <p:sp>
        <p:nvSpPr>
          <p:cNvPr id="169021" name="Rectangle 61"/>
          <p:cNvSpPr>
            <a:spLocks noChangeArrowheads="1"/>
          </p:cNvSpPr>
          <p:nvPr/>
        </p:nvSpPr>
        <p:spPr bwMode="auto">
          <a:xfrm>
            <a:off x="2268538" y="4654550"/>
            <a:ext cx="44275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000" b="1"/>
              <a:t>спортивные сооружения</a:t>
            </a:r>
          </a:p>
        </p:txBody>
      </p:sp>
      <p:sp>
        <p:nvSpPr>
          <p:cNvPr id="169022" name="Rectangle 62"/>
          <p:cNvSpPr>
            <a:spLocks noChangeArrowheads="1"/>
          </p:cNvSpPr>
          <p:nvPr/>
        </p:nvSpPr>
        <p:spPr bwMode="auto">
          <a:xfrm>
            <a:off x="3851275" y="5372100"/>
            <a:ext cx="1295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</a:rPr>
              <a:t>445</a:t>
            </a:r>
          </a:p>
        </p:txBody>
      </p:sp>
      <p:pic>
        <p:nvPicPr>
          <p:cNvPr id="2079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103688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05275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1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" decel="100000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decel="1000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7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decel="1000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 decel="1000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9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3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decel="1000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9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9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9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9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" decel="100000"/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9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9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9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13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9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" decel="100000"/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9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69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9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7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9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" decel="100000"/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69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69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69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69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53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69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" decel="100000"/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69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69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69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6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69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69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9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73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9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69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" decel="100000"/>
                                        <p:tgtEl>
                                          <p:spTgt spid="169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69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69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69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69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69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69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69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9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9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9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69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" decel="100000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69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20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6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6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69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  <p:bldP spid="168996" grpId="0"/>
      <p:bldP spid="168997" grpId="0"/>
      <p:bldP spid="168998" grpId="0"/>
      <p:bldP spid="168998" grpId="1"/>
      <p:bldP spid="168999" grpId="0"/>
      <p:bldP spid="168999" grpId="1"/>
      <p:bldP spid="169000" grpId="0"/>
      <p:bldP spid="169000" grpId="1"/>
      <p:bldP spid="169001" grpId="0"/>
      <p:bldP spid="169001" grpId="1"/>
      <p:bldP spid="169002" grpId="0"/>
      <p:bldP spid="169002" grpId="1"/>
      <p:bldP spid="169003" grpId="0"/>
      <p:bldP spid="169003" grpId="1"/>
      <p:bldP spid="169006" grpId="0"/>
      <p:bldP spid="169006" grpId="1"/>
      <p:bldP spid="169007" grpId="0"/>
      <p:bldP spid="169007" grpId="1"/>
      <p:bldP spid="169013" grpId="0"/>
      <p:bldP spid="169013" grpId="1"/>
      <p:bldP spid="169014" grpId="0"/>
      <p:bldP spid="169014" grpId="1"/>
      <p:bldP spid="169015" grpId="0"/>
      <p:bldP spid="169015" grpId="1"/>
      <p:bldP spid="169016" grpId="0"/>
      <p:bldP spid="169016" grpId="1"/>
      <p:bldP spid="169017" grpId="0"/>
      <p:bldP spid="169017" grpId="1"/>
      <p:bldP spid="169018" grpId="0"/>
      <p:bldP spid="169018" grpId="1"/>
      <p:bldP spid="169019" grpId="0"/>
      <p:bldP spid="169019" grpId="1"/>
      <p:bldP spid="169020" grpId="0"/>
      <p:bldP spid="169020" grpId="1"/>
      <p:bldP spid="169021" grpId="0"/>
      <p:bldP spid="1690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91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5288" y="260350"/>
            <a:ext cx="77930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57200" y="0"/>
            <a:ext cx="7877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2800">
                <a:solidFill>
                  <a:schemeClr val="bg1"/>
                </a:solidFill>
                <a:latin typeface="Arial" charset="0"/>
              </a:rPr>
              <a:t>Тренинги</a:t>
            </a:r>
          </a:p>
        </p:txBody>
      </p:sp>
      <p:pic>
        <p:nvPicPr>
          <p:cNvPr id="3077" name="Picture 10" descr="логотип мз рт англ коп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4254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/>
          </p:cNvSpPr>
          <p:nvPr/>
        </p:nvSpPr>
        <p:spPr bwMode="auto">
          <a:xfrm>
            <a:off x="611188" y="6308725"/>
            <a:ext cx="7848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sz="1000" b="1">
                <a:solidFill>
                  <a:srgbClr val="00CC66"/>
                </a:solidFill>
                <a:cs typeface="Arial" charset="0"/>
              </a:rPr>
              <a:t>Управление здравоохранения по городу Набережные Челны Министерства здравоохранения Республики Татарстан </a:t>
            </a:r>
            <a:r>
              <a:rPr lang="en-US" sz="1000" b="1">
                <a:solidFill>
                  <a:srgbClr val="0066FF"/>
                </a:solidFill>
                <a:cs typeface="Arial" charset="0"/>
              </a:rPr>
              <a:t>www.minzdrav.tatar.ru</a:t>
            </a:r>
            <a:endParaRPr lang="ru-RU" sz="1000" b="1">
              <a:solidFill>
                <a:srgbClr val="0066FF"/>
              </a:solidFill>
              <a:cs typeface="Arial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5961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33375"/>
            <a:ext cx="538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22"/>
          <p:cNvSpPr>
            <a:spLocks noChangeArrowheads="1"/>
          </p:cNvSpPr>
          <p:nvPr/>
        </p:nvSpPr>
        <p:spPr bwMode="auto">
          <a:xfrm>
            <a:off x="250825" y="333375"/>
            <a:ext cx="81375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/>
            <a:r>
              <a:rPr lang="ru-RU" sz="2000">
                <a:solidFill>
                  <a:schemeClr val="bg1"/>
                </a:solidFill>
              </a:rPr>
              <a:t>Массовые спортивные мероприятия в г. Набережные Челны</a:t>
            </a:r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971550" y="4581525"/>
            <a:ext cx="709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Первенство по хоккею с шайбой среди юношей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3851275" y="5322888"/>
            <a:ext cx="142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748 чел</a:t>
            </a: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763713" y="4383088"/>
            <a:ext cx="56880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Турнир семейных команд </a:t>
            </a:r>
          </a:p>
          <a:p>
            <a:pPr algn="ctr" eaLnBrk="1" hangingPunct="1"/>
            <a:r>
              <a:rPr lang="ru-RU" sz="2000" b="1"/>
              <a:t>«Папа, мама, я – шахматная семья»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3922713" y="5322888"/>
            <a:ext cx="1296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39 чел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31913" y="4581525"/>
            <a:ext cx="6372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Первенство города по баскетболу Кубок Мэра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851275" y="5348288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220 чел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116013" y="4221163"/>
            <a:ext cx="72009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Городской турнир по национальной борьбе «Курэш» среди юношей на призы почетного гражданина города Гимадеева Р.М.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706813" y="5348288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FF0000"/>
                </a:solidFill>
              </a:rPr>
              <a:t>140 чел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187450" y="4652963"/>
            <a:ext cx="6732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Первенство города по волейболу на кубок Мэра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778250" y="5348288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FF0000"/>
                </a:solidFill>
              </a:rPr>
              <a:t>270 чел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331913" y="4437063"/>
            <a:ext cx="6372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Городские соревнования по национальным видам спорта  «Сабантуй-2011»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560763" y="5332413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FF0000"/>
                </a:solidFill>
              </a:rPr>
              <a:t>5 667 чел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9750" y="4221163"/>
            <a:ext cx="8064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Городской легкоатлетический пробег, посвященный Дню города, Дню физкультурника на призы заслуженного мастера спорта Фираи Султановой-Ждановой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635375" y="5348288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FF0000"/>
                </a:solidFill>
              </a:rPr>
              <a:t>2 579 чел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403350" y="4437063"/>
            <a:ext cx="6372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Всероссийские соревнования по спортивному ориентированию «Российский Азимут»</a:t>
            </a: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3706813" y="5322888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4 819 чел</a:t>
            </a:r>
          </a:p>
        </p:txBody>
      </p:sp>
      <p:sp>
        <p:nvSpPr>
          <p:cNvPr id="168976" name="Text Box 16"/>
          <p:cNvSpPr txBox="1">
            <a:spLocks noChangeArrowheads="1"/>
          </p:cNvSpPr>
          <p:nvPr/>
        </p:nvSpPr>
        <p:spPr bwMode="auto">
          <a:xfrm>
            <a:off x="1331913" y="4581525"/>
            <a:ext cx="6599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Спартакиада трудящихся «Спортивные Челны»</a:t>
            </a:r>
          </a:p>
        </p:txBody>
      </p:sp>
      <p:sp>
        <p:nvSpPr>
          <p:cNvPr id="168977" name="Text Box 17"/>
          <p:cNvSpPr txBox="1">
            <a:spLocks noChangeArrowheads="1"/>
          </p:cNvSpPr>
          <p:nvPr/>
        </p:nvSpPr>
        <p:spPr bwMode="auto">
          <a:xfrm>
            <a:off x="3706813" y="5348288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2 168 чел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468313" y="4365625"/>
            <a:ext cx="8280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b="1"/>
              <a:t>Традиционная городская легкоатлетическая эстафета, посвященная Победе ВОВ к открытию летнего спортивного сезона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706813" y="5348288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1 962 чел</a:t>
            </a:r>
          </a:p>
        </p:txBody>
      </p:sp>
      <p:sp>
        <p:nvSpPr>
          <p:cNvPr id="168978" name="Text Box 18"/>
          <p:cNvSpPr txBox="1">
            <a:spLocks noChangeArrowheads="1"/>
          </p:cNvSpPr>
          <p:nvPr/>
        </p:nvSpPr>
        <p:spPr bwMode="auto">
          <a:xfrm>
            <a:off x="1116013" y="4437063"/>
            <a:ext cx="6935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Массовые соревнования «Камский веломарофон»</a:t>
            </a:r>
          </a:p>
        </p:txBody>
      </p:sp>
      <p:sp>
        <p:nvSpPr>
          <p:cNvPr id="168979" name="Text Box 19"/>
          <p:cNvSpPr txBox="1">
            <a:spLocks noChangeArrowheads="1"/>
          </p:cNvSpPr>
          <p:nvPr/>
        </p:nvSpPr>
        <p:spPr bwMode="auto">
          <a:xfrm>
            <a:off x="3419475" y="5322888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FF0000"/>
                </a:solidFill>
              </a:rPr>
              <a:t>10 522 чел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3203575" y="4581525"/>
            <a:ext cx="2941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 «Кросс Татарстана»</a:t>
            </a:r>
          </a:p>
        </p:txBody>
      </p: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3562350" y="5348288"/>
            <a:ext cx="189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41 322 чел</a:t>
            </a:r>
          </a:p>
        </p:txBody>
      </p:sp>
      <p:sp>
        <p:nvSpPr>
          <p:cNvPr id="168980" name="Text Box 20"/>
          <p:cNvSpPr txBox="1">
            <a:spLocks noChangeArrowheads="1"/>
          </p:cNvSpPr>
          <p:nvPr/>
        </p:nvSpPr>
        <p:spPr bwMode="auto">
          <a:xfrm>
            <a:off x="2987675" y="4581525"/>
            <a:ext cx="306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/>
              <a:t>«Лыжня Татарстана»</a:t>
            </a: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>
            <a:off x="3562350" y="5348288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20 910 чел</a:t>
            </a:r>
          </a:p>
        </p:txBody>
      </p:sp>
      <p:pic>
        <p:nvPicPr>
          <p:cNvPr id="3108" name="Picture 9" descr="1111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83534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2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decel="1000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7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3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" decel="1000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" decel="1000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3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" decel="1000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3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233" presetID="3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" decel="100000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2" grpId="0"/>
      <p:bldP spid="168975" grpId="0"/>
      <p:bldP spid="168975" grpId="1"/>
      <p:bldP spid="2" grpId="0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8973" grpId="0"/>
      <p:bldP spid="168973" grpId="1"/>
      <p:bldP spid="168976" grpId="0"/>
      <p:bldP spid="168976" grpId="1"/>
      <p:bldP spid="168977" grpId="0"/>
      <p:bldP spid="168977" grpId="1"/>
      <p:bldP spid="168974" grpId="0"/>
      <p:bldP spid="168974" grpId="1"/>
      <p:bldP spid="15" grpId="0"/>
      <p:bldP spid="15" grpId="1"/>
      <p:bldP spid="168978" grpId="0"/>
      <p:bldP spid="168979" grpId="0"/>
      <p:bldP spid="168970" grpId="0"/>
      <p:bldP spid="168970" grpId="1"/>
      <p:bldP spid="168971" grpId="0"/>
      <p:bldP spid="168971" grpId="1"/>
      <p:bldP spid="16898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11287</TotalTime>
  <Words>645</Words>
  <Application>Microsoft Office PowerPoint</Application>
  <PresentationFormat>Экран (4:3)</PresentationFormat>
  <Paragraphs>148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Tahoma</vt:lpstr>
      <vt:lpstr>Arial</vt:lpstr>
      <vt:lpstr>Calibri</vt:lpstr>
      <vt:lpstr>Times New Roman</vt:lpstr>
      <vt:lpstr>Тема Office</vt:lpstr>
      <vt:lpstr>Диаграмма Microsoft Office Excel</vt:lpstr>
      <vt:lpstr>Диаграмма Microsoft Graph</vt:lpstr>
      <vt:lpstr>Здоровый город  Здоровая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Марат С. Нурмиев</cp:lastModifiedBy>
  <cp:revision>580</cp:revision>
  <dcterms:created xsi:type="dcterms:W3CDTF">2010-04-04T15:18:18Z</dcterms:created>
  <dcterms:modified xsi:type="dcterms:W3CDTF">2012-02-03T09:27:41Z</dcterms:modified>
</cp:coreProperties>
</file>