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4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16" r:id="rId1"/>
  </p:sldMasterIdLst>
  <p:handoutMasterIdLst>
    <p:handoutMasterId r:id="rId21"/>
  </p:handoutMasterIdLst>
  <p:sldIdLst>
    <p:sldId id="256" r:id="rId2"/>
    <p:sldId id="267" r:id="rId3"/>
    <p:sldId id="271" r:id="rId4"/>
    <p:sldId id="280" r:id="rId5"/>
    <p:sldId id="272" r:id="rId6"/>
    <p:sldId id="273" r:id="rId7"/>
    <p:sldId id="287" r:id="rId8"/>
    <p:sldId id="276" r:id="rId9"/>
    <p:sldId id="274" r:id="rId10"/>
    <p:sldId id="281" r:id="rId11"/>
    <p:sldId id="284" r:id="rId12"/>
    <p:sldId id="277" r:id="rId13"/>
    <p:sldId id="278" r:id="rId14"/>
    <p:sldId id="286" r:id="rId15"/>
    <p:sldId id="260" r:id="rId16"/>
    <p:sldId id="288" r:id="rId17"/>
    <p:sldId id="279" r:id="rId18"/>
    <p:sldId id="261" r:id="rId19"/>
    <p:sldId id="264" r:id="rId20"/>
  </p:sldIdLst>
  <p:sldSz cx="9144000" cy="6858000" type="screen4x3"/>
  <p:notesSz cx="6797675" cy="992822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Arial" charset="0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Arial" charset="0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Arial" charset="0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Arial" charset="0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Arial" charset="0"/>
        <a:cs typeface="Arial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Arial" charset="0"/>
        <a:cs typeface="Arial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Arial" charset="0"/>
        <a:cs typeface="Arial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Arial" charset="0"/>
        <a:cs typeface="Arial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Arial" charset="0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clrMru>
    <a:srgbClr val="04C511"/>
    <a:srgbClr val="FAFFAF"/>
    <a:srgbClr val="ECFFED"/>
    <a:srgbClr val="BBFF4D"/>
    <a:srgbClr val="B8FF37"/>
    <a:srgbClr val="FFFF00"/>
    <a:srgbClr val="996600"/>
    <a:srgbClr val="FF9900"/>
    <a:srgbClr val="008000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310" autoAdjust="0"/>
    <p:restoredTop sz="94660"/>
  </p:normalViewPr>
  <p:slideViewPr>
    <p:cSldViewPr>
      <p:cViewPr varScale="1">
        <p:scale>
          <a:sx n="144" d="100"/>
          <a:sy n="144" d="100"/>
        </p:scale>
        <p:origin x="-696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handoutMaster" Target="handoutMasters/handoutMaster1.xml"/><Relationship Id="rId22" Type="http://schemas.openxmlformats.org/officeDocument/2006/relationships/printerSettings" Target="printerSettings/printerSettings1.bin"/><Relationship Id="rId23" Type="http://schemas.openxmlformats.org/officeDocument/2006/relationships/presProps" Target="presProps.xml"/><Relationship Id="rId24" Type="http://schemas.openxmlformats.org/officeDocument/2006/relationships/viewProps" Target="viewProps.xml"/><Relationship Id="rId25" Type="http://schemas.openxmlformats.org/officeDocument/2006/relationships/theme" Target="theme/theme1.xml"/><Relationship Id="rId26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9159C9F-3B60-5B45-BFB6-A292A4F44932}" type="doc">
      <dgm:prSet loTypeId="urn:microsoft.com/office/officeart/2005/8/layout/hChevron3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CFA1717-7713-9242-BD11-F7653ACF8AE1}">
      <dgm:prSet phldrT="[Текст]" custT="1"/>
      <dgm:spPr>
        <a:solidFill>
          <a:schemeClr val="accent3"/>
        </a:solidFill>
        <a:ln w="57150" cmpd="sng">
          <a:solidFill>
            <a:srgbClr val="008000"/>
          </a:solidFill>
          <a:prstDash val="solid"/>
        </a:ln>
      </dgm:spPr>
      <dgm:t>
        <a:bodyPr/>
        <a:lstStyle/>
        <a:p>
          <a:r>
            <a:rPr lang="ru-RU" sz="2000" b="1" dirty="0" smtClean="0">
              <a:solidFill>
                <a:srgbClr val="008000"/>
              </a:solidFill>
            </a:rPr>
            <a:t>КМП</a:t>
          </a:r>
        </a:p>
        <a:p>
          <a:r>
            <a:rPr lang="ru-RU" sz="2000" b="1" dirty="0" smtClean="0">
              <a:solidFill>
                <a:srgbClr val="008000"/>
              </a:solidFill>
            </a:rPr>
            <a:t>(время, стандарт, результат) </a:t>
          </a:r>
          <a:endParaRPr lang="ru-RU" sz="2000" b="1" dirty="0">
            <a:solidFill>
              <a:srgbClr val="008000"/>
            </a:solidFill>
          </a:endParaRPr>
        </a:p>
      </dgm:t>
    </dgm:pt>
    <dgm:pt modelId="{247712B2-905A-3044-BF4D-6EC437A79A75}" type="parTrans" cxnId="{0D1C6D95-D51A-3B4D-B02A-A785ECA81D64}">
      <dgm:prSet/>
      <dgm:spPr/>
      <dgm:t>
        <a:bodyPr/>
        <a:lstStyle/>
        <a:p>
          <a:endParaRPr lang="ru-RU"/>
        </a:p>
      </dgm:t>
    </dgm:pt>
    <dgm:pt modelId="{2810FC5C-C2E7-3343-9597-9394A2A7DCBC}" type="sibTrans" cxnId="{0D1C6D95-D51A-3B4D-B02A-A785ECA81D64}">
      <dgm:prSet/>
      <dgm:spPr/>
      <dgm:t>
        <a:bodyPr/>
        <a:lstStyle/>
        <a:p>
          <a:endParaRPr lang="ru-RU"/>
        </a:p>
      </dgm:t>
    </dgm:pt>
    <dgm:pt modelId="{7773E7DB-6BBC-BA42-99B8-B0D355F87A34}">
      <dgm:prSet phldrT="[Текст]" custT="1"/>
      <dgm:spPr>
        <a:solidFill>
          <a:schemeClr val="accent3"/>
        </a:solidFill>
        <a:ln w="57150" cmpd="sng">
          <a:solidFill>
            <a:srgbClr val="008000"/>
          </a:solidFill>
          <a:prstDash val="solid"/>
        </a:ln>
      </dgm:spPr>
      <dgm:t>
        <a:bodyPr/>
        <a:lstStyle/>
        <a:p>
          <a:r>
            <a:rPr lang="ru-RU" sz="1400" b="1" dirty="0" smtClean="0">
              <a:solidFill>
                <a:srgbClr val="008000"/>
              </a:solidFill>
            </a:rPr>
            <a:t>Медицинская помощь (комплекс МУ)</a:t>
          </a:r>
          <a:endParaRPr lang="ru-RU" sz="1400" b="1" dirty="0">
            <a:solidFill>
              <a:srgbClr val="008000"/>
            </a:solidFill>
          </a:endParaRPr>
        </a:p>
      </dgm:t>
    </dgm:pt>
    <dgm:pt modelId="{BA152641-5441-0047-80D0-9F63801EEB2C}" type="parTrans" cxnId="{0B0A997C-C7E1-9E45-80DE-3DE5BD2E70A6}">
      <dgm:prSet/>
      <dgm:spPr/>
      <dgm:t>
        <a:bodyPr/>
        <a:lstStyle/>
        <a:p>
          <a:endParaRPr lang="ru-RU"/>
        </a:p>
      </dgm:t>
    </dgm:pt>
    <dgm:pt modelId="{107B2659-E5F5-2A49-9F47-E07FCDE9726E}" type="sibTrans" cxnId="{0B0A997C-C7E1-9E45-80DE-3DE5BD2E70A6}">
      <dgm:prSet/>
      <dgm:spPr/>
      <dgm:t>
        <a:bodyPr/>
        <a:lstStyle/>
        <a:p>
          <a:endParaRPr lang="ru-RU"/>
        </a:p>
      </dgm:t>
    </dgm:pt>
    <dgm:pt modelId="{1CB45B68-4E4A-884A-A889-AC5A741D8A49}">
      <dgm:prSet phldrT="[Текст]" custT="1"/>
      <dgm:spPr>
        <a:solidFill>
          <a:schemeClr val="accent3"/>
        </a:solidFill>
        <a:ln w="57150" cmpd="sng">
          <a:solidFill>
            <a:srgbClr val="008000"/>
          </a:solidFill>
          <a:prstDash val="solid"/>
        </a:ln>
      </dgm:spPr>
      <dgm:t>
        <a:bodyPr/>
        <a:lstStyle/>
        <a:p>
          <a:r>
            <a:rPr lang="ru-RU" sz="1050" b="1" dirty="0" smtClean="0">
              <a:solidFill>
                <a:srgbClr val="008000"/>
              </a:solidFill>
            </a:rPr>
            <a:t>Медицинская услуга (комплекс вмешательств)</a:t>
          </a:r>
          <a:endParaRPr lang="ru-RU" sz="1050" b="1" dirty="0">
            <a:solidFill>
              <a:srgbClr val="008000"/>
            </a:solidFill>
          </a:endParaRPr>
        </a:p>
      </dgm:t>
    </dgm:pt>
    <dgm:pt modelId="{7EBB6812-4EF6-2E44-8984-98E555D9428C}" type="parTrans" cxnId="{2CA9A1DB-628E-CF43-9EEC-0564BA41D1C8}">
      <dgm:prSet/>
      <dgm:spPr/>
      <dgm:t>
        <a:bodyPr/>
        <a:lstStyle/>
        <a:p>
          <a:endParaRPr lang="ru-RU"/>
        </a:p>
      </dgm:t>
    </dgm:pt>
    <dgm:pt modelId="{BEF2BF95-1339-1649-AB01-1AB044E61776}" type="sibTrans" cxnId="{2CA9A1DB-628E-CF43-9EEC-0564BA41D1C8}">
      <dgm:prSet/>
      <dgm:spPr/>
      <dgm:t>
        <a:bodyPr/>
        <a:lstStyle/>
        <a:p>
          <a:endParaRPr lang="ru-RU"/>
        </a:p>
      </dgm:t>
    </dgm:pt>
    <dgm:pt modelId="{452F14F7-8A2D-6048-A985-327D0B563CDC}">
      <dgm:prSet custT="1"/>
      <dgm:spPr>
        <a:solidFill>
          <a:schemeClr val="accent3"/>
        </a:solidFill>
        <a:ln w="57150" cmpd="sng">
          <a:solidFill>
            <a:srgbClr val="008000"/>
          </a:solidFill>
          <a:prstDash val="solid"/>
        </a:ln>
      </dgm:spPr>
      <dgm:t>
        <a:bodyPr/>
        <a:lstStyle/>
        <a:p>
          <a:r>
            <a:rPr lang="ru-RU" sz="1200" b="1" dirty="0" smtClean="0">
              <a:solidFill>
                <a:srgbClr val="008000"/>
              </a:solidFill>
            </a:rPr>
            <a:t>Медицинское вмешательства (комплекс обследований и  манипуляций)</a:t>
          </a:r>
          <a:endParaRPr lang="ru-RU" sz="1200" b="1" dirty="0">
            <a:solidFill>
              <a:srgbClr val="008000"/>
            </a:solidFill>
          </a:endParaRPr>
        </a:p>
      </dgm:t>
    </dgm:pt>
    <dgm:pt modelId="{7C7DB8AA-EEB3-0F4E-A7BC-E0F4086AC186}" type="parTrans" cxnId="{D0594B63-0EFD-3644-B554-C0997C4C5415}">
      <dgm:prSet/>
      <dgm:spPr/>
      <dgm:t>
        <a:bodyPr/>
        <a:lstStyle/>
        <a:p>
          <a:endParaRPr lang="ru-RU"/>
        </a:p>
      </dgm:t>
    </dgm:pt>
    <dgm:pt modelId="{7B78B5F8-2BC4-DC47-9CB8-5DFB6AE0720D}" type="sibTrans" cxnId="{D0594B63-0EFD-3644-B554-C0997C4C5415}">
      <dgm:prSet/>
      <dgm:spPr/>
      <dgm:t>
        <a:bodyPr/>
        <a:lstStyle/>
        <a:p>
          <a:endParaRPr lang="ru-RU"/>
        </a:p>
      </dgm:t>
    </dgm:pt>
    <dgm:pt modelId="{E7486879-A094-224D-99F4-C41B73C3BE58}">
      <dgm:prSet phldrT="[Текст]"/>
      <dgm:spPr>
        <a:solidFill>
          <a:schemeClr val="accent3"/>
        </a:solidFill>
        <a:ln w="57150" cmpd="sng">
          <a:solidFill>
            <a:srgbClr val="008000"/>
          </a:solidFill>
          <a:prstDash val="solid"/>
        </a:ln>
      </dgm:spPr>
      <dgm:t>
        <a:bodyPr/>
        <a:lstStyle/>
        <a:p>
          <a:r>
            <a:rPr lang="ru-RU" b="1" dirty="0" smtClean="0">
              <a:solidFill>
                <a:srgbClr val="008000"/>
              </a:solidFill>
            </a:rPr>
            <a:t>КМП</a:t>
          </a:r>
        </a:p>
      </dgm:t>
    </dgm:pt>
    <dgm:pt modelId="{32398681-6001-8F41-A614-44913A7AADA3}" type="parTrans" cxnId="{40598CCC-E928-AA4A-A5C9-EF4BBC376F89}">
      <dgm:prSet/>
      <dgm:spPr/>
      <dgm:t>
        <a:bodyPr/>
        <a:lstStyle/>
        <a:p>
          <a:endParaRPr lang="ru-RU"/>
        </a:p>
      </dgm:t>
    </dgm:pt>
    <dgm:pt modelId="{28066CC0-6C1C-5A42-8941-9D08C0B46E73}" type="sibTrans" cxnId="{40598CCC-E928-AA4A-A5C9-EF4BBC376F89}">
      <dgm:prSet/>
      <dgm:spPr/>
      <dgm:t>
        <a:bodyPr/>
        <a:lstStyle/>
        <a:p>
          <a:endParaRPr lang="ru-RU"/>
        </a:p>
      </dgm:t>
    </dgm:pt>
    <dgm:pt modelId="{79448CE1-00C6-2E42-9871-A9C79C58A6AE}" type="pres">
      <dgm:prSet presAssocID="{89159C9F-3B60-5B45-BFB6-A292A4F44932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43CCF6D-A80A-C34B-ABB1-5A22162077A7}" type="pres">
      <dgm:prSet presAssocID="{2CFA1717-7713-9242-BD11-F7653ACF8AE1}" presName="parTxOnly" presStyleLbl="node1" presStyleIdx="0" presStyleCnt="5" custScaleX="119266" custScaleY="1641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69D204-3FE6-AF4C-8A92-500A168B8071}" type="pres">
      <dgm:prSet presAssocID="{2810FC5C-C2E7-3343-9597-9394A2A7DCBC}" presName="parSpace" presStyleCnt="0"/>
      <dgm:spPr/>
    </dgm:pt>
    <dgm:pt modelId="{7DBE00B1-F0D0-6240-9BBD-06158AFE2A58}" type="pres">
      <dgm:prSet presAssocID="{7773E7DB-6BBC-BA42-99B8-B0D355F87A34}" presName="parTxOnly" presStyleLbl="node1" presStyleIdx="1" presStyleCnt="5" custScaleY="1466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5EA96A-73D2-664B-B18E-D3F76FB5E287}" type="pres">
      <dgm:prSet presAssocID="{107B2659-E5F5-2A49-9F47-E07FCDE9726E}" presName="parSpace" presStyleCnt="0"/>
      <dgm:spPr/>
    </dgm:pt>
    <dgm:pt modelId="{E0E8DDC5-1CB6-9949-B8AB-D19758A14A56}" type="pres">
      <dgm:prSet presAssocID="{1CB45B68-4E4A-884A-A889-AC5A741D8A49}" presName="parTxOnly" presStyleLbl="node1" presStyleIdx="2" presStyleCnt="5" custScaleX="91952" custScaleY="1319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80635D-EDB0-604A-89E7-04FE5A4592F1}" type="pres">
      <dgm:prSet presAssocID="{BEF2BF95-1339-1649-AB01-1AB044E61776}" presName="parSpace" presStyleCnt="0"/>
      <dgm:spPr/>
    </dgm:pt>
    <dgm:pt modelId="{16BA48C6-EFBB-5443-AFC1-AA702F9CD7CC}" type="pres">
      <dgm:prSet presAssocID="{452F14F7-8A2D-6048-A985-327D0B563CDC}" presName="parTxOnly" presStyleLbl="node1" presStyleIdx="3" presStyleCnt="5" custScaleX="131811" custScaleY="1267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DC8E91-BC13-BC48-A0BD-A92FA4C89CC3}" type="pres">
      <dgm:prSet presAssocID="{7B78B5F8-2BC4-DC47-9CB8-5DFB6AE0720D}" presName="parSpace" presStyleCnt="0"/>
      <dgm:spPr/>
    </dgm:pt>
    <dgm:pt modelId="{21D5AA62-3C0B-064B-9A6C-E1DA733C9620}" type="pres">
      <dgm:prSet presAssocID="{E7486879-A094-224D-99F4-C41B73C3BE58}" presName="parTxOnly" presStyleLbl="node1" presStyleIdx="4" presStyleCnt="5" custScaleY="1641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0DD894A-C672-9240-8501-082FB89E5C13}" type="presOf" srcId="{2CFA1717-7713-9242-BD11-F7653ACF8AE1}" destId="{B43CCF6D-A80A-C34B-ABB1-5A22162077A7}" srcOrd="0" destOrd="0" presId="urn:microsoft.com/office/officeart/2005/8/layout/hChevron3"/>
    <dgm:cxn modelId="{2CA9A1DB-628E-CF43-9EEC-0564BA41D1C8}" srcId="{89159C9F-3B60-5B45-BFB6-A292A4F44932}" destId="{1CB45B68-4E4A-884A-A889-AC5A741D8A49}" srcOrd="2" destOrd="0" parTransId="{7EBB6812-4EF6-2E44-8984-98E555D9428C}" sibTransId="{BEF2BF95-1339-1649-AB01-1AB044E61776}"/>
    <dgm:cxn modelId="{34ACDC2F-1F3F-D040-8BF3-119044AF2D93}" type="presOf" srcId="{7773E7DB-6BBC-BA42-99B8-B0D355F87A34}" destId="{7DBE00B1-F0D0-6240-9BBD-06158AFE2A58}" srcOrd="0" destOrd="0" presId="urn:microsoft.com/office/officeart/2005/8/layout/hChevron3"/>
    <dgm:cxn modelId="{687D3B25-B699-874E-B29E-8FC1E669F651}" type="presOf" srcId="{E7486879-A094-224D-99F4-C41B73C3BE58}" destId="{21D5AA62-3C0B-064B-9A6C-E1DA733C9620}" srcOrd="0" destOrd="0" presId="urn:microsoft.com/office/officeart/2005/8/layout/hChevron3"/>
    <dgm:cxn modelId="{D0594B63-0EFD-3644-B554-C0997C4C5415}" srcId="{89159C9F-3B60-5B45-BFB6-A292A4F44932}" destId="{452F14F7-8A2D-6048-A985-327D0B563CDC}" srcOrd="3" destOrd="0" parTransId="{7C7DB8AA-EEB3-0F4E-A7BC-E0F4086AC186}" sibTransId="{7B78B5F8-2BC4-DC47-9CB8-5DFB6AE0720D}"/>
    <dgm:cxn modelId="{1F48BB35-8D22-F744-9127-5F9CFE297528}" type="presOf" srcId="{89159C9F-3B60-5B45-BFB6-A292A4F44932}" destId="{79448CE1-00C6-2E42-9871-A9C79C58A6AE}" srcOrd="0" destOrd="0" presId="urn:microsoft.com/office/officeart/2005/8/layout/hChevron3"/>
    <dgm:cxn modelId="{0D1C6D95-D51A-3B4D-B02A-A785ECA81D64}" srcId="{89159C9F-3B60-5B45-BFB6-A292A4F44932}" destId="{2CFA1717-7713-9242-BD11-F7653ACF8AE1}" srcOrd="0" destOrd="0" parTransId="{247712B2-905A-3044-BF4D-6EC437A79A75}" sibTransId="{2810FC5C-C2E7-3343-9597-9394A2A7DCBC}"/>
    <dgm:cxn modelId="{40598CCC-E928-AA4A-A5C9-EF4BBC376F89}" srcId="{89159C9F-3B60-5B45-BFB6-A292A4F44932}" destId="{E7486879-A094-224D-99F4-C41B73C3BE58}" srcOrd="4" destOrd="0" parTransId="{32398681-6001-8F41-A614-44913A7AADA3}" sibTransId="{28066CC0-6C1C-5A42-8941-9D08C0B46E73}"/>
    <dgm:cxn modelId="{07DBE45C-C942-0A47-A6A4-9087C0C0480C}" type="presOf" srcId="{1CB45B68-4E4A-884A-A889-AC5A741D8A49}" destId="{E0E8DDC5-1CB6-9949-B8AB-D19758A14A56}" srcOrd="0" destOrd="0" presId="urn:microsoft.com/office/officeart/2005/8/layout/hChevron3"/>
    <dgm:cxn modelId="{0B0A997C-C7E1-9E45-80DE-3DE5BD2E70A6}" srcId="{89159C9F-3B60-5B45-BFB6-A292A4F44932}" destId="{7773E7DB-6BBC-BA42-99B8-B0D355F87A34}" srcOrd="1" destOrd="0" parTransId="{BA152641-5441-0047-80D0-9F63801EEB2C}" sibTransId="{107B2659-E5F5-2A49-9F47-E07FCDE9726E}"/>
    <dgm:cxn modelId="{852D680E-F33C-144E-B96F-D802A3F745A5}" type="presOf" srcId="{452F14F7-8A2D-6048-A985-327D0B563CDC}" destId="{16BA48C6-EFBB-5443-AFC1-AA702F9CD7CC}" srcOrd="0" destOrd="0" presId="urn:microsoft.com/office/officeart/2005/8/layout/hChevron3"/>
    <dgm:cxn modelId="{4EDD52FA-E36C-2847-88E9-0D4DCF438F2A}" type="presParOf" srcId="{79448CE1-00C6-2E42-9871-A9C79C58A6AE}" destId="{B43CCF6D-A80A-C34B-ABB1-5A22162077A7}" srcOrd="0" destOrd="0" presId="urn:microsoft.com/office/officeart/2005/8/layout/hChevron3"/>
    <dgm:cxn modelId="{9FB904DE-9201-8A4F-8508-6C21EDE5E150}" type="presParOf" srcId="{79448CE1-00C6-2E42-9871-A9C79C58A6AE}" destId="{E969D204-3FE6-AF4C-8A92-500A168B8071}" srcOrd="1" destOrd="0" presId="urn:microsoft.com/office/officeart/2005/8/layout/hChevron3"/>
    <dgm:cxn modelId="{2D70A00D-E9EC-2E43-8045-6D1842EF21A5}" type="presParOf" srcId="{79448CE1-00C6-2E42-9871-A9C79C58A6AE}" destId="{7DBE00B1-F0D0-6240-9BBD-06158AFE2A58}" srcOrd="2" destOrd="0" presId="urn:microsoft.com/office/officeart/2005/8/layout/hChevron3"/>
    <dgm:cxn modelId="{E2F90F29-13EB-7846-84DA-EC9F3E9D3EE3}" type="presParOf" srcId="{79448CE1-00C6-2E42-9871-A9C79C58A6AE}" destId="{435EA96A-73D2-664B-B18E-D3F76FB5E287}" srcOrd="3" destOrd="0" presId="urn:microsoft.com/office/officeart/2005/8/layout/hChevron3"/>
    <dgm:cxn modelId="{DBE11377-8752-D748-8068-94A3FE6D3BB5}" type="presParOf" srcId="{79448CE1-00C6-2E42-9871-A9C79C58A6AE}" destId="{E0E8DDC5-1CB6-9949-B8AB-D19758A14A56}" srcOrd="4" destOrd="0" presId="urn:microsoft.com/office/officeart/2005/8/layout/hChevron3"/>
    <dgm:cxn modelId="{A35AF330-EA1A-8F42-AE58-AEB86A53DCB0}" type="presParOf" srcId="{79448CE1-00C6-2E42-9871-A9C79C58A6AE}" destId="{9E80635D-EDB0-604A-89E7-04FE5A4592F1}" srcOrd="5" destOrd="0" presId="urn:microsoft.com/office/officeart/2005/8/layout/hChevron3"/>
    <dgm:cxn modelId="{FC8AC57C-AA06-A948-8569-7CC6718D12B9}" type="presParOf" srcId="{79448CE1-00C6-2E42-9871-A9C79C58A6AE}" destId="{16BA48C6-EFBB-5443-AFC1-AA702F9CD7CC}" srcOrd="6" destOrd="0" presId="urn:microsoft.com/office/officeart/2005/8/layout/hChevron3"/>
    <dgm:cxn modelId="{772603CC-6D71-6C48-A9E2-61D12538201D}" type="presParOf" srcId="{79448CE1-00C6-2E42-9871-A9C79C58A6AE}" destId="{7EDC8E91-BC13-BC48-A0BD-A92FA4C89CC3}" srcOrd="7" destOrd="0" presId="urn:microsoft.com/office/officeart/2005/8/layout/hChevron3"/>
    <dgm:cxn modelId="{A818A3CA-33F3-0F42-B3FF-751B6941CE88}" type="presParOf" srcId="{79448CE1-00C6-2E42-9871-A9C79C58A6AE}" destId="{21D5AA62-3C0B-064B-9A6C-E1DA733C9620}" srcOrd="8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EE5B27B-A1D3-9A4D-982B-18942C2D7933}" type="doc">
      <dgm:prSet loTypeId="urn:microsoft.com/office/officeart/2005/8/layout/hProcess7" loCatId="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106DB50-E9E4-0145-9587-20067A25358E}">
      <dgm:prSet phldrT="[Текст]" custT="1"/>
      <dgm:spPr>
        <a:noFill/>
        <a:ln w="38100" cmpd="sng">
          <a:solidFill>
            <a:srgbClr val="008000"/>
          </a:solidFill>
        </a:ln>
        <a:effectLst/>
      </dgm:spPr>
      <dgm:t>
        <a:bodyPr/>
        <a:lstStyle/>
        <a:p>
          <a:pPr algn="ctr"/>
          <a:r>
            <a:rPr lang="ru-RU" sz="2400" dirty="0">
              <a:solidFill>
                <a:srgbClr val="000000"/>
              </a:solidFill>
            </a:rPr>
            <a:t>ЗАКАЗЧИК</a:t>
          </a:r>
        </a:p>
        <a:p>
          <a:pPr algn="r"/>
          <a:endParaRPr lang="ru-RU" sz="900" dirty="0"/>
        </a:p>
      </dgm:t>
    </dgm:pt>
    <dgm:pt modelId="{FC703124-D9DB-0A4A-BDEB-D1CE2F725332}" type="parTrans" cxnId="{2EA4A52C-651E-1E47-9B1B-BA6459CB2547}">
      <dgm:prSet/>
      <dgm:spPr/>
      <dgm:t>
        <a:bodyPr/>
        <a:lstStyle/>
        <a:p>
          <a:endParaRPr lang="ru-RU"/>
        </a:p>
      </dgm:t>
    </dgm:pt>
    <dgm:pt modelId="{32A3ABFD-538A-1C4E-A379-E0EBEB6BEADF}" type="sibTrans" cxnId="{2EA4A52C-651E-1E47-9B1B-BA6459CB2547}">
      <dgm:prSet/>
      <dgm:spPr/>
      <dgm:t>
        <a:bodyPr/>
        <a:lstStyle/>
        <a:p>
          <a:endParaRPr lang="ru-RU"/>
        </a:p>
      </dgm:t>
    </dgm:pt>
    <dgm:pt modelId="{C92C9EBA-7B36-7145-A02A-417BCC6EC52F}">
      <dgm:prSet phldrT="[Текст]"/>
      <dgm:spPr>
        <a:ln w="38100" cmpd="sng">
          <a:solidFill>
            <a:srgbClr val="008000"/>
          </a:solidFill>
        </a:ln>
        <a:effectLst/>
      </dgm:spPr>
      <dgm:t>
        <a:bodyPr/>
        <a:lstStyle/>
        <a:p>
          <a:pPr algn="ctr"/>
          <a:r>
            <a:rPr lang="ru-RU" i="1" u="sng" dirty="0">
              <a:solidFill>
                <a:srgbClr val="008000"/>
              </a:solidFill>
            </a:rPr>
            <a:t>ПАЦИЕНТ</a:t>
          </a:r>
        </a:p>
        <a:p>
          <a:pPr algn="ctr"/>
          <a:endParaRPr lang="ru-RU" i="1" dirty="0">
            <a:solidFill>
              <a:srgbClr val="000000"/>
            </a:solidFill>
          </a:endParaRPr>
        </a:p>
        <a:p>
          <a:pPr algn="ctr"/>
          <a:r>
            <a:rPr lang="ru-RU" i="1" dirty="0">
              <a:solidFill>
                <a:srgbClr val="000000"/>
              </a:solidFill>
            </a:rPr>
            <a:t>СТРАХОВАЯ </a:t>
          </a:r>
          <a:r>
            <a:rPr lang="ru-RU" i="1" dirty="0" smtClean="0">
              <a:solidFill>
                <a:srgbClr val="000000"/>
              </a:solidFill>
            </a:rPr>
            <a:t>КОМПАНИЯ</a:t>
          </a:r>
        </a:p>
        <a:p>
          <a:pPr algn="ctr"/>
          <a:r>
            <a:rPr lang="ru-RU" i="1" dirty="0" smtClean="0">
              <a:solidFill>
                <a:srgbClr val="000000"/>
              </a:solidFill>
            </a:rPr>
            <a:t>ФОМС</a:t>
          </a:r>
          <a:endParaRPr lang="ru-RU" i="1" dirty="0">
            <a:solidFill>
              <a:srgbClr val="000000"/>
            </a:solidFill>
          </a:endParaRPr>
        </a:p>
        <a:p>
          <a:pPr algn="ctr"/>
          <a:endParaRPr lang="ru-RU" i="1" dirty="0">
            <a:solidFill>
              <a:srgbClr val="000000"/>
            </a:solidFill>
          </a:endParaRPr>
        </a:p>
        <a:p>
          <a:pPr algn="ctr"/>
          <a:r>
            <a:rPr lang="ru-RU" i="1" dirty="0" smtClean="0">
              <a:solidFill>
                <a:srgbClr val="000000"/>
              </a:solidFill>
            </a:rPr>
            <a:t>ПРЕДПРИЯТИЕ</a:t>
          </a:r>
          <a:endParaRPr lang="ru-RU" i="1" dirty="0">
            <a:solidFill>
              <a:srgbClr val="000000"/>
            </a:solidFill>
          </a:endParaRPr>
        </a:p>
      </dgm:t>
    </dgm:pt>
    <dgm:pt modelId="{56EF79D3-7816-734B-8393-8A5986AC5472}" type="parTrans" cxnId="{F1602CCE-A990-E846-BCB0-8AE13104BCF8}">
      <dgm:prSet/>
      <dgm:spPr/>
      <dgm:t>
        <a:bodyPr/>
        <a:lstStyle/>
        <a:p>
          <a:endParaRPr lang="ru-RU"/>
        </a:p>
      </dgm:t>
    </dgm:pt>
    <dgm:pt modelId="{58A6CC7B-C4C5-7349-9558-A1631A7057DC}" type="sibTrans" cxnId="{F1602CCE-A990-E846-BCB0-8AE13104BCF8}">
      <dgm:prSet/>
      <dgm:spPr/>
      <dgm:t>
        <a:bodyPr/>
        <a:lstStyle/>
        <a:p>
          <a:endParaRPr lang="ru-RU"/>
        </a:p>
      </dgm:t>
    </dgm:pt>
    <dgm:pt modelId="{E9386867-5A1C-4B47-A011-613959B986FF}">
      <dgm:prSet phldrT="[Текст]"/>
      <dgm:spPr>
        <a:noFill/>
        <a:ln w="38100" cmpd="sng">
          <a:solidFill>
            <a:srgbClr val="008000"/>
          </a:solidFill>
        </a:ln>
        <a:effectLst/>
      </dgm:spPr>
      <dgm:t>
        <a:bodyPr/>
        <a:lstStyle/>
        <a:p>
          <a:pPr algn="ctr"/>
          <a:r>
            <a:rPr lang="ru-RU" dirty="0">
              <a:solidFill>
                <a:srgbClr val="000000"/>
              </a:solidFill>
            </a:rPr>
            <a:t>МЕДИЦИНСКАЯ УСЛУГА</a:t>
          </a:r>
        </a:p>
      </dgm:t>
    </dgm:pt>
    <dgm:pt modelId="{A1CA1B99-0DD6-A049-9400-B6388A5AA535}" type="parTrans" cxnId="{95BCF721-91FC-884F-B56A-A30E4A857286}">
      <dgm:prSet/>
      <dgm:spPr/>
      <dgm:t>
        <a:bodyPr/>
        <a:lstStyle/>
        <a:p>
          <a:endParaRPr lang="ru-RU"/>
        </a:p>
      </dgm:t>
    </dgm:pt>
    <dgm:pt modelId="{17A58A02-9D9C-D144-A832-AF0267107290}" type="sibTrans" cxnId="{95BCF721-91FC-884F-B56A-A30E4A857286}">
      <dgm:prSet/>
      <dgm:spPr/>
      <dgm:t>
        <a:bodyPr/>
        <a:lstStyle/>
        <a:p>
          <a:endParaRPr lang="ru-RU"/>
        </a:p>
      </dgm:t>
    </dgm:pt>
    <dgm:pt modelId="{32A44707-C550-AC42-AAFE-F6C4EAA4371B}">
      <dgm:prSet phldrT="[Текст]" custT="1"/>
      <dgm:spPr>
        <a:ln w="38100" cmpd="sng">
          <a:solidFill>
            <a:srgbClr val="008000"/>
          </a:solidFill>
        </a:ln>
        <a:effectLst/>
      </dgm:spPr>
      <dgm:t>
        <a:bodyPr/>
        <a:lstStyle/>
        <a:p>
          <a:pPr algn="l"/>
          <a:r>
            <a:rPr lang="ru-RU" sz="1400" dirty="0" smtClean="0">
              <a:solidFill>
                <a:srgbClr val="000000"/>
              </a:solidFill>
            </a:rPr>
            <a:t>Менеджмент учреждения</a:t>
          </a:r>
          <a:endParaRPr lang="ru-RU" sz="1400" dirty="0">
            <a:solidFill>
              <a:srgbClr val="000000"/>
            </a:solidFill>
          </a:endParaRPr>
        </a:p>
        <a:p>
          <a:pPr algn="l"/>
          <a:r>
            <a:rPr lang="ru-RU" sz="1400" dirty="0" smtClean="0">
              <a:solidFill>
                <a:srgbClr val="000000"/>
              </a:solidFill>
            </a:rPr>
            <a:t>и подразделения </a:t>
          </a:r>
          <a:endParaRPr lang="ru-RU" sz="1400" dirty="0">
            <a:solidFill>
              <a:srgbClr val="000000"/>
            </a:solidFill>
          </a:endParaRPr>
        </a:p>
        <a:p>
          <a:pPr algn="l"/>
          <a:endParaRPr lang="ru-RU" sz="1200" dirty="0">
            <a:solidFill>
              <a:srgbClr val="000000"/>
            </a:solidFill>
          </a:endParaRPr>
        </a:p>
      </dgm:t>
    </dgm:pt>
    <dgm:pt modelId="{39D79A05-A17A-D94D-8A65-78F886E959B0}" type="parTrans" cxnId="{C32CA9AE-27CA-8D4B-87CA-BC34C59B1E1F}">
      <dgm:prSet/>
      <dgm:spPr/>
      <dgm:t>
        <a:bodyPr/>
        <a:lstStyle/>
        <a:p>
          <a:endParaRPr lang="ru-RU"/>
        </a:p>
      </dgm:t>
    </dgm:pt>
    <dgm:pt modelId="{5D6D5DCE-5A41-D244-BC1A-60131DC5E504}" type="sibTrans" cxnId="{C32CA9AE-27CA-8D4B-87CA-BC34C59B1E1F}">
      <dgm:prSet/>
      <dgm:spPr/>
      <dgm:t>
        <a:bodyPr/>
        <a:lstStyle/>
        <a:p>
          <a:endParaRPr lang="ru-RU"/>
        </a:p>
      </dgm:t>
    </dgm:pt>
    <dgm:pt modelId="{410558BD-42C6-CD4D-BD9D-14DE865A0B03}">
      <dgm:prSet phldrT="[Текст]"/>
      <dgm:spPr>
        <a:noFill/>
        <a:ln w="38100" cmpd="sng">
          <a:solidFill>
            <a:srgbClr val="008000"/>
          </a:solidFill>
        </a:ln>
        <a:effectLst/>
      </dgm:spPr>
      <dgm:t>
        <a:bodyPr/>
        <a:lstStyle/>
        <a:p>
          <a:pPr algn="ctr"/>
          <a:r>
            <a:rPr lang="ru-RU" dirty="0">
              <a:solidFill>
                <a:srgbClr val="000000"/>
              </a:solidFill>
            </a:rPr>
            <a:t>ПОТРЕБИТЕЛЬ</a:t>
          </a:r>
        </a:p>
      </dgm:t>
    </dgm:pt>
    <dgm:pt modelId="{FC526B96-27AD-A24D-95AE-F8E79D070B1F}" type="parTrans" cxnId="{722F1416-840D-9C4D-A876-4E1D7D32D0D8}">
      <dgm:prSet/>
      <dgm:spPr/>
      <dgm:t>
        <a:bodyPr/>
        <a:lstStyle/>
        <a:p>
          <a:endParaRPr lang="ru-RU"/>
        </a:p>
      </dgm:t>
    </dgm:pt>
    <dgm:pt modelId="{E3F5E7D1-D5D5-A34C-B5F3-5D285A915710}" type="sibTrans" cxnId="{722F1416-840D-9C4D-A876-4E1D7D32D0D8}">
      <dgm:prSet/>
      <dgm:spPr/>
      <dgm:t>
        <a:bodyPr/>
        <a:lstStyle/>
        <a:p>
          <a:endParaRPr lang="ru-RU"/>
        </a:p>
      </dgm:t>
    </dgm:pt>
    <dgm:pt modelId="{698EC8F3-BAB5-994D-9923-E5BA4E2244BF}">
      <dgm:prSet phldrT="[Текст]"/>
      <dgm:spPr>
        <a:ln w="38100" cmpd="sng">
          <a:solidFill>
            <a:srgbClr val="008000"/>
          </a:solidFill>
        </a:ln>
        <a:effectLst/>
      </dgm:spPr>
      <dgm:t>
        <a:bodyPr/>
        <a:lstStyle/>
        <a:p>
          <a:pPr algn="ctr"/>
          <a:r>
            <a:rPr lang="ru-RU" i="1" u="sng" dirty="0">
              <a:solidFill>
                <a:srgbClr val="008000"/>
              </a:solidFill>
            </a:rPr>
            <a:t>ПАЦИЕН</a:t>
          </a:r>
          <a:r>
            <a:rPr lang="ru-RU" i="1" dirty="0">
              <a:solidFill>
                <a:srgbClr val="008000"/>
              </a:solidFill>
            </a:rPr>
            <a:t>Т</a:t>
          </a:r>
          <a:endParaRPr lang="ru-RU" dirty="0">
            <a:solidFill>
              <a:srgbClr val="008000"/>
            </a:solidFill>
          </a:endParaRPr>
        </a:p>
      </dgm:t>
    </dgm:pt>
    <dgm:pt modelId="{6486AD33-DAB4-AB43-B7B0-5D2CE52A44A7}" type="parTrans" cxnId="{91441E49-0F23-594A-AF46-A716DE6162E0}">
      <dgm:prSet/>
      <dgm:spPr/>
      <dgm:t>
        <a:bodyPr/>
        <a:lstStyle/>
        <a:p>
          <a:endParaRPr lang="ru-RU"/>
        </a:p>
      </dgm:t>
    </dgm:pt>
    <dgm:pt modelId="{6A7BC876-7CF6-884B-BFA3-03BDFBEA299B}" type="sibTrans" cxnId="{91441E49-0F23-594A-AF46-A716DE6162E0}">
      <dgm:prSet/>
      <dgm:spPr/>
      <dgm:t>
        <a:bodyPr/>
        <a:lstStyle/>
        <a:p>
          <a:endParaRPr lang="ru-RU"/>
        </a:p>
      </dgm:t>
    </dgm:pt>
    <dgm:pt modelId="{7CE433A8-39F9-6445-82FE-10DBB56AA504}">
      <dgm:prSet custT="1"/>
      <dgm:spPr>
        <a:ln w="38100" cmpd="sng">
          <a:solidFill>
            <a:srgbClr val="008000"/>
          </a:solidFill>
        </a:ln>
        <a:effectLst/>
      </dgm:spPr>
      <dgm:t>
        <a:bodyPr/>
        <a:lstStyle/>
        <a:p>
          <a:pPr algn="ctr"/>
          <a:endParaRPr lang="ru-RU" sz="1400" u="sng" dirty="0" smtClean="0">
            <a:solidFill>
              <a:srgbClr val="000000"/>
            </a:solidFill>
          </a:endParaRPr>
        </a:p>
        <a:p>
          <a:pPr algn="ctr"/>
          <a:endParaRPr lang="ru-RU" sz="1400" u="sng" dirty="0" smtClean="0">
            <a:solidFill>
              <a:srgbClr val="000000"/>
            </a:solidFill>
          </a:endParaRPr>
        </a:p>
        <a:p>
          <a:pPr algn="ctr"/>
          <a:r>
            <a:rPr lang="ru-RU" sz="1600" u="sng" dirty="0" smtClean="0">
              <a:solidFill>
                <a:srgbClr val="008000"/>
              </a:solidFill>
            </a:rPr>
            <a:t>Технология </a:t>
          </a:r>
          <a:r>
            <a:rPr lang="ru-RU" sz="1600" u="sng" dirty="0">
              <a:solidFill>
                <a:srgbClr val="008000"/>
              </a:solidFill>
            </a:rPr>
            <a:t>оказания медицинской услу</a:t>
          </a:r>
          <a:r>
            <a:rPr lang="ru-RU" sz="1400" u="sng" dirty="0">
              <a:solidFill>
                <a:srgbClr val="008000"/>
              </a:solidFill>
            </a:rPr>
            <a:t>г</a:t>
          </a:r>
          <a:r>
            <a:rPr lang="ru-RU" sz="1400" dirty="0">
              <a:solidFill>
                <a:srgbClr val="008000"/>
              </a:solidFill>
            </a:rPr>
            <a:t>и</a:t>
          </a:r>
        </a:p>
        <a:p>
          <a:pPr algn="l"/>
          <a:endParaRPr lang="ru-RU" sz="1200" dirty="0">
            <a:solidFill>
              <a:srgbClr val="000000"/>
            </a:solidFill>
          </a:endParaRPr>
        </a:p>
      </dgm:t>
    </dgm:pt>
    <dgm:pt modelId="{B6B5B720-B317-CD4A-90D7-685043D1B8FE}" type="parTrans" cxnId="{DAA5ABB3-B7C9-A34F-96FB-B2394F5A7B0C}">
      <dgm:prSet/>
      <dgm:spPr/>
      <dgm:t>
        <a:bodyPr/>
        <a:lstStyle/>
        <a:p>
          <a:endParaRPr lang="ru-RU"/>
        </a:p>
      </dgm:t>
    </dgm:pt>
    <dgm:pt modelId="{09185513-5E48-2149-85A9-AD426B5C0040}" type="sibTrans" cxnId="{DAA5ABB3-B7C9-A34F-96FB-B2394F5A7B0C}">
      <dgm:prSet/>
      <dgm:spPr/>
      <dgm:t>
        <a:bodyPr/>
        <a:lstStyle/>
        <a:p>
          <a:endParaRPr lang="ru-RU"/>
        </a:p>
      </dgm:t>
    </dgm:pt>
    <dgm:pt modelId="{9DF4D75E-6387-DD4F-B198-95A9F2B9F045}">
      <dgm:prSet custT="1"/>
      <dgm:spPr>
        <a:ln w="38100" cmpd="sng">
          <a:solidFill>
            <a:srgbClr val="008000"/>
          </a:solidFill>
        </a:ln>
        <a:effectLst/>
      </dgm:spPr>
      <dgm:t>
        <a:bodyPr/>
        <a:lstStyle/>
        <a:p>
          <a:pPr algn="ctr"/>
          <a:endParaRPr lang="ru-RU" sz="1400" dirty="0" smtClean="0">
            <a:solidFill>
              <a:srgbClr val="000000"/>
            </a:solidFill>
          </a:endParaRPr>
        </a:p>
        <a:p>
          <a:pPr algn="ctr"/>
          <a:endParaRPr lang="ru-RU" sz="1400" dirty="0" smtClean="0">
            <a:solidFill>
              <a:srgbClr val="000000"/>
            </a:solidFill>
          </a:endParaRPr>
        </a:p>
        <a:p>
          <a:pPr algn="ctr"/>
          <a:endParaRPr lang="ru-RU" sz="1400" dirty="0" smtClean="0">
            <a:solidFill>
              <a:srgbClr val="000000"/>
            </a:solidFill>
          </a:endParaRPr>
        </a:p>
        <a:p>
          <a:pPr algn="ctr"/>
          <a:r>
            <a:rPr lang="ru-RU" sz="1400" dirty="0" smtClean="0">
              <a:solidFill>
                <a:srgbClr val="000000"/>
              </a:solidFill>
            </a:rPr>
            <a:t>Ресурсное </a:t>
          </a:r>
          <a:r>
            <a:rPr lang="ru-RU" sz="1400" dirty="0">
              <a:solidFill>
                <a:srgbClr val="000000"/>
              </a:solidFill>
            </a:rPr>
            <a:t>обеспечение медицинской услуги:</a:t>
          </a:r>
        </a:p>
      </dgm:t>
    </dgm:pt>
    <dgm:pt modelId="{7D50F10B-591E-7045-80F9-D79DA757785E}" type="parTrans" cxnId="{9BB590BE-CECD-D740-AD36-5088149BB085}">
      <dgm:prSet/>
      <dgm:spPr/>
      <dgm:t>
        <a:bodyPr/>
        <a:lstStyle/>
        <a:p>
          <a:endParaRPr lang="ru-RU"/>
        </a:p>
      </dgm:t>
    </dgm:pt>
    <dgm:pt modelId="{480482D1-F3BD-B546-8520-F33221E3BF8C}" type="sibTrans" cxnId="{9BB590BE-CECD-D740-AD36-5088149BB085}">
      <dgm:prSet/>
      <dgm:spPr/>
      <dgm:t>
        <a:bodyPr/>
        <a:lstStyle/>
        <a:p>
          <a:endParaRPr lang="ru-RU"/>
        </a:p>
      </dgm:t>
    </dgm:pt>
    <dgm:pt modelId="{C7D466AF-87C9-F34A-B0B2-2DAD08FCE7D6}">
      <dgm:prSet custT="1"/>
      <dgm:spPr>
        <a:ln w="38100" cmpd="sng">
          <a:solidFill>
            <a:srgbClr val="008000"/>
          </a:solidFill>
        </a:ln>
        <a:effectLst/>
      </dgm:spPr>
      <dgm:t>
        <a:bodyPr/>
        <a:lstStyle/>
        <a:p>
          <a:pPr algn="l"/>
          <a:r>
            <a:rPr lang="ru-RU" sz="1400">
              <a:solidFill>
                <a:srgbClr val="000000"/>
              </a:solidFill>
            </a:rPr>
            <a:t>- кадры</a:t>
          </a:r>
        </a:p>
      </dgm:t>
    </dgm:pt>
    <dgm:pt modelId="{B27F8A52-8258-CF47-BB97-0868890E5E31}" type="parTrans" cxnId="{7D3E9493-6E77-6148-B75B-C8BF832175F7}">
      <dgm:prSet/>
      <dgm:spPr/>
      <dgm:t>
        <a:bodyPr/>
        <a:lstStyle/>
        <a:p>
          <a:endParaRPr lang="ru-RU"/>
        </a:p>
      </dgm:t>
    </dgm:pt>
    <dgm:pt modelId="{3103337B-C2E8-AC4B-B635-B1DD40D6CEE3}" type="sibTrans" cxnId="{7D3E9493-6E77-6148-B75B-C8BF832175F7}">
      <dgm:prSet/>
      <dgm:spPr/>
      <dgm:t>
        <a:bodyPr/>
        <a:lstStyle/>
        <a:p>
          <a:endParaRPr lang="ru-RU"/>
        </a:p>
      </dgm:t>
    </dgm:pt>
    <dgm:pt modelId="{01E653BF-8182-4948-A56B-879466A3B00C}">
      <dgm:prSet custT="1"/>
      <dgm:spPr>
        <a:ln w="38100" cmpd="sng">
          <a:solidFill>
            <a:srgbClr val="008000"/>
          </a:solidFill>
        </a:ln>
        <a:effectLst/>
      </dgm:spPr>
      <dgm:t>
        <a:bodyPr/>
        <a:lstStyle/>
        <a:p>
          <a:pPr algn="l"/>
          <a:r>
            <a:rPr lang="ru-RU" sz="1400" dirty="0">
              <a:solidFill>
                <a:srgbClr val="000000"/>
              </a:solidFill>
            </a:rPr>
            <a:t>- оборудование</a:t>
          </a:r>
        </a:p>
      </dgm:t>
    </dgm:pt>
    <dgm:pt modelId="{E66F93F5-3BAE-3846-9CA7-649C6BEEE929}" type="parTrans" cxnId="{3CDA3707-6CEF-DD49-BC4D-95F3EE6434B8}">
      <dgm:prSet/>
      <dgm:spPr/>
      <dgm:t>
        <a:bodyPr/>
        <a:lstStyle/>
        <a:p>
          <a:endParaRPr lang="ru-RU"/>
        </a:p>
      </dgm:t>
    </dgm:pt>
    <dgm:pt modelId="{31B6ABE8-A624-1447-88F5-15130C583DF6}" type="sibTrans" cxnId="{3CDA3707-6CEF-DD49-BC4D-95F3EE6434B8}">
      <dgm:prSet/>
      <dgm:spPr/>
      <dgm:t>
        <a:bodyPr/>
        <a:lstStyle/>
        <a:p>
          <a:endParaRPr lang="ru-RU"/>
        </a:p>
      </dgm:t>
    </dgm:pt>
    <dgm:pt modelId="{EC64EC47-9F58-9D42-9E39-2520D61AABB5}">
      <dgm:prSet custT="1"/>
      <dgm:spPr>
        <a:ln w="38100" cmpd="sng">
          <a:solidFill>
            <a:srgbClr val="008000"/>
          </a:solidFill>
        </a:ln>
        <a:effectLst/>
      </dgm:spPr>
      <dgm:t>
        <a:bodyPr/>
        <a:lstStyle/>
        <a:p>
          <a:pPr algn="l"/>
          <a:r>
            <a:rPr lang="ru-RU" sz="1400" dirty="0">
              <a:solidFill>
                <a:srgbClr val="000000"/>
              </a:solidFill>
            </a:rPr>
            <a:t>- расходные материалы</a:t>
          </a:r>
        </a:p>
      </dgm:t>
    </dgm:pt>
    <dgm:pt modelId="{BFA84195-F12E-DF41-8D7C-2B371AC57070}" type="parTrans" cxnId="{9240AEEA-37EE-C440-AC08-A41E025004AA}">
      <dgm:prSet/>
      <dgm:spPr/>
      <dgm:t>
        <a:bodyPr/>
        <a:lstStyle/>
        <a:p>
          <a:endParaRPr lang="ru-RU"/>
        </a:p>
      </dgm:t>
    </dgm:pt>
    <dgm:pt modelId="{1387AA3B-D3A8-A24D-B87C-DD90FE04DCC4}" type="sibTrans" cxnId="{9240AEEA-37EE-C440-AC08-A41E025004AA}">
      <dgm:prSet/>
      <dgm:spPr/>
      <dgm:t>
        <a:bodyPr/>
        <a:lstStyle/>
        <a:p>
          <a:endParaRPr lang="ru-RU"/>
        </a:p>
      </dgm:t>
    </dgm:pt>
    <dgm:pt modelId="{37B5FE25-3E50-6140-A24A-183925A6F263}">
      <dgm:prSet custT="1"/>
      <dgm:spPr>
        <a:ln w="38100" cmpd="sng">
          <a:solidFill>
            <a:srgbClr val="008000"/>
          </a:solidFill>
        </a:ln>
        <a:effectLst/>
      </dgm:spPr>
      <dgm:t>
        <a:bodyPr/>
        <a:lstStyle/>
        <a:p>
          <a:pPr algn="l"/>
          <a:r>
            <a:rPr lang="ru-RU" sz="1400" dirty="0">
              <a:solidFill>
                <a:srgbClr val="000000"/>
              </a:solidFill>
            </a:rPr>
            <a:t>- </a:t>
          </a:r>
          <a:r>
            <a:rPr lang="ru-RU" sz="1400" dirty="0" smtClean="0">
              <a:solidFill>
                <a:srgbClr val="000000"/>
              </a:solidFill>
            </a:rPr>
            <a:t>Медикаменты</a:t>
          </a:r>
        </a:p>
        <a:p>
          <a:pPr algn="l"/>
          <a:r>
            <a:rPr lang="ru-RU" sz="1600" dirty="0" smtClean="0">
              <a:solidFill>
                <a:srgbClr val="000000"/>
              </a:solidFill>
            </a:rPr>
            <a:t>ФИНАНСЫ</a:t>
          </a:r>
          <a:endParaRPr lang="ru-RU" sz="1600" dirty="0">
            <a:solidFill>
              <a:srgbClr val="000000"/>
            </a:solidFill>
          </a:endParaRPr>
        </a:p>
      </dgm:t>
    </dgm:pt>
    <dgm:pt modelId="{9A84B5A4-7194-6349-B966-77BD95FB01C0}" type="parTrans" cxnId="{D1B08919-0A8B-6644-BFA3-311A8C552119}">
      <dgm:prSet/>
      <dgm:spPr/>
      <dgm:t>
        <a:bodyPr/>
        <a:lstStyle/>
        <a:p>
          <a:endParaRPr lang="ru-RU"/>
        </a:p>
      </dgm:t>
    </dgm:pt>
    <dgm:pt modelId="{EB138F71-171D-CE40-9F3E-181818AD5927}" type="sibTrans" cxnId="{D1B08919-0A8B-6644-BFA3-311A8C552119}">
      <dgm:prSet/>
      <dgm:spPr/>
      <dgm:t>
        <a:bodyPr/>
        <a:lstStyle/>
        <a:p>
          <a:endParaRPr lang="ru-RU"/>
        </a:p>
      </dgm:t>
    </dgm:pt>
    <dgm:pt modelId="{CC51B9EB-08EC-E74A-8A48-B64D1E662C87}">
      <dgm:prSet/>
      <dgm:spPr>
        <a:ln w="38100" cmpd="sng">
          <a:solidFill>
            <a:srgbClr val="008000"/>
          </a:solidFill>
        </a:ln>
        <a:effectLst/>
      </dgm:spPr>
      <dgm:t>
        <a:bodyPr/>
        <a:lstStyle/>
        <a:p>
          <a:pPr algn="ctr"/>
          <a:endParaRPr lang="ru-RU" i="1" dirty="0">
            <a:solidFill>
              <a:srgbClr val="000000"/>
            </a:solidFill>
          </a:endParaRPr>
        </a:p>
      </dgm:t>
    </dgm:pt>
    <dgm:pt modelId="{F76EDB0D-30AD-1D4B-8447-367CEEB600FF}" type="parTrans" cxnId="{B5F424B5-A506-624E-9838-8E1C43634581}">
      <dgm:prSet/>
      <dgm:spPr/>
      <dgm:t>
        <a:bodyPr/>
        <a:lstStyle/>
        <a:p>
          <a:endParaRPr lang="ru-RU"/>
        </a:p>
      </dgm:t>
    </dgm:pt>
    <dgm:pt modelId="{94471A2B-56AE-3748-93EE-49281FFDCFEE}" type="sibTrans" cxnId="{B5F424B5-A506-624E-9838-8E1C43634581}">
      <dgm:prSet/>
      <dgm:spPr/>
      <dgm:t>
        <a:bodyPr/>
        <a:lstStyle/>
        <a:p>
          <a:endParaRPr lang="ru-RU"/>
        </a:p>
      </dgm:t>
    </dgm:pt>
    <dgm:pt modelId="{D98AEC32-44B2-A045-8816-E59E91925727}">
      <dgm:prSet/>
      <dgm:spPr>
        <a:ln w="38100" cmpd="sng">
          <a:solidFill>
            <a:srgbClr val="008000"/>
          </a:solidFill>
        </a:ln>
        <a:effectLst/>
      </dgm:spPr>
      <dgm:t>
        <a:bodyPr/>
        <a:lstStyle/>
        <a:p>
          <a:pPr algn="ctr"/>
          <a:r>
            <a:rPr lang="ru-RU" i="1" dirty="0">
              <a:solidFill>
                <a:srgbClr val="000000"/>
              </a:solidFill>
            </a:rPr>
            <a:t>СТРАХОВАЯ </a:t>
          </a:r>
          <a:r>
            <a:rPr lang="ru-RU" i="1" dirty="0" smtClean="0">
              <a:solidFill>
                <a:srgbClr val="000000"/>
              </a:solidFill>
            </a:rPr>
            <a:t>КОМПАНИЯ</a:t>
          </a:r>
        </a:p>
        <a:p>
          <a:pPr algn="ctr"/>
          <a:r>
            <a:rPr lang="ru-RU" i="1" dirty="0" smtClean="0">
              <a:solidFill>
                <a:srgbClr val="000000"/>
              </a:solidFill>
            </a:rPr>
            <a:t>ФОМС</a:t>
          </a:r>
          <a:endParaRPr lang="ru-RU" i="1" dirty="0">
            <a:solidFill>
              <a:srgbClr val="000000"/>
            </a:solidFill>
          </a:endParaRPr>
        </a:p>
      </dgm:t>
    </dgm:pt>
    <dgm:pt modelId="{ADF94094-4C95-C34B-BFD9-76C6716AAA4D}" type="parTrans" cxnId="{821B48E7-E2F1-D148-978B-D3450D29783C}">
      <dgm:prSet/>
      <dgm:spPr/>
      <dgm:t>
        <a:bodyPr/>
        <a:lstStyle/>
        <a:p>
          <a:endParaRPr lang="ru-RU"/>
        </a:p>
      </dgm:t>
    </dgm:pt>
    <dgm:pt modelId="{312AE268-A583-724E-A9B8-310CB6CF8299}" type="sibTrans" cxnId="{821B48E7-E2F1-D148-978B-D3450D29783C}">
      <dgm:prSet/>
      <dgm:spPr/>
      <dgm:t>
        <a:bodyPr/>
        <a:lstStyle/>
        <a:p>
          <a:endParaRPr lang="ru-RU"/>
        </a:p>
      </dgm:t>
    </dgm:pt>
    <dgm:pt modelId="{0CE558D6-8A1D-8D4C-913D-7FFF846D9C2E}">
      <dgm:prSet/>
      <dgm:spPr>
        <a:ln w="38100" cmpd="sng">
          <a:solidFill>
            <a:srgbClr val="008000"/>
          </a:solidFill>
        </a:ln>
        <a:effectLst/>
      </dgm:spPr>
      <dgm:t>
        <a:bodyPr/>
        <a:lstStyle/>
        <a:p>
          <a:pPr algn="ctr"/>
          <a:endParaRPr lang="ru-RU" i="1" dirty="0">
            <a:solidFill>
              <a:srgbClr val="000000"/>
            </a:solidFill>
          </a:endParaRPr>
        </a:p>
      </dgm:t>
    </dgm:pt>
    <dgm:pt modelId="{76468A84-A5BC-4E44-ADCB-6C49EE8C0DB3}" type="parTrans" cxnId="{2105C0C3-9214-734D-B539-FD01EC423B56}">
      <dgm:prSet/>
      <dgm:spPr/>
      <dgm:t>
        <a:bodyPr/>
        <a:lstStyle/>
        <a:p>
          <a:endParaRPr lang="ru-RU"/>
        </a:p>
      </dgm:t>
    </dgm:pt>
    <dgm:pt modelId="{202F70CE-EA05-9D4B-AC7B-D44B3CD8A754}" type="sibTrans" cxnId="{2105C0C3-9214-734D-B539-FD01EC423B56}">
      <dgm:prSet/>
      <dgm:spPr/>
      <dgm:t>
        <a:bodyPr/>
        <a:lstStyle/>
        <a:p>
          <a:endParaRPr lang="ru-RU"/>
        </a:p>
      </dgm:t>
    </dgm:pt>
    <dgm:pt modelId="{66B94A02-668F-2D49-906B-1D7DFDABC230}">
      <dgm:prSet/>
      <dgm:spPr>
        <a:ln w="38100" cmpd="sng">
          <a:solidFill>
            <a:srgbClr val="008000"/>
          </a:solidFill>
        </a:ln>
        <a:effectLst/>
      </dgm:spPr>
      <dgm:t>
        <a:bodyPr/>
        <a:lstStyle/>
        <a:p>
          <a:pPr algn="ctr"/>
          <a:r>
            <a:rPr lang="ru-RU" i="1" dirty="0" smtClean="0">
              <a:solidFill>
                <a:srgbClr val="000000"/>
              </a:solidFill>
            </a:rPr>
            <a:t>ПРЕДПРИЯТИЕ</a:t>
          </a:r>
          <a:endParaRPr lang="ru-RU" i="1" dirty="0">
            <a:solidFill>
              <a:srgbClr val="000000"/>
            </a:solidFill>
          </a:endParaRPr>
        </a:p>
      </dgm:t>
    </dgm:pt>
    <dgm:pt modelId="{337AF7F7-2E48-D446-93D3-312EB03BD77B}" type="parTrans" cxnId="{9E25AEF3-13FE-0D42-87AF-04C0A12B3AB1}">
      <dgm:prSet/>
      <dgm:spPr/>
      <dgm:t>
        <a:bodyPr/>
        <a:lstStyle/>
        <a:p>
          <a:endParaRPr lang="ru-RU"/>
        </a:p>
      </dgm:t>
    </dgm:pt>
    <dgm:pt modelId="{CD533444-A512-8248-AB39-FB03D0A37E53}" type="sibTrans" cxnId="{9E25AEF3-13FE-0D42-87AF-04C0A12B3AB1}">
      <dgm:prSet/>
      <dgm:spPr/>
      <dgm:t>
        <a:bodyPr/>
        <a:lstStyle/>
        <a:p>
          <a:endParaRPr lang="ru-RU"/>
        </a:p>
      </dgm:t>
    </dgm:pt>
    <dgm:pt modelId="{C3F8074C-C77B-5340-A465-73BD980B01C5}" type="pres">
      <dgm:prSet presAssocID="{1EE5B27B-A1D3-9A4D-982B-18942C2D793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FD01045-275D-F448-BA2A-7C0B39F160B6}" type="pres">
      <dgm:prSet presAssocID="{7106DB50-E9E4-0145-9587-20067A25358E}" presName="compositeNode" presStyleCnt="0">
        <dgm:presLayoutVars>
          <dgm:bulletEnabled val="1"/>
        </dgm:presLayoutVars>
      </dgm:prSet>
      <dgm:spPr/>
    </dgm:pt>
    <dgm:pt modelId="{9462009A-C96C-634E-ABC2-12960117FC9A}" type="pres">
      <dgm:prSet presAssocID="{7106DB50-E9E4-0145-9587-20067A25358E}" presName="bgRect" presStyleLbl="node1" presStyleIdx="0" presStyleCnt="3" custLinFactNeighborX="960" custLinFactNeighborY="14808"/>
      <dgm:spPr/>
      <dgm:t>
        <a:bodyPr/>
        <a:lstStyle/>
        <a:p>
          <a:endParaRPr lang="ru-RU"/>
        </a:p>
      </dgm:t>
    </dgm:pt>
    <dgm:pt modelId="{A9F6302F-4343-F049-802B-B945CED443E8}" type="pres">
      <dgm:prSet presAssocID="{7106DB50-E9E4-0145-9587-20067A25358E}" presName="parentNode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8CF412-B48B-C54F-81A6-8AF81804664E}" type="pres">
      <dgm:prSet presAssocID="{7106DB50-E9E4-0145-9587-20067A25358E}" presName="child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A2D3D0-995C-3A49-A78A-C8C9E93C6EE2}" type="pres">
      <dgm:prSet presAssocID="{32A3ABFD-538A-1C4E-A379-E0EBEB6BEADF}" presName="hSp" presStyleCnt="0"/>
      <dgm:spPr/>
    </dgm:pt>
    <dgm:pt modelId="{EEC8DB96-9D01-D64F-BD70-B34A7F2D9471}" type="pres">
      <dgm:prSet presAssocID="{32A3ABFD-538A-1C4E-A379-E0EBEB6BEADF}" presName="vProcSp" presStyleCnt="0"/>
      <dgm:spPr/>
    </dgm:pt>
    <dgm:pt modelId="{935630DC-38E1-0B48-A064-1FF994B706D2}" type="pres">
      <dgm:prSet presAssocID="{32A3ABFD-538A-1C4E-A379-E0EBEB6BEADF}" presName="vSp1" presStyleCnt="0"/>
      <dgm:spPr/>
    </dgm:pt>
    <dgm:pt modelId="{FC582761-0911-024C-AD4E-001BB72F6933}" type="pres">
      <dgm:prSet presAssocID="{32A3ABFD-538A-1C4E-A379-E0EBEB6BEADF}" presName="simulatedConn" presStyleLbl="solidFgAcc1" presStyleIdx="0" presStyleCnt="2" custLinFactY="-99420" custLinFactNeighborX="-18023" custLinFactNeighborY="-100000"/>
      <dgm:spPr>
        <a:solidFill>
          <a:srgbClr val="008000"/>
        </a:solidFill>
        <a:ln>
          <a:solidFill>
            <a:schemeClr val="tx1"/>
          </a:solidFill>
        </a:ln>
      </dgm:spPr>
      <dgm:t>
        <a:bodyPr/>
        <a:lstStyle/>
        <a:p>
          <a:endParaRPr lang="ru-RU"/>
        </a:p>
      </dgm:t>
    </dgm:pt>
    <dgm:pt modelId="{4D823EB3-478C-6D47-A0B5-4DE25FBBB920}" type="pres">
      <dgm:prSet presAssocID="{32A3ABFD-538A-1C4E-A379-E0EBEB6BEADF}" presName="vSp2" presStyleCnt="0"/>
      <dgm:spPr/>
    </dgm:pt>
    <dgm:pt modelId="{5B3578FA-D145-FB42-B574-0BAC6DA32698}" type="pres">
      <dgm:prSet presAssocID="{32A3ABFD-538A-1C4E-A379-E0EBEB6BEADF}" presName="sibTrans" presStyleCnt="0"/>
      <dgm:spPr/>
    </dgm:pt>
    <dgm:pt modelId="{7B8E44DE-D644-FD40-8585-F5BF6B90A2E1}" type="pres">
      <dgm:prSet presAssocID="{E9386867-5A1C-4B47-A011-613959B986FF}" presName="compositeNode" presStyleCnt="0">
        <dgm:presLayoutVars>
          <dgm:bulletEnabled val="1"/>
        </dgm:presLayoutVars>
      </dgm:prSet>
      <dgm:spPr/>
    </dgm:pt>
    <dgm:pt modelId="{EAFF9620-43A1-DF4B-9190-9F33856F52FF}" type="pres">
      <dgm:prSet presAssocID="{E9386867-5A1C-4B47-A011-613959B986FF}" presName="bgRect" presStyleLbl="node1" presStyleIdx="1" presStyleCnt="3" custScaleY="162190"/>
      <dgm:spPr/>
      <dgm:t>
        <a:bodyPr/>
        <a:lstStyle/>
        <a:p>
          <a:endParaRPr lang="ru-RU"/>
        </a:p>
      </dgm:t>
    </dgm:pt>
    <dgm:pt modelId="{7F5C0497-B2FB-934F-9C56-267B905A4A82}" type="pres">
      <dgm:prSet presAssocID="{E9386867-5A1C-4B47-A011-613959B986FF}" presName="parentNode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81B5CA-F932-A841-B916-B53D5299A234}" type="pres">
      <dgm:prSet presAssocID="{E9386867-5A1C-4B47-A011-613959B986FF}" presName="child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F59D32-9EAF-1640-88FA-0FE28F407E30}" type="pres">
      <dgm:prSet presAssocID="{17A58A02-9D9C-D144-A832-AF0267107290}" presName="hSp" presStyleCnt="0"/>
      <dgm:spPr/>
    </dgm:pt>
    <dgm:pt modelId="{B9051493-F855-8648-826E-105EC1DCF458}" type="pres">
      <dgm:prSet presAssocID="{17A58A02-9D9C-D144-A832-AF0267107290}" presName="vProcSp" presStyleCnt="0"/>
      <dgm:spPr/>
    </dgm:pt>
    <dgm:pt modelId="{EBE431A0-F139-7F42-AA82-56897BF5E4E0}" type="pres">
      <dgm:prSet presAssocID="{17A58A02-9D9C-D144-A832-AF0267107290}" presName="vSp1" presStyleCnt="0"/>
      <dgm:spPr/>
    </dgm:pt>
    <dgm:pt modelId="{62ADB434-90F2-5D47-BE7A-1E7E0578B5B4}" type="pres">
      <dgm:prSet presAssocID="{17A58A02-9D9C-D144-A832-AF0267107290}" presName="simulatedConn" presStyleLbl="solidFgAcc1" presStyleIdx="1" presStyleCnt="2" custLinFactY="-99420" custLinFactNeighborX="-6744" custLinFactNeighborY="-100000"/>
      <dgm:spPr>
        <a:solidFill>
          <a:srgbClr val="008000"/>
        </a:solidFill>
        <a:ln>
          <a:solidFill>
            <a:schemeClr val="tx1"/>
          </a:solidFill>
        </a:ln>
      </dgm:spPr>
      <dgm:t>
        <a:bodyPr/>
        <a:lstStyle/>
        <a:p>
          <a:endParaRPr lang="ru-RU"/>
        </a:p>
      </dgm:t>
    </dgm:pt>
    <dgm:pt modelId="{8790065B-AA41-B44C-854A-D0D3A4C750D1}" type="pres">
      <dgm:prSet presAssocID="{17A58A02-9D9C-D144-A832-AF0267107290}" presName="vSp2" presStyleCnt="0"/>
      <dgm:spPr/>
    </dgm:pt>
    <dgm:pt modelId="{7A3F3986-0187-7148-9476-03B511DED954}" type="pres">
      <dgm:prSet presAssocID="{17A58A02-9D9C-D144-A832-AF0267107290}" presName="sibTrans" presStyleCnt="0"/>
      <dgm:spPr/>
    </dgm:pt>
    <dgm:pt modelId="{CC4A808E-876F-7A40-A96E-68982396BD24}" type="pres">
      <dgm:prSet presAssocID="{410558BD-42C6-CD4D-BD9D-14DE865A0B03}" presName="compositeNode" presStyleCnt="0">
        <dgm:presLayoutVars>
          <dgm:bulletEnabled val="1"/>
        </dgm:presLayoutVars>
      </dgm:prSet>
      <dgm:spPr/>
    </dgm:pt>
    <dgm:pt modelId="{682D6737-C8D9-E849-8CF2-4350EF074EEC}" type="pres">
      <dgm:prSet presAssocID="{410558BD-42C6-CD4D-BD9D-14DE865A0B03}" presName="bgRect" presStyleLbl="node1" presStyleIdx="2" presStyleCnt="3" custLinFactNeighborX="1501" custLinFactNeighborY="14808"/>
      <dgm:spPr/>
      <dgm:t>
        <a:bodyPr/>
        <a:lstStyle/>
        <a:p>
          <a:endParaRPr lang="ru-RU"/>
        </a:p>
      </dgm:t>
    </dgm:pt>
    <dgm:pt modelId="{D4650A1E-731A-5042-865D-74EB5E0013A2}" type="pres">
      <dgm:prSet presAssocID="{410558BD-42C6-CD4D-BD9D-14DE865A0B03}" presName="parentNode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99458E-B346-A44B-9241-95AEE371F12B}" type="pres">
      <dgm:prSet presAssocID="{410558BD-42C6-CD4D-BD9D-14DE865A0B03}" presName="child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BB590BE-CECD-D740-AD36-5088149BB085}" srcId="{E9386867-5A1C-4B47-A011-613959B986FF}" destId="{9DF4D75E-6387-DD4F-B198-95A9F2B9F045}" srcOrd="2" destOrd="0" parTransId="{7D50F10B-591E-7045-80F9-D79DA757785E}" sibTransId="{480482D1-F3BD-B546-8520-F33221E3BF8C}"/>
    <dgm:cxn modelId="{7D3E9493-6E77-6148-B75B-C8BF832175F7}" srcId="{E9386867-5A1C-4B47-A011-613959B986FF}" destId="{C7D466AF-87C9-F34A-B0B2-2DAD08FCE7D6}" srcOrd="3" destOrd="0" parTransId="{B27F8A52-8258-CF47-BB97-0868890E5E31}" sibTransId="{3103337B-C2E8-AC4B-B635-B1DD40D6CEE3}"/>
    <dgm:cxn modelId="{821B48E7-E2F1-D148-978B-D3450D29783C}" srcId="{410558BD-42C6-CD4D-BD9D-14DE865A0B03}" destId="{D98AEC32-44B2-A045-8816-E59E91925727}" srcOrd="2" destOrd="0" parTransId="{ADF94094-4C95-C34B-BFD9-76C6716AAA4D}" sibTransId="{312AE268-A583-724E-A9B8-310CB6CF8299}"/>
    <dgm:cxn modelId="{9A2031CB-75B3-E141-A2A0-E26ABEC6D8FC}" type="presOf" srcId="{7106DB50-E9E4-0145-9587-20067A25358E}" destId="{9462009A-C96C-634E-ABC2-12960117FC9A}" srcOrd="0" destOrd="0" presId="urn:microsoft.com/office/officeart/2005/8/layout/hProcess7"/>
    <dgm:cxn modelId="{E490C640-EEA3-744A-963C-618F6E57F1B1}" type="presOf" srcId="{7106DB50-E9E4-0145-9587-20067A25358E}" destId="{A9F6302F-4343-F049-802B-B945CED443E8}" srcOrd="1" destOrd="0" presId="urn:microsoft.com/office/officeart/2005/8/layout/hProcess7"/>
    <dgm:cxn modelId="{7264C0ED-2A35-2840-8F5E-370C4A6BA096}" type="presOf" srcId="{9DF4D75E-6387-DD4F-B198-95A9F2B9F045}" destId="{3A81B5CA-F932-A841-B916-B53D5299A234}" srcOrd="0" destOrd="2" presId="urn:microsoft.com/office/officeart/2005/8/layout/hProcess7"/>
    <dgm:cxn modelId="{61156810-F996-7E42-9BF8-B5B100CF03CD}" type="presOf" srcId="{01E653BF-8182-4948-A56B-879466A3B00C}" destId="{3A81B5CA-F932-A841-B916-B53D5299A234}" srcOrd="0" destOrd="4" presId="urn:microsoft.com/office/officeart/2005/8/layout/hProcess7"/>
    <dgm:cxn modelId="{B6B9A46B-B76B-9B49-B981-670A9BA0FECF}" type="presOf" srcId="{E9386867-5A1C-4B47-A011-613959B986FF}" destId="{EAFF9620-43A1-DF4B-9190-9F33856F52FF}" srcOrd="0" destOrd="0" presId="urn:microsoft.com/office/officeart/2005/8/layout/hProcess7"/>
    <dgm:cxn modelId="{91441E49-0F23-594A-AF46-A716DE6162E0}" srcId="{410558BD-42C6-CD4D-BD9D-14DE865A0B03}" destId="{698EC8F3-BAB5-994D-9923-E5BA4E2244BF}" srcOrd="0" destOrd="0" parTransId="{6486AD33-DAB4-AB43-B7B0-5D2CE52A44A7}" sibTransId="{6A7BC876-7CF6-884B-BFA3-03BDFBEA299B}"/>
    <dgm:cxn modelId="{1DB0F74E-AA07-1842-8434-47157F23E2E2}" type="presOf" srcId="{32A44707-C550-AC42-AAFE-F6C4EAA4371B}" destId="{3A81B5CA-F932-A841-B916-B53D5299A234}" srcOrd="0" destOrd="0" presId="urn:microsoft.com/office/officeart/2005/8/layout/hProcess7"/>
    <dgm:cxn modelId="{8F153A92-2D87-5345-95B6-DB3272098F6E}" type="presOf" srcId="{410558BD-42C6-CD4D-BD9D-14DE865A0B03}" destId="{D4650A1E-731A-5042-865D-74EB5E0013A2}" srcOrd="1" destOrd="0" presId="urn:microsoft.com/office/officeart/2005/8/layout/hProcess7"/>
    <dgm:cxn modelId="{2105C0C3-9214-734D-B539-FD01EC423B56}" srcId="{410558BD-42C6-CD4D-BD9D-14DE865A0B03}" destId="{0CE558D6-8A1D-8D4C-913D-7FFF846D9C2E}" srcOrd="3" destOrd="0" parTransId="{76468A84-A5BC-4E44-ADCB-6C49EE8C0DB3}" sibTransId="{202F70CE-EA05-9D4B-AC7B-D44B3CD8A754}"/>
    <dgm:cxn modelId="{3F345F51-5646-0340-9731-9E82A14F0F99}" type="presOf" srcId="{EC64EC47-9F58-9D42-9E39-2520D61AABB5}" destId="{3A81B5CA-F932-A841-B916-B53D5299A234}" srcOrd="0" destOrd="5" presId="urn:microsoft.com/office/officeart/2005/8/layout/hProcess7"/>
    <dgm:cxn modelId="{678B0A97-C272-1449-B028-C15606596A7B}" type="presOf" srcId="{698EC8F3-BAB5-994D-9923-E5BA4E2244BF}" destId="{0E99458E-B346-A44B-9241-95AEE371F12B}" srcOrd="0" destOrd="0" presId="urn:microsoft.com/office/officeart/2005/8/layout/hProcess7"/>
    <dgm:cxn modelId="{3CDA3707-6CEF-DD49-BC4D-95F3EE6434B8}" srcId="{E9386867-5A1C-4B47-A011-613959B986FF}" destId="{01E653BF-8182-4948-A56B-879466A3B00C}" srcOrd="4" destOrd="0" parTransId="{E66F93F5-3BAE-3846-9CA7-649C6BEEE929}" sibTransId="{31B6ABE8-A624-1447-88F5-15130C583DF6}"/>
    <dgm:cxn modelId="{C04CEED5-A0F4-AE41-AD8F-8B7CC6859BC1}" type="presOf" srcId="{C7D466AF-87C9-F34A-B0B2-2DAD08FCE7D6}" destId="{3A81B5CA-F932-A841-B916-B53D5299A234}" srcOrd="0" destOrd="3" presId="urn:microsoft.com/office/officeart/2005/8/layout/hProcess7"/>
    <dgm:cxn modelId="{4B5EA788-DC61-4747-8E10-7C52EDD143AE}" type="presOf" srcId="{D98AEC32-44B2-A045-8816-E59E91925727}" destId="{0E99458E-B346-A44B-9241-95AEE371F12B}" srcOrd="0" destOrd="2" presId="urn:microsoft.com/office/officeart/2005/8/layout/hProcess7"/>
    <dgm:cxn modelId="{6DB374DC-A3E4-6E43-BB16-65B31D054138}" type="presOf" srcId="{C92C9EBA-7B36-7145-A02A-417BCC6EC52F}" destId="{078CF412-B48B-C54F-81A6-8AF81804664E}" srcOrd="0" destOrd="0" presId="urn:microsoft.com/office/officeart/2005/8/layout/hProcess7"/>
    <dgm:cxn modelId="{2FB575EB-4B97-8645-81C8-AF8287BE99E1}" type="presOf" srcId="{E9386867-5A1C-4B47-A011-613959B986FF}" destId="{7F5C0497-B2FB-934F-9C56-267B905A4A82}" srcOrd="1" destOrd="0" presId="urn:microsoft.com/office/officeart/2005/8/layout/hProcess7"/>
    <dgm:cxn modelId="{980A2616-9CA0-C447-8A9B-39994996DE52}" type="presOf" srcId="{37B5FE25-3E50-6140-A24A-183925A6F263}" destId="{3A81B5CA-F932-A841-B916-B53D5299A234}" srcOrd="0" destOrd="6" presId="urn:microsoft.com/office/officeart/2005/8/layout/hProcess7"/>
    <dgm:cxn modelId="{D1B08919-0A8B-6644-BFA3-311A8C552119}" srcId="{E9386867-5A1C-4B47-A011-613959B986FF}" destId="{37B5FE25-3E50-6140-A24A-183925A6F263}" srcOrd="6" destOrd="0" parTransId="{9A84B5A4-7194-6349-B966-77BD95FB01C0}" sibTransId="{EB138F71-171D-CE40-9F3E-181818AD5927}"/>
    <dgm:cxn modelId="{912D1264-B8BC-C547-928E-7D8A9D5EE217}" type="presOf" srcId="{66B94A02-668F-2D49-906B-1D7DFDABC230}" destId="{0E99458E-B346-A44B-9241-95AEE371F12B}" srcOrd="0" destOrd="4" presId="urn:microsoft.com/office/officeart/2005/8/layout/hProcess7"/>
    <dgm:cxn modelId="{9E25AEF3-13FE-0D42-87AF-04C0A12B3AB1}" srcId="{410558BD-42C6-CD4D-BD9D-14DE865A0B03}" destId="{66B94A02-668F-2D49-906B-1D7DFDABC230}" srcOrd="4" destOrd="0" parTransId="{337AF7F7-2E48-D446-93D3-312EB03BD77B}" sibTransId="{CD533444-A512-8248-AB39-FB03D0A37E53}"/>
    <dgm:cxn modelId="{C32CA9AE-27CA-8D4B-87CA-BC34C59B1E1F}" srcId="{E9386867-5A1C-4B47-A011-613959B986FF}" destId="{32A44707-C550-AC42-AAFE-F6C4EAA4371B}" srcOrd="0" destOrd="0" parTransId="{39D79A05-A17A-D94D-8A65-78F886E959B0}" sibTransId="{5D6D5DCE-5A41-D244-BC1A-60131DC5E504}"/>
    <dgm:cxn modelId="{45FB6466-0743-E642-AD6D-569214BD14CA}" type="presOf" srcId="{0CE558D6-8A1D-8D4C-913D-7FFF846D9C2E}" destId="{0E99458E-B346-A44B-9241-95AEE371F12B}" srcOrd="0" destOrd="3" presId="urn:microsoft.com/office/officeart/2005/8/layout/hProcess7"/>
    <dgm:cxn modelId="{DAA5ABB3-B7C9-A34F-96FB-B2394F5A7B0C}" srcId="{E9386867-5A1C-4B47-A011-613959B986FF}" destId="{7CE433A8-39F9-6445-82FE-10DBB56AA504}" srcOrd="1" destOrd="0" parTransId="{B6B5B720-B317-CD4A-90D7-685043D1B8FE}" sibTransId="{09185513-5E48-2149-85A9-AD426B5C0040}"/>
    <dgm:cxn modelId="{9240AEEA-37EE-C440-AC08-A41E025004AA}" srcId="{E9386867-5A1C-4B47-A011-613959B986FF}" destId="{EC64EC47-9F58-9D42-9E39-2520D61AABB5}" srcOrd="5" destOrd="0" parTransId="{BFA84195-F12E-DF41-8D7C-2B371AC57070}" sibTransId="{1387AA3B-D3A8-A24D-B87C-DD90FE04DCC4}"/>
    <dgm:cxn modelId="{FD103728-8BE0-E248-A9CE-0BA3616824DF}" type="presOf" srcId="{CC51B9EB-08EC-E74A-8A48-B64D1E662C87}" destId="{0E99458E-B346-A44B-9241-95AEE371F12B}" srcOrd="0" destOrd="1" presId="urn:microsoft.com/office/officeart/2005/8/layout/hProcess7"/>
    <dgm:cxn modelId="{722F1416-840D-9C4D-A876-4E1D7D32D0D8}" srcId="{1EE5B27B-A1D3-9A4D-982B-18942C2D7933}" destId="{410558BD-42C6-CD4D-BD9D-14DE865A0B03}" srcOrd="2" destOrd="0" parTransId="{FC526B96-27AD-A24D-95AE-F8E79D070B1F}" sibTransId="{E3F5E7D1-D5D5-A34C-B5F3-5D285A915710}"/>
    <dgm:cxn modelId="{2EA4A52C-651E-1E47-9B1B-BA6459CB2547}" srcId="{1EE5B27B-A1D3-9A4D-982B-18942C2D7933}" destId="{7106DB50-E9E4-0145-9587-20067A25358E}" srcOrd="0" destOrd="0" parTransId="{FC703124-D9DB-0A4A-BDEB-D1CE2F725332}" sibTransId="{32A3ABFD-538A-1C4E-A379-E0EBEB6BEADF}"/>
    <dgm:cxn modelId="{B394B4AD-9A35-5445-97F4-3B2067C4573F}" type="presOf" srcId="{410558BD-42C6-CD4D-BD9D-14DE865A0B03}" destId="{682D6737-C8D9-E849-8CF2-4350EF074EEC}" srcOrd="0" destOrd="0" presId="urn:microsoft.com/office/officeart/2005/8/layout/hProcess7"/>
    <dgm:cxn modelId="{B5F424B5-A506-624E-9838-8E1C43634581}" srcId="{410558BD-42C6-CD4D-BD9D-14DE865A0B03}" destId="{CC51B9EB-08EC-E74A-8A48-B64D1E662C87}" srcOrd="1" destOrd="0" parTransId="{F76EDB0D-30AD-1D4B-8447-367CEEB600FF}" sibTransId="{94471A2B-56AE-3748-93EE-49281FFDCFEE}"/>
    <dgm:cxn modelId="{95BCF721-91FC-884F-B56A-A30E4A857286}" srcId="{1EE5B27B-A1D3-9A4D-982B-18942C2D7933}" destId="{E9386867-5A1C-4B47-A011-613959B986FF}" srcOrd="1" destOrd="0" parTransId="{A1CA1B99-0DD6-A049-9400-B6388A5AA535}" sibTransId="{17A58A02-9D9C-D144-A832-AF0267107290}"/>
    <dgm:cxn modelId="{19DC5E5A-5055-994A-BD2C-91D1DFB8CFCD}" type="presOf" srcId="{7CE433A8-39F9-6445-82FE-10DBB56AA504}" destId="{3A81B5CA-F932-A841-B916-B53D5299A234}" srcOrd="0" destOrd="1" presId="urn:microsoft.com/office/officeart/2005/8/layout/hProcess7"/>
    <dgm:cxn modelId="{4F9C3A5E-AE4D-564A-8EB4-89C6EBA329C2}" type="presOf" srcId="{1EE5B27B-A1D3-9A4D-982B-18942C2D7933}" destId="{C3F8074C-C77B-5340-A465-73BD980B01C5}" srcOrd="0" destOrd="0" presId="urn:microsoft.com/office/officeart/2005/8/layout/hProcess7"/>
    <dgm:cxn modelId="{F1602CCE-A990-E846-BCB0-8AE13104BCF8}" srcId="{7106DB50-E9E4-0145-9587-20067A25358E}" destId="{C92C9EBA-7B36-7145-A02A-417BCC6EC52F}" srcOrd="0" destOrd="0" parTransId="{56EF79D3-7816-734B-8393-8A5986AC5472}" sibTransId="{58A6CC7B-C4C5-7349-9558-A1631A7057DC}"/>
    <dgm:cxn modelId="{31DF4D5F-5354-8D43-A944-AE50B839B5F4}" type="presParOf" srcId="{C3F8074C-C77B-5340-A465-73BD980B01C5}" destId="{CFD01045-275D-F448-BA2A-7C0B39F160B6}" srcOrd="0" destOrd="0" presId="urn:microsoft.com/office/officeart/2005/8/layout/hProcess7"/>
    <dgm:cxn modelId="{E63AC210-658C-CE43-A613-2AF003F0F800}" type="presParOf" srcId="{CFD01045-275D-F448-BA2A-7C0B39F160B6}" destId="{9462009A-C96C-634E-ABC2-12960117FC9A}" srcOrd="0" destOrd="0" presId="urn:microsoft.com/office/officeart/2005/8/layout/hProcess7"/>
    <dgm:cxn modelId="{EFA35E7B-BFE6-7D44-846E-BE954C792E4B}" type="presParOf" srcId="{CFD01045-275D-F448-BA2A-7C0B39F160B6}" destId="{A9F6302F-4343-F049-802B-B945CED443E8}" srcOrd="1" destOrd="0" presId="urn:microsoft.com/office/officeart/2005/8/layout/hProcess7"/>
    <dgm:cxn modelId="{AFB0316D-9A4A-F74C-8CA0-52446B89BD3D}" type="presParOf" srcId="{CFD01045-275D-F448-BA2A-7C0B39F160B6}" destId="{078CF412-B48B-C54F-81A6-8AF81804664E}" srcOrd="2" destOrd="0" presId="urn:microsoft.com/office/officeart/2005/8/layout/hProcess7"/>
    <dgm:cxn modelId="{C080701D-0018-B043-8693-606AA00DD5BE}" type="presParOf" srcId="{C3F8074C-C77B-5340-A465-73BD980B01C5}" destId="{09A2D3D0-995C-3A49-A78A-C8C9E93C6EE2}" srcOrd="1" destOrd="0" presId="urn:microsoft.com/office/officeart/2005/8/layout/hProcess7"/>
    <dgm:cxn modelId="{45CC00B4-FE23-754E-9706-28699D220F60}" type="presParOf" srcId="{C3F8074C-C77B-5340-A465-73BD980B01C5}" destId="{EEC8DB96-9D01-D64F-BD70-B34A7F2D9471}" srcOrd="2" destOrd="0" presId="urn:microsoft.com/office/officeart/2005/8/layout/hProcess7"/>
    <dgm:cxn modelId="{92027787-CEA1-C941-BD5B-EF737B533A4F}" type="presParOf" srcId="{EEC8DB96-9D01-D64F-BD70-B34A7F2D9471}" destId="{935630DC-38E1-0B48-A064-1FF994B706D2}" srcOrd="0" destOrd="0" presId="urn:microsoft.com/office/officeart/2005/8/layout/hProcess7"/>
    <dgm:cxn modelId="{E6BB124E-26D4-FD4F-A8BB-E89A7BEC4EC3}" type="presParOf" srcId="{EEC8DB96-9D01-D64F-BD70-B34A7F2D9471}" destId="{FC582761-0911-024C-AD4E-001BB72F6933}" srcOrd="1" destOrd="0" presId="urn:microsoft.com/office/officeart/2005/8/layout/hProcess7"/>
    <dgm:cxn modelId="{5C1CBBAB-8E7D-0D47-B406-68B6C5B5FD92}" type="presParOf" srcId="{EEC8DB96-9D01-D64F-BD70-B34A7F2D9471}" destId="{4D823EB3-478C-6D47-A0B5-4DE25FBBB920}" srcOrd="2" destOrd="0" presId="urn:microsoft.com/office/officeart/2005/8/layout/hProcess7"/>
    <dgm:cxn modelId="{BF1E3FF3-C80C-8346-A0EB-94C341778E5D}" type="presParOf" srcId="{C3F8074C-C77B-5340-A465-73BD980B01C5}" destId="{5B3578FA-D145-FB42-B574-0BAC6DA32698}" srcOrd="3" destOrd="0" presId="urn:microsoft.com/office/officeart/2005/8/layout/hProcess7"/>
    <dgm:cxn modelId="{90EAE02A-4ACE-BB4A-ADA8-D28E7431A617}" type="presParOf" srcId="{C3F8074C-C77B-5340-A465-73BD980B01C5}" destId="{7B8E44DE-D644-FD40-8585-F5BF6B90A2E1}" srcOrd="4" destOrd="0" presId="urn:microsoft.com/office/officeart/2005/8/layout/hProcess7"/>
    <dgm:cxn modelId="{56649FAB-62C6-3349-828B-7F5BE90D8756}" type="presParOf" srcId="{7B8E44DE-D644-FD40-8585-F5BF6B90A2E1}" destId="{EAFF9620-43A1-DF4B-9190-9F33856F52FF}" srcOrd="0" destOrd="0" presId="urn:microsoft.com/office/officeart/2005/8/layout/hProcess7"/>
    <dgm:cxn modelId="{83DDAF80-454B-9F43-BB3A-26EEAACFBEA0}" type="presParOf" srcId="{7B8E44DE-D644-FD40-8585-F5BF6B90A2E1}" destId="{7F5C0497-B2FB-934F-9C56-267B905A4A82}" srcOrd="1" destOrd="0" presId="urn:microsoft.com/office/officeart/2005/8/layout/hProcess7"/>
    <dgm:cxn modelId="{84ADDB09-752A-FE40-99DF-D28A43D3D869}" type="presParOf" srcId="{7B8E44DE-D644-FD40-8585-F5BF6B90A2E1}" destId="{3A81B5CA-F932-A841-B916-B53D5299A234}" srcOrd="2" destOrd="0" presId="urn:microsoft.com/office/officeart/2005/8/layout/hProcess7"/>
    <dgm:cxn modelId="{A4E04730-CA73-3E44-B7AB-29EA6BEEABA3}" type="presParOf" srcId="{C3F8074C-C77B-5340-A465-73BD980B01C5}" destId="{0EF59D32-9EAF-1640-88FA-0FE28F407E30}" srcOrd="5" destOrd="0" presId="urn:microsoft.com/office/officeart/2005/8/layout/hProcess7"/>
    <dgm:cxn modelId="{CCE284A7-61AF-6D4A-81DE-C3864CA5DDCA}" type="presParOf" srcId="{C3F8074C-C77B-5340-A465-73BD980B01C5}" destId="{B9051493-F855-8648-826E-105EC1DCF458}" srcOrd="6" destOrd="0" presId="urn:microsoft.com/office/officeart/2005/8/layout/hProcess7"/>
    <dgm:cxn modelId="{C1D689EC-2266-F943-B1F8-B12F8C6ACA1E}" type="presParOf" srcId="{B9051493-F855-8648-826E-105EC1DCF458}" destId="{EBE431A0-F139-7F42-AA82-56897BF5E4E0}" srcOrd="0" destOrd="0" presId="urn:microsoft.com/office/officeart/2005/8/layout/hProcess7"/>
    <dgm:cxn modelId="{0757B399-F0B6-0C4B-B3F3-A4F3430D4279}" type="presParOf" srcId="{B9051493-F855-8648-826E-105EC1DCF458}" destId="{62ADB434-90F2-5D47-BE7A-1E7E0578B5B4}" srcOrd="1" destOrd="0" presId="urn:microsoft.com/office/officeart/2005/8/layout/hProcess7"/>
    <dgm:cxn modelId="{254A34AE-64C9-A448-BFEB-17996E1CDCE1}" type="presParOf" srcId="{B9051493-F855-8648-826E-105EC1DCF458}" destId="{8790065B-AA41-B44C-854A-D0D3A4C750D1}" srcOrd="2" destOrd="0" presId="urn:microsoft.com/office/officeart/2005/8/layout/hProcess7"/>
    <dgm:cxn modelId="{206C4D42-258A-5644-B617-5B440DF3B4E0}" type="presParOf" srcId="{C3F8074C-C77B-5340-A465-73BD980B01C5}" destId="{7A3F3986-0187-7148-9476-03B511DED954}" srcOrd="7" destOrd="0" presId="urn:microsoft.com/office/officeart/2005/8/layout/hProcess7"/>
    <dgm:cxn modelId="{F74AC594-A4DE-8641-BCA6-F68629B35B71}" type="presParOf" srcId="{C3F8074C-C77B-5340-A465-73BD980B01C5}" destId="{CC4A808E-876F-7A40-A96E-68982396BD24}" srcOrd="8" destOrd="0" presId="urn:microsoft.com/office/officeart/2005/8/layout/hProcess7"/>
    <dgm:cxn modelId="{2085E30F-D227-604E-8233-966463428232}" type="presParOf" srcId="{CC4A808E-876F-7A40-A96E-68982396BD24}" destId="{682D6737-C8D9-E849-8CF2-4350EF074EEC}" srcOrd="0" destOrd="0" presId="urn:microsoft.com/office/officeart/2005/8/layout/hProcess7"/>
    <dgm:cxn modelId="{346D5728-C094-8542-B4D8-CDB7E0C029E6}" type="presParOf" srcId="{CC4A808E-876F-7A40-A96E-68982396BD24}" destId="{D4650A1E-731A-5042-865D-74EB5E0013A2}" srcOrd="1" destOrd="0" presId="urn:microsoft.com/office/officeart/2005/8/layout/hProcess7"/>
    <dgm:cxn modelId="{B6D43AD7-2C2D-2D47-8A7D-FA9344F6527B}" type="presParOf" srcId="{CC4A808E-876F-7A40-A96E-68982396BD24}" destId="{0E99458E-B346-A44B-9241-95AEE371F12B}" srcOrd="2" destOrd="0" presId="urn:microsoft.com/office/officeart/2005/8/layout/hProcess7"/>
  </dgm:cxnLst>
  <dgm:bg/>
  <dgm:whole>
    <a:ln w="38100" cmpd="sng">
      <a:solidFill>
        <a:srgbClr val="CCFFCC"/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43CCF6D-A80A-C34B-ABB1-5A22162077A7}">
      <dsp:nvSpPr>
        <dsp:cNvPr id="0" name=""/>
        <dsp:cNvSpPr/>
      </dsp:nvSpPr>
      <dsp:spPr>
        <a:xfrm>
          <a:off x="3046" y="1247021"/>
          <a:ext cx="2275212" cy="1252436"/>
        </a:xfrm>
        <a:prstGeom prst="homePlate">
          <a:avLst/>
        </a:prstGeom>
        <a:solidFill>
          <a:schemeClr val="accent3"/>
        </a:solidFill>
        <a:ln w="57150" cmpd="sng">
          <a:solidFill>
            <a:srgbClr val="0080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26670" bIns="533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008000"/>
              </a:solidFill>
            </a:rPr>
            <a:t>КМП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008000"/>
              </a:solidFill>
            </a:rPr>
            <a:t>(время, стандарт, результат) </a:t>
          </a:r>
          <a:endParaRPr lang="ru-RU" sz="2000" b="1" kern="1200" dirty="0">
            <a:solidFill>
              <a:srgbClr val="008000"/>
            </a:solidFill>
          </a:endParaRPr>
        </a:p>
      </dsp:txBody>
      <dsp:txXfrm>
        <a:off x="3046" y="1247021"/>
        <a:ext cx="1962103" cy="1252436"/>
      </dsp:txXfrm>
    </dsp:sp>
    <dsp:sp modelId="{7DBE00B1-F0D0-6240-9BBD-06158AFE2A58}">
      <dsp:nvSpPr>
        <dsp:cNvPr id="0" name=""/>
        <dsp:cNvSpPr/>
      </dsp:nvSpPr>
      <dsp:spPr>
        <a:xfrm>
          <a:off x="1896723" y="1313767"/>
          <a:ext cx="1907678" cy="1118945"/>
        </a:xfrm>
        <a:prstGeom prst="chevron">
          <a:avLst/>
        </a:prstGeom>
        <a:solidFill>
          <a:schemeClr val="accent3"/>
        </a:solidFill>
        <a:ln w="57150" cmpd="sng">
          <a:solidFill>
            <a:srgbClr val="0080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6007" tIns="37338" rIns="18669" bIns="3733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rgbClr val="008000"/>
              </a:solidFill>
            </a:rPr>
            <a:t>Медицинская помощь (комплекс МУ)</a:t>
          </a:r>
          <a:endParaRPr lang="ru-RU" sz="1400" b="1" kern="1200" dirty="0">
            <a:solidFill>
              <a:srgbClr val="008000"/>
            </a:solidFill>
          </a:endParaRPr>
        </a:p>
      </dsp:txBody>
      <dsp:txXfrm>
        <a:off x="2456196" y="1313767"/>
        <a:ext cx="788733" cy="1118945"/>
      </dsp:txXfrm>
    </dsp:sp>
    <dsp:sp modelId="{E0E8DDC5-1CB6-9949-B8AB-D19758A14A56}">
      <dsp:nvSpPr>
        <dsp:cNvPr id="0" name=""/>
        <dsp:cNvSpPr/>
      </dsp:nvSpPr>
      <dsp:spPr>
        <a:xfrm>
          <a:off x="3422866" y="1369711"/>
          <a:ext cx="1754148" cy="1007056"/>
        </a:xfrm>
        <a:prstGeom prst="chevron">
          <a:avLst/>
        </a:prstGeom>
        <a:solidFill>
          <a:schemeClr val="accent3"/>
        </a:solidFill>
        <a:ln w="57150" cmpd="sng">
          <a:solidFill>
            <a:srgbClr val="0080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4006" tIns="29337" rIns="14669" bIns="29337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1" kern="1200" dirty="0" smtClean="0">
              <a:solidFill>
                <a:srgbClr val="008000"/>
              </a:solidFill>
            </a:rPr>
            <a:t>Медицинская услуга (комплекс вмешательств)</a:t>
          </a:r>
          <a:endParaRPr lang="ru-RU" sz="1050" b="1" kern="1200" dirty="0">
            <a:solidFill>
              <a:srgbClr val="008000"/>
            </a:solidFill>
          </a:endParaRPr>
        </a:p>
      </dsp:txBody>
      <dsp:txXfrm>
        <a:off x="3926394" y="1369711"/>
        <a:ext cx="747092" cy="1007056"/>
      </dsp:txXfrm>
    </dsp:sp>
    <dsp:sp modelId="{16BA48C6-EFBB-5443-AFC1-AA702F9CD7CC}">
      <dsp:nvSpPr>
        <dsp:cNvPr id="0" name=""/>
        <dsp:cNvSpPr/>
      </dsp:nvSpPr>
      <dsp:spPr>
        <a:xfrm>
          <a:off x="4795479" y="1389624"/>
          <a:ext cx="2514530" cy="967231"/>
        </a:xfrm>
        <a:prstGeom prst="chevron">
          <a:avLst/>
        </a:prstGeom>
        <a:solidFill>
          <a:schemeClr val="accent3"/>
        </a:solidFill>
        <a:ln w="57150" cmpd="sng">
          <a:solidFill>
            <a:srgbClr val="0080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8006" tIns="32004" rIns="16002" bIns="3200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rgbClr val="008000"/>
              </a:solidFill>
            </a:rPr>
            <a:t>Медицинское вмешательства (комплекс обследований и  манипуляций)</a:t>
          </a:r>
          <a:endParaRPr lang="ru-RU" sz="1200" b="1" kern="1200" dirty="0">
            <a:solidFill>
              <a:srgbClr val="008000"/>
            </a:solidFill>
          </a:endParaRPr>
        </a:p>
      </dsp:txBody>
      <dsp:txXfrm>
        <a:off x="5279095" y="1389624"/>
        <a:ext cx="1547299" cy="967231"/>
      </dsp:txXfrm>
    </dsp:sp>
    <dsp:sp modelId="{21D5AA62-3C0B-064B-9A6C-E1DA733C9620}">
      <dsp:nvSpPr>
        <dsp:cNvPr id="0" name=""/>
        <dsp:cNvSpPr/>
      </dsp:nvSpPr>
      <dsp:spPr>
        <a:xfrm>
          <a:off x="6928474" y="1247021"/>
          <a:ext cx="1907678" cy="1252436"/>
        </a:xfrm>
        <a:prstGeom prst="chevron">
          <a:avLst/>
        </a:prstGeom>
        <a:solidFill>
          <a:schemeClr val="accent3"/>
        </a:solidFill>
        <a:ln w="57150" cmpd="sng">
          <a:solidFill>
            <a:srgbClr val="0080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53340" rIns="26670" bIns="533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008000"/>
              </a:solidFill>
            </a:rPr>
            <a:t>КМП</a:t>
          </a:r>
        </a:p>
      </dsp:txBody>
      <dsp:txXfrm>
        <a:off x="7554692" y="1247021"/>
        <a:ext cx="655242" cy="125243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462009A-C96C-634E-ABC2-12960117FC9A}">
      <dsp:nvSpPr>
        <dsp:cNvPr id="0" name=""/>
        <dsp:cNvSpPr/>
      </dsp:nvSpPr>
      <dsp:spPr>
        <a:xfrm>
          <a:off x="26353" y="781077"/>
          <a:ext cx="2680245" cy="3216294"/>
        </a:xfrm>
        <a:prstGeom prst="roundRect">
          <a:avLst>
            <a:gd name="adj" fmla="val 5000"/>
          </a:avLst>
        </a:prstGeom>
        <a:noFill/>
        <a:ln w="38100" cmpd="sng">
          <a:solidFill>
            <a:srgbClr val="008000"/>
          </a:solidFill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82296" rIns="106680" bIns="0" numCol="1" spcCol="1270" anchor="t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>
              <a:solidFill>
                <a:srgbClr val="000000"/>
              </a:solidFill>
            </a:rPr>
            <a:t>ЗАКАЗЧИК</a:t>
          </a:r>
        </a:p>
        <a:p>
          <a:pPr lvl="0" algn="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 dirty="0"/>
        </a:p>
      </dsp:txBody>
      <dsp:txXfrm rot="16200000">
        <a:off x="-1024303" y="1831733"/>
        <a:ext cx="2637361" cy="536049"/>
      </dsp:txXfrm>
    </dsp:sp>
    <dsp:sp modelId="{078CF412-B48B-C54F-81A6-8AF81804664E}">
      <dsp:nvSpPr>
        <dsp:cNvPr id="0" name=""/>
        <dsp:cNvSpPr/>
      </dsp:nvSpPr>
      <dsp:spPr>
        <a:xfrm>
          <a:off x="562402" y="781077"/>
          <a:ext cx="1996783" cy="3216294"/>
        </a:xfrm>
        <a:prstGeom prst="rect">
          <a:avLst/>
        </a:prstGeom>
        <a:noFill/>
        <a:ln>
          <a:noFill/>
        </a:ln>
        <a:effectLst/>
        <a:scene3d>
          <a:camera prst="orthographicFront"/>
          <a:lightRig rig="flat" dir="t"/>
        </a:scene3d>
        <a:sp3d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68580" rIns="0" bIns="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i="1" u="sng" kern="1200" dirty="0">
              <a:solidFill>
                <a:srgbClr val="008000"/>
              </a:solidFill>
            </a:rPr>
            <a:t>ПАЦИЕНТ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i="1" kern="1200" dirty="0">
            <a:solidFill>
              <a:srgbClr val="000000"/>
            </a:solidFill>
          </a:endParaRP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i="1" kern="1200" dirty="0">
              <a:solidFill>
                <a:srgbClr val="000000"/>
              </a:solidFill>
            </a:rPr>
            <a:t>СТРАХОВАЯ </a:t>
          </a:r>
          <a:r>
            <a:rPr lang="ru-RU" sz="2000" i="1" kern="1200" dirty="0" smtClean="0">
              <a:solidFill>
                <a:srgbClr val="000000"/>
              </a:solidFill>
            </a:rPr>
            <a:t>КОМПАНИЯ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i="1" kern="1200" dirty="0" smtClean="0">
              <a:solidFill>
                <a:srgbClr val="000000"/>
              </a:solidFill>
            </a:rPr>
            <a:t>ФОМС</a:t>
          </a:r>
          <a:endParaRPr lang="ru-RU" sz="2000" i="1" kern="1200" dirty="0">
            <a:solidFill>
              <a:srgbClr val="000000"/>
            </a:solidFill>
          </a:endParaRP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i="1" kern="1200" dirty="0">
            <a:solidFill>
              <a:srgbClr val="000000"/>
            </a:solidFill>
          </a:endParaRP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i="1" kern="1200" dirty="0" smtClean="0">
              <a:solidFill>
                <a:srgbClr val="000000"/>
              </a:solidFill>
            </a:rPr>
            <a:t>ПРЕДПРИЯТИЕ</a:t>
          </a:r>
          <a:endParaRPr lang="ru-RU" sz="2000" i="1" kern="1200" dirty="0">
            <a:solidFill>
              <a:srgbClr val="000000"/>
            </a:solidFill>
          </a:endParaRPr>
        </a:p>
      </dsp:txBody>
      <dsp:txXfrm>
        <a:off x="562402" y="781077"/>
        <a:ext cx="1996783" cy="3216294"/>
      </dsp:txXfrm>
    </dsp:sp>
    <dsp:sp modelId="{EAFF9620-43A1-DF4B-9190-9F33856F52FF}">
      <dsp:nvSpPr>
        <dsp:cNvPr id="0" name=""/>
        <dsp:cNvSpPr/>
      </dsp:nvSpPr>
      <dsp:spPr>
        <a:xfrm>
          <a:off x="2774677" y="304808"/>
          <a:ext cx="2680245" cy="5216508"/>
        </a:xfrm>
        <a:prstGeom prst="roundRect">
          <a:avLst>
            <a:gd name="adj" fmla="val 5000"/>
          </a:avLst>
        </a:prstGeom>
        <a:noFill/>
        <a:ln w="38100" cmpd="sng">
          <a:solidFill>
            <a:srgbClr val="008000"/>
          </a:solidFill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89154" rIns="115570" bIns="0" numCol="1" spcCol="1270" anchor="t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>
              <a:solidFill>
                <a:srgbClr val="000000"/>
              </a:solidFill>
            </a:rPr>
            <a:t>МЕДИЦИНСКАЯ УСЛУГА</a:t>
          </a:r>
        </a:p>
      </dsp:txBody>
      <dsp:txXfrm rot="16200000">
        <a:off x="903933" y="2175552"/>
        <a:ext cx="4277537" cy="536049"/>
      </dsp:txXfrm>
    </dsp:sp>
    <dsp:sp modelId="{FC582761-0911-024C-AD4E-001BB72F6933}">
      <dsp:nvSpPr>
        <dsp:cNvPr id="0" name=""/>
        <dsp:cNvSpPr/>
      </dsp:nvSpPr>
      <dsp:spPr>
        <a:xfrm rot="5400000">
          <a:off x="2479491" y="2168710"/>
          <a:ext cx="472255" cy="402036"/>
        </a:xfrm>
        <a:prstGeom prst="flowChartExtract">
          <a:avLst/>
        </a:prstGeom>
        <a:solidFill>
          <a:srgbClr val="008000"/>
        </a:solidFill>
        <a:ln w="9525" cap="flat" cmpd="sng" algn="ctr">
          <a:solidFill>
            <a:schemeClr val="tx1"/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3A81B5CA-F932-A841-B916-B53D5299A234}">
      <dsp:nvSpPr>
        <dsp:cNvPr id="0" name=""/>
        <dsp:cNvSpPr/>
      </dsp:nvSpPr>
      <dsp:spPr>
        <a:xfrm>
          <a:off x="3310726" y="304808"/>
          <a:ext cx="1996783" cy="5216508"/>
        </a:xfrm>
        <a:prstGeom prst="rect">
          <a:avLst/>
        </a:prstGeom>
        <a:noFill/>
        <a:ln>
          <a:noFill/>
        </a:ln>
        <a:effectLst/>
        <a:scene3d>
          <a:camera prst="orthographicFront"/>
          <a:lightRig rig="flat" dir="t"/>
        </a:scene3d>
        <a:sp3d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48006" rIns="0" bIns="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rgbClr val="000000"/>
              </a:solidFill>
            </a:rPr>
            <a:t>Менеджмент учреждения</a:t>
          </a:r>
          <a:endParaRPr lang="ru-RU" sz="1400" kern="1200" dirty="0">
            <a:solidFill>
              <a:srgbClr val="000000"/>
            </a:solidFill>
          </a:endParaRP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rgbClr val="000000"/>
              </a:solidFill>
            </a:rPr>
            <a:t>и подразделения </a:t>
          </a:r>
          <a:endParaRPr lang="ru-RU" sz="1400" kern="1200" dirty="0">
            <a:solidFill>
              <a:srgbClr val="000000"/>
            </a:solidFill>
          </a:endParaRP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 dirty="0">
            <a:solidFill>
              <a:srgbClr val="000000"/>
            </a:solidFill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u="sng" kern="1200" dirty="0" smtClean="0">
            <a:solidFill>
              <a:srgbClr val="000000"/>
            </a:solidFill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u="sng" kern="1200" dirty="0" smtClean="0">
            <a:solidFill>
              <a:srgbClr val="000000"/>
            </a:solidFill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u="sng" kern="1200" dirty="0" smtClean="0">
              <a:solidFill>
                <a:srgbClr val="008000"/>
              </a:solidFill>
            </a:rPr>
            <a:t>Технология </a:t>
          </a:r>
          <a:r>
            <a:rPr lang="ru-RU" sz="1600" u="sng" kern="1200" dirty="0">
              <a:solidFill>
                <a:srgbClr val="008000"/>
              </a:solidFill>
            </a:rPr>
            <a:t>оказания медицинской услу</a:t>
          </a:r>
          <a:r>
            <a:rPr lang="ru-RU" sz="1400" u="sng" kern="1200" dirty="0">
              <a:solidFill>
                <a:srgbClr val="008000"/>
              </a:solidFill>
            </a:rPr>
            <a:t>г</a:t>
          </a:r>
          <a:r>
            <a:rPr lang="ru-RU" sz="1400" kern="1200" dirty="0">
              <a:solidFill>
                <a:srgbClr val="008000"/>
              </a:solidFill>
            </a:rPr>
            <a:t>и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 dirty="0">
            <a:solidFill>
              <a:srgbClr val="000000"/>
            </a:solidFill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 smtClean="0">
            <a:solidFill>
              <a:srgbClr val="000000"/>
            </a:solidFill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 smtClean="0">
            <a:solidFill>
              <a:srgbClr val="000000"/>
            </a:solidFill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 smtClean="0">
            <a:solidFill>
              <a:srgbClr val="000000"/>
            </a:solidFill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rgbClr val="000000"/>
              </a:solidFill>
            </a:rPr>
            <a:t>Ресурсное </a:t>
          </a:r>
          <a:r>
            <a:rPr lang="ru-RU" sz="1400" kern="1200" dirty="0">
              <a:solidFill>
                <a:srgbClr val="000000"/>
              </a:solidFill>
            </a:rPr>
            <a:t>обеспечение медицинской услуги: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>
              <a:solidFill>
                <a:srgbClr val="000000"/>
              </a:solidFill>
            </a:rPr>
            <a:t>- кадры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>
              <a:solidFill>
                <a:srgbClr val="000000"/>
              </a:solidFill>
            </a:rPr>
            <a:t>- оборудование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>
              <a:solidFill>
                <a:srgbClr val="000000"/>
              </a:solidFill>
            </a:rPr>
            <a:t>- расходные материалы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>
              <a:solidFill>
                <a:srgbClr val="000000"/>
              </a:solidFill>
            </a:rPr>
            <a:t>- </a:t>
          </a:r>
          <a:r>
            <a:rPr lang="ru-RU" sz="1400" kern="1200" dirty="0" smtClean="0">
              <a:solidFill>
                <a:srgbClr val="000000"/>
              </a:solidFill>
            </a:rPr>
            <a:t>Медикаменты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rgbClr val="000000"/>
              </a:solidFill>
            </a:rPr>
            <a:t>ФИНАНСЫ</a:t>
          </a:r>
          <a:endParaRPr lang="ru-RU" sz="1600" kern="1200" dirty="0">
            <a:solidFill>
              <a:srgbClr val="000000"/>
            </a:solidFill>
          </a:endParaRPr>
        </a:p>
      </dsp:txBody>
      <dsp:txXfrm>
        <a:off x="3310726" y="304808"/>
        <a:ext cx="1996783" cy="5216508"/>
      </dsp:txXfrm>
    </dsp:sp>
    <dsp:sp modelId="{682D6737-C8D9-E849-8CF2-4350EF074EEC}">
      <dsp:nvSpPr>
        <dsp:cNvPr id="0" name=""/>
        <dsp:cNvSpPr/>
      </dsp:nvSpPr>
      <dsp:spPr>
        <a:xfrm>
          <a:off x="5549354" y="781077"/>
          <a:ext cx="2680245" cy="3216294"/>
        </a:xfrm>
        <a:prstGeom prst="roundRect">
          <a:avLst>
            <a:gd name="adj" fmla="val 5000"/>
          </a:avLst>
        </a:prstGeom>
        <a:noFill/>
        <a:ln w="38100" cmpd="sng">
          <a:solidFill>
            <a:srgbClr val="008000"/>
          </a:solidFill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89154" rIns="115570" bIns="0" numCol="1" spcCol="1270" anchor="t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>
              <a:solidFill>
                <a:srgbClr val="000000"/>
              </a:solidFill>
            </a:rPr>
            <a:t>ПОТРЕБИТЕЛЬ</a:t>
          </a:r>
        </a:p>
      </dsp:txBody>
      <dsp:txXfrm rot="16200000">
        <a:off x="4498697" y="1831733"/>
        <a:ext cx="2637361" cy="536049"/>
      </dsp:txXfrm>
    </dsp:sp>
    <dsp:sp modelId="{62ADB434-90F2-5D47-BE7A-1E7E0578B5B4}">
      <dsp:nvSpPr>
        <dsp:cNvPr id="0" name=""/>
        <dsp:cNvSpPr/>
      </dsp:nvSpPr>
      <dsp:spPr>
        <a:xfrm rot="5400000">
          <a:off x="5298891" y="2168710"/>
          <a:ext cx="472255" cy="402036"/>
        </a:xfrm>
        <a:prstGeom prst="flowChartExtract">
          <a:avLst/>
        </a:prstGeom>
        <a:solidFill>
          <a:srgbClr val="008000"/>
        </a:solidFill>
        <a:ln w="9525" cap="flat" cmpd="sng" algn="ctr">
          <a:solidFill>
            <a:schemeClr val="tx1"/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0E99458E-B346-A44B-9241-95AEE371F12B}">
      <dsp:nvSpPr>
        <dsp:cNvPr id="0" name=""/>
        <dsp:cNvSpPr/>
      </dsp:nvSpPr>
      <dsp:spPr>
        <a:xfrm>
          <a:off x="6085403" y="781077"/>
          <a:ext cx="1996783" cy="3216294"/>
        </a:xfrm>
        <a:prstGeom prst="rect">
          <a:avLst/>
        </a:prstGeom>
        <a:noFill/>
        <a:ln>
          <a:noFill/>
        </a:ln>
        <a:effectLst/>
        <a:scene3d>
          <a:camera prst="orthographicFront"/>
          <a:lightRig rig="flat" dir="t"/>
        </a:scene3d>
        <a:sp3d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68580" rIns="0" bIns="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i="1" u="sng" kern="1200" dirty="0">
              <a:solidFill>
                <a:srgbClr val="008000"/>
              </a:solidFill>
            </a:rPr>
            <a:t>ПАЦИЕН</a:t>
          </a:r>
          <a:r>
            <a:rPr lang="ru-RU" sz="2000" i="1" kern="1200" dirty="0">
              <a:solidFill>
                <a:srgbClr val="008000"/>
              </a:solidFill>
            </a:rPr>
            <a:t>Т</a:t>
          </a:r>
          <a:endParaRPr lang="ru-RU" sz="2000" kern="1200" dirty="0">
            <a:solidFill>
              <a:srgbClr val="008000"/>
            </a:solidFill>
          </a:endParaRP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i="1" kern="1200" dirty="0">
            <a:solidFill>
              <a:srgbClr val="000000"/>
            </a:solidFill>
          </a:endParaRP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i="1" kern="1200" dirty="0">
              <a:solidFill>
                <a:srgbClr val="000000"/>
              </a:solidFill>
            </a:rPr>
            <a:t>СТРАХОВАЯ </a:t>
          </a:r>
          <a:r>
            <a:rPr lang="ru-RU" sz="2000" i="1" kern="1200" dirty="0" smtClean="0">
              <a:solidFill>
                <a:srgbClr val="000000"/>
              </a:solidFill>
            </a:rPr>
            <a:t>КОМПАНИЯ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i="1" kern="1200" dirty="0" smtClean="0">
              <a:solidFill>
                <a:srgbClr val="000000"/>
              </a:solidFill>
            </a:rPr>
            <a:t>ФОМС</a:t>
          </a:r>
          <a:endParaRPr lang="ru-RU" sz="2000" i="1" kern="1200" dirty="0">
            <a:solidFill>
              <a:srgbClr val="000000"/>
            </a:solidFill>
          </a:endParaRP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i="1" kern="1200" dirty="0">
            <a:solidFill>
              <a:srgbClr val="000000"/>
            </a:solidFill>
          </a:endParaRP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i="1" kern="1200" dirty="0" smtClean="0">
              <a:solidFill>
                <a:srgbClr val="000000"/>
              </a:solidFill>
            </a:rPr>
            <a:t>ПРЕДПРИЯТИЕ</a:t>
          </a:r>
          <a:endParaRPr lang="ru-RU" sz="2000" i="1" kern="1200" dirty="0">
            <a:solidFill>
              <a:srgbClr val="000000"/>
            </a:solidFill>
          </a:endParaRPr>
        </a:p>
      </dsp:txBody>
      <dsp:txXfrm>
        <a:off x="6085403" y="781077"/>
        <a:ext cx="1996783" cy="321629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7">
  <dgm:title val=""/>
  <dgm:desc val=""/>
  <dgm:catLst>
    <dgm:cat type="process" pri="21000"/>
    <dgm:cat type="lis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ch" forName="hSp" refType="w" refFor="ch" refForName="compositeNode" fact="-0.035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-0.08"/>
      <dgm:constr type="primFontSz" for="des" forName="parentNode" op="equ"/>
      <dgm:constr type="primFontSz" for="des" forName="childNode" op="equ"/>
    </dgm:constrLst>
    <dgm:ruleLst/>
    <dgm:forEach name="Name4" axis="ch" ptType="node">
      <dgm:layoutNode name="compositeNode">
        <dgm:varLst>
          <dgm:bulletEnabled val="1"/>
        </dgm:varLst>
        <dgm:alg type="composite"/>
        <dgm:choose name="Name5">
          <dgm:if name="Name6" func="var" arg="dir" op="equ" val="norm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l" for="ch" forName="bgRect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l" for="ch" forName="parentNode"/>
              <dgm:constr type="r" for="ch" forName="childNode" refType="r" refFor="ch" refForName="bgRect" fact="0.945"/>
              <dgm:constr type="h" for="ch" forName="childNode" refType="h" refFor="ch" refForName="bgRect" op="equ"/>
              <dgm:constr type="t" for="ch" forName="childNode"/>
              <dgm:constr type="l" for="ch" forName="childNode" refType="r" refFor="ch" refForName="parentNode"/>
            </dgm:constrLst>
          </dgm:if>
          <dgm:else name="Name7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r" for="ch" forName="bgRect" refType="w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r" for="ch" forName="parentNode" refType="w"/>
              <dgm:constr type="h" for="ch" forName="childNode" refType="h" refFor="ch" refForName="bgRect"/>
              <dgm:constr type="t" for="ch" forName="childNode"/>
              <dgm:constr type="r" for="ch" forName="childNode" refType="l" refFor="ch" refForName="parentNode"/>
              <dgm:constr type="l" for="ch" forName="childNode" refType="w" refFor="ch" refForName="bgRect" fact="0.055"/>
            </dgm:constrLst>
          </dgm:else>
        </dgm:choose>
        <dgm:ruleLst>
          <dgm:rule type="w" for="ch" forName="childNode" val="NaN" fact="NaN" max="30"/>
        </dgm:ruleLst>
        <dgm:layoutNode name="bgRect" styleLbl="node1">
          <dgm:alg type="sp"/>
          <dgm:shape xmlns:r="http://schemas.openxmlformats.org/officeDocument/2006/relationships" type="roundRect" r:blip="" zOrderOff="-1">
            <dgm:adjLst>
              <dgm:adj idx="1" val="0.05"/>
            </dgm:adjLst>
          </dgm:shape>
          <dgm:presOf axis="self"/>
          <dgm:constrLst/>
          <dgm:ruleLst/>
        </dgm:layoutNode>
        <dgm:layoutNode name="parentNode" styleLbl="node1">
          <dgm:varLst>
            <dgm:chMax val="0"/>
            <dgm:bulletEnabled val="1"/>
          </dgm:varLst>
          <dgm:presOf axis="self"/>
          <dgm:choose name="Name8">
            <dgm:if name="Name9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 hideGeom="1">
                <dgm:adjLst/>
              </dgm:shape>
              <dgm:constrLst>
                <dgm:constr type="primFontSz" val="65"/>
                <dgm:constr type="lMarg"/>
                <dgm:constr type="rMarg" refType="primFontSz" fact="0.35"/>
                <dgm:constr type="tMarg" refType="primFontSz" fact="0.27"/>
                <dgm:constr type="bMarg"/>
              </dgm:constrLst>
            </dgm:if>
            <dgm:else name="Name10">
              <dgm:alg type="tx">
                <dgm:param type="autoTxRot" val="grav"/>
                <dgm:param type="txAnchorVert" val="t"/>
                <dgm:param type="parTxLTRAlign" val="l"/>
                <dgm:param type="parTxRTLAlign" val="l"/>
              </dgm:alg>
              <dgm:shape xmlns:r="http://schemas.openxmlformats.org/officeDocument/2006/relationships" rot="90" type="rect" r:blip="" hideGeom="1">
                <dgm:adjLst/>
              </dgm:shape>
              <dgm:constrLst>
                <dgm:constr type="primFontSz" val="65"/>
                <dgm:constr type="lMarg" refType="primFontSz" fact="0.35"/>
                <dgm:constr type="rMarg"/>
                <dgm:constr type="tMarg" refType="primFontSz" fact="0.27"/>
                <dgm:constr type="bMarg"/>
              </dgm:constrLst>
            </dgm:else>
          </dgm:choose>
          <dgm:ruleLst>
            <dgm:rule type="primFontSz" val="5" fact="NaN" max="NaN"/>
          </dgm:ruleLst>
        </dgm:layoutNode>
        <dgm:choose name="Name11">
          <dgm:if name="Name12" axis="ch" ptType="node" func="cnt" op="gte" val="1">
            <dgm:layoutNode name="childNode" styleLbl="node1" moveWith="bgRect">
              <dgm:varLst>
                <dgm:bulletEnabled val="1"/>
              </dgm:varLst>
              <dgm:alg type="tx">
                <dgm:param type="parTxLTRAlign" val="l"/>
                <dgm:param type="parTxRTLAlign" val="r"/>
                <dgm:param type="txAnchorVert" val="t"/>
              </dgm:alg>
              <dgm:shape xmlns:r="http://schemas.openxmlformats.org/officeDocument/2006/relationships" type="rect" r:blip="" hideGeom="1">
                <dgm:adjLst/>
              </dgm:shape>
              <dgm:presOf axis="des" ptType="node"/>
              <dgm:constrLst>
                <dgm:constr type="primFontSz" val="65"/>
                <dgm:constr type="lMarg"/>
                <dgm:constr type="bMarg"/>
                <dgm:constr type="tMarg" refType="primFontSz" fact="0.27"/>
                <dgm:constr type="rMarg"/>
              </dgm:constrLst>
              <dgm:ruleLst>
                <dgm:rule type="prim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h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vProcSp" moveWith="bgRec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vSp1" refType="w"/>
            <dgm:constr type="w" for="ch" forName="simulatedConn" refType="w"/>
            <dgm:constr type="w" for="ch" forName="vSp2" refType="w"/>
          </dgm:constrLst>
          <dgm:ruleLst/>
          <dgm:layoutNode name="vSp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imulatedConn" styleLbl="solidFgAcc1">
            <dgm:alg type="sp"/>
            <dgm:choose name="Name15">
              <dgm:if name="Name16" func="var" arg="dir" op="equ" val="norm">
                <dgm:shape xmlns:r="http://schemas.openxmlformats.org/officeDocument/2006/relationships" rot="90" type="flowChartExtract" r:blip="">
                  <dgm:adjLst/>
                </dgm:shape>
              </dgm:if>
              <dgm:else name="Name17">
                <dgm:shape xmlns:r="http://schemas.openxmlformats.org/officeDocument/2006/relationships" rot="-90" type="flowChartExtract" r:blip="">
                  <dgm:adjLst/>
                </dgm:shape>
              </dgm:else>
            </dgm:choose>
            <dgm:presOf/>
            <dgm:constrLst/>
            <dgm:ruleLst/>
          </dgm:layoutNode>
          <dgm:layoutNode name="vSp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CBEFA7-FE16-5E48-B28C-D905BE2B728E}" type="datetimeFigureOut">
              <a:rPr lang="ru-RU" smtClean="0"/>
              <a:t>06.12.12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E49876-3E11-7444-8BB1-3FA9D6DE64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83885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/>
          <p:cNvSpPr>
            <a:spLocks noChangeArrowheads="1"/>
          </p:cNvSpPr>
          <p:nvPr/>
        </p:nvSpPr>
        <p:spPr bwMode="auto">
          <a:xfrm>
            <a:off x="609600" y="1219200"/>
            <a:ext cx="7924800" cy="914400"/>
          </a:xfrm>
          <a:custGeom>
            <a:avLst/>
            <a:gdLst>
              <a:gd name="T0" fmla="*/ 0 w 1000"/>
              <a:gd name="T1" fmla="*/ 836127360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1981200" y="3962400"/>
            <a:ext cx="6511925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20173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1524000"/>
            <a:ext cx="7623175" cy="1752600"/>
          </a:xfrm>
        </p:spPr>
        <p:txBody>
          <a:bodyPr/>
          <a:lstStyle>
            <a:lvl1pPr>
              <a:defRPr sz="50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20173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81200" y="3962400"/>
            <a:ext cx="6553200" cy="1752600"/>
          </a:xfrm>
        </p:spPr>
        <p:txBody>
          <a:bodyPr/>
          <a:lstStyle>
            <a:lvl1pPr marL="0" indent="0">
              <a:buFont typeface="Wingdings" charset="0"/>
              <a:buNone/>
              <a:defRPr sz="2800"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E73999-BD35-0244-B8F9-351BDC9B39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5546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3A91D3-D332-6B49-A85B-5FEDE843CD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25184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354852-5245-E347-A718-9BEF4A51D8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1220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D3DBE1-993D-AA4B-B5C2-C0860B409A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42166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50E9D5-40C9-244E-9F33-F93A302393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83497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A88C90-B6FF-FF41-A6E9-DE0879B126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03078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B42F60-0A88-2144-8991-50198CC3CE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09765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5B27E1-35DD-0245-B5D9-09F605C879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6379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EE2677-71D6-D94C-A740-4C02635328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05773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05953E-3334-B644-B4F1-7F03A0A52B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07721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5C1B1D-CDE8-0A46-A61B-D0FB9624D7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11694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2007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20070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+mj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070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+mj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071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+mj-lt"/>
                <a:cs typeface="+mn-cs"/>
              </a:defRPr>
            </a:lvl1pPr>
          </a:lstStyle>
          <a:p>
            <a:pPr>
              <a:defRPr/>
            </a:pPr>
            <a:fld id="{0AB0D6FC-832F-3E4D-B92A-34943E230F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31" name="Freeform 7"/>
          <p:cNvSpPr>
            <a:spLocks noChangeArrowheads="1"/>
          </p:cNvSpPr>
          <p:nvPr/>
        </p:nvSpPr>
        <p:spPr bwMode="auto">
          <a:xfrm>
            <a:off x="381000" y="228600"/>
            <a:ext cx="8229600" cy="609600"/>
          </a:xfrm>
          <a:custGeom>
            <a:avLst/>
            <a:gdLst>
              <a:gd name="T0" fmla="*/ 0 w 1000"/>
              <a:gd name="T1" fmla="*/ 371612160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1905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0712" name="Line 8"/>
          <p:cNvSpPr>
            <a:spLocks noChangeShapeType="1"/>
          </p:cNvSpPr>
          <p:nvPr/>
        </p:nvSpPr>
        <p:spPr bwMode="auto">
          <a:xfrm>
            <a:off x="457200" y="617220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1" r:id="rId1"/>
    <p:sldLayoutId id="2147483841" r:id="rId2"/>
    <p:sldLayoutId id="2147483842" r:id="rId3"/>
    <p:sldLayoutId id="2147483843" r:id="rId4"/>
    <p:sldLayoutId id="2147483844" r:id="rId5"/>
    <p:sldLayoutId id="2147483845" r:id="rId6"/>
    <p:sldLayoutId id="2147483846" r:id="rId7"/>
    <p:sldLayoutId id="2147483847" r:id="rId8"/>
    <p:sldLayoutId id="2147483848" r:id="rId9"/>
    <p:sldLayoutId id="2147483849" r:id="rId10"/>
    <p:sldLayoutId id="2147483850" r:id="rId11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kumimoji="1" sz="4200">
          <a:solidFill>
            <a:schemeClr val="tx2"/>
          </a:solidFill>
          <a:latin typeface="+mj-lt"/>
          <a:ea typeface="+mj-ea"/>
          <a:cs typeface="Arial" charset="0"/>
        </a:defRPr>
      </a:lvl1pPr>
      <a:lvl2pPr algn="l" rtl="0" fontAlgn="base">
        <a:spcBef>
          <a:spcPct val="0"/>
        </a:spcBef>
        <a:spcAft>
          <a:spcPct val="0"/>
        </a:spcAft>
        <a:defRPr kumimoji="1" sz="4200">
          <a:solidFill>
            <a:schemeClr val="tx2"/>
          </a:solidFill>
          <a:latin typeface="Garamond" charset="0"/>
          <a:ea typeface="Arial" charset="0"/>
          <a:cs typeface="Arial" charset="0"/>
        </a:defRPr>
      </a:lvl2pPr>
      <a:lvl3pPr algn="l" rtl="0" fontAlgn="base">
        <a:spcBef>
          <a:spcPct val="0"/>
        </a:spcBef>
        <a:spcAft>
          <a:spcPct val="0"/>
        </a:spcAft>
        <a:defRPr kumimoji="1" sz="4200">
          <a:solidFill>
            <a:schemeClr val="tx2"/>
          </a:solidFill>
          <a:latin typeface="Garamond" charset="0"/>
          <a:ea typeface="Arial" charset="0"/>
          <a:cs typeface="Arial" charset="0"/>
        </a:defRPr>
      </a:lvl3pPr>
      <a:lvl4pPr algn="l" rtl="0" fontAlgn="base">
        <a:spcBef>
          <a:spcPct val="0"/>
        </a:spcBef>
        <a:spcAft>
          <a:spcPct val="0"/>
        </a:spcAft>
        <a:defRPr kumimoji="1" sz="4200">
          <a:solidFill>
            <a:schemeClr val="tx2"/>
          </a:solidFill>
          <a:latin typeface="Garamond" charset="0"/>
          <a:ea typeface="Arial" charset="0"/>
          <a:cs typeface="Arial" charset="0"/>
        </a:defRPr>
      </a:lvl4pPr>
      <a:lvl5pPr algn="l" rtl="0" fontAlgn="base">
        <a:spcBef>
          <a:spcPct val="0"/>
        </a:spcBef>
        <a:spcAft>
          <a:spcPct val="0"/>
        </a:spcAft>
        <a:defRPr kumimoji="1" sz="4200">
          <a:solidFill>
            <a:schemeClr val="tx2"/>
          </a:solidFill>
          <a:latin typeface="Garamond" charset="0"/>
          <a:ea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charset="0"/>
          <a:ea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charset="0"/>
          <a:ea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charset="0"/>
          <a:ea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charset="0"/>
          <a:ea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kumimoji="1" sz="3000">
          <a:solidFill>
            <a:schemeClr val="tx1"/>
          </a:solidFill>
          <a:latin typeface="+mn-lt"/>
          <a:ea typeface="+mn-ea"/>
          <a:cs typeface="Arial" charset="0"/>
        </a:defRPr>
      </a:lvl1pPr>
      <a:lvl2pPr marL="669925" indent="-325438" algn="l" rtl="0" fontAlgn="base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charset="0"/>
        <a:buChar char="q"/>
        <a:defRPr kumimoji="1" sz="2600">
          <a:solidFill>
            <a:schemeClr val="tx1"/>
          </a:solidFill>
          <a:latin typeface="+mn-lt"/>
          <a:ea typeface="+mn-ea"/>
        </a:defRPr>
      </a:lvl2pPr>
      <a:lvl3pPr marL="1022350" indent="-350838" algn="l" rtl="0" fontAlgn="base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kumimoji="1" sz="2200">
          <a:solidFill>
            <a:schemeClr val="tx1"/>
          </a:solidFill>
          <a:latin typeface="+mn-lt"/>
          <a:ea typeface="+mn-ea"/>
        </a:defRPr>
      </a:lvl3pPr>
      <a:lvl4pPr marL="1339850" indent="-31591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charset="0"/>
        <a:buChar char="q"/>
        <a:defRPr kumimoji="1" sz="2000">
          <a:solidFill>
            <a:schemeClr val="tx1"/>
          </a:solidFill>
          <a:latin typeface="+mn-lt"/>
          <a:ea typeface="+mn-ea"/>
        </a:defRPr>
      </a:lvl4pPr>
      <a:lvl5pPr marL="16811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0"/>
        <a:buChar char="§"/>
        <a:defRPr kumimoji="1" sz="2000">
          <a:solidFill>
            <a:schemeClr val="tx1"/>
          </a:solidFill>
          <a:latin typeface="+mn-lt"/>
          <a:ea typeface="+mn-ea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0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0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0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0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.png"/><Relationship Id="rId3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1" Type="http://schemas.openxmlformats.org/officeDocument/2006/relationships/slideLayout" Target="../slideLayouts/slideLayout7.xml"/><Relationship Id="rId2" Type="http://schemas.openxmlformats.org/officeDocument/2006/relationships/diagramData" Target="../diagrams/data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4" Type="http://schemas.openxmlformats.org/officeDocument/2006/relationships/diagramQuickStyle" Target="../diagrams/quickStyle2.xml"/><Relationship Id="rId5" Type="http://schemas.openxmlformats.org/officeDocument/2006/relationships/diagramColors" Target="../diagrams/colors2.xml"/><Relationship Id="rId6" Type="http://schemas.microsoft.com/office/2007/relationships/diagramDrawing" Target="../diagrams/drawing2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.png"/><Relationship Id="rId3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Text Box 4"/>
          <p:cNvSpPr txBox="1">
            <a:spLocks noChangeAspect="1" noChangeArrowheads="1"/>
          </p:cNvSpPr>
          <p:nvPr/>
        </p:nvSpPr>
        <p:spPr bwMode="auto">
          <a:xfrm>
            <a:off x="524864" y="1295400"/>
            <a:ext cx="8610600" cy="2462212"/>
          </a:xfrm>
          <a:prstGeom prst="rect">
            <a:avLst/>
          </a:prstGeom>
          <a:gradFill rotWithShape="1">
            <a:gsLst>
              <a:gs pos="0">
                <a:srgbClr val="F1A33B">
                  <a:alpha val="7001"/>
                </a:srgbClr>
              </a:gs>
              <a:gs pos="100000">
                <a:schemeClr val="bg1">
                  <a:alpha val="32001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76200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800" dirty="0" smtClean="0">
                <a:solidFill>
                  <a:srgbClr val="008000"/>
                </a:solidFill>
                <a:latin typeface="Times New Roman" charset="0"/>
                <a:cs typeface="+mn-cs"/>
              </a:rPr>
              <a:t>Качество медицинской помощи:</a:t>
            </a:r>
          </a:p>
          <a:p>
            <a:pPr algn="ctr">
              <a:spcBef>
                <a:spcPct val="50000"/>
              </a:spcBef>
              <a:defRPr/>
            </a:pPr>
            <a:r>
              <a:rPr lang="ru-RU" sz="2800" dirty="0" smtClean="0">
                <a:solidFill>
                  <a:srgbClr val="008000"/>
                </a:solidFill>
                <a:latin typeface="Times New Roman" charset="0"/>
                <a:cs typeface="+mn-cs"/>
              </a:rPr>
              <a:t>Как понимать? </a:t>
            </a:r>
          </a:p>
          <a:p>
            <a:pPr algn="ctr">
              <a:spcBef>
                <a:spcPct val="50000"/>
              </a:spcBef>
              <a:defRPr/>
            </a:pPr>
            <a:r>
              <a:rPr lang="ru-RU" sz="2800" dirty="0" smtClean="0">
                <a:solidFill>
                  <a:srgbClr val="008000"/>
                </a:solidFill>
                <a:latin typeface="Times New Roman" charset="0"/>
                <a:cs typeface="+mn-cs"/>
              </a:rPr>
              <a:t>Система менеджмента качества:</a:t>
            </a:r>
          </a:p>
          <a:p>
            <a:pPr algn="ctr">
              <a:spcBef>
                <a:spcPct val="50000"/>
              </a:spcBef>
              <a:defRPr/>
            </a:pPr>
            <a:r>
              <a:rPr lang="ru-RU" sz="2800" dirty="0" smtClean="0">
                <a:solidFill>
                  <a:srgbClr val="008000"/>
                </a:solidFill>
                <a:latin typeface="Times New Roman" charset="0"/>
                <a:cs typeface="+mn-cs"/>
              </a:rPr>
              <a:t>С чего начать?</a:t>
            </a:r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457200" y="6491288"/>
            <a:ext cx="58674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b="1" dirty="0">
                <a:latin typeface="Times New Roman" charset="0"/>
                <a:cs typeface="+mn-cs"/>
              </a:rPr>
              <a:t>Главный врач ГАУЗ РТ БСМП   Хайруллин И.И.</a:t>
            </a:r>
          </a:p>
        </p:txBody>
      </p:sp>
      <p:pic>
        <p:nvPicPr>
          <p:cNvPr id="13315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28600"/>
            <a:ext cx="17145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7" descr="Вид_БСМП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4038600"/>
            <a:ext cx="3810000" cy="225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76200"/>
            <a:ext cx="828675" cy="811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10336"/>
            <a:ext cx="955675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4106" name="Rectangle 10"/>
          <p:cNvSpPr>
            <a:spLocks noChangeArrowheads="1"/>
          </p:cNvSpPr>
          <p:nvPr/>
        </p:nvSpPr>
        <p:spPr bwMode="auto">
          <a:xfrm>
            <a:off x="0" y="6400800"/>
            <a:ext cx="381000" cy="457200"/>
          </a:xfrm>
          <a:prstGeom prst="rect">
            <a:avLst/>
          </a:prstGeom>
          <a:solidFill>
            <a:schemeClr val="accent1">
              <a:alpha val="49001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pic>
        <p:nvPicPr>
          <p:cNvPr id="9" name="Изображение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15881" y="0"/>
            <a:ext cx="1028119" cy="8112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225925"/>
          </a:xfrm>
        </p:spPr>
        <p:txBody>
          <a:bodyPr/>
          <a:lstStyle/>
          <a:p>
            <a:pPr marL="0" indent="0">
              <a:buNone/>
            </a:pPr>
            <a:r>
              <a:rPr lang="ru-RU" sz="3600" b="1" dirty="0" smtClean="0">
                <a:solidFill>
                  <a:srgbClr val="008000"/>
                </a:solidFill>
              </a:rPr>
              <a:t>  </a:t>
            </a:r>
            <a:r>
              <a:rPr lang="ru-RU" sz="2800" b="1" dirty="0" smtClean="0">
                <a:solidFill>
                  <a:srgbClr val="008000"/>
                </a:solidFill>
              </a:rPr>
              <a:t>Мы считаем, что качество </a:t>
            </a:r>
            <a:r>
              <a:rPr lang="ru-RU" sz="2800" b="1" dirty="0">
                <a:solidFill>
                  <a:srgbClr val="008000"/>
                </a:solidFill>
              </a:rPr>
              <a:t>медицинской </a:t>
            </a:r>
            <a:r>
              <a:rPr lang="ru-RU" sz="2800" b="1" dirty="0" smtClean="0">
                <a:solidFill>
                  <a:srgbClr val="008000"/>
                </a:solidFill>
              </a:rPr>
              <a:t>помощи </a:t>
            </a:r>
            <a:r>
              <a:rPr lang="ru-RU" sz="2800" dirty="0" smtClean="0">
                <a:solidFill>
                  <a:srgbClr val="008000"/>
                </a:solidFill>
              </a:rPr>
              <a:t>– это </a:t>
            </a:r>
            <a:r>
              <a:rPr lang="ru-RU" sz="2800" b="1" dirty="0" smtClean="0">
                <a:solidFill>
                  <a:srgbClr val="008000"/>
                </a:solidFill>
              </a:rPr>
              <a:t>совокупность </a:t>
            </a:r>
            <a:r>
              <a:rPr lang="ru-RU" sz="2800" b="1" dirty="0">
                <a:solidFill>
                  <a:srgbClr val="008000"/>
                </a:solidFill>
              </a:rPr>
              <a:t>свойств и характеристик </a:t>
            </a:r>
            <a:r>
              <a:rPr lang="ru-RU" sz="2800" b="1" u="sng" dirty="0">
                <a:solidFill>
                  <a:srgbClr val="008000"/>
                </a:solidFill>
              </a:rPr>
              <a:t>медицинской услуги</a:t>
            </a:r>
            <a:r>
              <a:rPr lang="ru-RU" sz="2800" b="1" dirty="0">
                <a:solidFill>
                  <a:srgbClr val="008000"/>
                </a:solidFill>
              </a:rPr>
              <a:t>, которая придаёт ей способность </a:t>
            </a:r>
            <a:r>
              <a:rPr lang="ru-RU" sz="2800" b="1" u="sng" dirty="0">
                <a:solidFill>
                  <a:srgbClr val="008000"/>
                </a:solidFill>
              </a:rPr>
              <a:t>удовлетворять установленные или подразумеваемые </a:t>
            </a:r>
            <a:r>
              <a:rPr lang="ru-RU" sz="2800" b="1" u="sng" dirty="0" smtClean="0">
                <a:solidFill>
                  <a:srgbClr val="008000"/>
                </a:solidFill>
              </a:rPr>
              <a:t>потребности пациента</a:t>
            </a:r>
            <a:r>
              <a:rPr lang="ru-RU" sz="2800" b="1" dirty="0" smtClean="0">
                <a:solidFill>
                  <a:srgbClr val="008000"/>
                </a:solidFill>
              </a:rPr>
              <a:t>.</a:t>
            </a:r>
            <a:r>
              <a:rPr lang="ru-RU" sz="2800" dirty="0" smtClean="0">
                <a:solidFill>
                  <a:srgbClr val="008000"/>
                </a:solidFill>
              </a:rPr>
              <a:t> </a:t>
            </a:r>
            <a:endParaRPr lang="ru-RU" sz="2800" dirty="0">
              <a:solidFill>
                <a:srgbClr val="008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5800" y="457200"/>
            <a:ext cx="7620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8000"/>
                </a:solidFill>
              </a:rPr>
              <a:t>Качество </a:t>
            </a:r>
            <a:r>
              <a:rPr lang="ru-RU" sz="3200" b="1" dirty="0">
                <a:solidFill>
                  <a:srgbClr val="008000"/>
                </a:solidFill>
              </a:rPr>
              <a:t>медицинской </a:t>
            </a:r>
            <a:r>
              <a:rPr lang="ru-RU" sz="3200" b="1" dirty="0" smtClean="0">
                <a:solidFill>
                  <a:srgbClr val="008000"/>
                </a:solidFill>
              </a:rPr>
              <a:t>помощи:</a:t>
            </a:r>
          </a:p>
          <a:p>
            <a:pPr algn="ctr"/>
            <a:r>
              <a:rPr lang="ru-RU" sz="3200" b="1" dirty="0" smtClean="0">
                <a:solidFill>
                  <a:srgbClr val="008000"/>
                </a:solidFill>
              </a:rPr>
              <a:t>Как понимать?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8788434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auto">
          <a:xfrm>
            <a:off x="1981200" y="609600"/>
            <a:ext cx="5334000" cy="609600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                  </a:t>
            </a:r>
            <a:r>
              <a:rPr lang="ru-RU" sz="2400" dirty="0" smtClean="0"/>
              <a:t>Мотивы </a:t>
            </a:r>
            <a:r>
              <a:rPr lang="ru-RU" sz="2400" dirty="0"/>
              <a:t>внедрения </a:t>
            </a:r>
            <a:r>
              <a:rPr lang="ru-RU" sz="2400" dirty="0" smtClean="0"/>
              <a:t>СМК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 bwMode="auto">
          <a:xfrm>
            <a:off x="381000" y="1752600"/>
            <a:ext cx="3886200" cy="457200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                1.Организационные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4038600"/>
            <a:ext cx="3886200" cy="457200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                  3. Репутационные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381000" y="2209800"/>
            <a:ext cx="3886200" cy="1676400"/>
          </a:xfrm>
          <a:prstGeom prst="rect">
            <a:avLst/>
          </a:prstGeom>
          <a:solidFill>
            <a:srgbClr val="ECFFED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                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381000" y="2209800"/>
            <a:ext cx="3886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/>
              <a:buChar char="•"/>
            </a:pPr>
            <a:r>
              <a:rPr lang="ru-RU" sz="1200" u="sng" dirty="0" smtClean="0"/>
              <a:t>Четкое распределение обязанностей и полномочий, четкие инструкции к ежедневным действиям</a:t>
            </a:r>
          </a:p>
          <a:p>
            <a:pPr marL="171450" indent="-171450">
              <a:buFont typeface="Arial"/>
              <a:buChar char="•"/>
            </a:pPr>
            <a:r>
              <a:rPr lang="ru-RU" sz="1200" u="sng" dirty="0"/>
              <a:t>Согласованное взаимодействие процессов</a:t>
            </a:r>
          </a:p>
          <a:p>
            <a:pPr marL="171450" indent="-171450">
              <a:buFont typeface="Arial"/>
              <a:buChar char="•"/>
            </a:pPr>
            <a:r>
              <a:rPr lang="ru-RU" sz="1200" u="sng" dirty="0" smtClean="0"/>
              <a:t>Высвобождение руководства для стратегического развития</a:t>
            </a:r>
          </a:p>
          <a:p>
            <a:pPr marL="171450" indent="-171450">
              <a:buFont typeface="Arial"/>
              <a:buChar char="•"/>
            </a:pPr>
            <a:r>
              <a:rPr lang="ru-RU" sz="1200" dirty="0" smtClean="0"/>
              <a:t>Динамичность и адаптивность системы</a:t>
            </a:r>
          </a:p>
          <a:p>
            <a:pPr marL="171450" indent="-171450">
              <a:buFont typeface="Arial"/>
              <a:buChar char="•"/>
            </a:pPr>
            <a:r>
              <a:rPr lang="ru-RU" sz="1200" dirty="0" smtClean="0"/>
              <a:t>Регулярный менеджмент</a:t>
            </a:r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381000" y="4495800"/>
            <a:ext cx="3886200" cy="1447800"/>
          </a:xfrm>
          <a:prstGeom prst="rect">
            <a:avLst/>
          </a:prstGeom>
          <a:solidFill>
            <a:srgbClr val="ECFFED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                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381000" y="4495800"/>
            <a:ext cx="3886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/>
              <a:buChar char="•"/>
            </a:pPr>
            <a:r>
              <a:rPr lang="ru-RU" sz="1200" u="sng" dirty="0" smtClean="0"/>
              <a:t>Улучшение репутации в глазах всех заинтересованных сторон (пациенты, СМО, ЛПУ)</a:t>
            </a:r>
          </a:p>
          <a:p>
            <a:pPr marL="171450" indent="-171450">
              <a:buFont typeface="Arial"/>
              <a:buChar char="•"/>
            </a:pPr>
            <a:r>
              <a:rPr lang="ru-RU" sz="1200" u="sng" dirty="0" smtClean="0"/>
              <a:t>Повышение лояльности сотрудников</a:t>
            </a:r>
          </a:p>
          <a:p>
            <a:pPr marL="171450" indent="-171450">
              <a:buFont typeface="Arial"/>
              <a:buChar char="•"/>
            </a:pPr>
            <a:r>
              <a:rPr lang="ru-RU" sz="1200" dirty="0" smtClean="0"/>
              <a:t>Улучшение отношений с поставщиками</a:t>
            </a:r>
          </a:p>
          <a:p>
            <a:pPr marL="171450" indent="-171450">
              <a:buFont typeface="Arial"/>
              <a:buChar char="•"/>
            </a:pPr>
            <a:r>
              <a:rPr lang="ru-RU" sz="1200" dirty="0" smtClean="0"/>
              <a:t>Национальное и международное признание в области систем менеджмента</a:t>
            </a:r>
            <a:endParaRPr lang="ru-RU" sz="1200" dirty="0"/>
          </a:p>
        </p:txBody>
      </p:sp>
      <p:sp>
        <p:nvSpPr>
          <p:cNvPr id="16" name="Прямоугольник 15"/>
          <p:cNvSpPr/>
          <p:nvPr/>
        </p:nvSpPr>
        <p:spPr bwMode="auto">
          <a:xfrm>
            <a:off x="4724400" y="1752600"/>
            <a:ext cx="3886200" cy="457200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                2. Экономические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 bwMode="auto">
          <a:xfrm>
            <a:off x="4724400" y="4038600"/>
            <a:ext cx="3886200" cy="457200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                  4. Стратегические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4724400" y="2209800"/>
            <a:ext cx="3886200" cy="1676400"/>
          </a:xfrm>
          <a:prstGeom prst="rect">
            <a:avLst/>
          </a:prstGeom>
          <a:solidFill>
            <a:srgbClr val="ECFFED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                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4724400" y="4495800"/>
            <a:ext cx="3886200" cy="1447800"/>
          </a:xfrm>
          <a:prstGeom prst="rect">
            <a:avLst/>
          </a:prstGeom>
          <a:solidFill>
            <a:srgbClr val="ECFFED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                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4724400" y="2209800"/>
            <a:ext cx="3886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/>
              <a:buChar char="•"/>
            </a:pPr>
            <a:r>
              <a:rPr lang="ru-RU" sz="1200" u="sng" dirty="0"/>
              <a:t>Снижение вероятности рисков, связанных с качеством</a:t>
            </a:r>
          </a:p>
          <a:p>
            <a:pPr marL="171450" indent="-171450">
              <a:buFont typeface="Arial"/>
              <a:buChar char="•"/>
            </a:pPr>
            <a:r>
              <a:rPr lang="ru-RU" sz="1200" dirty="0" smtClean="0"/>
              <a:t>Увеличение производительности руда</a:t>
            </a:r>
          </a:p>
          <a:p>
            <a:pPr marL="171450" indent="-171450">
              <a:buFont typeface="Arial"/>
              <a:buChar char="•"/>
            </a:pPr>
            <a:r>
              <a:rPr lang="ru-RU" sz="1200" dirty="0" smtClean="0"/>
              <a:t>Эффективное использование ресурсов</a:t>
            </a:r>
          </a:p>
          <a:p>
            <a:pPr marL="171450" indent="-171450">
              <a:buFont typeface="Arial"/>
              <a:buChar char="•"/>
            </a:pPr>
            <a:endParaRPr lang="ru-RU" sz="1200" dirty="0"/>
          </a:p>
        </p:txBody>
      </p:sp>
      <p:sp>
        <p:nvSpPr>
          <p:cNvPr id="21" name="TextBox 20"/>
          <p:cNvSpPr txBox="1"/>
          <p:nvPr/>
        </p:nvSpPr>
        <p:spPr>
          <a:xfrm>
            <a:off x="4724400" y="4495800"/>
            <a:ext cx="3886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/>
              <a:buChar char="•"/>
            </a:pPr>
            <a:r>
              <a:rPr lang="ru-RU" sz="1200" u="sng" dirty="0" smtClean="0"/>
              <a:t>Преемственность опыта и знаний сотрудников</a:t>
            </a:r>
          </a:p>
          <a:p>
            <a:pPr marL="171450" indent="-171450">
              <a:buFont typeface="Arial"/>
              <a:buChar char="•"/>
            </a:pPr>
            <a:r>
              <a:rPr lang="ru-RU" sz="1200" u="sng" dirty="0" smtClean="0"/>
              <a:t>Трансформация компетенций сотрудников в компетенцию Организации</a:t>
            </a:r>
          </a:p>
          <a:p>
            <a:pPr marL="171450" indent="-171450">
              <a:buFont typeface="Arial"/>
              <a:buChar char="•"/>
            </a:pPr>
            <a:r>
              <a:rPr lang="ru-RU" sz="1200" dirty="0" smtClean="0"/>
              <a:t>Подготовленность к реинжинирингу БП (МТП)</a:t>
            </a:r>
          </a:p>
          <a:p>
            <a:pPr marL="171450" indent="-171450">
              <a:buFont typeface="Arial"/>
              <a:buChar char="•"/>
            </a:pPr>
            <a:r>
              <a:rPr lang="ru-RU" sz="1200" dirty="0" smtClean="0"/>
              <a:t>Наличие работающего механизма для достижения целей</a:t>
            </a:r>
            <a:endParaRPr lang="ru-RU" sz="1200" dirty="0"/>
          </a:p>
        </p:txBody>
      </p:sp>
      <p:cxnSp>
        <p:nvCxnSpPr>
          <p:cNvPr id="23" name="Прямая соединительная линия 22"/>
          <p:cNvCxnSpPr/>
          <p:nvPr/>
        </p:nvCxnSpPr>
        <p:spPr bwMode="auto">
          <a:xfrm>
            <a:off x="4495800" y="1219200"/>
            <a:ext cx="0" cy="36576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9" name="Прямая соединительная линия 28"/>
          <p:cNvCxnSpPr>
            <a:stCxn id="12" idx="3"/>
          </p:cNvCxnSpPr>
          <p:nvPr/>
        </p:nvCxnSpPr>
        <p:spPr bwMode="auto">
          <a:xfrm>
            <a:off x="4267200" y="3048000"/>
            <a:ext cx="4572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30" name="Прямая соединительная линия 29"/>
          <p:cNvCxnSpPr/>
          <p:nvPr/>
        </p:nvCxnSpPr>
        <p:spPr bwMode="auto">
          <a:xfrm>
            <a:off x="4267200" y="4876800"/>
            <a:ext cx="4572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5420553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304800" y="4724400"/>
            <a:ext cx="3352800" cy="1447800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endParaRPr lang="ru-RU" sz="2400" dirty="0" smtClean="0"/>
          </a:p>
          <a:p>
            <a:pPr algn="ctr">
              <a:defRPr/>
            </a:pPr>
            <a:r>
              <a:rPr lang="ru-RU" sz="2400" dirty="0" smtClean="0"/>
              <a:t>Потребителю</a:t>
            </a:r>
            <a:endParaRPr lang="ru-RU" sz="2400" dirty="0"/>
          </a:p>
          <a:p>
            <a:pPr algn="ctr">
              <a:defRPr/>
            </a:pPr>
            <a:r>
              <a:rPr lang="ru-RU" sz="2400" dirty="0"/>
              <a:t>Руководству</a:t>
            </a:r>
          </a:p>
          <a:p>
            <a:pPr algn="ctr">
              <a:defRPr/>
            </a:pPr>
            <a:r>
              <a:rPr lang="ru-RU" sz="2400" dirty="0"/>
              <a:t> Сотрудникам</a:t>
            </a:r>
          </a:p>
          <a:p>
            <a:pPr algn="ctr">
              <a:defRPr/>
            </a:pPr>
            <a:r>
              <a:rPr lang="ru-RU" sz="2400" dirty="0"/>
              <a:t>  </a:t>
            </a: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2362200" y="2438400"/>
            <a:ext cx="5029200" cy="2286000"/>
          </a:xfrm>
          <a:prstGeom prst="rect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endParaRPr lang="ru-RU" sz="3000" dirty="0">
              <a:cs typeface="+mn-cs"/>
            </a:endParaRPr>
          </a:p>
        </p:txBody>
      </p:sp>
      <p:sp>
        <p:nvSpPr>
          <p:cNvPr id="17411" name="Freeform 21"/>
          <p:cNvSpPr>
            <a:spLocks/>
          </p:cNvSpPr>
          <p:nvPr/>
        </p:nvSpPr>
        <p:spPr bwMode="gray">
          <a:xfrm rot="1828547">
            <a:off x="2054225" y="206375"/>
            <a:ext cx="1939925" cy="4124325"/>
          </a:xfrm>
          <a:custGeom>
            <a:avLst/>
            <a:gdLst>
              <a:gd name="T0" fmla="*/ 8573193 w 1824"/>
              <a:gd name="T1" fmla="*/ 2147483647 h 2648"/>
              <a:gd name="T2" fmla="*/ 38578835 w 1824"/>
              <a:gd name="T3" fmla="*/ 2147483647 h 2648"/>
              <a:gd name="T4" fmla="*/ 84658017 w 1824"/>
              <a:gd name="T5" fmla="*/ 1874986528 h 2648"/>
              <a:gd name="T6" fmla="*/ 144669301 w 1824"/>
              <a:gd name="T7" fmla="*/ 1580368769 h 2648"/>
              <a:gd name="T8" fmla="*/ 215397342 w 1824"/>
              <a:gd name="T9" fmla="*/ 1317774443 h 2648"/>
              <a:gd name="T10" fmla="*/ 292553948 w 1824"/>
              <a:gd name="T11" fmla="*/ 1082400736 h 2648"/>
              <a:gd name="T12" fmla="*/ 373997682 w 1824"/>
              <a:gd name="T13" fmla="*/ 877449523 h 2648"/>
              <a:gd name="T14" fmla="*/ 457583916 w 1824"/>
              <a:gd name="T15" fmla="*/ 699717371 h 2648"/>
              <a:gd name="T16" fmla="*/ 539027650 w 1824"/>
              <a:gd name="T17" fmla="*/ 547604899 h 2648"/>
              <a:gd name="T18" fmla="*/ 616185320 w 1824"/>
              <a:gd name="T19" fmla="*/ 422713045 h 2648"/>
              <a:gd name="T20" fmla="*/ 686912297 w 1824"/>
              <a:gd name="T21" fmla="*/ 321838377 h 2648"/>
              <a:gd name="T22" fmla="*/ 745851800 w 1824"/>
              <a:gd name="T23" fmla="*/ 244980893 h 2648"/>
              <a:gd name="T24" fmla="*/ 791932045 w 1824"/>
              <a:gd name="T25" fmla="*/ 190541214 h 2648"/>
              <a:gd name="T26" fmla="*/ 821937687 w 1824"/>
              <a:gd name="T27" fmla="*/ 160118719 h 2648"/>
              <a:gd name="T28" fmla="*/ 832653380 w 1824"/>
              <a:gd name="T29" fmla="*/ 148910596 h 2648"/>
              <a:gd name="T30" fmla="*/ 1175573638 w 1824"/>
              <a:gd name="T31" fmla="*/ 57643113 h 2648"/>
              <a:gd name="T32" fmla="*/ 1066267826 w 1824"/>
              <a:gd name="T33" fmla="*/ 339450252 h 2648"/>
              <a:gd name="T34" fmla="*/ 1057695696 w 1824"/>
              <a:gd name="T35" fmla="*/ 344254624 h 2648"/>
              <a:gd name="T36" fmla="*/ 1029832555 w 1824"/>
              <a:gd name="T37" fmla="*/ 358664623 h 2648"/>
              <a:gd name="T38" fmla="*/ 988039438 w 1824"/>
              <a:gd name="T39" fmla="*/ 384284303 h 2648"/>
              <a:gd name="T40" fmla="*/ 932315281 w 1824"/>
              <a:gd name="T41" fmla="*/ 425914921 h 2648"/>
              <a:gd name="T42" fmla="*/ 863730804 w 1824"/>
              <a:gd name="T43" fmla="*/ 483558034 h 2648"/>
              <a:gd name="T44" fmla="*/ 787644917 w 1824"/>
              <a:gd name="T45" fmla="*/ 560413960 h 2648"/>
              <a:gd name="T46" fmla="*/ 702986900 w 1824"/>
              <a:gd name="T47" fmla="*/ 659687691 h 2648"/>
              <a:gd name="T48" fmla="*/ 615113538 w 1824"/>
              <a:gd name="T49" fmla="*/ 784579544 h 2648"/>
              <a:gd name="T50" fmla="*/ 524024829 w 1824"/>
              <a:gd name="T51" fmla="*/ 933490140 h 2648"/>
              <a:gd name="T52" fmla="*/ 429721838 w 1824"/>
              <a:gd name="T53" fmla="*/ 1116025106 h 2648"/>
              <a:gd name="T54" fmla="*/ 338634193 w 1824"/>
              <a:gd name="T55" fmla="*/ 1327381629 h 2648"/>
              <a:gd name="T56" fmla="*/ 251832612 w 1824"/>
              <a:gd name="T57" fmla="*/ 1573963460 h 2648"/>
              <a:gd name="T58" fmla="*/ 168245315 w 1824"/>
              <a:gd name="T59" fmla="*/ 1858974033 h 2648"/>
              <a:gd name="T60" fmla="*/ 94302991 w 1824"/>
              <a:gd name="T61" fmla="*/ 2147483647 h 2648"/>
              <a:gd name="T62" fmla="*/ 28933860 w 1824"/>
              <a:gd name="T63" fmla="*/ 2147483647 h 264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824"/>
              <a:gd name="T97" fmla="*/ 0 h 2648"/>
              <a:gd name="T98" fmla="*/ 1824 w 1824"/>
              <a:gd name="T99" fmla="*/ 2648 h 2648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rgbClr val="33CCCC"/>
          </a:solidFill>
          <a:ln>
            <a:noFill/>
          </a:ln>
          <a:effectLst>
            <a:glow rad="165100">
              <a:srgbClr val="CCFFCC">
                <a:alpha val="75000"/>
              </a:srgbClr>
            </a:glo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7412" name="TextBox 2"/>
          <p:cNvSpPr txBox="1">
            <a:spLocks noChangeArrowheads="1"/>
          </p:cNvSpPr>
          <p:nvPr/>
        </p:nvSpPr>
        <p:spPr bwMode="auto">
          <a:xfrm>
            <a:off x="685800" y="4191000"/>
            <a:ext cx="1828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r>
              <a:rPr kumimoji="0" lang="ru-RU" sz="2800" dirty="0">
                <a:solidFill>
                  <a:srgbClr val="008000"/>
                </a:solidFill>
              </a:rPr>
              <a:t>ЗАЧЕМ</a:t>
            </a:r>
            <a:r>
              <a:rPr kumimoji="0" lang="en-US" sz="2800" dirty="0">
                <a:solidFill>
                  <a:srgbClr val="008000"/>
                </a:solidFill>
              </a:rPr>
              <a:t>?</a:t>
            </a:r>
            <a:r>
              <a:rPr kumimoji="0" lang="ru-RU" sz="2800" dirty="0">
                <a:solidFill>
                  <a:srgbClr val="008000"/>
                </a:solidFill>
              </a:rPr>
              <a:t> </a:t>
            </a:r>
          </a:p>
        </p:txBody>
      </p:sp>
      <p:sp>
        <p:nvSpPr>
          <p:cNvPr id="17413" name="TextBox 3"/>
          <p:cNvSpPr txBox="1">
            <a:spLocks noChangeArrowheads="1"/>
          </p:cNvSpPr>
          <p:nvPr/>
        </p:nvSpPr>
        <p:spPr bwMode="auto">
          <a:xfrm>
            <a:off x="3048000" y="1905000"/>
            <a:ext cx="12192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r>
              <a:rPr kumimoji="0" lang="ru-RU" sz="2800" dirty="0">
                <a:solidFill>
                  <a:srgbClr val="008000"/>
                </a:solidFill>
              </a:rPr>
              <a:t>КАК</a:t>
            </a:r>
            <a:r>
              <a:rPr kumimoji="0" lang="en-US" sz="2800" dirty="0">
                <a:solidFill>
                  <a:srgbClr val="008000"/>
                </a:solidFill>
              </a:rPr>
              <a:t>?</a:t>
            </a:r>
            <a:endParaRPr kumimoji="0" lang="ru-RU" sz="2800" dirty="0">
              <a:solidFill>
                <a:srgbClr val="008000"/>
              </a:solidFill>
            </a:endParaRPr>
          </a:p>
        </p:txBody>
      </p:sp>
      <p:sp>
        <p:nvSpPr>
          <p:cNvPr id="17414" name="TextBox 5"/>
          <p:cNvSpPr txBox="1">
            <a:spLocks noChangeArrowheads="1"/>
          </p:cNvSpPr>
          <p:nvPr/>
        </p:nvSpPr>
        <p:spPr bwMode="auto">
          <a:xfrm>
            <a:off x="2514600" y="2438400"/>
            <a:ext cx="4800600" cy="2585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r>
              <a:rPr kumimoji="0" lang="ru-RU" sz="1800" dirty="0"/>
              <a:t>Ориентация на потребителя</a:t>
            </a:r>
          </a:p>
          <a:p>
            <a:r>
              <a:rPr kumimoji="0" lang="ru-RU" sz="1800" dirty="0"/>
              <a:t>Лидерство руководства</a:t>
            </a:r>
          </a:p>
          <a:p>
            <a:r>
              <a:rPr kumimoji="0" lang="ru-RU" sz="1800" dirty="0"/>
              <a:t>Вовлечение персонала</a:t>
            </a:r>
          </a:p>
          <a:p>
            <a:r>
              <a:rPr kumimoji="0" lang="ru-RU" sz="1800" dirty="0"/>
              <a:t>Процессный подход</a:t>
            </a:r>
          </a:p>
          <a:p>
            <a:r>
              <a:rPr kumimoji="0" lang="ru-RU" sz="1800" dirty="0"/>
              <a:t>Системный подход</a:t>
            </a:r>
          </a:p>
          <a:p>
            <a:r>
              <a:rPr kumimoji="0" lang="ru-RU" sz="1800" dirty="0"/>
              <a:t>Непрерывное совершенство</a:t>
            </a:r>
          </a:p>
          <a:p>
            <a:r>
              <a:rPr kumimoji="0" lang="ru-RU" sz="1800" dirty="0"/>
              <a:t>Руководство основанное на </a:t>
            </a:r>
            <a:r>
              <a:rPr kumimoji="0" lang="ru-RU" sz="1800" dirty="0" smtClean="0"/>
              <a:t>фактах</a:t>
            </a:r>
          </a:p>
          <a:p>
            <a:r>
              <a:rPr kumimoji="0" lang="ru-RU" sz="1800" dirty="0" smtClean="0"/>
              <a:t>Конструктивные отношения с партнерами</a:t>
            </a:r>
            <a:endParaRPr kumimoji="0" lang="ru-RU" sz="1800" dirty="0"/>
          </a:p>
          <a:p>
            <a:endParaRPr kumimoji="0" lang="ru-RU" sz="1800" dirty="0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5105400" y="685800"/>
            <a:ext cx="3886200" cy="175260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endParaRPr lang="ru-RU" sz="3000" dirty="0">
              <a:cs typeface="+mn-cs"/>
            </a:endParaRPr>
          </a:p>
        </p:txBody>
      </p:sp>
      <p:sp>
        <p:nvSpPr>
          <p:cNvPr id="17416" name="TextBox 7"/>
          <p:cNvSpPr txBox="1">
            <a:spLocks noChangeArrowheads="1"/>
          </p:cNvSpPr>
          <p:nvPr/>
        </p:nvSpPr>
        <p:spPr bwMode="auto">
          <a:xfrm>
            <a:off x="4953000" y="228600"/>
            <a:ext cx="35814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r>
              <a:rPr kumimoji="0" lang="ru-RU" sz="2800" dirty="0">
                <a:solidFill>
                  <a:srgbClr val="008000"/>
                </a:solidFill>
              </a:rPr>
              <a:t>А судьи кто…?</a:t>
            </a:r>
          </a:p>
        </p:txBody>
      </p:sp>
      <p:sp>
        <p:nvSpPr>
          <p:cNvPr id="17417" name="TextBox 8"/>
          <p:cNvSpPr txBox="1">
            <a:spLocks noChangeArrowheads="1"/>
          </p:cNvSpPr>
          <p:nvPr/>
        </p:nvSpPr>
        <p:spPr bwMode="auto">
          <a:xfrm>
            <a:off x="5257800" y="838200"/>
            <a:ext cx="3429000" cy="147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r>
              <a:rPr kumimoji="0" lang="ru-RU" sz="1800" dirty="0"/>
              <a:t>Пациент</a:t>
            </a:r>
          </a:p>
          <a:p>
            <a:r>
              <a:rPr kumimoji="0" lang="ru-RU" sz="1800" dirty="0"/>
              <a:t>ФОМС</a:t>
            </a:r>
          </a:p>
          <a:p>
            <a:r>
              <a:rPr kumimoji="0" lang="ru-RU" sz="1800" dirty="0"/>
              <a:t>Страховые компании</a:t>
            </a:r>
          </a:p>
          <a:p>
            <a:r>
              <a:rPr kumimoji="0" lang="ru-RU" sz="1800" dirty="0"/>
              <a:t>Руководство</a:t>
            </a:r>
          </a:p>
          <a:p>
            <a:r>
              <a:rPr kumimoji="0" lang="ru-RU" sz="1800" dirty="0"/>
              <a:t>Сотрудники</a:t>
            </a:r>
          </a:p>
        </p:txBody>
      </p:sp>
      <p:sp>
        <p:nvSpPr>
          <p:cNvPr id="2" name="Прямоугольник 1"/>
          <p:cNvSpPr/>
          <p:nvPr/>
        </p:nvSpPr>
        <p:spPr>
          <a:xfrm rot="18979321">
            <a:off x="-98055" y="1378355"/>
            <a:ext cx="3883411" cy="830997"/>
          </a:xfrm>
          <a:prstGeom prst="rect">
            <a:avLst/>
          </a:prstGeom>
          <a:noFill/>
          <a:effectLst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8000"/>
                </a:solidFill>
                <a:effectLst/>
              </a:rPr>
              <a:t>Система менеджмента качества</a:t>
            </a:r>
            <a:endParaRPr lang="ru-RU" sz="2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8000"/>
              </a:solidFill>
              <a:effectLst/>
            </a:endParaRPr>
          </a:p>
        </p:txBody>
      </p:sp>
      <p:sp>
        <p:nvSpPr>
          <p:cNvPr id="4" name="Равнобедренный треугольник 3"/>
          <p:cNvSpPr/>
          <p:nvPr/>
        </p:nvSpPr>
        <p:spPr bwMode="auto">
          <a:xfrm>
            <a:off x="4953000" y="4724400"/>
            <a:ext cx="3733800" cy="1447800"/>
          </a:xfrm>
          <a:prstGeom prst="triangle">
            <a:avLst>
              <a:gd name="adj" fmla="val 49540"/>
            </a:avLst>
          </a:prstGeom>
          <a:solidFill>
            <a:srgbClr val="FF6600">
              <a:alpha val="60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Arial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257800" y="5029200"/>
            <a:ext cx="3200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EFQM</a:t>
            </a:r>
          </a:p>
          <a:p>
            <a:pPr algn="ctr"/>
            <a:r>
              <a:rPr lang="en-US" dirty="0" smtClean="0"/>
              <a:t>ISO-9001</a:t>
            </a:r>
            <a:endParaRPr lang="ru-RU" dirty="0" smtClean="0"/>
          </a:p>
          <a:p>
            <a:pPr algn="ctr"/>
            <a:r>
              <a:rPr lang="ru-RU" dirty="0" smtClean="0"/>
              <a:t>Премия</a:t>
            </a:r>
            <a:r>
              <a:rPr lang="en-US" dirty="0" smtClean="0"/>
              <a:t> </a:t>
            </a:r>
            <a:r>
              <a:rPr lang="ru-RU" dirty="0" smtClean="0"/>
              <a:t>правительства</a:t>
            </a:r>
          </a:p>
          <a:p>
            <a:pPr algn="ctr"/>
            <a:r>
              <a:rPr lang="ru-RU" dirty="0" smtClean="0"/>
              <a:t>РТ за качество 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 animBg="1"/>
      <p:bldP spid="20485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Line 4"/>
          <p:cNvSpPr>
            <a:spLocks noChangeShapeType="1"/>
          </p:cNvSpPr>
          <p:nvPr/>
        </p:nvSpPr>
        <p:spPr bwMode="gray">
          <a:xfrm flipH="1" flipV="1">
            <a:off x="827088" y="5589588"/>
            <a:ext cx="1703387" cy="317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8434" name="Line 5"/>
          <p:cNvSpPr>
            <a:spLocks noChangeShapeType="1"/>
          </p:cNvSpPr>
          <p:nvPr/>
        </p:nvSpPr>
        <p:spPr bwMode="gray">
          <a:xfrm flipH="1">
            <a:off x="873125" y="4783138"/>
            <a:ext cx="2438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8435" name="Line 6"/>
          <p:cNvSpPr>
            <a:spLocks noChangeShapeType="1"/>
          </p:cNvSpPr>
          <p:nvPr/>
        </p:nvSpPr>
        <p:spPr bwMode="gray">
          <a:xfrm flipH="1">
            <a:off x="873125" y="3952875"/>
            <a:ext cx="3352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8436" name="Line 7"/>
          <p:cNvSpPr>
            <a:spLocks noChangeShapeType="1"/>
          </p:cNvSpPr>
          <p:nvPr/>
        </p:nvSpPr>
        <p:spPr bwMode="gray">
          <a:xfrm flipH="1">
            <a:off x="873125" y="3124200"/>
            <a:ext cx="4165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8437" name="Line 8"/>
          <p:cNvSpPr>
            <a:spLocks noChangeShapeType="1"/>
          </p:cNvSpPr>
          <p:nvPr/>
        </p:nvSpPr>
        <p:spPr bwMode="gray">
          <a:xfrm flipH="1" flipV="1">
            <a:off x="873125" y="2282825"/>
            <a:ext cx="50339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8438" name="Line 9"/>
          <p:cNvSpPr>
            <a:spLocks noChangeShapeType="1"/>
          </p:cNvSpPr>
          <p:nvPr/>
        </p:nvSpPr>
        <p:spPr bwMode="gray">
          <a:xfrm>
            <a:off x="1025525" y="2276475"/>
            <a:ext cx="0" cy="8715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8439" name="Line 10"/>
          <p:cNvSpPr>
            <a:spLocks noChangeShapeType="1"/>
          </p:cNvSpPr>
          <p:nvPr/>
        </p:nvSpPr>
        <p:spPr bwMode="gray">
          <a:xfrm>
            <a:off x="1025525" y="3148013"/>
            <a:ext cx="0" cy="8175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8440" name="Line 11"/>
          <p:cNvSpPr>
            <a:spLocks noChangeShapeType="1"/>
          </p:cNvSpPr>
          <p:nvPr/>
        </p:nvSpPr>
        <p:spPr bwMode="gray">
          <a:xfrm>
            <a:off x="1025525" y="3965575"/>
            <a:ext cx="0" cy="8159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8441" name="Line 12"/>
          <p:cNvSpPr>
            <a:spLocks noChangeShapeType="1"/>
          </p:cNvSpPr>
          <p:nvPr/>
        </p:nvSpPr>
        <p:spPr bwMode="gray">
          <a:xfrm>
            <a:off x="1025525" y="4783138"/>
            <a:ext cx="0" cy="8159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5614" name="Freeform 14"/>
          <p:cNvSpPr>
            <a:spLocks/>
          </p:cNvSpPr>
          <p:nvPr/>
        </p:nvSpPr>
        <p:spPr bwMode="gray">
          <a:xfrm>
            <a:off x="7799388" y="2276475"/>
            <a:ext cx="576262" cy="846138"/>
          </a:xfrm>
          <a:custGeom>
            <a:avLst/>
            <a:gdLst>
              <a:gd name="T0" fmla="*/ 308 w 308"/>
              <a:gd name="T1" fmla="*/ 120 h 444"/>
              <a:gd name="T2" fmla="*/ 0 w 308"/>
              <a:gd name="T3" fmla="*/ 444 h 444"/>
              <a:gd name="T4" fmla="*/ 0 w 308"/>
              <a:gd name="T5" fmla="*/ 286 h 444"/>
              <a:gd name="T6" fmla="*/ 308 w 308"/>
              <a:gd name="T7" fmla="*/ 0 h 444"/>
              <a:gd name="T8" fmla="*/ 308 w 308"/>
              <a:gd name="T9" fmla="*/ 120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8" h="444">
                <a:moveTo>
                  <a:pt x="308" y="120"/>
                </a:moveTo>
                <a:lnTo>
                  <a:pt x="0" y="444"/>
                </a:lnTo>
                <a:lnTo>
                  <a:pt x="0" y="286"/>
                </a:lnTo>
                <a:lnTo>
                  <a:pt x="308" y="0"/>
                </a:lnTo>
                <a:lnTo>
                  <a:pt x="308" y="120"/>
                </a:lnTo>
                <a:close/>
              </a:path>
            </a:pathLst>
          </a:cu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2700000" scaled="1"/>
          </a:gra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ea typeface="+mn-ea"/>
              <a:cs typeface="+mn-cs"/>
            </a:endParaRPr>
          </a:p>
        </p:txBody>
      </p:sp>
      <p:sp>
        <p:nvSpPr>
          <p:cNvPr id="25615" name="Freeform 15"/>
          <p:cNvSpPr>
            <a:spLocks/>
          </p:cNvSpPr>
          <p:nvPr/>
        </p:nvSpPr>
        <p:spPr bwMode="gray">
          <a:xfrm>
            <a:off x="5038725" y="2276475"/>
            <a:ext cx="3343275" cy="541338"/>
          </a:xfrm>
          <a:custGeom>
            <a:avLst/>
            <a:gdLst>
              <a:gd name="T0" fmla="*/ 1478 w 1786"/>
              <a:gd name="T1" fmla="*/ 284 h 284"/>
              <a:gd name="T2" fmla="*/ 0 w 1786"/>
              <a:gd name="T3" fmla="*/ 284 h 284"/>
              <a:gd name="T4" fmla="*/ 446 w 1786"/>
              <a:gd name="T5" fmla="*/ 0 h 284"/>
              <a:gd name="T6" fmla="*/ 1786 w 1786"/>
              <a:gd name="T7" fmla="*/ 0 h 284"/>
              <a:gd name="T8" fmla="*/ 1478 w 1786"/>
              <a:gd name="T9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6" h="284">
                <a:moveTo>
                  <a:pt x="1478" y="284"/>
                </a:moveTo>
                <a:lnTo>
                  <a:pt x="0" y="284"/>
                </a:lnTo>
                <a:lnTo>
                  <a:pt x="446" y="0"/>
                </a:lnTo>
                <a:lnTo>
                  <a:pt x="1786" y="0"/>
                </a:lnTo>
                <a:lnTo>
                  <a:pt x="1478" y="284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ea typeface="+mn-ea"/>
              <a:cs typeface="+mn-cs"/>
            </a:endParaRPr>
          </a:p>
        </p:txBody>
      </p:sp>
      <p:sp>
        <p:nvSpPr>
          <p:cNvPr id="25616" name="Freeform 16"/>
          <p:cNvSpPr>
            <a:spLocks/>
          </p:cNvSpPr>
          <p:nvPr/>
        </p:nvSpPr>
        <p:spPr bwMode="gray">
          <a:xfrm>
            <a:off x="7219950" y="3108325"/>
            <a:ext cx="576263" cy="841375"/>
          </a:xfrm>
          <a:custGeom>
            <a:avLst/>
            <a:gdLst>
              <a:gd name="T0" fmla="*/ 308 w 308"/>
              <a:gd name="T1" fmla="*/ 120 h 442"/>
              <a:gd name="T2" fmla="*/ 0 w 308"/>
              <a:gd name="T3" fmla="*/ 442 h 442"/>
              <a:gd name="T4" fmla="*/ 0 w 308"/>
              <a:gd name="T5" fmla="*/ 286 h 442"/>
              <a:gd name="T6" fmla="*/ 308 w 308"/>
              <a:gd name="T7" fmla="*/ 0 h 442"/>
              <a:gd name="T8" fmla="*/ 308 w 308"/>
              <a:gd name="T9" fmla="*/ 120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8" h="442">
                <a:moveTo>
                  <a:pt x="308" y="120"/>
                </a:moveTo>
                <a:lnTo>
                  <a:pt x="0" y="442"/>
                </a:lnTo>
                <a:lnTo>
                  <a:pt x="0" y="286"/>
                </a:lnTo>
                <a:lnTo>
                  <a:pt x="308" y="0"/>
                </a:lnTo>
                <a:lnTo>
                  <a:pt x="308" y="120"/>
                </a:lnTo>
                <a:close/>
              </a:path>
            </a:pathLst>
          </a:custGeom>
          <a:gradFill rotWithShape="1">
            <a:gsLst>
              <a:gs pos="0">
                <a:schemeClr val="hlink">
                  <a:gamma/>
                  <a:shade val="46275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2700000" scaled="1"/>
          </a:gra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ea typeface="+mn-ea"/>
              <a:cs typeface="+mn-cs"/>
            </a:endParaRPr>
          </a:p>
        </p:txBody>
      </p:sp>
      <p:sp>
        <p:nvSpPr>
          <p:cNvPr id="25617" name="Freeform 17"/>
          <p:cNvSpPr>
            <a:spLocks/>
          </p:cNvSpPr>
          <p:nvPr/>
        </p:nvSpPr>
        <p:spPr bwMode="gray">
          <a:xfrm>
            <a:off x="4208463" y="3108325"/>
            <a:ext cx="3594100" cy="539750"/>
          </a:xfrm>
          <a:custGeom>
            <a:avLst/>
            <a:gdLst>
              <a:gd name="T0" fmla="*/ 1612 w 1920"/>
              <a:gd name="T1" fmla="*/ 284 h 284"/>
              <a:gd name="T2" fmla="*/ 0 w 1920"/>
              <a:gd name="T3" fmla="*/ 284 h 284"/>
              <a:gd name="T4" fmla="*/ 446 w 1920"/>
              <a:gd name="T5" fmla="*/ 0 h 284"/>
              <a:gd name="T6" fmla="*/ 1920 w 1920"/>
              <a:gd name="T7" fmla="*/ 0 h 284"/>
              <a:gd name="T8" fmla="*/ 1612 w 1920"/>
              <a:gd name="T9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20" h="284">
                <a:moveTo>
                  <a:pt x="1612" y="284"/>
                </a:moveTo>
                <a:lnTo>
                  <a:pt x="0" y="284"/>
                </a:lnTo>
                <a:lnTo>
                  <a:pt x="446" y="0"/>
                </a:lnTo>
                <a:lnTo>
                  <a:pt x="1920" y="0"/>
                </a:lnTo>
                <a:lnTo>
                  <a:pt x="1612" y="284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ea typeface="+mn-ea"/>
              <a:cs typeface="+mn-cs"/>
            </a:endParaRPr>
          </a:p>
        </p:txBody>
      </p:sp>
      <p:sp>
        <p:nvSpPr>
          <p:cNvPr id="25618" name="Freeform 18"/>
          <p:cNvSpPr>
            <a:spLocks/>
          </p:cNvSpPr>
          <p:nvPr/>
        </p:nvSpPr>
        <p:spPr bwMode="gray">
          <a:xfrm>
            <a:off x="6638925" y="3940175"/>
            <a:ext cx="573088" cy="844550"/>
          </a:xfrm>
          <a:custGeom>
            <a:avLst/>
            <a:gdLst>
              <a:gd name="T0" fmla="*/ 306 w 306"/>
              <a:gd name="T1" fmla="*/ 122 h 444"/>
              <a:gd name="T2" fmla="*/ 0 w 306"/>
              <a:gd name="T3" fmla="*/ 444 h 444"/>
              <a:gd name="T4" fmla="*/ 0 w 306"/>
              <a:gd name="T5" fmla="*/ 286 h 444"/>
              <a:gd name="T6" fmla="*/ 306 w 306"/>
              <a:gd name="T7" fmla="*/ 0 h 444"/>
              <a:gd name="T8" fmla="*/ 306 w 306"/>
              <a:gd name="T9" fmla="*/ 122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6" h="444">
                <a:moveTo>
                  <a:pt x="306" y="122"/>
                </a:moveTo>
                <a:lnTo>
                  <a:pt x="0" y="444"/>
                </a:lnTo>
                <a:lnTo>
                  <a:pt x="0" y="286"/>
                </a:lnTo>
                <a:lnTo>
                  <a:pt x="306" y="0"/>
                </a:lnTo>
                <a:lnTo>
                  <a:pt x="306" y="122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2700000" scaled="1"/>
          </a:gra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ea typeface="+mn-ea"/>
              <a:cs typeface="+mn-cs"/>
            </a:endParaRPr>
          </a:p>
        </p:txBody>
      </p:sp>
      <p:sp>
        <p:nvSpPr>
          <p:cNvPr id="25619" name="Freeform 19"/>
          <p:cNvSpPr>
            <a:spLocks/>
          </p:cNvSpPr>
          <p:nvPr/>
        </p:nvSpPr>
        <p:spPr bwMode="gray">
          <a:xfrm>
            <a:off x="6061075" y="4773613"/>
            <a:ext cx="577850" cy="846137"/>
          </a:xfrm>
          <a:custGeom>
            <a:avLst/>
            <a:gdLst>
              <a:gd name="T0" fmla="*/ 308 w 308"/>
              <a:gd name="T1" fmla="*/ 122 h 444"/>
              <a:gd name="T2" fmla="*/ 0 w 308"/>
              <a:gd name="T3" fmla="*/ 444 h 444"/>
              <a:gd name="T4" fmla="*/ 0 w 308"/>
              <a:gd name="T5" fmla="*/ 286 h 444"/>
              <a:gd name="T6" fmla="*/ 308 w 308"/>
              <a:gd name="T7" fmla="*/ 0 h 444"/>
              <a:gd name="T8" fmla="*/ 308 w 308"/>
              <a:gd name="T9" fmla="*/ 122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8" h="444">
                <a:moveTo>
                  <a:pt x="308" y="122"/>
                </a:moveTo>
                <a:lnTo>
                  <a:pt x="0" y="444"/>
                </a:lnTo>
                <a:lnTo>
                  <a:pt x="0" y="286"/>
                </a:lnTo>
                <a:lnTo>
                  <a:pt x="308" y="0"/>
                </a:lnTo>
                <a:lnTo>
                  <a:pt x="308" y="122"/>
                </a:lnTo>
                <a:close/>
              </a:path>
            </a:pathLst>
          </a:custGeom>
          <a:gradFill rotWithShape="1">
            <a:gsLst>
              <a:gs pos="0">
                <a:schemeClr val="tx1">
                  <a:gamma/>
                  <a:shade val="46275"/>
                  <a:invGamma/>
                </a:schemeClr>
              </a:gs>
              <a:gs pos="50000">
                <a:schemeClr val="tx1"/>
              </a:gs>
              <a:gs pos="100000">
                <a:schemeClr val="tx1">
                  <a:gamma/>
                  <a:shade val="46275"/>
                  <a:invGamma/>
                </a:schemeClr>
              </a:gs>
            </a:gsLst>
            <a:lin ang="2700000" scaled="1"/>
          </a:gra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ea typeface="+mn-ea"/>
              <a:cs typeface="+mn-cs"/>
            </a:endParaRPr>
          </a:p>
        </p:txBody>
      </p:sp>
      <p:sp>
        <p:nvSpPr>
          <p:cNvPr id="25620" name="Freeform 20"/>
          <p:cNvSpPr>
            <a:spLocks/>
          </p:cNvSpPr>
          <p:nvPr/>
        </p:nvSpPr>
        <p:spPr bwMode="gray">
          <a:xfrm>
            <a:off x="2557463" y="4778375"/>
            <a:ext cx="4081462" cy="539750"/>
          </a:xfrm>
          <a:custGeom>
            <a:avLst/>
            <a:gdLst>
              <a:gd name="T0" fmla="*/ 1872 w 2180"/>
              <a:gd name="T1" fmla="*/ 284 h 284"/>
              <a:gd name="T2" fmla="*/ 0 w 2180"/>
              <a:gd name="T3" fmla="*/ 284 h 284"/>
              <a:gd name="T4" fmla="*/ 446 w 2180"/>
              <a:gd name="T5" fmla="*/ 0 h 284"/>
              <a:gd name="T6" fmla="*/ 2180 w 2180"/>
              <a:gd name="T7" fmla="*/ 0 h 284"/>
              <a:gd name="T8" fmla="*/ 1872 w 2180"/>
              <a:gd name="T9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80" h="284">
                <a:moveTo>
                  <a:pt x="1872" y="284"/>
                </a:moveTo>
                <a:lnTo>
                  <a:pt x="0" y="284"/>
                </a:lnTo>
                <a:lnTo>
                  <a:pt x="446" y="0"/>
                </a:lnTo>
                <a:lnTo>
                  <a:pt x="2180" y="0"/>
                </a:lnTo>
                <a:lnTo>
                  <a:pt x="1872" y="28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ea typeface="+mn-ea"/>
              <a:cs typeface="+mn-cs"/>
            </a:endParaRPr>
          </a:p>
        </p:txBody>
      </p:sp>
      <p:sp>
        <p:nvSpPr>
          <p:cNvPr id="18449" name="Freeform 21"/>
          <p:cNvSpPr>
            <a:spLocks/>
          </p:cNvSpPr>
          <p:nvPr/>
        </p:nvSpPr>
        <p:spPr bwMode="gray">
          <a:xfrm>
            <a:off x="3149600" y="2430463"/>
            <a:ext cx="1838325" cy="2722562"/>
          </a:xfrm>
          <a:custGeom>
            <a:avLst/>
            <a:gdLst>
              <a:gd name="T0" fmla="*/ 8126324 w 1824"/>
              <a:gd name="T1" fmla="*/ 1687145351 h 2648"/>
              <a:gd name="T2" fmla="*/ 36567953 w 1824"/>
              <a:gd name="T3" fmla="*/ 1451410346 h 2648"/>
              <a:gd name="T4" fmla="*/ 80245305 w 1824"/>
              <a:gd name="T5" fmla="*/ 1237874297 h 2648"/>
              <a:gd name="T6" fmla="*/ 137128563 w 1824"/>
              <a:gd name="T7" fmla="*/ 1043366366 h 2648"/>
              <a:gd name="T8" fmla="*/ 204169978 w 1824"/>
              <a:gd name="T9" fmla="*/ 870000445 h 2648"/>
              <a:gd name="T10" fmla="*/ 277304876 w 1824"/>
              <a:gd name="T11" fmla="*/ 714605695 h 2648"/>
              <a:gd name="T12" fmla="*/ 354503440 w 1824"/>
              <a:gd name="T13" fmla="*/ 579296008 h 2648"/>
              <a:gd name="T14" fmla="*/ 433732828 w 1824"/>
              <a:gd name="T15" fmla="*/ 461956465 h 2648"/>
              <a:gd name="T16" fmla="*/ 510931392 w 1824"/>
              <a:gd name="T17" fmla="*/ 361531147 h 2648"/>
              <a:gd name="T18" fmla="*/ 584067298 w 1824"/>
              <a:gd name="T19" fmla="*/ 279076999 h 2648"/>
              <a:gd name="T20" fmla="*/ 651107705 w 1824"/>
              <a:gd name="T21" fmla="*/ 212479102 h 2648"/>
              <a:gd name="T22" fmla="*/ 706975046 w 1824"/>
              <a:gd name="T23" fmla="*/ 161737456 h 2648"/>
              <a:gd name="T24" fmla="*/ 750653406 w 1824"/>
              <a:gd name="T25" fmla="*/ 125796142 h 2648"/>
              <a:gd name="T26" fmla="*/ 779095036 w 1824"/>
              <a:gd name="T27" fmla="*/ 105711078 h 2648"/>
              <a:gd name="T28" fmla="*/ 789252184 w 1824"/>
              <a:gd name="T29" fmla="*/ 98311426 h 2648"/>
              <a:gd name="T30" fmla="*/ 1114298078 w 1824"/>
              <a:gd name="T31" fmla="*/ 38056235 h 2648"/>
              <a:gd name="T32" fmla="*/ 1010689719 w 1824"/>
              <a:gd name="T33" fmla="*/ 224106539 h 2648"/>
              <a:gd name="T34" fmla="*/ 1002564403 w 1824"/>
              <a:gd name="T35" fmla="*/ 227278406 h 2648"/>
              <a:gd name="T36" fmla="*/ 976153599 w 1824"/>
              <a:gd name="T37" fmla="*/ 236791951 h 2648"/>
              <a:gd name="T38" fmla="*/ 936538904 w 1824"/>
              <a:gd name="T39" fmla="*/ 253706176 h 2648"/>
              <a:gd name="T40" fmla="*/ 883719312 w 1824"/>
              <a:gd name="T41" fmla="*/ 281190892 h 2648"/>
              <a:gd name="T42" fmla="*/ 818709730 w 1824"/>
              <a:gd name="T43" fmla="*/ 319247127 h 2648"/>
              <a:gd name="T44" fmla="*/ 746589741 w 1824"/>
              <a:gd name="T45" fmla="*/ 369987745 h 2648"/>
              <a:gd name="T46" fmla="*/ 666344436 w 1824"/>
              <a:gd name="T47" fmla="*/ 435528696 h 2648"/>
              <a:gd name="T48" fmla="*/ 583051381 w 1824"/>
              <a:gd name="T49" fmla="*/ 517982843 h 2648"/>
              <a:gd name="T50" fmla="*/ 496710577 w 1824"/>
              <a:gd name="T51" fmla="*/ 616294269 h 2648"/>
              <a:gd name="T52" fmla="*/ 407323032 w 1824"/>
              <a:gd name="T53" fmla="*/ 736804651 h 2648"/>
              <a:gd name="T54" fmla="*/ 320983236 w 1824"/>
              <a:gd name="T55" fmla="*/ 876343151 h 2648"/>
              <a:gd name="T56" fmla="*/ 238706098 w 1824"/>
              <a:gd name="T57" fmla="*/ 1039137553 h 2648"/>
              <a:gd name="T58" fmla="*/ 159475702 w 1824"/>
              <a:gd name="T59" fmla="*/ 1227302778 h 2648"/>
              <a:gd name="T60" fmla="*/ 89387545 w 1824"/>
              <a:gd name="T61" fmla="*/ 1440838827 h 2648"/>
              <a:gd name="T62" fmla="*/ 27425713 w 1824"/>
              <a:gd name="T63" fmla="*/ 1681859591 h 264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824"/>
              <a:gd name="T97" fmla="*/ 0 h 2648"/>
              <a:gd name="T98" fmla="*/ 1824 w 1824"/>
              <a:gd name="T99" fmla="*/ 2648 h 2648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rgbClr val="33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5622" name="Rectangle 22"/>
          <p:cNvSpPr>
            <a:spLocks noChangeArrowheads="1"/>
          </p:cNvSpPr>
          <p:nvPr/>
        </p:nvSpPr>
        <p:spPr bwMode="gray">
          <a:xfrm>
            <a:off x="5045075" y="2817813"/>
            <a:ext cx="2767013" cy="304800"/>
          </a:xfrm>
          <a:prstGeom prst="rect">
            <a:avLst/>
          </a:prstGeom>
          <a:gradFill rotWithShape="1">
            <a:gsLst>
              <a:gs pos="0">
                <a:schemeClr val="accent2">
                  <a:gamma/>
                  <a:shade val="72549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72549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pPr algn="ctr" eaLnBrk="0" hangingPunct="0">
              <a:defRPr/>
            </a:pPr>
            <a:r>
              <a:rPr lang="ru-RU" sz="1200" b="1">
                <a:solidFill>
                  <a:srgbClr val="FFFFFF"/>
                </a:solidFill>
                <a:latin typeface="Verdana" charset="0"/>
                <a:cs typeface="+mn-cs"/>
              </a:rPr>
              <a:t>Обоснованное управление</a:t>
            </a:r>
            <a:endParaRPr lang="en-US" sz="1200" b="1">
              <a:solidFill>
                <a:srgbClr val="FFFFFF"/>
              </a:solidFill>
              <a:latin typeface="Verdana" charset="0"/>
              <a:cs typeface="+mn-cs"/>
            </a:endParaRPr>
          </a:p>
        </p:txBody>
      </p:sp>
      <p:sp>
        <p:nvSpPr>
          <p:cNvPr id="25623" name="Rectangle 23"/>
          <p:cNvSpPr>
            <a:spLocks noChangeArrowheads="1"/>
          </p:cNvSpPr>
          <p:nvPr/>
        </p:nvSpPr>
        <p:spPr bwMode="gray">
          <a:xfrm>
            <a:off x="4210050" y="3648075"/>
            <a:ext cx="3016250" cy="298450"/>
          </a:xfrm>
          <a:prstGeom prst="rect">
            <a:avLst/>
          </a:prstGeom>
          <a:gradFill rotWithShape="1">
            <a:gsLst>
              <a:gs pos="0">
                <a:schemeClr val="hlink">
                  <a:gamma/>
                  <a:shade val="72549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72549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pPr algn="ctr" eaLnBrk="0" hangingPunct="0">
              <a:defRPr/>
            </a:pPr>
            <a:r>
              <a:rPr lang="ru-RU" sz="1200" b="1" dirty="0">
                <a:solidFill>
                  <a:srgbClr val="FFFFFF"/>
                </a:solidFill>
                <a:latin typeface="Verdana" charset="0"/>
                <a:cs typeface="+mn-cs"/>
              </a:rPr>
              <a:t>Анализ.  Выбор решений</a:t>
            </a:r>
            <a:endParaRPr lang="en-US" sz="1200" b="1" dirty="0">
              <a:solidFill>
                <a:srgbClr val="FFFFFF"/>
              </a:solidFill>
              <a:latin typeface="Verdana" charset="0"/>
              <a:cs typeface="+mn-cs"/>
            </a:endParaRPr>
          </a:p>
        </p:txBody>
      </p:sp>
      <p:sp>
        <p:nvSpPr>
          <p:cNvPr id="25624" name="Freeform 24"/>
          <p:cNvSpPr>
            <a:spLocks/>
          </p:cNvSpPr>
          <p:nvPr/>
        </p:nvSpPr>
        <p:spPr bwMode="gray">
          <a:xfrm>
            <a:off x="3384550" y="3940175"/>
            <a:ext cx="3833813" cy="544513"/>
          </a:xfrm>
          <a:custGeom>
            <a:avLst/>
            <a:gdLst>
              <a:gd name="T0" fmla="*/ 1742 w 2048"/>
              <a:gd name="T1" fmla="*/ 286 h 286"/>
              <a:gd name="T2" fmla="*/ 0 w 2048"/>
              <a:gd name="T3" fmla="*/ 286 h 286"/>
              <a:gd name="T4" fmla="*/ 446 w 2048"/>
              <a:gd name="T5" fmla="*/ 0 h 286"/>
              <a:gd name="T6" fmla="*/ 2048 w 2048"/>
              <a:gd name="T7" fmla="*/ 0 h 286"/>
              <a:gd name="T8" fmla="*/ 1742 w 2048"/>
              <a:gd name="T9" fmla="*/ 286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48" h="286">
                <a:moveTo>
                  <a:pt x="1742" y="286"/>
                </a:moveTo>
                <a:lnTo>
                  <a:pt x="0" y="286"/>
                </a:lnTo>
                <a:lnTo>
                  <a:pt x="446" y="0"/>
                </a:lnTo>
                <a:lnTo>
                  <a:pt x="2048" y="0"/>
                </a:lnTo>
                <a:lnTo>
                  <a:pt x="1742" y="286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ea typeface="+mn-ea"/>
              <a:cs typeface="+mn-cs"/>
            </a:endParaRPr>
          </a:p>
        </p:txBody>
      </p:sp>
      <p:sp>
        <p:nvSpPr>
          <p:cNvPr id="25625" name="Rectangle 25"/>
          <p:cNvSpPr>
            <a:spLocks noChangeArrowheads="1"/>
          </p:cNvSpPr>
          <p:nvPr/>
        </p:nvSpPr>
        <p:spPr bwMode="gray">
          <a:xfrm>
            <a:off x="3387725" y="4483100"/>
            <a:ext cx="3263900" cy="298450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72549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72549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pPr algn="ctr" eaLnBrk="0" hangingPunct="0">
              <a:defRPr/>
            </a:pPr>
            <a:r>
              <a:rPr lang="ru-RU" sz="1200" b="1">
                <a:solidFill>
                  <a:schemeClr val="bg1"/>
                </a:solidFill>
                <a:latin typeface="Verdana" charset="0"/>
                <a:cs typeface="+mn-cs"/>
              </a:rPr>
              <a:t>Сбор данных. Мониторинг процессов</a:t>
            </a:r>
            <a:endParaRPr lang="en-US" sz="1200" b="1">
              <a:solidFill>
                <a:schemeClr val="bg1"/>
              </a:solidFill>
              <a:latin typeface="Verdana" charset="0"/>
              <a:cs typeface="+mn-cs"/>
            </a:endParaRPr>
          </a:p>
        </p:txBody>
      </p:sp>
      <p:sp>
        <p:nvSpPr>
          <p:cNvPr id="25626" name="Rectangle 26"/>
          <p:cNvSpPr>
            <a:spLocks noChangeArrowheads="1"/>
          </p:cNvSpPr>
          <p:nvPr/>
        </p:nvSpPr>
        <p:spPr bwMode="gray">
          <a:xfrm>
            <a:off x="2555875" y="5319713"/>
            <a:ext cx="3513138" cy="296862"/>
          </a:xfrm>
          <a:prstGeom prst="rect">
            <a:avLst/>
          </a:prstGeom>
          <a:gradFill rotWithShape="1">
            <a:gsLst>
              <a:gs pos="0">
                <a:schemeClr val="tx1">
                  <a:gamma/>
                  <a:shade val="72549"/>
                  <a:invGamma/>
                </a:schemeClr>
              </a:gs>
              <a:gs pos="50000">
                <a:schemeClr val="tx1"/>
              </a:gs>
              <a:gs pos="100000">
                <a:schemeClr val="tx1">
                  <a:gamma/>
                  <a:shade val="72549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pPr algn="ctr" eaLnBrk="0" hangingPunct="0">
              <a:defRPr/>
            </a:pPr>
            <a:r>
              <a:rPr lang="ru-RU" sz="1600" b="1">
                <a:solidFill>
                  <a:srgbClr val="FFFFFF"/>
                </a:solidFill>
                <a:latin typeface="Verdana" charset="0"/>
                <a:cs typeface="+mn-cs"/>
              </a:rPr>
              <a:t>Интуитивное управление</a:t>
            </a:r>
            <a:endParaRPr lang="en-US" sz="1600" b="1">
              <a:solidFill>
                <a:srgbClr val="FFFFFF"/>
              </a:solidFill>
              <a:latin typeface="Verdana" charset="0"/>
              <a:cs typeface="+mn-cs"/>
            </a:endParaRPr>
          </a:p>
        </p:txBody>
      </p:sp>
      <p:sp>
        <p:nvSpPr>
          <p:cNvPr id="18455" name="Text Box 27"/>
          <p:cNvSpPr txBox="1">
            <a:spLocks noChangeArrowheads="1"/>
          </p:cNvSpPr>
          <p:nvPr/>
        </p:nvSpPr>
        <p:spPr bwMode="auto">
          <a:xfrm>
            <a:off x="1042988" y="4941888"/>
            <a:ext cx="17287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kumimoji="0" lang="ru-RU" sz="1200">
                <a:latin typeface="Calibri" charset="0"/>
              </a:rPr>
              <a:t>Понимание качества на уровне интуиции</a:t>
            </a:r>
          </a:p>
        </p:txBody>
      </p:sp>
      <p:sp>
        <p:nvSpPr>
          <p:cNvPr id="18456" name="Text Box 28"/>
          <p:cNvSpPr txBox="1">
            <a:spLocks noChangeArrowheads="1"/>
          </p:cNvSpPr>
          <p:nvPr/>
        </p:nvSpPr>
        <p:spPr bwMode="auto">
          <a:xfrm>
            <a:off x="1066800" y="3962400"/>
            <a:ext cx="20161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kumimoji="0" lang="ru-RU" sz="1200" b="1" u="sng" dirty="0">
                <a:latin typeface="Calibri" charset="0"/>
              </a:rPr>
              <a:t>Формирование единой </a:t>
            </a:r>
            <a:r>
              <a:rPr kumimoji="0" lang="ru-RU" sz="1200" b="1" u="sng" dirty="0" smtClean="0">
                <a:latin typeface="Calibri" charset="0"/>
              </a:rPr>
              <a:t>концепции и инфраструктуры системы</a:t>
            </a:r>
            <a:endParaRPr kumimoji="0" lang="ru-RU" sz="1200" b="1" u="sng" dirty="0">
              <a:latin typeface="Calibri" charset="0"/>
            </a:endParaRPr>
          </a:p>
        </p:txBody>
      </p:sp>
      <p:sp>
        <p:nvSpPr>
          <p:cNvPr id="18457" name="Text Box 29"/>
          <p:cNvSpPr txBox="1">
            <a:spLocks noChangeArrowheads="1"/>
          </p:cNvSpPr>
          <p:nvPr/>
        </p:nvSpPr>
        <p:spPr bwMode="auto">
          <a:xfrm>
            <a:off x="1042988" y="3213100"/>
            <a:ext cx="23764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kumimoji="0" lang="ru-RU" sz="1200">
                <a:latin typeface="Calibri" charset="0"/>
              </a:rPr>
              <a:t>Выполнение системных проектов построения системы и службы. Пилотные проекты</a:t>
            </a:r>
          </a:p>
        </p:txBody>
      </p:sp>
      <p:sp>
        <p:nvSpPr>
          <p:cNvPr id="18458" name="Text Box 30"/>
          <p:cNvSpPr txBox="1">
            <a:spLocks noChangeArrowheads="1"/>
          </p:cNvSpPr>
          <p:nvPr/>
        </p:nvSpPr>
        <p:spPr bwMode="auto">
          <a:xfrm>
            <a:off x="1066800" y="2286000"/>
            <a:ext cx="31242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kumimoji="0" lang="ru-RU" sz="1200" dirty="0">
                <a:latin typeface="Calibri" charset="0"/>
              </a:rPr>
              <a:t>Тотальное использование </a:t>
            </a:r>
            <a:r>
              <a:rPr kumimoji="0" lang="en-US" sz="1200" dirty="0">
                <a:latin typeface="Calibri" charset="0"/>
              </a:rPr>
              <a:t>TQM</a:t>
            </a:r>
            <a:r>
              <a:rPr kumimoji="0" lang="ru-RU" sz="1200" dirty="0">
                <a:latin typeface="Calibri" charset="0"/>
              </a:rPr>
              <a:t> для удовлетворения </a:t>
            </a:r>
            <a:r>
              <a:rPr kumimoji="0" lang="ru-RU" sz="1200" dirty="0" smtClean="0">
                <a:latin typeface="Calibri" charset="0"/>
              </a:rPr>
              <a:t>потребностей на основе индикаторов</a:t>
            </a:r>
            <a:endParaRPr kumimoji="0" lang="ru-RU" sz="1200" dirty="0">
              <a:latin typeface="Calibri" charset="0"/>
            </a:endParaRPr>
          </a:p>
        </p:txBody>
      </p:sp>
      <p:sp>
        <p:nvSpPr>
          <p:cNvPr id="18459" name="Text Box 31"/>
          <p:cNvSpPr txBox="1">
            <a:spLocks noChangeArrowheads="1"/>
          </p:cNvSpPr>
          <p:nvPr/>
        </p:nvSpPr>
        <p:spPr bwMode="auto">
          <a:xfrm>
            <a:off x="-152400" y="381000"/>
            <a:ext cx="9144000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kumimoji="0" lang="ru-RU" sz="1800" dirty="0">
                <a:latin typeface="Tahoma" charset="0"/>
              </a:rPr>
              <a:t>   </a:t>
            </a:r>
            <a:r>
              <a:rPr kumimoji="0" lang="ru-RU" sz="2800" dirty="0" smtClean="0">
                <a:solidFill>
                  <a:srgbClr val="008000"/>
                </a:solidFill>
                <a:latin typeface="Calibri" charset="0"/>
              </a:rPr>
              <a:t>Этапы становления СМК: </a:t>
            </a:r>
          </a:p>
          <a:p>
            <a:pPr algn="ctr">
              <a:spcBef>
                <a:spcPct val="50000"/>
              </a:spcBef>
            </a:pPr>
            <a:r>
              <a:rPr kumimoji="0" lang="ru-RU" sz="2800" dirty="0" smtClean="0">
                <a:solidFill>
                  <a:srgbClr val="008000"/>
                </a:solidFill>
                <a:latin typeface="Calibri" charset="0"/>
              </a:rPr>
              <a:t>от </a:t>
            </a:r>
            <a:r>
              <a:rPr kumimoji="0" lang="ru-RU" sz="2800" dirty="0">
                <a:solidFill>
                  <a:srgbClr val="008000"/>
                </a:solidFill>
                <a:latin typeface="Calibri" charset="0"/>
              </a:rPr>
              <a:t>интуитивного к процессному управлен</a:t>
            </a:r>
            <a:r>
              <a:rPr kumimoji="0" lang="ru-RU" sz="2800" dirty="0">
                <a:solidFill>
                  <a:srgbClr val="7F7F7F"/>
                </a:solidFill>
                <a:latin typeface="Calibri" charset="0"/>
              </a:rPr>
              <a:t>ию</a:t>
            </a: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7"/>
          <p:cNvPicPr>
            <a:picLocks noGrp="1" noChangeAspect="1"/>
          </p:cNvPicPr>
          <p:nvPr>
            <p:ph sz="quarter" idx="4"/>
          </p:nvPr>
        </p:nvPicPr>
        <p:blipFill>
          <a:blip r:embed="rId2"/>
          <a:srcRect t="15444" b="15444"/>
          <a:stretch>
            <a:fillRect/>
          </a:stretch>
        </p:blipFill>
        <p:spPr>
          <a:xfrm>
            <a:off x="-4737" y="0"/>
            <a:ext cx="4500537" cy="6858000"/>
          </a:xfrm>
          <a:ln>
            <a:solidFill>
              <a:srgbClr val="000000"/>
            </a:solidFill>
          </a:ln>
        </p:spPr>
      </p:pic>
      <p:pic>
        <p:nvPicPr>
          <p:cNvPr id="3" name="Содержимое 2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 t="15430" b="15430"/>
          <a:stretch>
            <a:fillRect/>
          </a:stretch>
        </p:blipFill>
        <p:spPr>
          <a:xfrm>
            <a:off x="4495800" y="0"/>
            <a:ext cx="4648200" cy="6858000"/>
          </a:xfrm>
          <a:ln>
            <a:solidFill>
              <a:srgbClr val="000000"/>
            </a:solidFill>
          </a:ln>
        </p:spPr>
      </p:pic>
    </p:spTree>
    <p:extLst>
      <p:ext uri="{BB962C8B-B14F-4D97-AF65-F5344CB8AC3E}">
        <p14:creationId xmlns:p14="http://schemas.microsoft.com/office/powerpoint/2010/main" val="29672617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0" name="Line 2"/>
          <p:cNvSpPr>
            <a:spLocks noChangeShapeType="1"/>
          </p:cNvSpPr>
          <p:nvPr/>
        </p:nvSpPr>
        <p:spPr bwMode="auto">
          <a:xfrm>
            <a:off x="228600" y="2133600"/>
            <a:ext cx="6553200" cy="0"/>
          </a:xfrm>
          <a:prstGeom prst="line">
            <a:avLst/>
          </a:prstGeom>
          <a:noFill/>
          <a:ln w="76200">
            <a:solidFill>
              <a:srgbClr val="3399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211972" name="Line 4"/>
          <p:cNvSpPr>
            <a:spLocks noChangeShapeType="1"/>
          </p:cNvSpPr>
          <p:nvPr/>
        </p:nvSpPr>
        <p:spPr bwMode="auto">
          <a:xfrm flipH="1" flipV="1">
            <a:off x="3276600" y="685800"/>
            <a:ext cx="533400" cy="13716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211978" name="Text Box 10"/>
          <p:cNvSpPr txBox="1">
            <a:spLocks noChangeArrowheads="1"/>
          </p:cNvSpPr>
          <p:nvPr/>
        </p:nvSpPr>
        <p:spPr bwMode="auto">
          <a:xfrm>
            <a:off x="2590800" y="2057400"/>
            <a:ext cx="1447800" cy="641350"/>
          </a:xfrm>
          <a:prstGeom prst="rect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>
                <a:cs typeface="+mn-cs"/>
              </a:rPr>
              <a:t>Качество управления</a:t>
            </a:r>
          </a:p>
        </p:txBody>
      </p:sp>
      <p:sp>
        <p:nvSpPr>
          <p:cNvPr id="211979" name="Text Box 11"/>
          <p:cNvSpPr txBox="1">
            <a:spLocks noChangeArrowheads="1"/>
          </p:cNvSpPr>
          <p:nvPr/>
        </p:nvSpPr>
        <p:spPr bwMode="auto">
          <a:xfrm>
            <a:off x="152400" y="1752600"/>
            <a:ext cx="1905000" cy="825500"/>
          </a:xfrm>
          <a:prstGeom prst="rect">
            <a:avLst/>
          </a:prstGeom>
          <a:solidFill>
            <a:srgbClr val="99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1600">
                <a:cs typeface="+mn-cs"/>
              </a:rPr>
              <a:t>Качество материальных ресурсов</a:t>
            </a:r>
          </a:p>
        </p:txBody>
      </p:sp>
      <p:sp>
        <p:nvSpPr>
          <p:cNvPr id="211981" name="Text Box 13"/>
          <p:cNvSpPr txBox="1">
            <a:spLocks noChangeArrowheads="1"/>
          </p:cNvSpPr>
          <p:nvPr/>
        </p:nvSpPr>
        <p:spPr bwMode="auto">
          <a:xfrm>
            <a:off x="6858000" y="1752600"/>
            <a:ext cx="2286000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2">
              <a:spcBef>
                <a:spcPct val="50000"/>
              </a:spcBef>
              <a:buFontTx/>
              <a:buChar char="•"/>
              <a:defRPr/>
            </a:pPr>
            <a:r>
              <a:rPr lang="ru-RU" dirty="0">
                <a:solidFill>
                  <a:srgbClr val="FF3300"/>
                </a:solidFill>
                <a:cs typeface="+mn-cs"/>
              </a:rPr>
              <a:t> </a:t>
            </a:r>
            <a:r>
              <a:rPr lang="ru-RU" sz="1600" dirty="0">
                <a:solidFill>
                  <a:srgbClr val="FF3300"/>
                </a:solidFill>
                <a:cs typeface="+mn-cs"/>
              </a:rPr>
              <a:t>Цель</a:t>
            </a:r>
          </a:p>
          <a:p>
            <a:pPr lvl="1">
              <a:spcBef>
                <a:spcPct val="50000"/>
              </a:spcBef>
              <a:buFontTx/>
              <a:buChar char="•"/>
              <a:defRPr/>
            </a:pPr>
            <a:r>
              <a:rPr lang="ru-RU" sz="1600" dirty="0">
                <a:solidFill>
                  <a:srgbClr val="FF3300"/>
                </a:solidFill>
                <a:cs typeface="+mn-cs"/>
              </a:rPr>
              <a:t> </a:t>
            </a:r>
            <a:r>
              <a:rPr lang="ru-RU" sz="1600" dirty="0" smtClean="0">
                <a:solidFill>
                  <a:srgbClr val="FF3300"/>
                </a:solidFill>
                <a:cs typeface="+mn-cs"/>
              </a:rPr>
              <a:t>Правильность</a:t>
            </a:r>
            <a:endParaRPr lang="ru-RU" sz="1600" dirty="0">
              <a:solidFill>
                <a:srgbClr val="FF3300"/>
              </a:solidFill>
              <a:cs typeface="+mn-cs"/>
            </a:endParaRPr>
          </a:p>
          <a:p>
            <a:pPr>
              <a:spcBef>
                <a:spcPct val="50000"/>
              </a:spcBef>
              <a:buFontTx/>
              <a:buChar char="•"/>
              <a:defRPr/>
            </a:pPr>
            <a:r>
              <a:rPr lang="ru-RU" sz="1600" dirty="0">
                <a:solidFill>
                  <a:srgbClr val="FF3300"/>
                </a:solidFill>
                <a:cs typeface="+mn-cs"/>
              </a:rPr>
              <a:t> </a:t>
            </a:r>
            <a:r>
              <a:rPr lang="ru-RU" sz="1600" dirty="0" smtClean="0">
                <a:solidFill>
                  <a:srgbClr val="FF3300"/>
                </a:solidFill>
                <a:cs typeface="+mn-cs"/>
              </a:rPr>
              <a:t>Своевременность</a:t>
            </a:r>
          </a:p>
          <a:p>
            <a:pPr>
              <a:spcBef>
                <a:spcPct val="50000"/>
              </a:spcBef>
              <a:buFontTx/>
              <a:buChar char="•"/>
              <a:defRPr/>
            </a:pPr>
            <a:r>
              <a:rPr lang="ru-RU" sz="1600" dirty="0" smtClean="0">
                <a:solidFill>
                  <a:srgbClr val="FF3300"/>
                </a:solidFill>
                <a:cs typeface="+mn-cs"/>
              </a:rPr>
              <a:t>Удовлетворенность </a:t>
            </a:r>
            <a:endParaRPr lang="ru-RU" sz="1600" dirty="0">
              <a:solidFill>
                <a:srgbClr val="FF3300"/>
              </a:solidFill>
              <a:cs typeface="+mn-cs"/>
            </a:endParaRPr>
          </a:p>
        </p:txBody>
      </p:sp>
      <p:sp>
        <p:nvSpPr>
          <p:cNvPr id="211982" name="Text Box 14"/>
          <p:cNvSpPr txBox="1">
            <a:spLocks noChangeArrowheads="1"/>
          </p:cNvSpPr>
          <p:nvPr/>
        </p:nvSpPr>
        <p:spPr bwMode="auto">
          <a:xfrm>
            <a:off x="5410200" y="2209800"/>
            <a:ext cx="1447800" cy="641350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>
                <a:cs typeface="+mn-cs"/>
              </a:rPr>
              <a:t>Качество процессов</a:t>
            </a:r>
          </a:p>
        </p:txBody>
      </p:sp>
      <p:sp>
        <p:nvSpPr>
          <p:cNvPr id="211983" name="Text Box 15"/>
          <p:cNvSpPr txBox="1">
            <a:spLocks noChangeArrowheads="1"/>
          </p:cNvSpPr>
          <p:nvPr/>
        </p:nvSpPr>
        <p:spPr bwMode="auto">
          <a:xfrm>
            <a:off x="2133600" y="304800"/>
            <a:ext cx="2438400" cy="366713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>
                <a:cs typeface="+mn-cs"/>
              </a:rPr>
              <a:t>Качество персонала</a:t>
            </a:r>
          </a:p>
        </p:txBody>
      </p:sp>
      <p:sp>
        <p:nvSpPr>
          <p:cNvPr id="211984" name="Text Box 16"/>
          <p:cNvSpPr txBox="1">
            <a:spLocks noChangeArrowheads="1"/>
          </p:cNvSpPr>
          <p:nvPr/>
        </p:nvSpPr>
        <p:spPr bwMode="auto">
          <a:xfrm>
            <a:off x="762000" y="3581400"/>
            <a:ext cx="12954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1200" dirty="0">
                <a:solidFill>
                  <a:schemeClr val="tx2"/>
                </a:solidFill>
                <a:cs typeface="+mn-cs"/>
              </a:rPr>
              <a:t>Оборудование</a:t>
            </a:r>
          </a:p>
        </p:txBody>
      </p:sp>
      <p:sp>
        <p:nvSpPr>
          <p:cNvPr id="211985" name="Text Box 17"/>
          <p:cNvSpPr txBox="1">
            <a:spLocks noChangeArrowheads="1"/>
          </p:cNvSpPr>
          <p:nvPr/>
        </p:nvSpPr>
        <p:spPr bwMode="auto">
          <a:xfrm>
            <a:off x="1371600" y="2667000"/>
            <a:ext cx="1219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1200" dirty="0">
                <a:solidFill>
                  <a:schemeClr val="tx2"/>
                </a:solidFill>
                <a:cs typeface="+mn-cs"/>
              </a:rPr>
              <a:t>Финансовые </a:t>
            </a:r>
            <a:r>
              <a:rPr lang="ru-RU" sz="1200" dirty="0" smtClean="0">
                <a:solidFill>
                  <a:schemeClr val="tx2"/>
                </a:solidFill>
                <a:cs typeface="+mn-cs"/>
              </a:rPr>
              <a:t>ресурсы</a:t>
            </a:r>
            <a:endParaRPr lang="ru-RU" sz="1200" dirty="0">
              <a:solidFill>
                <a:schemeClr val="tx2"/>
              </a:solidFill>
              <a:cs typeface="+mn-cs"/>
            </a:endParaRPr>
          </a:p>
        </p:txBody>
      </p:sp>
      <p:sp>
        <p:nvSpPr>
          <p:cNvPr id="211986" name="Text Box 18"/>
          <p:cNvSpPr txBox="1">
            <a:spLocks noChangeArrowheads="1"/>
          </p:cNvSpPr>
          <p:nvPr/>
        </p:nvSpPr>
        <p:spPr bwMode="auto">
          <a:xfrm>
            <a:off x="0" y="3048000"/>
            <a:ext cx="12954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1200">
                <a:solidFill>
                  <a:schemeClr val="tx2"/>
                </a:solidFill>
                <a:cs typeface="+mn-cs"/>
              </a:rPr>
              <a:t>Медикаменты</a:t>
            </a:r>
          </a:p>
        </p:txBody>
      </p:sp>
      <p:sp>
        <p:nvSpPr>
          <p:cNvPr id="211987" name="Text Box 19"/>
          <p:cNvSpPr txBox="1">
            <a:spLocks noChangeArrowheads="1"/>
          </p:cNvSpPr>
          <p:nvPr/>
        </p:nvSpPr>
        <p:spPr bwMode="auto">
          <a:xfrm>
            <a:off x="381000" y="4114800"/>
            <a:ext cx="1219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1200" dirty="0" smtClean="0">
                <a:solidFill>
                  <a:schemeClr val="tx2"/>
                </a:solidFill>
                <a:cs typeface="+mn-cs"/>
              </a:rPr>
              <a:t>Расходные </a:t>
            </a:r>
            <a:r>
              <a:rPr lang="ru-RU" sz="1200" dirty="0">
                <a:solidFill>
                  <a:schemeClr val="tx2"/>
                </a:solidFill>
                <a:cs typeface="+mn-cs"/>
              </a:rPr>
              <a:t>материалы</a:t>
            </a:r>
          </a:p>
        </p:txBody>
      </p:sp>
      <p:sp>
        <p:nvSpPr>
          <p:cNvPr id="212000" name="Text Box 32"/>
          <p:cNvSpPr txBox="1">
            <a:spLocks noChangeArrowheads="1"/>
          </p:cNvSpPr>
          <p:nvPr/>
        </p:nvSpPr>
        <p:spPr bwMode="auto">
          <a:xfrm>
            <a:off x="3276600" y="3048000"/>
            <a:ext cx="18288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1200" dirty="0">
                <a:solidFill>
                  <a:srgbClr val="008000"/>
                </a:solidFill>
                <a:cs typeface="+mn-cs"/>
              </a:rPr>
              <a:t>Структура управления</a:t>
            </a:r>
          </a:p>
        </p:txBody>
      </p:sp>
      <p:sp>
        <p:nvSpPr>
          <p:cNvPr id="212001" name="Text Box 33"/>
          <p:cNvSpPr txBox="1">
            <a:spLocks noChangeArrowheads="1"/>
          </p:cNvSpPr>
          <p:nvPr/>
        </p:nvSpPr>
        <p:spPr bwMode="auto">
          <a:xfrm>
            <a:off x="2209800" y="5105400"/>
            <a:ext cx="16002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1200" dirty="0">
                <a:solidFill>
                  <a:srgbClr val="008000"/>
                </a:solidFill>
                <a:cs typeface="+mn-cs"/>
              </a:rPr>
              <a:t> Новые формы организации труда</a:t>
            </a:r>
          </a:p>
        </p:txBody>
      </p:sp>
      <p:sp>
        <p:nvSpPr>
          <p:cNvPr id="212004" name="Line 36"/>
          <p:cNvSpPr>
            <a:spLocks noChangeShapeType="1"/>
          </p:cNvSpPr>
          <p:nvPr/>
        </p:nvSpPr>
        <p:spPr bwMode="auto">
          <a:xfrm>
            <a:off x="2362200" y="4876800"/>
            <a:ext cx="1676400" cy="0"/>
          </a:xfrm>
          <a:prstGeom prst="line">
            <a:avLst/>
          </a:prstGeom>
          <a:noFill/>
          <a:ln w="9525">
            <a:solidFill>
              <a:srgbClr val="008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212007" name="Text Box 39"/>
          <p:cNvSpPr txBox="1">
            <a:spLocks noChangeArrowheads="1"/>
          </p:cNvSpPr>
          <p:nvPr/>
        </p:nvSpPr>
        <p:spPr bwMode="auto">
          <a:xfrm>
            <a:off x="1981200" y="3124200"/>
            <a:ext cx="12192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1200" dirty="0">
                <a:solidFill>
                  <a:srgbClr val="008000"/>
                </a:solidFill>
                <a:cs typeface="+mn-cs"/>
              </a:rPr>
              <a:t>Стратегия</a:t>
            </a:r>
          </a:p>
        </p:txBody>
      </p:sp>
      <p:sp>
        <p:nvSpPr>
          <p:cNvPr id="212009" name="Text Box 41"/>
          <p:cNvSpPr txBox="1">
            <a:spLocks noChangeArrowheads="1"/>
          </p:cNvSpPr>
          <p:nvPr/>
        </p:nvSpPr>
        <p:spPr bwMode="auto">
          <a:xfrm>
            <a:off x="2438400" y="2743200"/>
            <a:ext cx="9144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1200" dirty="0">
                <a:solidFill>
                  <a:srgbClr val="008000"/>
                </a:solidFill>
                <a:cs typeface="+mn-cs"/>
              </a:rPr>
              <a:t>Миссия</a:t>
            </a:r>
          </a:p>
        </p:txBody>
      </p:sp>
      <p:sp>
        <p:nvSpPr>
          <p:cNvPr id="212010" name="Line 42"/>
          <p:cNvSpPr>
            <a:spLocks noChangeShapeType="1"/>
          </p:cNvSpPr>
          <p:nvPr/>
        </p:nvSpPr>
        <p:spPr bwMode="auto">
          <a:xfrm>
            <a:off x="838200" y="5105400"/>
            <a:ext cx="1295400" cy="0"/>
          </a:xfrm>
          <a:prstGeom prst="line">
            <a:avLst/>
          </a:prstGeom>
          <a:noFill/>
          <a:ln w="9525">
            <a:solidFill>
              <a:srgbClr val="008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212011" name="Text Box 43"/>
          <p:cNvSpPr txBox="1">
            <a:spLocks noChangeArrowheads="1"/>
          </p:cNvSpPr>
          <p:nvPr/>
        </p:nvSpPr>
        <p:spPr bwMode="auto">
          <a:xfrm>
            <a:off x="3048000" y="3581400"/>
            <a:ext cx="17526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1200" dirty="0">
                <a:solidFill>
                  <a:srgbClr val="008000"/>
                </a:solidFill>
                <a:cs typeface="+mn-cs"/>
              </a:rPr>
              <a:t>Служба качества</a:t>
            </a:r>
          </a:p>
        </p:txBody>
      </p:sp>
      <p:sp>
        <p:nvSpPr>
          <p:cNvPr id="212013" name="Text Box 45"/>
          <p:cNvSpPr txBox="1">
            <a:spLocks noChangeArrowheads="1"/>
          </p:cNvSpPr>
          <p:nvPr/>
        </p:nvSpPr>
        <p:spPr bwMode="auto">
          <a:xfrm>
            <a:off x="2819400" y="4114800"/>
            <a:ext cx="18288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1200" dirty="0">
                <a:solidFill>
                  <a:srgbClr val="008000"/>
                </a:solidFill>
                <a:cs typeface="+mn-cs"/>
              </a:rPr>
              <a:t>Служба аудита</a:t>
            </a:r>
          </a:p>
        </p:txBody>
      </p:sp>
      <p:sp>
        <p:nvSpPr>
          <p:cNvPr id="212014" name="Text Box 46"/>
          <p:cNvSpPr txBox="1">
            <a:spLocks noChangeArrowheads="1"/>
          </p:cNvSpPr>
          <p:nvPr/>
        </p:nvSpPr>
        <p:spPr bwMode="auto">
          <a:xfrm>
            <a:off x="1143000" y="4724400"/>
            <a:ext cx="12192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1200" dirty="0">
                <a:solidFill>
                  <a:srgbClr val="008000"/>
                </a:solidFill>
                <a:cs typeface="+mn-cs"/>
              </a:rPr>
              <a:t>Партнеры</a:t>
            </a:r>
          </a:p>
        </p:txBody>
      </p:sp>
      <p:sp>
        <p:nvSpPr>
          <p:cNvPr id="212017" name="Line 49"/>
          <p:cNvSpPr>
            <a:spLocks noChangeShapeType="1"/>
          </p:cNvSpPr>
          <p:nvPr/>
        </p:nvSpPr>
        <p:spPr bwMode="auto">
          <a:xfrm>
            <a:off x="1600200" y="6324600"/>
            <a:ext cx="1371600" cy="0"/>
          </a:xfrm>
          <a:prstGeom prst="line">
            <a:avLst/>
          </a:prstGeom>
          <a:noFill/>
          <a:ln w="9525">
            <a:solidFill>
              <a:srgbClr val="008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212018" name="Text Box 50"/>
          <p:cNvSpPr txBox="1">
            <a:spLocks noChangeArrowheads="1"/>
          </p:cNvSpPr>
          <p:nvPr/>
        </p:nvSpPr>
        <p:spPr bwMode="auto">
          <a:xfrm>
            <a:off x="1905000" y="685800"/>
            <a:ext cx="16002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1200">
                <a:cs typeface="+mn-cs"/>
              </a:rPr>
              <a:t>Вовлеченность</a:t>
            </a:r>
          </a:p>
        </p:txBody>
      </p:sp>
      <p:sp>
        <p:nvSpPr>
          <p:cNvPr id="212019" name="Text Box 51"/>
          <p:cNvSpPr txBox="1">
            <a:spLocks noChangeArrowheads="1"/>
          </p:cNvSpPr>
          <p:nvPr/>
        </p:nvSpPr>
        <p:spPr bwMode="auto">
          <a:xfrm>
            <a:off x="2209800" y="990600"/>
            <a:ext cx="16002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1200">
                <a:cs typeface="+mn-cs"/>
              </a:rPr>
              <a:t>Обучение</a:t>
            </a:r>
          </a:p>
        </p:txBody>
      </p:sp>
      <p:sp>
        <p:nvSpPr>
          <p:cNvPr id="212020" name="Text Box 52"/>
          <p:cNvSpPr txBox="1">
            <a:spLocks noChangeArrowheads="1"/>
          </p:cNvSpPr>
          <p:nvPr/>
        </p:nvSpPr>
        <p:spPr bwMode="auto">
          <a:xfrm>
            <a:off x="2438400" y="1295400"/>
            <a:ext cx="16002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1200">
                <a:cs typeface="+mn-cs"/>
              </a:rPr>
              <a:t>Стажировки</a:t>
            </a:r>
          </a:p>
        </p:txBody>
      </p:sp>
      <p:sp>
        <p:nvSpPr>
          <p:cNvPr id="212021" name="Text Box 53"/>
          <p:cNvSpPr txBox="1">
            <a:spLocks noChangeArrowheads="1"/>
          </p:cNvSpPr>
          <p:nvPr/>
        </p:nvSpPr>
        <p:spPr bwMode="auto">
          <a:xfrm>
            <a:off x="2514600" y="1676400"/>
            <a:ext cx="16002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1200">
                <a:cs typeface="+mn-cs"/>
              </a:rPr>
              <a:t>Мотивация</a:t>
            </a:r>
          </a:p>
        </p:txBody>
      </p:sp>
      <p:sp>
        <p:nvSpPr>
          <p:cNvPr id="212022" name="Text Box 54"/>
          <p:cNvSpPr txBox="1">
            <a:spLocks noChangeArrowheads="1"/>
          </p:cNvSpPr>
          <p:nvPr/>
        </p:nvSpPr>
        <p:spPr bwMode="auto">
          <a:xfrm>
            <a:off x="3581400" y="990600"/>
            <a:ext cx="22098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1200" dirty="0">
                <a:cs typeface="+mn-cs"/>
              </a:rPr>
              <a:t>Корпоративная культура</a:t>
            </a:r>
          </a:p>
        </p:txBody>
      </p:sp>
      <p:sp>
        <p:nvSpPr>
          <p:cNvPr id="212023" name="Text Box 55"/>
          <p:cNvSpPr txBox="1">
            <a:spLocks noChangeArrowheads="1"/>
          </p:cNvSpPr>
          <p:nvPr/>
        </p:nvSpPr>
        <p:spPr bwMode="auto">
          <a:xfrm>
            <a:off x="3733800" y="1295400"/>
            <a:ext cx="18288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1200">
                <a:cs typeface="+mn-cs"/>
              </a:rPr>
              <a:t>Информированность</a:t>
            </a:r>
          </a:p>
        </p:txBody>
      </p:sp>
      <p:sp>
        <p:nvSpPr>
          <p:cNvPr id="212024" name="Text Box 56"/>
          <p:cNvSpPr txBox="1">
            <a:spLocks noChangeArrowheads="1"/>
          </p:cNvSpPr>
          <p:nvPr/>
        </p:nvSpPr>
        <p:spPr bwMode="auto">
          <a:xfrm>
            <a:off x="3886200" y="1752600"/>
            <a:ext cx="25146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1200">
                <a:cs typeface="+mn-cs"/>
              </a:rPr>
              <a:t>Наделение  полномочиями</a:t>
            </a:r>
          </a:p>
        </p:txBody>
      </p:sp>
      <p:sp>
        <p:nvSpPr>
          <p:cNvPr id="212026" name="Line 58"/>
          <p:cNvSpPr>
            <a:spLocks noChangeShapeType="1"/>
          </p:cNvSpPr>
          <p:nvPr/>
        </p:nvSpPr>
        <p:spPr bwMode="auto">
          <a:xfrm>
            <a:off x="228600" y="4648200"/>
            <a:ext cx="12192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212028" name="Text Box 60"/>
          <p:cNvSpPr txBox="1">
            <a:spLocks noChangeArrowheads="1"/>
          </p:cNvSpPr>
          <p:nvPr/>
        </p:nvSpPr>
        <p:spPr bwMode="auto">
          <a:xfrm>
            <a:off x="-304800" y="3810000"/>
            <a:ext cx="12192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1200" dirty="0">
                <a:solidFill>
                  <a:schemeClr val="tx2"/>
                </a:solidFill>
                <a:cs typeface="+mn-cs"/>
              </a:rPr>
              <a:t>Здание</a:t>
            </a:r>
          </a:p>
        </p:txBody>
      </p:sp>
      <p:sp>
        <p:nvSpPr>
          <p:cNvPr id="212030" name="Oval 62"/>
          <p:cNvSpPr>
            <a:spLocks noChangeArrowheads="1"/>
          </p:cNvSpPr>
          <p:nvPr/>
        </p:nvSpPr>
        <p:spPr bwMode="auto">
          <a:xfrm>
            <a:off x="5867400" y="381000"/>
            <a:ext cx="2667000" cy="1676400"/>
          </a:xfrm>
          <a:prstGeom prst="ellipse">
            <a:avLst/>
          </a:prstGeom>
          <a:solidFill>
            <a:srgbClr val="FF3300">
              <a:alpha val="42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ru-RU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Качество </a:t>
            </a:r>
          </a:p>
          <a:p>
            <a:pPr algn="ctr">
              <a:defRPr/>
            </a:pPr>
            <a:r>
              <a:rPr lang="ru-RU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медицинской </a:t>
            </a:r>
          </a:p>
          <a:p>
            <a:pPr algn="ctr">
              <a:defRPr/>
            </a:pPr>
            <a:r>
              <a:rPr lang="ru-RU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помощи</a:t>
            </a:r>
          </a:p>
        </p:txBody>
      </p:sp>
      <p:sp>
        <p:nvSpPr>
          <p:cNvPr id="212033" name="Line 65"/>
          <p:cNvSpPr>
            <a:spLocks noChangeShapeType="1"/>
          </p:cNvSpPr>
          <p:nvPr/>
        </p:nvSpPr>
        <p:spPr bwMode="auto">
          <a:xfrm>
            <a:off x="2895600" y="3962400"/>
            <a:ext cx="1600200" cy="0"/>
          </a:xfrm>
          <a:prstGeom prst="line">
            <a:avLst/>
          </a:prstGeom>
          <a:noFill/>
          <a:ln w="9525">
            <a:solidFill>
              <a:srgbClr val="008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212037" name="Line 69"/>
          <p:cNvSpPr>
            <a:spLocks noChangeShapeType="1"/>
          </p:cNvSpPr>
          <p:nvPr/>
        </p:nvSpPr>
        <p:spPr bwMode="auto">
          <a:xfrm flipH="1">
            <a:off x="0" y="2590800"/>
            <a:ext cx="1528763" cy="2209800"/>
          </a:xfrm>
          <a:prstGeom prst="line">
            <a:avLst/>
          </a:prstGeom>
          <a:noFill/>
          <a:ln w="38100">
            <a:solidFill>
              <a:srgbClr val="99CC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212038" name="Line 70"/>
          <p:cNvSpPr>
            <a:spLocks noChangeShapeType="1"/>
          </p:cNvSpPr>
          <p:nvPr/>
        </p:nvSpPr>
        <p:spPr bwMode="auto">
          <a:xfrm flipH="1">
            <a:off x="1981200" y="990600"/>
            <a:ext cx="1295400" cy="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212039" name="Line 71"/>
          <p:cNvSpPr>
            <a:spLocks noChangeShapeType="1"/>
          </p:cNvSpPr>
          <p:nvPr/>
        </p:nvSpPr>
        <p:spPr bwMode="auto">
          <a:xfrm flipH="1">
            <a:off x="2362200" y="1295400"/>
            <a:ext cx="990600" cy="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212041" name="Line 73"/>
          <p:cNvSpPr>
            <a:spLocks noChangeShapeType="1"/>
          </p:cNvSpPr>
          <p:nvPr/>
        </p:nvSpPr>
        <p:spPr bwMode="auto">
          <a:xfrm flipH="1">
            <a:off x="3581400" y="1295400"/>
            <a:ext cx="1905000" cy="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212042" name="Line 74"/>
          <p:cNvSpPr>
            <a:spLocks noChangeShapeType="1"/>
          </p:cNvSpPr>
          <p:nvPr/>
        </p:nvSpPr>
        <p:spPr bwMode="auto">
          <a:xfrm flipH="1">
            <a:off x="3581400" y="1676400"/>
            <a:ext cx="1828800" cy="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212043" name="Line 75"/>
          <p:cNvSpPr>
            <a:spLocks noChangeShapeType="1"/>
          </p:cNvSpPr>
          <p:nvPr/>
        </p:nvSpPr>
        <p:spPr bwMode="auto">
          <a:xfrm flipH="1">
            <a:off x="2438400" y="1600200"/>
            <a:ext cx="1219200" cy="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212044" name="Line 76"/>
          <p:cNvSpPr>
            <a:spLocks noChangeShapeType="1"/>
          </p:cNvSpPr>
          <p:nvPr/>
        </p:nvSpPr>
        <p:spPr bwMode="auto">
          <a:xfrm flipH="1">
            <a:off x="2438400" y="1981200"/>
            <a:ext cx="1219200" cy="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212046" name="Line 78"/>
          <p:cNvSpPr>
            <a:spLocks noChangeShapeType="1"/>
          </p:cNvSpPr>
          <p:nvPr/>
        </p:nvSpPr>
        <p:spPr bwMode="auto">
          <a:xfrm flipH="1">
            <a:off x="1219200" y="2743200"/>
            <a:ext cx="2362200" cy="4114800"/>
          </a:xfrm>
          <a:prstGeom prst="line">
            <a:avLst/>
          </a:prstGeom>
          <a:noFill/>
          <a:ln w="38100">
            <a:solidFill>
              <a:srgbClr val="3399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212047" name="Line 79"/>
          <p:cNvSpPr>
            <a:spLocks noChangeShapeType="1"/>
          </p:cNvSpPr>
          <p:nvPr/>
        </p:nvSpPr>
        <p:spPr bwMode="auto">
          <a:xfrm>
            <a:off x="3276600" y="3352800"/>
            <a:ext cx="1066800" cy="0"/>
          </a:xfrm>
          <a:prstGeom prst="line">
            <a:avLst/>
          </a:prstGeom>
          <a:noFill/>
          <a:ln w="9525">
            <a:solidFill>
              <a:srgbClr val="008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212049" name="Line 81"/>
          <p:cNvSpPr>
            <a:spLocks noChangeShapeType="1"/>
          </p:cNvSpPr>
          <p:nvPr/>
        </p:nvSpPr>
        <p:spPr bwMode="auto">
          <a:xfrm>
            <a:off x="2362200" y="3048000"/>
            <a:ext cx="990600" cy="0"/>
          </a:xfrm>
          <a:prstGeom prst="line">
            <a:avLst/>
          </a:prstGeom>
          <a:noFill/>
          <a:ln w="9525">
            <a:solidFill>
              <a:srgbClr val="008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212051" name="Line 83"/>
          <p:cNvSpPr>
            <a:spLocks noChangeShapeType="1"/>
          </p:cNvSpPr>
          <p:nvPr/>
        </p:nvSpPr>
        <p:spPr bwMode="auto">
          <a:xfrm>
            <a:off x="1600200" y="4191000"/>
            <a:ext cx="1066800" cy="0"/>
          </a:xfrm>
          <a:prstGeom prst="line">
            <a:avLst/>
          </a:prstGeom>
          <a:noFill/>
          <a:ln w="9525">
            <a:solidFill>
              <a:srgbClr val="008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212054" name="Line 86"/>
          <p:cNvSpPr>
            <a:spLocks noChangeShapeType="1"/>
          </p:cNvSpPr>
          <p:nvPr/>
        </p:nvSpPr>
        <p:spPr bwMode="auto">
          <a:xfrm>
            <a:off x="1981200" y="5638800"/>
            <a:ext cx="1524000" cy="0"/>
          </a:xfrm>
          <a:prstGeom prst="line">
            <a:avLst/>
          </a:prstGeom>
          <a:noFill/>
          <a:ln w="9525">
            <a:solidFill>
              <a:srgbClr val="008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212055" name="Text Box 87"/>
          <p:cNvSpPr txBox="1">
            <a:spLocks noChangeArrowheads="1"/>
          </p:cNvSpPr>
          <p:nvPr/>
        </p:nvSpPr>
        <p:spPr bwMode="auto">
          <a:xfrm>
            <a:off x="1752600" y="3886200"/>
            <a:ext cx="9144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1200" dirty="0">
                <a:solidFill>
                  <a:srgbClr val="008000"/>
                </a:solidFill>
                <a:cs typeface="+mn-cs"/>
              </a:rPr>
              <a:t>Политика</a:t>
            </a:r>
          </a:p>
        </p:txBody>
      </p:sp>
      <p:sp>
        <p:nvSpPr>
          <p:cNvPr id="212056" name="Text Box 88"/>
          <p:cNvSpPr txBox="1">
            <a:spLocks noChangeArrowheads="1"/>
          </p:cNvSpPr>
          <p:nvPr/>
        </p:nvSpPr>
        <p:spPr bwMode="auto">
          <a:xfrm>
            <a:off x="2514600" y="4572000"/>
            <a:ext cx="16764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1200" dirty="0">
                <a:solidFill>
                  <a:srgbClr val="008000"/>
                </a:solidFill>
                <a:cs typeface="+mn-cs"/>
              </a:rPr>
              <a:t>Регистр </a:t>
            </a:r>
            <a:r>
              <a:rPr lang="ru-RU" sz="1200" dirty="0" err="1">
                <a:solidFill>
                  <a:srgbClr val="008000"/>
                </a:solidFill>
                <a:cs typeface="+mn-cs"/>
              </a:rPr>
              <a:t>уполномоч</a:t>
            </a:r>
            <a:r>
              <a:rPr lang="ru-RU" sz="1200" dirty="0">
                <a:solidFill>
                  <a:srgbClr val="008000"/>
                </a:solidFill>
                <a:cs typeface="+mn-cs"/>
              </a:rPr>
              <a:t>. по качеству</a:t>
            </a:r>
          </a:p>
        </p:txBody>
      </p:sp>
      <p:sp>
        <p:nvSpPr>
          <p:cNvPr id="212057" name="Line 89"/>
          <p:cNvSpPr>
            <a:spLocks noChangeShapeType="1"/>
          </p:cNvSpPr>
          <p:nvPr/>
        </p:nvSpPr>
        <p:spPr bwMode="auto">
          <a:xfrm>
            <a:off x="1981200" y="3505200"/>
            <a:ext cx="990600" cy="0"/>
          </a:xfrm>
          <a:prstGeom prst="line">
            <a:avLst/>
          </a:prstGeom>
          <a:noFill/>
          <a:ln w="9525">
            <a:solidFill>
              <a:srgbClr val="008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212058" name="Text Box 90"/>
          <p:cNvSpPr txBox="1">
            <a:spLocks noChangeArrowheads="1"/>
          </p:cNvSpPr>
          <p:nvPr/>
        </p:nvSpPr>
        <p:spPr bwMode="auto">
          <a:xfrm>
            <a:off x="533400" y="5562600"/>
            <a:ext cx="11430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1200" dirty="0">
                <a:solidFill>
                  <a:srgbClr val="008000"/>
                </a:solidFill>
                <a:cs typeface="+mn-cs"/>
              </a:rPr>
              <a:t>Поставщики</a:t>
            </a:r>
          </a:p>
        </p:txBody>
      </p:sp>
      <p:sp>
        <p:nvSpPr>
          <p:cNvPr id="212059" name="Text Box 91"/>
          <p:cNvSpPr txBox="1">
            <a:spLocks noChangeArrowheads="1"/>
          </p:cNvSpPr>
          <p:nvPr/>
        </p:nvSpPr>
        <p:spPr bwMode="auto">
          <a:xfrm>
            <a:off x="1905000" y="5791200"/>
            <a:ext cx="1219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1200" dirty="0">
                <a:solidFill>
                  <a:srgbClr val="008000"/>
                </a:solidFill>
                <a:cs typeface="+mn-cs"/>
              </a:rPr>
              <a:t>Транспортная служба</a:t>
            </a:r>
          </a:p>
        </p:txBody>
      </p:sp>
      <p:sp>
        <p:nvSpPr>
          <p:cNvPr id="212060" name="Line 92"/>
          <p:cNvSpPr>
            <a:spLocks noChangeShapeType="1"/>
          </p:cNvSpPr>
          <p:nvPr/>
        </p:nvSpPr>
        <p:spPr bwMode="auto">
          <a:xfrm>
            <a:off x="2590800" y="4419600"/>
            <a:ext cx="1524000" cy="0"/>
          </a:xfrm>
          <a:prstGeom prst="line">
            <a:avLst/>
          </a:prstGeom>
          <a:noFill/>
          <a:ln w="9525">
            <a:solidFill>
              <a:srgbClr val="008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212061" name="Line 93"/>
          <p:cNvSpPr>
            <a:spLocks noChangeShapeType="1"/>
          </p:cNvSpPr>
          <p:nvPr/>
        </p:nvSpPr>
        <p:spPr bwMode="auto">
          <a:xfrm>
            <a:off x="533400" y="5943600"/>
            <a:ext cx="1143000" cy="0"/>
          </a:xfrm>
          <a:prstGeom prst="line">
            <a:avLst/>
          </a:prstGeom>
          <a:noFill/>
          <a:ln w="9525">
            <a:solidFill>
              <a:srgbClr val="008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212062" name="Line 94"/>
          <p:cNvSpPr>
            <a:spLocks noChangeShapeType="1"/>
          </p:cNvSpPr>
          <p:nvPr/>
        </p:nvSpPr>
        <p:spPr bwMode="auto">
          <a:xfrm>
            <a:off x="762000" y="3886200"/>
            <a:ext cx="9906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212063" name="Line 95"/>
          <p:cNvSpPr>
            <a:spLocks noChangeShapeType="1"/>
          </p:cNvSpPr>
          <p:nvPr/>
        </p:nvSpPr>
        <p:spPr bwMode="auto">
          <a:xfrm>
            <a:off x="0" y="4114800"/>
            <a:ext cx="4572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212064" name="Line 96"/>
          <p:cNvSpPr>
            <a:spLocks noChangeShapeType="1"/>
          </p:cNvSpPr>
          <p:nvPr/>
        </p:nvSpPr>
        <p:spPr bwMode="auto">
          <a:xfrm>
            <a:off x="0" y="3429000"/>
            <a:ext cx="914400" cy="0"/>
          </a:xfrm>
          <a:prstGeom prst="line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212065" name="Line 97"/>
          <p:cNvSpPr>
            <a:spLocks noChangeShapeType="1"/>
          </p:cNvSpPr>
          <p:nvPr/>
        </p:nvSpPr>
        <p:spPr bwMode="auto">
          <a:xfrm>
            <a:off x="1219200" y="3124200"/>
            <a:ext cx="7620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212067" name="Line 99"/>
          <p:cNvSpPr>
            <a:spLocks noChangeShapeType="1"/>
          </p:cNvSpPr>
          <p:nvPr/>
        </p:nvSpPr>
        <p:spPr bwMode="auto">
          <a:xfrm flipH="1">
            <a:off x="4724400" y="2895600"/>
            <a:ext cx="1676400" cy="3962400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212068" name="Line 100"/>
          <p:cNvSpPr>
            <a:spLocks noChangeShapeType="1"/>
          </p:cNvSpPr>
          <p:nvPr/>
        </p:nvSpPr>
        <p:spPr bwMode="auto">
          <a:xfrm>
            <a:off x="4953000" y="3352800"/>
            <a:ext cx="1066800" cy="0"/>
          </a:xfrm>
          <a:prstGeom prst="line">
            <a:avLst/>
          </a:prstGeom>
          <a:noFill/>
          <a:ln w="9525">
            <a:solidFill>
              <a:srgbClr val="008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212069" name="Line 101"/>
          <p:cNvSpPr>
            <a:spLocks noChangeShapeType="1"/>
          </p:cNvSpPr>
          <p:nvPr/>
        </p:nvSpPr>
        <p:spPr bwMode="auto">
          <a:xfrm>
            <a:off x="5029200" y="3352800"/>
            <a:ext cx="1066800" cy="0"/>
          </a:xfrm>
          <a:prstGeom prst="line">
            <a:avLst/>
          </a:prstGeom>
          <a:noFill/>
          <a:ln w="9525">
            <a:solidFill>
              <a:srgbClr val="FF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212070" name="Line 102"/>
          <p:cNvSpPr>
            <a:spLocks noChangeShapeType="1"/>
          </p:cNvSpPr>
          <p:nvPr/>
        </p:nvSpPr>
        <p:spPr bwMode="auto">
          <a:xfrm>
            <a:off x="6172200" y="3581400"/>
            <a:ext cx="1905000" cy="0"/>
          </a:xfrm>
          <a:prstGeom prst="line">
            <a:avLst/>
          </a:prstGeom>
          <a:noFill/>
          <a:ln w="9525">
            <a:solidFill>
              <a:srgbClr val="FF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212071" name="Line 103"/>
          <p:cNvSpPr>
            <a:spLocks noChangeShapeType="1"/>
          </p:cNvSpPr>
          <p:nvPr/>
        </p:nvSpPr>
        <p:spPr bwMode="auto">
          <a:xfrm>
            <a:off x="4724400" y="4114800"/>
            <a:ext cx="1066800" cy="0"/>
          </a:xfrm>
          <a:prstGeom prst="line">
            <a:avLst/>
          </a:prstGeom>
          <a:noFill/>
          <a:ln w="9525">
            <a:solidFill>
              <a:srgbClr val="FF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212072" name="Line 104"/>
          <p:cNvSpPr>
            <a:spLocks noChangeShapeType="1"/>
          </p:cNvSpPr>
          <p:nvPr/>
        </p:nvSpPr>
        <p:spPr bwMode="auto">
          <a:xfrm>
            <a:off x="4419600" y="4800600"/>
            <a:ext cx="1066800" cy="0"/>
          </a:xfrm>
          <a:prstGeom prst="line">
            <a:avLst/>
          </a:prstGeom>
          <a:noFill/>
          <a:ln w="9525">
            <a:solidFill>
              <a:srgbClr val="FF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212073" name="Line 105"/>
          <p:cNvSpPr>
            <a:spLocks noChangeShapeType="1"/>
          </p:cNvSpPr>
          <p:nvPr/>
        </p:nvSpPr>
        <p:spPr bwMode="auto">
          <a:xfrm>
            <a:off x="4114800" y="5562600"/>
            <a:ext cx="1066800" cy="0"/>
          </a:xfrm>
          <a:prstGeom prst="line">
            <a:avLst/>
          </a:prstGeom>
          <a:noFill/>
          <a:ln w="9525">
            <a:solidFill>
              <a:srgbClr val="FF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212074" name="Line 106"/>
          <p:cNvSpPr>
            <a:spLocks noChangeShapeType="1"/>
          </p:cNvSpPr>
          <p:nvPr/>
        </p:nvSpPr>
        <p:spPr bwMode="auto">
          <a:xfrm>
            <a:off x="5943600" y="4419600"/>
            <a:ext cx="2362200" cy="0"/>
          </a:xfrm>
          <a:prstGeom prst="line">
            <a:avLst/>
          </a:prstGeom>
          <a:noFill/>
          <a:ln w="9525">
            <a:solidFill>
              <a:srgbClr val="FF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212075" name="Line 107"/>
          <p:cNvSpPr>
            <a:spLocks noChangeShapeType="1"/>
          </p:cNvSpPr>
          <p:nvPr/>
        </p:nvSpPr>
        <p:spPr bwMode="auto">
          <a:xfrm>
            <a:off x="5410200" y="5334000"/>
            <a:ext cx="3200400" cy="0"/>
          </a:xfrm>
          <a:prstGeom prst="line">
            <a:avLst/>
          </a:prstGeom>
          <a:noFill/>
          <a:ln w="9525">
            <a:solidFill>
              <a:srgbClr val="FF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212076" name="Line 108"/>
          <p:cNvSpPr>
            <a:spLocks noChangeShapeType="1"/>
          </p:cNvSpPr>
          <p:nvPr/>
        </p:nvSpPr>
        <p:spPr bwMode="auto">
          <a:xfrm>
            <a:off x="5257800" y="5867400"/>
            <a:ext cx="3505200" cy="0"/>
          </a:xfrm>
          <a:prstGeom prst="line">
            <a:avLst/>
          </a:prstGeom>
          <a:noFill/>
          <a:ln w="9525">
            <a:solidFill>
              <a:srgbClr val="FF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212078" name="Line 110"/>
          <p:cNvSpPr>
            <a:spLocks noChangeShapeType="1"/>
          </p:cNvSpPr>
          <p:nvPr/>
        </p:nvSpPr>
        <p:spPr bwMode="auto">
          <a:xfrm>
            <a:off x="6019800" y="3962400"/>
            <a:ext cx="2209800" cy="0"/>
          </a:xfrm>
          <a:prstGeom prst="line">
            <a:avLst/>
          </a:prstGeom>
          <a:noFill/>
          <a:ln w="9525">
            <a:solidFill>
              <a:srgbClr val="FF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212079" name="Line 111"/>
          <p:cNvSpPr>
            <a:spLocks noChangeShapeType="1"/>
          </p:cNvSpPr>
          <p:nvPr/>
        </p:nvSpPr>
        <p:spPr bwMode="auto">
          <a:xfrm>
            <a:off x="5562600" y="4953000"/>
            <a:ext cx="2895600" cy="0"/>
          </a:xfrm>
          <a:prstGeom prst="line">
            <a:avLst/>
          </a:prstGeom>
          <a:noFill/>
          <a:ln w="9525">
            <a:solidFill>
              <a:srgbClr val="FF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212080" name="Text Box 112"/>
          <p:cNvSpPr txBox="1">
            <a:spLocks noChangeArrowheads="1"/>
          </p:cNvSpPr>
          <p:nvPr/>
        </p:nvSpPr>
        <p:spPr bwMode="auto">
          <a:xfrm>
            <a:off x="5029200" y="3048000"/>
            <a:ext cx="10668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1200">
                <a:solidFill>
                  <a:srgbClr val="996600"/>
                </a:solidFill>
                <a:cs typeface="+mn-cs"/>
              </a:rPr>
              <a:t>Регламенты</a:t>
            </a:r>
          </a:p>
        </p:txBody>
      </p:sp>
      <p:sp>
        <p:nvSpPr>
          <p:cNvPr id="212081" name="Text Box 113"/>
          <p:cNvSpPr txBox="1">
            <a:spLocks noChangeArrowheads="1"/>
          </p:cNvSpPr>
          <p:nvPr/>
        </p:nvSpPr>
        <p:spPr bwMode="auto">
          <a:xfrm>
            <a:off x="4800600" y="3733800"/>
            <a:ext cx="10668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1200">
                <a:solidFill>
                  <a:srgbClr val="996600"/>
                </a:solidFill>
                <a:cs typeface="+mn-cs"/>
              </a:rPr>
              <a:t>Дресс-код</a:t>
            </a:r>
          </a:p>
        </p:txBody>
      </p:sp>
      <p:sp>
        <p:nvSpPr>
          <p:cNvPr id="212082" name="Text Box 114"/>
          <p:cNvSpPr txBox="1">
            <a:spLocks noChangeArrowheads="1"/>
          </p:cNvSpPr>
          <p:nvPr/>
        </p:nvSpPr>
        <p:spPr bwMode="auto">
          <a:xfrm>
            <a:off x="4495800" y="4495800"/>
            <a:ext cx="10668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1200">
                <a:solidFill>
                  <a:srgbClr val="996600"/>
                </a:solidFill>
                <a:cs typeface="+mn-cs"/>
              </a:rPr>
              <a:t>КМТП</a:t>
            </a:r>
          </a:p>
        </p:txBody>
      </p:sp>
      <p:sp>
        <p:nvSpPr>
          <p:cNvPr id="212083" name="Text Box 115"/>
          <p:cNvSpPr txBox="1">
            <a:spLocks noChangeArrowheads="1"/>
          </p:cNvSpPr>
          <p:nvPr/>
        </p:nvSpPr>
        <p:spPr bwMode="auto">
          <a:xfrm>
            <a:off x="4191000" y="5181600"/>
            <a:ext cx="10668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1200">
                <a:solidFill>
                  <a:srgbClr val="996600"/>
                </a:solidFill>
                <a:cs typeface="+mn-cs"/>
              </a:rPr>
              <a:t>Стандарты</a:t>
            </a:r>
          </a:p>
        </p:txBody>
      </p:sp>
      <p:sp>
        <p:nvSpPr>
          <p:cNvPr id="212084" name="Text Box 116"/>
          <p:cNvSpPr txBox="1">
            <a:spLocks noChangeArrowheads="1"/>
          </p:cNvSpPr>
          <p:nvPr/>
        </p:nvSpPr>
        <p:spPr bwMode="auto">
          <a:xfrm>
            <a:off x="6400800" y="3276600"/>
            <a:ext cx="14478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1200">
                <a:solidFill>
                  <a:srgbClr val="996600"/>
                </a:solidFill>
                <a:cs typeface="+mn-cs"/>
              </a:rPr>
              <a:t>Раб. инструкции</a:t>
            </a:r>
          </a:p>
        </p:txBody>
      </p:sp>
      <p:sp>
        <p:nvSpPr>
          <p:cNvPr id="212085" name="Text Box 117"/>
          <p:cNvSpPr txBox="1">
            <a:spLocks noChangeArrowheads="1"/>
          </p:cNvSpPr>
          <p:nvPr/>
        </p:nvSpPr>
        <p:spPr bwMode="auto">
          <a:xfrm>
            <a:off x="6172200" y="3657600"/>
            <a:ext cx="21336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1200">
                <a:solidFill>
                  <a:srgbClr val="996600"/>
                </a:solidFill>
                <a:cs typeface="+mn-cs"/>
              </a:rPr>
              <a:t>Индикативные показатели</a:t>
            </a:r>
          </a:p>
        </p:txBody>
      </p:sp>
      <p:sp>
        <p:nvSpPr>
          <p:cNvPr id="212086" name="Text Box 118"/>
          <p:cNvSpPr txBox="1">
            <a:spLocks noChangeArrowheads="1"/>
          </p:cNvSpPr>
          <p:nvPr/>
        </p:nvSpPr>
        <p:spPr bwMode="auto">
          <a:xfrm>
            <a:off x="5943600" y="4114800"/>
            <a:ext cx="21336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1200">
                <a:solidFill>
                  <a:srgbClr val="996600"/>
                </a:solidFill>
                <a:cs typeface="+mn-cs"/>
              </a:rPr>
              <a:t>Руководство по качеству</a:t>
            </a:r>
          </a:p>
        </p:txBody>
      </p:sp>
      <p:sp>
        <p:nvSpPr>
          <p:cNvPr id="212087" name="Text Box 119"/>
          <p:cNvSpPr txBox="1">
            <a:spLocks noChangeArrowheads="1"/>
          </p:cNvSpPr>
          <p:nvPr/>
        </p:nvSpPr>
        <p:spPr bwMode="auto">
          <a:xfrm>
            <a:off x="5715000" y="4572000"/>
            <a:ext cx="28194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1200">
                <a:solidFill>
                  <a:srgbClr val="996600"/>
                </a:solidFill>
                <a:cs typeface="+mn-cs"/>
              </a:rPr>
              <a:t>Документированные процедуры</a:t>
            </a:r>
          </a:p>
        </p:txBody>
      </p:sp>
      <p:sp>
        <p:nvSpPr>
          <p:cNvPr id="212088" name="Text Box 120"/>
          <p:cNvSpPr txBox="1">
            <a:spLocks noChangeArrowheads="1"/>
          </p:cNvSpPr>
          <p:nvPr/>
        </p:nvSpPr>
        <p:spPr bwMode="auto">
          <a:xfrm>
            <a:off x="5562600" y="5029200"/>
            <a:ext cx="28194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1200">
                <a:solidFill>
                  <a:srgbClr val="996600"/>
                </a:solidFill>
                <a:cs typeface="+mn-cs"/>
              </a:rPr>
              <a:t>Методические рекомендации</a:t>
            </a:r>
          </a:p>
        </p:txBody>
      </p:sp>
      <p:sp>
        <p:nvSpPr>
          <p:cNvPr id="212089" name="Text Box 121"/>
          <p:cNvSpPr txBox="1">
            <a:spLocks noChangeArrowheads="1"/>
          </p:cNvSpPr>
          <p:nvPr/>
        </p:nvSpPr>
        <p:spPr bwMode="auto">
          <a:xfrm>
            <a:off x="5334000" y="5562600"/>
            <a:ext cx="34290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1200">
                <a:solidFill>
                  <a:srgbClr val="996600"/>
                </a:solidFill>
                <a:cs typeface="+mn-cs"/>
              </a:rPr>
              <a:t>Оценка удовлетворенности пациента</a:t>
            </a:r>
          </a:p>
        </p:txBody>
      </p:sp>
      <p:sp>
        <p:nvSpPr>
          <p:cNvPr id="81" name="Text Box 54"/>
          <p:cNvSpPr txBox="1">
            <a:spLocks noChangeArrowheads="1"/>
          </p:cNvSpPr>
          <p:nvPr/>
        </p:nvSpPr>
        <p:spPr bwMode="auto">
          <a:xfrm>
            <a:off x="3429000" y="685800"/>
            <a:ext cx="22098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1200" dirty="0">
                <a:cs typeface="+mn-cs"/>
              </a:rPr>
              <a:t>Компетентностный подход</a:t>
            </a:r>
          </a:p>
        </p:txBody>
      </p:sp>
      <p:sp>
        <p:nvSpPr>
          <p:cNvPr id="82" name="Line 73"/>
          <p:cNvSpPr>
            <a:spLocks noChangeShapeType="1"/>
          </p:cNvSpPr>
          <p:nvPr/>
        </p:nvSpPr>
        <p:spPr bwMode="auto">
          <a:xfrm flipH="1">
            <a:off x="3429000" y="990600"/>
            <a:ext cx="1905000" cy="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2" name="Овал 1"/>
          <p:cNvSpPr/>
          <p:nvPr/>
        </p:nvSpPr>
        <p:spPr bwMode="auto">
          <a:xfrm>
            <a:off x="4419600" y="4343400"/>
            <a:ext cx="914400" cy="60960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Arial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b="1" dirty="0">
                <a:solidFill>
                  <a:srgbClr val="008000"/>
                </a:solidFill>
              </a:rPr>
              <a:t>Медико-технологический процесс</a:t>
            </a:r>
            <a:r>
              <a:rPr lang="ru-RU" sz="3200" dirty="0">
                <a:solidFill>
                  <a:srgbClr val="008000"/>
                </a:solidFill>
              </a:rPr>
              <a:t/>
            </a:r>
            <a:br>
              <a:rPr lang="ru-RU" sz="3200" dirty="0">
                <a:solidFill>
                  <a:srgbClr val="008000"/>
                </a:solidFill>
              </a:rPr>
            </a:br>
            <a:endParaRPr lang="ru-RU" sz="3200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11725"/>
          </a:xfrm>
        </p:spPr>
        <p:txBody>
          <a:bodyPr/>
          <a:lstStyle/>
          <a:p>
            <a:pPr marL="0" indent="0">
              <a:buNone/>
            </a:pPr>
            <a:endParaRPr lang="ru-RU" sz="1800" dirty="0"/>
          </a:p>
          <a:p>
            <a:r>
              <a:rPr lang="ru-RU" sz="2400" b="1" i="1" dirty="0"/>
              <a:t>Медико-технологический процесс (МТП)</a:t>
            </a:r>
            <a:r>
              <a:rPr lang="ru-RU" sz="2400" dirty="0"/>
              <a:t> – это комплекс взаимосвязанных мероприятий, направленных на выполнение медицинские услуги. </a:t>
            </a:r>
            <a:r>
              <a:rPr lang="ru-RU" sz="2400" u="sng" dirty="0"/>
              <a:t>Целью МТП является </a:t>
            </a:r>
            <a:r>
              <a:rPr lang="ru-RU" sz="2400" u="sng" dirty="0" smtClean="0"/>
              <a:t>удовлетворенный </a:t>
            </a:r>
            <a:r>
              <a:rPr lang="ru-RU" sz="2400" u="sng" dirty="0"/>
              <a:t>пациент. </a:t>
            </a:r>
          </a:p>
          <a:p>
            <a:r>
              <a:rPr lang="ru-RU" sz="2400" b="1" i="1" dirty="0" smtClean="0"/>
              <a:t>Подпроцесс</a:t>
            </a:r>
            <a:r>
              <a:rPr lang="ru-RU" sz="2400" dirty="0" smtClean="0"/>
              <a:t> </a:t>
            </a:r>
            <a:r>
              <a:rPr lang="ru-RU" sz="2400" dirty="0"/>
              <a:t>– это составная часть МТП, имеющая собственные атрибуты и отличия от других </a:t>
            </a:r>
            <a:r>
              <a:rPr lang="ru-RU" sz="2400" dirty="0" smtClean="0"/>
              <a:t>подпроцессов</a:t>
            </a:r>
            <a:r>
              <a:rPr lang="ru-RU" sz="2400" dirty="0"/>
              <a:t>. </a:t>
            </a:r>
          </a:p>
          <a:p>
            <a:r>
              <a:rPr lang="ru-RU" sz="2400" b="1" i="1" dirty="0" smtClean="0"/>
              <a:t>Операция</a:t>
            </a:r>
            <a:r>
              <a:rPr lang="ru-RU" sz="2400" dirty="0" smtClean="0"/>
              <a:t> </a:t>
            </a:r>
            <a:r>
              <a:rPr lang="ru-RU" sz="2400" dirty="0"/>
              <a:t>– это набор последовательных неделимых процедур.</a:t>
            </a:r>
          </a:p>
          <a:p>
            <a:r>
              <a:rPr lang="ru-RU" sz="2400" b="1" i="1" dirty="0" smtClean="0"/>
              <a:t>Процедура </a:t>
            </a:r>
            <a:r>
              <a:rPr lang="ru-RU" sz="2400" dirty="0"/>
              <a:t>– это технологически неделимое </a:t>
            </a:r>
            <a:r>
              <a:rPr lang="ru-RU" sz="2400" dirty="0" smtClean="0"/>
              <a:t>действие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9522514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3828363"/>
              </p:ext>
            </p:extLst>
          </p:nvPr>
        </p:nvGraphicFramePr>
        <p:xfrm>
          <a:off x="0" y="0"/>
          <a:ext cx="9144000" cy="7292941"/>
        </p:xfrm>
        <a:graphic>
          <a:graphicData uri="http://schemas.openxmlformats.org/drawingml/2006/table">
            <a:tbl>
              <a:tblPr/>
              <a:tblGrid>
                <a:gridCol w="262360"/>
                <a:gridCol w="493855"/>
                <a:gridCol w="956840"/>
                <a:gridCol w="1034006"/>
                <a:gridCol w="1234631"/>
                <a:gridCol w="794795"/>
                <a:gridCol w="1080304"/>
                <a:gridCol w="2029426"/>
                <a:gridCol w="1257783"/>
              </a:tblGrid>
              <a:tr h="300634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/>
                        </a:rPr>
                        <a:t>№</a:t>
                      </a:r>
                    </a:p>
                  </a:txBody>
                  <a:tcPr marL="2930" marR="2930" marT="293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2BD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>
                          <a:solidFill>
                            <a:srgbClr val="FFFFFF"/>
                          </a:solidFill>
                          <a:effectLst/>
                          <a:latin typeface="Times New Roman"/>
                        </a:rPr>
                        <a:t>Код МТО</a:t>
                      </a:r>
                    </a:p>
                  </a:txBody>
                  <a:tcPr marL="2930" marR="2930" marT="293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2BD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>
                          <a:solidFill>
                            <a:srgbClr val="FFFFFF"/>
                          </a:solidFill>
                          <a:effectLst/>
                          <a:latin typeface="Times New Roman"/>
                        </a:rPr>
                        <a:t>Краткое наименование</a:t>
                      </a:r>
                    </a:p>
                  </a:txBody>
                  <a:tcPr marL="2930" marR="2930" marT="293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2BD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Times New Roman"/>
                        </a:rPr>
                        <a:t>Задача</a:t>
                      </a:r>
                    </a:p>
                    <a:p>
                      <a:pPr algn="ctr" fontAlgn="t"/>
                      <a:r>
                        <a:rPr lang="ru-RU" sz="9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Times New Roman"/>
                        </a:rPr>
                        <a:t>(</a:t>
                      </a:r>
                      <a:r>
                        <a:rPr lang="en-US" sz="9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Times New Roman"/>
                        </a:rPr>
                        <a:t>KPI)</a:t>
                      </a:r>
                      <a:endParaRPr lang="ru-RU" sz="900" b="1" i="0" u="none" strike="noStrike" dirty="0">
                        <a:solidFill>
                          <a:srgbClr val="FFFFFF"/>
                        </a:solidFill>
                        <a:effectLst/>
                        <a:latin typeface="Times New Roman"/>
                      </a:endParaRPr>
                    </a:p>
                  </a:txBody>
                  <a:tcPr marL="2930" marR="2930" marT="293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2BD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>
                          <a:solidFill>
                            <a:srgbClr val="FFFFFF"/>
                          </a:solidFill>
                          <a:effectLst/>
                          <a:latin typeface="Times New Roman"/>
                        </a:rPr>
                        <a:t>ЛНД</a:t>
                      </a:r>
                    </a:p>
                  </a:txBody>
                  <a:tcPr marL="2930" marR="2930" marT="293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2BD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>
                          <a:solidFill>
                            <a:srgbClr val="FFFFFF"/>
                          </a:solidFill>
                          <a:effectLst/>
                          <a:latin typeface="Times New Roman"/>
                        </a:rPr>
                        <a:t>Исполнитель</a:t>
                      </a:r>
                    </a:p>
                  </a:txBody>
                  <a:tcPr marL="2930" marR="2930" marT="293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2BD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>
                          <a:solidFill>
                            <a:srgbClr val="FFFFFF"/>
                          </a:solidFill>
                          <a:effectLst/>
                          <a:latin typeface="Times New Roman"/>
                        </a:rPr>
                        <a:t>Контроль</a:t>
                      </a:r>
                    </a:p>
                  </a:txBody>
                  <a:tcPr marL="2930" marR="2930" marT="293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2BD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>
                          <a:solidFill>
                            <a:srgbClr val="FFFFFF"/>
                          </a:solidFill>
                          <a:effectLst/>
                          <a:latin typeface="Times New Roman"/>
                        </a:rPr>
                        <a:t>Ресурсное обеспечение</a:t>
                      </a:r>
                    </a:p>
                  </a:txBody>
                  <a:tcPr marL="2930" marR="2930" marT="293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2BD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>
                          <a:solidFill>
                            <a:srgbClr val="FFFFFF"/>
                          </a:solidFill>
                          <a:effectLst/>
                          <a:latin typeface="Times New Roman"/>
                        </a:rPr>
                        <a:t>требования к объекту функции</a:t>
                      </a:r>
                    </a:p>
                  </a:txBody>
                  <a:tcPr marL="2930" marR="2930" marT="293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2BD90"/>
                    </a:solidFill>
                  </a:tcPr>
                </a:tc>
              </a:tr>
              <a:tr h="688769"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2930" marR="2930" marT="293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4.1.1.0</a:t>
                      </a:r>
                    </a:p>
                  </a:txBody>
                  <a:tcPr marL="2930" marR="2930" marT="293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Вход, въезд на территорию БСМП</a:t>
                      </a:r>
                    </a:p>
                  </a:txBody>
                  <a:tcPr marL="2930" marR="2930" marT="293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Создание первого впечатления </a:t>
                      </a:r>
                    </a:p>
                  </a:txBody>
                  <a:tcPr marL="2930" marR="2930" marT="293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Регламенты, инструкции, функциональные обязанности, требования к территории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2930" marR="2930" marT="293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Уборщик территории</a:t>
                      </a:r>
                    </a:p>
                  </a:txBody>
                  <a:tcPr marL="2930" marR="2930" marT="293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Зам по АХЧ</a:t>
                      </a:r>
                    </a:p>
                  </a:txBody>
                  <a:tcPr marL="2930" marR="2930" marT="293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Спецодежда</a:t>
                      </a:r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 </a:t>
                      </a:r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(зимняя,</a:t>
                      </a:r>
                      <a:r>
                        <a:rPr lang="ru-RU" sz="9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900" b="0" i="0" u="none" strike="noStrike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демисезонная,</a:t>
                      </a:r>
                      <a:r>
                        <a:rPr lang="ru-RU" sz="9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летняя</a:t>
                      </a:r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), метла, ведра, совки, перчатки, снегоуборочный комбайн, газонокосилка (бензин, масло, техобслуживание)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2930" marR="2930" marT="293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Отсутствие мусора, снега, чистые </a:t>
                      </a:r>
                      <a:r>
                        <a:rPr lang="ru-RU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подьездные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пути. Высота травы 5-10 см. Работающие </a:t>
                      </a:r>
                      <a:r>
                        <a:rPr lang="ru-RU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шлагбауиы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930" marR="2930" marT="293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1785466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2930" marR="2930" marT="293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4.1.1.1</a:t>
                      </a:r>
                    </a:p>
                  </a:txBody>
                  <a:tcPr marL="2930" marR="2930" marT="293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Вход в помещение ПО</a:t>
                      </a:r>
                    </a:p>
                  </a:txBody>
                  <a:tcPr marL="2930" marR="2930" marT="293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Формирование и закрепление первого впечатления</a:t>
                      </a:r>
                    </a:p>
                  </a:txBody>
                  <a:tcPr marL="2930" marR="2930" marT="293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Регламент работы приемного отделения  П1.2..3       /в регламенте д.б. указано о вкл.и выкл. Света в помещении и на карте, режим мытья стекол, пола, ген.уборки, промежуточной и текущей уборки, действия по команде гость./</a:t>
                      </a:r>
                    </a:p>
                  </a:txBody>
                  <a:tcPr marL="2930" marR="2930" marT="293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Санитарка ПО</a:t>
                      </a:r>
                    </a:p>
                  </a:txBody>
                  <a:tcPr marL="2930" marR="2930" marT="293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сестра-хозяйка</a:t>
                      </a:r>
                    </a:p>
                  </a:txBody>
                  <a:tcPr marL="2930" marR="2930" marT="293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ветошь; баки для чистых и использованных бахил, ведро,         тряпка для пола, швабра; очистители стекол; моющие средства, дез.средства, теплая вода;  поломоечная машина,   помещение для хранеия уборочного инвентаря;осветительные приборы.</a:t>
                      </a:r>
                    </a:p>
                  </a:txBody>
                  <a:tcPr marL="2930" marR="2930" marT="293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мыть пол 3 раза в сутки; вынос мусора 2 раза в сутки; протирание стекол, дверей, резиновых ковриков каждые 2 часа; контроль за бахилами каждые 2 часа.</a:t>
                      </a:r>
                    </a:p>
                  </a:txBody>
                  <a:tcPr marL="2930" marR="2930" marT="293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1191368"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2930" marR="2930" marT="293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4.1.2.1</a:t>
                      </a:r>
                    </a:p>
                  </a:txBody>
                  <a:tcPr marL="2930" marR="2930" marT="293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Контакт с диспетчером</a:t>
                      </a:r>
                    </a:p>
                  </a:txBody>
                  <a:tcPr marL="2930" marR="2930" marT="293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Получение и передача первичной информации</a:t>
                      </a:r>
                    </a:p>
                  </a:txBody>
                  <a:tcPr marL="2930" marR="2930" marT="293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</a:t>
                      </a:r>
                    </a:p>
                  </a:txBody>
                  <a:tcPr marL="2930" marR="2930" marT="293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Диспетчер</a:t>
                      </a:r>
                    </a:p>
                  </a:txBody>
                  <a:tcPr marL="2930" marR="2930" marT="293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Заведующий отделением,          Ст мед сестра ПО</a:t>
                      </a:r>
                    </a:p>
                  </a:txBody>
                  <a:tcPr marL="2930" marR="2930" marT="293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 направление</a:t>
                      </a:r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, сопроводительный лист, паспорт, первичные листы, журналы регистрации, компьютер, бумага, отчетные данные, информация </a:t>
                      </a:r>
                    </a:p>
                  </a:txBody>
                  <a:tcPr marL="2930" marR="2930" marT="29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внимательное, </a:t>
                      </a:r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доброжелательное</a:t>
                      </a:r>
                      <a:r>
                        <a:rPr lang="ru-RU" sz="900" b="0" i="0" u="none" strike="noStrike" baseline="0" dirty="0" smtClean="0">
                          <a:effectLst/>
                          <a:latin typeface="Times New Roman"/>
                        </a:rPr>
                        <a:t> конструктивное</a:t>
                      </a:r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отношение, спокойный тон разговора; своевременный вызов врача. Оформление документов не более двух минут.</a:t>
                      </a:r>
                    </a:p>
                  </a:txBody>
                  <a:tcPr marL="2930" marR="2930" marT="29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745794">
                <a:tc>
                  <a:txBody>
                    <a:bodyPr/>
                    <a:lstStyle/>
                    <a:p>
                      <a:pPr algn="just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2930" marR="2930" marT="293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4.1.2.2</a:t>
                      </a:r>
                    </a:p>
                  </a:txBody>
                  <a:tcPr marL="2930" marR="2930" marT="293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Переход в зал</a:t>
                      </a:r>
                    </a:p>
                  </a:txBody>
                  <a:tcPr marL="2930" marR="2930" marT="293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Деление потока</a:t>
                      </a:r>
                    </a:p>
                  </a:txBody>
                  <a:tcPr marL="2930" marR="2930" marT="293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</a:t>
                      </a:r>
                    </a:p>
                  </a:txBody>
                  <a:tcPr marL="2930" marR="2930" marT="293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Пациент, фельдшер скорой помощи, служба сопровождения</a:t>
                      </a:r>
                    </a:p>
                  </a:txBody>
                  <a:tcPr marL="2930" marR="2930" marT="293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Диспетчер</a:t>
                      </a:r>
                    </a:p>
                  </a:txBody>
                  <a:tcPr marL="2930" marR="2930" marT="293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кресло, каталка, сопровождающее лицо.</a:t>
                      </a:r>
                    </a:p>
                  </a:txBody>
                  <a:tcPr marL="2930" marR="2930" marT="29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своевременное сопровождение, задержка на посту диспетчера не более 2-х минут.</a:t>
                      </a:r>
                    </a:p>
                  </a:txBody>
                  <a:tcPr marL="2930" marR="2930" marT="29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191368">
                <a:tc>
                  <a:txBody>
                    <a:bodyPr/>
                    <a:lstStyle/>
                    <a:p>
                      <a:pPr algn="just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2930" marR="2930" marT="293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4.1.2.3</a:t>
                      </a:r>
                    </a:p>
                  </a:txBody>
                  <a:tcPr marL="2930" marR="2930" marT="293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Встреча пациента в зале</a:t>
                      </a:r>
                    </a:p>
                  </a:txBody>
                  <a:tcPr marL="2930" marR="2930" marT="293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Заполнение первичной документации</a:t>
                      </a:r>
                    </a:p>
                  </a:txBody>
                  <a:tcPr marL="2930" marR="2930" marT="293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</a:t>
                      </a:r>
                    </a:p>
                  </a:txBody>
                  <a:tcPr marL="2930" marR="2930" marT="293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Постовая медсестра ПО</a:t>
                      </a:r>
                    </a:p>
                  </a:txBody>
                  <a:tcPr marL="2930" marR="2930" marT="293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Диспетчер, Ст мед сестра ПО</a:t>
                      </a:r>
                    </a:p>
                  </a:txBody>
                  <a:tcPr marL="2930" marR="2930" marT="293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первичный лист, история болезни, телефон, ручка, паспорт, полис пациента, термометр, аппарат Рива-Рочи.</a:t>
                      </a:r>
                    </a:p>
                  </a:txBody>
                  <a:tcPr marL="2930" marR="2930" marT="29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Внимательное </a:t>
                      </a:r>
                      <a:r>
                        <a:rPr lang="en-US" sz="900" b="0" i="0" u="none" strike="noStrike" baseline="0" dirty="0" smtClean="0"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900" b="0" i="0" u="none" strike="noStrike" baseline="0" dirty="0" smtClean="0">
                          <a:effectLst/>
                          <a:latin typeface="Times New Roman"/>
                        </a:rPr>
                        <a:t>доброжелательное</a:t>
                      </a:r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отношение, спокойный тон разговора; быстрое оформление документации (первичный лист не более 1 минуты)</a:t>
                      </a:r>
                    </a:p>
                  </a:txBody>
                  <a:tcPr marL="2930" marR="2930" marT="29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449221">
                <a:tc>
                  <a:txBody>
                    <a:bodyPr/>
                    <a:lstStyle/>
                    <a:p>
                      <a:pPr algn="just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2930" marR="2930" marT="293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4.1.2.4</a:t>
                      </a:r>
                    </a:p>
                  </a:txBody>
                  <a:tcPr marL="2930" marR="2930" marT="293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Вызов врача</a:t>
                      </a:r>
                    </a:p>
                  </a:txBody>
                  <a:tcPr marL="2930" marR="2930" marT="293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Ускорение первичного контакта с врачом</a:t>
                      </a:r>
                    </a:p>
                  </a:txBody>
                  <a:tcPr marL="2930" marR="2930" marT="293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</a:t>
                      </a:r>
                    </a:p>
                  </a:txBody>
                  <a:tcPr marL="2930" marR="2930" marT="293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Постовая медсестра ПО</a:t>
                      </a:r>
                    </a:p>
                  </a:txBody>
                  <a:tcPr marL="2930" marR="2930" marT="293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Заведующий отделением, ст. мед.сестра </a:t>
                      </a:r>
                    </a:p>
                  </a:txBody>
                  <a:tcPr marL="2930" marR="2930" marT="293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телефон, смотровой кабинет.</a:t>
                      </a:r>
                    </a:p>
                  </a:txBody>
                  <a:tcPr marL="2930" marR="2930" marT="29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подготовка пациента к осмотру, сопровождение в смотровой кабинет</a:t>
                      </a:r>
                    </a:p>
                  </a:txBody>
                  <a:tcPr marL="2930" marR="2930" marT="29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894319">
                <a:tc>
                  <a:txBody>
                    <a:bodyPr/>
                    <a:lstStyle/>
                    <a:p>
                      <a:pPr algn="just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</a:t>
                      </a:r>
                    </a:p>
                  </a:txBody>
                  <a:tcPr marL="2930" marR="2930" marT="293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6.1.1.1</a:t>
                      </a:r>
                    </a:p>
                  </a:txBody>
                  <a:tcPr marL="2930" marR="2930" marT="293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Консультация врача первичная</a:t>
                      </a:r>
                    </a:p>
                  </a:txBody>
                  <a:tcPr marL="2930" marR="2930" marT="293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Формирование первичной гипотезы диагноза</a:t>
                      </a:r>
                    </a:p>
                  </a:txBody>
                  <a:tcPr marL="2930" marR="2930" marT="293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</a:t>
                      </a:r>
                    </a:p>
                  </a:txBody>
                  <a:tcPr marL="2930" marR="2930" marT="293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Врач</a:t>
                      </a:r>
                    </a:p>
                  </a:txBody>
                  <a:tcPr marL="2930" marR="2930" marT="293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Заведующий отделением</a:t>
                      </a:r>
                    </a:p>
                  </a:txBody>
                  <a:tcPr marL="2930" marR="2930" marT="293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пациент, анамнез, кушетка, одноразовая простыня, перчатки, одноразовое полотно, мыло, кожный антисептик. </a:t>
                      </a:r>
                    </a:p>
                  </a:txBody>
                  <a:tcPr marL="2930" marR="2930" marT="29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внимательное, приветливое, приветливое, доброе отношение, спокойный тон разговора, ожидание врача не более 15 минут.</a:t>
                      </a:r>
                    </a:p>
                  </a:txBody>
                  <a:tcPr marL="2930" marR="2930" marT="29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6" name="Text Box 2"/>
          <p:cNvSpPr txBox="1">
            <a:spLocks noChangeArrowheads="1"/>
          </p:cNvSpPr>
          <p:nvPr/>
        </p:nvSpPr>
        <p:spPr bwMode="auto">
          <a:xfrm>
            <a:off x="1295400" y="533400"/>
            <a:ext cx="62484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400" dirty="0" smtClean="0">
                <a:solidFill>
                  <a:srgbClr val="008000"/>
                </a:solidFill>
                <a:cs typeface="+mn-cs"/>
              </a:rPr>
              <a:t>Проблемы становления СМК в ЛПУ</a:t>
            </a:r>
            <a:endParaRPr lang="ru-RU" sz="2400" dirty="0">
              <a:solidFill>
                <a:srgbClr val="008000"/>
              </a:solidFill>
              <a:cs typeface="+mn-cs"/>
            </a:endParaRPr>
          </a:p>
        </p:txBody>
      </p:sp>
      <p:sp>
        <p:nvSpPr>
          <p:cNvPr id="210947" name="Rectangle 3"/>
          <p:cNvSpPr>
            <a:spLocks noChangeArrowheads="1"/>
          </p:cNvSpPr>
          <p:nvPr/>
        </p:nvSpPr>
        <p:spPr bwMode="auto">
          <a:xfrm>
            <a:off x="1066800" y="829538"/>
            <a:ext cx="7281863" cy="5632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>
              <a:defRPr/>
            </a:pPr>
            <a:endParaRPr lang="ru-RU" dirty="0">
              <a:cs typeface="+mn-cs"/>
            </a:endParaRPr>
          </a:p>
          <a:p>
            <a:pPr>
              <a:buFontTx/>
              <a:buChar char="-"/>
              <a:defRPr/>
            </a:pPr>
            <a:r>
              <a:rPr lang="ru-RU" dirty="0">
                <a:cs typeface="+mn-cs"/>
              </a:rPr>
              <a:t> в номенклатуре служб и отделов ЛПУ отсутствует </a:t>
            </a:r>
          </a:p>
          <a:p>
            <a:pPr>
              <a:defRPr/>
            </a:pPr>
            <a:r>
              <a:rPr lang="ru-RU" dirty="0">
                <a:cs typeface="+mn-cs"/>
              </a:rPr>
              <a:t>  название отдела или службы качества;</a:t>
            </a:r>
          </a:p>
          <a:p>
            <a:pPr>
              <a:defRPr/>
            </a:pPr>
            <a:endParaRPr lang="ru-RU" dirty="0">
              <a:cs typeface="+mn-cs"/>
            </a:endParaRPr>
          </a:p>
          <a:p>
            <a:pPr>
              <a:buFontTx/>
              <a:buChar char="-"/>
              <a:defRPr/>
            </a:pPr>
            <a:r>
              <a:rPr lang="ru-RU" dirty="0">
                <a:cs typeface="+mn-cs"/>
              </a:rPr>
              <a:t> штатное расписание не предусматривает должностей </a:t>
            </a:r>
            <a:r>
              <a:rPr lang="ru-RU" dirty="0" smtClean="0">
                <a:cs typeface="+mn-cs"/>
              </a:rPr>
              <a:t>этой </a:t>
            </a:r>
            <a:r>
              <a:rPr lang="ru-RU" dirty="0">
                <a:cs typeface="+mn-cs"/>
              </a:rPr>
              <a:t>службы</a:t>
            </a:r>
            <a:r>
              <a:rPr lang="ru-RU" dirty="0" smtClean="0">
                <a:cs typeface="+mn-cs"/>
              </a:rPr>
              <a:t>;</a:t>
            </a:r>
            <a:r>
              <a:rPr lang="ru-RU" dirty="0"/>
              <a:t> </a:t>
            </a:r>
            <a:endParaRPr lang="ru-RU" dirty="0" smtClean="0"/>
          </a:p>
          <a:p>
            <a:pPr>
              <a:buFontTx/>
              <a:buChar char="-"/>
              <a:defRPr/>
            </a:pPr>
            <a:endParaRPr lang="ru-RU" dirty="0" smtClean="0"/>
          </a:p>
          <a:p>
            <a:pPr>
              <a:buFontTx/>
              <a:buChar char="-"/>
              <a:defRPr/>
            </a:pPr>
            <a:r>
              <a:rPr lang="ru-RU" dirty="0" smtClean="0"/>
              <a:t> вопросы </a:t>
            </a:r>
            <a:r>
              <a:rPr lang="ru-RU" dirty="0"/>
              <a:t>финансирования создания данной службы  </a:t>
            </a:r>
          </a:p>
          <a:p>
            <a:pPr>
              <a:defRPr/>
            </a:pPr>
            <a:r>
              <a:rPr lang="ru-RU" dirty="0"/>
              <a:t>  ложатся целиком на ЛПУ</a:t>
            </a:r>
            <a:r>
              <a:rPr lang="ru-RU" dirty="0" smtClean="0"/>
              <a:t>;</a:t>
            </a:r>
            <a:endParaRPr lang="ru-RU" dirty="0" smtClean="0">
              <a:cs typeface="+mn-cs"/>
            </a:endParaRPr>
          </a:p>
          <a:p>
            <a:pPr>
              <a:defRPr/>
            </a:pPr>
            <a:endParaRPr lang="ru-RU" dirty="0">
              <a:cs typeface="+mn-cs"/>
            </a:endParaRPr>
          </a:p>
          <a:p>
            <a:pPr>
              <a:buFontTx/>
              <a:buChar char="-"/>
              <a:defRPr/>
            </a:pPr>
            <a:r>
              <a:rPr lang="ru-RU" dirty="0">
                <a:cs typeface="+mn-cs"/>
              </a:rPr>
              <a:t> отсутствие </a:t>
            </a:r>
            <a:r>
              <a:rPr lang="ru-RU" dirty="0" smtClean="0">
                <a:cs typeface="+mn-cs"/>
              </a:rPr>
              <a:t>в ЛПУ специалистов</a:t>
            </a:r>
            <a:r>
              <a:rPr lang="ru-RU" dirty="0">
                <a:cs typeface="+mn-cs"/>
              </a:rPr>
              <a:t>, обученных контролю    </a:t>
            </a:r>
          </a:p>
          <a:p>
            <a:pPr>
              <a:defRPr/>
            </a:pPr>
            <a:r>
              <a:rPr lang="ru-RU" dirty="0">
                <a:cs typeface="+mn-cs"/>
              </a:rPr>
              <a:t>  качества медицинских услуг</a:t>
            </a:r>
            <a:r>
              <a:rPr lang="ru-RU" dirty="0" smtClean="0">
                <a:cs typeface="+mn-cs"/>
              </a:rPr>
              <a:t>;</a:t>
            </a:r>
          </a:p>
          <a:p>
            <a:pPr>
              <a:defRPr/>
            </a:pPr>
            <a:endParaRPr lang="ru-RU" dirty="0" smtClean="0">
              <a:cs typeface="+mn-cs"/>
            </a:endParaRPr>
          </a:p>
          <a:p>
            <a:pPr>
              <a:buFontTx/>
              <a:buChar char="-"/>
              <a:defRPr/>
            </a:pPr>
            <a:r>
              <a:rPr lang="ru-RU" dirty="0"/>
              <a:t>низкий уровень понимания процессов со стороны </a:t>
            </a:r>
          </a:p>
          <a:p>
            <a:pPr>
              <a:defRPr/>
            </a:pPr>
            <a:r>
              <a:rPr lang="ru-RU" dirty="0"/>
              <a:t>  персонала ЛПУ.</a:t>
            </a:r>
          </a:p>
          <a:p>
            <a:pPr>
              <a:defRPr/>
            </a:pPr>
            <a:endParaRPr lang="ru-RU" dirty="0">
              <a:cs typeface="+mn-cs"/>
            </a:endParaRPr>
          </a:p>
          <a:p>
            <a:pPr>
              <a:buFontTx/>
              <a:buChar char="-"/>
              <a:defRPr/>
            </a:pPr>
            <a:r>
              <a:rPr lang="ru-RU" dirty="0">
                <a:cs typeface="+mn-cs"/>
              </a:rPr>
              <a:t> в организациях, осуществляющих сертификацию по </a:t>
            </a:r>
          </a:p>
          <a:p>
            <a:pPr>
              <a:defRPr/>
            </a:pPr>
            <a:r>
              <a:rPr lang="ru-RU" dirty="0">
                <a:cs typeface="+mn-cs"/>
              </a:rPr>
              <a:t>  системе качества, нет врачей-специалистов;</a:t>
            </a:r>
          </a:p>
          <a:p>
            <a:pPr>
              <a:defRPr/>
            </a:pPr>
            <a:endParaRPr lang="ru-RU" dirty="0">
              <a:cs typeface="+mn-cs"/>
            </a:endParaRPr>
          </a:p>
          <a:p>
            <a:pPr eaLnBrk="0" hangingPunct="0">
              <a:defRPr/>
            </a:pPr>
            <a:endParaRPr lang="ru-RU" dirty="0">
              <a:cs typeface="+mn-cs"/>
            </a:endParaRPr>
          </a:p>
        </p:txBody>
      </p:sp>
      <p:sp>
        <p:nvSpPr>
          <p:cNvPr id="210948" name="Rectangle 4"/>
          <p:cNvSpPr>
            <a:spLocks noChangeArrowheads="1"/>
          </p:cNvSpPr>
          <p:nvPr/>
        </p:nvSpPr>
        <p:spPr bwMode="auto">
          <a:xfrm>
            <a:off x="609600" y="1143000"/>
            <a:ext cx="152400" cy="48768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9" descr="AQ3T257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11" name="Text Box 11"/>
          <p:cNvSpPr txBox="1">
            <a:spLocks noChangeArrowheads="1"/>
          </p:cNvSpPr>
          <p:nvPr/>
        </p:nvSpPr>
        <p:spPr bwMode="auto">
          <a:xfrm>
            <a:off x="2057400" y="152400"/>
            <a:ext cx="4800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3200" b="1" dirty="0">
                <a:solidFill>
                  <a:srgbClr val="008000"/>
                </a:solidFill>
                <a:latin typeface="Times New Roman" charset="0"/>
                <a:cs typeface="+mn-cs"/>
              </a:rPr>
              <a:t>Спасибо за внимание!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57200" y="6477000"/>
            <a:ext cx="845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8000"/>
                </a:solidFill>
              </a:rPr>
              <a:t>Лучше к нам не попадать. Но если уж попадать – то лучше только к нам!     </a:t>
            </a:r>
            <a:r>
              <a:rPr lang="ru-RU" dirty="0" smtClean="0">
                <a:solidFill>
                  <a:srgbClr val="008000"/>
                </a:solidFill>
                <a:sym typeface="Wingdings"/>
              </a:rPr>
              <a:t></a:t>
            </a:r>
            <a:r>
              <a:rPr lang="ru-RU" dirty="0" smtClean="0">
                <a:solidFill>
                  <a:srgbClr val="008000"/>
                </a:solidFill>
              </a:rPr>
              <a:t> </a:t>
            </a:r>
            <a:endParaRPr lang="ru-RU" dirty="0">
              <a:solidFill>
                <a:srgbClr val="008000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ru-RU" sz="3200" dirty="0">
                <a:solidFill>
                  <a:srgbClr val="008000"/>
                </a:solidFill>
              </a:rPr>
              <a:t>Что такое </a:t>
            </a:r>
            <a:r>
              <a:rPr lang="ru-RU" sz="3200" dirty="0" smtClean="0">
                <a:solidFill>
                  <a:srgbClr val="008000"/>
                </a:solidFill>
              </a:rPr>
              <a:t>качество и кто его определяет</a:t>
            </a:r>
            <a:r>
              <a:rPr lang="ru-RU" dirty="0" smtClean="0">
                <a:solidFill>
                  <a:srgbClr val="008000"/>
                </a:solidFill>
              </a:rPr>
              <a:t>?</a:t>
            </a:r>
            <a:endParaRPr lang="ru-RU" dirty="0">
              <a:solidFill>
                <a:srgbClr val="008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81000" y="1143000"/>
            <a:ext cx="4038600" cy="3951288"/>
          </a:xfrm>
        </p:spPr>
        <p:txBody>
          <a:bodyPr/>
          <a:lstStyle/>
          <a:p>
            <a:pPr marL="0" indent="0" algn="ctr">
              <a:buNone/>
              <a:defRPr/>
            </a:pPr>
            <a:r>
              <a:rPr lang="ru-RU" b="1" dirty="0" smtClean="0">
                <a:solidFill>
                  <a:srgbClr val="008000"/>
                </a:solidFill>
              </a:rPr>
              <a:t>Качество</a:t>
            </a:r>
            <a:r>
              <a:rPr lang="ru-RU" dirty="0" smtClean="0">
                <a:solidFill>
                  <a:srgbClr val="008000"/>
                </a:solidFill>
              </a:rPr>
              <a:t> </a:t>
            </a:r>
            <a:r>
              <a:rPr lang="ru-RU" dirty="0" smtClean="0"/>
              <a:t>- </a:t>
            </a:r>
            <a:r>
              <a:rPr lang="ru-RU" dirty="0"/>
              <a:t>совокупность характеристик объекта, относящихся к его </a:t>
            </a:r>
            <a:r>
              <a:rPr lang="ru-RU" b="1" u="sng" dirty="0"/>
              <a:t>способности удовлетворять установленные и предполагаемые </a:t>
            </a:r>
            <a:r>
              <a:rPr lang="ru-RU" b="1" u="sng" dirty="0" smtClean="0"/>
              <a:t>потребности </a:t>
            </a:r>
            <a:r>
              <a:rPr lang="ru-RU" sz="2800" b="1" u="sng" dirty="0" smtClean="0">
                <a:solidFill>
                  <a:srgbClr val="008000"/>
                </a:solidFill>
              </a:rPr>
              <a:t>(потребителя)</a:t>
            </a:r>
            <a:r>
              <a:rPr lang="en-US" sz="2800" b="1" dirty="0">
                <a:solidFill>
                  <a:srgbClr val="008000"/>
                </a:solidFill>
              </a:rPr>
              <a:t> </a:t>
            </a:r>
            <a:r>
              <a:rPr lang="ru-RU" dirty="0" smtClean="0"/>
              <a:t>(</a:t>
            </a:r>
            <a:r>
              <a:rPr lang="en-US" dirty="0" smtClean="0"/>
              <a:t>ISO)</a:t>
            </a:r>
            <a:endParaRPr lang="ru-RU" dirty="0" smtClean="0">
              <a:solidFill>
                <a:srgbClr val="008000"/>
              </a:solidFill>
            </a:endParaRPr>
          </a:p>
          <a:p>
            <a:pPr marL="0" indent="0" algn="ctr">
              <a:buFont typeface="Wingdings" charset="0"/>
              <a:buNone/>
              <a:defRPr/>
            </a:pPr>
            <a:r>
              <a:rPr lang="ru-RU" dirty="0" smtClean="0">
                <a:solidFill>
                  <a:srgbClr val="FF0000"/>
                </a:solidFill>
              </a:rPr>
              <a:t>        </a:t>
            </a:r>
          </a:p>
          <a:p>
            <a:pPr marL="0" indent="0" algn="ctr">
              <a:buFont typeface="Wingdings" charset="0"/>
              <a:buNone/>
              <a:defRPr/>
            </a:pPr>
            <a:r>
              <a:rPr lang="ru-RU" dirty="0" smtClean="0">
                <a:solidFill>
                  <a:srgbClr val="FF0000"/>
                </a:solidFill>
              </a:rPr>
              <a:t>	</a:t>
            </a:r>
            <a:endParaRPr lang="ru-RU" dirty="0"/>
          </a:p>
          <a:p>
            <a:pPr marL="0" indent="0" algn="ctr">
              <a:buFont typeface="Wingdings" charset="0"/>
              <a:buNone/>
              <a:defRPr/>
            </a:pP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91000" y="1066800"/>
            <a:ext cx="4876800" cy="4484688"/>
          </a:xfrm>
        </p:spPr>
        <p:txBody>
          <a:bodyPr/>
          <a:lstStyle/>
          <a:p>
            <a:pPr marL="0" indent="0" algn="ctr">
              <a:buNone/>
              <a:defRPr/>
            </a:pPr>
            <a:r>
              <a:rPr lang="ru-RU" b="1" dirty="0" smtClean="0">
                <a:solidFill>
                  <a:srgbClr val="008000"/>
                </a:solidFill>
              </a:rPr>
              <a:t>КМП</a:t>
            </a:r>
            <a:r>
              <a:rPr lang="ru-RU" dirty="0" smtClean="0">
                <a:solidFill>
                  <a:srgbClr val="008000"/>
                </a:solidFill>
              </a:rPr>
              <a:t> </a:t>
            </a:r>
            <a:r>
              <a:rPr lang="ru-RU" dirty="0" smtClean="0"/>
              <a:t>- </a:t>
            </a:r>
            <a:r>
              <a:rPr lang="ru-RU" dirty="0"/>
              <a:t>совокупность характеристик, отражающих </a:t>
            </a:r>
            <a:r>
              <a:rPr lang="ru-RU" b="1" u="sng" dirty="0"/>
              <a:t>своевременность </a:t>
            </a:r>
            <a:r>
              <a:rPr lang="ru-RU" b="1" u="sng" dirty="0" smtClean="0">
                <a:solidFill>
                  <a:srgbClr val="008000"/>
                </a:solidFill>
              </a:rPr>
              <a:t>(время) </a:t>
            </a:r>
            <a:r>
              <a:rPr lang="ru-RU" dirty="0" smtClean="0"/>
              <a:t>оказания </a:t>
            </a:r>
            <a:r>
              <a:rPr lang="ru-RU" dirty="0"/>
              <a:t>медицинской помощи, </a:t>
            </a:r>
            <a:r>
              <a:rPr lang="ru-RU" b="1" u="sng" dirty="0"/>
              <a:t>правильность выбора </a:t>
            </a:r>
            <a:r>
              <a:rPr lang="ru-RU" b="1" u="sng" dirty="0" smtClean="0"/>
              <a:t>методов</a:t>
            </a:r>
            <a:r>
              <a:rPr lang="ru-RU" b="1" u="sng" dirty="0" smtClean="0">
                <a:solidFill>
                  <a:srgbClr val="008000"/>
                </a:solidFill>
              </a:rPr>
              <a:t> (стандарт, клинические рекомендации)</a:t>
            </a:r>
            <a:r>
              <a:rPr lang="ru-RU" b="1" u="sng" dirty="0" smtClean="0"/>
              <a:t> </a:t>
            </a:r>
            <a:r>
              <a:rPr lang="ru-RU" dirty="0"/>
              <a:t>профилактики, диагностики, лечения и реабилитации при оказании медицинской помощи, степень</a:t>
            </a:r>
            <a:r>
              <a:rPr lang="ru-RU" u="sng" dirty="0"/>
              <a:t> </a:t>
            </a:r>
            <a:r>
              <a:rPr lang="ru-RU" b="1" u="sng" dirty="0"/>
              <a:t>достижения запланированного </a:t>
            </a:r>
            <a:r>
              <a:rPr lang="ru-RU" b="1" u="sng" dirty="0" smtClean="0">
                <a:solidFill>
                  <a:srgbClr val="008000"/>
                </a:solidFill>
              </a:rPr>
              <a:t>(кем?) </a:t>
            </a:r>
            <a:r>
              <a:rPr lang="ru-RU" b="1" u="sng" dirty="0" smtClean="0"/>
              <a:t>результата</a:t>
            </a:r>
            <a:r>
              <a:rPr lang="ru-RU" u="sng" dirty="0" smtClean="0"/>
              <a:t> </a:t>
            </a:r>
            <a:r>
              <a:rPr lang="ru-RU" dirty="0" smtClean="0"/>
              <a:t>(ФЗ 323).</a:t>
            </a:r>
            <a:endParaRPr lang="ru-RU" dirty="0"/>
          </a:p>
          <a:p>
            <a:pPr>
              <a:defRPr/>
            </a:pPr>
            <a:endParaRPr lang="ru-RU" dirty="0"/>
          </a:p>
        </p:txBody>
      </p:sp>
      <p:sp>
        <p:nvSpPr>
          <p:cNvPr id="3" name="Скругленный прямоугольник 2"/>
          <p:cNvSpPr/>
          <p:nvPr/>
        </p:nvSpPr>
        <p:spPr bwMode="auto">
          <a:xfrm>
            <a:off x="304800" y="1066800"/>
            <a:ext cx="3962400" cy="3962400"/>
          </a:xfrm>
          <a:prstGeom prst="roundRect">
            <a:avLst/>
          </a:prstGeom>
          <a:solidFill>
            <a:srgbClr val="FFFF00">
              <a:alpha val="25000"/>
            </a:srgbClr>
          </a:solidFill>
          <a:ln w="76200" cap="flat" cmpd="sng" algn="ctr">
            <a:solidFill>
              <a:srgbClr val="04C51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Arial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81000" y="381000"/>
            <a:ext cx="4192588" cy="3505200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solidFill>
                  <a:srgbClr val="008000"/>
                </a:solidFill>
              </a:rPr>
              <a:t>медицинская помощь </a:t>
            </a:r>
            <a:r>
              <a:rPr lang="ru-RU" dirty="0">
                <a:solidFill>
                  <a:srgbClr val="008000"/>
                </a:solidFill>
              </a:rPr>
              <a:t>- </a:t>
            </a:r>
            <a:r>
              <a:rPr lang="ru-RU" b="1" u="sng" dirty="0"/>
              <a:t>комплекс мероприятий</a:t>
            </a:r>
            <a:r>
              <a:rPr lang="ru-RU" u="sng" dirty="0"/>
              <a:t>, </a:t>
            </a:r>
            <a:r>
              <a:rPr lang="ru-RU" dirty="0"/>
              <a:t>направленных на поддержание и (или) восстановление здоровья и включающих в себя </a:t>
            </a:r>
            <a:r>
              <a:rPr lang="ru-RU" dirty="0" smtClean="0"/>
              <a:t>предоставление </a:t>
            </a:r>
            <a:r>
              <a:rPr lang="ru-RU" b="1" u="sng" dirty="0">
                <a:solidFill>
                  <a:srgbClr val="000000"/>
                </a:solidFill>
              </a:rPr>
              <a:t>медицинских услуг 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267200" y="304800"/>
            <a:ext cx="4724400" cy="3951288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solidFill>
                  <a:srgbClr val="008000"/>
                </a:solidFill>
              </a:rPr>
              <a:t>медицинская услуга </a:t>
            </a:r>
            <a:r>
              <a:rPr lang="ru-RU" dirty="0">
                <a:solidFill>
                  <a:srgbClr val="008000"/>
                </a:solidFill>
              </a:rPr>
              <a:t>- </a:t>
            </a:r>
            <a:r>
              <a:rPr lang="ru-RU" b="1" u="sng" dirty="0">
                <a:solidFill>
                  <a:srgbClr val="000000"/>
                </a:solidFill>
              </a:rPr>
              <a:t>медицинское вмешательство или комплекс медицинских вмешательств</a:t>
            </a:r>
            <a:r>
              <a:rPr lang="ru-RU" dirty="0">
                <a:solidFill>
                  <a:srgbClr val="000000"/>
                </a:solidFill>
              </a:rPr>
              <a:t>, </a:t>
            </a:r>
            <a:r>
              <a:rPr lang="ru-RU" dirty="0"/>
              <a:t>направленных на профилактику, диагностику и лечение заболеваний, медицинскую реабилитацию и имеющих самостоятельное законченное значение; </a:t>
            </a:r>
          </a:p>
        </p:txBody>
      </p:sp>
      <p:sp>
        <p:nvSpPr>
          <p:cNvPr id="25603" name="Прямоугольник 8"/>
          <p:cNvSpPr>
            <a:spLocks noChangeArrowheads="1"/>
          </p:cNvSpPr>
          <p:nvPr/>
        </p:nvSpPr>
        <p:spPr bwMode="auto">
          <a:xfrm>
            <a:off x="152400" y="4495800"/>
            <a:ext cx="8915400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dirty="0"/>
              <a:t>  </a:t>
            </a:r>
            <a:r>
              <a:rPr lang="ru-RU" b="1" dirty="0">
                <a:solidFill>
                  <a:srgbClr val="008000"/>
                </a:solidFill>
              </a:rPr>
              <a:t>медицинское вмешательство </a:t>
            </a:r>
            <a:r>
              <a:rPr lang="ru-RU" dirty="0"/>
              <a:t>- выполняемые медицинским работником по отношению к пациенту</a:t>
            </a:r>
            <a:r>
              <a:rPr lang="ru-RU" dirty="0">
                <a:solidFill>
                  <a:srgbClr val="000000"/>
                </a:solidFill>
              </a:rPr>
              <a:t>, </a:t>
            </a:r>
            <a:r>
              <a:rPr lang="ru-RU" b="1" dirty="0">
                <a:solidFill>
                  <a:srgbClr val="000000"/>
                </a:solidFill>
              </a:rPr>
              <a:t>затрагивающие физическое или психическое состояние человека </a:t>
            </a:r>
            <a:r>
              <a:rPr lang="ru-RU" dirty="0"/>
              <a:t>и имеющие профилактическую, </a:t>
            </a:r>
            <a:r>
              <a:rPr lang="ru-RU" dirty="0">
                <a:solidFill>
                  <a:srgbClr val="000000"/>
                </a:solidFill>
              </a:rPr>
              <a:t>исследовательскую, диагностическую, лечебную, реабилитационную направленность </a:t>
            </a:r>
            <a:r>
              <a:rPr lang="ru-RU" b="1" u="sng" dirty="0">
                <a:solidFill>
                  <a:srgbClr val="000000"/>
                </a:solidFill>
              </a:rPr>
              <a:t>виды медицинских обследований и (или) медицинских манипуляций</a:t>
            </a:r>
            <a:r>
              <a:rPr lang="ru-RU" b="1" dirty="0"/>
              <a:t>,</a:t>
            </a:r>
            <a:r>
              <a:rPr lang="ru-RU" dirty="0"/>
              <a:t> а также искусственное прерывание беременности </a:t>
            </a: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152400" y="4648200"/>
            <a:ext cx="152400" cy="15240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4005630528"/>
              </p:ext>
            </p:extLst>
          </p:nvPr>
        </p:nvGraphicFramePr>
        <p:xfrm>
          <a:off x="202857" y="63520"/>
          <a:ext cx="8839200" cy="37464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33400" y="3505200"/>
            <a:ext cx="7848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Таким образом, КМП (согласно ФЗ-323) – это комплекс обследований и манипуляций выполненных своевременно, согласно стандартам и достигшим результата (</a:t>
            </a:r>
            <a:r>
              <a:rPr lang="ru-RU" sz="2400" b="1" u="sng" dirty="0" smtClean="0"/>
              <a:t>установленного исполнителем</a:t>
            </a:r>
            <a:r>
              <a:rPr lang="ru-RU" sz="2400" b="1" dirty="0" smtClean="0"/>
              <a:t>).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6570505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32088880"/>
              </p:ext>
            </p:extLst>
          </p:nvPr>
        </p:nvGraphicFramePr>
        <p:xfrm>
          <a:off x="457200" y="304800"/>
          <a:ext cx="8229600" cy="58261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Извлечение 5"/>
          <p:cNvSpPr/>
          <p:nvPr/>
        </p:nvSpPr>
        <p:spPr>
          <a:xfrm>
            <a:off x="4267200" y="2895600"/>
            <a:ext cx="471488" cy="401638"/>
          </a:xfrm>
          <a:prstGeom prst="flowChartExtract">
            <a:avLst/>
          </a:prstGeom>
          <a:solidFill>
            <a:srgbClr val="008000"/>
          </a:solidFill>
          <a:ln>
            <a:solidFill>
              <a:schemeClr val="tx1"/>
            </a:solidFill>
          </a:ln>
        </p:spPr>
        <p:style>
          <a:lnRef idx="1">
            <a:scrgbClr r="0" g="0" b="0"/>
          </a:lnRef>
          <a:fillRef idx="2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7" name="Извлечение 6"/>
          <p:cNvSpPr/>
          <p:nvPr/>
        </p:nvSpPr>
        <p:spPr>
          <a:xfrm rot="10800000">
            <a:off x="4267200" y="1676400"/>
            <a:ext cx="471488" cy="401638"/>
          </a:xfrm>
          <a:prstGeom prst="flowChartExtract">
            <a:avLst/>
          </a:prstGeom>
          <a:solidFill>
            <a:srgbClr val="008000"/>
          </a:solidFill>
          <a:ln>
            <a:solidFill>
              <a:schemeClr val="tx1"/>
            </a:solidFill>
          </a:ln>
        </p:spPr>
        <p:style>
          <a:lnRef idx="1">
            <a:scrgbClr r="0" g="0" b="0"/>
          </a:lnRef>
          <a:fillRef idx="2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Rectangle 2"/>
          <p:cNvSpPr>
            <a:spLocks noChangeArrowheads="1"/>
          </p:cNvSpPr>
          <p:nvPr/>
        </p:nvSpPr>
        <p:spPr bwMode="auto">
          <a:xfrm>
            <a:off x="2133600" y="1371600"/>
            <a:ext cx="914400" cy="685800"/>
          </a:xfrm>
          <a:prstGeom prst="rect">
            <a:avLst/>
          </a:prstGeom>
          <a:solidFill>
            <a:srgbClr val="008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r>
              <a:rPr lang="ru-RU" b="1">
                <a:solidFill>
                  <a:schemeClr val="bg1"/>
                </a:solidFill>
                <a:cs typeface="+mn-cs"/>
              </a:rPr>
              <a:t>1</a:t>
            </a:r>
          </a:p>
        </p:txBody>
      </p:sp>
      <p:sp>
        <p:nvSpPr>
          <p:cNvPr id="207875" name="Rectangle 3"/>
          <p:cNvSpPr>
            <a:spLocks noChangeArrowheads="1"/>
          </p:cNvSpPr>
          <p:nvPr/>
        </p:nvSpPr>
        <p:spPr bwMode="auto">
          <a:xfrm>
            <a:off x="4648200" y="1371600"/>
            <a:ext cx="914400" cy="68580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r>
              <a:rPr lang="ru-RU" b="1" dirty="0">
                <a:solidFill>
                  <a:srgbClr val="008000"/>
                </a:solidFill>
                <a:cs typeface="+mn-cs"/>
              </a:rPr>
              <a:t>2</a:t>
            </a:r>
          </a:p>
        </p:txBody>
      </p:sp>
      <p:sp>
        <p:nvSpPr>
          <p:cNvPr id="207876" name="Rectangle 4"/>
          <p:cNvSpPr>
            <a:spLocks noChangeArrowheads="1"/>
          </p:cNvSpPr>
          <p:nvPr/>
        </p:nvSpPr>
        <p:spPr bwMode="auto">
          <a:xfrm>
            <a:off x="7162800" y="1371600"/>
            <a:ext cx="914400" cy="685800"/>
          </a:xfrm>
          <a:prstGeom prst="rect">
            <a:avLst/>
          </a:prstGeom>
          <a:solidFill>
            <a:srgbClr val="BBFF4D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r>
              <a:rPr lang="ru-RU" b="1" dirty="0">
                <a:solidFill>
                  <a:srgbClr val="008000"/>
                </a:solidFill>
                <a:cs typeface="+mn-cs"/>
              </a:rPr>
              <a:t>3</a:t>
            </a:r>
          </a:p>
        </p:txBody>
      </p:sp>
      <p:sp>
        <p:nvSpPr>
          <p:cNvPr id="207877" name="Line 5"/>
          <p:cNvSpPr>
            <a:spLocks noChangeShapeType="1"/>
          </p:cNvSpPr>
          <p:nvPr/>
        </p:nvSpPr>
        <p:spPr bwMode="auto">
          <a:xfrm flipH="1">
            <a:off x="3048000" y="1905000"/>
            <a:ext cx="1600200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207878" name="Line 6"/>
          <p:cNvSpPr>
            <a:spLocks noChangeShapeType="1"/>
          </p:cNvSpPr>
          <p:nvPr/>
        </p:nvSpPr>
        <p:spPr bwMode="auto">
          <a:xfrm>
            <a:off x="5562600" y="1600200"/>
            <a:ext cx="16002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207879" name="Text Box 7"/>
          <p:cNvSpPr txBox="1">
            <a:spLocks noChangeArrowheads="1"/>
          </p:cNvSpPr>
          <p:nvPr/>
        </p:nvSpPr>
        <p:spPr bwMode="auto">
          <a:xfrm>
            <a:off x="3124200" y="457200"/>
            <a:ext cx="1219200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dirty="0" smtClean="0">
                <a:cs typeface="+mn-cs"/>
              </a:rPr>
              <a:t>Качество продукта и ресурса</a:t>
            </a:r>
            <a:endParaRPr lang="ru-RU" dirty="0">
              <a:cs typeface="+mn-cs"/>
            </a:endParaRPr>
          </a:p>
        </p:txBody>
      </p:sp>
      <p:sp>
        <p:nvSpPr>
          <p:cNvPr id="207880" name="Text Box 8"/>
          <p:cNvSpPr txBox="1">
            <a:spLocks noChangeArrowheads="1"/>
          </p:cNvSpPr>
          <p:nvPr/>
        </p:nvSpPr>
        <p:spPr bwMode="auto">
          <a:xfrm>
            <a:off x="5715000" y="533400"/>
            <a:ext cx="1219200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dirty="0" smtClean="0">
                <a:cs typeface="+mn-cs"/>
              </a:rPr>
              <a:t>Качество продукта и ресурса</a:t>
            </a:r>
            <a:endParaRPr lang="ru-RU" dirty="0">
              <a:cs typeface="+mn-cs"/>
            </a:endParaRPr>
          </a:p>
        </p:txBody>
      </p:sp>
      <p:sp>
        <p:nvSpPr>
          <p:cNvPr id="207881" name="Text Box 9"/>
          <p:cNvSpPr txBox="1">
            <a:spLocks noChangeArrowheads="1"/>
          </p:cNvSpPr>
          <p:nvPr/>
        </p:nvSpPr>
        <p:spPr bwMode="auto">
          <a:xfrm>
            <a:off x="2819400" y="2133600"/>
            <a:ext cx="27432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1600" dirty="0">
                <a:cs typeface="+mn-cs"/>
              </a:rPr>
              <a:t>У</a:t>
            </a:r>
            <a:r>
              <a:rPr lang="ru-RU" sz="1600" dirty="0" smtClean="0">
                <a:cs typeface="+mn-cs"/>
              </a:rPr>
              <a:t>довлетворенность</a:t>
            </a:r>
            <a:endParaRPr lang="ru-RU" sz="1600" dirty="0">
              <a:cs typeface="+mn-cs"/>
            </a:endParaRPr>
          </a:p>
        </p:txBody>
      </p:sp>
      <p:sp>
        <p:nvSpPr>
          <p:cNvPr id="207882" name="Text Box 10"/>
          <p:cNvSpPr txBox="1">
            <a:spLocks noChangeArrowheads="1"/>
          </p:cNvSpPr>
          <p:nvPr/>
        </p:nvSpPr>
        <p:spPr bwMode="auto">
          <a:xfrm>
            <a:off x="5486400" y="2133600"/>
            <a:ext cx="27432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1600" dirty="0">
                <a:cs typeface="+mn-cs"/>
              </a:rPr>
              <a:t>У</a:t>
            </a:r>
            <a:r>
              <a:rPr lang="ru-RU" sz="1600" dirty="0" smtClean="0">
                <a:cs typeface="+mn-cs"/>
              </a:rPr>
              <a:t>довлетворенность</a:t>
            </a:r>
            <a:endParaRPr lang="ru-RU" sz="1600" dirty="0">
              <a:cs typeface="+mn-cs"/>
            </a:endParaRPr>
          </a:p>
        </p:txBody>
      </p:sp>
      <p:sp>
        <p:nvSpPr>
          <p:cNvPr id="207883" name="Line 11"/>
          <p:cNvSpPr>
            <a:spLocks noChangeShapeType="1"/>
          </p:cNvSpPr>
          <p:nvPr/>
        </p:nvSpPr>
        <p:spPr bwMode="auto">
          <a:xfrm>
            <a:off x="3048000" y="1600200"/>
            <a:ext cx="16002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207884" name="Line 12"/>
          <p:cNvSpPr>
            <a:spLocks noChangeShapeType="1"/>
          </p:cNvSpPr>
          <p:nvPr/>
        </p:nvSpPr>
        <p:spPr bwMode="auto">
          <a:xfrm flipH="1">
            <a:off x="5562600" y="1905000"/>
            <a:ext cx="1600200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pic>
        <p:nvPicPr>
          <p:cNvPr id="15372" name="Picture 27" descr="Вид_БСМП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352800"/>
            <a:ext cx="2547938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7900" name="Text Box 28"/>
          <p:cNvSpPr txBox="1">
            <a:spLocks noChangeArrowheads="1"/>
          </p:cNvSpPr>
          <p:nvPr/>
        </p:nvSpPr>
        <p:spPr bwMode="auto">
          <a:xfrm>
            <a:off x="1600200" y="2514600"/>
            <a:ext cx="2209800" cy="779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dirty="0">
                <a:cs typeface="+mn-cs"/>
              </a:rPr>
              <a:t>Медицинское</a:t>
            </a:r>
          </a:p>
          <a:p>
            <a:pPr algn="ctr">
              <a:spcBef>
                <a:spcPct val="50000"/>
              </a:spcBef>
              <a:defRPr/>
            </a:pPr>
            <a:r>
              <a:rPr lang="ru-RU" dirty="0">
                <a:cs typeface="+mn-cs"/>
              </a:rPr>
              <a:t>учреждение</a:t>
            </a:r>
          </a:p>
        </p:txBody>
      </p:sp>
      <p:sp>
        <p:nvSpPr>
          <p:cNvPr id="207901" name="Oval 29"/>
          <p:cNvSpPr>
            <a:spLocks noChangeArrowheads="1"/>
          </p:cNvSpPr>
          <p:nvPr/>
        </p:nvSpPr>
        <p:spPr bwMode="auto">
          <a:xfrm>
            <a:off x="4343400" y="3581400"/>
            <a:ext cx="2057400" cy="1143000"/>
          </a:xfrm>
          <a:prstGeom prst="ellipse">
            <a:avLst/>
          </a:prstGeom>
          <a:solidFill>
            <a:srgbClr val="CCFFCC">
              <a:alpha val="46001"/>
            </a:srgbClr>
          </a:solidFill>
          <a:ln w="38100" cmpd="sng">
            <a:solidFill>
              <a:srgbClr val="FF0000"/>
            </a:solidFill>
            <a:prstDash val="solid"/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r>
              <a:rPr lang="ru-RU" dirty="0">
                <a:solidFill>
                  <a:srgbClr val="FF0000"/>
                </a:solidFill>
                <a:cs typeface="+mn-cs"/>
              </a:rPr>
              <a:t>Страховая </a:t>
            </a:r>
          </a:p>
          <a:p>
            <a:pPr algn="ctr">
              <a:defRPr/>
            </a:pPr>
            <a:r>
              <a:rPr lang="ru-RU" dirty="0">
                <a:solidFill>
                  <a:srgbClr val="FF0000"/>
                </a:solidFill>
                <a:cs typeface="+mn-cs"/>
              </a:rPr>
              <a:t>Компания</a:t>
            </a:r>
          </a:p>
          <a:p>
            <a:pPr algn="ctr">
              <a:defRPr/>
            </a:pPr>
            <a:r>
              <a:rPr lang="ru-RU" dirty="0">
                <a:solidFill>
                  <a:srgbClr val="FF0000"/>
                </a:solidFill>
                <a:cs typeface="+mn-cs"/>
              </a:rPr>
              <a:t>ФОМС</a:t>
            </a:r>
          </a:p>
        </p:txBody>
      </p:sp>
      <p:sp>
        <p:nvSpPr>
          <p:cNvPr id="207902" name="Rectangle 30"/>
          <p:cNvSpPr>
            <a:spLocks noChangeArrowheads="1"/>
          </p:cNvSpPr>
          <p:nvPr/>
        </p:nvSpPr>
        <p:spPr bwMode="auto">
          <a:xfrm>
            <a:off x="7162800" y="4572000"/>
            <a:ext cx="1295400" cy="685800"/>
          </a:xfrm>
          <a:prstGeom prst="rect">
            <a:avLst/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r>
              <a:rPr lang="ru-RU" b="1">
                <a:solidFill>
                  <a:schemeClr val="bg1"/>
                </a:solidFill>
                <a:cs typeface="+mn-cs"/>
              </a:rPr>
              <a:t>ПАЦИЕНТ</a:t>
            </a:r>
          </a:p>
        </p:txBody>
      </p:sp>
      <p:sp>
        <p:nvSpPr>
          <p:cNvPr id="207903" name="Text Box 31"/>
          <p:cNvSpPr txBox="1">
            <a:spLocks noChangeArrowheads="1"/>
          </p:cNvSpPr>
          <p:nvPr/>
        </p:nvSpPr>
        <p:spPr bwMode="auto">
          <a:xfrm>
            <a:off x="3124200" y="3962400"/>
            <a:ext cx="1219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dirty="0">
                <a:solidFill>
                  <a:srgbClr val="FF0000"/>
                </a:solidFill>
                <a:cs typeface="+mn-cs"/>
              </a:rPr>
              <a:t>К</a:t>
            </a:r>
            <a:r>
              <a:rPr lang="ru-RU" dirty="0" smtClean="0">
                <a:solidFill>
                  <a:srgbClr val="FF0000"/>
                </a:solidFill>
                <a:cs typeface="+mn-cs"/>
              </a:rPr>
              <a:t>ачество</a:t>
            </a:r>
            <a:endParaRPr lang="ru-RU" dirty="0">
              <a:solidFill>
                <a:srgbClr val="FF0000"/>
              </a:solidFill>
              <a:cs typeface="+mn-cs"/>
            </a:endParaRPr>
          </a:p>
        </p:txBody>
      </p:sp>
      <p:sp>
        <p:nvSpPr>
          <p:cNvPr id="207905" name="Line 33"/>
          <p:cNvSpPr>
            <a:spLocks noChangeShapeType="1"/>
          </p:cNvSpPr>
          <p:nvPr/>
        </p:nvSpPr>
        <p:spPr bwMode="auto">
          <a:xfrm>
            <a:off x="3124200" y="4343400"/>
            <a:ext cx="1295400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207909" name="Line 37"/>
          <p:cNvSpPr>
            <a:spLocks noChangeShapeType="1"/>
          </p:cNvSpPr>
          <p:nvPr/>
        </p:nvSpPr>
        <p:spPr bwMode="auto">
          <a:xfrm flipH="1" flipV="1">
            <a:off x="3124200" y="5105400"/>
            <a:ext cx="4038600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207910" name="Text Box 38"/>
          <p:cNvSpPr txBox="1">
            <a:spLocks noChangeArrowheads="1"/>
          </p:cNvSpPr>
          <p:nvPr/>
        </p:nvSpPr>
        <p:spPr bwMode="auto">
          <a:xfrm>
            <a:off x="3886200" y="4724400"/>
            <a:ext cx="27432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1600" dirty="0">
                <a:solidFill>
                  <a:srgbClr val="FF3300"/>
                </a:solidFill>
                <a:cs typeface="+mn-cs"/>
              </a:rPr>
              <a:t>У</a:t>
            </a:r>
            <a:r>
              <a:rPr lang="ru-RU" sz="1600" dirty="0" smtClean="0">
                <a:solidFill>
                  <a:srgbClr val="FF3300"/>
                </a:solidFill>
                <a:cs typeface="+mn-cs"/>
              </a:rPr>
              <a:t>довлетворенность</a:t>
            </a:r>
            <a:endParaRPr lang="ru-RU" sz="1600" dirty="0">
              <a:solidFill>
                <a:srgbClr val="FF3300"/>
              </a:solidFill>
              <a:cs typeface="+mn-cs"/>
            </a:endParaRPr>
          </a:p>
        </p:txBody>
      </p:sp>
      <p:sp>
        <p:nvSpPr>
          <p:cNvPr id="15382" name="TextBox 1"/>
          <p:cNvSpPr txBox="1">
            <a:spLocks noChangeArrowheads="1"/>
          </p:cNvSpPr>
          <p:nvPr/>
        </p:nvSpPr>
        <p:spPr bwMode="auto">
          <a:xfrm>
            <a:off x="609600" y="457200"/>
            <a:ext cx="1066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r>
              <a:rPr kumimoji="0" lang="en-US" sz="2800" dirty="0" smtClean="0"/>
              <a:t>B</a:t>
            </a:r>
            <a:r>
              <a:rPr kumimoji="0" lang="ru-RU" sz="2800" dirty="0" smtClean="0"/>
              <a:t>2</a:t>
            </a:r>
            <a:r>
              <a:rPr kumimoji="0" lang="en-US" sz="2800" dirty="0" smtClean="0"/>
              <a:t>B</a:t>
            </a:r>
            <a:endParaRPr kumimoji="0" lang="ru-RU" sz="2800" dirty="0"/>
          </a:p>
        </p:txBody>
      </p:sp>
      <p:cxnSp>
        <p:nvCxnSpPr>
          <p:cNvPr id="3" name="Соединительная линия уступом 2"/>
          <p:cNvCxnSpPr/>
          <p:nvPr/>
        </p:nvCxnSpPr>
        <p:spPr bwMode="auto">
          <a:xfrm>
            <a:off x="609600" y="3352800"/>
            <a:ext cx="2514600" cy="12700"/>
          </a:xfrm>
          <a:prstGeom prst="bentConnector3">
            <a:avLst>
              <a:gd name="adj1" fmla="val 99480"/>
            </a:avLst>
          </a:prstGeom>
          <a:solidFill>
            <a:schemeClr val="accent1"/>
          </a:solidFill>
          <a:ln w="38100" cap="flat" cmpd="sng" algn="ctr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6" name="Прямая соединительная линия 5"/>
          <p:cNvCxnSpPr/>
          <p:nvPr/>
        </p:nvCxnSpPr>
        <p:spPr bwMode="auto">
          <a:xfrm>
            <a:off x="609600" y="3352800"/>
            <a:ext cx="0" cy="167640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8" name="Прямая соединительная линия 7"/>
          <p:cNvCxnSpPr/>
          <p:nvPr/>
        </p:nvCxnSpPr>
        <p:spPr bwMode="auto">
          <a:xfrm>
            <a:off x="3124200" y="3352800"/>
            <a:ext cx="0" cy="16764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2" name="Прямая соединительная линия 11"/>
          <p:cNvCxnSpPr/>
          <p:nvPr/>
        </p:nvCxnSpPr>
        <p:spPr bwMode="auto">
          <a:xfrm>
            <a:off x="609600" y="5105400"/>
            <a:ext cx="25146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35" name="Соединительная линия уступом 34"/>
          <p:cNvCxnSpPr/>
          <p:nvPr/>
        </p:nvCxnSpPr>
        <p:spPr bwMode="auto">
          <a:xfrm>
            <a:off x="609600" y="5105400"/>
            <a:ext cx="2514600" cy="12700"/>
          </a:xfrm>
          <a:prstGeom prst="bentConnector3">
            <a:avLst>
              <a:gd name="adj1" fmla="val 99480"/>
            </a:avLst>
          </a:prstGeom>
          <a:solidFill>
            <a:schemeClr val="accent1"/>
          </a:solidFill>
          <a:ln w="38100" cap="flat" cmpd="sng" algn="ctr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36" name="Прямая соединительная линия 35"/>
          <p:cNvCxnSpPr/>
          <p:nvPr/>
        </p:nvCxnSpPr>
        <p:spPr bwMode="auto">
          <a:xfrm>
            <a:off x="3124200" y="3352800"/>
            <a:ext cx="0" cy="167640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37" name="Oval 29"/>
          <p:cNvSpPr>
            <a:spLocks noChangeArrowheads="1"/>
          </p:cNvSpPr>
          <p:nvPr/>
        </p:nvSpPr>
        <p:spPr bwMode="auto">
          <a:xfrm>
            <a:off x="7010400" y="2514600"/>
            <a:ext cx="2057400" cy="1143000"/>
          </a:xfrm>
          <a:prstGeom prst="ellipse">
            <a:avLst/>
          </a:prstGeom>
          <a:solidFill>
            <a:srgbClr val="CCFFCC">
              <a:alpha val="46001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r>
              <a:rPr lang="ru-RU" dirty="0">
                <a:solidFill>
                  <a:srgbClr val="008000"/>
                </a:solidFill>
                <a:cs typeface="+mn-cs"/>
              </a:rPr>
              <a:t>Г</a:t>
            </a:r>
            <a:r>
              <a:rPr lang="ru-RU" dirty="0" smtClean="0">
                <a:solidFill>
                  <a:srgbClr val="008000"/>
                </a:solidFill>
                <a:cs typeface="+mn-cs"/>
              </a:rPr>
              <a:t>осударство</a:t>
            </a:r>
            <a:endParaRPr lang="ru-RU" dirty="0">
              <a:solidFill>
                <a:srgbClr val="008000"/>
              </a:solidFill>
              <a:cs typeface="+mn-cs"/>
            </a:endParaRPr>
          </a:p>
        </p:txBody>
      </p:sp>
      <p:sp>
        <p:nvSpPr>
          <p:cNvPr id="38" name="Line 12"/>
          <p:cNvSpPr>
            <a:spLocks noChangeShapeType="1"/>
          </p:cNvSpPr>
          <p:nvPr/>
        </p:nvSpPr>
        <p:spPr bwMode="auto">
          <a:xfrm flipH="1" flipV="1">
            <a:off x="6400800" y="4267200"/>
            <a:ext cx="1143000" cy="3048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39" name="Line 12"/>
          <p:cNvSpPr>
            <a:spLocks noChangeShapeType="1"/>
          </p:cNvSpPr>
          <p:nvPr/>
        </p:nvSpPr>
        <p:spPr bwMode="auto">
          <a:xfrm flipH="1">
            <a:off x="3124200" y="3048000"/>
            <a:ext cx="3886200" cy="3810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40" name="Text Box 8"/>
          <p:cNvSpPr txBox="1">
            <a:spLocks noChangeArrowheads="1"/>
          </p:cNvSpPr>
          <p:nvPr/>
        </p:nvSpPr>
        <p:spPr bwMode="auto">
          <a:xfrm>
            <a:off x="6629400" y="3810000"/>
            <a:ext cx="12192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dirty="0" smtClean="0">
                <a:cs typeface="+mn-cs"/>
              </a:rPr>
              <a:t>Ресурсы</a:t>
            </a:r>
            <a:endParaRPr lang="ru-RU" dirty="0">
              <a:cs typeface="+mn-cs"/>
            </a:endParaRPr>
          </a:p>
        </p:txBody>
      </p:sp>
      <p:sp>
        <p:nvSpPr>
          <p:cNvPr id="41" name="Line 12"/>
          <p:cNvSpPr>
            <a:spLocks noChangeShapeType="1"/>
          </p:cNvSpPr>
          <p:nvPr/>
        </p:nvSpPr>
        <p:spPr bwMode="auto">
          <a:xfrm flipH="1">
            <a:off x="6324600" y="3429000"/>
            <a:ext cx="914400" cy="5334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42" name="Text Box 8"/>
          <p:cNvSpPr txBox="1">
            <a:spLocks noChangeArrowheads="1"/>
          </p:cNvSpPr>
          <p:nvPr/>
        </p:nvSpPr>
        <p:spPr bwMode="auto">
          <a:xfrm>
            <a:off x="4114800" y="2819400"/>
            <a:ext cx="12192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dirty="0" smtClean="0">
                <a:cs typeface="+mn-cs"/>
              </a:rPr>
              <a:t>Ресурсы</a:t>
            </a:r>
            <a:endParaRPr lang="ru-RU" dirty="0">
              <a:cs typeface="+mn-cs"/>
            </a:endParaRPr>
          </a:p>
        </p:txBody>
      </p:sp>
      <p:sp>
        <p:nvSpPr>
          <p:cNvPr id="34" name="Line 33"/>
          <p:cNvSpPr>
            <a:spLocks noChangeShapeType="1"/>
          </p:cNvSpPr>
          <p:nvPr/>
        </p:nvSpPr>
        <p:spPr bwMode="auto">
          <a:xfrm flipH="1">
            <a:off x="3124200" y="3886200"/>
            <a:ext cx="12954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43" name="Text Box 8"/>
          <p:cNvSpPr txBox="1">
            <a:spLocks noChangeArrowheads="1"/>
          </p:cNvSpPr>
          <p:nvPr/>
        </p:nvSpPr>
        <p:spPr bwMode="auto">
          <a:xfrm>
            <a:off x="3276600" y="3505200"/>
            <a:ext cx="12192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dirty="0" smtClean="0">
                <a:cs typeface="+mn-cs"/>
              </a:rPr>
              <a:t>Ресурсы</a:t>
            </a:r>
            <a:endParaRPr lang="ru-RU" dirty="0">
              <a:cs typeface="+mn-cs"/>
            </a:endParaRPr>
          </a:p>
        </p:txBody>
      </p:sp>
      <p:sp>
        <p:nvSpPr>
          <p:cNvPr id="44" name="TextBox 1"/>
          <p:cNvSpPr txBox="1">
            <a:spLocks noChangeArrowheads="1"/>
          </p:cNvSpPr>
          <p:nvPr/>
        </p:nvSpPr>
        <p:spPr bwMode="auto">
          <a:xfrm>
            <a:off x="533400" y="2514600"/>
            <a:ext cx="1371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r>
              <a:rPr kumimoji="0" lang="en-US" sz="2800" dirty="0" smtClean="0"/>
              <a:t>B</a:t>
            </a:r>
            <a:r>
              <a:rPr kumimoji="0" lang="ru-RU" sz="2800" dirty="0" smtClean="0"/>
              <a:t>2</a:t>
            </a:r>
            <a:r>
              <a:rPr kumimoji="0" lang="en-US" sz="2800" dirty="0" smtClean="0"/>
              <a:t>B</a:t>
            </a:r>
            <a:r>
              <a:rPr kumimoji="0" lang="ru-RU" sz="2800" dirty="0" smtClean="0"/>
              <a:t>2С</a:t>
            </a:r>
            <a:endParaRPr kumimoji="0" lang="ru-RU" sz="2800" dirty="0"/>
          </a:p>
        </p:txBody>
      </p:sp>
      <p:sp>
        <p:nvSpPr>
          <p:cNvPr id="45" name="TextBox 1"/>
          <p:cNvSpPr txBox="1">
            <a:spLocks noChangeArrowheads="1"/>
          </p:cNvSpPr>
          <p:nvPr/>
        </p:nvSpPr>
        <p:spPr bwMode="auto">
          <a:xfrm>
            <a:off x="685800" y="5334000"/>
            <a:ext cx="1371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r>
              <a:rPr kumimoji="0" lang="en-US" sz="2800" dirty="0" smtClean="0"/>
              <a:t>B</a:t>
            </a:r>
            <a:r>
              <a:rPr kumimoji="0" lang="ru-RU" sz="2800" dirty="0" smtClean="0"/>
              <a:t>2</a:t>
            </a:r>
            <a:r>
              <a:rPr kumimoji="0" lang="ru-RU" sz="2800" dirty="0" smtClean="0"/>
              <a:t>С</a:t>
            </a:r>
            <a:endParaRPr kumimoji="0" lang="ru-RU" sz="28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15430" b="15430"/>
          <a:stretch>
            <a:fillRect/>
          </a:stretch>
        </p:blipFill>
        <p:spPr>
          <a:xfrm>
            <a:off x="0" y="0"/>
            <a:ext cx="4421188" cy="6858000"/>
          </a:xfrm>
          <a:ln>
            <a:solidFill>
              <a:schemeClr val="tx1"/>
            </a:solidFill>
          </a:ln>
        </p:spPr>
      </p:pic>
      <p:pic>
        <p:nvPicPr>
          <p:cNvPr id="3" name="Изображение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9600" y="-1"/>
            <a:ext cx="4724400" cy="6858001"/>
          </a:xfrm>
          <a:prstGeom prst="rect">
            <a:avLst/>
          </a:prstGeom>
          <a:ln>
            <a:solidFill>
              <a:srgbClr val="000000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152400" y="4724400"/>
            <a:ext cx="4114800" cy="92333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«Удовлетворенность потребителей – восприятие потребителями степени выполнения их требований»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98755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 bwMode="auto">
          <a:xfrm>
            <a:off x="2362200" y="4114800"/>
            <a:ext cx="47244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6" name="Прямая соединительная линия 5"/>
          <p:cNvCxnSpPr>
            <a:endCxn id="27654" idx="0"/>
          </p:cNvCxnSpPr>
          <p:nvPr/>
        </p:nvCxnSpPr>
        <p:spPr bwMode="auto">
          <a:xfrm>
            <a:off x="3657600" y="2362200"/>
            <a:ext cx="20574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7651" name="Прямоугольник 6"/>
          <p:cNvSpPr>
            <a:spLocks noChangeArrowheads="1"/>
          </p:cNvSpPr>
          <p:nvPr/>
        </p:nvSpPr>
        <p:spPr bwMode="auto">
          <a:xfrm>
            <a:off x="2362200" y="4114800"/>
            <a:ext cx="4724400" cy="1828800"/>
          </a:xfrm>
          <a:prstGeom prst="rect">
            <a:avLst/>
          </a:prstGeom>
          <a:solidFill>
            <a:srgbClr val="FF9900"/>
          </a:solidFill>
          <a:ln>
            <a:noFill/>
          </a:ln>
          <a:extLst/>
        </p:spPr>
        <p:txBody>
          <a:bodyPr/>
          <a:lstStyle/>
          <a:p>
            <a:endParaRPr lang="ru-RU"/>
          </a:p>
        </p:txBody>
      </p:sp>
      <p:sp>
        <p:nvSpPr>
          <p:cNvPr id="27652" name="Прямоугольник 8"/>
          <p:cNvSpPr>
            <a:spLocks noChangeArrowheads="1"/>
          </p:cNvSpPr>
          <p:nvPr/>
        </p:nvSpPr>
        <p:spPr bwMode="auto">
          <a:xfrm>
            <a:off x="3581400" y="2362200"/>
            <a:ext cx="2133600" cy="1752600"/>
          </a:xfrm>
          <a:prstGeom prst="rect">
            <a:avLst/>
          </a:prstGeom>
          <a:solidFill>
            <a:srgbClr val="B8FF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7653" name="Равнобедренный треугольник 10"/>
          <p:cNvSpPr>
            <a:spLocks noChangeArrowheads="1"/>
          </p:cNvSpPr>
          <p:nvPr/>
        </p:nvSpPr>
        <p:spPr bwMode="auto">
          <a:xfrm>
            <a:off x="3581400" y="914400"/>
            <a:ext cx="2133600" cy="1447800"/>
          </a:xfrm>
          <a:prstGeom prst="triangle">
            <a:avLst>
              <a:gd name="adj" fmla="val 48435"/>
            </a:avLst>
          </a:prstGeom>
          <a:solidFill>
            <a:srgbClr val="CCFFCC"/>
          </a:solidFill>
          <a:ln>
            <a:noFill/>
          </a:ln>
          <a:extLst/>
        </p:spPr>
        <p:txBody>
          <a:bodyPr/>
          <a:lstStyle/>
          <a:p>
            <a:endParaRPr lang="ru-RU"/>
          </a:p>
        </p:txBody>
      </p:sp>
      <p:sp>
        <p:nvSpPr>
          <p:cNvPr id="27654" name="Равнобедренный треугольник 11"/>
          <p:cNvSpPr>
            <a:spLocks noChangeArrowheads="1"/>
          </p:cNvSpPr>
          <p:nvPr/>
        </p:nvSpPr>
        <p:spPr bwMode="auto">
          <a:xfrm>
            <a:off x="5715000" y="2362200"/>
            <a:ext cx="1371600" cy="1752600"/>
          </a:xfrm>
          <a:prstGeom prst="triangle">
            <a:avLst>
              <a:gd name="adj" fmla="val 0"/>
            </a:avLst>
          </a:prstGeom>
          <a:solidFill>
            <a:srgbClr val="B8FF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7655" name="Равнобедренный треугольник 12"/>
          <p:cNvSpPr>
            <a:spLocks noChangeArrowheads="1"/>
          </p:cNvSpPr>
          <p:nvPr/>
        </p:nvSpPr>
        <p:spPr bwMode="auto">
          <a:xfrm>
            <a:off x="7086600" y="4114800"/>
            <a:ext cx="1371600" cy="1828800"/>
          </a:xfrm>
          <a:prstGeom prst="triangle">
            <a:avLst>
              <a:gd name="adj" fmla="val 0"/>
            </a:avLst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cxnSp>
        <p:nvCxnSpPr>
          <p:cNvPr id="16" name="Прямая соединительная линия 15"/>
          <p:cNvCxnSpPr>
            <a:stCxn id="27653" idx="0"/>
          </p:cNvCxnSpPr>
          <p:nvPr/>
        </p:nvCxnSpPr>
        <p:spPr bwMode="auto">
          <a:xfrm>
            <a:off x="4614863" y="914400"/>
            <a:ext cx="3843337" cy="50292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7657" name="Равнобедренный треугольник 16"/>
          <p:cNvSpPr>
            <a:spLocks noChangeArrowheads="1"/>
          </p:cNvSpPr>
          <p:nvPr/>
        </p:nvSpPr>
        <p:spPr bwMode="auto">
          <a:xfrm rot="-5400000">
            <a:off x="800100" y="4381500"/>
            <a:ext cx="1828800" cy="1295400"/>
          </a:xfrm>
          <a:prstGeom prst="triangle">
            <a:avLst>
              <a:gd name="adj" fmla="val 0"/>
            </a:avLst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7658" name="Равнобедренный треугольник 17"/>
          <p:cNvSpPr>
            <a:spLocks noChangeArrowheads="1"/>
          </p:cNvSpPr>
          <p:nvPr/>
        </p:nvSpPr>
        <p:spPr bwMode="auto">
          <a:xfrm rot="-5400000">
            <a:off x="2095500" y="2628900"/>
            <a:ext cx="1752600" cy="1219200"/>
          </a:xfrm>
          <a:prstGeom prst="triangle">
            <a:avLst>
              <a:gd name="adj" fmla="val 0"/>
            </a:avLst>
          </a:prstGeom>
          <a:solidFill>
            <a:srgbClr val="B8FF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cxnSp>
        <p:nvCxnSpPr>
          <p:cNvPr id="19" name="Прямая соединительная линия 18"/>
          <p:cNvCxnSpPr>
            <a:stCxn id="27653" idx="0"/>
          </p:cNvCxnSpPr>
          <p:nvPr/>
        </p:nvCxnSpPr>
        <p:spPr bwMode="auto">
          <a:xfrm flipH="1">
            <a:off x="1066800" y="914400"/>
            <a:ext cx="3548063" cy="50292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7660" name="TextBox 24"/>
          <p:cNvSpPr txBox="1">
            <a:spLocks noChangeArrowheads="1"/>
          </p:cNvSpPr>
          <p:nvPr/>
        </p:nvSpPr>
        <p:spPr bwMode="auto">
          <a:xfrm>
            <a:off x="2209800" y="4648200"/>
            <a:ext cx="51816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r>
              <a:rPr kumimoji="0" lang="ru-RU" sz="2800"/>
              <a:t>Медико-технологическая составляющая</a:t>
            </a:r>
          </a:p>
        </p:txBody>
      </p:sp>
      <p:sp>
        <p:nvSpPr>
          <p:cNvPr id="27661" name="TextBox 25"/>
          <p:cNvSpPr txBox="1">
            <a:spLocks noChangeArrowheads="1"/>
          </p:cNvSpPr>
          <p:nvPr/>
        </p:nvSpPr>
        <p:spPr bwMode="auto">
          <a:xfrm>
            <a:off x="3124200" y="3124200"/>
            <a:ext cx="32004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r>
              <a:rPr kumimoji="0" lang="ru-RU" sz="2800"/>
              <a:t>Инфраструктура</a:t>
            </a:r>
          </a:p>
        </p:txBody>
      </p:sp>
      <p:sp>
        <p:nvSpPr>
          <p:cNvPr id="27662" name="TextBox 26"/>
          <p:cNvSpPr txBox="1">
            <a:spLocks noChangeArrowheads="1"/>
          </p:cNvSpPr>
          <p:nvPr/>
        </p:nvSpPr>
        <p:spPr bwMode="auto">
          <a:xfrm>
            <a:off x="3810000" y="1828800"/>
            <a:ext cx="18288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r>
              <a:rPr kumimoji="0" lang="ru-RU" sz="1800"/>
              <a:t>Коммуникации</a:t>
            </a:r>
          </a:p>
        </p:txBody>
      </p:sp>
      <p:sp>
        <p:nvSpPr>
          <p:cNvPr id="27663" name="TextBox 27"/>
          <p:cNvSpPr txBox="1">
            <a:spLocks noChangeArrowheads="1"/>
          </p:cNvSpPr>
          <p:nvPr/>
        </p:nvSpPr>
        <p:spPr bwMode="auto">
          <a:xfrm>
            <a:off x="838200" y="381000"/>
            <a:ext cx="7924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r>
              <a:rPr kumimoji="0" lang="ru-RU" sz="2800" dirty="0">
                <a:solidFill>
                  <a:srgbClr val="008000"/>
                </a:solidFill>
              </a:rPr>
              <a:t>Пирамида удовлетворенности пациента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2" name="Text Box 2"/>
          <p:cNvSpPr txBox="1">
            <a:spLocks noChangeArrowheads="1"/>
          </p:cNvSpPr>
          <p:nvPr/>
        </p:nvSpPr>
        <p:spPr bwMode="auto">
          <a:xfrm>
            <a:off x="838200" y="533400"/>
            <a:ext cx="78486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400" dirty="0" smtClean="0">
                <a:solidFill>
                  <a:srgbClr val="008000"/>
                </a:solidFill>
                <a:cs typeface="+mn-cs"/>
              </a:rPr>
              <a:t>Соотношение удовлетворенности и качества МП</a:t>
            </a:r>
            <a:endParaRPr lang="ru-RU" sz="2400" dirty="0">
              <a:solidFill>
                <a:srgbClr val="008000"/>
              </a:solidFill>
              <a:cs typeface="+mn-cs"/>
            </a:endParaRPr>
          </a:p>
        </p:txBody>
      </p:sp>
      <p:sp>
        <p:nvSpPr>
          <p:cNvPr id="209928" name="Oval 8"/>
          <p:cNvSpPr>
            <a:spLocks noChangeArrowheads="1"/>
          </p:cNvSpPr>
          <p:nvPr/>
        </p:nvSpPr>
        <p:spPr bwMode="auto">
          <a:xfrm>
            <a:off x="76200" y="1066800"/>
            <a:ext cx="4648200" cy="4724400"/>
          </a:xfrm>
          <a:prstGeom prst="ellipse">
            <a:avLst/>
          </a:prstGeom>
          <a:solidFill>
            <a:srgbClr val="CCFFCC">
              <a:alpha val="50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209929" name="Oval 9"/>
          <p:cNvSpPr>
            <a:spLocks noChangeArrowheads="1"/>
          </p:cNvSpPr>
          <p:nvPr/>
        </p:nvSpPr>
        <p:spPr bwMode="auto">
          <a:xfrm>
            <a:off x="1371600" y="2514600"/>
            <a:ext cx="2057400" cy="1741488"/>
          </a:xfrm>
          <a:prstGeom prst="ellipse">
            <a:avLst/>
          </a:prstGeom>
          <a:solidFill>
            <a:srgbClr val="B8FF37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anchor="ctr"/>
          <a:lstStyle/>
          <a:p>
            <a:pPr algn="ctr">
              <a:defRPr/>
            </a:pPr>
            <a:endParaRPr lang="ru-RU">
              <a:cs typeface="+mn-cs"/>
            </a:endParaRPr>
          </a:p>
        </p:txBody>
      </p:sp>
      <p:sp>
        <p:nvSpPr>
          <p:cNvPr id="209930" name="Oval 10"/>
          <p:cNvSpPr>
            <a:spLocks noChangeArrowheads="1"/>
          </p:cNvSpPr>
          <p:nvPr/>
        </p:nvSpPr>
        <p:spPr bwMode="auto">
          <a:xfrm>
            <a:off x="1981200" y="2971800"/>
            <a:ext cx="762000" cy="762000"/>
          </a:xfrm>
          <a:prstGeom prst="ellipse">
            <a:avLst/>
          </a:prstGeom>
          <a:solidFill>
            <a:srgbClr val="FF66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ru-RU" dirty="0">
                <a:cs typeface="+mn-cs"/>
              </a:rPr>
              <a:t>МТП</a:t>
            </a:r>
          </a:p>
        </p:txBody>
      </p:sp>
      <p:sp>
        <p:nvSpPr>
          <p:cNvPr id="209931" name="Text Box 11"/>
          <p:cNvSpPr txBox="1">
            <a:spLocks noChangeArrowheads="1"/>
          </p:cNvSpPr>
          <p:nvPr/>
        </p:nvSpPr>
        <p:spPr bwMode="auto">
          <a:xfrm>
            <a:off x="1371600" y="2667000"/>
            <a:ext cx="2286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dirty="0">
                <a:cs typeface="+mn-cs"/>
              </a:rPr>
              <a:t>инфраструктура</a:t>
            </a:r>
          </a:p>
        </p:txBody>
      </p:sp>
      <p:sp>
        <p:nvSpPr>
          <p:cNvPr id="209932" name="Text Box 12"/>
          <p:cNvSpPr txBox="1">
            <a:spLocks noChangeArrowheads="1"/>
          </p:cNvSpPr>
          <p:nvPr/>
        </p:nvSpPr>
        <p:spPr bwMode="auto">
          <a:xfrm>
            <a:off x="1143000" y="1752600"/>
            <a:ext cx="2286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dirty="0">
                <a:cs typeface="+mn-cs"/>
              </a:rPr>
              <a:t>Коммуникационная составляющая</a:t>
            </a:r>
          </a:p>
        </p:txBody>
      </p:sp>
      <p:sp>
        <p:nvSpPr>
          <p:cNvPr id="8" name="Oval 8"/>
          <p:cNvSpPr>
            <a:spLocks noChangeArrowheads="1"/>
          </p:cNvSpPr>
          <p:nvPr/>
        </p:nvSpPr>
        <p:spPr bwMode="auto">
          <a:xfrm>
            <a:off x="4953000" y="1905000"/>
            <a:ext cx="3124200" cy="3124200"/>
          </a:xfrm>
          <a:prstGeom prst="ellipse">
            <a:avLst/>
          </a:prstGeom>
          <a:solidFill>
            <a:srgbClr val="CCFFCC">
              <a:alpha val="50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9" name="Oval 9"/>
          <p:cNvSpPr>
            <a:spLocks noChangeArrowheads="1"/>
          </p:cNvSpPr>
          <p:nvPr/>
        </p:nvSpPr>
        <p:spPr bwMode="auto">
          <a:xfrm>
            <a:off x="5257800" y="2209800"/>
            <a:ext cx="2590800" cy="2590800"/>
          </a:xfrm>
          <a:prstGeom prst="ellipse">
            <a:avLst/>
          </a:prstGeom>
          <a:solidFill>
            <a:srgbClr val="B8FF37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anchor="ctr"/>
          <a:lstStyle/>
          <a:p>
            <a:pPr algn="ctr">
              <a:defRPr/>
            </a:pPr>
            <a:endParaRPr lang="ru-RU">
              <a:cs typeface="+mn-cs"/>
            </a:endParaRPr>
          </a:p>
        </p:txBody>
      </p:sp>
      <p:sp>
        <p:nvSpPr>
          <p:cNvPr id="10" name="Oval 10"/>
          <p:cNvSpPr>
            <a:spLocks noChangeArrowheads="1"/>
          </p:cNvSpPr>
          <p:nvPr/>
        </p:nvSpPr>
        <p:spPr bwMode="auto">
          <a:xfrm>
            <a:off x="5486400" y="2514600"/>
            <a:ext cx="2133600" cy="2057400"/>
          </a:xfrm>
          <a:prstGeom prst="ellipse">
            <a:avLst/>
          </a:prstGeom>
          <a:solidFill>
            <a:srgbClr val="FF66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endParaRPr lang="ru-RU" dirty="0">
              <a:cs typeface="+mn-cs"/>
            </a:endParaRPr>
          </a:p>
        </p:txBody>
      </p:sp>
      <p:sp>
        <p:nvSpPr>
          <p:cNvPr id="16394" name="TextBox 1"/>
          <p:cNvSpPr txBox="1">
            <a:spLocks noChangeArrowheads="1"/>
          </p:cNvSpPr>
          <p:nvPr/>
        </p:nvSpPr>
        <p:spPr bwMode="auto">
          <a:xfrm>
            <a:off x="6172200" y="3276600"/>
            <a:ext cx="762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r>
              <a:rPr kumimoji="0" lang="ru-RU" sz="1800"/>
              <a:t>МТП</a:t>
            </a:r>
          </a:p>
        </p:txBody>
      </p:sp>
      <p:sp>
        <p:nvSpPr>
          <p:cNvPr id="12" name="Text Box 11"/>
          <p:cNvSpPr txBox="1">
            <a:spLocks noChangeArrowheads="1"/>
          </p:cNvSpPr>
          <p:nvPr/>
        </p:nvSpPr>
        <p:spPr bwMode="auto">
          <a:xfrm>
            <a:off x="5715000" y="2286000"/>
            <a:ext cx="2057400" cy="338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1600" dirty="0">
                <a:cs typeface="+mn-cs"/>
              </a:rPr>
              <a:t>инфраструктура</a:t>
            </a:r>
          </a:p>
        </p:txBody>
      </p:sp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5410200" y="1752600"/>
            <a:ext cx="22860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1200" dirty="0">
                <a:cs typeface="+mn-cs"/>
              </a:rPr>
              <a:t>Коммуникационная составляющая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Край">
  <a:themeElements>
    <a:clrScheme name="Край 9">
      <a:dk1>
        <a:srgbClr val="000000"/>
      </a:dk1>
      <a:lt1>
        <a:srgbClr val="FFFFFF"/>
      </a:lt1>
      <a:dk2>
        <a:srgbClr val="003399"/>
      </a:dk2>
      <a:lt2>
        <a:srgbClr val="666699"/>
      </a:lt2>
      <a:accent1>
        <a:srgbClr val="009999"/>
      </a:accent1>
      <a:accent2>
        <a:srgbClr val="4C6D4E"/>
      </a:accent2>
      <a:accent3>
        <a:srgbClr val="FFFFFF"/>
      </a:accent3>
      <a:accent4>
        <a:srgbClr val="000000"/>
      </a:accent4>
      <a:accent5>
        <a:srgbClr val="AACACA"/>
      </a:accent5>
      <a:accent6>
        <a:srgbClr val="446246"/>
      </a:accent6>
      <a:hlink>
        <a:srgbClr val="4C6D80"/>
      </a:hlink>
      <a:folHlink>
        <a:srgbClr val="B2B2B2"/>
      </a:folHlink>
    </a:clrScheme>
    <a:fontScheme name="Край">
      <a:majorFont>
        <a:latin typeface="Garamond"/>
        <a:ea typeface="Arial"/>
        <a:cs typeface=""/>
      </a:majorFont>
      <a:minorFont>
        <a:latin typeface="Arial"/>
        <a:ea typeface="Ari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Arial" charset="0"/>
          </a:defRPr>
        </a:defPPr>
      </a:lstStyle>
    </a:lnDef>
  </a:objectDefaults>
  <a:extraClrSchemeLst>
    <a:extraClrScheme>
      <a:clrScheme name="Край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рай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рай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Edge</Template>
  <TotalTime>683</TotalTime>
  <Words>1290</Words>
  <Application>Microsoft Macintosh PowerPoint</Application>
  <PresentationFormat>Экран (4:3)</PresentationFormat>
  <Paragraphs>289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Край</vt:lpstr>
      <vt:lpstr>Презентация PowerPoint</vt:lpstr>
      <vt:lpstr>Что такое качество и кто его определяет?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Медико-технологический процесс 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Ildar Khayrullin</cp:lastModifiedBy>
  <cp:revision>47</cp:revision>
  <cp:lastPrinted>2012-10-22T17:22:40Z</cp:lastPrinted>
  <dcterms:created xsi:type="dcterms:W3CDTF">1601-01-01T00:00:00Z</dcterms:created>
  <dcterms:modified xsi:type="dcterms:W3CDTF">2012-12-06T16:49:45Z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