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40"/>
  </p:notesMasterIdLst>
  <p:handoutMasterIdLst>
    <p:handoutMasterId r:id="rId41"/>
  </p:handoutMasterIdLst>
  <p:sldIdLst>
    <p:sldId id="334" r:id="rId2"/>
    <p:sldId id="403" r:id="rId3"/>
    <p:sldId id="404" r:id="rId4"/>
    <p:sldId id="442" r:id="rId5"/>
    <p:sldId id="443" r:id="rId6"/>
    <p:sldId id="472" r:id="rId7"/>
    <p:sldId id="445" r:id="rId8"/>
    <p:sldId id="444" r:id="rId9"/>
    <p:sldId id="409" r:id="rId10"/>
    <p:sldId id="410" r:id="rId11"/>
    <p:sldId id="411" r:id="rId12"/>
    <p:sldId id="412" r:id="rId13"/>
    <p:sldId id="466" r:id="rId14"/>
    <p:sldId id="413" r:id="rId15"/>
    <p:sldId id="458" r:id="rId16"/>
    <p:sldId id="459" r:id="rId17"/>
    <p:sldId id="468" r:id="rId18"/>
    <p:sldId id="470" r:id="rId19"/>
    <p:sldId id="418" r:id="rId20"/>
    <p:sldId id="471" r:id="rId21"/>
    <p:sldId id="460" r:id="rId22"/>
    <p:sldId id="461" r:id="rId23"/>
    <p:sldId id="421" r:id="rId24"/>
    <p:sldId id="448" r:id="rId25"/>
    <p:sldId id="449" r:id="rId26"/>
    <p:sldId id="450" r:id="rId27"/>
    <p:sldId id="451" r:id="rId28"/>
    <p:sldId id="452" r:id="rId29"/>
    <p:sldId id="453" r:id="rId30"/>
    <p:sldId id="454" r:id="rId31"/>
    <p:sldId id="455" r:id="rId32"/>
    <p:sldId id="430" r:id="rId33"/>
    <p:sldId id="464" r:id="rId34"/>
    <p:sldId id="467" r:id="rId35"/>
    <p:sldId id="433" r:id="rId36"/>
    <p:sldId id="465" r:id="rId37"/>
    <p:sldId id="306" r:id="rId38"/>
    <p:sldId id="401" r:id="rId39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  <a:srgbClr val="66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44" autoAdjust="0"/>
    <p:restoredTop sz="98447" autoAdjust="0"/>
  </p:normalViewPr>
  <p:slideViewPr>
    <p:cSldViewPr>
      <p:cViewPr>
        <p:scale>
          <a:sx n="83" d="100"/>
          <a:sy n="83" d="100"/>
        </p:scale>
        <p:origin x="-365" y="12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0006AA-FE6A-4743-B831-FE66A263545D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A0FBF0-DB84-494F-8C3C-D53CEB05F3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CDE4F4-13F1-40FC-B22B-E258F128CDE3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24519-8102-4D0A-BD70-8670093BB1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9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201BE78-CCD3-4A36-9894-6D1DF727F9E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dirty="0"/>
          </a:p>
        </p:txBody>
      </p:sp>
      <p:sp>
        <p:nvSpPr>
          <p:cNvPr id="593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3257550"/>
            <a:ext cx="7310967" cy="3083719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9397" name="Верхний колонтитул 4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68E57B41-F401-4978-9B82-E176071D6AF4}" type="slidenum">
              <a:rPr lang="ru-RU"/>
              <a:pPr/>
              <a:t>13</a:t>
            </a:fld>
            <a:endParaRPr lang="ru-RU"/>
          </a:p>
        </p:txBody>
      </p:sp>
      <p:sp>
        <p:nvSpPr>
          <p:cNvPr id="7065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066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68E57B41-F401-4978-9B82-E176071D6AF4}" type="slidenum">
              <a:rPr lang="ru-RU"/>
              <a:pPr/>
              <a:t>14</a:t>
            </a:fld>
            <a:endParaRPr lang="ru-RU"/>
          </a:p>
        </p:txBody>
      </p:sp>
      <p:sp>
        <p:nvSpPr>
          <p:cNvPr id="7065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066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68E57B41-F401-4978-9B82-E176071D6AF4}" type="slidenum">
              <a:rPr lang="ru-RU"/>
              <a:pPr/>
              <a:t>17</a:t>
            </a:fld>
            <a:endParaRPr lang="ru-RU"/>
          </a:p>
        </p:txBody>
      </p:sp>
      <p:sp>
        <p:nvSpPr>
          <p:cNvPr id="7065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066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68E57B41-F401-4978-9B82-E176071D6AF4}" type="slidenum">
              <a:rPr lang="ru-RU"/>
              <a:pPr/>
              <a:t>19</a:t>
            </a:fld>
            <a:endParaRPr lang="ru-RU"/>
          </a:p>
        </p:txBody>
      </p:sp>
      <p:sp>
        <p:nvSpPr>
          <p:cNvPr id="7065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066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68E57B41-F401-4978-9B82-E176071D6AF4}" type="slidenum">
              <a:rPr lang="ru-RU"/>
              <a:pPr/>
              <a:t>23</a:t>
            </a:fld>
            <a:endParaRPr lang="ru-RU"/>
          </a:p>
        </p:txBody>
      </p:sp>
      <p:sp>
        <p:nvSpPr>
          <p:cNvPr id="7065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066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54F27BB-FB5F-48A5-8B03-F9C7BCDB5D12}" type="slidenum">
              <a:rPr lang="ru-RU"/>
              <a:pPr/>
              <a:t>24</a:t>
            </a:fld>
            <a:endParaRPr lang="ru-RU"/>
          </a:p>
        </p:txBody>
      </p:sp>
      <p:sp>
        <p:nvSpPr>
          <p:cNvPr id="76803" name="Text Box 1"/>
          <p:cNvSpPr txBox="1">
            <a:spLocks noChangeArrowheads="1"/>
          </p:cNvSpPr>
          <p:nvPr/>
        </p:nvSpPr>
        <p:spPr bwMode="auto">
          <a:xfrm>
            <a:off x="5179484" y="6513910"/>
            <a:ext cx="3962400" cy="342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23F020D1-D6A5-4D37-8B87-213B8A36ED0B}" type="slidenum">
              <a:rPr lang="en-AU" sz="1200">
                <a:solidFill>
                  <a:srgbClr val="000000"/>
                </a:solidFill>
                <a:latin typeface="Calibri" pitchFamily="32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24</a:t>
            </a:fld>
            <a:endParaRPr lang="en-AU" sz="12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76804" name="Text Box 2"/>
          <p:cNvSpPr txBox="1">
            <a:spLocks noChangeArrowheads="1"/>
          </p:cNvSpPr>
          <p:nvPr/>
        </p:nvSpPr>
        <p:spPr bwMode="auto">
          <a:xfrm>
            <a:off x="1524000" y="514350"/>
            <a:ext cx="6098117" cy="2571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6805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914400" y="3257550"/>
            <a:ext cx="7310967" cy="3090863"/>
          </a:xfr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6" name="Верхний колонтитул 5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7432E3C-7152-4B82-870D-D656C6BD5478}" type="slidenum">
              <a:rPr lang="ru-RU"/>
              <a:pPr/>
              <a:t>25</a:t>
            </a:fld>
            <a:endParaRPr lang="ru-RU"/>
          </a:p>
        </p:txBody>
      </p:sp>
      <p:sp>
        <p:nvSpPr>
          <p:cNvPr id="77827" name="Text Box 1"/>
          <p:cNvSpPr txBox="1">
            <a:spLocks noChangeArrowheads="1"/>
          </p:cNvSpPr>
          <p:nvPr/>
        </p:nvSpPr>
        <p:spPr bwMode="auto">
          <a:xfrm>
            <a:off x="5179484" y="6513910"/>
            <a:ext cx="3962400" cy="342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BA0CF7B6-A78D-404A-8E21-B396E06667F7}" type="slidenum">
              <a:rPr lang="en-AU" sz="1200">
                <a:solidFill>
                  <a:srgbClr val="000000"/>
                </a:solidFill>
                <a:latin typeface="Calibri" pitchFamily="32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25</a:t>
            </a:fld>
            <a:endParaRPr lang="en-AU" sz="12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77828" name="Text Box 2"/>
          <p:cNvSpPr txBox="1">
            <a:spLocks noChangeArrowheads="1"/>
          </p:cNvSpPr>
          <p:nvPr/>
        </p:nvSpPr>
        <p:spPr bwMode="auto">
          <a:xfrm>
            <a:off x="1524000" y="514350"/>
            <a:ext cx="6098117" cy="2571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782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914400" y="3257550"/>
            <a:ext cx="7310967" cy="3090863"/>
          </a:xfr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6" name="Верхний колонтитул 5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E6483C41-E7E8-4682-BE90-C040544FC6DA}" type="slidenum">
              <a:rPr lang="ru-RU" smtClean="0"/>
              <a:pPr/>
              <a:t>26</a:t>
            </a:fld>
            <a:endParaRPr lang="ru-RU" smtClean="0"/>
          </a:p>
        </p:txBody>
      </p:sp>
      <p:sp>
        <p:nvSpPr>
          <p:cNvPr id="798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98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F8C05C8-C232-4B53-A92A-354DD220D5A2}" type="slidenum">
              <a:rPr lang="ru-RU" smtClean="0"/>
              <a:pPr/>
              <a:t>27</a:t>
            </a:fld>
            <a:endParaRPr lang="ru-RU" smtClean="0"/>
          </a:p>
        </p:txBody>
      </p:sp>
      <p:sp>
        <p:nvSpPr>
          <p:cNvPr id="808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809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B76F2316-BCC1-4D36-82A9-9C47EAAD5C70}" type="slidenum">
              <a:rPr lang="ru-RU" smtClean="0"/>
              <a:pPr/>
              <a:t>28</a:t>
            </a:fld>
            <a:endParaRPr lang="ru-RU" smtClean="0"/>
          </a:p>
        </p:txBody>
      </p:sp>
      <p:sp>
        <p:nvSpPr>
          <p:cNvPr id="819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819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68E57B41-F401-4978-9B82-E176071D6AF4}" type="slidenum">
              <a:rPr lang="ru-RU"/>
              <a:pPr/>
              <a:t>2</a:t>
            </a:fld>
            <a:endParaRPr lang="ru-RU"/>
          </a:p>
        </p:txBody>
      </p:sp>
      <p:sp>
        <p:nvSpPr>
          <p:cNvPr id="7065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066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6AE6615-909F-48A7-B1D3-5E9D774F1DA6}" type="slidenum">
              <a:rPr lang="ru-RU" smtClean="0"/>
              <a:pPr/>
              <a:t>30</a:t>
            </a:fld>
            <a:endParaRPr lang="ru-RU" smtClean="0"/>
          </a:p>
        </p:txBody>
      </p:sp>
      <p:sp>
        <p:nvSpPr>
          <p:cNvPr id="972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5913" y="514350"/>
            <a:ext cx="3427412" cy="2570163"/>
          </a:xfrm>
          <a:solidFill>
            <a:srgbClr val="FFFFFF"/>
          </a:solidFill>
          <a:ln/>
        </p:spPr>
      </p:sp>
      <p:sp>
        <p:nvSpPr>
          <p:cNvPr id="972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015854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CD10617-D753-4856-B5BB-A784DE1F587F}" type="slidenum">
              <a:rPr lang="ru-RU" smtClean="0"/>
              <a:pPr/>
              <a:t>31</a:t>
            </a:fld>
            <a:endParaRPr lang="ru-RU" smtClean="0"/>
          </a:p>
        </p:txBody>
      </p:sp>
      <p:sp>
        <p:nvSpPr>
          <p:cNvPr id="849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849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68E57B41-F401-4978-9B82-E176071D6AF4}" type="slidenum">
              <a:rPr lang="ru-RU"/>
              <a:pPr/>
              <a:t>32</a:t>
            </a:fld>
            <a:endParaRPr lang="ru-RU"/>
          </a:p>
        </p:txBody>
      </p:sp>
      <p:sp>
        <p:nvSpPr>
          <p:cNvPr id="7065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066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68E57B41-F401-4978-9B82-E176071D6AF4}" type="slidenum">
              <a:rPr lang="ru-RU"/>
              <a:pPr/>
              <a:t>35</a:t>
            </a:fld>
            <a:endParaRPr lang="ru-RU"/>
          </a:p>
        </p:txBody>
      </p:sp>
      <p:sp>
        <p:nvSpPr>
          <p:cNvPr id="7065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066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B9E62FB6-A74E-4390-9AA2-A5AE536BF0D0}" type="slidenum">
              <a:rPr lang="ru-RU" smtClean="0"/>
              <a:pPr/>
              <a:t>37</a:t>
            </a:fld>
            <a:endParaRPr lang="ru-RU" smtClean="0"/>
          </a:p>
        </p:txBody>
      </p:sp>
      <p:sp>
        <p:nvSpPr>
          <p:cNvPr id="87043" name="Text Box 1"/>
          <p:cNvSpPr txBox="1">
            <a:spLocks noChangeArrowheads="1"/>
          </p:cNvSpPr>
          <p:nvPr/>
        </p:nvSpPr>
        <p:spPr bwMode="auto">
          <a:xfrm>
            <a:off x="1524000" y="514350"/>
            <a:ext cx="6096000" cy="2571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7044" name="Rectangle 2"/>
          <p:cNvSpPr>
            <a:spLocks noGrp="1" noChangeArrowheads="1"/>
          </p:cNvSpPr>
          <p:nvPr>
            <p:ph type="body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87045" name="Text Box 3"/>
          <p:cNvSpPr txBox="1">
            <a:spLocks noChangeArrowheads="1"/>
          </p:cNvSpPr>
          <p:nvPr/>
        </p:nvSpPr>
        <p:spPr bwMode="auto">
          <a:xfrm>
            <a:off x="5179484" y="6513910"/>
            <a:ext cx="3962400" cy="342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8A4A5A7-1E7C-47F7-BA01-341DFCED9B83}" type="slidenum">
              <a:rPr lang="ru-RU" sz="1200">
                <a:solidFill>
                  <a:srgbClr val="000000"/>
                </a:solidFill>
                <a:latin typeface="Calibri" pitchFamily="32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37</a:t>
            </a:fld>
            <a:endParaRPr lang="ru-RU" sz="12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6" name="Верхний колонтитул 5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68E57B41-F401-4978-9B82-E176071D6AF4}" type="slidenum">
              <a:rPr lang="ru-RU"/>
              <a:pPr/>
              <a:t>3</a:t>
            </a:fld>
            <a:endParaRPr lang="ru-RU"/>
          </a:p>
        </p:txBody>
      </p:sp>
      <p:sp>
        <p:nvSpPr>
          <p:cNvPr id="7065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066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CDB5747D-FDC7-444B-A407-377D1E808F91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91139" name="Text Box 1"/>
          <p:cNvSpPr txBox="1">
            <a:spLocks noChangeArrowheads="1"/>
          </p:cNvSpPr>
          <p:nvPr/>
        </p:nvSpPr>
        <p:spPr bwMode="auto">
          <a:xfrm>
            <a:off x="1524000" y="514350"/>
            <a:ext cx="6096000" cy="2571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1140" name="Rectangle 2"/>
          <p:cNvSpPr>
            <a:spLocks noGrp="1" noChangeArrowheads="1"/>
          </p:cNvSpPr>
          <p:nvPr>
            <p:ph type="body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91141" name="Text Box 3"/>
          <p:cNvSpPr txBox="1">
            <a:spLocks noChangeArrowheads="1"/>
          </p:cNvSpPr>
          <p:nvPr/>
        </p:nvSpPr>
        <p:spPr bwMode="auto">
          <a:xfrm>
            <a:off x="5179484" y="6513910"/>
            <a:ext cx="3962400" cy="342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B02A12CA-C740-4924-A8C5-D54A1B58BA60}" type="slidenum">
              <a:rPr lang="ru-RU" sz="1200">
                <a:solidFill>
                  <a:srgbClr val="000000"/>
                </a:solidFill>
                <a:latin typeface="Calibri" pitchFamily="32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4</a:t>
            </a:fld>
            <a:endParaRPr lang="ru-RU" sz="12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6" name="Верхний колонтитул 5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E0DC02A2-2AE1-492C-B8A7-BA6085E095E6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901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901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A00D76E-8ED8-40A4-83BA-A2A7CF7F3953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1075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075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68E57B41-F401-4978-9B82-E176071D6AF4}" type="slidenum">
              <a:rPr lang="ru-RU"/>
              <a:pPr/>
              <a:t>9</a:t>
            </a:fld>
            <a:endParaRPr lang="ru-RU"/>
          </a:p>
        </p:txBody>
      </p:sp>
      <p:sp>
        <p:nvSpPr>
          <p:cNvPr id="7065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066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en-US" b="1" dirty="0" err="1" smtClean="0"/>
              <a:t>Наша</a:t>
            </a:r>
            <a:r>
              <a:rPr lang="en-US" b="1" dirty="0" smtClean="0"/>
              <a:t> </a:t>
            </a:r>
            <a:r>
              <a:rPr lang="en-US" b="1" dirty="0" err="1" smtClean="0"/>
              <a:t>миссия</a:t>
            </a:r>
            <a:endParaRPr lang="ru-RU" b="1" dirty="0" smtClean="0"/>
          </a:p>
          <a:p>
            <a:pPr>
              <a:defRPr/>
            </a:pPr>
            <a:r>
              <a:rPr lang="ru-RU" dirty="0" smtClean="0"/>
              <a:t>Каждый день в мир приходит малыш, рождённый с наше помощью, потому что мы определили для себя </a:t>
            </a:r>
            <a:r>
              <a:rPr lang="ru-RU" b="1" dirty="0" smtClean="0"/>
              <a:t>главные цели</a:t>
            </a:r>
            <a:r>
              <a:rPr lang="ru-RU" dirty="0" smtClean="0"/>
              <a:t>:</a:t>
            </a:r>
          </a:p>
          <a:p>
            <a:pPr>
              <a:defRPr/>
            </a:pPr>
            <a:r>
              <a:rPr lang="ru-RU" dirty="0" smtClean="0"/>
              <a:t>мы помогаем своим пациентам стать родителями</a:t>
            </a:r>
          </a:p>
          <a:p>
            <a:pPr>
              <a:defRPr/>
            </a:pPr>
            <a:r>
              <a:rPr lang="ru-RU" dirty="0" smtClean="0"/>
              <a:t>мы помогаем своим сотрудникам добиваться профессионального роста</a:t>
            </a:r>
          </a:p>
          <a:p>
            <a:pPr>
              <a:defRPr/>
            </a:pPr>
            <a:r>
              <a:rPr lang="ru-RU" dirty="0" smtClean="0"/>
              <a:t>мы помогаем Петербургу стать по-настоящему европейским городом</a:t>
            </a:r>
          </a:p>
          <a:p>
            <a:pPr>
              <a:defRPr/>
            </a:pPr>
            <a:r>
              <a:rPr lang="ru-RU" b="1" dirty="0" smtClean="0"/>
              <a:t>Политика качества</a:t>
            </a:r>
          </a:p>
          <a:p>
            <a:pPr>
              <a:defRPr/>
            </a:pPr>
            <a:r>
              <a:rPr lang="ru-RU" dirty="0" smtClean="0"/>
              <a:t>В области качества мы берем на себя обязательства перед нашими пациентами, коллегами, поставщиками считая, что главные критерии нашей работы – это:</a:t>
            </a:r>
          </a:p>
          <a:p>
            <a:pPr>
              <a:defRPr/>
            </a:pPr>
            <a:r>
              <a:rPr lang="ru-RU" dirty="0" smtClean="0"/>
              <a:t>Профессионализм</a:t>
            </a:r>
          </a:p>
          <a:p>
            <a:pPr>
              <a:defRPr/>
            </a:pPr>
            <a:r>
              <a:rPr lang="ru-RU" dirty="0" smtClean="0"/>
              <a:t>Честность и добросовестность</a:t>
            </a:r>
          </a:p>
          <a:p>
            <a:pPr>
              <a:defRPr/>
            </a:pPr>
            <a:r>
              <a:rPr lang="ru-RU" dirty="0" smtClean="0"/>
              <a:t>Постоянное совершенствование</a:t>
            </a:r>
          </a:p>
          <a:p>
            <a:pPr>
              <a:defRPr/>
            </a:pPr>
            <a:r>
              <a:rPr lang="ru-RU" b="1" dirty="0" smtClean="0"/>
              <a:t>Цели и задачи системы качества «АВА-ПЕТЕР»</a:t>
            </a:r>
          </a:p>
          <a:p>
            <a:pPr>
              <a:defRPr/>
            </a:pPr>
            <a:r>
              <a:rPr lang="ru-RU" i="1" dirty="0" smtClean="0"/>
              <a:t>Цели</a:t>
            </a:r>
            <a:r>
              <a:rPr lang="ru-RU" dirty="0" smtClean="0"/>
              <a:t>, которые мы преследуем при управлении качеством</a:t>
            </a:r>
          </a:p>
          <a:p>
            <a:pPr>
              <a:defRPr/>
            </a:pPr>
            <a:r>
              <a:rPr lang="ru-RU" dirty="0" smtClean="0"/>
              <a:t>Достижение уровня удовлетворённости пациентов до 80% независимо от результатов программы ВРТ</a:t>
            </a:r>
          </a:p>
          <a:p>
            <a:pPr>
              <a:defRPr/>
            </a:pPr>
            <a:r>
              <a:rPr lang="ru-RU" dirty="0" smtClean="0"/>
              <a:t>Повышение эффективности медицинской деятельности – увеличение частоты наступления беременности до 50% от числа от числа переносов</a:t>
            </a:r>
          </a:p>
          <a:p>
            <a:pPr>
              <a:defRPr/>
            </a:pPr>
            <a:r>
              <a:rPr lang="ru-RU" dirty="0" smtClean="0"/>
              <a:t>Повышение уровня безопасности –  снижение % </a:t>
            </a:r>
            <a:r>
              <a:rPr lang="ru-RU" dirty="0" err="1" smtClean="0"/>
              <a:t>гиперстимуляций</a:t>
            </a:r>
            <a:r>
              <a:rPr lang="ru-RU" dirty="0" smtClean="0"/>
              <a:t> до 3 %</a:t>
            </a:r>
          </a:p>
          <a:p>
            <a:pPr>
              <a:defRPr/>
            </a:pPr>
            <a:r>
              <a:rPr lang="ru-RU" i="1" dirty="0" smtClean="0"/>
              <a:t>Задачи в области качества</a:t>
            </a:r>
            <a:endParaRPr lang="ru-RU" dirty="0" smtClean="0"/>
          </a:p>
          <a:p>
            <a:pPr>
              <a:defRPr/>
            </a:pPr>
            <a:r>
              <a:rPr lang="ru-RU" dirty="0" smtClean="0"/>
              <a:t>Изучение потребностей пациентов, стремление удовлетворить и превысить их ожидания.</a:t>
            </a:r>
          </a:p>
          <a:p>
            <a:pPr>
              <a:defRPr/>
            </a:pPr>
            <a:r>
              <a:rPr lang="ru-RU" dirty="0" smtClean="0"/>
              <a:t>Постоянное совершенствование рабочих процессов.</a:t>
            </a:r>
          </a:p>
          <a:p>
            <a:pPr>
              <a:defRPr/>
            </a:pPr>
            <a:r>
              <a:rPr lang="ru-RU" dirty="0" smtClean="0"/>
              <a:t>Внедрение новых услуг и улучшение существующих.</a:t>
            </a:r>
          </a:p>
          <a:p>
            <a:pPr>
              <a:defRPr/>
            </a:pPr>
            <a:r>
              <a:rPr lang="ru-RU" dirty="0" smtClean="0"/>
              <a:t>Постоянное обучение персонала.</a:t>
            </a:r>
          </a:p>
          <a:p>
            <a:pPr>
              <a:defRPr/>
            </a:pPr>
            <a:r>
              <a:rPr lang="ru-RU" dirty="0" smtClean="0"/>
              <a:t>Повышение управляемости за счёт чёткого распределения полномочий и зон ответственности сотрудников.</a:t>
            </a:r>
          </a:p>
          <a:p>
            <a:pPr>
              <a:defRPr/>
            </a:pPr>
            <a:r>
              <a:rPr lang="ru-RU" dirty="0" smtClean="0"/>
              <a:t>Разработка и внедрение стандартов деятельности.</a:t>
            </a:r>
          </a:p>
          <a:p>
            <a:pPr>
              <a:defRPr/>
            </a:pPr>
            <a:r>
              <a:rPr lang="ru-RU" dirty="0" smtClean="0"/>
              <a:t>Анализ и устранение недостатков.</a:t>
            </a:r>
          </a:p>
          <a:p>
            <a:pPr>
              <a:defRPr/>
            </a:pPr>
            <a:r>
              <a:rPr lang="ru-RU" dirty="0" smtClean="0"/>
              <a:t>Подготовка, прохождение и дальнейшее подтверждение сертификации по требованиям ИСО 9001:2000.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38DE08-E925-4065-A211-5D6EB3B36083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68E57B41-F401-4978-9B82-E176071D6AF4}" type="slidenum">
              <a:rPr lang="ru-RU"/>
              <a:pPr/>
              <a:t>12</a:t>
            </a:fld>
            <a:endParaRPr lang="ru-RU"/>
          </a:p>
        </p:txBody>
      </p:sp>
      <p:sp>
        <p:nvSpPr>
          <p:cNvPr id="7065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066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8532A-D15E-4239-A4B2-46A581CD60FF}" type="datetime1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40C-0E42-4292-B97D-04C35AB3BD02}" type="datetime1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CA694-1BB7-443F-9C98-B9B5B264F6E3}" type="datetime1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7000"/>
            <a:ext cx="8221663" cy="14335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0"/>
          </p:nvPr>
        </p:nvSpPr>
        <p:spPr>
          <a:xfrm>
            <a:off x="2771775" y="6453188"/>
            <a:ext cx="3521075" cy="26035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>
          <a:xfrm>
            <a:off x="6553200" y="6453188"/>
            <a:ext cx="2125663" cy="260350"/>
          </a:xfrm>
        </p:spPr>
        <p:txBody>
          <a:bodyPr/>
          <a:lstStyle>
            <a:lvl1pPr>
              <a:defRPr/>
            </a:lvl1pPr>
          </a:lstStyle>
          <a:p>
            <a:fld id="{C183DFB2-6487-4DFA-89E7-D23208E6F53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>
    <p:pull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F140-52AD-41EF-8271-CB3A5013AE02}" type="datetime1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C00F-CEAC-48BC-823C-10D86A7791EC}" type="datetime1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FEFF8-2ED8-4EE1-B204-EB2F11F80DF6}" type="datetime1">
              <a:rPr lang="ru-RU" smtClean="0"/>
              <a:pPr/>
              <a:t>06.12.2012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CF95-A9EA-40BB-B49B-A85CFB6B8632}" type="datetime1">
              <a:rPr lang="ru-RU" smtClean="0"/>
              <a:pPr/>
              <a:t>06.12.2012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1B5D-6E38-4FFB-B3F6-62985CD6AB85}" type="datetime1">
              <a:rPr lang="ru-RU" smtClean="0"/>
              <a:pPr/>
              <a:t>06.12.2012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93628-DCE7-4CA3-8C73-6E83F0052770}" type="datetime1">
              <a:rPr lang="ru-RU" smtClean="0"/>
              <a:pPr/>
              <a:t>06.12.2012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C3D0-4032-433F-986A-842631027574}" type="datetime1">
              <a:rPr lang="ru-RU" smtClean="0"/>
              <a:pPr/>
              <a:t>06.12.2012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E7F16-CBE9-4766-8AE5-998152092650}" type="datetime1">
              <a:rPr lang="ru-RU" smtClean="0"/>
              <a:pPr/>
              <a:t>06.12.2012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5314F-51E5-4AF4-91F5-9EFDBD61446A}" type="datetime1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</p:sldLayoutIdLst>
  <p:transition spd="med">
    <p:pull dir="ld"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>
          <a:xfrm>
            <a:off x="1331640" y="2571744"/>
            <a:ext cx="7812360" cy="189388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8 принципов СМК </a:t>
            </a:r>
            <a:r>
              <a:rPr lang="en-US" sz="4000" b="1" dirty="0" smtClean="0">
                <a:solidFill>
                  <a:schemeClr val="bg1"/>
                </a:solidFill>
              </a:rPr>
              <a:t>ISO</a:t>
            </a:r>
            <a:r>
              <a:rPr lang="ru-RU" sz="4000" b="1" dirty="0" smtClean="0">
                <a:solidFill>
                  <a:schemeClr val="bg1"/>
                </a:solidFill>
              </a:rPr>
              <a:t> 9001:2008</a:t>
            </a:r>
            <a:r>
              <a:rPr lang="en-US" sz="4000" b="1" dirty="0" smtClean="0">
                <a:solidFill>
                  <a:schemeClr val="bg1"/>
                </a:solidFill>
              </a:rPr>
              <a:t/>
            </a:r>
            <a:br>
              <a:rPr lang="en-US" sz="40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Пациент </a:t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в центре внимания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11"/>
          <p:cNvSpPr>
            <a:spLocks noGrp="1"/>
          </p:cNvSpPr>
          <p:nvPr>
            <p:ph type="subTitle" idx="1"/>
          </p:nvPr>
        </p:nvSpPr>
        <p:spPr>
          <a:xfrm>
            <a:off x="251520" y="5429264"/>
            <a:ext cx="8568952" cy="1142984"/>
          </a:xfrm>
        </p:spPr>
        <p:txBody>
          <a:bodyPr>
            <a:normAutofit/>
          </a:bodyPr>
          <a:lstStyle/>
          <a:p>
            <a:pPr algn="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000" b="1" dirty="0" smtClean="0">
                <a:solidFill>
                  <a:schemeClr val="accent6"/>
                </a:solidFill>
              </a:rPr>
              <a:t>Заместитель </a:t>
            </a:r>
            <a:r>
              <a:rPr lang="ru-RU" sz="2000" b="1" dirty="0" smtClean="0">
                <a:solidFill>
                  <a:schemeClr val="accent6"/>
                </a:solidFill>
              </a:rPr>
              <a:t>Генерального директора</a:t>
            </a:r>
          </a:p>
          <a:p>
            <a:pPr algn="r">
              <a:defRPr/>
            </a:pPr>
            <a:r>
              <a:rPr lang="ru-RU" sz="2000" b="1" dirty="0" smtClean="0">
                <a:solidFill>
                  <a:schemeClr val="accent6"/>
                </a:solidFill>
              </a:rPr>
              <a:t>по управлению </a:t>
            </a:r>
            <a:r>
              <a:rPr lang="ru-RU" sz="2000" b="1" dirty="0" smtClean="0">
                <a:solidFill>
                  <a:schemeClr val="accent6"/>
                </a:solidFill>
              </a:rPr>
              <a:t>качеством</a:t>
            </a:r>
          </a:p>
          <a:p>
            <a:pPr algn="r">
              <a:defRPr/>
            </a:pPr>
            <a:r>
              <a:rPr lang="ru-RU" sz="2000" b="1" dirty="0" smtClean="0">
                <a:solidFill>
                  <a:schemeClr val="accent6"/>
                </a:solidFill>
              </a:rPr>
              <a:t> </a:t>
            </a:r>
            <a:r>
              <a:rPr lang="ru-RU" sz="2000" b="1" dirty="0" err="1" smtClean="0">
                <a:solidFill>
                  <a:schemeClr val="accent6"/>
                </a:solidFill>
              </a:rPr>
              <a:t>Кузьмина-Крутецкая</a:t>
            </a:r>
            <a:r>
              <a:rPr lang="ru-RU" sz="2000" b="1" dirty="0" smtClean="0">
                <a:solidFill>
                  <a:schemeClr val="accent6"/>
                </a:solidFill>
              </a:rPr>
              <a:t> </a:t>
            </a:r>
            <a:r>
              <a:rPr lang="ru-RU" sz="2000" b="1" dirty="0" smtClean="0">
                <a:solidFill>
                  <a:schemeClr val="accent6"/>
                </a:solidFill>
              </a:rPr>
              <a:t>С.Р. </a:t>
            </a:r>
            <a:endParaRPr lang="ru-RU" sz="2000" b="1" dirty="0" smtClean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6562725" cy="1143000"/>
          </a:xfrm>
        </p:spPr>
        <p:txBody>
          <a:bodyPr>
            <a:normAutofit/>
          </a:bodyPr>
          <a:lstStyle/>
          <a:p>
            <a:pPr algn="l"/>
            <a:r>
              <a:rPr lang="ru-RU" sz="2700" b="1" dirty="0" smtClean="0">
                <a:solidFill>
                  <a:schemeClr val="bg1"/>
                </a:solidFill>
              </a:rPr>
              <a:t>2. Лидерство руководителя</a:t>
            </a:r>
            <a:br>
              <a:rPr lang="ru-RU" sz="2700" b="1" dirty="0" smtClean="0">
                <a:solidFill>
                  <a:schemeClr val="bg1"/>
                </a:solidFill>
              </a:rPr>
            </a:br>
            <a:r>
              <a:rPr lang="ru-RU" sz="2700" b="1" dirty="0" smtClean="0">
                <a:solidFill>
                  <a:schemeClr val="bg1"/>
                </a:solidFill>
              </a:rPr>
              <a:t>Организационные изменения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420888"/>
            <a:ext cx="7128792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Пересмотр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организационной структуры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для более детального определения зон ответственности, подчиненности и взаимозаменяемости персонала</a:t>
            </a: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Создана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служба качества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выделен представитель администрации по качеству, наделенный полномочиями</a:t>
            </a: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6768752" cy="809625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2700" b="1" dirty="0" smtClean="0">
                <a:solidFill>
                  <a:schemeClr val="bg1"/>
                </a:solidFill>
              </a:rPr>
              <a:t>2. Лидерство руководителя </a:t>
            </a:r>
            <a:br>
              <a:rPr lang="ru-RU" sz="2700" b="1" dirty="0" smtClean="0">
                <a:solidFill>
                  <a:schemeClr val="bg1"/>
                </a:solidFill>
              </a:rPr>
            </a:br>
            <a:r>
              <a:rPr lang="ru-RU" sz="2700" b="1" dirty="0" smtClean="0">
                <a:solidFill>
                  <a:schemeClr val="bg1"/>
                </a:solidFill>
              </a:rPr>
              <a:t>Перед внедрением СМК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564904"/>
            <a:ext cx="712879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Сформулирована  миссия компании</a:t>
            </a: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Определена политика качества</a:t>
            </a: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Поставлены цели и задачи в области качества</a:t>
            </a: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763688" y="2348880"/>
            <a:ext cx="5688632" cy="381642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62" name="Text Box 1"/>
          <p:cNvSpPr txBox="1">
            <a:spLocks noChangeArrowheads="1"/>
          </p:cNvSpPr>
          <p:nvPr/>
        </p:nvSpPr>
        <p:spPr bwMode="auto">
          <a:xfrm>
            <a:off x="323528" y="476672"/>
            <a:ext cx="7467600" cy="59430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lvl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3. Вовлечение сотрудников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467544" y="1700808"/>
            <a:ext cx="7686700" cy="93610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8288" indent="-268288" algn="ctr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Сотрудники - основа организации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36866" name="Picture 2" descr="C:\Documents and Settings\Krutetskaya-sr.MC\desktop\Общее фот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420888"/>
            <a:ext cx="5544616" cy="367240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67544" y="3284984"/>
            <a:ext cx="8208912" cy="28803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62" name="Text Box 1"/>
          <p:cNvSpPr txBox="1">
            <a:spLocks noChangeArrowheads="1"/>
          </p:cNvSpPr>
          <p:nvPr/>
        </p:nvSpPr>
        <p:spPr bwMode="auto">
          <a:xfrm>
            <a:off x="323528" y="476672"/>
            <a:ext cx="7467600" cy="59430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lvl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3. Вовлечение сотрудников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0" y="1844824"/>
            <a:ext cx="9144000" cy="226084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8288" indent="-268288" algn="ctr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Организация </a:t>
            </a:r>
            <a:endParaRPr lang="ru-RU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68288" indent="-268288" algn="ctr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привлекает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сотрудников к решению 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задач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и дает возможность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применять способности </a:t>
            </a:r>
            <a:endParaRPr lang="ru-RU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68288" indent="-268288" algn="ctr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 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пользой для организации и для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самих сотрудников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5" name="Picture 2" descr="C:\Documents and Settings\Krutetskaya-sr.MC\desktop\Фото госпиталя\IMG_02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39552" y="3356992"/>
            <a:ext cx="3888431" cy="2736304"/>
          </a:xfrm>
          <a:prstGeom prst="rect">
            <a:avLst/>
          </a:prstGeom>
        </p:spPr>
      </p:pic>
      <p:pic>
        <p:nvPicPr>
          <p:cNvPr id="36865" name="Picture 1" descr="C:\Documents and Settings\Krutetskaya-sr.MC\desktop\Кузьмина-Крутецкая СР\020П-июн-ЦСО-ЛИТ 001.jpg"/>
          <p:cNvPicPr>
            <a:picLocks noChangeAspect="1" noChangeArrowheads="1"/>
          </p:cNvPicPr>
          <p:nvPr/>
        </p:nvPicPr>
        <p:blipFill>
          <a:blip r:embed="rId4" cstate="print"/>
          <a:srcRect l="5069" t="3608" b="6209"/>
          <a:stretch>
            <a:fillRect/>
          </a:stretch>
        </p:blipFill>
        <p:spPr bwMode="auto">
          <a:xfrm>
            <a:off x="4499992" y="3355830"/>
            <a:ext cx="4104456" cy="273984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5436096" y="1700808"/>
            <a:ext cx="3168352" cy="453650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62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7467600" cy="8683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lvl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4. Процессный подход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1043608" y="1988840"/>
            <a:ext cx="4104456" cy="144016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Желаемый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результат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достигается 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эффективнее, </a:t>
            </a:r>
            <a:endParaRPr lang="ru-RU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если 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деятельностью и ресурсами </a:t>
            </a:r>
            <a:endParaRPr lang="ru-RU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управляют 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как процессом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34817" name="Picture 1" descr="G:\Копия 07 08 2012\Мои документы\1\_Скандинавия ISO 9001 2010\Поликлиника\экстренная госпитализация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772816"/>
            <a:ext cx="3016531" cy="4392488"/>
          </a:xfrm>
          <a:prstGeom prst="rect">
            <a:avLst/>
          </a:prstGeom>
          <a:noFill/>
        </p:spPr>
      </p:pic>
      <p:pic>
        <p:nvPicPr>
          <p:cNvPr id="7" name="Picture 4" descr="http://artpetty.com/wp-content/uploads/2009/11/chao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115616" y="3717032"/>
            <a:ext cx="3168352" cy="237724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23528" y="548680"/>
            <a:ext cx="6562725" cy="70631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ru-RU" sz="2700" b="1" dirty="0" smtClean="0">
                <a:solidFill>
                  <a:schemeClr val="bg1"/>
                </a:solidFill>
              </a:rPr>
              <a:t>4. Процессный подход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1259632" y="4653136"/>
            <a:ext cx="6120680" cy="1192461"/>
            <a:chOff x="1043608" y="4781260"/>
            <a:chExt cx="6120680" cy="1192461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 b="-575"/>
            <a:stretch>
              <a:fillRect/>
            </a:stretch>
          </p:blipFill>
          <p:spPr bwMode="auto">
            <a:xfrm>
              <a:off x="1043608" y="4781260"/>
              <a:ext cx="6120680" cy="119246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2123728" y="5157192"/>
              <a:ext cx="4248472" cy="442342"/>
              <a:chOff x="1251" y="645"/>
              <a:chExt cx="6779" cy="614"/>
            </a:xfrm>
          </p:grpSpPr>
          <p:sp>
            <p:nvSpPr>
              <p:cNvPr id="7" name="AutoShape 6"/>
              <p:cNvSpPr>
                <a:spLocks noChangeArrowheads="1"/>
              </p:cNvSpPr>
              <p:nvPr/>
            </p:nvSpPr>
            <p:spPr bwMode="auto">
              <a:xfrm>
                <a:off x="1251" y="645"/>
                <a:ext cx="6779" cy="614"/>
              </a:xfrm>
              <a:prstGeom prst="rightArrow">
                <a:avLst>
                  <a:gd name="adj1" fmla="val 50000"/>
                  <a:gd name="adj2" fmla="val 276018"/>
                </a:avLst>
              </a:prstGeom>
              <a:solidFill>
                <a:srgbClr val="FFFFFF"/>
              </a:solidFill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8" name="Text Box 5"/>
              <p:cNvSpPr txBox="1">
                <a:spLocks noChangeArrowheads="1"/>
              </p:cNvSpPr>
              <p:nvPr/>
            </p:nvSpPr>
            <p:spPr bwMode="auto">
              <a:xfrm>
                <a:off x="1251" y="798"/>
                <a:ext cx="5932" cy="307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r>
                  <a:rPr lang="ru-RU" sz="1200" b="1" dirty="0">
                    <a:latin typeface="Arial" charset="0"/>
                    <a:ea typeface="Times New Roman" pitchFamily="18" charset="0"/>
                    <a:cs typeface="Arial" charset="0"/>
                  </a:rPr>
                  <a:t>Основные процессы</a:t>
                </a:r>
                <a:endParaRPr lang="ru-RU" dirty="0">
                  <a:ea typeface="Times New Roman" pitchFamily="18" charset="0"/>
                  <a:cs typeface="Arial" charset="0"/>
                </a:endParaRPr>
              </a:p>
            </p:txBody>
          </p:sp>
        </p:grpSp>
      </p:grp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251520" y="2276872"/>
            <a:ext cx="8046740" cy="144016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Все </a:t>
            </a:r>
            <a:r>
              <a:rPr lang="ru-RU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основные, вспомогательные и критические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процессы в клинике проанализированы и пересмотрены с позиции их влияния на качество услуг, оказываемых пациенту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1628800"/>
            <a:ext cx="2952328" cy="46805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95536" y="476672"/>
            <a:ext cx="5486400" cy="566737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ru-RU" sz="2700" b="1" dirty="0" smtClean="0">
                <a:solidFill>
                  <a:schemeClr val="bg1"/>
                </a:solidFill>
              </a:rPr>
              <a:t>4. Процессный подход</a:t>
            </a:r>
          </a:p>
        </p:txBody>
      </p:sp>
      <p:sp>
        <p:nvSpPr>
          <p:cNvPr id="4" name="Текст 5"/>
          <p:cNvSpPr txBox="1">
            <a:spLocks/>
          </p:cNvSpPr>
          <p:nvPr/>
        </p:nvSpPr>
        <p:spPr>
          <a:xfrm>
            <a:off x="251520" y="3140968"/>
            <a:ext cx="5544616" cy="8048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	</a:t>
            </a:r>
            <a:r>
              <a:rPr lang="ru-RU" dirty="0" smtClean="0"/>
              <a:t>СОП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	Разработанный и утвержденный документ становится внутренним стандартом и называется стандартной операционной процедурой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35890" t="12235" r="32391" b="5516"/>
          <a:stretch>
            <a:fillRect/>
          </a:stretch>
        </p:blipFill>
        <p:spPr bwMode="auto">
          <a:xfrm>
            <a:off x="5811705" y="1700808"/>
            <a:ext cx="2792743" cy="452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67544" y="2376264"/>
            <a:ext cx="8208912" cy="230425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4752528"/>
            <a:ext cx="8208912" cy="191683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62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7467600" cy="8683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lvl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5</a:t>
            </a:r>
            <a:r>
              <a:rPr lang="en-US" sz="27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</a:t>
            </a:r>
            <a:r>
              <a:rPr lang="ru-RU" sz="27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Системный подход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467544" y="1628800"/>
            <a:ext cx="8676456" cy="472960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8288" lvl="1" indent="-268288" algn="ctr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Управление взаимосвязанными процессами как системой </a:t>
            </a:r>
            <a:endParaRPr lang="ru-RU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68288" lvl="1" indent="-268288" algn="ctr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повышает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эффективность деятельности организации в достижении ее целей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230408" name="Picture 8" descr="http://img0.liveinternet.ru/images/attach/c/1/58/174/58174444_Kutuzov_u_Borodin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448272"/>
            <a:ext cx="3384376" cy="2140099"/>
          </a:xfrm>
          <a:prstGeom prst="rect">
            <a:avLst/>
          </a:prstGeom>
          <a:noFill/>
        </p:spPr>
      </p:pic>
      <p:pic>
        <p:nvPicPr>
          <p:cNvPr id="230410" name="Picture 10" descr="http://img690.imageshack.us/img690/3306/ermolovborodin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448272"/>
            <a:ext cx="2859398" cy="2162523"/>
          </a:xfrm>
          <a:prstGeom prst="rect">
            <a:avLst/>
          </a:prstGeom>
          <a:noFill/>
        </p:spPr>
      </p:pic>
      <p:pic>
        <p:nvPicPr>
          <p:cNvPr id="230413" name="Picture 13"/>
          <p:cNvPicPr>
            <a:picLocks noChangeAspect="1" noChangeArrowheads="1"/>
          </p:cNvPicPr>
          <p:nvPr/>
        </p:nvPicPr>
        <p:blipFill>
          <a:blip r:embed="rId5" cstate="print"/>
          <a:srcRect l="26869" t="31770" b="7751"/>
          <a:stretch>
            <a:fillRect/>
          </a:stretch>
        </p:blipFill>
        <p:spPr bwMode="auto">
          <a:xfrm>
            <a:off x="5229474" y="4824536"/>
            <a:ext cx="3379442" cy="1746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21" name="Picture 21" descr="http://i.rdrom.ru/pubs/4483/10326/686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4824536"/>
            <a:ext cx="2880320" cy="18002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707904" y="424847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1812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707904" y="6120680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2012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83568" y="2132856"/>
            <a:ext cx="7776864" cy="424847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3" name="Picture 2" descr="\\Lt-s-fs1\Users\vlasov-a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204864"/>
            <a:ext cx="7630468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51520" y="332656"/>
            <a:ext cx="664482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700" b="1" dirty="0" smtClean="0">
                <a:solidFill>
                  <a:schemeClr val="bg1"/>
                </a:solidFill>
              </a:rPr>
              <a:t>5. Системный подход</a:t>
            </a:r>
          </a:p>
          <a:p>
            <a:pPr algn="just"/>
            <a:r>
              <a:rPr lang="ru-RU" sz="27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Постоянный </a:t>
            </a:r>
            <a:r>
              <a:rPr lang="ru-RU" sz="27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учёт и контроль </a:t>
            </a:r>
            <a:r>
              <a:rPr lang="en-US" sz="27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KPI</a:t>
            </a:r>
            <a:endParaRPr lang="ru-RU" sz="27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484784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Данные из медицинской информационной системы сводятся в аналитическую таблицу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23928" y="3068960"/>
            <a:ext cx="4536504" cy="302433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62" name="Text Box 1"/>
          <p:cNvSpPr txBox="1">
            <a:spLocks noChangeArrowheads="1"/>
          </p:cNvSpPr>
          <p:nvPr/>
        </p:nvSpPr>
        <p:spPr bwMode="auto">
          <a:xfrm>
            <a:off x="395536" y="404664"/>
            <a:ext cx="7467600" cy="8683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lvl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5</a:t>
            </a:r>
            <a:r>
              <a:rPr lang="en-US" sz="27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</a:t>
            </a:r>
            <a:r>
              <a:rPr lang="ru-RU" sz="27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Системный подход</a:t>
            </a:r>
          </a:p>
          <a:p>
            <a:pPr lvl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Управление рисками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611560" y="1844824"/>
            <a:ext cx="7542684" cy="458559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82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Идентификация рисков и возможностей</a:t>
            </a:r>
          </a:p>
          <a:p>
            <a:pPr marL="2682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Оценка рисков</a:t>
            </a:r>
          </a:p>
          <a:p>
            <a:pPr marL="2682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Реагирование на риски</a:t>
            </a:r>
          </a:p>
          <a:p>
            <a:pPr marL="2682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Контроль</a:t>
            </a:r>
          </a:p>
          <a:p>
            <a:pPr marL="2682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68288" lvl="1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Управление рисками </a:t>
            </a:r>
          </a:p>
          <a:p>
            <a:pPr marL="268288" lvl="1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 Конференция</a:t>
            </a:r>
          </a:p>
          <a:p>
            <a:pPr marL="268288" lvl="1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Казань</a:t>
            </a:r>
          </a:p>
          <a:p>
            <a:pPr marL="268288" lvl="1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2013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3" cstate="print"/>
          <a:srcRect l="1391" t="7880" r="2657" b="8683"/>
          <a:stretch>
            <a:fillRect/>
          </a:stretch>
        </p:blipFill>
        <p:spPr bwMode="auto">
          <a:xfrm>
            <a:off x="3995936" y="3140968"/>
            <a:ext cx="4416491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"/>
          <p:cNvSpPr txBox="1">
            <a:spLocks noChangeArrowheads="1"/>
          </p:cNvSpPr>
          <p:nvPr/>
        </p:nvSpPr>
        <p:spPr bwMode="auto">
          <a:xfrm>
            <a:off x="467544" y="404664"/>
            <a:ext cx="7467600" cy="8683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</a:rPr>
              <a:t>Восемь основных принципов 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</a:rPr>
              <a:t>системы менеджмента качества (СМК)</a:t>
            </a:r>
            <a:endParaRPr lang="ru-RU" sz="2700" b="1" dirty="0">
              <a:solidFill>
                <a:schemeClr val="bg1"/>
              </a:solidFill>
            </a:endParaRP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827584" y="1988840"/>
            <a:ext cx="7686700" cy="374888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42900">
              <a:spcBef>
                <a:spcPts val="600"/>
              </a:spcBef>
              <a:buClr>
                <a:srgbClr val="FE8637"/>
              </a:buClr>
              <a:buSzPct val="70000"/>
              <a:buFont typeface="+mj-lt"/>
              <a:buAutoNum type="arabicPeriod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Ориентация на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потребителя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342900" indent="-342900">
              <a:spcBef>
                <a:spcPts val="600"/>
              </a:spcBef>
              <a:buClr>
                <a:srgbClr val="FE8637"/>
              </a:buClr>
              <a:buSzPct val="70000"/>
              <a:buFont typeface="+mj-lt"/>
              <a:buAutoNum type="arabicPeriod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Лидерство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руководителя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342900" indent="-342900">
              <a:spcBef>
                <a:spcPts val="600"/>
              </a:spcBef>
              <a:buClr>
                <a:srgbClr val="FE8637"/>
              </a:buClr>
              <a:buSzPct val="70000"/>
              <a:buFont typeface="+mj-lt"/>
              <a:buAutoNum type="arabicPeriod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Вовлечение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сотрудников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342900" indent="-342900">
              <a:spcBef>
                <a:spcPts val="600"/>
              </a:spcBef>
              <a:buClr>
                <a:srgbClr val="FE8637"/>
              </a:buClr>
              <a:buSzPct val="70000"/>
              <a:buFont typeface="+mj-lt"/>
              <a:buAutoNum type="arabicPeriod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Процессный подход</a:t>
            </a:r>
          </a:p>
          <a:p>
            <a:pPr marL="342900" indent="-342900">
              <a:spcBef>
                <a:spcPts val="600"/>
              </a:spcBef>
              <a:buClr>
                <a:srgbClr val="FE8637"/>
              </a:buClr>
              <a:buSzPct val="70000"/>
              <a:buFont typeface="+mj-lt"/>
              <a:buAutoNum type="arabicPeriod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Системный подход к менеджменту</a:t>
            </a:r>
          </a:p>
          <a:p>
            <a:pPr marL="342900" indent="-342900">
              <a:spcBef>
                <a:spcPts val="600"/>
              </a:spcBef>
              <a:buClr>
                <a:srgbClr val="FE8637"/>
              </a:buClr>
              <a:buSzPct val="70000"/>
              <a:buFont typeface="+mj-lt"/>
              <a:buAutoNum type="arabicPeriod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Постоянное улучшение</a:t>
            </a:r>
          </a:p>
          <a:p>
            <a:pPr marL="342900" indent="-342900">
              <a:spcBef>
                <a:spcPts val="600"/>
              </a:spcBef>
              <a:buClr>
                <a:srgbClr val="FE8637"/>
              </a:buClr>
              <a:buSzPct val="70000"/>
              <a:buFont typeface="+mj-lt"/>
              <a:buAutoNum type="arabicPeriod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Принятие решений, основанных на фактах</a:t>
            </a:r>
          </a:p>
          <a:p>
            <a:pPr marL="342900" indent="-342900">
              <a:spcBef>
                <a:spcPts val="600"/>
              </a:spcBef>
              <a:buClr>
                <a:srgbClr val="FE8637"/>
              </a:buClr>
              <a:buSzPct val="70000"/>
              <a:buFont typeface="+mj-lt"/>
              <a:buAutoNum type="arabicPeriod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Взаимовыгодные отношения с партнерами</a:t>
            </a:r>
            <a:b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</a:b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/>
            </a:r>
            <a:b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</a:b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51520" y="476672"/>
            <a:ext cx="6562725" cy="567382"/>
          </a:xfrm>
          <a:prstGeom prst="rect">
            <a:avLst/>
          </a:prstGeom>
        </p:spPr>
        <p:txBody>
          <a:bodyPr/>
          <a:lstStyle/>
          <a:p>
            <a:pPr algn="just">
              <a:spcBef>
                <a:spcPct val="0"/>
              </a:spcBef>
              <a:defRPr/>
            </a:pPr>
            <a:r>
              <a:rPr lang="ru-RU" sz="2700" b="1" dirty="0" smtClean="0">
                <a:solidFill>
                  <a:schemeClr val="bg1"/>
                </a:solidFill>
              </a:rPr>
              <a:t>5. Системный подход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7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Безопасность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23528" y="1700808"/>
            <a:ext cx="8136904" cy="4281488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988840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Разработана и реализована политика по обеспечению безопасности пациентов, персонала и окружающей среды, персональных данных</a:t>
            </a: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67744" y="3140969"/>
            <a:ext cx="4464496" cy="338437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G:\Копия 07 08 2012\Мои документы\1\_Скандинавия ISO 9001 2011\Госпиталь 2011\2\Фото госпиталя\IMG_00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212976"/>
            <a:ext cx="4320480" cy="324028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402" name="Picture 2"/>
          <p:cNvPicPr>
            <a:picLocks noChangeAspect="1" noChangeArrowheads="1"/>
          </p:cNvPicPr>
          <p:nvPr/>
        </p:nvPicPr>
        <p:blipFill>
          <a:blip r:embed="rId2" cstate="print"/>
          <a:srcRect l="27460" t="11925" r="11707" b="25706"/>
          <a:stretch>
            <a:fillRect/>
          </a:stretch>
        </p:blipFill>
        <p:spPr bwMode="auto">
          <a:xfrm>
            <a:off x="4427984" y="3212976"/>
            <a:ext cx="4536504" cy="290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23528" y="548680"/>
            <a:ext cx="6624736" cy="724942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ru-RU" sz="2700" b="1" dirty="0" smtClean="0">
                <a:solidFill>
                  <a:schemeClr val="bg1"/>
                </a:solidFill>
              </a:rPr>
              <a:t>5. Системный подход</a:t>
            </a:r>
            <a:endParaRPr lang="ru-RU" sz="2700" b="1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3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Документация  СМК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940152" y="1844824"/>
            <a:ext cx="3589065" cy="36004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  <a:defRPr/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  <a:defRPr/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  <a:defRPr/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988840"/>
            <a:ext cx="6372200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Пирамида документов</a:t>
            </a: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Руководство по качеству является главным документом системы качества и используется всем персоналом</a:t>
            </a: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СОП по внутренним аудитам определяет порядок проведения внутренних проверок</a:t>
            </a: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СОП по контролируемым документам объясняет правила документооборота в системе качества</a:t>
            </a: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Образцы листов контроля и СОП</a:t>
            </a: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67744" y="1916832"/>
            <a:ext cx="4320480" cy="410445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3" name="Заголовок 5"/>
          <p:cNvSpPr txBox="1">
            <a:spLocks/>
          </p:cNvSpPr>
          <p:nvPr/>
        </p:nvSpPr>
        <p:spPr>
          <a:xfrm>
            <a:off x="293266" y="505272"/>
            <a:ext cx="6654998" cy="796950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ru-RU" sz="2700" b="1" dirty="0" smtClean="0">
                <a:solidFill>
                  <a:schemeClr val="bg1"/>
                </a:solidFill>
              </a:rPr>
              <a:t>5. Системный подход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Система электронного документооборота</a:t>
            </a:r>
          </a:p>
        </p:txBody>
      </p:sp>
      <p:pic>
        <p:nvPicPr>
          <p:cNvPr id="4" name="Содержимое 7" descr="Фолдер-структура.bmp"/>
          <p:cNvPicPr>
            <a:picLocks noChangeAspect="1"/>
          </p:cNvPicPr>
          <p:nvPr/>
        </p:nvPicPr>
        <p:blipFill>
          <a:blip r:embed="rId2" cstate="print"/>
          <a:srcRect t="10938" r="31459" b="7025"/>
          <a:stretch>
            <a:fillRect/>
          </a:stretch>
        </p:blipFill>
        <p:spPr>
          <a:xfrm>
            <a:off x="2339752" y="1981492"/>
            <a:ext cx="4144134" cy="396778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"/>
          <p:cNvSpPr txBox="1">
            <a:spLocks noChangeArrowheads="1"/>
          </p:cNvSpPr>
          <p:nvPr/>
        </p:nvSpPr>
        <p:spPr bwMode="auto">
          <a:xfrm>
            <a:off x="395536" y="260648"/>
            <a:ext cx="7467600" cy="8683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lvl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6. Постоянное </a:t>
            </a:r>
            <a:r>
              <a:rPr lang="ru-RU" sz="27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улучшение</a:t>
            </a:r>
            <a:endParaRPr lang="ru-RU" sz="2700" b="1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539552" y="1772816"/>
            <a:ext cx="7992888" cy="118072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8288" indent="-268288" algn="ctr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Постоянное улучшение деятельности организации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необходимо </a:t>
            </a:r>
          </a:p>
          <a:p>
            <a:pPr marL="268288" indent="-268288" algn="ctr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 условиях конкуренции и изменения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требований </a:t>
            </a:r>
            <a:endParaRPr lang="ru-RU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68288" indent="-268288" algn="ctr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к услугам и методам их оказания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Прямоугольник 59"/>
          <p:cNvSpPr/>
          <p:nvPr/>
        </p:nvSpPr>
        <p:spPr>
          <a:xfrm>
            <a:off x="1071538" y="4286256"/>
            <a:ext cx="1571636" cy="21431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071538" y="1643050"/>
            <a:ext cx="1571636" cy="21431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071538" y="3500438"/>
            <a:ext cx="1571636" cy="2143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1071538" y="5357826"/>
            <a:ext cx="1571636" cy="21431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506" name="Text Box 1"/>
          <p:cNvSpPr txBox="1">
            <a:spLocks noChangeArrowheads="1"/>
          </p:cNvSpPr>
          <p:nvPr/>
        </p:nvSpPr>
        <p:spPr bwMode="auto">
          <a:xfrm>
            <a:off x="323528" y="692696"/>
            <a:ext cx="7467600" cy="65403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lvl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</a:rPr>
              <a:t>6. Постоянное улучшение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AU" sz="2700" b="1" dirty="0" smtClean="0">
                <a:solidFill>
                  <a:schemeClr val="bg1"/>
                </a:solidFill>
                <a:latin typeface="+mj-lt"/>
              </a:rPr>
              <a:t>PLAN </a:t>
            </a:r>
            <a:r>
              <a:rPr lang="en-AU" sz="2700" b="1" dirty="0">
                <a:solidFill>
                  <a:schemeClr val="bg1"/>
                </a:solidFill>
                <a:latin typeface="+mj-lt"/>
              </a:rPr>
              <a:t>– DO – CHECK – ACT</a:t>
            </a:r>
            <a:r>
              <a:rPr lang="ru-RU" sz="2700" b="1" dirty="0">
                <a:solidFill>
                  <a:schemeClr val="bg1"/>
                </a:solidFill>
                <a:latin typeface="+mj-lt"/>
              </a:rPr>
              <a:t> (</a:t>
            </a:r>
            <a:r>
              <a:rPr lang="en-US" sz="2700" b="1" dirty="0">
                <a:solidFill>
                  <a:schemeClr val="bg1"/>
                </a:solidFill>
                <a:latin typeface="+mj-lt"/>
              </a:rPr>
              <a:t>PDCA)</a:t>
            </a:r>
            <a:r>
              <a:rPr lang="ru-RU" sz="2700" b="1" dirty="0">
                <a:solidFill>
                  <a:schemeClr val="bg1"/>
                </a:solidFill>
                <a:latin typeface="+mj-lt"/>
              </a:rPr>
              <a:t/>
            </a:r>
            <a:br>
              <a:rPr lang="ru-RU" sz="2700" b="1" dirty="0">
                <a:solidFill>
                  <a:schemeClr val="bg1"/>
                </a:solidFill>
                <a:latin typeface="+mj-lt"/>
              </a:rPr>
            </a:br>
            <a:r>
              <a:rPr lang="ru-RU" sz="1400" b="1" dirty="0" smtClean="0">
                <a:solidFill>
                  <a:schemeClr val="bg1"/>
                </a:solidFill>
                <a:latin typeface="+mj-lt"/>
              </a:rPr>
              <a:t>ЦИКЛ </a:t>
            </a:r>
            <a:r>
              <a:rPr lang="ru-RU" sz="1400" b="1" dirty="0">
                <a:solidFill>
                  <a:schemeClr val="bg1"/>
                </a:solidFill>
                <a:latin typeface="+mj-lt"/>
              </a:rPr>
              <a:t>ШУХАРТА – ДЕМИНГА </a:t>
            </a:r>
          </a:p>
        </p:txBody>
      </p:sp>
      <p:sp>
        <p:nvSpPr>
          <p:cNvPr id="21534" name="Text Box 5"/>
          <p:cNvSpPr txBox="1">
            <a:spLocks noChangeArrowheads="1"/>
          </p:cNvSpPr>
          <p:nvPr/>
        </p:nvSpPr>
        <p:spPr bwMode="auto">
          <a:xfrm>
            <a:off x="1311276" y="1747838"/>
            <a:ext cx="6110288" cy="15668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0" name="Rectangle 7"/>
          <p:cNvSpPr>
            <a:spLocks noChangeArrowheads="1"/>
          </p:cNvSpPr>
          <p:nvPr/>
        </p:nvSpPr>
        <p:spPr bwMode="auto">
          <a:xfrm>
            <a:off x="1165226" y="1643050"/>
            <a:ext cx="1397000" cy="21544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dirty="0">
                <a:solidFill>
                  <a:schemeClr val="bg1"/>
                </a:solidFill>
              </a:rPr>
              <a:t>Планируй</a:t>
            </a:r>
          </a:p>
        </p:txBody>
      </p:sp>
      <p:sp>
        <p:nvSpPr>
          <p:cNvPr id="21511" name="Text Box 8"/>
          <p:cNvSpPr txBox="1">
            <a:spLocks noChangeArrowheads="1"/>
          </p:cNvSpPr>
          <p:nvPr/>
        </p:nvSpPr>
        <p:spPr bwMode="auto">
          <a:xfrm>
            <a:off x="1485901" y="1905001"/>
            <a:ext cx="6372225" cy="1409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1200">
                <a:solidFill>
                  <a:srgbClr val="000000"/>
                </a:solidFill>
              </a:rPr>
              <a:t>1. </a:t>
            </a:r>
            <a:r>
              <a:rPr lang="ru-RU" sz="1200">
                <a:solidFill>
                  <a:srgbClr val="000000"/>
                </a:solidFill>
              </a:rPr>
              <a:t>Выявить потребности, проблемы и ожидания клиентов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>
                <a:solidFill>
                  <a:srgbClr val="000000"/>
                </a:solidFill>
              </a:rPr>
              <a:t>2. Выбрать возможности усовершенствования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>
                <a:solidFill>
                  <a:srgbClr val="000000"/>
                </a:solidFill>
              </a:rPr>
              <a:t>3. Что мешает? (Проблемы)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>
                <a:solidFill>
                  <a:srgbClr val="000000"/>
                </a:solidFill>
              </a:rPr>
              <a:t>5. Определить первопричины проблем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>
                <a:solidFill>
                  <a:srgbClr val="000000"/>
                </a:solidFill>
              </a:rPr>
              <a:t>6. Принять соответствующие решения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>
                <a:solidFill>
                  <a:srgbClr val="000000"/>
                </a:solidFill>
              </a:rPr>
              <a:t>7. Разработать план усовершенствования</a:t>
            </a:r>
          </a:p>
        </p:txBody>
      </p:sp>
      <p:sp>
        <p:nvSpPr>
          <p:cNvPr id="21530" name="Text Box 15"/>
          <p:cNvSpPr txBox="1">
            <a:spLocks noChangeArrowheads="1"/>
          </p:cNvSpPr>
          <p:nvPr/>
        </p:nvSpPr>
        <p:spPr bwMode="auto">
          <a:xfrm>
            <a:off x="1528740" y="3806827"/>
            <a:ext cx="5969000" cy="260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marL="228600" indent="-228600">
              <a:buFont typeface="Times New Roman" pitchFamily="16" charset="0"/>
              <a:buAutoNum type="arabicPeriod"/>
              <a:tabLst>
                <a:tab pos="228600" algn="l"/>
                <a:tab pos="676275" algn="l"/>
                <a:tab pos="1125538" algn="l"/>
                <a:tab pos="1574800" algn="l"/>
                <a:tab pos="2024063" algn="l"/>
                <a:tab pos="2473325" algn="l"/>
                <a:tab pos="2922588" algn="l"/>
                <a:tab pos="3371850" algn="l"/>
                <a:tab pos="3821113" algn="l"/>
                <a:tab pos="4270375" algn="l"/>
                <a:tab pos="4719638" algn="l"/>
                <a:tab pos="5168900" algn="l"/>
                <a:tab pos="5618163" algn="l"/>
                <a:tab pos="6067425" algn="l"/>
                <a:tab pos="6516688" algn="l"/>
                <a:tab pos="6965950" algn="l"/>
                <a:tab pos="7415213" algn="l"/>
                <a:tab pos="7864475" algn="l"/>
                <a:tab pos="8313738" algn="l"/>
                <a:tab pos="8763000" algn="l"/>
                <a:tab pos="9212263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Внедрение решений  в соответствии с планом</a:t>
            </a:r>
          </a:p>
        </p:txBody>
      </p:sp>
      <p:sp>
        <p:nvSpPr>
          <p:cNvPr id="21523" name="Rectangle 21"/>
          <p:cNvSpPr>
            <a:spLocks noChangeArrowheads="1"/>
          </p:cNvSpPr>
          <p:nvPr/>
        </p:nvSpPr>
        <p:spPr bwMode="auto">
          <a:xfrm>
            <a:off x="1165226" y="5357826"/>
            <a:ext cx="1477963" cy="18466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 dirty="0">
                <a:solidFill>
                  <a:schemeClr val="bg1"/>
                </a:solidFill>
              </a:rPr>
              <a:t>Корректируй</a:t>
            </a:r>
          </a:p>
        </p:txBody>
      </p:sp>
      <p:sp>
        <p:nvSpPr>
          <p:cNvPr id="21524" name="Text Box 22"/>
          <p:cNvSpPr txBox="1">
            <a:spLocks noChangeArrowheads="1"/>
          </p:cNvSpPr>
          <p:nvPr/>
        </p:nvSpPr>
        <p:spPr bwMode="auto">
          <a:xfrm>
            <a:off x="1511301" y="5610226"/>
            <a:ext cx="6345238" cy="4111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marL="228600" indent="-228600">
              <a:buFont typeface="Times New Roman" pitchFamily="16" charset="0"/>
              <a:buAutoNum type="arabicPeriod"/>
              <a:tabLst>
                <a:tab pos="228600" algn="l"/>
                <a:tab pos="676275" algn="l"/>
                <a:tab pos="1125538" algn="l"/>
                <a:tab pos="1574800" algn="l"/>
                <a:tab pos="2024063" algn="l"/>
                <a:tab pos="2473325" algn="l"/>
                <a:tab pos="2922588" algn="l"/>
                <a:tab pos="3371850" algn="l"/>
                <a:tab pos="3821113" algn="l"/>
                <a:tab pos="4270375" algn="l"/>
                <a:tab pos="4719638" algn="l"/>
                <a:tab pos="5168900" algn="l"/>
                <a:tab pos="5618163" algn="l"/>
                <a:tab pos="6067425" algn="l"/>
                <a:tab pos="6516688" algn="l"/>
                <a:tab pos="6965950" algn="l"/>
                <a:tab pos="7415213" algn="l"/>
                <a:tab pos="7864475" algn="l"/>
                <a:tab pos="8313738" algn="l"/>
                <a:tab pos="8763000" algn="l"/>
                <a:tab pos="9212263" algn="l"/>
              </a:tabLst>
            </a:pPr>
            <a:r>
              <a:rPr lang="ru-RU" sz="1200">
                <a:solidFill>
                  <a:srgbClr val="000000"/>
                </a:solidFill>
              </a:rPr>
              <a:t>Исправление отклонений</a:t>
            </a:r>
          </a:p>
          <a:p>
            <a:pPr marL="228600" indent="-228600">
              <a:buFont typeface="Times New Roman" pitchFamily="16" charset="0"/>
              <a:buAutoNum type="arabicPeriod"/>
              <a:tabLst>
                <a:tab pos="228600" algn="l"/>
                <a:tab pos="676275" algn="l"/>
                <a:tab pos="1125538" algn="l"/>
                <a:tab pos="1574800" algn="l"/>
                <a:tab pos="2024063" algn="l"/>
                <a:tab pos="2473325" algn="l"/>
                <a:tab pos="2922588" algn="l"/>
                <a:tab pos="3371850" algn="l"/>
                <a:tab pos="3821113" algn="l"/>
                <a:tab pos="4270375" algn="l"/>
                <a:tab pos="4719638" algn="l"/>
                <a:tab pos="5168900" algn="l"/>
                <a:tab pos="5618163" algn="l"/>
                <a:tab pos="6067425" algn="l"/>
                <a:tab pos="6516688" algn="l"/>
                <a:tab pos="6965950" algn="l"/>
                <a:tab pos="7415213" algn="l"/>
                <a:tab pos="7864475" algn="l"/>
                <a:tab pos="8313738" algn="l"/>
                <a:tab pos="8763000" algn="l"/>
                <a:tab pos="9212263" algn="l"/>
              </a:tabLst>
            </a:pPr>
            <a:r>
              <a:rPr lang="ru-RU" sz="1200">
                <a:solidFill>
                  <a:srgbClr val="000000"/>
                </a:solidFill>
              </a:rPr>
              <a:t>Стандартизация процесса–  успешные решения станут постоянными</a:t>
            </a:r>
          </a:p>
        </p:txBody>
      </p:sp>
      <p:sp>
        <p:nvSpPr>
          <p:cNvPr id="21517" name="Rectangle 28"/>
          <p:cNvSpPr>
            <a:spLocks noChangeArrowheads="1"/>
          </p:cNvSpPr>
          <p:nvPr/>
        </p:nvSpPr>
        <p:spPr bwMode="auto">
          <a:xfrm>
            <a:off x="1165226" y="4303713"/>
            <a:ext cx="1390650" cy="18466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 dirty="0">
                <a:solidFill>
                  <a:schemeClr val="bg1"/>
                </a:solidFill>
              </a:rPr>
              <a:t>Проверяй</a:t>
            </a:r>
          </a:p>
        </p:txBody>
      </p:sp>
      <p:sp>
        <p:nvSpPr>
          <p:cNvPr id="21518" name="Text Box 29"/>
          <p:cNvSpPr txBox="1">
            <a:spLocks noChangeArrowheads="1"/>
          </p:cNvSpPr>
          <p:nvPr/>
        </p:nvSpPr>
        <p:spPr bwMode="auto">
          <a:xfrm>
            <a:off x="1511301" y="4594226"/>
            <a:ext cx="6108700" cy="3063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marL="228600" indent="-228600">
              <a:buFont typeface="Times New Roman" pitchFamily="16" charset="0"/>
              <a:buAutoNum type="arabicPeriod"/>
              <a:tabLst>
                <a:tab pos="228600" algn="l"/>
                <a:tab pos="676275" algn="l"/>
                <a:tab pos="1125538" algn="l"/>
                <a:tab pos="1574800" algn="l"/>
                <a:tab pos="2024063" algn="l"/>
                <a:tab pos="2473325" algn="l"/>
                <a:tab pos="2922588" algn="l"/>
                <a:tab pos="3371850" algn="l"/>
                <a:tab pos="3821113" algn="l"/>
                <a:tab pos="4270375" algn="l"/>
                <a:tab pos="4719638" algn="l"/>
                <a:tab pos="5168900" algn="l"/>
                <a:tab pos="5618163" algn="l"/>
                <a:tab pos="6067425" algn="l"/>
                <a:tab pos="6516688" algn="l"/>
                <a:tab pos="6965950" algn="l"/>
                <a:tab pos="7415213" algn="l"/>
                <a:tab pos="7864475" algn="l"/>
                <a:tab pos="8313738" algn="l"/>
                <a:tab pos="8763000" algn="l"/>
                <a:tab pos="9212263" algn="l"/>
              </a:tabLst>
            </a:pPr>
            <a:r>
              <a:rPr lang="ru-RU" sz="1200">
                <a:solidFill>
                  <a:srgbClr val="000000"/>
                </a:solidFill>
              </a:rPr>
              <a:t>Мониторинг, сравнение с плановыми показателями</a:t>
            </a:r>
          </a:p>
          <a:p>
            <a:pPr marL="228600" indent="-228600">
              <a:buFont typeface="Times New Roman" pitchFamily="16" charset="0"/>
              <a:buAutoNum type="arabicPeriod"/>
              <a:tabLst>
                <a:tab pos="228600" algn="l"/>
                <a:tab pos="676275" algn="l"/>
                <a:tab pos="1125538" algn="l"/>
                <a:tab pos="1574800" algn="l"/>
                <a:tab pos="2024063" algn="l"/>
                <a:tab pos="2473325" algn="l"/>
                <a:tab pos="2922588" algn="l"/>
                <a:tab pos="3371850" algn="l"/>
                <a:tab pos="3821113" algn="l"/>
                <a:tab pos="4270375" algn="l"/>
                <a:tab pos="4719638" algn="l"/>
                <a:tab pos="5168900" algn="l"/>
                <a:tab pos="5618163" algn="l"/>
                <a:tab pos="6067425" algn="l"/>
                <a:tab pos="6516688" algn="l"/>
                <a:tab pos="6965950" algn="l"/>
                <a:tab pos="7415213" algn="l"/>
                <a:tab pos="7864475" algn="l"/>
                <a:tab pos="8313738" algn="l"/>
                <a:tab pos="8763000" algn="l"/>
                <a:tab pos="9212263" algn="l"/>
              </a:tabLst>
            </a:pPr>
            <a:r>
              <a:rPr lang="ru-RU" sz="1200">
                <a:solidFill>
                  <a:srgbClr val="000000"/>
                </a:solidFill>
              </a:rPr>
              <a:t>Определение причины отклонений от плана</a:t>
            </a:r>
          </a:p>
        </p:txBody>
      </p:sp>
      <p:sp>
        <p:nvSpPr>
          <p:cNvPr id="33" name="Номер слайда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59" name="Rectangle 7"/>
          <p:cNvSpPr>
            <a:spLocks noChangeArrowheads="1"/>
          </p:cNvSpPr>
          <p:nvPr/>
        </p:nvSpPr>
        <p:spPr bwMode="auto">
          <a:xfrm>
            <a:off x="1165226" y="3500438"/>
            <a:ext cx="1397000" cy="21544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dirty="0" smtClean="0">
                <a:solidFill>
                  <a:schemeClr val="bg1"/>
                </a:solidFill>
              </a:rPr>
              <a:t>Делай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1071538" y="1643050"/>
            <a:ext cx="5715040" cy="171451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1071538" y="3500438"/>
            <a:ext cx="5715040" cy="571504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1071538" y="4286256"/>
            <a:ext cx="5715040" cy="92869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1071538" y="5357826"/>
            <a:ext cx="5715040" cy="92869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547664" y="2060848"/>
            <a:ext cx="5616624" cy="364048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619672" y="2132856"/>
            <a:ext cx="5429255" cy="3500438"/>
            <a:chOff x="945" y="1170"/>
            <a:chExt cx="3420" cy="2205"/>
          </a:xfrm>
        </p:grpSpPr>
        <p:pic>
          <p:nvPicPr>
            <p:cNvPr id="22532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90" y="1170"/>
              <a:ext cx="3375" cy="220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22533" name="Text Box 4"/>
            <p:cNvSpPr txBox="1">
              <a:spLocks noChangeArrowheads="1"/>
            </p:cNvSpPr>
            <p:nvPr/>
          </p:nvSpPr>
          <p:spPr bwMode="auto">
            <a:xfrm flipH="1">
              <a:off x="990" y="1442"/>
              <a:ext cx="389" cy="583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square"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>
                <a:solidFill>
                  <a:srgbClr val="000000"/>
                </a:solidFill>
                <a:latin typeface="Century Schoolbook" pitchFamily="16" charset="0"/>
              </a:endParaRPr>
            </a:p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>
                <a:solidFill>
                  <a:srgbClr val="000000"/>
                </a:solidFill>
                <a:latin typeface="Century Schoolbook" pitchFamily="16" charset="0"/>
              </a:endParaRPr>
            </a:p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>
                <a:solidFill>
                  <a:srgbClr val="000000"/>
                </a:solidFill>
                <a:latin typeface="Century Schoolbook" pitchFamily="16" charset="0"/>
              </a:endParaRPr>
            </a:p>
          </p:txBody>
        </p:sp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45" y="1170"/>
              <a:ext cx="3375" cy="220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2" name="Text Box 4"/>
            <p:cNvSpPr txBox="1">
              <a:spLocks noChangeArrowheads="1"/>
            </p:cNvSpPr>
            <p:nvPr/>
          </p:nvSpPr>
          <p:spPr bwMode="auto">
            <a:xfrm flipH="1">
              <a:off x="945" y="1442"/>
              <a:ext cx="389" cy="583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square" lIns="90000" tIns="46800" rIns="90000" bIns="46800">
              <a:spAutoFit/>
            </a:bodyPr>
            <a:lstStyle/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>
                <a:solidFill>
                  <a:srgbClr val="000000"/>
                </a:solidFill>
                <a:latin typeface="Century Schoolbook" pitchFamily="16" charset="0"/>
              </a:endParaRPr>
            </a:p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>
                <a:solidFill>
                  <a:srgbClr val="000000"/>
                </a:solidFill>
                <a:latin typeface="Century Schoolbook" pitchFamily="16" charset="0"/>
              </a:endParaRPr>
            </a:p>
            <a:p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>
                <a:solidFill>
                  <a:srgbClr val="000000"/>
                </a:solidFill>
                <a:latin typeface="Century Schoolbook" pitchFamily="16" charset="0"/>
              </a:endParaRPr>
            </a:p>
          </p:txBody>
        </p:sp>
      </p:grp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25</a:t>
            </a:fld>
            <a:endParaRPr lang="ru-RU" dirty="0"/>
          </a:p>
        </p:txBody>
      </p:sp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323528" y="692696"/>
            <a:ext cx="7467600" cy="65403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lvl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</a:rPr>
              <a:t>6. Постоянное улучшение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AU" sz="2700" b="1" dirty="0" smtClean="0">
                <a:solidFill>
                  <a:schemeClr val="bg1"/>
                </a:solidFill>
              </a:rPr>
              <a:t>PLAN </a:t>
            </a:r>
            <a:r>
              <a:rPr lang="en-AU" sz="2700" b="1" dirty="0">
                <a:solidFill>
                  <a:schemeClr val="bg1"/>
                </a:solidFill>
              </a:rPr>
              <a:t>– DO – CHECK – ACT</a:t>
            </a:r>
            <a:r>
              <a:rPr lang="ru-RU" sz="2700" b="1" dirty="0">
                <a:solidFill>
                  <a:schemeClr val="bg1"/>
                </a:solidFill>
              </a:rPr>
              <a:t> </a:t>
            </a:r>
            <a:endParaRPr lang="ru-RU" sz="2700" b="1" dirty="0" smtClean="0">
              <a:solidFill>
                <a:schemeClr val="bg1"/>
              </a:solidFill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dirty="0" smtClean="0">
                <a:solidFill>
                  <a:schemeClr val="bg1"/>
                </a:solidFill>
                <a:latin typeface="+mj-lt"/>
              </a:rPr>
              <a:t>ЦИКЛ </a:t>
            </a:r>
            <a:r>
              <a:rPr lang="ru-RU" sz="1400" b="1" dirty="0">
                <a:solidFill>
                  <a:schemeClr val="bg1"/>
                </a:solidFill>
                <a:latin typeface="+mj-lt"/>
              </a:rPr>
              <a:t>ШУХАРТА – ДЕМИНГА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"/>
          <p:cNvSpPr txBox="1">
            <a:spLocks noChangeArrowheads="1"/>
          </p:cNvSpPr>
          <p:nvPr/>
        </p:nvSpPr>
        <p:spPr bwMode="auto">
          <a:xfrm>
            <a:off x="251520" y="692696"/>
            <a:ext cx="7467600" cy="582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lvl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 smtClean="0">
                <a:solidFill>
                  <a:schemeClr val="bg1"/>
                </a:solidFill>
              </a:rPr>
              <a:t>6. Постоянное улучшение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Постановка целей и задач</a:t>
            </a:r>
            <a:endParaRPr lang="ru-RU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579" name="Text Box 2"/>
          <p:cNvSpPr txBox="1">
            <a:spLocks noChangeArrowheads="1"/>
          </p:cNvSpPr>
          <p:nvPr/>
        </p:nvSpPr>
        <p:spPr bwMode="auto">
          <a:xfrm>
            <a:off x="5143504" y="3214686"/>
            <a:ext cx="3429000" cy="1214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8288" indent="-268288">
              <a:lnSpc>
                <a:spcPct val="80000"/>
              </a:lnSpc>
              <a:spcBef>
                <a:spcPts val="600"/>
              </a:spcBef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</a:pPr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Цель должна быть </a:t>
            </a:r>
          </a:p>
          <a:p>
            <a:pPr marL="268288" indent="-268288">
              <a:lnSpc>
                <a:spcPct val="8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</a:pPr>
            <a:r>
              <a:rPr lang="ru-RU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достижима</a:t>
            </a:r>
          </a:p>
          <a:p>
            <a:pPr marL="268288" indent="-268288">
              <a:lnSpc>
                <a:spcPct val="8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</a:pPr>
            <a:r>
              <a:rPr lang="ru-RU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измеряема</a:t>
            </a:r>
          </a:p>
          <a:p>
            <a:pPr marL="268288" indent="-268288">
              <a:lnSpc>
                <a:spcPct val="8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</a:pPr>
            <a:r>
              <a:rPr lang="ru-RU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спланирована во времени</a:t>
            </a:r>
          </a:p>
        </p:txBody>
      </p:sp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000240"/>
            <a:ext cx="4003673" cy="423918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4581" name="Rectangle 4"/>
          <p:cNvSpPr>
            <a:spLocks noChangeArrowheads="1"/>
          </p:cNvSpPr>
          <p:nvPr/>
        </p:nvSpPr>
        <p:spPr bwMode="auto">
          <a:xfrm>
            <a:off x="500063" y="1500188"/>
            <a:ext cx="4000500" cy="371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Какие задачи необходимо решить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26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1"/>
          <p:cNvSpPr txBox="1">
            <a:spLocks noChangeArrowheads="1"/>
          </p:cNvSpPr>
          <p:nvPr/>
        </p:nvSpPr>
        <p:spPr bwMode="auto">
          <a:xfrm>
            <a:off x="467544" y="692696"/>
            <a:ext cx="7467600" cy="65403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lvl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</a:rPr>
              <a:t>6. Постоянное улучшение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  <a:latin typeface="+mj-lt"/>
              </a:rPr>
              <a:t>Определяйте цели</a:t>
            </a:r>
            <a:endParaRPr lang="ru-RU" sz="27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457200" y="2132856"/>
            <a:ext cx="8003232" cy="43409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Определяя цель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Вы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задаете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направление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своей деятельности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Ставьте понятные, достижимые и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измеримые цели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их легче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контролировать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Непрерывно контролируйте степень достижения целей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. Так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Вы убедитесь в правильности своих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действий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1"/>
          <p:cNvSpPr txBox="1">
            <a:spLocks noChangeArrowheads="1"/>
          </p:cNvSpPr>
          <p:nvPr/>
        </p:nvSpPr>
        <p:spPr bwMode="auto">
          <a:xfrm>
            <a:off x="395536" y="620688"/>
            <a:ext cx="7467600" cy="65403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lvl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</a:rPr>
              <a:t>6. Постоянное улучшение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  <a:latin typeface="+mj-lt"/>
              </a:rPr>
              <a:t>Планируйте мероприятия</a:t>
            </a:r>
            <a:endParaRPr lang="ru-RU" sz="27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627" name="Text Box 2"/>
          <p:cNvSpPr txBox="1">
            <a:spLocks noChangeArrowheads="1"/>
          </p:cNvSpPr>
          <p:nvPr/>
        </p:nvSpPr>
        <p:spPr bwMode="auto">
          <a:xfrm>
            <a:off x="467544" y="1984375"/>
            <a:ext cx="7467600" cy="4873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8288" indent="-268288">
              <a:spcBef>
                <a:spcPts val="600"/>
              </a:spcBef>
              <a:buClr>
                <a:srgbClr val="00B050"/>
              </a:buClr>
              <a:buSzPct val="12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Планируйте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мероприятия, ведущие к достижению поставленных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целей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Определяйте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ресурсы, необходимые для реализации мероприятий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Назначьте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ответственных и сроки выполнения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Предложите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методику реализации мероприятий, если требуется – проведите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обучение</a:t>
            </a: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68288" indent="-268288">
              <a:spcBef>
                <a:spcPts val="600"/>
              </a:spcBef>
              <a:buClrTx/>
              <a:buSzTx/>
              <a:buFontTx/>
              <a:buNone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357298"/>
            <a:ext cx="9144000" cy="478634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7467600" cy="582594"/>
          </a:xfrm>
        </p:spPr>
        <p:txBody>
          <a:bodyPr>
            <a:noAutofit/>
          </a:bodyPr>
          <a:lstStyle/>
          <a:p>
            <a:pPr lvl="0" algn="l"/>
            <a:r>
              <a:rPr lang="ru-RU" sz="2700" b="1" dirty="0" smtClean="0">
                <a:solidFill>
                  <a:schemeClr val="bg1"/>
                </a:solidFill>
              </a:rPr>
              <a:t>6. Постоянное улучшение</a:t>
            </a:r>
            <a:br>
              <a:rPr lang="ru-RU" sz="2700" b="1" dirty="0" smtClean="0">
                <a:solidFill>
                  <a:schemeClr val="bg1"/>
                </a:solidFill>
              </a:rPr>
            </a:br>
            <a:r>
              <a:rPr lang="ru-RU" sz="2700" b="1" dirty="0" smtClean="0">
                <a:solidFill>
                  <a:schemeClr val="bg1"/>
                </a:solidFill>
              </a:rPr>
              <a:t>Цели</a:t>
            </a:r>
            <a:endParaRPr lang="ru-RU" sz="2700" b="1" dirty="0">
              <a:solidFill>
                <a:schemeClr val="bg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29</a:t>
            </a:fld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4000" t="15000" r="6666" b="30000"/>
          <a:stretch>
            <a:fillRect/>
          </a:stretch>
        </p:blipFill>
        <p:spPr bwMode="auto">
          <a:xfrm>
            <a:off x="251520" y="1447142"/>
            <a:ext cx="5472608" cy="269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 l="4297" t="16308" r="7226" b="26562"/>
          <a:stretch>
            <a:fillRect/>
          </a:stretch>
        </p:blipFill>
        <p:spPr bwMode="auto">
          <a:xfrm>
            <a:off x="2915816" y="3351292"/>
            <a:ext cx="5441828" cy="27209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7467600" cy="8683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</a:rPr>
              <a:t>1. Ориентация на потребителя</a:t>
            </a:r>
            <a:endParaRPr lang="ru-RU" sz="2700" b="1" dirty="0">
              <a:solidFill>
                <a:schemeClr val="bg1"/>
              </a:solidFill>
            </a:endParaRP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075240" cy="4873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Организация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зависит 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от своих потребителей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и 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поэтому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должна 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отвечать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их потребностям 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и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ожиданиям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725488" lvl="1" indent="-268288"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Квалифицированная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команда специалистов (любой уровень персонала)</a:t>
            </a:r>
          </a:p>
          <a:p>
            <a:pPr marL="725488" lvl="1" indent="-268288"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Медицина основанная на доказательствах</a:t>
            </a:r>
          </a:p>
          <a:p>
            <a:pPr marL="725488" lvl="1" indent="-268288"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Общие протоколы ведения пациентов</a:t>
            </a:r>
          </a:p>
          <a:p>
            <a:pPr marL="725488" lvl="1" indent="-268288"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Современное оборудование </a:t>
            </a:r>
          </a:p>
          <a:p>
            <a:pPr marL="725488" lvl="1" indent="-268288"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Точные результаты анализов в необходимые сроки</a:t>
            </a:r>
          </a:p>
          <a:p>
            <a:pPr marL="725488" lvl="1" indent="-268288"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Электронная медицинская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карта…</a:t>
            </a: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725488" lvl="1" indent="-268288"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Безопасность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(</a:t>
            </a:r>
            <a:r>
              <a:rPr lang="ru-RU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холодовая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цепь, </a:t>
            </a:r>
            <a:r>
              <a:rPr lang="ru-RU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санэпид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режим, система 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FIFO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</a:t>
            </a:r>
            <a:r>
              <a:rPr lang="ru-RU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инфо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…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)</a:t>
            </a: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725488" lvl="1" indent="-268288"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725488" lvl="1" indent="-268288"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Удобство записи на прием</a:t>
            </a:r>
          </a:p>
          <a:p>
            <a:pPr marL="725488" lvl="1" indent="-268288"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Минимум ожидания</a:t>
            </a:r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725488" lvl="1" indent="-268288"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Мы всегда рядом и проявляем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заботу</a:t>
            </a:r>
          </a:p>
          <a:p>
            <a:pPr marL="725488" lvl="1" indent="-268288"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725488" lvl="1" indent="-268288" algn="ctr"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Чем я могу Вам помочь?</a:t>
            </a: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sz="1600" dirty="0" smtClean="0">
              <a:latin typeface="Century Schoolbook" pitchFamily="16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1142984"/>
            <a:ext cx="9144000" cy="293408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4149080"/>
            <a:ext cx="9144000" cy="235175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050"/>
            <a:ext cx="7464425" cy="727058"/>
          </a:xfrm>
        </p:spPr>
        <p:txBody>
          <a:bodyPr anchor="ctr">
            <a:normAutofit/>
          </a:bodyPr>
          <a:lstStyle/>
          <a:p>
            <a: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 smtClean="0">
                <a:solidFill>
                  <a:schemeClr val="bg1"/>
                </a:solidFill>
                <a:ea typeface="+mn-ea"/>
                <a:cs typeface="+mn-cs"/>
              </a:rPr>
              <a:t>Графическое изображение ключевых показателей эффективности (KPI) 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C183DFB2-6487-4DFA-89E7-D23208E6F535}" type="slidenum">
              <a:rPr lang="en-GB" smtClean="0"/>
              <a:pPr/>
              <a:t>30</a:t>
            </a:fld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7236296" y="2204864"/>
            <a:ext cx="1763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Родильное отделение 2011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18" t="11664" r="49558" b="22611"/>
          <a:stretch/>
        </p:blipFill>
        <p:spPr bwMode="auto">
          <a:xfrm>
            <a:off x="642909" y="4221088"/>
            <a:ext cx="6563102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7452320" y="5157192"/>
            <a:ext cx="1468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КДЛ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2011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53954" name="Picture 2"/>
          <p:cNvPicPr>
            <a:picLocks noChangeAspect="1" noChangeArrowheads="1"/>
          </p:cNvPicPr>
          <p:nvPr/>
        </p:nvPicPr>
        <p:blipFill>
          <a:blip r:embed="rId4" cstate="print"/>
          <a:srcRect l="3341" t="24485" r="3932" b="25430"/>
          <a:stretch>
            <a:fillRect/>
          </a:stretch>
        </p:blipFill>
        <p:spPr bwMode="auto">
          <a:xfrm>
            <a:off x="611560" y="1196752"/>
            <a:ext cx="662473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1"/>
          <p:cNvSpPr txBox="1">
            <a:spLocks noChangeArrowheads="1"/>
          </p:cNvSpPr>
          <p:nvPr/>
        </p:nvSpPr>
        <p:spPr bwMode="auto">
          <a:xfrm>
            <a:off x="395536" y="620688"/>
            <a:ext cx="7467600" cy="58259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lvl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</a:rPr>
              <a:t>6. Постоянное улучшение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  <a:latin typeface="+mj-lt"/>
              </a:rPr>
              <a:t>Анализируйте деятельность</a:t>
            </a:r>
            <a:endParaRPr lang="ru-RU" sz="27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699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2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Ведут ли намеченные мероприятия к цели?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2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Если нет, то в чем причина?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2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Что нужно сделать для устранения причины?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2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Требуются ли дополнительные мероприятия?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2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Достаточно ли ресурсов для реализации мероприятий?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2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Все ли понимают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что нужно делать?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31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427984" y="3501008"/>
            <a:ext cx="4392488" cy="266429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5473" t="20056" r="19317" b="7241"/>
          <a:stretch>
            <a:fillRect/>
          </a:stretch>
        </p:blipFill>
        <p:spPr bwMode="auto">
          <a:xfrm>
            <a:off x="4499992" y="3532510"/>
            <a:ext cx="4245803" cy="2565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55576" y="3356992"/>
            <a:ext cx="3672408" cy="266429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932040" y="3356992"/>
            <a:ext cx="3528392" cy="266429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62" name="Text Box 1"/>
          <p:cNvSpPr txBox="1">
            <a:spLocks noChangeArrowheads="1"/>
          </p:cNvSpPr>
          <p:nvPr/>
        </p:nvSpPr>
        <p:spPr bwMode="auto">
          <a:xfrm>
            <a:off x="179512" y="620688"/>
            <a:ext cx="6840760" cy="58031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lvl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 b="1" dirty="0" smtClean="0">
                <a:solidFill>
                  <a:schemeClr val="bg1"/>
                </a:solidFill>
                <a:latin typeface="+mj-lt"/>
              </a:rPr>
              <a:t>7. Принятие решений, основанных на фактах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457200" y="1916832"/>
            <a:ext cx="8219256" cy="455699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8288" indent="-268288" algn="ctr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Эффективные решения </a:t>
            </a:r>
            <a:endParaRPr lang="ru-RU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68288" indent="-268288" algn="ctr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основываются </a:t>
            </a:r>
          </a:p>
          <a:p>
            <a:pPr marL="268288" indent="-268288" algn="ctr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на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анализе данных и собранной информации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32</a:t>
            </a:fld>
            <a:endParaRPr lang="ru-RU"/>
          </a:p>
        </p:txBody>
      </p:sp>
      <p:pic>
        <p:nvPicPr>
          <p:cNvPr id="28674" name="Picture 2" descr="G:\Копия 07 08 2012\Мои документы\1\_Скандинавия ISO 9001 2011\Госпиталь 2011\2\Фото госпиталя\IMG_00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429000"/>
            <a:ext cx="3384376" cy="2538222"/>
          </a:xfrm>
          <a:prstGeom prst="rect">
            <a:avLst/>
          </a:prstGeom>
          <a:noFill/>
        </p:spPr>
      </p:pic>
      <p:pic>
        <p:nvPicPr>
          <p:cNvPr id="234498" name="Picture 2" descr="\\Lt-s-fs1.mc.cs.loc\общие документы\Проекты\ISO 9001\Архив\Фото\Аудиты\Аудиты 2012\Озерки 23042012\P10307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406180"/>
            <a:ext cx="3528392" cy="25431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23528" y="1700808"/>
            <a:ext cx="8352928" cy="496855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23528" y="548680"/>
            <a:ext cx="7467600" cy="654032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ru-RU" sz="2600" b="1" dirty="0" smtClean="0">
                <a:solidFill>
                  <a:schemeClr val="bg1"/>
                </a:solidFill>
              </a:rPr>
              <a:t>7. Принятие решений, основанных на фактах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Аудиты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/>
          <a:srcRect l="29531" t="14175" r="6683" b="3957"/>
          <a:stretch>
            <a:fillRect/>
          </a:stretch>
        </p:blipFill>
        <p:spPr bwMode="auto">
          <a:xfrm>
            <a:off x="395536" y="4293096"/>
            <a:ext cx="2543148" cy="226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3475" name="Picture 3" descr="\\Lt-s-fs1.mc.cs.loc\общие документы\Проекты\ISO 9001\Архив\Фото\Аудиты\Аудит (1024x768)\Внешний фев 2010\P1010073.jpg"/>
          <p:cNvPicPr>
            <a:picLocks noChangeAspect="1" noChangeArrowheads="1"/>
          </p:cNvPicPr>
          <p:nvPr/>
        </p:nvPicPr>
        <p:blipFill>
          <a:blip r:embed="rId3" cstate="print"/>
          <a:srcRect t="16608" r="23870" b="11713"/>
          <a:stretch>
            <a:fillRect/>
          </a:stretch>
        </p:blipFill>
        <p:spPr bwMode="auto">
          <a:xfrm>
            <a:off x="4932040" y="5229200"/>
            <a:ext cx="1872208" cy="1368152"/>
          </a:xfrm>
          <a:prstGeom prst="rect">
            <a:avLst/>
          </a:prstGeom>
          <a:noFill/>
        </p:spPr>
      </p:pic>
      <p:pic>
        <p:nvPicPr>
          <p:cNvPr id="233474" name="Picture 2" descr="\\Lt-s-fs1.mc.cs.loc\общие документы\Проекты\ISO 9001\Архив\Фото\Аудиты\Аудит (1024x768)\Внешний фев 2010\P10100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8033" y="1754533"/>
            <a:ext cx="4536416" cy="3402659"/>
          </a:xfrm>
          <a:prstGeom prst="rect">
            <a:avLst/>
          </a:prstGeom>
          <a:noFill/>
        </p:spPr>
      </p:pic>
      <p:pic>
        <p:nvPicPr>
          <p:cNvPr id="230403" name="Picture 3" descr="C:\Documents and Settings\karmalita-eg\desktop\IMG_30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5229200"/>
            <a:ext cx="1712206" cy="1368151"/>
          </a:xfrm>
          <a:prstGeom prst="rect">
            <a:avLst/>
          </a:prstGeom>
          <a:noFill/>
        </p:spPr>
      </p:pic>
      <p:pic>
        <p:nvPicPr>
          <p:cNvPr id="230404" name="Picture 4" descr="C:\Documents and Settings\karmalita-eg\desktop\IMG_318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35787" y="5229200"/>
            <a:ext cx="1824245" cy="1368152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 cstate="print"/>
          <a:srcRect l="6632" t="14507" r="3837" b="4666"/>
          <a:stretch>
            <a:fillRect/>
          </a:stretch>
        </p:blipFill>
        <p:spPr bwMode="auto">
          <a:xfrm>
            <a:off x="395536" y="1772816"/>
            <a:ext cx="3384376" cy="244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83568" y="1844824"/>
            <a:ext cx="7416824" cy="453650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34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23528" y="548680"/>
            <a:ext cx="7467600" cy="654032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ru-RU" sz="2600" b="1" dirty="0" smtClean="0">
                <a:solidFill>
                  <a:schemeClr val="bg1"/>
                </a:solidFill>
              </a:rPr>
              <a:t>7. Принятие решений, основанных на фактах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Информационная система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235522" name="Picture 2"/>
          <p:cNvPicPr>
            <a:picLocks noChangeAspect="1" noChangeArrowheads="1"/>
          </p:cNvPicPr>
          <p:nvPr/>
        </p:nvPicPr>
        <p:blipFill>
          <a:blip r:embed="rId2" cstate="print"/>
          <a:srcRect b="3971"/>
          <a:stretch>
            <a:fillRect/>
          </a:stretch>
        </p:blipFill>
        <p:spPr bwMode="auto">
          <a:xfrm>
            <a:off x="755576" y="1916832"/>
            <a:ext cx="7272808" cy="4365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"/>
          <p:cNvSpPr txBox="1">
            <a:spLocks noChangeArrowheads="1"/>
          </p:cNvSpPr>
          <p:nvPr/>
        </p:nvSpPr>
        <p:spPr bwMode="auto">
          <a:xfrm>
            <a:off x="251520" y="404664"/>
            <a:ext cx="7467600" cy="8683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lvl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 b="1" dirty="0" smtClean="0">
                <a:solidFill>
                  <a:schemeClr val="bg1"/>
                </a:solidFill>
                <a:latin typeface="+mj-lt"/>
              </a:rPr>
              <a:t>8</a:t>
            </a:r>
            <a:r>
              <a:rPr lang="en-US" sz="2600" b="1" dirty="0" smtClean="0">
                <a:solidFill>
                  <a:schemeClr val="bg1"/>
                </a:solidFill>
                <a:latin typeface="+mj-lt"/>
              </a:rPr>
              <a:t>.</a:t>
            </a:r>
            <a:r>
              <a:rPr lang="ru-RU" sz="2600" b="1" dirty="0" smtClean="0">
                <a:solidFill>
                  <a:schemeClr val="bg1"/>
                </a:solidFill>
                <a:latin typeface="+mj-lt"/>
              </a:rPr>
              <a:t> Взаимовыгодные отношения с партнерами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395536" y="2176264"/>
            <a:ext cx="8136904" cy="305293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8288" indent="-268288" algn="ctr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Организация и ее партнеры взаимосвязаны, </a:t>
            </a:r>
            <a:endParaRPr lang="ru-RU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68288" indent="-268288" algn="ctr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их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взаимовыгодные отношения </a:t>
            </a:r>
            <a:endParaRPr lang="ru-RU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68288" indent="-268288" algn="ctr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способствуют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созданию ценностей для обеих сторон</a:t>
            </a:r>
          </a:p>
          <a:p>
            <a:pPr marL="268288" lvl="1" indent="-268288">
              <a:spcBef>
                <a:spcPts val="600"/>
              </a:spcBef>
              <a:buClr>
                <a:srgbClr val="FE8637"/>
              </a:buClr>
              <a:buSzPct val="12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1182688" lvl="3" indent="-268288">
              <a:spcBef>
                <a:spcPts val="600"/>
              </a:spcBef>
              <a:buClr>
                <a:srgbClr val="FE8637"/>
              </a:buClr>
              <a:buSzPct val="12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Пациенты</a:t>
            </a:r>
          </a:p>
          <a:p>
            <a:pPr marL="1182688" lvl="3" indent="-268288">
              <a:spcBef>
                <a:spcPts val="600"/>
              </a:spcBef>
              <a:buClr>
                <a:srgbClr val="FE8637"/>
              </a:buClr>
              <a:buSzPct val="12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Подразделения компании (медицинские и немедицинские)</a:t>
            </a:r>
          </a:p>
          <a:p>
            <a:pPr marL="1182688" lvl="3" indent="-268288">
              <a:spcBef>
                <a:spcPts val="600"/>
              </a:spcBef>
              <a:buClr>
                <a:srgbClr val="FE8637"/>
              </a:buClr>
              <a:buSzPct val="12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Страховые </a:t>
            </a: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компании</a:t>
            </a:r>
          </a:p>
          <a:p>
            <a:pPr marL="1182688" lvl="3" indent="-268288">
              <a:spcBef>
                <a:spcPts val="600"/>
              </a:spcBef>
              <a:buClr>
                <a:srgbClr val="FE8637"/>
              </a:buClr>
              <a:buSzPct val="12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Поставщики</a:t>
            </a:r>
          </a:p>
          <a:p>
            <a:pPr marL="1182688" lvl="3" indent="-268288">
              <a:spcBef>
                <a:spcPts val="600"/>
              </a:spcBef>
              <a:buClr>
                <a:srgbClr val="FE8637"/>
              </a:buClr>
              <a:buSzPct val="12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Врачи, направляющие пациентов для </a:t>
            </a:r>
            <a:r>
              <a:rPr lang="ru-RU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лечения\консультации\обследования</a:t>
            </a: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1182688" lvl="3" indent="-268288">
              <a:spcBef>
                <a:spcPts val="600"/>
              </a:spcBef>
              <a:buClr>
                <a:srgbClr val="FE8637"/>
              </a:buClr>
              <a:buSzPct val="12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Другие клиники</a:t>
            </a:r>
          </a:p>
          <a:p>
            <a:pPr marL="1182688" lvl="3" indent="-268288">
              <a:spcBef>
                <a:spcPts val="600"/>
              </a:spcBef>
              <a:buClr>
                <a:srgbClr val="FE8637"/>
              </a:buClr>
              <a:buSzPct val="12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…..</a:t>
            </a: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68288" lvl="1" indent="-268288">
              <a:spcBef>
                <a:spcPts val="600"/>
              </a:spcBef>
              <a:buClr>
                <a:srgbClr val="FE8637"/>
              </a:buClr>
              <a:buSzPct val="12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36</a:t>
            </a:fld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7467600" cy="654032"/>
          </a:xfrm>
        </p:spPr>
        <p:txBody>
          <a:bodyPr>
            <a:normAutofit/>
          </a:bodyPr>
          <a:lstStyle/>
          <a:p>
            <a:pPr algn="just"/>
            <a:r>
              <a:rPr lang="ru-RU" sz="2700" b="1" dirty="0" smtClean="0">
                <a:solidFill>
                  <a:schemeClr val="bg1"/>
                </a:solidFill>
              </a:rPr>
              <a:t>Различные определения</a:t>
            </a:r>
            <a:endParaRPr lang="ru-RU" sz="2700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827584" y="1844825"/>
            <a:ext cx="7848872" cy="3888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6"/>
              </a:buClr>
              <a:buSzPct val="120000"/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Качество: </a:t>
            </a:r>
            <a:r>
              <a:rPr lang="ru-RU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Незаметно</a:t>
            </a:r>
            <a:r>
              <a:rPr lang="ru-RU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если ... хорошее</a:t>
            </a:r>
          </a:p>
          <a:p>
            <a:pPr>
              <a:buNone/>
            </a:pPr>
            <a:r>
              <a:rPr lang="ru-RU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 невозможно </a:t>
            </a:r>
            <a:r>
              <a:rPr lang="ru-RU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игнорировать, если ... плохое</a:t>
            </a:r>
          </a:p>
          <a:p>
            <a:pPr marL="742950" lvl="1" indent="-285750">
              <a:spcBef>
                <a:spcPct val="20000"/>
              </a:spcBef>
              <a:buClr>
                <a:schemeClr val="accent6"/>
              </a:buClr>
              <a:buSzPct val="120000"/>
            </a:pPr>
            <a:r>
              <a:rPr 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Howard Newton</a:t>
            </a:r>
          </a:p>
          <a:p>
            <a:pPr marL="342900" indent="-342900">
              <a:spcBef>
                <a:spcPct val="20000"/>
              </a:spcBef>
              <a:buClr>
                <a:schemeClr val="accent6"/>
              </a:buClr>
              <a:buSzPct val="120000"/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Качество никогда не случайно, оно всегда результат высоких намерений, искренних усилий, умственных направлений и профессионального исполнения; оно представляется самым разумным выбором из многих альтернатив...</a:t>
            </a:r>
          </a:p>
          <a:p>
            <a:pPr marL="742950" lvl="1" indent="-285750">
              <a:spcBef>
                <a:spcPct val="20000"/>
              </a:spcBef>
              <a:buClr>
                <a:schemeClr val="accent6"/>
              </a:buClr>
              <a:buSzPct val="120000"/>
            </a:pPr>
            <a:r>
              <a:rPr 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William Foster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9" name="Group 1"/>
          <p:cNvGraphicFramePr>
            <a:graphicFrameLocks noGrp="1"/>
          </p:cNvGraphicFramePr>
          <p:nvPr/>
        </p:nvGraphicFramePr>
        <p:xfrm>
          <a:off x="357158" y="1643050"/>
          <a:ext cx="7929588" cy="4998601"/>
        </p:xfrm>
        <a:graphic>
          <a:graphicData uri="http://schemas.openxmlformats.org/drawingml/2006/table">
            <a:tbl>
              <a:tblPr/>
              <a:tblGrid>
                <a:gridCol w="1585603"/>
                <a:gridCol w="1585603"/>
                <a:gridCol w="1587176"/>
                <a:gridCol w="1585603"/>
                <a:gridCol w="1585603"/>
              </a:tblGrid>
              <a:tr h="207858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lt"/>
                        <a:cs typeface="Arial Unicode MS" charset="0"/>
                      </a:endParaRPr>
                    </a:p>
                  </a:txBody>
                  <a:tcPr marL="79714" marR="79714" marT="81627" marB="41451" horzOverflow="overflow">
                    <a:lnL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lt"/>
                        <a:cs typeface="Arial Unicode MS" charset="0"/>
                      </a:endParaRPr>
                    </a:p>
                  </a:txBody>
                  <a:tcPr marL="79714" marR="79714" marT="81627" marB="41451" horzOverflow="overflow">
                    <a:lnL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lt"/>
                        <a:cs typeface="Arial Unicode MS" charset="0"/>
                      </a:endParaRPr>
                    </a:p>
                  </a:txBody>
                  <a:tcPr marL="79714" marR="79714" marT="81627" marB="41451" horzOverflow="overflow">
                    <a:lnL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lt"/>
                        <a:cs typeface="Arial Unicode MS" charset="0"/>
                      </a:endParaRPr>
                    </a:p>
                  </a:txBody>
                  <a:tcPr marL="79714" marR="79714" marT="81627" marB="41451" horzOverflow="overflow">
                    <a:lnL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lt"/>
                        <a:cs typeface="Arial Unicode MS" charset="0"/>
                      </a:endParaRPr>
                    </a:p>
                  </a:txBody>
                  <a:tcPr marL="79714" marR="79714" marT="81627" marB="41451" horzOverflow="overflow">
                    <a:lnL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319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lt"/>
                          <a:cs typeface="Times New Roman" pitchFamily="16" charset="0"/>
                        </a:rPr>
                        <a:t>Предложение организатора разработки</a:t>
                      </a:r>
                    </a:p>
                  </a:txBody>
                  <a:tcPr marL="79714" marR="79714" marT="43843" marB="41451" horzOverflow="overflow">
                    <a:lnL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lt"/>
                          <a:cs typeface="Times New Roman" pitchFamily="16" charset="0"/>
                        </a:rPr>
                        <a:t>Как менеджер проекта понял это</a:t>
                      </a:r>
                    </a:p>
                  </a:txBody>
                  <a:tcPr marL="79714" marR="79714" marT="43843" marB="41451" horzOverflow="overflow">
                    <a:lnL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lt"/>
                          <a:cs typeface="Times New Roman" pitchFamily="16" charset="0"/>
                        </a:rPr>
                        <a:t>Как дизайнер представил проект</a:t>
                      </a:r>
                    </a:p>
                  </a:txBody>
                  <a:tcPr marL="79714" marR="79714" marT="43843" marB="41451" horzOverflow="overflow">
                    <a:lnL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lt"/>
                          <a:cs typeface="Times New Roman" pitchFamily="16" charset="0"/>
                        </a:rPr>
                        <a:t>Как программист написал это</a:t>
                      </a:r>
                    </a:p>
                  </a:txBody>
                  <a:tcPr marL="79714" marR="79714" marT="43843" marB="41451" horzOverflow="overflow">
                    <a:lnL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lt"/>
                          <a:cs typeface="Times New Roman" pitchFamily="16" charset="0"/>
                        </a:rPr>
                        <a:t>Как бизнес-консультант представил проект</a:t>
                      </a:r>
                    </a:p>
                  </a:txBody>
                  <a:tcPr marL="79714" marR="79714" marT="43843" marB="41451" horzOverflow="overflow">
                    <a:lnL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9944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lt"/>
                        <a:cs typeface="Arial Unicode MS" charset="0"/>
                      </a:endParaRPr>
                    </a:p>
                  </a:txBody>
                  <a:tcPr marL="79714" marR="79714" marT="81627" marB="41451" horzOverflow="overflow">
                    <a:lnL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lt"/>
                        <a:cs typeface="Arial Unicode MS" charset="0"/>
                      </a:endParaRPr>
                    </a:p>
                  </a:txBody>
                  <a:tcPr marL="79714" marR="79714" marT="81627" marB="41451" horzOverflow="overflow">
                    <a:lnL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lt"/>
                        <a:cs typeface="Arial Unicode MS" charset="0"/>
                      </a:endParaRPr>
                    </a:p>
                  </a:txBody>
                  <a:tcPr marL="79714" marR="79714" marT="81627" marB="41451" horzOverflow="overflow">
                    <a:lnL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lt"/>
                        <a:cs typeface="Arial Unicode MS" charset="0"/>
                      </a:endParaRPr>
                    </a:p>
                  </a:txBody>
                  <a:tcPr marL="79714" marR="79714" marT="81627" marB="41451" horzOverflow="overflow">
                    <a:lnL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lt"/>
                        <a:cs typeface="Arial Unicode MS" charset="0"/>
                      </a:endParaRPr>
                    </a:p>
                  </a:txBody>
                  <a:tcPr marL="79714" marR="79714" marT="81627" marB="41451" horzOverflow="overflow">
                    <a:lnL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737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lt"/>
                          <a:cs typeface="Times New Roman" pitchFamily="16" charset="0"/>
                        </a:rPr>
                        <a:t>Как проект был </a:t>
                      </a:r>
                      <a:r>
                        <a:rPr kumimoji="0" lang="ru-RU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lt"/>
                          <a:cs typeface="Times New Roman" pitchFamily="16" charset="0"/>
                        </a:rPr>
                        <a:t>задокументирован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j-lt"/>
                        <a:cs typeface="Times New Roman" pitchFamily="16" charset="0"/>
                      </a:endParaRPr>
                    </a:p>
                  </a:txBody>
                  <a:tcPr marL="79714" marR="79714" marT="43843" marB="41451" horzOverflow="overflow">
                    <a:lnL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lt"/>
                          <a:cs typeface="Times New Roman" pitchFamily="16" charset="0"/>
                        </a:rPr>
                        <a:t>Как это установлено</a:t>
                      </a:r>
                    </a:p>
                  </a:txBody>
                  <a:tcPr marL="79714" marR="79714" marT="43843" marB="41451" horzOverflow="overflow">
                    <a:lnL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lt"/>
                          <a:cs typeface="Times New Roman" pitchFamily="16" charset="0"/>
                        </a:rPr>
                        <a:t>Какой счет выставили клиенту </a:t>
                      </a:r>
                    </a:p>
                  </a:txBody>
                  <a:tcPr marL="79714" marR="79714" marT="43843" marB="41451" horzOverflow="overflow">
                    <a:lnL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lt"/>
                          <a:cs typeface="Times New Roman" pitchFamily="16" charset="0"/>
                        </a:rPr>
                        <a:t>Как было проведено обслуживание</a:t>
                      </a:r>
                    </a:p>
                  </a:txBody>
                  <a:tcPr marL="79714" marR="79714" marT="43843" marB="41451" horzOverflow="overflow">
                    <a:lnL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j-lt"/>
                          <a:cs typeface="Times New Roman" pitchFamily="16" charset="0"/>
                        </a:rPr>
                        <a:t>Что клиент хотел в действительности</a:t>
                      </a:r>
                    </a:p>
                  </a:txBody>
                  <a:tcPr marL="79714" marR="79714" marT="43843" marB="41451" horzOverflow="overflow">
                    <a:lnL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1787" name="Picture 8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6389" y="3896747"/>
            <a:ext cx="1684474" cy="224691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78" name="Picture 7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1746" y="1498115"/>
            <a:ext cx="1684474" cy="22145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79" name="Picture 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71634" y="1498115"/>
            <a:ext cx="1684474" cy="22145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80" name="Picture 7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44846" y="1498115"/>
            <a:ext cx="1684474" cy="22145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81" name="Picture 7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84733" y="1498115"/>
            <a:ext cx="1688691" cy="22145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82" name="Picture 7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56359" y="1498115"/>
            <a:ext cx="1684474" cy="22145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83" name="Picture 7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31776" y="3896747"/>
            <a:ext cx="1684474" cy="224691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84" name="Picture 7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858964" y="3896747"/>
            <a:ext cx="1684474" cy="224691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85" name="Picture 7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44876" y="3896747"/>
            <a:ext cx="1684474" cy="224691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86" name="Picture 7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78414" y="3896747"/>
            <a:ext cx="1684474" cy="224691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38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857356" y="2292486"/>
            <a:ext cx="71316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</a:rPr>
              <a:t>Спасибо за внимание! </a:t>
            </a:r>
            <a:endParaRPr lang="ru-RU" sz="4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"/>
          <p:cNvSpPr txBox="1">
            <a:spLocks noChangeArrowheads="1"/>
          </p:cNvSpPr>
          <p:nvPr/>
        </p:nvSpPr>
        <p:spPr bwMode="auto">
          <a:xfrm>
            <a:off x="467544" y="764704"/>
            <a:ext cx="7467600" cy="58259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</a:rPr>
              <a:t>1. Ориентация на потребителя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</a:rPr>
              <a:t>Удовлетворенность пациента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7504" y="1571612"/>
            <a:ext cx="3964398" cy="2433452"/>
            <a:chOff x="288" y="1043"/>
            <a:chExt cx="4785" cy="3000"/>
          </a:xfrm>
        </p:grpSpPr>
        <p:pic>
          <p:nvPicPr>
            <p:cNvPr id="35844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9" y="1043"/>
              <a:ext cx="4704" cy="30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35845" name="Text Box 4"/>
            <p:cNvSpPr txBox="1">
              <a:spLocks noChangeArrowheads="1"/>
            </p:cNvSpPr>
            <p:nvPr/>
          </p:nvSpPr>
          <p:spPr bwMode="auto">
            <a:xfrm>
              <a:off x="288" y="1043"/>
              <a:ext cx="4704" cy="30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1907704" y="4221088"/>
            <a:ext cx="22860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Опрос</a:t>
            </a:r>
            <a:b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пациентов/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врачей/ сотрудников/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партнеров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29190" y="2285992"/>
            <a:ext cx="2548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Процесс анкетирования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13" name="Содержимое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71185512"/>
              </p:ext>
            </p:extLst>
          </p:nvPr>
        </p:nvGraphicFramePr>
        <p:xfrm>
          <a:off x="4139951" y="3547355"/>
          <a:ext cx="4752531" cy="287498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135194"/>
                <a:gridCol w="1446422"/>
                <a:gridCol w="1170915"/>
              </a:tblGrid>
              <a:tr h="577239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Подразделение/</a:t>
                      </a:r>
                      <a:r>
                        <a:rPr lang="ru-RU" sz="1100" baseline="0" dirty="0" smtClean="0"/>
                        <a:t> отдел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Число </a:t>
                      </a:r>
                      <a:r>
                        <a:rPr lang="ru-RU" sz="1100" dirty="0" err="1" smtClean="0"/>
                        <a:t>анкетирований</a:t>
                      </a:r>
                      <a:r>
                        <a:rPr lang="ru-RU" sz="1100" dirty="0" smtClean="0"/>
                        <a:t>, </a:t>
                      </a:r>
                      <a:r>
                        <a:rPr lang="ru-RU" sz="1100" dirty="0" err="1" smtClean="0"/>
                        <a:t>шт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Обработано анкет, </a:t>
                      </a:r>
                      <a:r>
                        <a:rPr lang="ru-RU" sz="1100" dirty="0" err="1" smtClean="0"/>
                        <a:t>шт</a:t>
                      </a:r>
                      <a:endParaRPr lang="ru-RU" sz="1100" dirty="0"/>
                    </a:p>
                  </a:txBody>
                  <a:tcPr anchor="ctr"/>
                </a:tc>
              </a:tr>
              <a:tr h="246308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Клиника ВРТ 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3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193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</a:tr>
              <a:tr h="246308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Клиника ВРТ (опрос мужчин) 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131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</a:tr>
              <a:tr h="246308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МРТ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2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113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</a:tr>
              <a:tr h="246308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Родильное отделение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205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</a:tr>
              <a:tr h="2463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Лаборатория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96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</a:tr>
              <a:tr h="4056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Госпиталь, Отделение</a:t>
                      </a:r>
                      <a:r>
                        <a:rPr lang="ru-RU" sz="1100" baseline="0" dirty="0" smtClean="0"/>
                        <a:t> анестезиологии и реанимации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50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</a:tr>
              <a:tr h="246308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Поликлиника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1456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</a:tr>
              <a:tr h="316550">
                <a:tc>
                  <a:txBody>
                    <a:bodyPr/>
                    <a:lstStyle/>
                    <a:p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Всего:</a:t>
                      </a:r>
                      <a:r>
                        <a:rPr lang="ru-RU" sz="1100" baseline="0" dirty="0" smtClean="0"/>
                        <a:t> 13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Всего:</a:t>
                      </a:r>
                      <a:r>
                        <a:rPr lang="ru-RU" sz="1100" baseline="0" dirty="0" smtClean="0"/>
                        <a:t> 2244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7543800" cy="584182"/>
          </a:xfrm>
        </p:spPr>
        <p:txBody>
          <a:bodyPr>
            <a:noAutofit/>
          </a:bodyPr>
          <a:lstStyle/>
          <a:p>
            <a:pPr algn="l"/>
            <a:r>
              <a:rPr lang="ru-RU" sz="2700" b="1" dirty="0" smtClean="0">
                <a:solidFill>
                  <a:schemeClr val="bg1"/>
                </a:solidFill>
              </a:rPr>
              <a:t>1. Ориентация на потребителя</a:t>
            </a:r>
            <a:br>
              <a:rPr lang="ru-RU" sz="2700" b="1" dirty="0" smtClean="0">
                <a:solidFill>
                  <a:schemeClr val="bg1"/>
                </a:solidFill>
              </a:rPr>
            </a:br>
            <a:r>
              <a:rPr lang="ru-RU" sz="2700" b="1" dirty="0" smtClean="0">
                <a:solidFill>
                  <a:schemeClr val="bg1"/>
                </a:solidFill>
              </a:rPr>
              <a:t>Анкетирование</a:t>
            </a:r>
            <a:endParaRPr lang="ru-RU" sz="2700" b="1" dirty="0">
              <a:solidFill>
                <a:schemeClr val="bg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857224" y="1571612"/>
            <a:ext cx="2928958" cy="428628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Анкета 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6146" name="Picture 2" descr="E:\Новая папка111\Буфер обмена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857620" y="2040642"/>
            <a:ext cx="4357718" cy="4317316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572000" y="1571612"/>
            <a:ext cx="4041775" cy="428628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Результаты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5</a:t>
            </a:fld>
            <a:endParaRPr lang="ru-RU"/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500034" y="2040519"/>
          <a:ext cx="3000396" cy="4246001"/>
        </p:xfrm>
        <a:graphic>
          <a:graphicData uri="http://schemas.openxmlformats.org/presentationml/2006/ole">
            <p:oleObj spid="_x0000_s206850" name="Acrobat Document" r:id="rId4" imgW="5522040" imgH="7805160" progId="AcroExch.Document.7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683568" y="1916832"/>
            <a:ext cx="3312368" cy="424847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232452" name="Picture 4"/>
          <p:cNvPicPr>
            <a:picLocks noChangeAspect="1" noChangeArrowheads="1"/>
          </p:cNvPicPr>
          <p:nvPr/>
        </p:nvPicPr>
        <p:blipFill>
          <a:blip r:embed="rId2" cstate="print"/>
          <a:srcRect l="25194" t="18815" r="6294" b="14091"/>
          <a:stretch>
            <a:fillRect/>
          </a:stretch>
        </p:blipFill>
        <p:spPr bwMode="auto">
          <a:xfrm>
            <a:off x="4644008" y="4293096"/>
            <a:ext cx="4032448" cy="2285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2453" name="Picture 5"/>
          <p:cNvPicPr>
            <a:picLocks noChangeAspect="1" noChangeArrowheads="1"/>
          </p:cNvPicPr>
          <p:nvPr/>
        </p:nvPicPr>
        <p:blipFill>
          <a:blip r:embed="rId3" cstate="print"/>
          <a:srcRect l="26278" t="20430" r="7573" b="13421"/>
          <a:stretch>
            <a:fillRect/>
          </a:stretch>
        </p:blipFill>
        <p:spPr bwMode="auto">
          <a:xfrm>
            <a:off x="4608512" y="1628800"/>
            <a:ext cx="4139952" cy="2587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2454" name="Picture 6"/>
          <p:cNvPicPr>
            <a:picLocks noChangeAspect="1" noChangeArrowheads="1"/>
          </p:cNvPicPr>
          <p:nvPr/>
        </p:nvPicPr>
        <p:blipFill>
          <a:blip r:embed="rId4" cstate="print"/>
          <a:srcRect l="52953" t="20904" r="12500" b="7238"/>
          <a:stretch>
            <a:fillRect/>
          </a:stretch>
        </p:blipFill>
        <p:spPr bwMode="auto">
          <a:xfrm>
            <a:off x="755576" y="1988840"/>
            <a:ext cx="3168352" cy="4118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543800" cy="584182"/>
          </a:xfrm>
        </p:spPr>
        <p:txBody>
          <a:bodyPr>
            <a:noAutofit/>
          </a:bodyPr>
          <a:lstStyle/>
          <a:p>
            <a:pPr algn="l"/>
            <a:r>
              <a:rPr lang="ru-RU" sz="2700" b="1" dirty="0" smtClean="0">
                <a:solidFill>
                  <a:schemeClr val="bg1"/>
                </a:solidFill>
              </a:rPr>
              <a:t>1. Ориентация на потребителя</a:t>
            </a:r>
            <a:br>
              <a:rPr lang="ru-RU" sz="2700" b="1" dirty="0" smtClean="0">
                <a:solidFill>
                  <a:schemeClr val="bg1"/>
                </a:solidFill>
              </a:rPr>
            </a:br>
            <a:r>
              <a:rPr lang="ru-RU" sz="2700" b="1" dirty="0" smtClean="0">
                <a:solidFill>
                  <a:schemeClr val="bg1"/>
                </a:solidFill>
              </a:rPr>
              <a:t>Анкетирование</a:t>
            </a:r>
            <a:endParaRPr lang="ru-RU" sz="27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83568" y="1772816"/>
            <a:ext cx="7200800" cy="489654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818" name="Text Box 1"/>
          <p:cNvSpPr txBox="1">
            <a:spLocks noChangeArrowheads="1"/>
          </p:cNvSpPr>
          <p:nvPr/>
        </p:nvSpPr>
        <p:spPr bwMode="auto">
          <a:xfrm>
            <a:off x="467544" y="692696"/>
            <a:ext cx="7467600" cy="58259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</a:rPr>
              <a:t>1. Ориентация на потребителя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  <a:latin typeface="+mj-lt"/>
              </a:rPr>
              <a:t>Работа с жалобами</a:t>
            </a:r>
            <a:endParaRPr lang="ru-RU" sz="27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4821" name="Text Box 4"/>
          <p:cNvSpPr txBox="1">
            <a:spLocks noChangeArrowheads="1"/>
          </p:cNvSpPr>
          <p:nvPr/>
        </p:nvSpPr>
        <p:spPr bwMode="auto">
          <a:xfrm>
            <a:off x="857225" y="1772816"/>
            <a:ext cx="6956711" cy="465752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231426" name="Picture 2"/>
          <p:cNvPicPr>
            <a:picLocks noChangeAspect="1" noChangeArrowheads="1"/>
          </p:cNvPicPr>
          <p:nvPr/>
        </p:nvPicPr>
        <p:blipFill>
          <a:blip r:embed="rId3" cstate="print"/>
          <a:srcRect l="15947" t="11925" r="14360" b="13421"/>
          <a:stretch>
            <a:fillRect/>
          </a:stretch>
        </p:blipFill>
        <p:spPr bwMode="auto">
          <a:xfrm>
            <a:off x="755576" y="1844824"/>
            <a:ext cx="7056784" cy="472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1"/>
          <p:cNvSpPr txBox="1">
            <a:spLocks noChangeArrowheads="1"/>
          </p:cNvSpPr>
          <p:nvPr/>
        </p:nvSpPr>
        <p:spPr bwMode="auto">
          <a:xfrm>
            <a:off x="467544" y="476672"/>
            <a:ext cx="8229600" cy="78581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</a:rPr>
              <a:t>1. Ориентация на потребителя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  <a:latin typeface="+mj-lt"/>
              </a:rPr>
              <a:t>Опрос сотрудников о работе лаборатории</a:t>
            </a:r>
            <a:endParaRPr lang="ru-RU" sz="27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2227" name="Text Box 2"/>
          <p:cNvSpPr txBox="1">
            <a:spLocks noChangeArrowheads="1"/>
          </p:cNvSpPr>
          <p:nvPr/>
        </p:nvSpPr>
        <p:spPr bwMode="auto">
          <a:xfrm>
            <a:off x="428596" y="1643050"/>
            <a:ext cx="8463884" cy="495776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800" b="1" dirty="0">
                <a:solidFill>
                  <a:srgbClr val="00B050"/>
                </a:solidFill>
                <a:latin typeface="+mj-lt"/>
              </a:rPr>
              <a:t>Динамика удовлетворенности</a:t>
            </a:r>
            <a:r>
              <a:rPr lang="en-US" sz="2800" b="1" dirty="0">
                <a:solidFill>
                  <a:srgbClr val="00B050"/>
                </a:solidFill>
                <a:latin typeface="+mj-lt"/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  <a:latin typeface="+mj-lt"/>
              </a:rPr>
              <a:t>врачей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Начало =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&gt;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конец 2009 года  4.58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=&gt;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КМ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=&gt;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4.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64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=&gt;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КМ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=&gt;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4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.72</a:t>
            </a: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635000" lvl="1" indent="-269875">
              <a:spcBef>
                <a:spcPts val="450"/>
              </a:spcBef>
              <a:buClr>
                <a:srgbClr val="FE8637"/>
              </a:buClr>
              <a:buSzPct val="80000"/>
              <a:buFont typeface="Wingdings 2" pitchFamily="16" charset="2"/>
              <a:buChar char="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Положительная 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динамика</a:t>
            </a:r>
          </a:p>
          <a:p>
            <a:pPr marL="914400" lvl="2" indent="-182563">
              <a:spcBef>
                <a:spcPts val="450"/>
              </a:spcBef>
              <a:buClr>
                <a:srgbClr val="E0752F"/>
              </a:buClr>
              <a:buSzPct val="60000"/>
              <a:buFont typeface="Wingdings" pitchFamily="2" charset="2"/>
              <a:buChar char="§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Время выполнения</a:t>
            </a:r>
          </a:p>
          <a:p>
            <a:pPr marL="914400" lvl="2" indent="-182563">
              <a:spcBef>
                <a:spcPts val="450"/>
              </a:spcBef>
              <a:buClr>
                <a:srgbClr val="E0752F"/>
              </a:buClr>
              <a:buSzPct val="60000"/>
              <a:buFont typeface="Wingdings" pitchFamily="2" charset="2"/>
              <a:buChar char="§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Точность выполнения</a:t>
            </a:r>
          </a:p>
          <a:p>
            <a:pPr marL="914400" lvl="2" indent="-182563">
              <a:spcBef>
                <a:spcPts val="450"/>
              </a:spcBef>
              <a:buClr>
                <a:srgbClr val="E0752F"/>
              </a:buClr>
              <a:buSzPct val="60000"/>
              <a:buFont typeface="Wingdings" pitchFamily="2" charset="2"/>
              <a:buChar char="§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Воспроизводимость</a:t>
            </a:r>
          </a:p>
          <a:p>
            <a:pPr marL="635000" lvl="1" indent="-269875">
              <a:spcBef>
                <a:spcPts val="450"/>
              </a:spcBef>
              <a:buClr>
                <a:srgbClr val="FE8637"/>
              </a:buClr>
              <a:buSzPct val="80000"/>
              <a:buFont typeface="Wingdings 2" pitchFamily="16" charset="2"/>
              <a:buChar char="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Без динамики</a:t>
            </a:r>
          </a:p>
          <a:p>
            <a:pPr marL="914400" lvl="2" indent="-182563">
              <a:spcBef>
                <a:spcPts val="450"/>
              </a:spcBef>
              <a:buClr>
                <a:srgbClr val="E0752F"/>
              </a:buClr>
              <a:buSzPct val="60000"/>
              <a:buFont typeface="Wingdings" pitchFamily="2" charset="2"/>
              <a:buChar char="§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Качество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консультирования – корректирующие мероприятия (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КМ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)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914400" lvl="2" indent="-182563">
              <a:spcBef>
                <a:spcPts val="450"/>
              </a:spcBef>
              <a:buClr>
                <a:srgbClr val="E0752F"/>
              </a:buClr>
              <a:buSzPct val="60000"/>
              <a:buFont typeface="Wingdings" pitchFamily="2" charset="2"/>
              <a:buChar char="§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Готовность внедрения новых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методов – объективные причины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635000" lvl="1" indent="-269875">
              <a:spcBef>
                <a:spcPts val="450"/>
              </a:spcBef>
              <a:buClr>
                <a:srgbClr val="FE8637"/>
              </a:buClr>
              <a:buSzPct val="80000"/>
              <a:buFont typeface="Wingdings 2" pitchFamily="16" charset="2"/>
              <a:buChar char="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Отрицательная динамика</a:t>
            </a:r>
          </a:p>
          <a:p>
            <a:pPr lvl="2" indent="-182563">
              <a:spcBef>
                <a:spcPts val="450"/>
              </a:spcBef>
              <a:buClr>
                <a:srgbClr val="E0752F"/>
              </a:buClr>
              <a:buSzPct val="60000"/>
              <a:buFont typeface="Wingdings" pitchFamily="2" charset="2"/>
              <a:buChar char="§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Коммуникативные навыки -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КМ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тренинг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588224" y="4725144"/>
            <a:ext cx="2304256" cy="165618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588224" y="2348880"/>
            <a:ext cx="2376264" cy="17281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62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7467600" cy="8683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2. Лидерство руководителя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251520" y="1628800"/>
            <a:ext cx="7686700" cy="4873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+mj-lt"/>
              </a:rPr>
              <a:t>	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Руководители 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обеспечивают единство целей и направлений деятельности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организации</a:t>
            </a: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Моральные и этические ценности</a:t>
            </a: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Стиль руководства</a:t>
            </a: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Осознание роли и важности внутреннего контроля</a:t>
            </a: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Приверженность культуре компетентности</a:t>
            </a: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Политика и практика работы с персоналом</a:t>
            </a: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Делегирование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полномочий и распределение зон ответственности</a:t>
            </a: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Вовлечение коллектива в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управление</a:t>
            </a: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Понятные и достижимые цели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38914" name="Picture 2" descr="G:\Копия 07 08 2012\Мои документы\1\_Скандинавия ISO 9001 2011\Госпиталь 2011\2\Фото госпиталя\IMG_02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797152"/>
            <a:ext cx="2167328" cy="1517448"/>
          </a:xfrm>
          <a:prstGeom prst="rect">
            <a:avLst/>
          </a:prstGeom>
          <a:noFill/>
        </p:spPr>
      </p:pic>
      <p:pic>
        <p:nvPicPr>
          <p:cNvPr id="38915" name="Picture 3" descr="C:\Documents and Settings\Krutetskaya-sr.MC\desktop\Кузьмина-Крутецкая СР\P10305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2420888"/>
            <a:ext cx="2212504" cy="16053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2659</TotalTime>
  <Words>1239</Words>
  <Application>Microsoft Office PowerPoint</Application>
  <PresentationFormat>Экран (4:3)</PresentationFormat>
  <Paragraphs>341</Paragraphs>
  <Slides>38</Slides>
  <Notes>24</Notes>
  <HiddenSlides>5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0" baseType="lpstr">
      <vt:lpstr>Тема Office</vt:lpstr>
      <vt:lpstr>Acrobat Document</vt:lpstr>
      <vt:lpstr>8 принципов СМК ISO 9001:2008 Пациент  в центре внимания</vt:lpstr>
      <vt:lpstr>Слайд 2</vt:lpstr>
      <vt:lpstr>Слайд 3</vt:lpstr>
      <vt:lpstr>Слайд 4</vt:lpstr>
      <vt:lpstr>1. Ориентация на потребителя Анкетирование</vt:lpstr>
      <vt:lpstr>1. Ориентация на потребителя Анкетирование</vt:lpstr>
      <vt:lpstr>Слайд 7</vt:lpstr>
      <vt:lpstr>Слайд 8</vt:lpstr>
      <vt:lpstr>Слайд 9</vt:lpstr>
      <vt:lpstr>2. Лидерство руководителя Организационные изменения</vt:lpstr>
      <vt:lpstr>2. Лидерство руководителя  Перед внедрением СМК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6. Постоянное улучшение Цели</vt:lpstr>
      <vt:lpstr>Графическое изображение ключевых показателей эффективности (KPI) </vt:lpstr>
      <vt:lpstr>Слайд 31</vt:lpstr>
      <vt:lpstr>Слайд 32</vt:lpstr>
      <vt:lpstr>Слайд 33</vt:lpstr>
      <vt:lpstr>Слайд 34</vt:lpstr>
      <vt:lpstr>Слайд 35</vt:lpstr>
      <vt:lpstr>Различные определения</vt:lpstr>
      <vt:lpstr>Слайд 37</vt:lpstr>
      <vt:lpstr>Слайд 38</vt:lpstr>
    </vt:vector>
  </TitlesOfParts>
  <Company>XZ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Krutetskaya-SR</cp:lastModifiedBy>
  <cp:revision>348</cp:revision>
  <dcterms:created xsi:type="dcterms:W3CDTF">2010-04-28T02:50:57Z</dcterms:created>
  <dcterms:modified xsi:type="dcterms:W3CDTF">2012-12-06T21:24:44Z</dcterms:modified>
</cp:coreProperties>
</file>