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5" r:id="rId1"/>
  </p:sldMasterIdLst>
  <p:notesMasterIdLst>
    <p:notesMasterId r:id="rId29"/>
  </p:notesMasterIdLst>
  <p:handoutMasterIdLst>
    <p:handoutMasterId r:id="rId30"/>
  </p:handoutMasterIdLst>
  <p:sldIdLst>
    <p:sldId id="258" r:id="rId2"/>
    <p:sldId id="269" r:id="rId3"/>
    <p:sldId id="270" r:id="rId4"/>
    <p:sldId id="369" r:id="rId5"/>
    <p:sldId id="370" r:id="rId6"/>
    <p:sldId id="340" r:id="rId7"/>
    <p:sldId id="371" r:id="rId8"/>
    <p:sldId id="372" r:id="rId9"/>
    <p:sldId id="375" r:id="rId10"/>
    <p:sldId id="384" r:id="rId11"/>
    <p:sldId id="337" r:id="rId12"/>
    <p:sldId id="338" r:id="rId13"/>
    <p:sldId id="376" r:id="rId14"/>
    <p:sldId id="381" r:id="rId15"/>
    <p:sldId id="377" r:id="rId16"/>
    <p:sldId id="378" r:id="rId17"/>
    <p:sldId id="379" r:id="rId18"/>
    <p:sldId id="342" r:id="rId19"/>
    <p:sldId id="294" r:id="rId20"/>
    <p:sldId id="334" r:id="rId21"/>
    <p:sldId id="343" r:id="rId22"/>
    <p:sldId id="335" r:id="rId23"/>
    <p:sldId id="382" r:id="rId24"/>
    <p:sldId id="383" r:id="rId25"/>
    <p:sldId id="305" r:id="rId26"/>
    <p:sldId id="380" r:id="rId27"/>
    <p:sldId id="34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FFFFFF"/>
    <a:srgbClr val="F9E1B1"/>
    <a:srgbClr val="C9E7AB"/>
    <a:srgbClr val="FBC09B"/>
    <a:srgbClr val="99FFCC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74" autoAdjust="0"/>
    <p:restoredTop sz="88314" autoAdjust="0"/>
  </p:normalViewPr>
  <p:slideViewPr>
    <p:cSldViewPr>
      <p:cViewPr>
        <p:scale>
          <a:sx n="96" d="100"/>
          <a:sy n="96" d="100"/>
        </p:scale>
        <p:origin x="-3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4B5F76-06E4-451E-9C0F-E7C82F2AFD8B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393C4C16-6F95-4EC8-A016-A4EA2B186D60}">
      <dgm:prSet/>
      <dgm:spPr/>
      <dgm:t>
        <a:bodyPr/>
        <a:lstStyle/>
        <a:p>
          <a:pPr rtl="0"/>
          <a:r>
            <a:rPr lang="ru-RU" b="1" i="0" dirty="0" smtClean="0">
              <a:solidFill>
                <a:srgbClr val="00B050"/>
              </a:solidFill>
            </a:rPr>
            <a:t>ЗАДАЧА №1: </a:t>
          </a:r>
          <a:r>
            <a:rPr lang="ru-RU" b="1" i="0" dirty="0" smtClean="0"/>
            <a:t>выделить те 20% процессов,  приоритетность которых для проведения улучшений находится на самом высоком уровне</a:t>
          </a:r>
          <a:endParaRPr lang="ru-RU" b="1" i="0" dirty="0"/>
        </a:p>
      </dgm:t>
    </dgm:pt>
    <dgm:pt modelId="{63270D9E-16C1-43F9-9B49-6EB2B418BF23}" type="parTrans" cxnId="{F4A7276C-3AF3-48CF-BAFC-643E29792D71}">
      <dgm:prSet/>
      <dgm:spPr/>
      <dgm:t>
        <a:bodyPr/>
        <a:lstStyle/>
        <a:p>
          <a:endParaRPr lang="ru-RU"/>
        </a:p>
      </dgm:t>
    </dgm:pt>
    <dgm:pt modelId="{DC54BDF1-DE14-423F-95EE-7B0BD51463BD}" type="sibTrans" cxnId="{F4A7276C-3AF3-48CF-BAFC-643E29792D71}">
      <dgm:prSet/>
      <dgm:spPr/>
      <dgm:t>
        <a:bodyPr/>
        <a:lstStyle/>
        <a:p>
          <a:endParaRPr lang="ru-RU"/>
        </a:p>
      </dgm:t>
    </dgm:pt>
    <dgm:pt modelId="{F1D1DEAA-602B-4861-9B8D-31E00590B64E}" type="pres">
      <dgm:prSet presAssocID="{524B5F76-06E4-451E-9C0F-E7C82F2AFD8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FEF3B3-80B0-4D7B-82A3-E0E1F0601C06}" type="pres">
      <dgm:prSet presAssocID="{393C4C16-6F95-4EC8-A016-A4EA2B186D60}" presName="circle1" presStyleLbl="node1" presStyleIdx="0" presStyleCnt="1"/>
      <dgm:spPr/>
    </dgm:pt>
    <dgm:pt modelId="{C014BF29-C2F7-4054-892A-44051242FA31}" type="pres">
      <dgm:prSet presAssocID="{393C4C16-6F95-4EC8-A016-A4EA2B186D60}" presName="space" presStyleCnt="0"/>
      <dgm:spPr/>
    </dgm:pt>
    <dgm:pt modelId="{6BE9D2FA-E9EC-4220-A4F4-3C07CF491727}" type="pres">
      <dgm:prSet presAssocID="{393C4C16-6F95-4EC8-A016-A4EA2B186D60}" presName="rect1" presStyleLbl="alignAcc1" presStyleIdx="0" presStyleCnt="1"/>
      <dgm:spPr/>
      <dgm:t>
        <a:bodyPr/>
        <a:lstStyle/>
        <a:p>
          <a:endParaRPr lang="ru-RU"/>
        </a:p>
      </dgm:t>
    </dgm:pt>
    <dgm:pt modelId="{63D18071-8DB6-42DC-A9A4-761D311AF231}" type="pres">
      <dgm:prSet presAssocID="{393C4C16-6F95-4EC8-A016-A4EA2B186D60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E424FF-CF3F-4954-887F-8520B462142F}" type="presOf" srcId="{524B5F76-06E4-451E-9C0F-E7C82F2AFD8B}" destId="{F1D1DEAA-602B-4861-9B8D-31E00590B64E}" srcOrd="0" destOrd="0" presId="urn:microsoft.com/office/officeart/2005/8/layout/target3"/>
    <dgm:cxn modelId="{F4A7276C-3AF3-48CF-BAFC-643E29792D71}" srcId="{524B5F76-06E4-451E-9C0F-E7C82F2AFD8B}" destId="{393C4C16-6F95-4EC8-A016-A4EA2B186D60}" srcOrd="0" destOrd="0" parTransId="{63270D9E-16C1-43F9-9B49-6EB2B418BF23}" sibTransId="{DC54BDF1-DE14-423F-95EE-7B0BD51463BD}"/>
    <dgm:cxn modelId="{42F49291-EC5E-42D0-9CB3-0894B96DAE9F}" type="presOf" srcId="{393C4C16-6F95-4EC8-A016-A4EA2B186D60}" destId="{6BE9D2FA-E9EC-4220-A4F4-3C07CF491727}" srcOrd="0" destOrd="0" presId="urn:microsoft.com/office/officeart/2005/8/layout/target3"/>
    <dgm:cxn modelId="{29DA897A-9162-480B-A1AE-29461FAFA087}" type="presOf" srcId="{393C4C16-6F95-4EC8-A016-A4EA2B186D60}" destId="{63D18071-8DB6-42DC-A9A4-761D311AF231}" srcOrd="1" destOrd="0" presId="urn:microsoft.com/office/officeart/2005/8/layout/target3"/>
    <dgm:cxn modelId="{80D743A9-EB8D-4D01-8BF3-BA25E91CC89D}" type="presParOf" srcId="{F1D1DEAA-602B-4861-9B8D-31E00590B64E}" destId="{A0FEF3B3-80B0-4D7B-82A3-E0E1F0601C06}" srcOrd="0" destOrd="0" presId="urn:microsoft.com/office/officeart/2005/8/layout/target3"/>
    <dgm:cxn modelId="{AC88345F-40DD-47E9-8353-727DB89987DE}" type="presParOf" srcId="{F1D1DEAA-602B-4861-9B8D-31E00590B64E}" destId="{C014BF29-C2F7-4054-892A-44051242FA31}" srcOrd="1" destOrd="0" presId="urn:microsoft.com/office/officeart/2005/8/layout/target3"/>
    <dgm:cxn modelId="{D7422B22-D52B-4171-B9E7-3995C499CC9D}" type="presParOf" srcId="{F1D1DEAA-602B-4861-9B8D-31E00590B64E}" destId="{6BE9D2FA-E9EC-4220-A4F4-3C07CF491727}" srcOrd="2" destOrd="0" presId="urn:microsoft.com/office/officeart/2005/8/layout/target3"/>
    <dgm:cxn modelId="{E550F69B-4CF9-4A06-91A8-53D96335D108}" type="presParOf" srcId="{F1D1DEAA-602B-4861-9B8D-31E00590B64E}" destId="{63D18071-8DB6-42DC-A9A4-761D311AF231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F77E899-1AA1-4FDF-9133-2C453F1927EB}" type="datetimeFigureOut">
              <a:rPr lang="ru-RU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A21339F-277D-43E1-8243-494F41B8AE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281FB64-8FFA-4640-9ABB-A46E6B35DA5A}" type="datetimeFigureOut">
              <a:rPr lang="ru-RU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026D6F4-30D8-4253-93A8-A45912A3E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6533C6-B431-482A-A718-53A4A26EA13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  <p:sp>
        <p:nvSpPr>
          <p:cNvPr id="430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9397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60ED27-51B1-462A-94FA-FB82B3D2B65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  <p:sp>
        <p:nvSpPr>
          <p:cNvPr id="45059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6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245F33B-D927-40CC-8840-6AE9B2F2F03D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3494" name="Верхний колонтитул 5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63835C-6C0B-485B-B164-8AFB86BDE35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4517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A7978B-68E2-47FB-B738-9AE80923694A}" type="slidenum">
              <a:rPr lang="en-AU"/>
              <a:pPr>
                <a:defRPr/>
              </a:pPr>
              <a:t>18</a:t>
            </a:fld>
            <a:endParaRPr lang="en-AU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806" tIns="45903" rIns="91806" bIns="4590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 отделе качества – 4 чел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группе качества – 6 чел</a:t>
            </a:r>
          </a:p>
        </p:txBody>
      </p:sp>
      <p:sp>
        <p:nvSpPr>
          <p:cNvPr id="75780" name="Верхний колонтитул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  <p:sp>
        <p:nvSpPr>
          <p:cNvPr id="75781" name="Номер слайда 4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84C0A1-8BEB-4A44-9994-940BFF44432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A7978B-68E2-47FB-B738-9AE80923694A}" type="slidenum">
              <a:rPr lang="en-AU"/>
              <a:pPr>
                <a:defRPr/>
              </a:pPr>
              <a:t>21</a:t>
            </a:fld>
            <a:endParaRPr lang="en-AU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806" tIns="45903" rIns="91806" bIns="45903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169CBB-1AC7-4C13-BB9E-017868E5F64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smtClean="0"/>
          </a:p>
        </p:txBody>
      </p:sp>
      <p:sp>
        <p:nvSpPr>
          <p:cNvPr id="583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294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169CBB-1AC7-4C13-BB9E-017868E5F64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  <p:sp>
        <p:nvSpPr>
          <p:cNvPr id="583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294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62B95C-4E7C-4936-A982-868587739470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FBEF1-B8D2-4064-8006-0425FE3A64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9F3353-0E3F-430D-BE72-38BE3D4B4A35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AFCC94-8E5F-4927-AAE4-37E7A251EA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825A94-E817-492C-99E5-05586A8FCDDC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FA175-C4B3-4372-B376-4CFE6BB1C7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27D2C3-56B4-4FEE-AF3D-4446C1995D64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F301E5-359C-469C-BDF2-8F09A3A730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DA410E-049D-4B57-BD13-A38557C92026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100C9-A3C8-4119-807E-0EC62AE4E1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0B6F6F-A60A-431F-9EB5-02B7CA2898FF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372F7E-1A8E-49E6-860E-EE93FF39F5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F23F4E-26EA-4AFC-8048-AA46E3E29CF0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8A9FA-1F79-40CF-925E-66D0FB276F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31544E-ACF3-405E-B9B4-1F964202DCB6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1F7ED1-6D50-41FD-9430-E55DBF8853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5EDBC9-B90A-4211-959A-1B0E057BD608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ED1B5-186E-48D2-8F56-B206BC777E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E5199-315F-4DF2-9BEF-AAAF6BD0A213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695CEE-2A2A-450B-BDC3-077DBE7B32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5B509A-7A91-48D7-A283-2AADECDA4A03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C48898-233A-49D2-9246-82A162ABF9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D5478C-A686-4825-B328-7DF20240E9FC}" type="datetime1">
              <a:rPr lang="ru-RU" smtClean="0"/>
              <a:pPr>
                <a:defRPr/>
              </a:pPr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F3C2285-E7A7-4701-B7DE-7F93D1EFD7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p:transition spd="med">
    <p:pull dir="ld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astrebova-mv@avaclinic.r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tgroup.spb.ru/upload/medialibrary/545/fassad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714348" y="106352"/>
            <a:ext cx="7715304" cy="1893888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ts val="3000"/>
              </a:lnSpc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00B050"/>
                </a:solidFill>
                <a:cs typeface="Arial" pitchFamily="34" charset="0"/>
              </a:rPr>
              <a:t>Менеджмент в радиологии</a:t>
            </a:r>
            <a:br>
              <a:rPr lang="ru-RU" sz="4800" b="1" dirty="0" smtClean="0">
                <a:solidFill>
                  <a:srgbClr val="00B050"/>
                </a:solidFill>
                <a:cs typeface="Arial" pitchFamily="34" charset="0"/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Система управления качеством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cs typeface="Arial" pitchFamily="34" charset="0"/>
              </a:rPr>
              <a:t>в частной клинике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7411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2286000" y="5003800"/>
            <a:ext cx="6172200" cy="1737568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</a:pPr>
            <a:r>
              <a:rPr lang="ru-RU" sz="1700" dirty="0" smtClean="0">
                <a:solidFill>
                  <a:srgbClr val="595D63"/>
                </a:solidFill>
                <a:latin typeface="Arial\"/>
              </a:rPr>
              <a:t>				</a:t>
            </a:r>
            <a:r>
              <a:rPr lang="ru-RU" sz="1800" dirty="0" smtClean="0">
                <a:solidFill>
                  <a:srgbClr val="595D63"/>
                </a:solidFill>
              </a:rPr>
              <a:t>Декабрь, 2012</a:t>
            </a:r>
          </a:p>
          <a:p>
            <a:pPr algn="r" eaLnBrk="1" hangingPunct="1">
              <a:lnSpc>
                <a:spcPct val="90000"/>
              </a:lnSpc>
            </a:pPr>
            <a:r>
              <a:rPr lang="ru-RU" sz="1800" dirty="0" smtClean="0">
                <a:solidFill>
                  <a:srgbClr val="595D63"/>
                </a:solidFill>
              </a:rPr>
              <a:t>                                                           </a:t>
            </a:r>
            <a:r>
              <a:rPr lang="ru-RU" sz="1800" dirty="0" err="1" smtClean="0">
                <a:solidFill>
                  <a:srgbClr val="595D63"/>
                </a:solidFill>
              </a:rPr>
              <a:t>к.э.н</a:t>
            </a:r>
            <a:r>
              <a:rPr lang="ru-RU" sz="1800" dirty="0" smtClean="0">
                <a:solidFill>
                  <a:srgbClr val="595D63"/>
                </a:solidFill>
              </a:rPr>
              <a:t>. </a:t>
            </a:r>
            <a:r>
              <a:rPr lang="ru-RU" sz="1800" dirty="0" err="1" smtClean="0">
                <a:solidFill>
                  <a:srgbClr val="595D63"/>
                </a:solidFill>
              </a:rPr>
              <a:t>Ястребова</a:t>
            </a:r>
            <a:r>
              <a:rPr lang="ru-RU" sz="1800" dirty="0" smtClean="0">
                <a:solidFill>
                  <a:srgbClr val="595D63"/>
                </a:solidFill>
              </a:rPr>
              <a:t> М.В.</a:t>
            </a:r>
          </a:p>
          <a:p>
            <a:pPr algn="r" eaLnBrk="1" hangingPunct="1">
              <a:lnSpc>
                <a:spcPct val="90000"/>
              </a:lnSpc>
            </a:pPr>
            <a:r>
              <a:rPr lang="en-US" sz="1800" dirty="0" smtClean="0">
                <a:solidFill>
                  <a:srgbClr val="595D63"/>
                </a:solidFill>
                <a:hlinkClick r:id="rId4"/>
              </a:rPr>
              <a:t>Jastrebova-mv@avaclinic.ru</a:t>
            </a:r>
            <a:endParaRPr lang="en-US" sz="1800" dirty="0" smtClean="0">
              <a:solidFill>
                <a:srgbClr val="595D63"/>
              </a:solidFill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sz="1800" dirty="0" smtClean="0">
                <a:solidFill>
                  <a:srgbClr val="595D63"/>
                </a:solidFill>
              </a:rPr>
              <a:t>+7 921 961 6712</a:t>
            </a:r>
            <a:endParaRPr lang="ru-RU" sz="1800" dirty="0" smtClean="0">
              <a:solidFill>
                <a:srgbClr val="595D63"/>
              </a:solidFill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ED1B5-186E-48D2-8F56-B206BC777E0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2283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77" y="1285860"/>
            <a:ext cx="8393265" cy="45005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428596" y="-71462"/>
            <a:ext cx="7286625" cy="137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Принцип 2: Лидерство руководителя</a:t>
            </a:r>
            <a:endParaRPr lang="en-GB" sz="28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062878-8BBE-4648-84C1-7CFE543CC5C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285720" y="-71462"/>
            <a:ext cx="7286625" cy="137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0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Принцип 3: Вовлечение сотрудников</a:t>
            </a:r>
            <a:endParaRPr lang="en-GB" sz="3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23528" y="1309058"/>
            <a:ext cx="8280920" cy="4334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ts val="19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В течение 2009 – 2012 года благодаря инициативе персонала</a:t>
            </a:r>
            <a:b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</a:b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в отделении МРТ были введены новые услуги: 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SzPct val="120000"/>
              <a:buFont typeface="Arial" pitchFamily="34" charset="0"/>
              <a:buChar char="•"/>
              <a:tabLst/>
            </a:pPr>
            <a:r>
              <a:rPr kumimoji="0" lang="ru-RU" sz="17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МРТ одномоментно обеих кистей или стоп с контрастированием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SzPct val="120000"/>
              <a:buFont typeface="Arial" pitchFamily="34" charset="0"/>
              <a:buChar char="•"/>
              <a:tabLst/>
            </a:pPr>
            <a:r>
              <a:rPr kumimoji="0" lang="ru-RU" sz="17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МРТ крестцово-подвздошных сочленений с контрастированием взрослому и</a:t>
            </a:r>
            <a:r>
              <a:rPr kumimoji="0" lang="ru-RU" sz="1700" i="0" u="none" strike="noStrike" cap="none" normalizeH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</a:t>
            </a:r>
            <a:br>
              <a:rPr kumimoji="0" lang="ru-RU" sz="1700" i="0" u="none" strike="noStrike" cap="none" normalizeH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</a:br>
            <a:r>
              <a:rPr kumimoji="0" lang="ru-RU" sz="1700" i="0" u="none" strike="noStrike" cap="none" normalizeH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17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детскому контингенту пациентов ревматологического профиля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SzPct val="120000"/>
              <a:buFont typeface="Arial" pitchFamily="34" charset="0"/>
              <a:buChar char="•"/>
              <a:tabLst/>
            </a:pPr>
            <a:r>
              <a:rPr kumimoji="0" lang="ru-RU" sz="17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МРТ головного мозга с трактографией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SzPct val="120000"/>
              <a:buFont typeface="Arial" pitchFamily="34" charset="0"/>
              <a:buChar char="•"/>
              <a:tabLst/>
            </a:pPr>
            <a:r>
              <a:rPr lang="ru-RU" sz="170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 Д</a:t>
            </a:r>
            <a:r>
              <a:rPr kumimoji="0" lang="ru-RU" sz="17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инамическое контрастирование с использованием автоматического шприца при 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SzPct val="120000"/>
              <a:tabLst/>
            </a:pPr>
            <a:r>
              <a:rPr lang="ru-RU" sz="170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17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патологии органов малого таза мужчин и женщин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SzPct val="120000"/>
              <a:buFont typeface="Arial" pitchFamily="34" charset="0"/>
              <a:buChar char="•"/>
              <a:tabLst/>
            </a:pPr>
            <a:r>
              <a:rPr kumimoji="0" lang="ru-RU" sz="17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Службой администраторов внедрена услуга курьерской доставки результатов </a:t>
            </a:r>
            <a:br>
              <a:rPr kumimoji="0" lang="ru-RU" sz="17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</a:br>
            <a:r>
              <a:rPr kumimoji="0" lang="ru-RU" sz="17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  исследования пациентам по указанному адресу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SzPct val="120000"/>
              <a:buFont typeface="Arial" pitchFamily="34" charset="0"/>
              <a:buChar char="•"/>
              <a:tabLst/>
            </a:pPr>
            <a:r>
              <a:rPr lang="ru-RU" sz="170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 Работа в системе ОМС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SzPct val="120000"/>
              <a:buFont typeface="Arial" pitchFamily="34" charset="0"/>
              <a:buChar char="•"/>
              <a:tabLst/>
            </a:pPr>
            <a:r>
              <a:rPr lang="ru-RU" sz="170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 Увеличение рабочего дня по принципу «до последнего клиента»</a:t>
            </a:r>
          </a:p>
          <a:p>
            <a:pPr marL="0" marR="0" lvl="0" indent="0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Эти услуги улучшили показатели удовлетворенности пациентов и лечащих врачей, а также общее финансовое состояние компании в целом.</a:t>
            </a:r>
            <a:endParaRPr kumimoji="0" lang="ru-RU" sz="17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982EC-C162-4EE6-A014-B8FA0A04FD4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714375" y="357166"/>
            <a:ext cx="6562725" cy="571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Принцип 4: Процессный подход</a:t>
            </a:r>
            <a:endParaRPr lang="en-GB" sz="28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5604" name="Text Box 2"/>
          <p:cNvSpPr txBox="1">
            <a:spLocks noChangeArrowheads="1"/>
          </p:cNvSpPr>
          <p:nvPr/>
        </p:nvSpPr>
        <p:spPr bwMode="auto">
          <a:xfrm>
            <a:off x="395536" y="1052736"/>
            <a:ext cx="8034115" cy="52565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«Применение в организации </a:t>
            </a:r>
            <a:r>
              <a:rPr lang="ru-RU" sz="2000" b="1" u="sng" dirty="0" smtClean="0">
                <a:solidFill>
                  <a:srgbClr val="00B050"/>
                </a:solidFill>
                <a:latin typeface="+mj-lt"/>
              </a:rPr>
              <a:t>системы процессов </a:t>
            </a:r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наряду с их </a:t>
            </a:r>
            <a:r>
              <a:rPr lang="ru-RU" sz="2000" b="1" u="sng" dirty="0" smtClean="0">
                <a:solidFill>
                  <a:srgbClr val="00B050"/>
                </a:solidFill>
                <a:latin typeface="+mj-lt"/>
              </a:rPr>
              <a:t>идентификацией</a:t>
            </a:r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 и </a:t>
            </a:r>
            <a:r>
              <a:rPr lang="ru-RU" sz="2000" b="1" u="sng" dirty="0" smtClean="0">
                <a:solidFill>
                  <a:srgbClr val="00B050"/>
                </a:solidFill>
                <a:latin typeface="+mj-lt"/>
              </a:rPr>
              <a:t>взаимодействием</a:t>
            </a:r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, а также </a:t>
            </a:r>
            <a:r>
              <a:rPr lang="ru-RU" sz="2000" b="1" u="sng" dirty="0" smtClean="0">
                <a:solidFill>
                  <a:srgbClr val="00B050"/>
                </a:solidFill>
                <a:latin typeface="+mj-lt"/>
              </a:rPr>
              <a:t>менеджмент процессов</a:t>
            </a:r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, направленный на получение желаемого результата, могут быть определены как </a:t>
            </a:r>
            <a:r>
              <a:rPr lang="ru-RU" sz="2000" b="1" u="sng" dirty="0" smtClean="0">
                <a:solidFill>
                  <a:srgbClr val="00B050"/>
                </a:solidFill>
                <a:latin typeface="+mj-lt"/>
              </a:rPr>
              <a:t>«процессный подход»»</a:t>
            </a:r>
            <a:r>
              <a:rPr lang="ru-RU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(текст ИСО 9001:2008)</a:t>
            </a:r>
          </a:p>
          <a:p>
            <a:endParaRPr lang="ru-RU" b="1" u="sng" dirty="0" smtClean="0">
              <a:solidFill>
                <a:srgbClr val="00B050"/>
              </a:solidFill>
              <a:latin typeface="+mj-lt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+mj-lt"/>
              </a:rPr>
              <a:t>Подпроцессы внутри процессов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+mj-lt"/>
              </a:rPr>
              <a:t>Верификация и валидация процессов и услуг:</a:t>
            </a:r>
          </a:p>
          <a:p>
            <a:pPr marL="720000" lvl="2">
              <a:buClr>
                <a:srgbClr val="FF9900"/>
              </a:buClr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Качества изображений перед началом работы</a:t>
            </a:r>
          </a:p>
          <a:p>
            <a:pPr marL="720000" lvl="2">
              <a:buClr>
                <a:srgbClr val="FF9900"/>
              </a:buClr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Проведения исследования</a:t>
            </a:r>
          </a:p>
          <a:p>
            <a:pPr marL="720000" lvl="2">
              <a:buClr>
                <a:srgbClr val="FF9900"/>
              </a:buClr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Качества формулировки заключений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+mj-lt"/>
              </a:rPr>
              <a:t>Создана балловая система самооценки работников своих  профессиональных навыков  с последующей оценкой руководителем, проводимая раз в год (аттестация)</a:t>
            </a:r>
          </a:p>
          <a:p>
            <a:r>
              <a:rPr lang="ru-RU" dirty="0" smtClean="0">
                <a:latin typeface="+mj-lt"/>
              </a:rPr>
              <a:t>4.   Работы по сервисному контракту с производителем:</a:t>
            </a:r>
          </a:p>
          <a:p>
            <a:pPr marL="72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Регулярные профилактические работы</a:t>
            </a:r>
          </a:p>
          <a:p>
            <a:pPr marL="72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Ежедневная проверка параметров МРТ удаленным доступом</a:t>
            </a:r>
          </a:p>
          <a:p>
            <a:r>
              <a:rPr lang="ru-RU" dirty="0" smtClean="0">
                <a:latin typeface="+mj-lt"/>
              </a:rPr>
              <a:t>5.   Корректирующие и предупреждающие действия осуществляются путем применения системы доступа в отделение.</a:t>
            </a:r>
          </a:p>
          <a:p>
            <a:pPr marL="341313" indent="-341313">
              <a:spcBef>
                <a:spcPts val="575"/>
              </a:spcBef>
              <a:buClr>
                <a:schemeClr val="accent1"/>
              </a:buClr>
              <a:buSzPct val="12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GB" sz="2000" dirty="0">
              <a:solidFill>
                <a:schemeClr val="accent6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982EC-C162-4EE6-A014-B8FA0A04FD4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285721" y="357166"/>
            <a:ext cx="6991380" cy="571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Принцип 5:  Системный подход к менеджменту</a:t>
            </a:r>
            <a:endParaRPr lang="en-GB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251520" y="5229200"/>
            <a:ext cx="7848871" cy="143559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«Выявление, понимание и менеджмент взаимосвязанных процессов как системы вносят вклад в результативность и эффективность организации при достижении ее целей» (текст ИСО 9001:2008)</a:t>
            </a:r>
            <a:endParaRPr lang="en-GB" dirty="0">
              <a:solidFill>
                <a:srgbClr val="00B05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2211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6763287" cy="422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982EC-C162-4EE6-A014-B8FA0A04FD45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2201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285721" y="357166"/>
            <a:ext cx="6991380" cy="571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Принцип 5:  Системный подход к менеджменту</a:t>
            </a:r>
            <a:endParaRPr lang="en-GB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000100" y="1389774"/>
          <a:ext cx="7385077" cy="4682432"/>
        </p:xfrm>
        <a:graphic>
          <a:graphicData uri="http://schemas.openxmlformats.org/presentationml/2006/ole">
            <p:oleObj spid="_x0000_s1026" name="Visio" r:id="rId3" imgW="10120978" imgH="6416472" progId="">
              <p:embed/>
            </p:oleObj>
          </a:graphicData>
        </a:graphic>
      </p:graphicFrame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982EC-C162-4EE6-A014-B8FA0A04FD45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25604" name="Text Box 2"/>
          <p:cNvSpPr txBox="1">
            <a:spLocks noChangeArrowheads="1"/>
          </p:cNvSpPr>
          <p:nvPr/>
        </p:nvSpPr>
        <p:spPr bwMode="auto">
          <a:xfrm>
            <a:off x="395536" y="1052736"/>
            <a:ext cx="8136903" cy="55446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r>
              <a:rPr lang="ru-RU" sz="2000" b="1" dirty="0" smtClean="0">
                <a:latin typeface="+mj-lt"/>
              </a:rPr>
              <a:t>Постоянное улучшение деятельности организации  - ее неизменная, но практически недостижимая цель </a:t>
            </a:r>
          </a:p>
          <a:p>
            <a:r>
              <a:rPr lang="ru-RU" sz="2000" dirty="0" smtClean="0">
                <a:latin typeface="+mj-lt"/>
              </a:rPr>
              <a:t>Повышение результативности и эффективности: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Постоянная оптимизация системы управления в ответ на:</a:t>
            </a:r>
          </a:p>
          <a:p>
            <a:pPr marL="180000" lvl="1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Изменения внешней и внутренней среды организации </a:t>
            </a:r>
          </a:p>
          <a:p>
            <a:pPr marL="180000" lvl="1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Системный анализ поступающих данных</a:t>
            </a:r>
          </a:p>
          <a:p>
            <a:pPr marL="180000" lvl="1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Разработка корректирующих и предупреждающих действий</a:t>
            </a:r>
          </a:p>
          <a:p>
            <a:pPr marL="180000" lvl="1">
              <a:buClr>
                <a:srgbClr val="FF9900"/>
              </a:buClr>
              <a:buSzPct val="120000"/>
            </a:pPr>
            <a:r>
              <a:rPr lang="ru-RU" sz="2000" dirty="0" smtClean="0">
                <a:latin typeface="+mj-lt"/>
              </a:rPr>
              <a:t>   для устранения причин возникающих проблем (несоответствий) </a:t>
            </a:r>
            <a:br>
              <a:rPr lang="ru-RU" sz="2000" dirty="0" smtClean="0">
                <a:latin typeface="+mj-lt"/>
              </a:rPr>
            </a:br>
            <a:r>
              <a:rPr lang="ru-RU" sz="2000" dirty="0" smtClean="0">
                <a:latin typeface="+mj-lt"/>
              </a:rPr>
              <a:t>   и предупреждения повторного их возникновения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 В 2009-2012 годах в МРТ внедрено:</a:t>
            </a:r>
          </a:p>
          <a:p>
            <a:pPr marL="18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Система консультирования исследований</a:t>
            </a:r>
          </a:p>
          <a:p>
            <a:pPr marL="18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Переработаны </a:t>
            </a:r>
            <a:r>
              <a:rPr lang="ru-RU" sz="2000" dirty="0" err="1" smtClean="0">
                <a:latin typeface="+mj-lt"/>
              </a:rPr>
              <a:t>СОПы</a:t>
            </a:r>
            <a:r>
              <a:rPr lang="ru-RU" sz="2000" dirty="0" smtClean="0">
                <a:latin typeface="+mj-lt"/>
              </a:rPr>
              <a:t> по протоколам исследований, </a:t>
            </a:r>
            <a:br>
              <a:rPr lang="ru-RU" sz="2000" dirty="0" smtClean="0">
                <a:latin typeface="+mj-lt"/>
              </a:rPr>
            </a:br>
            <a:r>
              <a:rPr lang="ru-RU" sz="2000" dirty="0" smtClean="0">
                <a:latin typeface="+mj-lt"/>
              </a:rPr>
              <a:t>   формулировке заключений</a:t>
            </a:r>
          </a:p>
          <a:p>
            <a:pPr marL="18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Arial" pitchFamily="34" charset="0"/>
              </a:rPr>
              <a:t> Внедрена система премирования по уровню превышения  </a:t>
            </a:r>
            <a:br>
              <a:rPr lang="ru-RU" sz="2000" dirty="0" smtClean="0">
                <a:latin typeface="+mj-lt"/>
                <a:cs typeface="Arial" pitchFamily="34" charset="0"/>
              </a:rPr>
            </a:br>
            <a:r>
              <a:rPr lang="ru-RU" sz="2000" dirty="0" smtClean="0">
                <a:latin typeface="+mj-lt"/>
                <a:cs typeface="Arial" pitchFamily="34" charset="0"/>
              </a:rPr>
              <a:t>   ежедневного плана</a:t>
            </a:r>
          </a:p>
          <a:p>
            <a:pPr marL="18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Arial" pitchFamily="34" charset="0"/>
              </a:rPr>
              <a:t> </a:t>
            </a:r>
            <a:r>
              <a:rPr lang="ru-RU" sz="2000" b="1" dirty="0" smtClean="0">
                <a:latin typeface="+mj-lt"/>
                <a:cs typeface="Arial" pitchFamily="34" charset="0"/>
              </a:rPr>
              <a:t>Результаты: </a:t>
            </a:r>
            <a:r>
              <a:rPr lang="ru-RU" sz="2000" dirty="0" smtClean="0">
                <a:latin typeface="+mj-lt"/>
                <a:cs typeface="Arial" pitchFamily="34" charset="0"/>
              </a:rPr>
              <a:t>увеличение количества пациентов, уменьшение времени </a:t>
            </a:r>
            <a:br>
              <a:rPr lang="ru-RU" sz="2000" dirty="0" smtClean="0">
                <a:latin typeface="+mj-lt"/>
                <a:cs typeface="Arial" pitchFamily="34" charset="0"/>
              </a:rPr>
            </a:br>
            <a:r>
              <a:rPr lang="ru-RU" sz="2000" dirty="0" smtClean="0">
                <a:latin typeface="+mj-lt"/>
                <a:cs typeface="Arial" pitchFamily="34" charset="0"/>
              </a:rPr>
              <a:t>   простоя, увеличение прибыли.</a:t>
            </a:r>
            <a:endParaRPr lang="en-GB" sz="2000" dirty="0">
              <a:latin typeface="+mj-lt"/>
              <a:cs typeface="Arial" pitchFamily="34" charset="0"/>
            </a:endParaRPr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428596" y="-71462"/>
            <a:ext cx="7286625" cy="137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Принцип 6: Постоянное улучшение</a:t>
            </a:r>
            <a:endParaRPr lang="en-GB" sz="28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982EC-C162-4EE6-A014-B8FA0A04FD45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295291" y="357166"/>
            <a:ext cx="6562725" cy="571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Принцип 7: Принятие решений, основанных на фактах</a:t>
            </a:r>
            <a:endParaRPr lang="en-GB" sz="20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5604" name="Text Box 2"/>
          <p:cNvSpPr txBox="1">
            <a:spLocks noChangeArrowheads="1"/>
          </p:cNvSpPr>
          <p:nvPr/>
        </p:nvSpPr>
        <p:spPr bwMode="auto">
          <a:xfrm>
            <a:off x="467544" y="1313384"/>
            <a:ext cx="8136903" cy="55446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r>
              <a:rPr lang="ru-RU" sz="2000" b="1" dirty="0" smtClean="0">
                <a:latin typeface="+mj-lt"/>
                <a:cs typeface="Arial" pitchFamily="34" charset="0"/>
              </a:rPr>
              <a:t>1. КПЭ «Частота направлений из клиник города»</a:t>
            </a:r>
            <a:endParaRPr lang="en-GB" sz="2000" b="1" dirty="0">
              <a:latin typeface="+mj-lt"/>
              <a:cs typeface="Arial" pitchFamily="34" charset="0"/>
            </a:endParaRPr>
          </a:p>
        </p:txBody>
      </p:sp>
      <p:pic>
        <p:nvPicPr>
          <p:cNvPr id="2283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1051"/>
            <a:ext cx="9122390" cy="3953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1982EC-C162-4EE6-A014-B8FA0A04FD45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214282" y="214290"/>
            <a:ext cx="8568952" cy="86409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Принцип 8:  Взаимовыгодные отношения с партнерами</a:t>
            </a:r>
            <a:endParaRPr lang="en-GB" sz="20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5604" name="Text Box 2"/>
          <p:cNvSpPr txBox="1">
            <a:spLocks noChangeArrowheads="1"/>
          </p:cNvSpPr>
          <p:nvPr/>
        </p:nvSpPr>
        <p:spPr bwMode="auto">
          <a:xfrm>
            <a:off x="285720" y="1357298"/>
            <a:ext cx="8286808" cy="47525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Поставщики отделения МРТ (партнеры, а не </a:t>
            </a:r>
            <a:r>
              <a:rPr lang="ru-RU" sz="2000" b="1" dirty="0" err="1" smtClean="0">
                <a:solidFill>
                  <a:srgbClr val="00B050"/>
                </a:solidFill>
                <a:latin typeface="+mj-lt"/>
              </a:rPr>
              <a:t>КОНТРагенты</a:t>
            </a:r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): </a:t>
            </a:r>
          </a:p>
          <a:p>
            <a:pPr marL="72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Внутренние </a:t>
            </a:r>
          </a:p>
          <a:p>
            <a:pPr marL="72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Внешние </a:t>
            </a:r>
          </a:p>
          <a:p>
            <a:pPr marL="72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endParaRPr lang="ru-RU" sz="2000" dirty="0" smtClean="0">
              <a:latin typeface="+mj-lt"/>
            </a:endParaRPr>
          </a:p>
          <a:p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С целью обеспечения соответствия закупленной продукции (услуг) установленным требованиям к закупкам ведется </a:t>
            </a:r>
            <a:r>
              <a:rPr lang="ru-RU" sz="2000" b="1" u="sng" dirty="0" smtClean="0">
                <a:solidFill>
                  <a:srgbClr val="00B050"/>
                </a:solidFill>
                <a:latin typeface="+mj-lt"/>
              </a:rPr>
              <a:t>оценочный лист  </a:t>
            </a:r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внешних поставщиков, которые оцениваются и выбираются на основании их способности поставлять продукцию </a:t>
            </a:r>
            <a:br>
              <a:rPr lang="ru-RU" sz="2000" b="1" dirty="0" smtClean="0">
                <a:solidFill>
                  <a:srgbClr val="00B050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B050"/>
                </a:solidFill>
                <a:latin typeface="+mj-lt"/>
              </a:rPr>
              <a:t>(предоставлять услуги): </a:t>
            </a:r>
          </a:p>
          <a:p>
            <a:pPr marL="72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Удалось снизить прямые затраты на одно исследование</a:t>
            </a:r>
          </a:p>
          <a:p>
            <a:pPr marL="72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2000" dirty="0" smtClean="0">
                <a:latin typeface="+mj-lt"/>
              </a:rPr>
              <a:t> Ограничить помещения для хранения запасов на неделю работы </a:t>
            </a:r>
            <a:endParaRPr lang="ru-RU" sz="2000" dirty="0">
              <a:latin typeface="+mj-lt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5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36012"/>
            <a:ext cx="7467600" cy="1578476"/>
          </a:xfrm>
        </p:spPr>
        <p:txBody>
          <a:bodyPr anchor="t">
            <a:normAutofit/>
          </a:bodyPr>
          <a:lstStyle/>
          <a:p>
            <a:pPr eaLnBrk="1" hangingPunct="1">
              <a:lnSpc>
                <a:spcPts val="3000"/>
              </a:lnSpc>
              <a:defRPr/>
            </a:pPr>
            <a:r>
              <a:rPr lang="ru-RU" sz="2800" b="1" dirty="0" smtClean="0">
                <a:solidFill>
                  <a:schemeClr val="bg1"/>
                </a:solidFill>
                <a:cs typeface="Arial" pitchFamily="34" charset="0"/>
              </a:rPr>
              <a:t>Эффект от внедренной  </a:t>
            </a:r>
            <a:br>
              <a:rPr lang="ru-RU" sz="2800" b="1" dirty="0" smtClean="0">
                <a:solidFill>
                  <a:schemeClr val="bg1"/>
                </a:solidFill>
                <a:cs typeface="Arial" pitchFamily="34" charset="0"/>
              </a:rPr>
            </a:br>
            <a:r>
              <a:rPr lang="ru-RU" sz="2800" b="1" dirty="0" smtClean="0">
                <a:solidFill>
                  <a:srgbClr val="FFC000"/>
                </a:solidFill>
                <a:cs typeface="Arial" pitchFamily="34" charset="0"/>
              </a:rPr>
              <a:t>с</a:t>
            </a:r>
            <a:r>
              <a:rPr lang="ru-RU" sz="2800" b="1" dirty="0" smtClean="0">
                <a:solidFill>
                  <a:schemeClr val="bg1"/>
                </a:solidFill>
                <a:cs typeface="Arial" pitchFamily="34" charset="0"/>
              </a:rPr>
              <a:t>истемы </a:t>
            </a:r>
            <a:r>
              <a:rPr lang="ru-RU" sz="2800" b="1" dirty="0" smtClean="0">
                <a:solidFill>
                  <a:srgbClr val="FFC000"/>
                </a:solidFill>
                <a:cs typeface="Arial" pitchFamily="34" charset="0"/>
              </a:rPr>
              <a:t>м</a:t>
            </a:r>
            <a:r>
              <a:rPr lang="ru-RU" sz="2800" b="1" dirty="0" smtClean="0">
                <a:solidFill>
                  <a:schemeClr val="bg1"/>
                </a:solidFill>
                <a:cs typeface="Arial" pitchFamily="34" charset="0"/>
              </a:rPr>
              <a:t>енеджмента </a:t>
            </a:r>
            <a:r>
              <a:rPr lang="ru-RU" sz="2800" b="1" dirty="0" smtClean="0">
                <a:solidFill>
                  <a:srgbClr val="FFC000"/>
                </a:solidFill>
                <a:cs typeface="Arial" pitchFamily="34" charset="0"/>
              </a:rPr>
              <a:t>к</a:t>
            </a:r>
            <a:r>
              <a:rPr lang="ru-RU" sz="2800" b="1" dirty="0" smtClean="0">
                <a:solidFill>
                  <a:schemeClr val="bg1"/>
                </a:solidFill>
                <a:cs typeface="Arial" pitchFamily="34" charset="0"/>
              </a:rPr>
              <a:t>ачества</a:t>
            </a:r>
            <a:endParaRPr lang="en-AU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" name="Номер слайда 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4F0464-C125-4DC0-9BB1-60E9BA481075}" type="slidenum">
              <a:rPr lang="ru-RU" smtClean="0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b="0" i="1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6180" y="1071546"/>
            <a:ext cx="8784976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  <a:cs typeface="Arial" pitchFamily="34" charset="0"/>
              </a:rPr>
              <a:t>• </a:t>
            </a:r>
            <a:r>
              <a:rPr lang="ru-RU" sz="1600" b="1" u="sng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Четкое распределение обязанностей</a:t>
            </a:r>
            <a:r>
              <a:rPr lang="ru-RU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, выделение ответственных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+mj-lt"/>
                <a:cs typeface="Arial" pitchFamily="34" charset="0"/>
              </a:rPr>
              <a:t> За процессы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+mj-lt"/>
                <a:cs typeface="Arial" pitchFamily="34" charset="0"/>
              </a:rPr>
              <a:t> За принятие решений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+mj-lt"/>
                <a:cs typeface="Arial" pitchFamily="34" charset="0"/>
              </a:rPr>
              <a:t> Дублеров (для обеспечения взаимозаменяемости)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+mj-lt"/>
                <a:cs typeface="Arial" pitchFamily="34" charset="0"/>
              </a:rPr>
              <a:t> Представителя по качеству </a:t>
            </a:r>
          </a:p>
          <a:p>
            <a:r>
              <a:rPr lang="ru-RU" sz="1600" b="1" dirty="0" smtClean="0">
                <a:solidFill>
                  <a:srgbClr val="00B050"/>
                </a:solidFill>
                <a:cs typeface="Arial" pitchFamily="34" charset="0"/>
              </a:rPr>
              <a:t>•</a:t>
            </a:r>
            <a:r>
              <a:rPr lang="ru-RU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ru-RU" sz="1600" b="1" u="sng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Оптимизация</a:t>
            </a:r>
            <a:r>
              <a:rPr lang="ru-RU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 </a:t>
            </a:r>
          </a:p>
          <a:p>
            <a:pPr lvl="1"/>
            <a:r>
              <a:rPr lang="ru-RU" sz="1600" dirty="0" smtClean="0">
                <a:latin typeface="+mj-lt"/>
                <a:cs typeface="Arial" pitchFamily="34" charset="0"/>
              </a:rPr>
              <a:t>- бизнес-процессов</a:t>
            </a:r>
          </a:p>
          <a:p>
            <a:pPr lvl="1">
              <a:buFontTx/>
              <a:buChar char="-"/>
            </a:pPr>
            <a:r>
              <a:rPr lang="ru-RU" sz="1600" dirty="0" smtClean="0">
                <a:latin typeface="+mj-lt"/>
                <a:cs typeface="Arial" pitchFamily="34" charset="0"/>
              </a:rPr>
              <a:t> системы оплаты труда в соответствии с ключевыми показателями эффективности</a:t>
            </a:r>
          </a:p>
          <a:p>
            <a:pPr lvl="1"/>
            <a:r>
              <a:rPr lang="ru-RU" sz="1600" dirty="0" smtClean="0">
                <a:latin typeface="+mj-lt"/>
                <a:cs typeface="Arial" pitchFamily="34" charset="0"/>
              </a:rPr>
              <a:t>- системы информирования и внутренних коммуникаций</a:t>
            </a:r>
          </a:p>
          <a:p>
            <a:pPr lvl="1">
              <a:buFontTx/>
              <a:buChar char="-"/>
            </a:pPr>
            <a:r>
              <a:rPr lang="ru-RU" sz="1600" dirty="0" smtClean="0">
                <a:latin typeface="+mj-lt"/>
                <a:cs typeface="Arial" pitchFamily="34" charset="0"/>
              </a:rPr>
              <a:t> затрат на материалы</a:t>
            </a:r>
            <a:endParaRPr lang="ru-RU" sz="1600" dirty="0">
              <a:latin typeface="+mj-lt"/>
              <a:cs typeface="Arial" pitchFamily="34" charset="0"/>
            </a:endParaRPr>
          </a:p>
          <a:p>
            <a:pPr lvl="1">
              <a:buFontTx/>
              <a:buChar char="-"/>
            </a:pPr>
            <a:r>
              <a:rPr lang="ru-RU" sz="1600" dirty="0" smtClean="0">
                <a:latin typeface="+mj-lt"/>
                <a:cs typeface="Arial" pitchFamily="34" charset="0"/>
              </a:rPr>
              <a:t> снижение </a:t>
            </a:r>
            <a:r>
              <a:rPr lang="ru-RU" sz="1600" dirty="0">
                <a:latin typeface="+mj-lt"/>
                <a:cs typeface="Arial" pitchFamily="34" charset="0"/>
              </a:rPr>
              <a:t>затрат на </a:t>
            </a:r>
            <a:r>
              <a:rPr lang="ru-RU" sz="1600" dirty="0" smtClean="0">
                <a:latin typeface="+mj-lt"/>
                <a:cs typeface="Arial" pitchFamily="34" charset="0"/>
              </a:rPr>
              <a:t>«работу над ошибками» по итогам аудитов, анализа жалоб и пр.; </a:t>
            </a:r>
          </a:p>
          <a:p>
            <a:pPr marL="341313" indent="-341313">
              <a:spcBef>
                <a:spcPts val="575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1600" b="1" dirty="0" smtClean="0">
                <a:solidFill>
                  <a:srgbClr val="00B050"/>
                </a:solidFill>
                <a:cs typeface="Arial" pitchFamily="34" charset="0"/>
              </a:rPr>
              <a:t>• 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Объективность и измеряемость целей</a:t>
            </a:r>
          </a:p>
          <a:p>
            <a:pPr marL="341313" indent="-341313">
              <a:spcBef>
                <a:spcPts val="575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1600" b="1" dirty="0" smtClean="0">
                <a:solidFill>
                  <a:srgbClr val="00B050"/>
                </a:solidFill>
                <a:cs typeface="Arial" pitchFamily="34" charset="0"/>
              </a:rPr>
              <a:t>• 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Прогнозируемость и стабильность результатов </a:t>
            </a:r>
            <a:r>
              <a:rPr lang="ru-RU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(финансовых, медицинских)</a:t>
            </a:r>
            <a:endParaRPr lang="en-GB" sz="1600" b="1" dirty="0" smtClean="0">
              <a:solidFill>
                <a:srgbClr val="00B050"/>
              </a:solidFill>
              <a:latin typeface="+mj-lt"/>
              <a:cs typeface="Arial" pitchFamily="34" charset="0"/>
            </a:endParaRPr>
          </a:p>
          <a:p>
            <a:pPr marL="341313" indent="-341313">
              <a:spcBef>
                <a:spcPts val="575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1600" b="1" dirty="0" smtClean="0">
                <a:solidFill>
                  <a:srgbClr val="00B050"/>
                </a:solidFill>
                <a:cs typeface="Arial" pitchFamily="34" charset="0"/>
              </a:rPr>
              <a:t>• 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Улучшение управления и </a:t>
            </a:r>
            <a:r>
              <a:rPr lang="en-GB" sz="1600" b="1" dirty="0" err="1" smtClean="0">
                <a:solidFill>
                  <a:srgbClr val="00B050"/>
                </a:solidFill>
                <a:latin typeface="+mj-lt"/>
                <a:cs typeface="Arial" pitchFamily="34" charset="0"/>
              </a:rPr>
              <a:t>повышение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en-GB" sz="1600" b="1" dirty="0" err="1" smtClean="0">
                <a:solidFill>
                  <a:srgbClr val="00B050"/>
                </a:solidFill>
                <a:latin typeface="+mj-lt"/>
                <a:cs typeface="Arial" pitchFamily="34" charset="0"/>
              </a:rPr>
              <a:t>квалификации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en-GB" sz="1600" b="1" dirty="0" err="1" smtClean="0">
                <a:solidFill>
                  <a:srgbClr val="00B050"/>
                </a:solidFill>
                <a:latin typeface="+mj-lt"/>
                <a:cs typeface="Arial" pitchFamily="34" charset="0"/>
              </a:rPr>
              <a:t>персонала</a:t>
            </a:r>
            <a:endParaRPr lang="en-GB" sz="1600" b="1" dirty="0" smtClean="0">
              <a:solidFill>
                <a:srgbClr val="00B050"/>
              </a:solidFill>
              <a:latin typeface="+mj-lt"/>
              <a:cs typeface="Arial" pitchFamily="34" charset="0"/>
            </a:endParaRPr>
          </a:p>
          <a:p>
            <a:pPr marL="341313" indent="-341313">
              <a:spcBef>
                <a:spcPts val="575"/>
              </a:spcBef>
              <a:buClr>
                <a:srgbClr val="0000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1600" b="1" dirty="0" smtClean="0">
                <a:solidFill>
                  <a:srgbClr val="00B050"/>
                </a:solidFill>
                <a:cs typeface="Arial" pitchFamily="34" charset="0"/>
              </a:rPr>
              <a:t>• </a:t>
            </a:r>
            <a:r>
              <a:rPr lang="en-GB" sz="1600" b="1" dirty="0" err="1" smtClean="0">
                <a:solidFill>
                  <a:srgbClr val="00B050"/>
                </a:solidFill>
                <a:latin typeface="+mj-lt"/>
                <a:cs typeface="Arial" pitchFamily="34" charset="0"/>
              </a:rPr>
              <a:t>Подтверждение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en-GB" sz="1600" b="1" dirty="0" err="1" smtClean="0">
                <a:solidFill>
                  <a:srgbClr val="00B050"/>
                </a:solidFill>
                <a:latin typeface="+mj-lt"/>
                <a:cs typeface="Arial" pitchFamily="34" charset="0"/>
              </a:rPr>
              <a:t>соответствия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en-GB" sz="1600" b="1" dirty="0" err="1" smtClean="0">
                <a:solidFill>
                  <a:srgbClr val="00B050"/>
                </a:solidFill>
                <a:latin typeface="+mj-lt"/>
                <a:cs typeface="Arial" pitchFamily="34" charset="0"/>
              </a:rPr>
              <a:t>российской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en-GB" sz="1600" b="1" dirty="0" err="1" smtClean="0">
                <a:solidFill>
                  <a:srgbClr val="00B050"/>
                </a:solidFill>
                <a:latin typeface="+mj-lt"/>
                <a:cs typeface="Arial" pitchFamily="34" charset="0"/>
              </a:rPr>
              <a:t>клиники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en-GB" sz="1600" b="1" dirty="0" err="1" smtClean="0">
                <a:solidFill>
                  <a:srgbClr val="00B050"/>
                </a:solidFill>
                <a:latin typeface="+mj-lt"/>
                <a:cs typeface="Arial" pitchFamily="34" charset="0"/>
              </a:rPr>
              <a:t>международным</a:t>
            </a:r>
            <a:r>
              <a:rPr lang="en-GB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en-GB" sz="1600" b="1" dirty="0" err="1" smtClean="0">
                <a:solidFill>
                  <a:srgbClr val="00B050"/>
                </a:solidFill>
                <a:latin typeface="+mj-lt"/>
                <a:cs typeface="Arial" pitchFamily="34" charset="0"/>
              </a:rPr>
              <a:t>стандартам</a:t>
            </a:r>
            <a:endParaRPr lang="en-GB" sz="1600" b="1" dirty="0" smtClean="0">
              <a:solidFill>
                <a:srgbClr val="00B050"/>
              </a:solidFill>
              <a:latin typeface="+mj-lt"/>
              <a:cs typeface="Arial" pitchFamily="34" charset="0"/>
            </a:endParaRPr>
          </a:p>
          <a:p>
            <a:r>
              <a:rPr lang="ru-RU" sz="1600" b="1" dirty="0" smtClean="0">
                <a:solidFill>
                  <a:srgbClr val="00B050"/>
                </a:solidFill>
                <a:cs typeface="Arial" pitchFamily="34" charset="0"/>
              </a:rPr>
              <a:t>•</a:t>
            </a:r>
            <a:r>
              <a:rPr lang="ru-RU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ru-RU" sz="1600" b="1" u="sng" dirty="0">
                <a:solidFill>
                  <a:srgbClr val="00B050"/>
                </a:solidFill>
                <a:latin typeface="+mj-lt"/>
                <a:cs typeface="Arial" pitchFamily="34" charset="0"/>
              </a:rPr>
              <a:t>У</a:t>
            </a:r>
            <a:r>
              <a:rPr lang="ru-RU" sz="1600" b="1" u="sng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величение доверия  и удовлетворенности </a:t>
            </a:r>
            <a:r>
              <a:rPr lang="ru-RU" sz="16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со стороны клиента</a:t>
            </a:r>
          </a:p>
          <a:p>
            <a:endParaRPr lang="ru-RU" sz="1600" b="1" dirty="0" smtClean="0">
              <a:solidFill>
                <a:srgbClr val="00B050"/>
              </a:solidFill>
              <a:latin typeface="+mj-lt"/>
              <a:cs typeface="Arial" pitchFamily="34" charset="0"/>
            </a:endParaRPr>
          </a:p>
          <a:p>
            <a:r>
              <a:rPr lang="ru-RU" sz="1600" b="1" u="sng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В </a:t>
            </a:r>
            <a:r>
              <a:rPr lang="ru-RU" sz="1600" b="1" u="sng" dirty="0">
                <a:solidFill>
                  <a:srgbClr val="00B050"/>
                </a:solidFill>
                <a:latin typeface="+mj-lt"/>
                <a:cs typeface="Arial" pitchFamily="34" charset="0"/>
              </a:rPr>
              <a:t>итоге </a:t>
            </a:r>
            <a:r>
              <a:rPr lang="ru-RU" sz="1600" dirty="0" smtClean="0">
                <a:latin typeface="+mj-lt"/>
                <a:cs typeface="Arial" pitchFamily="34" charset="0"/>
              </a:rPr>
              <a:t>– улучшение </a:t>
            </a:r>
            <a:r>
              <a:rPr lang="ru-RU" sz="1600" dirty="0">
                <a:latin typeface="+mj-lt"/>
                <a:cs typeface="Arial" pitchFamily="34" charset="0"/>
              </a:rPr>
              <a:t>качества </a:t>
            </a:r>
            <a:r>
              <a:rPr lang="ru-RU" sz="1600" dirty="0" smtClean="0">
                <a:latin typeface="+mj-lt"/>
                <a:cs typeface="Arial" pitchFamily="34" charset="0"/>
              </a:rPr>
              <a:t>оказываемых услуг, снижение затрат на одно исследование, увеличение количества исследований, уменьшение текучести кадров и усиление </a:t>
            </a:r>
            <a:r>
              <a:rPr lang="ru-RU" sz="1600" dirty="0">
                <a:latin typeface="+mj-lt"/>
                <a:cs typeface="Arial" pitchFamily="34" charset="0"/>
              </a:rPr>
              <a:t>конкурентоспособности </a:t>
            </a:r>
            <a:r>
              <a:rPr lang="ru-RU" sz="1600" dirty="0" smtClean="0">
                <a:latin typeface="+mj-lt"/>
                <a:cs typeface="Arial" pitchFamily="34" charset="0"/>
              </a:rPr>
              <a:t>предприятия. Работа становится планируемой, проверяемой </a:t>
            </a:r>
            <a:br>
              <a:rPr lang="ru-RU" sz="1600" dirty="0" smtClean="0">
                <a:latin typeface="+mj-lt"/>
                <a:cs typeface="Arial" pitchFamily="34" charset="0"/>
              </a:rPr>
            </a:br>
            <a:r>
              <a:rPr lang="ru-RU" sz="1600" dirty="0" smtClean="0">
                <a:latin typeface="+mj-lt"/>
                <a:cs typeface="Arial" pitchFamily="34" charset="0"/>
              </a:rPr>
              <a:t>и улучшаемой. </a:t>
            </a:r>
          </a:p>
          <a:p>
            <a:endParaRPr lang="ru-RU" sz="1600" dirty="0" smtClean="0">
              <a:latin typeface="+mj-lt"/>
            </a:endParaRPr>
          </a:p>
          <a:p>
            <a:endParaRPr lang="ru-RU" sz="1600" dirty="0">
              <a:latin typeface="+mj-lt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500034" y="1142985"/>
            <a:ext cx="5357849" cy="4143404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	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rgbClr val="FF9900"/>
                </a:solidFill>
                <a:latin typeface="+mj-lt"/>
                <a:cs typeface="Arial" pitchFamily="34" charset="0"/>
              </a:rPr>
              <a:t>•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Основными документом системы менеджмента 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   качества являются </a:t>
            </a:r>
            <a:r>
              <a:rPr lang="ru-RU" sz="1600" b="1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Руководство па качеству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 и </a:t>
            </a:r>
            <a:r>
              <a:rPr lang="ru-RU" sz="1600" b="1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Обзор 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   </a:t>
            </a:r>
            <a:r>
              <a:rPr lang="ru-RU" sz="1600" b="1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СМК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за прошедший год (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Management Review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). 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   Руководство по качеству содержит краткое описание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   системы менеджмента, основных и вспомогательных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   процессов, а так же структуру документации.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  Обзор СМК содержит подробный отчет по проведенным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  мероприятиям за прошедший год.</a:t>
            </a:r>
          </a:p>
          <a:p>
            <a:pPr marL="274320" indent="-274320">
              <a:buNone/>
              <a:defRPr/>
            </a:pPr>
            <a:r>
              <a:rPr lang="ru-RU" sz="1600" b="1" dirty="0" smtClean="0">
                <a:solidFill>
                  <a:srgbClr val="FF9900"/>
                </a:solidFill>
                <a:cs typeface="Arial" pitchFamily="34" charset="0"/>
              </a:rPr>
              <a:t>•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Для создания СМК необходимо было создание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  </a:t>
            </a:r>
            <a:r>
              <a:rPr lang="ru-RU" sz="1600" b="1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Стандартных операционных процедур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, инструкций. </a:t>
            </a:r>
          </a:p>
          <a:p>
            <a:pPr marL="274320" indent="-274320">
              <a:buNone/>
              <a:defRPr/>
            </a:pPr>
            <a:r>
              <a:rPr lang="ru-RU" sz="1600" b="1" dirty="0" smtClean="0">
                <a:solidFill>
                  <a:srgbClr val="FF9900"/>
                </a:solidFill>
                <a:cs typeface="Arial" pitchFamily="34" charset="0"/>
              </a:rPr>
              <a:t>•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Самый нижний, т.е. основной уровень документов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– </a:t>
            </a:r>
            <a:r>
              <a:rPr lang="ru-RU" sz="1600" b="1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первичная документация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Arial" pitchFamily="34" charset="0"/>
              </a:rPr>
              <a:t>: протоколы, акты, записи, контрольные листы.</a:t>
            </a:r>
          </a:p>
        </p:txBody>
      </p:sp>
      <p:pic>
        <p:nvPicPr>
          <p:cNvPr id="31747" name="Содержимое 7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29224" y="1785926"/>
            <a:ext cx="3714776" cy="2507163"/>
          </a:xfrm>
        </p:spPr>
      </p:pic>
      <p:sp>
        <p:nvSpPr>
          <p:cNvPr id="47108" name="Номер слайда 9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4016D4-792E-43E2-A60B-5FA93D5847D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95567"/>
            <a:ext cx="64293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Документы 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системы менеджмента </a:t>
            </a:r>
            <a:r>
              <a:rPr lang="ru-RU" sz="24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качества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5286388"/>
            <a:ext cx="857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Вся документация должна быть зарегистрирована и учтена.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Контрольные экземпляры находятся у представителя по качеству.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Электронная версия документов представлена на сервере Компании.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179512" y="44624"/>
            <a:ext cx="7716713" cy="774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0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Семейство </a:t>
            </a:r>
            <a:r>
              <a:rPr lang="ru-RU" sz="3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стандартов ГОСТ </a:t>
            </a:r>
            <a:r>
              <a:rPr lang="ru-RU" sz="30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Р </a:t>
            </a:r>
            <a:r>
              <a:rPr lang="ru-RU" sz="3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ИСО</a:t>
            </a:r>
            <a:endParaRPr lang="ru-RU" sz="3000" b="1" u="sng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10242" name="Group 2"/>
          <p:cNvGraphicFramePr>
            <a:graphicFrameLocks noGrp="1"/>
          </p:cNvGraphicFramePr>
          <p:nvPr/>
        </p:nvGraphicFramePr>
        <p:xfrm>
          <a:off x="500034" y="1285860"/>
          <a:ext cx="7931150" cy="392909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85987"/>
                <a:gridCol w="5645163"/>
              </a:tblGrid>
              <a:tr h="73901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ГОСТ Р ИСО 9000-2008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78624" marB="46800" anchor="ctr" horzOverflow="overflow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Системы менеджмента качества. 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Основные положения и словарь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78624" marB="46800" anchor="ctr" horzOverflow="overflow"/>
                </a:tc>
              </a:tr>
              <a:tr h="73901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ГОСТ Р ИСО 9001-2008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78624" marB="46800" anchor="ctr" horzOverflow="overflow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Системы менеджмента качества. 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Требования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78624" marB="46800" anchor="ctr" horzOverflow="overflow"/>
                </a:tc>
              </a:tr>
              <a:tr h="78828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ГОСТ Р ИСО 9004-2001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78624" marB="46800" anchor="ctr" horzOverflow="overflow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Системы менеджмента качества. 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Рекомендации по улучшению деятельности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78624" marB="46800" anchor="ctr" horzOverflow="overflow"/>
                </a:tc>
              </a:tr>
              <a:tr h="83139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ГОСТ Р ИСО 19011-2003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78624" marB="46800" anchor="ctr" horzOverflow="overflow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Системы менеджмента качества. 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Руководящие указания по аудиту систем менеджмента качества и / или систем экологического менеджмента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78624" marB="46800" anchor="ctr" horzOverflow="overflow"/>
                </a:tc>
              </a:tr>
              <a:tr h="83139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ГОСТ Р ИСО 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53092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-200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kumimoji="0" lang="ru-RU" sz="1400" b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78624" marB="46800" anchor="ctr" horzOverflow="overflow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Системы менеджмента качества. Рекомендации по улучшению процессов в учреждениях здравоохранения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90000" marR="90000" marT="78624" marB="46800" anchor="ctr" horzOverflow="overflow"/>
                </a:tc>
              </a:tr>
            </a:tbl>
          </a:graphicData>
        </a:graphic>
      </p:graphicFrame>
      <p:sp>
        <p:nvSpPr>
          <p:cNvPr id="31764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A4AD92-9E1E-4288-9283-D12F74EA22C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  <p:sp>
        <p:nvSpPr>
          <p:cNvPr id="5" name="TextBox 4"/>
          <p:cNvSpPr txBox="1"/>
          <p:nvPr/>
        </p:nvSpPr>
        <p:spPr>
          <a:xfrm>
            <a:off x="500034" y="5286388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+mn-lt"/>
              </a:rPr>
              <a:t>Сертификат на систему менеджмента качества демонстрирует клиенту, что: </a:t>
            </a:r>
          </a:p>
          <a:p>
            <a:pPr marL="36000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 Качество является управляемым</a:t>
            </a:r>
          </a:p>
          <a:p>
            <a:pPr marL="36000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 Риск получения несоответствующего результата значительно ниже</a:t>
            </a:r>
          </a:p>
          <a:p>
            <a:pPr marL="360000">
              <a:buFont typeface="Arial" pitchFamily="34" charset="0"/>
              <a:buChar char="•"/>
            </a:pPr>
            <a:r>
              <a:rPr lang="ru-RU" dirty="0" smtClean="0">
                <a:latin typeface="+mn-lt"/>
              </a:rPr>
              <a:t> Компания нацелена на постоянное улучшение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3643338" cy="3929090"/>
          </a:xfrm>
        </p:spPr>
        <p:txBody>
          <a:bodyPr>
            <a:normAutofit/>
          </a:bodyPr>
          <a:lstStyle/>
          <a:p>
            <a:pPr eaLnBrk="1" hangingPunct="1">
              <a:lnSpc>
                <a:spcPts val="1800"/>
              </a:lnSpc>
              <a:buFont typeface="Wingdings" pitchFamily="2" charset="2"/>
              <a:buNone/>
              <a:defRPr/>
            </a:pPr>
            <a:r>
              <a:rPr lang="ru-RU" sz="2200" b="1" dirty="0" smtClean="0">
                <a:solidFill>
                  <a:srgbClr val="00B050"/>
                </a:solidFill>
                <a:cs typeface="Arial" pitchFamily="34" charset="0"/>
              </a:rPr>
              <a:t>СОП («стандартная </a:t>
            </a:r>
          </a:p>
          <a:p>
            <a:pPr eaLnBrk="1" hangingPunct="1">
              <a:lnSpc>
                <a:spcPts val="1800"/>
              </a:lnSpc>
              <a:buFont typeface="Wingdings" pitchFamily="2" charset="2"/>
              <a:buNone/>
              <a:defRPr/>
            </a:pPr>
            <a:r>
              <a:rPr lang="ru-RU" sz="2200" b="1" dirty="0" smtClean="0">
                <a:solidFill>
                  <a:srgbClr val="00B050"/>
                </a:solidFill>
                <a:cs typeface="Arial" pitchFamily="34" charset="0"/>
              </a:rPr>
              <a:t>операционная процедура» </a:t>
            </a:r>
          </a:p>
          <a:p>
            <a:pPr eaLnBrk="1" hangingPunct="1">
              <a:lnSpc>
                <a:spcPts val="1800"/>
              </a:lnSpc>
              <a:buFont typeface="Wingdings" pitchFamily="2" charset="2"/>
              <a:buNone/>
              <a:defRPr/>
            </a:pPr>
            <a:r>
              <a:rPr lang="ru-RU" sz="2200" b="1" dirty="0" smtClean="0">
                <a:solidFill>
                  <a:srgbClr val="00B050"/>
                </a:solidFill>
                <a:cs typeface="Arial" pitchFamily="34" charset="0"/>
              </a:rPr>
              <a:t>или «процедура»)</a:t>
            </a:r>
            <a:endParaRPr lang="en-US" sz="2200" b="1" dirty="0" smtClean="0">
              <a:solidFill>
                <a:srgbClr val="00B050"/>
              </a:solidFill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– способ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осуществления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процесса,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выполняемого в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организации,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endParaRPr lang="ru-RU" sz="1700" dirty="0" smtClean="0">
              <a:solidFill>
                <a:schemeClr val="accent5"/>
              </a:solidFill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описанный по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унифицированной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форме: цели и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объемы работы в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рамках данного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процесса, что и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кем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должно быть сделано,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используемые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при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этом</a:t>
            </a:r>
            <a:r>
              <a:rPr lang="en-US" sz="1700" dirty="0" smtClean="0">
                <a:solidFill>
                  <a:schemeClr val="accent5"/>
                </a:solidFill>
                <a:cs typeface="Arial" pitchFamily="34" charset="0"/>
              </a:rPr>
              <a:t> </a:t>
            </a: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материалы, оборудование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accent5"/>
                </a:solidFill>
                <a:cs typeface="Arial" pitchFamily="34" charset="0"/>
              </a:rPr>
              <a:t>и документы. </a:t>
            </a:r>
          </a:p>
        </p:txBody>
      </p:sp>
      <p:sp>
        <p:nvSpPr>
          <p:cNvPr id="46083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C62358-3084-47F0-9443-68E9B60247C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57166"/>
            <a:ext cx="6643687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Что такое СОП?</a:t>
            </a:r>
            <a:endParaRPr lang="ru-RU" sz="3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304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352386"/>
            <a:ext cx="4652963" cy="497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 rot="5400000">
            <a:off x="1464447" y="3893347"/>
            <a:ext cx="5214974" cy="0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Прямоугольник 74"/>
          <p:cNvSpPr/>
          <p:nvPr/>
        </p:nvSpPr>
        <p:spPr>
          <a:xfrm>
            <a:off x="0" y="214290"/>
            <a:ext cx="1857356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+mj-lt"/>
              </a:rPr>
              <a:t>           </a:t>
            </a:r>
            <a:endParaRPr lang="ru-RU" dirty="0">
              <a:latin typeface="+mj-lt"/>
            </a:endParaRPr>
          </a:p>
        </p:txBody>
      </p:sp>
      <p:sp>
        <p:nvSpPr>
          <p:cNvPr id="23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167499"/>
            <a:ext cx="1984726" cy="339648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4F0464-C125-4DC0-9BB1-60E9BA481075}" type="slidenum">
              <a:rPr lang="ru-RU" smtClean="0">
                <a:solidFill>
                  <a:schemeClr val="bg1"/>
                </a:solidFill>
                <a:latin typeface="+mj-lt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031770" y="169111"/>
            <a:ext cx="50405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+mj-lt"/>
              </a:rPr>
              <a:t>«Исследования показывают, что нормальное функционирование полноразмерной компании связано с реализацией примерно 267 процессов»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79512" y="1052736"/>
            <a:ext cx="856895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+mj-lt"/>
              </a:rPr>
              <a:t>Вместе с тем только около 20% всех процессов определяет 80% влияния на эффективность </a:t>
            </a:r>
            <a:br>
              <a:rPr lang="ru-RU" sz="1600" b="1" dirty="0" smtClean="0">
                <a:solidFill>
                  <a:schemeClr val="tx2"/>
                </a:solidFill>
                <a:latin typeface="+mj-lt"/>
              </a:rPr>
            </a:br>
            <a:r>
              <a:rPr lang="ru-RU" sz="1600" b="1" dirty="0" smtClean="0">
                <a:solidFill>
                  <a:schemeClr val="tx2"/>
                </a:solidFill>
                <a:latin typeface="+mj-lt"/>
              </a:rPr>
              <a:t>и результативность работы компании, а значит ее конкурентную способность</a:t>
            </a:r>
          </a:p>
          <a:p>
            <a:pPr algn="r"/>
            <a:r>
              <a:rPr lang="ru-RU" sz="1600" b="1" dirty="0" smtClean="0">
                <a:solidFill>
                  <a:schemeClr val="tx2"/>
                </a:solidFill>
                <a:latin typeface="+mj-lt"/>
              </a:rPr>
              <a:t>Закон Парето</a:t>
            </a:r>
            <a:endParaRPr lang="ru-RU" sz="16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484324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" name="Равнобедренный треугольник 787"/>
          <p:cNvSpPr/>
          <p:nvPr/>
        </p:nvSpPr>
        <p:spPr bwMode="auto">
          <a:xfrm>
            <a:off x="294798" y="3914484"/>
            <a:ext cx="1768298" cy="2148702"/>
          </a:xfrm>
          <a:prstGeom prst="triangle">
            <a:avLst/>
          </a:prstGeom>
          <a:gradFill flip="none" rotWithShape="1">
            <a:gsLst>
              <a:gs pos="53000">
                <a:srgbClr val="FF9900"/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90" name="TextBox 789"/>
          <p:cNvSpPr txBox="1"/>
          <p:nvPr/>
        </p:nvSpPr>
        <p:spPr>
          <a:xfrm>
            <a:off x="969122" y="5348003"/>
            <a:ext cx="739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267 БП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91" name="TextBox 790"/>
          <p:cNvSpPr txBox="1"/>
          <p:nvPr/>
        </p:nvSpPr>
        <p:spPr>
          <a:xfrm>
            <a:off x="1001676" y="4286256"/>
            <a:ext cx="507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20%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04" name="Line 32"/>
          <p:cNvSpPr>
            <a:spLocks noChangeShapeType="1"/>
          </p:cNvSpPr>
          <p:nvPr/>
        </p:nvSpPr>
        <p:spPr bwMode="auto">
          <a:xfrm flipV="1">
            <a:off x="1259632" y="2350575"/>
            <a:ext cx="736819" cy="1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801" name="Line 146"/>
          <p:cNvSpPr>
            <a:spLocks noChangeShapeType="1"/>
          </p:cNvSpPr>
          <p:nvPr/>
        </p:nvSpPr>
        <p:spPr bwMode="auto">
          <a:xfrm flipV="1">
            <a:off x="6588224" y="6166999"/>
            <a:ext cx="900947" cy="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cxnSp>
        <p:nvCxnSpPr>
          <p:cNvPr id="703" name="Прямая со стрелкой 702"/>
          <p:cNvCxnSpPr/>
          <p:nvPr/>
        </p:nvCxnSpPr>
        <p:spPr>
          <a:xfrm>
            <a:off x="1891381" y="2732195"/>
            <a:ext cx="5000131" cy="2618944"/>
          </a:xfrm>
          <a:prstGeom prst="straightConnector1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4" name="Rectangle 5"/>
          <p:cNvSpPr>
            <a:spLocks noChangeArrowheads="1"/>
          </p:cNvSpPr>
          <p:nvPr/>
        </p:nvSpPr>
        <p:spPr bwMode="auto">
          <a:xfrm>
            <a:off x="2051720" y="2201578"/>
            <a:ext cx="1629695" cy="960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618" tIns="41310" rIns="82618" bIns="41310">
            <a:spAutoFit/>
          </a:bodyPr>
          <a:lstStyle/>
          <a:p>
            <a:pPr defTabSz="820738" eaLnBrk="0" hangingPunct="0"/>
            <a:r>
              <a:rPr lang="ru-RU" sz="1300" b="1" dirty="0">
                <a:latin typeface="+mj-lt"/>
              </a:rPr>
              <a:t>Каким Вы представляете свой процесс</a:t>
            </a:r>
            <a:endParaRPr lang="ru-RU" b="1" dirty="0">
              <a:latin typeface="+mj-lt"/>
            </a:endParaRPr>
          </a:p>
          <a:p>
            <a:pPr defTabSz="820738" eaLnBrk="0" hangingPunct="0"/>
            <a:endParaRPr lang="ru-RU" dirty="0">
              <a:solidFill>
                <a:srgbClr val="000066"/>
              </a:solidFill>
              <a:latin typeface="+mj-lt"/>
            </a:endParaRPr>
          </a:p>
        </p:txBody>
      </p:sp>
      <p:sp>
        <p:nvSpPr>
          <p:cNvPr id="705" name="Freeform 8"/>
          <p:cNvSpPr>
            <a:spLocks/>
          </p:cNvSpPr>
          <p:nvPr/>
        </p:nvSpPr>
        <p:spPr bwMode="auto">
          <a:xfrm>
            <a:off x="3015417" y="2074601"/>
            <a:ext cx="105764" cy="63429"/>
          </a:xfrm>
          <a:custGeom>
            <a:avLst/>
            <a:gdLst>
              <a:gd name="T0" fmla="*/ 87 w 88"/>
              <a:gd name="T1" fmla="*/ 40 h 73"/>
              <a:gd name="T2" fmla="*/ 0 w 88"/>
              <a:gd name="T3" fmla="*/ 72 h 73"/>
              <a:gd name="T4" fmla="*/ 0 w 88"/>
              <a:gd name="T5" fmla="*/ 40 h 73"/>
              <a:gd name="T6" fmla="*/ 0 w 88"/>
              <a:gd name="T7" fmla="*/ 0 h 73"/>
              <a:gd name="T8" fmla="*/ 87 w 88"/>
              <a:gd name="T9" fmla="*/ 40 h 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8"/>
              <a:gd name="T16" fmla="*/ 0 h 73"/>
              <a:gd name="T17" fmla="*/ 88 w 88"/>
              <a:gd name="T18" fmla="*/ 73 h 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8" h="73">
                <a:moveTo>
                  <a:pt x="87" y="40"/>
                </a:moveTo>
                <a:lnTo>
                  <a:pt x="0" y="72"/>
                </a:lnTo>
                <a:lnTo>
                  <a:pt x="0" y="40"/>
                </a:lnTo>
                <a:lnTo>
                  <a:pt x="0" y="0"/>
                </a:lnTo>
                <a:lnTo>
                  <a:pt x="87" y="40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06" name="Line 9"/>
          <p:cNvSpPr>
            <a:spLocks noChangeShapeType="1"/>
          </p:cNvSpPr>
          <p:nvPr/>
        </p:nvSpPr>
        <p:spPr bwMode="auto">
          <a:xfrm flipV="1">
            <a:off x="1426360" y="2097036"/>
            <a:ext cx="1468677" cy="1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07" name="Oval 10"/>
          <p:cNvSpPr>
            <a:spLocks noChangeArrowheads="1"/>
          </p:cNvSpPr>
          <p:nvPr/>
        </p:nvSpPr>
        <p:spPr bwMode="auto">
          <a:xfrm>
            <a:off x="1213045" y="2075122"/>
            <a:ext cx="134609" cy="96447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08" name="Freeform 11"/>
          <p:cNvSpPr>
            <a:spLocks/>
          </p:cNvSpPr>
          <p:nvPr/>
        </p:nvSpPr>
        <p:spPr bwMode="auto">
          <a:xfrm>
            <a:off x="1433270" y="2067541"/>
            <a:ext cx="155040" cy="90364"/>
          </a:xfrm>
          <a:custGeom>
            <a:avLst/>
            <a:gdLst>
              <a:gd name="T0" fmla="*/ 0 w 129"/>
              <a:gd name="T1" fmla="*/ 103 h 104"/>
              <a:gd name="T2" fmla="*/ 0 w 129"/>
              <a:gd name="T3" fmla="*/ 0 h 104"/>
              <a:gd name="T4" fmla="*/ 96 w 129"/>
              <a:gd name="T5" fmla="*/ 0 h 104"/>
              <a:gd name="T6" fmla="*/ 112 w 129"/>
              <a:gd name="T7" fmla="*/ 0 h 104"/>
              <a:gd name="T8" fmla="*/ 120 w 129"/>
              <a:gd name="T9" fmla="*/ 15 h 104"/>
              <a:gd name="T10" fmla="*/ 128 w 129"/>
              <a:gd name="T11" fmla="*/ 55 h 104"/>
              <a:gd name="T12" fmla="*/ 120 w 129"/>
              <a:gd name="T13" fmla="*/ 79 h 104"/>
              <a:gd name="T14" fmla="*/ 112 w 129"/>
              <a:gd name="T15" fmla="*/ 95 h 104"/>
              <a:gd name="T16" fmla="*/ 96 w 129"/>
              <a:gd name="T17" fmla="*/ 103 h 104"/>
              <a:gd name="T18" fmla="*/ 0 w 129"/>
              <a:gd name="T19" fmla="*/ 103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"/>
              <a:gd name="T31" fmla="*/ 0 h 104"/>
              <a:gd name="T32" fmla="*/ 129 w 129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" h="104">
                <a:moveTo>
                  <a:pt x="0" y="103"/>
                </a:moveTo>
                <a:lnTo>
                  <a:pt x="0" y="0"/>
                </a:lnTo>
                <a:lnTo>
                  <a:pt x="96" y="0"/>
                </a:lnTo>
                <a:lnTo>
                  <a:pt x="112" y="0"/>
                </a:lnTo>
                <a:lnTo>
                  <a:pt x="120" y="15"/>
                </a:lnTo>
                <a:lnTo>
                  <a:pt x="128" y="55"/>
                </a:lnTo>
                <a:lnTo>
                  <a:pt x="120" y="79"/>
                </a:lnTo>
                <a:lnTo>
                  <a:pt x="112" y="95"/>
                </a:lnTo>
                <a:lnTo>
                  <a:pt x="96" y="103"/>
                </a:lnTo>
                <a:lnTo>
                  <a:pt x="0" y="103"/>
                </a:lnTo>
              </a:path>
            </a:pathLst>
          </a:custGeom>
          <a:solidFill>
            <a:srgbClr val="FF99C4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09" name="Rectangle 12"/>
          <p:cNvSpPr>
            <a:spLocks noChangeArrowheads="1"/>
          </p:cNvSpPr>
          <p:nvPr/>
        </p:nvSpPr>
        <p:spPr bwMode="auto">
          <a:xfrm>
            <a:off x="1707280" y="2075122"/>
            <a:ext cx="134609" cy="96447"/>
          </a:xfrm>
          <a:prstGeom prst="rect">
            <a:avLst/>
          </a:prstGeom>
          <a:solidFill>
            <a:srgbClr val="FFD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10" name="Freeform 14"/>
          <p:cNvSpPr>
            <a:spLocks/>
          </p:cNvSpPr>
          <p:nvPr/>
        </p:nvSpPr>
        <p:spPr bwMode="auto">
          <a:xfrm>
            <a:off x="1966544" y="2202812"/>
            <a:ext cx="78121" cy="84283"/>
          </a:xfrm>
          <a:custGeom>
            <a:avLst/>
            <a:gdLst>
              <a:gd name="T0" fmla="*/ 32 w 65"/>
              <a:gd name="T1" fmla="*/ 96 h 97"/>
              <a:gd name="T2" fmla="*/ 0 w 65"/>
              <a:gd name="T3" fmla="*/ 0 h 97"/>
              <a:gd name="T4" fmla="*/ 32 w 65"/>
              <a:gd name="T5" fmla="*/ 0 h 97"/>
              <a:gd name="T6" fmla="*/ 64 w 65"/>
              <a:gd name="T7" fmla="*/ 0 h 97"/>
              <a:gd name="T8" fmla="*/ 32 w 65"/>
              <a:gd name="T9" fmla="*/ 96 h 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97"/>
              <a:gd name="T17" fmla="*/ 65 w 65"/>
              <a:gd name="T18" fmla="*/ 97 h 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97">
                <a:moveTo>
                  <a:pt x="32" y="96"/>
                </a:moveTo>
                <a:lnTo>
                  <a:pt x="0" y="0"/>
                </a:lnTo>
                <a:lnTo>
                  <a:pt x="32" y="0"/>
                </a:lnTo>
                <a:lnTo>
                  <a:pt x="64" y="0"/>
                </a:lnTo>
                <a:lnTo>
                  <a:pt x="32" y="96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11" name="Freeform 16"/>
          <p:cNvSpPr>
            <a:spLocks/>
          </p:cNvSpPr>
          <p:nvPr/>
        </p:nvSpPr>
        <p:spPr bwMode="auto">
          <a:xfrm>
            <a:off x="1919506" y="2067540"/>
            <a:ext cx="174270" cy="90365"/>
          </a:xfrm>
          <a:custGeom>
            <a:avLst/>
            <a:gdLst>
              <a:gd name="T0" fmla="*/ 72 w 145"/>
              <a:gd name="T1" fmla="*/ 0 h 104"/>
              <a:gd name="T2" fmla="*/ 0 w 145"/>
              <a:gd name="T3" fmla="*/ 55 h 104"/>
              <a:gd name="T4" fmla="*/ 72 w 145"/>
              <a:gd name="T5" fmla="*/ 103 h 104"/>
              <a:gd name="T6" fmla="*/ 144 w 145"/>
              <a:gd name="T7" fmla="*/ 55 h 104"/>
              <a:gd name="T8" fmla="*/ 72 w 145"/>
              <a:gd name="T9" fmla="*/ 0 h 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104"/>
              <a:gd name="T17" fmla="*/ 145 w 145"/>
              <a:gd name="T18" fmla="*/ 104 h 1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104">
                <a:moveTo>
                  <a:pt x="72" y="0"/>
                </a:moveTo>
                <a:lnTo>
                  <a:pt x="0" y="55"/>
                </a:lnTo>
                <a:lnTo>
                  <a:pt x="72" y="103"/>
                </a:lnTo>
                <a:lnTo>
                  <a:pt x="144" y="55"/>
                </a:lnTo>
                <a:lnTo>
                  <a:pt x="72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12" name="Oval 17"/>
          <p:cNvSpPr>
            <a:spLocks noChangeArrowheads="1"/>
          </p:cNvSpPr>
          <p:nvPr/>
        </p:nvSpPr>
        <p:spPr bwMode="auto">
          <a:xfrm>
            <a:off x="2180279" y="2075120"/>
            <a:ext cx="133407" cy="96447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13" name="Oval 18"/>
          <p:cNvSpPr>
            <a:spLocks noChangeArrowheads="1"/>
          </p:cNvSpPr>
          <p:nvPr/>
        </p:nvSpPr>
        <p:spPr bwMode="auto">
          <a:xfrm>
            <a:off x="2404279" y="2075120"/>
            <a:ext cx="134609" cy="96447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14" name="Freeform 19"/>
          <p:cNvSpPr>
            <a:spLocks/>
          </p:cNvSpPr>
          <p:nvPr/>
        </p:nvSpPr>
        <p:spPr bwMode="auto">
          <a:xfrm>
            <a:off x="2624055" y="2071503"/>
            <a:ext cx="135811" cy="76463"/>
          </a:xfrm>
          <a:custGeom>
            <a:avLst/>
            <a:gdLst>
              <a:gd name="T0" fmla="*/ 0 w 113"/>
              <a:gd name="T1" fmla="*/ 0 h 88"/>
              <a:gd name="T2" fmla="*/ 112 w 113"/>
              <a:gd name="T3" fmla="*/ 0 h 88"/>
              <a:gd name="T4" fmla="*/ 56 w 113"/>
              <a:gd name="T5" fmla="*/ 87 h 88"/>
              <a:gd name="T6" fmla="*/ 0 w 113"/>
              <a:gd name="T7" fmla="*/ 0 h 88"/>
              <a:gd name="T8" fmla="*/ 0 60000 65536"/>
              <a:gd name="T9" fmla="*/ 0 60000 65536"/>
              <a:gd name="T10" fmla="*/ 0 60000 65536"/>
              <a:gd name="T11" fmla="*/ 0 60000 65536"/>
              <a:gd name="T12" fmla="*/ 0 w 113"/>
              <a:gd name="T13" fmla="*/ 0 h 88"/>
              <a:gd name="T14" fmla="*/ 113 w 113"/>
              <a:gd name="T15" fmla="*/ 88 h 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" h="88">
                <a:moveTo>
                  <a:pt x="0" y="0"/>
                </a:moveTo>
                <a:lnTo>
                  <a:pt x="112" y="0"/>
                </a:lnTo>
                <a:lnTo>
                  <a:pt x="56" y="87"/>
                </a:lnTo>
                <a:lnTo>
                  <a:pt x="0" y="0"/>
                </a:lnTo>
              </a:path>
            </a:pathLst>
          </a:custGeom>
          <a:solidFill>
            <a:srgbClr val="FFA64C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15" name="Oval 20"/>
          <p:cNvSpPr>
            <a:spLocks noChangeArrowheads="1"/>
          </p:cNvSpPr>
          <p:nvPr/>
        </p:nvSpPr>
        <p:spPr bwMode="auto">
          <a:xfrm>
            <a:off x="2832335" y="2075120"/>
            <a:ext cx="134609" cy="96447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16" name="Freeform 22"/>
          <p:cNvSpPr>
            <a:spLocks/>
          </p:cNvSpPr>
          <p:nvPr/>
        </p:nvSpPr>
        <p:spPr bwMode="auto">
          <a:xfrm>
            <a:off x="1224487" y="2192871"/>
            <a:ext cx="78121" cy="84282"/>
          </a:xfrm>
          <a:custGeom>
            <a:avLst/>
            <a:gdLst>
              <a:gd name="T0" fmla="*/ 32 w 65"/>
              <a:gd name="T1" fmla="*/ 0 h 97"/>
              <a:gd name="T2" fmla="*/ 64 w 65"/>
              <a:gd name="T3" fmla="*/ 96 h 97"/>
              <a:gd name="T4" fmla="*/ 32 w 65"/>
              <a:gd name="T5" fmla="*/ 96 h 97"/>
              <a:gd name="T6" fmla="*/ 0 w 65"/>
              <a:gd name="T7" fmla="*/ 96 h 97"/>
              <a:gd name="T8" fmla="*/ 32 w 65"/>
              <a:gd name="T9" fmla="*/ 0 h 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97"/>
              <a:gd name="T17" fmla="*/ 65 w 65"/>
              <a:gd name="T18" fmla="*/ 97 h 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97">
                <a:moveTo>
                  <a:pt x="32" y="0"/>
                </a:moveTo>
                <a:lnTo>
                  <a:pt x="64" y="96"/>
                </a:lnTo>
                <a:lnTo>
                  <a:pt x="32" y="96"/>
                </a:lnTo>
                <a:lnTo>
                  <a:pt x="0" y="96"/>
                </a:lnTo>
                <a:lnTo>
                  <a:pt x="32" y="0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17" name="Freeform 25"/>
          <p:cNvSpPr>
            <a:spLocks/>
          </p:cNvSpPr>
          <p:nvPr/>
        </p:nvSpPr>
        <p:spPr bwMode="auto">
          <a:xfrm>
            <a:off x="1176521" y="2308156"/>
            <a:ext cx="164655" cy="98185"/>
          </a:xfrm>
          <a:custGeom>
            <a:avLst/>
            <a:gdLst>
              <a:gd name="T0" fmla="*/ 72 w 137"/>
              <a:gd name="T1" fmla="*/ 0 h 113"/>
              <a:gd name="T2" fmla="*/ 0 w 137"/>
              <a:gd name="T3" fmla="*/ 56 h 113"/>
              <a:gd name="T4" fmla="*/ 72 w 137"/>
              <a:gd name="T5" fmla="*/ 112 h 113"/>
              <a:gd name="T6" fmla="*/ 136 w 137"/>
              <a:gd name="T7" fmla="*/ 56 h 113"/>
              <a:gd name="T8" fmla="*/ 72 w 137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7"/>
              <a:gd name="T16" fmla="*/ 0 h 113"/>
              <a:gd name="T17" fmla="*/ 137 w 137"/>
              <a:gd name="T18" fmla="*/ 113 h 1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7" h="113">
                <a:moveTo>
                  <a:pt x="72" y="0"/>
                </a:moveTo>
                <a:lnTo>
                  <a:pt x="0" y="56"/>
                </a:lnTo>
                <a:lnTo>
                  <a:pt x="72" y="112"/>
                </a:lnTo>
                <a:lnTo>
                  <a:pt x="136" y="56"/>
                </a:lnTo>
                <a:lnTo>
                  <a:pt x="72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18" name="Oval 26"/>
          <p:cNvSpPr>
            <a:spLocks noChangeArrowheads="1"/>
          </p:cNvSpPr>
          <p:nvPr/>
        </p:nvSpPr>
        <p:spPr bwMode="auto">
          <a:xfrm>
            <a:off x="1436930" y="2312756"/>
            <a:ext cx="134609" cy="97316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19" name="Freeform 27"/>
          <p:cNvSpPr>
            <a:spLocks/>
          </p:cNvSpPr>
          <p:nvPr/>
        </p:nvSpPr>
        <p:spPr bwMode="auto">
          <a:xfrm>
            <a:off x="1692357" y="2308160"/>
            <a:ext cx="155040" cy="98185"/>
          </a:xfrm>
          <a:custGeom>
            <a:avLst/>
            <a:gdLst>
              <a:gd name="T0" fmla="*/ 0 w 129"/>
              <a:gd name="T1" fmla="*/ 112 h 113"/>
              <a:gd name="T2" fmla="*/ 0 w 129"/>
              <a:gd name="T3" fmla="*/ 0 h 113"/>
              <a:gd name="T4" fmla="*/ 96 w 129"/>
              <a:gd name="T5" fmla="*/ 0 h 113"/>
              <a:gd name="T6" fmla="*/ 112 w 129"/>
              <a:gd name="T7" fmla="*/ 0 h 113"/>
              <a:gd name="T8" fmla="*/ 120 w 129"/>
              <a:gd name="T9" fmla="*/ 16 h 113"/>
              <a:gd name="T10" fmla="*/ 128 w 129"/>
              <a:gd name="T11" fmla="*/ 56 h 113"/>
              <a:gd name="T12" fmla="*/ 120 w 129"/>
              <a:gd name="T13" fmla="*/ 88 h 113"/>
              <a:gd name="T14" fmla="*/ 112 w 129"/>
              <a:gd name="T15" fmla="*/ 104 h 113"/>
              <a:gd name="T16" fmla="*/ 96 w 129"/>
              <a:gd name="T17" fmla="*/ 112 h 113"/>
              <a:gd name="T18" fmla="*/ 0 w 129"/>
              <a:gd name="T19" fmla="*/ 112 h 11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"/>
              <a:gd name="T31" fmla="*/ 0 h 113"/>
              <a:gd name="T32" fmla="*/ 129 w 129"/>
              <a:gd name="T33" fmla="*/ 113 h 11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" h="113">
                <a:moveTo>
                  <a:pt x="0" y="112"/>
                </a:moveTo>
                <a:lnTo>
                  <a:pt x="0" y="0"/>
                </a:lnTo>
                <a:lnTo>
                  <a:pt x="96" y="0"/>
                </a:lnTo>
                <a:lnTo>
                  <a:pt x="112" y="0"/>
                </a:lnTo>
                <a:lnTo>
                  <a:pt x="120" y="16"/>
                </a:lnTo>
                <a:lnTo>
                  <a:pt x="128" y="56"/>
                </a:lnTo>
                <a:lnTo>
                  <a:pt x="120" y="88"/>
                </a:lnTo>
                <a:lnTo>
                  <a:pt x="112" y="104"/>
                </a:lnTo>
                <a:lnTo>
                  <a:pt x="96" y="112"/>
                </a:lnTo>
                <a:lnTo>
                  <a:pt x="0" y="112"/>
                </a:lnTo>
              </a:path>
            </a:pathLst>
          </a:custGeom>
          <a:solidFill>
            <a:srgbClr val="FF99C4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20" name="Freeform 28"/>
          <p:cNvSpPr>
            <a:spLocks/>
          </p:cNvSpPr>
          <p:nvPr/>
        </p:nvSpPr>
        <p:spPr bwMode="auto">
          <a:xfrm>
            <a:off x="1919506" y="2308160"/>
            <a:ext cx="174270" cy="98185"/>
          </a:xfrm>
          <a:custGeom>
            <a:avLst/>
            <a:gdLst>
              <a:gd name="T0" fmla="*/ 72 w 145"/>
              <a:gd name="T1" fmla="*/ 0 h 113"/>
              <a:gd name="T2" fmla="*/ 0 w 145"/>
              <a:gd name="T3" fmla="*/ 56 h 113"/>
              <a:gd name="T4" fmla="*/ 72 w 145"/>
              <a:gd name="T5" fmla="*/ 112 h 113"/>
              <a:gd name="T6" fmla="*/ 144 w 145"/>
              <a:gd name="T7" fmla="*/ 56 h 113"/>
              <a:gd name="T8" fmla="*/ 72 w 145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113"/>
              <a:gd name="T17" fmla="*/ 145 w 145"/>
              <a:gd name="T18" fmla="*/ 113 h 1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113">
                <a:moveTo>
                  <a:pt x="72" y="0"/>
                </a:moveTo>
                <a:lnTo>
                  <a:pt x="0" y="56"/>
                </a:lnTo>
                <a:lnTo>
                  <a:pt x="72" y="112"/>
                </a:lnTo>
                <a:lnTo>
                  <a:pt x="144" y="56"/>
                </a:lnTo>
                <a:lnTo>
                  <a:pt x="72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21" name="Rectangle 30"/>
          <p:cNvSpPr>
            <a:spLocks noChangeArrowheads="1"/>
          </p:cNvSpPr>
          <p:nvPr/>
        </p:nvSpPr>
        <p:spPr bwMode="auto">
          <a:xfrm>
            <a:off x="3059833" y="3451550"/>
            <a:ext cx="2490538" cy="29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618" tIns="41310" rIns="82618" bIns="41310">
            <a:spAutoFit/>
          </a:bodyPr>
          <a:lstStyle/>
          <a:p>
            <a:pPr algn="r" defTabSz="820738" eaLnBrk="0" hangingPunct="0"/>
            <a:r>
              <a:rPr lang="ru-RU" sz="1400" b="1" dirty="0" smtClean="0">
                <a:latin typeface="+mj-lt"/>
              </a:rPr>
              <a:t>Какой </a:t>
            </a:r>
            <a:r>
              <a:rPr lang="ru-RU" sz="1400" b="1" dirty="0">
                <a:latin typeface="+mj-lt"/>
              </a:rPr>
              <a:t>он на самом деле</a:t>
            </a:r>
            <a:endParaRPr lang="ru-RU" b="1" dirty="0">
              <a:latin typeface="+mj-lt"/>
            </a:endParaRPr>
          </a:p>
        </p:txBody>
      </p:sp>
      <p:sp>
        <p:nvSpPr>
          <p:cNvPr id="723" name="Freeform 34"/>
          <p:cNvSpPr>
            <a:spLocks/>
          </p:cNvSpPr>
          <p:nvPr/>
        </p:nvSpPr>
        <p:spPr bwMode="auto">
          <a:xfrm>
            <a:off x="3830228" y="3985127"/>
            <a:ext cx="69934" cy="83378"/>
          </a:xfrm>
          <a:custGeom>
            <a:avLst/>
            <a:gdLst>
              <a:gd name="T0" fmla="*/ 31 w 64"/>
              <a:gd name="T1" fmla="*/ 95 h 96"/>
              <a:gd name="T2" fmla="*/ 0 w 64"/>
              <a:gd name="T3" fmla="*/ 0 h 96"/>
              <a:gd name="T4" fmla="*/ 31 w 64"/>
              <a:gd name="T5" fmla="*/ 0 h 96"/>
              <a:gd name="T6" fmla="*/ 63 w 64"/>
              <a:gd name="T7" fmla="*/ 0 h 96"/>
              <a:gd name="T8" fmla="*/ 31 w 64"/>
              <a:gd name="T9" fmla="*/ 95 h 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"/>
              <a:gd name="T16" fmla="*/ 0 h 96"/>
              <a:gd name="T17" fmla="*/ 64 w 64"/>
              <a:gd name="T18" fmla="*/ 96 h 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" h="96">
                <a:moveTo>
                  <a:pt x="31" y="95"/>
                </a:moveTo>
                <a:lnTo>
                  <a:pt x="0" y="0"/>
                </a:lnTo>
                <a:lnTo>
                  <a:pt x="31" y="0"/>
                </a:lnTo>
                <a:lnTo>
                  <a:pt x="63" y="0"/>
                </a:lnTo>
                <a:lnTo>
                  <a:pt x="31" y="95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24" name="Line 36"/>
          <p:cNvSpPr>
            <a:spLocks noChangeShapeType="1"/>
          </p:cNvSpPr>
          <p:nvPr/>
        </p:nvSpPr>
        <p:spPr bwMode="auto">
          <a:xfrm flipV="1">
            <a:off x="3933125" y="3899641"/>
            <a:ext cx="724472" cy="1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41" name="Line 62"/>
          <p:cNvSpPr>
            <a:spLocks noChangeShapeType="1"/>
          </p:cNvSpPr>
          <p:nvPr/>
        </p:nvSpPr>
        <p:spPr bwMode="auto">
          <a:xfrm>
            <a:off x="3628883" y="3831699"/>
            <a:ext cx="1" cy="9774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42" name="Freeform 63"/>
          <p:cNvSpPr>
            <a:spLocks/>
          </p:cNvSpPr>
          <p:nvPr/>
        </p:nvSpPr>
        <p:spPr bwMode="auto">
          <a:xfrm>
            <a:off x="3551166" y="3693474"/>
            <a:ext cx="149702" cy="98142"/>
          </a:xfrm>
          <a:custGeom>
            <a:avLst/>
            <a:gdLst>
              <a:gd name="T0" fmla="*/ 72 w 137"/>
              <a:gd name="T1" fmla="*/ 0 h 113"/>
              <a:gd name="T2" fmla="*/ 0 w 137"/>
              <a:gd name="T3" fmla="*/ 56 h 113"/>
              <a:gd name="T4" fmla="*/ 72 w 137"/>
              <a:gd name="T5" fmla="*/ 112 h 113"/>
              <a:gd name="T6" fmla="*/ 136 w 137"/>
              <a:gd name="T7" fmla="*/ 56 h 113"/>
              <a:gd name="T8" fmla="*/ 72 w 137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7"/>
              <a:gd name="T16" fmla="*/ 0 h 113"/>
              <a:gd name="T17" fmla="*/ 137 w 137"/>
              <a:gd name="T18" fmla="*/ 113 h 1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7" h="113">
                <a:moveTo>
                  <a:pt x="72" y="0"/>
                </a:moveTo>
                <a:lnTo>
                  <a:pt x="0" y="56"/>
                </a:lnTo>
                <a:lnTo>
                  <a:pt x="72" y="112"/>
                </a:lnTo>
                <a:lnTo>
                  <a:pt x="136" y="56"/>
                </a:lnTo>
                <a:lnTo>
                  <a:pt x="72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43" name="Oval 64"/>
          <p:cNvSpPr>
            <a:spLocks noChangeArrowheads="1"/>
          </p:cNvSpPr>
          <p:nvPr/>
        </p:nvSpPr>
        <p:spPr bwMode="auto">
          <a:xfrm>
            <a:off x="3819826" y="3886424"/>
            <a:ext cx="121292" cy="96405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46" name="Freeform 69"/>
          <p:cNvSpPr>
            <a:spLocks/>
          </p:cNvSpPr>
          <p:nvPr/>
        </p:nvSpPr>
        <p:spPr bwMode="auto">
          <a:xfrm>
            <a:off x="3699726" y="3913957"/>
            <a:ext cx="97251" cy="56453"/>
          </a:xfrm>
          <a:custGeom>
            <a:avLst/>
            <a:gdLst>
              <a:gd name="T0" fmla="*/ 88 w 89"/>
              <a:gd name="T1" fmla="*/ 32 h 65"/>
              <a:gd name="T2" fmla="*/ 0 w 89"/>
              <a:gd name="T3" fmla="*/ 64 h 65"/>
              <a:gd name="T4" fmla="*/ 0 w 89"/>
              <a:gd name="T5" fmla="*/ 32 h 65"/>
              <a:gd name="T6" fmla="*/ 0 w 89"/>
              <a:gd name="T7" fmla="*/ 0 h 65"/>
              <a:gd name="T8" fmla="*/ 88 w 89"/>
              <a:gd name="T9" fmla="*/ 32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"/>
              <a:gd name="T16" fmla="*/ 0 h 65"/>
              <a:gd name="T17" fmla="*/ 89 w 89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" h="65">
                <a:moveTo>
                  <a:pt x="88" y="32"/>
                </a:moveTo>
                <a:lnTo>
                  <a:pt x="0" y="64"/>
                </a:lnTo>
                <a:lnTo>
                  <a:pt x="0" y="32"/>
                </a:lnTo>
                <a:lnTo>
                  <a:pt x="0" y="0"/>
                </a:lnTo>
                <a:lnTo>
                  <a:pt x="88" y="32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47" name="Line 70"/>
          <p:cNvSpPr>
            <a:spLocks noChangeShapeType="1"/>
          </p:cNvSpPr>
          <p:nvPr/>
        </p:nvSpPr>
        <p:spPr bwMode="auto">
          <a:xfrm flipV="1">
            <a:off x="3633948" y="3929439"/>
            <a:ext cx="52451" cy="1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48" name="Rectangle 71"/>
          <p:cNvSpPr>
            <a:spLocks noChangeArrowheads="1"/>
          </p:cNvSpPr>
          <p:nvPr/>
        </p:nvSpPr>
        <p:spPr bwMode="auto">
          <a:xfrm>
            <a:off x="4033727" y="3886429"/>
            <a:ext cx="122384" cy="96405"/>
          </a:xfrm>
          <a:prstGeom prst="rect">
            <a:avLst/>
          </a:prstGeom>
          <a:solidFill>
            <a:srgbClr val="FFD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49" name="Rectangle 72"/>
          <p:cNvSpPr>
            <a:spLocks noChangeArrowheads="1"/>
          </p:cNvSpPr>
          <p:nvPr/>
        </p:nvSpPr>
        <p:spPr bwMode="auto">
          <a:xfrm>
            <a:off x="4238560" y="3886429"/>
            <a:ext cx="122384" cy="96405"/>
          </a:xfrm>
          <a:prstGeom prst="rect">
            <a:avLst/>
          </a:prstGeom>
          <a:solidFill>
            <a:srgbClr val="FFD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50" name="Freeform 76"/>
          <p:cNvSpPr>
            <a:spLocks/>
          </p:cNvSpPr>
          <p:nvPr/>
        </p:nvSpPr>
        <p:spPr bwMode="auto">
          <a:xfrm>
            <a:off x="4440910" y="3872277"/>
            <a:ext cx="149702" cy="98142"/>
          </a:xfrm>
          <a:custGeom>
            <a:avLst/>
            <a:gdLst>
              <a:gd name="T0" fmla="*/ 64 w 137"/>
              <a:gd name="T1" fmla="*/ 0 h 113"/>
              <a:gd name="T2" fmla="*/ 0 w 137"/>
              <a:gd name="T3" fmla="*/ 56 h 113"/>
              <a:gd name="T4" fmla="*/ 64 w 137"/>
              <a:gd name="T5" fmla="*/ 112 h 113"/>
              <a:gd name="T6" fmla="*/ 136 w 137"/>
              <a:gd name="T7" fmla="*/ 56 h 113"/>
              <a:gd name="T8" fmla="*/ 64 w 137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7"/>
              <a:gd name="T16" fmla="*/ 0 h 113"/>
              <a:gd name="T17" fmla="*/ 137 w 137"/>
              <a:gd name="T18" fmla="*/ 113 h 1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7" h="113">
                <a:moveTo>
                  <a:pt x="64" y="0"/>
                </a:moveTo>
                <a:lnTo>
                  <a:pt x="0" y="56"/>
                </a:lnTo>
                <a:lnTo>
                  <a:pt x="64" y="112"/>
                </a:lnTo>
                <a:lnTo>
                  <a:pt x="136" y="56"/>
                </a:lnTo>
                <a:lnTo>
                  <a:pt x="64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53" name="Freeform 84"/>
          <p:cNvSpPr>
            <a:spLocks/>
          </p:cNvSpPr>
          <p:nvPr/>
        </p:nvSpPr>
        <p:spPr bwMode="auto">
          <a:xfrm>
            <a:off x="4674344" y="3872272"/>
            <a:ext cx="140961" cy="98143"/>
          </a:xfrm>
          <a:custGeom>
            <a:avLst/>
            <a:gdLst>
              <a:gd name="T0" fmla="*/ 0 w 129"/>
              <a:gd name="T1" fmla="*/ 112 h 113"/>
              <a:gd name="T2" fmla="*/ 0 w 129"/>
              <a:gd name="T3" fmla="*/ 8 h 113"/>
              <a:gd name="T4" fmla="*/ 88 w 129"/>
              <a:gd name="T5" fmla="*/ 8 h 113"/>
              <a:gd name="T6" fmla="*/ 88 w 129"/>
              <a:gd name="T7" fmla="*/ 0 h 113"/>
              <a:gd name="T8" fmla="*/ 104 w 129"/>
              <a:gd name="T9" fmla="*/ 8 h 113"/>
              <a:gd name="T10" fmla="*/ 120 w 129"/>
              <a:gd name="T11" fmla="*/ 24 h 113"/>
              <a:gd name="T12" fmla="*/ 128 w 129"/>
              <a:gd name="T13" fmla="*/ 64 h 113"/>
              <a:gd name="T14" fmla="*/ 120 w 129"/>
              <a:gd name="T15" fmla="*/ 88 h 113"/>
              <a:gd name="T16" fmla="*/ 104 w 129"/>
              <a:gd name="T17" fmla="*/ 104 h 113"/>
              <a:gd name="T18" fmla="*/ 88 w 129"/>
              <a:gd name="T19" fmla="*/ 112 h 113"/>
              <a:gd name="T20" fmla="*/ 0 w 129"/>
              <a:gd name="T21" fmla="*/ 112 h 1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"/>
              <a:gd name="T34" fmla="*/ 0 h 113"/>
              <a:gd name="T35" fmla="*/ 129 w 129"/>
              <a:gd name="T36" fmla="*/ 113 h 11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" h="113">
                <a:moveTo>
                  <a:pt x="0" y="112"/>
                </a:moveTo>
                <a:lnTo>
                  <a:pt x="0" y="8"/>
                </a:lnTo>
                <a:lnTo>
                  <a:pt x="88" y="8"/>
                </a:lnTo>
                <a:lnTo>
                  <a:pt x="88" y="0"/>
                </a:lnTo>
                <a:lnTo>
                  <a:pt x="104" y="8"/>
                </a:lnTo>
                <a:lnTo>
                  <a:pt x="120" y="24"/>
                </a:lnTo>
                <a:lnTo>
                  <a:pt x="128" y="64"/>
                </a:lnTo>
                <a:lnTo>
                  <a:pt x="120" y="88"/>
                </a:lnTo>
                <a:lnTo>
                  <a:pt x="104" y="104"/>
                </a:lnTo>
                <a:lnTo>
                  <a:pt x="88" y="112"/>
                </a:lnTo>
                <a:lnTo>
                  <a:pt x="0" y="112"/>
                </a:lnTo>
              </a:path>
            </a:pathLst>
          </a:custGeom>
          <a:solidFill>
            <a:srgbClr val="FF99C4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56" name="Line 89"/>
          <p:cNvSpPr>
            <a:spLocks noChangeShapeType="1"/>
          </p:cNvSpPr>
          <p:nvPr/>
        </p:nvSpPr>
        <p:spPr bwMode="auto">
          <a:xfrm flipV="1">
            <a:off x="3935986" y="4126862"/>
            <a:ext cx="541988" cy="1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57" name="Freeform 90"/>
          <p:cNvSpPr>
            <a:spLocks/>
          </p:cNvSpPr>
          <p:nvPr/>
        </p:nvSpPr>
        <p:spPr bwMode="auto">
          <a:xfrm>
            <a:off x="3786618" y="4099493"/>
            <a:ext cx="148610" cy="98142"/>
          </a:xfrm>
          <a:custGeom>
            <a:avLst/>
            <a:gdLst>
              <a:gd name="T0" fmla="*/ 71 w 136"/>
              <a:gd name="T1" fmla="*/ 0 h 113"/>
              <a:gd name="T2" fmla="*/ 0 w 136"/>
              <a:gd name="T3" fmla="*/ 56 h 113"/>
              <a:gd name="T4" fmla="*/ 71 w 136"/>
              <a:gd name="T5" fmla="*/ 112 h 113"/>
              <a:gd name="T6" fmla="*/ 135 w 136"/>
              <a:gd name="T7" fmla="*/ 56 h 113"/>
              <a:gd name="T8" fmla="*/ 71 w 136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6"/>
              <a:gd name="T16" fmla="*/ 0 h 113"/>
              <a:gd name="T17" fmla="*/ 136 w 136"/>
              <a:gd name="T18" fmla="*/ 113 h 1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6" h="113">
                <a:moveTo>
                  <a:pt x="71" y="0"/>
                </a:moveTo>
                <a:lnTo>
                  <a:pt x="0" y="56"/>
                </a:lnTo>
                <a:lnTo>
                  <a:pt x="71" y="112"/>
                </a:lnTo>
                <a:lnTo>
                  <a:pt x="135" y="56"/>
                </a:lnTo>
                <a:lnTo>
                  <a:pt x="71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58" name="Rectangle 91"/>
          <p:cNvSpPr>
            <a:spLocks noChangeArrowheads="1"/>
          </p:cNvSpPr>
          <p:nvPr/>
        </p:nvSpPr>
        <p:spPr bwMode="auto">
          <a:xfrm>
            <a:off x="4033727" y="4114020"/>
            <a:ext cx="122384" cy="97274"/>
          </a:xfrm>
          <a:prstGeom prst="rect">
            <a:avLst/>
          </a:prstGeom>
          <a:solidFill>
            <a:srgbClr val="FFD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59" name="Oval 92"/>
          <p:cNvSpPr>
            <a:spLocks noChangeArrowheads="1"/>
          </p:cNvSpPr>
          <p:nvPr/>
        </p:nvSpPr>
        <p:spPr bwMode="auto">
          <a:xfrm>
            <a:off x="4228318" y="4114020"/>
            <a:ext cx="122384" cy="97274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60" name="Freeform 94"/>
          <p:cNvSpPr>
            <a:spLocks/>
          </p:cNvSpPr>
          <p:nvPr/>
        </p:nvSpPr>
        <p:spPr bwMode="auto">
          <a:xfrm>
            <a:off x="4475122" y="4004984"/>
            <a:ext cx="79769" cy="83377"/>
          </a:xfrm>
          <a:custGeom>
            <a:avLst/>
            <a:gdLst>
              <a:gd name="T0" fmla="*/ 40 w 73"/>
              <a:gd name="T1" fmla="*/ 0 h 96"/>
              <a:gd name="T2" fmla="*/ 72 w 73"/>
              <a:gd name="T3" fmla="*/ 95 h 96"/>
              <a:gd name="T4" fmla="*/ 40 w 73"/>
              <a:gd name="T5" fmla="*/ 95 h 96"/>
              <a:gd name="T6" fmla="*/ 0 w 73"/>
              <a:gd name="T7" fmla="*/ 95 h 96"/>
              <a:gd name="T8" fmla="*/ 40 w 73"/>
              <a:gd name="T9" fmla="*/ 0 h 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96"/>
              <a:gd name="T17" fmla="*/ 73 w 73"/>
              <a:gd name="T18" fmla="*/ 96 h 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96">
                <a:moveTo>
                  <a:pt x="40" y="0"/>
                </a:moveTo>
                <a:lnTo>
                  <a:pt x="72" y="95"/>
                </a:lnTo>
                <a:lnTo>
                  <a:pt x="40" y="95"/>
                </a:lnTo>
                <a:lnTo>
                  <a:pt x="0" y="95"/>
                </a:lnTo>
                <a:lnTo>
                  <a:pt x="40" y="0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61" name="Line 95"/>
          <p:cNvSpPr>
            <a:spLocks noChangeShapeType="1"/>
          </p:cNvSpPr>
          <p:nvPr/>
        </p:nvSpPr>
        <p:spPr bwMode="auto">
          <a:xfrm flipV="1">
            <a:off x="4518627" y="4100797"/>
            <a:ext cx="1" cy="2606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62" name="Freeform 98"/>
          <p:cNvSpPr>
            <a:spLocks/>
          </p:cNvSpPr>
          <p:nvPr/>
        </p:nvSpPr>
        <p:spPr bwMode="auto">
          <a:xfrm>
            <a:off x="5681143" y="4310636"/>
            <a:ext cx="96088" cy="63429"/>
          </a:xfrm>
          <a:custGeom>
            <a:avLst/>
            <a:gdLst>
              <a:gd name="T0" fmla="*/ 87 w 88"/>
              <a:gd name="T1" fmla="*/ 40 h 73"/>
              <a:gd name="T2" fmla="*/ 0 w 88"/>
              <a:gd name="T3" fmla="*/ 72 h 73"/>
              <a:gd name="T4" fmla="*/ 0 w 88"/>
              <a:gd name="T5" fmla="*/ 40 h 73"/>
              <a:gd name="T6" fmla="*/ 0 w 88"/>
              <a:gd name="T7" fmla="*/ 0 h 73"/>
              <a:gd name="T8" fmla="*/ 87 w 88"/>
              <a:gd name="T9" fmla="*/ 40 h 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8"/>
              <a:gd name="T16" fmla="*/ 0 h 73"/>
              <a:gd name="T17" fmla="*/ 88 w 88"/>
              <a:gd name="T18" fmla="*/ 73 h 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8" h="73">
                <a:moveTo>
                  <a:pt x="87" y="40"/>
                </a:moveTo>
                <a:lnTo>
                  <a:pt x="0" y="72"/>
                </a:lnTo>
                <a:lnTo>
                  <a:pt x="0" y="40"/>
                </a:lnTo>
                <a:lnTo>
                  <a:pt x="0" y="0"/>
                </a:lnTo>
                <a:lnTo>
                  <a:pt x="87" y="40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63" name="Line 99"/>
          <p:cNvSpPr>
            <a:spLocks noChangeShapeType="1"/>
          </p:cNvSpPr>
          <p:nvPr/>
        </p:nvSpPr>
        <p:spPr bwMode="auto">
          <a:xfrm flipV="1">
            <a:off x="4237459" y="4339282"/>
            <a:ext cx="1334317" cy="1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64" name="Oval 100"/>
          <p:cNvSpPr>
            <a:spLocks noChangeArrowheads="1"/>
          </p:cNvSpPr>
          <p:nvPr/>
        </p:nvSpPr>
        <p:spPr bwMode="auto">
          <a:xfrm>
            <a:off x="4043661" y="4311169"/>
            <a:ext cx="122294" cy="96448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65" name="Freeform 101"/>
          <p:cNvSpPr>
            <a:spLocks/>
          </p:cNvSpPr>
          <p:nvPr/>
        </p:nvSpPr>
        <p:spPr bwMode="auto">
          <a:xfrm>
            <a:off x="4243737" y="4303577"/>
            <a:ext cx="140857" cy="90365"/>
          </a:xfrm>
          <a:custGeom>
            <a:avLst/>
            <a:gdLst>
              <a:gd name="T0" fmla="*/ 0 w 129"/>
              <a:gd name="T1" fmla="*/ 103 h 104"/>
              <a:gd name="T2" fmla="*/ 0 w 129"/>
              <a:gd name="T3" fmla="*/ 0 h 104"/>
              <a:gd name="T4" fmla="*/ 96 w 129"/>
              <a:gd name="T5" fmla="*/ 0 h 104"/>
              <a:gd name="T6" fmla="*/ 112 w 129"/>
              <a:gd name="T7" fmla="*/ 0 h 104"/>
              <a:gd name="T8" fmla="*/ 120 w 129"/>
              <a:gd name="T9" fmla="*/ 15 h 104"/>
              <a:gd name="T10" fmla="*/ 128 w 129"/>
              <a:gd name="T11" fmla="*/ 55 h 104"/>
              <a:gd name="T12" fmla="*/ 120 w 129"/>
              <a:gd name="T13" fmla="*/ 79 h 104"/>
              <a:gd name="T14" fmla="*/ 112 w 129"/>
              <a:gd name="T15" fmla="*/ 95 h 104"/>
              <a:gd name="T16" fmla="*/ 96 w 129"/>
              <a:gd name="T17" fmla="*/ 103 h 104"/>
              <a:gd name="T18" fmla="*/ 0 w 129"/>
              <a:gd name="T19" fmla="*/ 103 h 1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"/>
              <a:gd name="T31" fmla="*/ 0 h 104"/>
              <a:gd name="T32" fmla="*/ 129 w 129"/>
              <a:gd name="T33" fmla="*/ 104 h 1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" h="104">
                <a:moveTo>
                  <a:pt x="0" y="103"/>
                </a:moveTo>
                <a:lnTo>
                  <a:pt x="0" y="0"/>
                </a:lnTo>
                <a:lnTo>
                  <a:pt x="96" y="0"/>
                </a:lnTo>
                <a:lnTo>
                  <a:pt x="112" y="0"/>
                </a:lnTo>
                <a:lnTo>
                  <a:pt x="120" y="15"/>
                </a:lnTo>
                <a:lnTo>
                  <a:pt x="128" y="55"/>
                </a:lnTo>
                <a:lnTo>
                  <a:pt x="120" y="79"/>
                </a:lnTo>
                <a:lnTo>
                  <a:pt x="112" y="95"/>
                </a:lnTo>
                <a:lnTo>
                  <a:pt x="96" y="103"/>
                </a:lnTo>
                <a:lnTo>
                  <a:pt x="0" y="103"/>
                </a:lnTo>
              </a:path>
            </a:pathLst>
          </a:custGeom>
          <a:solidFill>
            <a:srgbClr val="FF99C4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66" name="Rectangle 102"/>
          <p:cNvSpPr>
            <a:spLocks noChangeArrowheads="1"/>
          </p:cNvSpPr>
          <p:nvPr/>
        </p:nvSpPr>
        <p:spPr bwMode="auto">
          <a:xfrm>
            <a:off x="4492681" y="4311159"/>
            <a:ext cx="122294" cy="96448"/>
          </a:xfrm>
          <a:prstGeom prst="rect">
            <a:avLst/>
          </a:prstGeom>
          <a:solidFill>
            <a:srgbClr val="FFD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67" name="Freeform 104"/>
          <p:cNvSpPr>
            <a:spLocks/>
          </p:cNvSpPr>
          <p:nvPr/>
        </p:nvSpPr>
        <p:spPr bwMode="auto">
          <a:xfrm>
            <a:off x="4728226" y="4438848"/>
            <a:ext cx="70974" cy="84282"/>
          </a:xfrm>
          <a:custGeom>
            <a:avLst/>
            <a:gdLst>
              <a:gd name="T0" fmla="*/ 32 w 65"/>
              <a:gd name="T1" fmla="*/ 96 h 97"/>
              <a:gd name="T2" fmla="*/ 0 w 65"/>
              <a:gd name="T3" fmla="*/ 0 h 97"/>
              <a:gd name="T4" fmla="*/ 32 w 65"/>
              <a:gd name="T5" fmla="*/ 0 h 97"/>
              <a:gd name="T6" fmla="*/ 64 w 65"/>
              <a:gd name="T7" fmla="*/ 0 h 97"/>
              <a:gd name="T8" fmla="*/ 32 w 65"/>
              <a:gd name="T9" fmla="*/ 96 h 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97"/>
              <a:gd name="T17" fmla="*/ 65 w 65"/>
              <a:gd name="T18" fmla="*/ 97 h 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97">
                <a:moveTo>
                  <a:pt x="32" y="96"/>
                </a:moveTo>
                <a:lnTo>
                  <a:pt x="0" y="0"/>
                </a:lnTo>
                <a:lnTo>
                  <a:pt x="32" y="0"/>
                </a:lnTo>
                <a:lnTo>
                  <a:pt x="64" y="0"/>
                </a:lnTo>
                <a:lnTo>
                  <a:pt x="32" y="96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68" name="Freeform 106"/>
          <p:cNvSpPr>
            <a:spLocks/>
          </p:cNvSpPr>
          <p:nvPr/>
        </p:nvSpPr>
        <p:spPr bwMode="auto">
          <a:xfrm>
            <a:off x="4685491" y="4303577"/>
            <a:ext cx="158327" cy="90365"/>
          </a:xfrm>
          <a:custGeom>
            <a:avLst/>
            <a:gdLst>
              <a:gd name="T0" fmla="*/ 72 w 145"/>
              <a:gd name="T1" fmla="*/ 0 h 104"/>
              <a:gd name="T2" fmla="*/ 0 w 145"/>
              <a:gd name="T3" fmla="*/ 55 h 104"/>
              <a:gd name="T4" fmla="*/ 72 w 145"/>
              <a:gd name="T5" fmla="*/ 103 h 104"/>
              <a:gd name="T6" fmla="*/ 144 w 145"/>
              <a:gd name="T7" fmla="*/ 55 h 104"/>
              <a:gd name="T8" fmla="*/ 72 w 145"/>
              <a:gd name="T9" fmla="*/ 0 h 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104"/>
              <a:gd name="T17" fmla="*/ 145 w 145"/>
              <a:gd name="T18" fmla="*/ 104 h 1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104">
                <a:moveTo>
                  <a:pt x="72" y="0"/>
                </a:moveTo>
                <a:lnTo>
                  <a:pt x="0" y="55"/>
                </a:lnTo>
                <a:lnTo>
                  <a:pt x="72" y="103"/>
                </a:lnTo>
                <a:lnTo>
                  <a:pt x="144" y="55"/>
                </a:lnTo>
                <a:lnTo>
                  <a:pt x="72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69" name="Oval 107"/>
          <p:cNvSpPr>
            <a:spLocks noChangeArrowheads="1"/>
          </p:cNvSpPr>
          <p:nvPr/>
        </p:nvSpPr>
        <p:spPr bwMode="auto">
          <a:xfrm>
            <a:off x="4922406" y="4311155"/>
            <a:ext cx="121203" cy="96448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70" name="Oval 108"/>
          <p:cNvSpPr>
            <a:spLocks noChangeArrowheads="1"/>
          </p:cNvSpPr>
          <p:nvPr/>
        </p:nvSpPr>
        <p:spPr bwMode="auto">
          <a:xfrm>
            <a:off x="5125916" y="4311155"/>
            <a:ext cx="122294" cy="96448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71" name="Freeform 109"/>
          <p:cNvSpPr>
            <a:spLocks/>
          </p:cNvSpPr>
          <p:nvPr/>
        </p:nvSpPr>
        <p:spPr bwMode="auto">
          <a:xfrm>
            <a:off x="5325585" y="4307537"/>
            <a:ext cx="123387" cy="76463"/>
          </a:xfrm>
          <a:custGeom>
            <a:avLst/>
            <a:gdLst>
              <a:gd name="T0" fmla="*/ 0 w 113"/>
              <a:gd name="T1" fmla="*/ 0 h 88"/>
              <a:gd name="T2" fmla="*/ 112 w 113"/>
              <a:gd name="T3" fmla="*/ 0 h 88"/>
              <a:gd name="T4" fmla="*/ 56 w 113"/>
              <a:gd name="T5" fmla="*/ 87 h 88"/>
              <a:gd name="T6" fmla="*/ 0 w 113"/>
              <a:gd name="T7" fmla="*/ 0 h 88"/>
              <a:gd name="T8" fmla="*/ 0 60000 65536"/>
              <a:gd name="T9" fmla="*/ 0 60000 65536"/>
              <a:gd name="T10" fmla="*/ 0 60000 65536"/>
              <a:gd name="T11" fmla="*/ 0 60000 65536"/>
              <a:gd name="T12" fmla="*/ 0 w 113"/>
              <a:gd name="T13" fmla="*/ 0 h 88"/>
              <a:gd name="T14" fmla="*/ 113 w 113"/>
              <a:gd name="T15" fmla="*/ 88 h 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" h="88">
                <a:moveTo>
                  <a:pt x="0" y="0"/>
                </a:moveTo>
                <a:lnTo>
                  <a:pt x="112" y="0"/>
                </a:lnTo>
                <a:lnTo>
                  <a:pt x="56" y="87"/>
                </a:lnTo>
                <a:lnTo>
                  <a:pt x="0" y="0"/>
                </a:lnTo>
              </a:path>
            </a:pathLst>
          </a:custGeom>
          <a:solidFill>
            <a:srgbClr val="FFA64C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72" name="Oval 110"/>
          <p:cNvSpPr>
            <a:spLocks noChangeArrowheads="1"/>
          </p:cNvSpPr>
          <p:nvPr/>
        </p:nvSpPr>
        <p:spPr bwMode="auto">
          <a:xfrm>
            <a:off x="5514811" y="4311155"/>
            <a:ext cx="122294" cy="96448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73" name="Freeform 112"/>
          <p:cNvSpPr>
            <a:spLocks/>
          </p:cNvSpPr>
          <p:nvPr/>
        </p:nvSpPr>
        <p:spPr bwMode="auto">
          <a:xfrm>
            <a:off x="4054055" y="4428920"/>
            <a:ext cx="70974" cy="84282"/>
          </a:xfrm>
          <a:custGeom>
            <a:avLst/>
            <a:gdLst>
              <a:gd name="T0" fmla="*/ 32 w 65"/>
              <a:gd name="T1" fmla="*/ 0 h 97"/>
              <a:gd name="T2" fmla="*/ 64 w 65"/>
              <a:gd name="T3" fmla="*/ 96 h 97"/>
              <a:gd name="T4" fmla="*/ 32 w 65"/>
              <a:gd name="T5" fmla="*/ 96 h 97"/>
              <a:gd name="T6" fmla="*/ 0 w 65"/>
              <a:gd name="T7" fmla="*/ 96 h 97"/>
              <a:gd name="T8" fmla="*/ 32 w 65"/>
              <a:gd name="T9" fmla="*/ 0 h 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97"/>
              <a:gd name="T17" fmla="*/ 65 w 65"/>
              <a:gd name="T18" fmla="*/ 97 h 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97">
                <a:moveTo>
                  <a:pt x="32" y="0"/>
                </a:moveTo>
                <a:lnTo>
                  <a:pt x="64" y="96"/>
                </a:lnTo>
                <a:lnTo>
                  <a:pt x="32" y="96"/>
                </a:lnTo>
                <a:lnTo>
                  <a:pt x="0" y="96"/>
                </a:lnTo>
                <a:lnTo>
                  <a:pt x="32" y="0"/>
                </a:lnTo>
              </a:path>
            </a:pathLst>
          </a:custGeom>
          <a:solidFill>
            <a:srgbClr val="000000"/>
          </a:soli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74" name="Line 114"/>
          <p:cNvSpPr>
            <a:spLocks noChangeShapeType="1"/>
          </p:cNvSpPr>
          <p:nvPr/>
        </p:nvSpPr>
        <p:spPr bwMode="auto">
          <a:xfrm flipV="1">
            <a:off x="4162488" y="4571585"/>
            <a:ext cx="557967" cy="1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75" name="Freeform 115"/>
          <p:cNvSpPr>
            <a:spLocks/>
          </p:cNvSpPr>
          <p:nvPr/>
        </p:nvSpPr>
        <p:spPr bwMode="auto">
          <a:xfrm>
            <a:off x="4010477" y="4544206"/>
            <a:ext cx="149592" cy="98184"/>
          </a:xfrm>
          <a:custGeom>
            <a:avLst/>
            <a:gdLst>
              <a:gd name="T0" fmla="*/ 72 w 137"/>
              <a:gd name="T1" fmla="*/ 0 h 113"/>
              <a:gd name="T2" fmla="*/ 0 w 137"/>
              <a:gd name="T3" fmla="*/ 56 h 113"/>
              <a:gd name="T4" fmla="*/ 72 w 137"/>
              <a:gd name="T5" fmla="*/ 112 h 113"/>
              <a:gd name="T6" fmla="*/ 136 w 137"/>
              <a:gd name="T7" fmla="*/ 56 h 113"/>
              <a:gd name="T8" fmla="*/ 72 w 137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7"/>
              <a:gd name="T16" fmla="*/ 0 h 113"/>
              <a:gd name="T17" fmla="*/ 137 w 137"/>
              <a:gd name="T18" fmla="*/ 113 h 1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7" h="113">
                <a:moveTo>
                  <a:pt x="72" y="0"/>
                </a:moveTo>
                <a:lnTo>
                  <a:pt x="0" y="56"/>
                </a:lnTo>
                <a:lnTo>
                  <a:pt x="72" y="112"/>
                </a:lnTo>
                <a:lnTo>
                  <a:pt x="136" y="56"/>
                </a:lnTo>
                <a:lnTo>
                  <a:pt x="72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76" name="Oval 116"/>
          <p:cNvSpPr>
            <a:spLocks noChangeArrowheads="1"/>
          </p:cNvSpPr>
          <p:nvPr/>
        </p:nvSpPr>
        <p:spPr bwMode="auto">
          <a:xfrm>
            <a:off x="4247063" y="4548799"/>
            <a:ext cx="122294" cy="97317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77" name="Freeform 117"/>
          <p:cNvSpPr>
            <a:spLocks/>
          </p:cNvSpPr>
          <p:nvPr/>
        </p:nvSpPr>
        <p:spPr bwMode="auto">
          <a:xfrm>
            <a:off x="4479121" y="4544201"/>
            <a:ext cx="140857" cy="98184"/>
          </a:xfrm>
          <a:custGeom>
            <a:avLst/>
            <a:gdLst>
              <a:gd name="T0" fmla="*/ 0 w 129"/>
              <a:gd name="T1" fmla="*/ 112 h 113"/>
              <a:gd name="T2" fmla="*/ 0 w 129"/>
              <a:gd name="T3" fmla="*/ 0 h 113"/>
              <a:gd name="T4" fmla="*/ 96 w 129"/>
              <a:gd name="T5" fmla="*/ 0 h 113"/>
              <a:gd name="T6" fmla="*/ 112 w 129"/>
              <a:gd name="T7" fmla="*/ 0 h 113"/>
              <a:gd name="T8" fmla="*/ 120 w 129"/>
              <a:gd name="T9" fmla="*/ 16 h 113"/>
              <a:gd name="T10" fmla="*/ 128 w 129"/>
              <a:gd name="T11" fmla="*/ 56 h 113"/>
              <a:gd name="T12" fmla="*/ 120 w 129"/>
              <a:gd name="T13" fmla="*/ 88 h 113"/>
              <a:gd name="T14" fmla="*/ 112 w 129"/>
              <a:gd name="T15" fmla="*/ 104 h 113"/>
              <a:gd name="T16" fmla="*/ 96 w 129"/>
              <a:gd name="T17" fmla="*/ 112 h 113"/>
              <a:gd name="T18" fmla="*/ 0 w 129"/>
              <a:gd name="T19" fmla="*/ 112 h 11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"/>
              <a:gd name="T31" fmla="*/ 0 h 113"/>
              <a:gd name="T32" fmla="*/ 129 w 129"/>
              <a:gd name="T33" fmla="*/ 113 h 11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" h="113">
                <a:moveTo>
                  <a:pt x="0" y="112"/>
                </a:moveTo>
                <a:lnTo>
                  <a:pt x="0" y="0"/>
                </a:lnTo>
                <a:lnTo>
                  <a:pt x="96" y="0"/>
                </a:lnTo>
                <a:lnTo>
                  <a:pt x="112" y="0"/>
                </a:lnTo>
                <a:lnTo>
                  <a:pt x="120" y="16"/>
                </a:lnTo>
                <a:lnTo>
                  <a:pt x="128" y="56"/>
                </a:lnTo>
                <a:lnTo>
                  <a:pt x="120" y="88"/>
                </a:lnTo>
                <a:lnTo>
                  <a:pt x="112" y="104"/>
                </a:lnTo>
                <a:lnTo>
                  <a:pt x="96" y="112"/>
                </a:lnTo>
                <a:lnTo>
                  <a:pt x="0" y="112"/>
                </a:lnTo>
              </a:path>
            </a:pathLst>
          </a:custGeom>
          <a:solidFill>
            <a:srgbClr val="FF99C4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78" name="Freeform 118"/>
          <p:cNvSpPr>
            <a:spLocks/>
          </p:cNvSpPr>
          <p:nvPr/>
        </p:nvSpPr>
        <p:spPr bwMode="auto">
          <a:xfrm>
            <a:off x="4685491" y="4544201"/>
            <a:ext cx="158327" cy="98184"/>
          </a:xfrm>
          <a:custGeom>
            <a:avLst/>
            <a:gdLst>
              <a:gd name="T0" fmla="*/ 72 w 145"/>
              <a:gd name="T1" fmla="*/ 0 h 113"/>
              <a:gd name="T2" fmla="*/ 0 w 145"/>
              <a:gd name="T3" fmla="*/ 56 h 113"/>
              <a:gd name="T4" fmla="*/ 72 w 145"/>
              <a:gd name="T5" fmla="*/ 112 h 113"/>
              <a:gd name="T6" fmla="*/ 144 w 145"/>
              <a:gd name="T7" fmla="*/ 56 h 113"/>
              <a:gd name="T8" fmla="*/ 72 w 145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113"/>
              <a:gd name="T17" fmla="*/ 145 w 145"/>
              <a:gd name="T18" fmla="*/ 113 h 1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113">
                <a:moveTo>
                  <a:pt x="72" y="0"/>
                </a:moveTo>
                <a:lnTo>
                  <a:pt x="0" y="56"/>
                </a:lnTo>
                <a:lnTo>
                  <a:pt x="72" y="112"/>
                </a:lnTo>
                <a:lnTo>
                  <a:pt x="144" y="56"/>
                </a:lnTo>
                <a:lnTo>
                  <a:pt x="72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779" name="Rectangle 134"/>
          <p:cNvSpPr>
            <a:spLocks noChangeArrowheads="1"/>
          </p:cNvSpPr>
          <p:nvPr/>
        </p:nvSpPr>
        <p:spPr bwMode="auto">
          <a:xfrm>
            <a:off x="6361754" y="5515622"/>
            <a:ext cx="1731885" cy="5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618" tIns="41310" rIns="82618" bIns="41310">
            <a:spAutoFit/>
          </a:bodyPr>
          <a:lstStyle/>
          <a:p>
            <a:pPr defTabSz="820738" eaLnBrk="0" hangingPunct="0"/>
            <a:r>
              <a:rPr lang="ru-RU" sz="1400" b="1" dirty="0">
                <a:latin typeface="+mj-lt"/>
              </a:rPr>
              <a:t>Каким он должен быть</a:t>
            </a:r>
          </a:p>
        </p:txBody>
      </p:sp>
      <p:sp>
        <p:nvSpPr>
          <p:cNvPr id="789" name="Арка 788"/>
          <p:cNvSpPr/>
          <p:nvPr/>
        </p:nvSpPr>
        <p:spPr bwMode="auto">
          <a:xfrm rot="1958510">
            <a:off x="349053" y="2904586"/>
            <a:ext cx="7726193" cy="2269475"/>
          </a:xfrm>
          <a:prstGeom prst="blockArc">
            <a:avLst>
              <a:gd name="adj1" fmla="val 9555122"/>
              <a:gd name="adj2" fmla="val 8992965"/>
              <a:gd name="adj3" fmla="val 1692"/>
            </a:avLst>
          </a:prstGeom>
          <a:solidFill>
            <a:srgbClr val="FF9900"/>
          </a:solidFill>
          <a:ln w="952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92" name="TextBox 791"/>
          <p:cNvSpPr txBox="1"/>
          <p:nvPr/>
        </p:nvSpPr>
        <p:spPr>
          <a:xfrm>
            <a:off x="3290517" y="5203338"/>
            <a:ext cx="2179827" cy="369332"/>
          </a:xfrm>
          <a:prstGeom prst="rect">
            <a:avLst/>
          </a:prstGeom>
          <a:solidFill>
            <a:srgbClr val="FF9900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+mj-lt"/>
              </a:rPr>
              <a:t>Цикл улучшения</a:t>
            </a:r>
            <a:endParaRPr lang="ru-RU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94" name="Line 138"/>
          <p:cNvSpPr>
            <a:spLocks noChangeShapeType="1"/>
          </p:cNvSpPr>
          <p:nvPr/>
        </p:nvSpPr>
        <p:spPr bwMode="auto">
          <a:xfrm flipV="1">
            <a:off x="7479985" y="6122795"/>
            <a:ext cx="242791" cy="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95" name="Oval 140"/>
          <p:cNvSpPr>
            <a:spLocks noChangeArrowheads="1"/>
          </p:cNvSpPr>
          <p:nvPr/>
        </p:nvSpPr>
        <p:spPr bwMode="auto">
          <a:xfrm>
            <a:off x="6588224" y="6080349"/>
            <a:ext cx="133297" cy="127951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96" name="Oval 141"/>
          <p:cNvSpPr>
            <a:spLocks noChangeArrowheads="1"/>
          </p:cNvSpPr>
          <p:nvPr/>
        </p:nvSpPr>
        <p:spPr bwMode="auto">
          <a:xfrm>
            <a:off x="7253526" y="6080348"/>
            <a:ext cx="132107" cy="127952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97" name="Oval 142"/>
          <p:cNvSpPr>
            <a:spLocks noChangeArrowheads="1"/>
          </p:cNvSpPr>
          <p:nvPr/>
        </p:nvSpPr>
        <p:spPr bwMode="auto">
          <a:xfrm>
            <a:off x="7487662" y="6080349"/>
            <a:ext cx="133297" cy="127951"/>
          </a:xfrm>
          <a:prstGeom prst="ellipse">
            <a:avLst/>
          </a:prstGeom>
          <a:solidFill>
            <a:srgbClr val="4CB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98" name="Rectangle 143"/>
          <p:cNvSpPr>
            <a:spLocks noChangeArrowheads="1"/>
          </p:cNvSpPr>
          <p:nvPr/>
        </p:nvSpPr>
        <p:spPr bwMode="auto">
          <a:xfrm>
            <a:off x="6823639" y="6080349"/>
            <a:ext cx="133297" cy="127951"/>
          </a:xfrm>
          <a:prstGeom prst="rect">
            <a:avLst/>
          </a:prstGeom>
          <a:solidFill>
            <a:srgbClr val="FFDF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799" name="Freeform 144"/>
          <p:cNvSpPr>
            <a:spLocks/>
          </p:cNvSpPr>
          <p:nvPr/>
        </p:nvSpPr>
        <p:spPr bwMode="auto">
          <a:xfrm>
            <a:off x="7717959" y="6090751"/>
            <a:ext cx="134487" cy="101439"/>
          </a:xfrm>
          <a:custGeom>
            <a:avLst/>
            <a:gdLst>
              <a:gd name="T0" fmla="*/ 0 w 113"/>
              <a:gd name="T1" fmla="*/ 0 h 88"/>
              <a:gd name="T2" fmla="*/ 112 w 113"/>
              <a:gd name="T3" fmla="*/ 0 h 88"/>
              <a:gd name="T4" fmla="*/ 56 w 113"/>
              <a:gd name="T5" fmla="*/ 87 h 88"/>
              <a:gd name="T6" fmla="*/ 0 w 113"/>
              <a:gd name="T7" fmla="*/ 0 h 88"/>
              <a:gd name="T8" fmla="*/ 0 60000 65536"/>
              <a:gd name="T9" fmla="*/ 0 60000 65536"/>
              <a:gd name="T10" fmla="*/ 0 60000 65536"/>
              <a:gd name="T11" fmla="*/ 0 60000 65536"/>
              <a:gd name="T12" fmla="*/ 0 w 113"/>
              <a:gd name="T13" fmla="*/ 0 h 88"/>
              <a:gd name="T14" fmla="*/ 113 w 113"/>
              <a:gd name="T15" fmla="*/ 88 h 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" h="88">
                <a:moveTo>
                  <a:pt x="0" y="0"/>
                </a:moveTo>
                <a:lnTo>
                  <a:pt x="112" y="0"/>
                </a:lnTo>
                <a:lnTo>
                  <a:pt x="56" y="87"/>
                </a:lnTo>
                <a:lnTo>
                  <a:pt x="0" y="0"/>
                </a:lnTo>
              </a:path>
            </a:pathLst>
          </a:custGeom>
          <a:solidFill>
            <a:srgbClr val="FFA64C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sp>
        <p:nvSpPr>
          <p:cNvPr id="800" name="Freeform 145"/>
          <p:cNvSpPr>
            <a:spLocks/>
          </p:cNvSpPr>
          <p:nvPr/>
        </p:nvSpPr>
        <p:spPr bwMode="auto">
          <a:xfrm>
            <a:off x="7010436" y="6119126"/>
            <a:ext cx="172572" cy="119882"/>
          </a:xfrm>
          <a:custGeom>
            <a:avLst/>
            <a:gdLst>
              <a:gd name="T0" fmla="*/ 72 w 145"/>
              <a:gd name="T1" fmla="*/ 0 h 104"/>
              <a:gd name="T2" fmla="*/ 0 w 145"/>
              <a:gd name="T3" fmla="*/ 55 h 104"/>
              <a:gd name="T4" fmla="*/ 72 w 145"/>
              <a:gd name="T5" fmla="*/ 103 h 104"/>
              <a:gd name="T6" fmla="*/ 144 w 145"/>
              <a:gd name="T7" fmla="*/ 55 h 104"/>
              <a:gd name="T8" fmla="*/ 72 w 145"/>
              <a:gd name="T9" fmla="*/ 0 h 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5"/>
              <a:gd name="T16" fmla="*/ 0 h 104"/>
              <a:gd name="T17" fmla="*/ 145 w 145"/>
              <a:gd name="T18" fmla="*/ 104 h 1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5" h="104">
                <a:moveTo>
                  <a:pt x="72" y="0"/>
                </a:moveTo>
                <a:lnTo>
                  <a:pt x="0" y="55"/>
                </a:lnTo>
                <a:lnTo>
                  <a:pt x="72" y="103"/>
                </a:lnTo>
                <a:lnTo>
                  <a:pt x="144" y="55"/>
                </a:lnTo>
                <a:lnTo>
                  <a:pt x="72" y="0"/>
                </a:lnTo>
              </a:path>
            </a:pathLst>
          </a:custGeom>
          <a:solidFill>
            <a:srgbClr val="FF4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+mj-lt"/>
            </a:endParaRPr>
          </a:p>
        </p:txBody>
      </p:sp>
      <p:graphicFrame>
        <p:nvGraphicFramePr>
          <p:cNvPr id="803" name="Схема 802"/>
          <p:cNvGraphicFramePr/>
          <p:nvPr/>
        </p:nvGraphicFramePr>
        <p:xfrm>
          <a:off x="4860032" y="2186861"/>
          <a:ext cx="3857620" cy="95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74939-574D-4FE3-85BB-0DD869FB4CB9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14282" y="214296"/>
            <a:ext cx="786291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700" b="1" dirty="0">
                <a:solidFill>
                  <a:schemeClr val="bg1"/>
                </a:solidFill>
                <a:latin typeface="+mn-lt"/>
              </a:rPr>
              <a:t>КЛЮЧЕВЫЕ ФАКТОРЫ</a:t>
            </a:r>
            <a:r>
              <a:rPr lang="en-US" sz="2700" b="1" dirty="0">
                <a:solidFill>
                  <a:schemeClr val="bg1"/>
                </a:solidFill>
                <a:latin typeface="+mn-lt"/>
              </a:rPr>
              <a:t> (</a:t>
            </a:r>
            <a:r>
              <a:rPr lang="en-US" sz="2700" b="1" dirty="0" smtClean="0">
                <a:solidFill>
                  <a:schemeClr val="bg1"/>
                </a:solidFill>
                <a:latin typeface="+mn-lt"/>
              </a:rPr>
              <a:t>KPI)</a:t>
            </a:r>
            <a:r>
              <a:rPr lang="ru-RU" sz="2700" b="1" dirty="0" smtClean="0">
                <a:solidFill>
                  <a:schemeClr val="bg1"/>
                </a:solidFill>
                <a:latin typeface="+mn-lt"/>
              </a:rPr>
              <a:t> отделения МРТ</a:t>
            </a:r>
            <a:endParaRPr lang="ru-RU" sz="27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357158" y="1500174"/>
            <a:ext cx="768191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0000" marR="0" lvl="0" indent="-1800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itchFamily="34" charset="0"/>
              </a:rPr>
              <a:t>Использование контрастных препаратов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  <a:p>
            <a:pPr marL="360000" marR="0" lvl="0" indent="-1800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itchFamily="34" charset="0"/>
              </a:rPr>
              <a:t>Частота направлений из клиники</a:t>
            </a:r>
          </a:p>
          <a:p>
            <a:pPr marL="360000" marR="0" lvl="0" indent="-1800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itchFamily="34" charset="0"/>
              </a:rPr>
              <a:t>Частота направлений из клиник города</a:t>
            </a:r>
          </a:p>
          <a:p>
            <a:pPr marL="360000" marR="0" lvl="0" indent="-1800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Arial" pitchFamily="34" charset="0"/>
              </a:rPr>
              <a:t>Величина среднего чека</a:t>
            </a:r>
          </a:p>
          <a:p>
            <a:pPr marL="360000" marR="0" lvl="0" indent="-1800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cs typeface="Arial" pitchFamily="34" charset="0"/>
              </a:rPr>
              <a:t>Количество повторных визитов (другие зоны исследования)</a:t>
            </a:r>
          </a:p>
          <a:p>
            <a:pPr marL="360000" marR="0" lvl="0" indent="-1800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Arial" pitchFamily="34" charset="0"/>
              </a:rPr>
              <a:t>Количество исследований ОМС</a:t>
            </a:r>
          </a:p>
          <a:p>
            <a:pPr marL="360000" marR="0" lvl="0" indent="-1800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cs typeface="Arial" pitchFamily="34" charset="0"/>
              </a:rPr>
              <a:t>Средняя стоимость </a:t>
            </a:r>
            <a:r>
              <a:rPr kumimoji="0" lang="ru-RU" sz="2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cs typeface="Arial" pitchFamily="34" charset="0"/>
              </a:rPr>
              <a:t>ОМС-исследования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cs typeface="Arial" pitchFamily="34" charset="0"/>
            </a:endParaRPr>
          </a:p>
          <a:p>
            <a:pPr marL="360000" marR="0" lvl="0" indent="-1800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Arial" pitchFamily="34" charset="0"/>
              </a:rPr>
              <a:t>Удовлетворенность пациентов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cs typeface="Arial" pitchFamily="34" charset="0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anchorCtr="0"/>
          <a:lstStyle/>
          <a:p>
            <a:pPr>
              <a:defRPr/>
            </a:pPr>
            <a:fld id="{58BA95BF-DC3F-4865-9C0C-E440E4426D53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214290"/>
            <a:ext cx="7035694" cy="88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Частота направлений из клиники на МР-исследование</a:t>
            </a:r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31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781175"/>
            <a:ext cx="849694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anchorCtr="0"/>
          <a:lstStyle/>
          <a:p>
            <a:pPr>
              <a:defRPr/>
            </a:pPr>
            <a:fld id="{58BA95BF-DC3F-4865-9C0C-E440E4426D53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214290"/>
            <a:ext cx="7035694" cy="88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Количество повторных визитов в отделение МРТ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1714488"/>
            <a:ext cx="9053251" cy="340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457200" y="417495"/>
            <a:ext cx="7467600" cy="51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Выводы</a:t>
            </a:r>
            <a:endParaRPr lang="en-US" sz="36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428596" y="1214422"/>
            <a:ext cx="8186738" cy="51674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Данные подходы к управлению на основе СМК эффективны для :</a:t>
            </a:r>
          </a:p>
          <a:p>
            <a:pPr marL="268288" indent="-268288" fontAlgn="auto"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Оперативного и стратегического менеджмента</a:t>
            </a:r>
          </a:p>
          <a:p>
            <a:pPr marL="268288" indent="-268288" fontAlgn="auto"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Охватывают все функции руководителя</a:t>
            </a:r>
          </a:p>
          <a:p>
            <a:pPr marL="268288" indent="-268288" fontAlgn="auto"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ct val="10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400" dirty="0" smtClean="0">
                <a:latin typeface="+mj-lt"/>
              </a:rPr>
              <a:t>       (планирование, организацию, мотивацию и контроль при повышении </a:t>
            </a:r>
            <a:br>
              <a:rPr lang="ru-RU" sz="1400" dirty="0" smtClean="0">
                <a:latin typeface="+mj-lt"/>
              </a:rPr>
            </a:br>
            <a:r>
              <a:rPr lang="ru-RU" sz="1400" dirty="0" smtClean="0">
                <a:latin typeface="+mj-lt"/>
              </a:rPr>
              <a:t> роли принятия решений и коммуникаций)</a:t>
            </a:r>
          </a:p>
          <a:p>
            <a:pPr marL="268288" indent="-268288" fontAlgn="auto"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Применимы при управлении любыми системами в медицинском учреждении:</a:t>
            </a:r>
          </a:p>
          <a:p>
            <a:pPr marL="720000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 Повышение качества диагностики</a:t>
            </a:r>
          </a:p>
          <a:p>
            <a:pPr marL="720000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 Оказания медицинской помощи</a:t>
            </a:r>
          </a:p>
          <a:p>
            <a:pPr marL="720000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 Экономической эффективности </a:t>
            </a:r>
          </a:p>
          <a:p>
            <a:pPr marL="720000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12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 Обеспечение препаратами и медицинским оборудованием</a:t>
            </a:r>
          </a:p>
          <a:p>
            <a:pPr marL="268288" indent="-268288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Именно универсальность делает их применение столь эффективными </a:t>
            </a:r>
          </a:p>
          <a:p>
            <a:pPr marL="268288" indent="-268288" fontAlgn="auto">
              <a:lnSpc>
                <a:spcPts val="19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dirty="0" smtClean="0">
                <a:latin typeface="+mj-lt"/>
              </a:rPr>
              <a:t>в повседневной работе. </a:t>
            </a:r>
          </a:p>
          <a:p>
            <a:pPr marL="268288" indent="-268288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Наши </a:t>
            </a:r>
            <a:r>
              <a:rPr lang="ru-RU" sz="2000" b="1" dirty="0">
                <a:solidFill>
                  <a:srgbClr val="00B050"/>
                </a:solidFill>
                <a:latin typeface="+mj-lt"/>
                <a:cs typeface="Arial" pitchFamily="34" charset="0"/>
              </a:rPr>
              <a:t>приоритеты</a:t>
            </a:r>
            <a:r>
              <a:rPr lang="en-US" sz="2000" b="1" dirty="0">
                <a:solidFill>
                  <a:srgbClr val="00B050"/>
                </a:solidFill>
                <a:latin typeface="+mj-lt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B050"/>
                </a:solidFill>
                <a:latin typeface="+mj-lt"/>
                <a:cs typeface="Arial" pitchFamily="34" charset="0"/>
              </a:rPr>
              <a:t>– постоянное улучшение </a:t>
            </a:r>
            <a:r>
              <a:rPr lang="ru-RU" sz="20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и ориентация </a:t>
            </a:r>
            <a:r>
              <a:rPr lang="ru-RU" sz="2000" b="1" dirty="0">
                <a:solidFill>
                  <a:srgbClr val="00B050"/>
                </a:solidFill>
                <a:latin typeface="+mj-lt"/>
                <a:cs typeface="Arial" pitchFamily="34" charset="0"/>
              </a:rPr>
              <a:t>на </a:t>
            </a:r>
            <a:r>
              <a:rPr lang="ru-RU" sz="20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клиента</a:t>
            </a:r>
          </a:p>
          <a:p>
            <a:pPr marL="268288" indent="-268288" fontAlgn="auto">
              <a:lnSpc>
                <a:spcPts val="19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и заинтересованные группы,</a:t>
            </a:r>
            <a:r>
              <a:rPr lang="ru-RU" sz="2000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 совпадают </a:t>
            </a:r>
            <a:r>
              <a:rPr lang="ru-RU" sz="2000" dirty="0">
                <a:solidFill>
                  <a:srgbClr val="00B050"/>
                </a:solidFill>
                <a:latin typeface="+mj-lt"/>
                <a:cs typeface="Arial" pitchFamily="34" charset="0"/>
              </a:rPr>
              <a:t>с целями </a:t>
            </a:r>
            <a:r>
              <a:rPr lang="en-US" sz="2000" dirty="0">
                <a:solidFill>
                  <a:srgbClr val="00B050"/>
                </a:solidFill>
                <a:latin typeface="+mj-lt"/>
                <a:cs typeface="Arial" pitchFamily="34" charset="0"/>
              </a:rPr>
              <a:t>ISO </a:t>
            </a:r>
            <a:r>
              <a:rPr lang="en-US" sz="2000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9001:2008</a:t>
            </a:r>
            <a:endParaRPr lang="ru-RU" sz="2000" dirty="0" smtClean="0">
              <a:solidFill>
                <a:srgbClr val="00B050"/>
              </a:solidFill>
              <a:latin typeface="+mj-lt"/>
              <a:cs typeface="Arial" pitchFamily="34" charset="0"/>
            </a:endParaRPr>
          </a:p>
        </p:txBody>
      </p:sp>
      <p:sp>
        <p:nvSpPr>
          <p:cNvPr id="55300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F35C26-AE26-429A-8CC4-5DB3B131461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dirty="0" smtClean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357430"/>
            <a:ext cx="9144000" cy="1143008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357158" y="1000108"/>
            <a:ext cx="8143932" cy="500066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 algn="ctr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400" b="1" dirty="0" smtClean="0">
                <a:solidFill>
                  <a:srgbClr val="00B050"/>
                </a:solidFill>
                <a:latin typeface="+mn-lt"/>
                <a:cs typeface="Arial" pitchFamily="34" charset="0"/>
              </a:rPr>
              <a:t>Однажды созданную СМК в подразделении </a:t>
            </a:r>
          </a:p>
          <a:p>
            <a:pPr marL="268288" indent="-268288" algn="ctr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400" b="1" dirty="0" smtClean="0">
                <a:solidFill>
                  <a:srgbClr val="00B050"/>
                </a:solidFill>
                <a:latin typeface="+mn-lt"/>
                <a:cs typeface="Arial" pitchFamily="34" charset="0"/>
              </a:rPr>
              <a:t>можно уже легко копировать </a:t>
            </a:r>
          </a:p>
          <a:p>
            <a:pPr marL="268288" indent="-268288" algn="ctr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400" b="1" dirty="0" smtClean="0">
                <a:solidFill>
                  <a:srgbClr val="00B050"/>
                </a:solidFill>
                <a:latin typeface="+mn-lt"/>
                <a:cs typeface="Arial" pitchFamily="34" charset="0"/>
              </a:rPr>
              <a:t>на другие подразделения, филиалы. </a:t>
            </a:r>
          </a:p>
          <a:p>
            <a:pPr marL="268288" indent="-268288" fontAlgn="auto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endParaRPr lang="ru-RU" sz="2400" b="1" dirty="0" smtClean="0">
              <a:latin typeface="+mn-lt"/>
              <a:cs typeface="Arial" pitchFamily="34" charset="0"/>
            </a:endParaRPr>
          </a:p>
          <a:p>
            <a:pPr marL="268288" indent="-268288" algn="ctr" fontAlgn="auto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Копия не всегда похожа на оригинал, но это повод  </a:t>
            </a:r>
          </a:p>
          <a:p>
            <a:pPr marL="268288" indent="-268288" algn="ctr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для постоянного улучшения.</a:t>
            </a:r>
            <a:endParaRPr lang="ru-RU" sz="24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55300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F35C26-AE26-429A-8CC4-5DB3B131461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  <p:pic>
        <p:nvPicPr>
          <p:cNvPr id="6" name="Picture 2" descr="E:\x_08c237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583737"/>
            <a:ext cx="4439223" cy="30599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19"/>
          <p:cNvGrpSpPr>
            <a:grpSpLocks/>
          </p:cNvGrpSpPr>
          <p:nvPr/>
        </p:nvGrpSpPr>
        <p:grpSpPr bwMode="auto">
          <a:xfrm>
            <a:off x="3635375" y="1266827"/>
            <a:ext cx="2849563" cy="2447925"/>
            <a:chOff x="5741798" y="2428868"/>
            <a:chExt cx="2849382" cy="2447544"/>
          </a:xfrm>
        </p:grpSpPr>
        <p:pic>
          <p:nvPicPr>
            <p:cNvPr id="21519" name="Рисунок 14" descr="REPRODUCT_005.t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43636" y="2428868"/>
              <a:ext cx="2447544" cy="2447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Прямоугольник 10"/>
            <p:cNvSpPr/>
            <p:nvPr/>
          </p:nvSpPr>
          <p:spPr>
            <a:xfrm>
              <a:off x="5741798" y="3857396"/>
              <a:ext cx="330179" cy="293641"/>
            </a:xfrm>
            <a:prstGeom prst="rect">
              <a:avLst/>
            </a:prstGeom>
            <a:solidFill>
              <a:srgbClr val="91DB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            </a:t>
              </a:r>
              <a:endParaRPr lang="ru-RU" dirty="0"/>
            </a:p>
          </p:txBody>
        </p:sp>
      </p:grpSp>
      <p:pic>
        <p:nvPicPr>
          <p:cNvPr id="12" name="Рисунок 11" descr="MOSKOVSKOE_001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071942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AVA_003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2071" y="2643182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PEDIATRIYA_003.t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4134" y="1285860"/>
            <a:ext cx="1376362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RODDOM_002.t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128587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RODDOM_001.t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3767159"/>
            <a:ext cx="2662237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DIAGNOSTIKA.t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64" y="3306784"/>
            <a:ext cx="2185988" cy="312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DIAGNOSTIKA_001.t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1785926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79512" y="214290"/>
            <a:ext cx="6121276" cy="83661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Благодарим за внимание</a:t>
            </a:r>
            <a:r>
              <a:rPr lang="de-AT" sz="3200" b="1" dirty="0" smtClean="0">
                <a:solidFill>
                  <a:schemeClr val="bg1"/>
                </a:solidFill>
              </a:rPr>
              <a:t>!</a:t>
            </a:r>
            <a:endParaRPr lang="ru-RU" sz="3200" dirty="0" smtClean="0">
              <a:solidFill>
                <a:schemeClr val="bg1"/>
              </a:solidFill>
            </a:endParaRPr>
          </a:p>
        </p:txBody>
      </p:sp>
      <p:pic>
        <p:nvPicPr>
          <p:cNvPr id="20" name="Picture 6" descr="\\Evgeniya_i5\igor_work\Scandynavia\фото\имидж съемка\обработка\скорая помощь\скорая помощь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71670" y="4071942"/>
            <a:ext cx="1689282" cy="1967001"/>
          </a:xfrm>
          <a:prstGeom prst="rect">
            <a:avLst/>
          </a:prstGeom>
          <a:noFill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1574" y="2786058"/>
            <a:ext cx="236862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0FC568-A2BF-492A-8823-44C80251102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142844" y="214290"/>
            <a:ext cx="6715173" cy="86409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ctr">
              <a:lnSpc>
                <a:spcPts val="3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0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Восемь основных </a:t>
            </a:r>
            <a:r>
              <a:rPr lang="ru-RU" sz="3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принципов</a:t>
            </a:r>
          </a:p>
          <a:p>
            <a:pPr algn="ctr">
              <a:lnSpc>
                <a:spcPts val="3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000" b="1" dirty="0" smtClean="0">
                <a:solidFill>
                  <a:srgbClr val="FFC000"/>
                </a:solidFill>
                <a:latin typeface="+mj-lt"/>
                <a:cs typeface="Arial" pitchFamily="34" charset="0"/>
              </a:rPr>
              <a:t>с</a:t>
            </a:r>
            <a:r>
              <a:rPr lang="ru-RU" sz="3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истемы </a:t>
            </a:r>
            <a:r>
              <a:rPr lang="ru-RU" sz="3000" b="1" dirty="0">
                <a:solidFill>
                  <a:srgbClr val="FFC000"/>
                </a:solidFill>
                <a:latin typeface="+mj-lt"/>
                <a:cs typeface="Arial" pitchFamily="34" charset="0"/>
              </a:rPr>
              <a:t>м</a:t>
            </a:r>
            <a:r>
              <a:rPr lang="ru-RU" sz="30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енеджмента </a:t>
            </a:r>
            <a:r>
              <a:rPr lang="ru-RU" sz="3000" b="1" dirty="0">
                <a:solidFill>
                  <a:srgbClr val="FFC000"/>
                </a:solidFill>
                <a:latin typeface="+mj-lt"/>
                <a:cs typeface="Arial" pitchFamily="34" charset="0"/>
              </a:rPr>
              <a:t>к</a:t>
            </a:r>
            <a:r>
              <a:rPr lang="ru-RU" sz="30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ачества </a:t>
            </a:r>
            <a:r>
              <a:rPr lang="ru-RU" sz="3000" b="1" dirty="0">
                <a:solidFill>
                  <a:srgbClr val="FFC000"/>
                </a:solidFill>
                <a:latin typeface="+mj-lt"/>
                <a:cs typeface="Arial" pitchFamily="34" charset="0"/>
              </a:rPr>
              <a:t>(СМК)</a:t>
            </a:r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133498"/>
            <a:ext cx="8620125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Rectangle 4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13C1C7-C98B-49EA-B995-BAB3CEA5958B}" type="slidenum">
              <a:rPr lang="ru-RU" b="0" smtClean="0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b="0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5536" y="1268761"/>
            <a:ext cx="8208912" cy="4703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200" dirty="0" smtClean="0">
                <a:latin typeface="+mn-lt"/>
              </a:rPr>
              <a:t> Для повышения осознания, мотивации и вовлечения персонала</a:t>
            </a:r>
          </a:p>
          <a:p>
            <a:pPr lvl="0">
              <a:lnSpc>
                <a:spcPct val="150000"/>
              </a:lnSpc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200" b="1" dirty="0" smtClean="0">
                <a:latin typeface="+mn-lt"/>
              </a:rPr>
              <a:t> Ориентации на потребителей</a:t>
            </a:r>
            <a:endParaRPr lang="ru-RU" sz="2200" dirty="0" smtClean="0">
              <a:latin typeface="+mn-lt"/>
            </a:endParaRPr>
          </a:p>
          <a:p>
            <a:pPr lvl="0">
              <a:lnSpc>
                <a:spcPts val="2640"/>
              </a:lnSpc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200" dirty="0" smtClean="0">
                <a:latin typeface="+mn-lt"/>
              </a:rPr>
              <a:t> Разработки, внедрения и поддержания в рабочем состоянии   </a:t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>   эффективной системы управления качеством</a:t>
            </a:r>
          </a:p>
          <a:p>
            <a:pPr lvl="0">
              <a:lnSpc>
                <a:spcPct val="150000"/>
              </a:lnSpc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200" dirty="0" smtClean="0">
                <a:latin typeface="+mn-lt"/>
              </a:rPr>
              <a:t> Обеспечения необходимыми </a:t>
            </a:r>
            <a:r>
              <a:rPr lang="ru-RU" sz="2200" b="1" dirty="0" smtClean="0">
                <a:latin typeface="+mn-lt"/>
              </a:rPr>
              <a:t>ресурсами</a:t>
            </a:r>
            <a:endParaRPr lang="ru-RU" sz="2200" dirty="0" smtClean="0">
              <a:latin typeface="+mn-lt"/>
            </a:endParaRPr>
          </a:p>
          <a:p>
            <a:pPr lvl="0">
              <a:lnSpc>
                <a:spcPct val="150000"/>
              </a:lnSpc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200" dirty="0" smtClean="0">
                <a:latin typeface="+mn-lt"/>
              </a:rPr>
              <a:t> Проведения периодического </a:t>
            </a:r>
            <a:r>
              <a:rPr lang="ru-RU" sz="2200" b="1" dirty="0" smtClean="0">
                <a:latin typeface="+mn-lt"/>
              </a:rPr>
              <a:t>анализа СМК</a:t>
            </a:r>
            <a:endParaRPr lang="ru-RU" sz="2200" dirty="0" smtClean="0">
              <a:latin typeface="+mn-lt"/>
            </a:endParaRPr>
          </a:p>
          <a:p>
            <a:pPr lvl="0">
              <a:lnSpc>
                <a:spcPct val="150000"/>
              </a:lnSpc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200" dirty="0" smtClean="0">
                <a:latin typeface="+mn-lt"/>
              </a:rPr>
              <a:t> Принятия решений по мерам </a:t>
            </a:r>
            <a:r>
              <a:rPr lang="ru-RU" sz="2200" b="1" dirty="0" smtClean="0">
                <a:latin typeface="+mn-lt"/>
              </a:rPr>
              <a:t>улучшения СМК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endParaRPr lang="ru-RU" sz="2000" b="1" dirty="0" smtClean="0">
              <a:latin typeface="+mn-lt"/>
            </a:endParaRPr>
          </a:p>
          <a:p>
            <a:pPr lvl="0">
              <a:lnSpc>
                <a:spcPts val="24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+mn-lt"/>
              </a:rPr>
              <a:t> – Все это с целью </a:t>
            </a:r>
            <a:r>
              <a:rPr lang="ru-RU" sz="2800" b="1" u="sng" dirty="0" smtClean="0">
                <a:solidFill>
                  <a:srgbClr val="00B050"/>
                </a:solidFill>
                <a:latin typeface="+mn-lt"/>
              </a:rPr>
              <a:t>постоянного улучшения </a:t>
            </a:r>
            <a:endParaRPr lang="ru-RU" sz="2000" b="1" u="sng" dirty="0" smtClean="0">
              <a:solidFill>
                <a:srgbClr val="00B050"/>
              </a:solidFill>
              <a:latin typeface="+mn-lt"/>
            </a:endParaRPr>
          </a:p>
          <a:p>
            <a:pPr lvl="0">
              <a:lnSpc>
                <a:spcPts val="28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+mn-lt"/>
              </a:rPr>
              <a:t>                                                     системы </a:t>
            </a:r>
            <a:r>
              <a:rPr lang="ru-RU" sz="2800" b="1" u="sng" dirty="0" smtClean="0">
                <a:solidFill>
                  <a:srgbClr val="00B050"/>
                </a:solidFill>
                <a:latin typeface="+mn-lt"/>
              </a:rPr>
              <a:t>управления</a:t>
            </a:r>
            <a:r>
              <a:rPr lang="ru-RU" sz="2800" b="1" dirty="0" smtClean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+mn-lt"/>
              </a:rPr>
              <a:t>качеством </a:t>
            </a:r>
            <a:r>
              <a:rPr lang="ru-RU" sz="2000" dirty="0" smtClean="0">
                <a:solidFill>
                  <a:srgbClr val="00B050"/>
                </a:solidFill>
                <a:latin typeface="+mn-lt"/>
              </a:rPr>
              <a:t> </a:t>
            </a:r>
          </a:p>
          <a:p>
            <a:endParaRPr lang="ru-RU" dirty="0">
              <a:latin typeface="+mn-lt"/>
            </a:endParaRPr>
          </a:p>
        </p:txBody>
      </p:sp>
      <p:sp>
        <p:nvSpPr>
          <p:cNvPr id="25" name="Text Box 1"/>
          <p:cNvSpPr txBox="1">
            <a:spLocks noChangeArrowheads="1"/>
          </p:cNvSpPr>
          <p:nvPr/>
        </p:nvSpPr>
        <p:spPr bwMode="auto">
          <a:xfrm>
            <a:off x="247672" y="260648"/>
            <a:ext cx="7467600" cy="5965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Основные  принципы СМК необходимы для:</a:t>
            </a:r>
            <a:endParaRPr lang="ru-RU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Rectangle 4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13C1C7-C98B-49EA-B995-BAB3CEA5958B}" type="slidenum">
              <a:rPr lang="ru-RU" b="0" smtClean="0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b="0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5536" y="1340768"/>
            <a:ext cx="820891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 Регулярные аудиты СМК</a:t>
            </a:r>
          </a:p>
          <a:p>
            <a:pPr lvl="0">
              <a:lnSpc>
                <a:spcPct val="150000"/>
              </a:lnSpc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 Выборочный контроль качества исследований</a:t>
            </a:r>
          </a:p>
          <a:p>
            <a:pPr lvl="0"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 Ежемесячная регистрация ключевых показателей </a:t>
            </a:r>
            <a:b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</a:b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   эффективности работы</a:t>
            </a:r>
          </a:p>
          <a:p>
            <a:pPr lvl="0">
              <a:lnSpc>
                <a:spcPct val="150000"/>
              </a:lnSpc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 Анализ КПЭ</a:t>
            </a:r>
          </a:p>
          <a:p>
            <a:pPr lvl="0">
              <a:buClr>
                <a:srgbClr val="FF9900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 Особое внимание – реализации принципов</a:t>
            </a:r>
          </a:p>
          <a:p>
            <a:pPr lvl="0">
              <a:buClr>
                <a:srgbClr val="FF9900"/>
              </a:buClr>
            </a:pPr>
            <a:r>
              <a:rPr lang="ru-RU" sz="2400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   в наиболее значимых и часто повторяющихся процессах</a:t>
            </a:r>
          </a:p>
          <a:p>
            <a:pPr lvl="0">
              <a:lnSpc>
                <a:spcPct val="150000"/>
              </a:lnSpc>
            </a:pPr>
            <a:endParaRPr lang="ru-RU" sz="22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+mn-lt"/>
              </a:rPr>
              <a:t> </a:t>
            </a:r>
          </a:p>
          <a:p>
            <a:endParaRPr lang="ru-RU" sz="2200" dirty="0">
              <a:latin typeface="+mn-lt"/>
            </a:endParaRPr>
          </a:p>
        </p:txBody>
      </p:sp>
      <p:sp>
        <p:nvSpPr>
          <p:cNvPr id="25" name="Text Box 1"/>
          <p:cNvSpPr txBox="1">
            <a:spLocks noChangeArrowheads="1"/>
          </p:cNvSpPr>
          <p:nvPr/>
        </p:nvSpPr>
        <p:spPr bwMode="auto">
          <a:xfrm>
            <a:off x="323528" y="260648"/>
            <a:ext cx="7467600" cy="5965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Необходимые помощники в выполнении этих задач:</a:t>
            </a:r>
            <a:endParaRPr lang="ru-RU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Rectangle 4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13C1C7-C98B-49EA-B995-BAB3CEA5958B}" type="slidenum">
              <a:rPr lang="ru-RU" b="0" smtClean="0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b="0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596" y="1294046"/>
            <a:ext cx="820891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+mj-lt"/>
              </a:rPr>
              <a:t>Лицо или группа лиц, заинтересованные в деятельности </a:t>
            </a:r>
            <a:br>
              <a:rPr lang="ru-RU" b="1" dirty="0" smtClean="0">
                <a:solidFill>
                  <a:srgbClr val="00B050"/>
                </a:solidFill>
                <a:latin typeface="+mj-lt"/>
              </a:rPr>
            </a:br>
            <a:r>
              <a:rPr lang="ru-RU" b="1" dirty="0" smtClean="0">
                <a:solidFill>
                  <a:srgbClr val="00B050"/>
                </a:solidFill>
                <a:latin typeface="+mj-lt"/>
              </a:rPr>
              <a:t>и успехе предприятия (потребители):</a:t>
            </a:r>
            <a:endParaRPr lang="en-US" b="1" dirty="0" smtClean="0">
              <a:solidFill>
                <a:srgbClr val="00B050"/>
              </a:solidFill>
              <a:latin typeface="+mj-lt"/>
            </a:endParaRPr>
          </a:p>
          <a:p>
            <a:endParaRPr lang="ru-RU" b="1" dirty="0" smtClean="0">
              <a:solidFill>
                <a:srgbClr val="00B050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b="1" u="sng" dirty="0" smtClean="0">
                <a:solidFill>
                  <a:srgbClr val="00B050"/>
                </a:solidFill>
                <a:latin typeface="+mj-lt"/>
              </a:rPr>
              <a:t>Клиенты (пациенты</a:t>
            </a:r>
            <a:r>
              <a:rPr lang="ru-RU" sz="1600" b="1" u="sng" dirty="0" smtClean="0">
                <a:solidFill>
                  <a:srgbClr val="00B050"/>
                </a:solidFill>
                <a:latin typeface="+mj-lt"/>
              </a:rPr>
              <a:t>) </a:t>
            </a:r>
            <a:r>
              <a:rPr lang="ru-RU" sz="1600" dirty="0" smtClean="0">
                <a:latin typeface="+mj-lt"/>
              </a:rPr>
              <a:t>– если Вы успешны, то клиенты получают качественную услугу,   становятся постоянными, приводят родных и друзей. При уходе клиента к конкуренту вернуть его зачастую невозможно – это превращается в недополученную прибыль.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u="sng" dirty="0" smtClean="0">
                <a:solidFill>
                  <a:srgbClr val="00B050"/>
                </a:solidFill>
                <a:latin typeface="+mj-lt"/>
              </a:rPr>
              <a:t>Сотрудники</a:t>
            </a:r>
            <a:r>
              <a:rPr lang="ru-RU" sz="16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– если Вы успешны, то у сотрудников надежный, хороший заработок,</a:t>
            </a:r>
            <a:r>
              <a:rPr lang="en-US" sz="1600" dirty="0" smtClean="0"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интересная работа, возможности для роста, дружный коллектив (цена замены сотрудника составляет от 5 до 15 окладов – «простой должности» + «неполная включенность новичка» +  плохие результаты испытательного срока + продолжение необходимости подбора = недополученная прибыль).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u="sng" dirty="0" smtClean="0">
                <a:solidFill>
                  <a:srgbClr val="00B050"/>
                </a:solidFill>
                <a:latin typeface="+mj-lt"/>
              </a:rPr>
              <a:t>Акционеры (собственники</a:t>
            </a:r>
            <a:r>
              <a:rPr lang="ru-RU" sz="1600" b="1" u="sng" dirty="0" smtClean="0">
                <a:solidFill>
                  <a:srgbClr val="00B050"/>
                </a:solidFill>
                <a:latin typeface="+mj-lt"/>
              </a:rPr>
              <a:t>) </a:t>
            </a:r>
            <a:r>
              <a:rPr lang="ru-RU" sz="1600" dirty="0" smtClean="0">
                <a:solidFill>
                  <a:srgbClr val="00B050"/>
                </a:solidFill>
                <a:latin typeface="+mj-lt"/>
              </a:rPr>
              <a:t>– </a:t>
            </a:r>
            <a:r>
              <a:rPr lang="ru-RU" sz="1600" dirty="0" smtClean="0">
                <a:latin typeface="+mj-lt"/>
              </a:rPr>
              <a:t>если Вы успешны, то у собственников имеется хороший имущественный комплекс, успешное юридическое лицо, растущий капитал.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u="sng" dirty="0" smtClean="0">
                <a:solidFill>
                  <a:srgbClr val="00B050"/>
                </a:solidFill>
                <a:latin typeface="+mj-lt"/>
              </a:rPr>
              <a:t>Поставщики</a:t>
            </a:r>
            <a:r>
              <a:rPr lang="ru-RU" sz="16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– если Вы успешны, то Вы надежный и выгодный </a:t>
            </a:r>
            <a:r>
              <a:rPr lang="ru-RU" sz="1600" u="sng" dirty="0" smtClean="0">
                <a:latin typeface="+mj-lt"/>
              </a:rPr>
              <a:t>партнер</a:t>
            </a:r>
            <a:r>
              <a:rPr lang="ru-RU" sz="1600" dirty="0" smtClean="0">
                <a:latin typeface="+mj-lt"/>
              </a:rPr>
              <a:t>. Замена хорошего поставщика может привести к дополнительным затратам и недополученной прибыли.</a:t>
            </a:r>
            <a:endParaRPr lang="ru-RU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u="sng" dirty="0" smtClean="0">
                <a:solidFill>
                  <a:srgbClr val="00B050"/>
                </a:solidFill>
                <a:latin typeface="+mj-lt"/>
              </a:rPr>
              <a:t>Общество</a:t>
            </a:r>
            <a:r>
              <a:rPr lang="ru-RU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– успешные предприятия способствуют гармонизации </a:t>
            </a:r>
          </a:p>
          <a:p>
            <a:r>
              <a:rPr lang="ru-RU" sz="1600" dirty="0"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общества как фактор его устойчивого развития.</a:t>
            </a:r>
            <a:endParaRPr lang="ru-RU" sz="1600" dirty="0">
              <a:latin typeface="+mj-lt"/>
            </a:endParaRPr>
          </a:p>
        </p:txBody>
      </p:sp>
      <p:sp>
        <p:nvSpPr>
          <p:cNvPr id="25" name="Text Box 1"/>
          <p:cNvSpPr txBox="1">
            <a:spLocks noChangeArrowheads="1"/>
          </p:cNvSpPr>
          <p:nvPr/>
        </p:nvSpPr>
        <p:spPr bwMode="auto">
          <a:xfrm>
            <a:off x="323528" y="332656"/>
            <a:ext cx="7467600" cy="504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Заинтересованные стороны –</a:t>
            </a:r>
            <a:endParaRPr lang="ru-RU" sz="30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214414" y="3929066"/>
            <a:ext cx="6286544" cy="2571768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35" name="Rectangle 4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13C1C7-C98B-49EA-B995-BAB3CEA5958B}" type="slidenum">
              <a:rPr lang="ru-RU" b="0" smtClean="0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b="0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5536" y="1165854"/>
            <a:ext cx="8208912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solidFill>
                  <a:srgbClr val="00B050"/>
                </a:solidFill>
                <a:latin typeface="+mn-lt"/>
              </a:rPr>
              <a:t>Медицинский работник является потребителем:</a:t>
            </a:r>
          </a:p>
          <a:p>
            <a:pPr marL="36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1900" dirty="0" smtClean="0">
                <a:latin typeface="+mn-lt"/>
              </a:rPr>
              <a:t> Информации</a:t>
            </a:r>
          </a:p>
          <a:p>
            <a:pPr marL="36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1900" dirty="0" smtClean="0">
                <a:latin typeface="+mn-lt"/>
              </a:rPr>
              <a:t> Услуг связи</a:t>
            </a:r>
          </a:p>
          <a:p>
            <a:pPr marL="36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1900" dirty="0" smtClean="0">
                <a:latin typeface="+mn-lt"/>
              </a:rPr>
              <a:t> Медицинского оборудования</a:t>
            </a:r>
          </a:p>
          <a:p>
            <a:pPr marL="360000"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sz="1900" dirty="0" smtClean="0">
                <a:latin typeface="+mn-lt"/>
              </a:rPr>
              <a:t> Расходных материалов и т. д.</a:t>
            </a:r>
          </a:p>
        </p:txBody>
      </p:sp>
      <p:sp>
        <p:nvSpPr>
          <p:cNvPr id="25" name="Text Box 1"/>
          <p:cNvSpPr txBox="1">
            <a:spLocks noChangeArrowheads="1"/>
          </p:cNvSpPr>
          <p:nvPr/>
        </p:nvSpPr>
        <p:spPr bwMode="auto">
          <a:xfrm>
            <a:off x="285720" y="-142900"/>
            <a:ext cx="7467600" cy="1008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Заинтересованные стороны</a:t>
            </a:r>
            <a:endParaRPr lang="ru-RU" sz="30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9330" name="Picture 2" descr="C:\Users\марин\Desktop\Приборная дос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033883"/>
            <a:ext cx="3196009" cy="2395513"/>
          </a:xfrm>
          <a:prstGeom prst="rect">
            <a:avLst/>
          </a:prstGeom>
          <a:noFill/>
        </p:spPr>
      </p:pic>
      <p:pic>
        <p:nvPicPr>
          <p:cNvPr id="99332" name="Picture 4" descr="Картинка 11 из 612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000504"/>
            <a:ext cx="2161115" cy="238139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2714620"/>
            <a:ext cx="864399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 smtClean="0">
                <a:solidFill>
                  <a:srgbClr val="00B050"/>
                </a:solidFill>
                <a:latin typeface="+mn-lt"/>
              </a:rPr>
              <a:t>Успех деятельности отделения зависит от удовлетворенности потребителей, как внешних (пациентов, страховых компаний, направляющих врачей), так и внутренних.</a:t>
            </a:r>
            <a:endParaRPr lang="ru-RU" sz="1900" b="1" dirty="0">
              <a:solidFill>
                <a:srgbClr val="00B050"/>
              </a:solidFill>
              <a:latin typeface="+mn-lt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Rectangle 4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13C1C7-C98B-49EA-B995-BAB3CEA5958B}" type="slidenum">
              <a:rPr lang="ru-RU" b="0" smtClean="0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b="0" dirty="0" smtClean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5536" y="1535881"/>
            <a:ext cx="8208912" cy="479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Опросный лист:</a:t>
            </a:r>
            <a:r>
              <a:rPr lang="ru-RU" sz="24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2000" b="1" dirty="0" smtClean="0">
                <a:latin typeface="+mj-lt"/>
              </a:rPr>
              <a:t>понимание  текущих и прогноз будущих потребностей пациентов отделений включает в себя вопросы про:</a:t>
            </a:r>
            <a:endParaRPr lang="ru-RU" b="1" dirty="0" smtClean="0">
              <a:latin typeface="+mj-lt"/>
            </a:endParaRPr>
          </a:p>
          <a:p>
            <a:pPr>
              <a:lnSpc>
                <a:spcPct val="150000"/>
              </a:lnSpc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Время ожидания</a:t>
            </a:r>
          </a:p>
          <a:p>
            <a:pPr>
              <a:lnSpc>
                <a:spcPct val="150000"/>
              </a:lnSpc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Информированность о порядке проведения исследования и наличии</a:t>
            </a:r>
          </a:p>
          <a:p>
            <a:pPr>
              <a:lnSpc>
                <a:spcPts val="2160"/>
              </a:lnSpc>
              <a:buClr>
                <a:srgbClr val="FF9900"/>
              </a:buClr>
              <a:buSzPct val="120000"/>
            </a:pPr>
            <a:r>
              <a:rPr lang="ru-RU" dirty="0" smtClean="0">
                <a:latin typeface="+mj-lt"/>
              </a:rPr>
              <a:t>   противопоказаний к нему</a:t>
            </a:r>
          </a:p>
          <a:p>
            <a:pPr>
              <a:lnSpc>
                <a:spcPct val="150000"/>
              </a:lnSpc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Ясность формулировок для заполнения документации</a:t>
            </a:r>
          </a:p>
          <a:p>
            <a:pPr>
              <a:lnSpc>
                <a:spcPct val="150000"/>
              </a:lnSpc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Удовлетворенность от общения с врачом</a:t>
            </a:r>
          </a:p>
          <a:p>
            <a:pPr>
              <a:lnSpc>
                <a:spcPct val="150000"/>
              </a:lnSpc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Наличие информации о возможном применении контрастного вещества</a:t>
            </a:r>
          </a:p>
          <a:p>
            <a:pPr>
              <a:lnSpc>
                <a:spcPct val="150000"/>
              </a:lnSpc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Аккуратность соблюдения расписания</a:t>
            </a:r>
          </a:p>
          <a:p>
            <a:pPr>
              <a:lnSpc>
                <a:spcPct val="150000"/>
              </a:lnSpc>
              <a:buClr>
                <a:srgbClr val="FF9900"/>
              </a:buClr>
              <a:buSzPct val="120000"/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 Отдельно в анкете есть таблица для оценки впечатлений от общения</a:t>
            </a:r>
          </a:p>
          <a:p>
            <a:pPr>
              <a:lnSpc>
                <a:spcPts val="2160"/>
              </a:lnSpc>
              <a:buClr>
                <a:srgbClr val="FF9900"/>
              </a:buClr>
              <a:buSzPct val="120000"/>
            </a:pPr>
            <a:r>
              <a:rPr lang="ru-RU" dirty="0" smtClean="0">
                <a:latin typeface="+mj-lt"/>
              </a:rPr>
              <a:t>   с каждым сотрудником, вовлеченным в обследование данного пациента</a:t>
            </a:r>
          </a:p>
          <a:p>
            <a:r>
              <a:rPr lang="ru-RU" dirty="0" smtClean="0">
                <a:latin typeface="+mj-lt"/>
              </a:rPr>
              <a:t>	</a:t>
            </a:r>
          </a:p>
          <a:p>
            <a:endParaRPr lang="ru-RU" dirty="0">
              <a:latin typeface="+mj-lt"/>
            </a:endParaRPr>
          </a:p>
        </p:txBody>
      </p:sp>
      <p:sp>
        <p:nvSpPr>
          <p:cNvPr id="25" name="Text Box 1"/>
          <p:cNvSpPr txBox="1">
            <a:spLocks noChangeArrowheads="1"/>
          </p:cNvSpPr>
          <p:nvPr/>
        </p:nvSpPr>
        <p:spPr bwMode="auto">
          <a:xfrm>
            <a:off x="323528" y="332656"/>
            <a:ext cx="7467600" cy="5960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Проблемы с удовлетворенностью клиентов?</a:t>
            </a:r>
            <a:endParaRPr lang="ru-RU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062878-8BBE-4648-84C1-7CFE543CC5C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428596" y="-71462"/>
            <a:ext cx="7286625" cy="137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Calibri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Принцип 2: Лидерство руководителя</a:t>
            </a:r>
            <a:endParaRPr lang="en-GB" sz="28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2456" y="1071546"/>
            <a:ext cx="4514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+mj-lt"/>
              </a:rPr>
              <a:t>Схема процессов ООО «НМЦ-Томография»</a:t>
            </a:r>
            <a:endParaRPr lang="ru-RU" b="1" dirty="0">
              <a:latin typeface="+mj-lt"/>
            </a:endParaRPr>
          </a:p>
        </p:txBody>
      </p:sp>
      <p:pic>
        <p:nvPicPr>
          <p:cNvPr id="17920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7866940" cy="49942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484848"/>
      </a:dk1>
      <a:lt1>
        <a:sysClr val="window" lastClr="FFFFFF"/>
      </a:lt1>
      <a:dk2>
        <a:srgbClr val="606060"/>
      </a:dk2>
      <a:lt2>
        <a:srgbClr val="FFFFFF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Другая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3291</TotalTime>
  <Words>1071</Words>
  <Application>Microsoft Office PowerPoint</Application>
  <PresentationFormat>Экран (4:3)</PresentationFormat>
  <Paragraphs>250</Paragraphs>
  <Slides>27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Visio</vt:lpstr>
      <vt:lpstr>Менеджмент в радиологии Система управления качеством в частной клинике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Эффект от внедренной   системы менеджмента качества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Благодарим за внимание!</vt:lpstr>
    </vt:vector>
  </TitlesOfParts>
  <Company>XZ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gorenko-oe</cp:lastModifiedBy>
  <cp:revision>430</cp:revision>
  <dcterms:created xsi:type="dcterms:W3CDTF">2010-04-28T02:50:57Z</dcterms:created>
  <dcterms:modified xsi:type="dcterms:W3CDTF">2012-11-30T09:43:57Z</dcterms:modified>
</cp:coreProperties>
</file>