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9" r:id="rId1"/>
  </p:sldMasterIdLst>
  <p:notesMasterIdLst>
    <p:notesMasterId r:id="rId20"/>
  </p:notesMasterIdLst>
  <p:handoutMasterIdLst>
    <p:handoutMasterId r:id="rId21"/>
  </p:handoutMasterIdLst>
  <p:sldIdLst>
    <p:sldId id="334" r:id="rId2"/>
    <p:sldId id="336" r:id="rId3"/>
    <p:sldId id="416" r:id="rId4"/>
    <p:sldId id="417" r:id="rId5"/>
    <p:sldId id="337" r:id="rId6"/>
    <p:sldId id="338" r:id="rId7"/>
    <p:sldId id="344" r:id="rId8"/>
    <p:sldId id="413" r:id="rId9"/>
    <p:sldId id="345" r:id="rId10"/>
    <p:sldId id="350" r:id="rId11"/>
    <p:sldId id="415" r:id="rId12"/>
    <p:sldId id="406" r:id="rId13"/>
    <p:sldId id="408" r:id="rId14"/>
    <p:sldId id="352" r:id="rId15"/>
    <p:sldId id="411" r:id="rId16"/>
    <p:sldId id="405" r:id="rId17"/>
    <p:sldId id="354" r:id="rId18"/>
    <p:sldId id="40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  <a:srgbClr val="99FFCC"/>
    <a:srgbClr val="66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44" autoAdjust="0"/>
    <p:restoredTop sz="87971" autoAdjust="0"/>
  </p:normalViewPr>
  <p:slideViewPr>
    <p:cSldViewPr>
      <p:cViewPr>
        <p:scale>
          <a:sx n="120" d="100"/>
          <a:sy n="120" d="100"/>
        </p:scale>
        <p:origin x="-6" y="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4" d="100"/>
        <a:sy n="94" d="100"/>
      </p:scale>
      <p:origin x="0" y="1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006AA-FE6A-4743-B831-FE66A263545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0FBF0-DB84-494F-8C3C-D53CEB05F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DE4F4-13F1-40FC-B22B-E258F128CDE3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24519-8102-4D0A-BD70-8670093BB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01BE78-CCD3-4A36-9894-6D1DF727F9E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dirty="0"/>
          </a:p>
        </p:txBody>
      </p:sp>
      <p:sp>
        <p:nvSpPr>
          <p:cNvPr id="593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1"/>
            <a:ext cx="5483225" cy="4111625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7" name="Верхний колонтитул 4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E1A7893-F6FB-440C-A40A-A997AEB51A68}" type="slidenum">
              <a:rPr lang="ru-RU" smtClean="0"/>
              <a:pPr/>
              <a:t>2</a:t>
            </a:fld>
            <a:endParaRPr lang="ru-RU" dirty="0" smtClean="0"/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1"/>
            <a:ext cx="5483225" cy="4111625"/>
          </a:xfrm>
          <a:noFill/>
          <a:ln/>
        </p:spPr>
        <p:txBody>
          <a:bodyPr wrap="none" anchor="ctr"/>
          <a:lstStyle/>
          <a:p>
            <a:endParaRPr lang="ru-RU" dirty="0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E1A7893-F6FB-440C-A40A-A997AEB51A68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1"/>
            <a:ext cx="5483225" cy="4111625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E1A7893-F6FB-440C-A40A-A997AEB51A68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1"/>
            <a:ext cx="5483225" cy="4111625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E1A7893-F6FB-440C-A40A-A997AEB51A68}" type="slidenum">
              <a:rPr lang="ru-RU" smtClean="0"/>
              <a:pPr/>
              <a:t>5</a:t>
            </a:fld>
            <a:endParaRPr lang="ru-RU" dirty="0" smtClean="0"/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1"/>
            <a:ext cx="5483225" cy="4111625"/>
          </a:xfrm>
          <a:noFill/>
          <a:ln/>
        </p:spPr>
        <p:txBody>
          <a:bodyPr wrap="none" anchor="ctr"/>
          <a:lstStyle/>
          <a:p>
            <a:endParaRPr lang="ru-RU" dirty="0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E1A7893-F6FB-440C-A40A-A997AEB51A68}" type="slidenum">
              <a:rPr lang="ru-RU" smtClean="0"/>
              <a:pPr/>
              <a:t>6</a:t>
            </a:fld>
            <a:endParaRPr lang="ru-RU" dirty="0" smtClean="0"/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1"/>
            <a:ext cx="5483225" cy="4111625"/>
          </a:xfrm>
          <a:noFill/>
          <a:ln/>
        </p:spPr>
        <p:txBody>
          <a:bodyPr wrap="none" anchor="ctr"/>
          <a:lstStyle/>
          <a:p>
            <a:endParaRPr lang="ru-RU" dirty="0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E1A7893-F6FB-440C-A40A-A997AEB51A68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1"/>
            <a:ext cx="5483225" cy="4111625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E1A7893-F6FB-440C-A40A-A997AEB51A68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1"/>
            <a:ext cx="5483225" cy="4111625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hdr"/>
          </p:nvPr>
        </p:nvSpPr>
        <p:spPr>
          <a:ln/>
        </p:spPr>
        <p:txBody>
          <a:bodyPr/>
          <a:lstStyle/>
          <a:p>
            <a:r>
              <a:rPr lang="en-GB"/>
              <a:t>AVA  Peter Organisation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9D08E56-1842-4DDC-847A-9DC58AC77BA2}" type="slidenum">
              <a:rPr lang="en-GB"/>
              <a:pPr/>
              <a:t>11</a:t>
            </a:fld>
            <a:endParaRPr lang="en-GB"/>
          </a:p>
        </p:txBody>
      </p:sp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1"/>
            <a:ext cx="5480050" cy="42021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C2B5-0371-42E9-BD8D-ADAEE91CF4B9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AE81B-08AF-411C-9A83-46890CCEFC4D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E479E-E9A3-4495-88D1-1F66657515B2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7000"/>
            <a:ext cx="8221663" cy="1433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0"/>
          </p:nvPr>
        </p:nvSpPr>
        <p:spPr>
          <a:xfrm>
            <a:off x="2771775" y="6453188"/>
            <a:ext cx="3521075" cy="2603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6553200" y="6453188"/>
            <a:ext cx="2125663" cy="260350"/>
          </a:xfrm>
        </p:spPr>
        <p:txBody>
          <a:bodyPr/>
          <a:lstStyle>
            <a:lvl1pPr>
              <a:defRPr/>
            </a:lvl1pPr>
          </a:lstStyle>
          <a:p>
            <a:fld id="{C183DFB2-6487-4DFA-89E7-D23208E6F53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6E364-1C20-4470-9217-DF3E5EA04FCD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F185-7599-4361-942C-18E09B5429FA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5807-233E-4E8F-AF00-2C4C3451366C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01EA-6D24-49E6-9378-6A1B3DF7718D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117C-0CCE-4145-8E5D-70AB42A22EBE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11C30-8508-4D0A-93A3-44A54660638A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C468A-277E-41D9-B359-74B1EB8217A9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5E68B-471E-4959-8955-0ADEF42F965C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859DE-9661-46F9-8A22-00BC48FA9110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transition spd="med">
    <p:pull dir="ld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8.png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eshre.com/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jpe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jpe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jpeg"/><Relationship Id="rId1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2571750" y="2571744"/>
            <a:ext cx="6572250" cy="18938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</a:rPr>
              <a:t>История внедрения системы менеджмента качества 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>ISO</a:t>
            </a:r>
            <a:r>
              <a:rPr lang="ru-RU" sz="5400" b="1" dirty="0" smtClean="0">
                <a:solidFill>
                  <a:schemeClr val="bg1"/>
                </a:solidFill>
              </a:rPr>
              <a:t> 9001</a:t>
            </a:r>
            <a:r>
              <a:rPr lang="en-US" sz="5400" b="1" dirty="0" smtClean="0">
                <a:solidFill>
                  <a:schemeClr val="bg1"/>
                </a:solidFill>
              </a:rPr>
              <a:t>:</a:t>
            </a:r>
            <a:r>
              <a:rPr lang="ru-RU" sz="5400" b="1" dirty="0" smtClean="0">
                <a:solidFill>
                  <a:schemeClr val="bg1"/>
                </a:solidFill>
              </a:rPr>
              <a:t>2008</a:t>
            </a:r>
            <a:r>
              <a:rPr lang="en-US" sz="54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в ООО «АВА-ПЕТЕР</a:t>
            </a:r>
            <a:r>
              <a:rPr lang="ru-RU" sz="3600" dirty="0" smtClean="0">
                <a:solidFill>
                  <a:schemeClr val="bg1"/>
                </a:solidFill>
              </a:rPr>
              <a:t>»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251520" y="5429264"/>
            <a:ext cx="8568952" cy="1142984"/>
          </a:xfrm>
        </p:spPr>
        <p:txBody>
          <a:bodyPr>
            <a:normAutofit/>
          </a:bodyPr>
          <a:lstStyle/>
          <a:p>
            <a:pPr algn="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000" b="1" dirty="0" smtClean="0">
                <a:solidFill>
                  <a:schemeClr val="accent6"/>
                </a:solidFill>
              </a:rPr>
              <a:t>Генеральный директор </a:t>
            </a:r>
          </a:p>
          <a:p>
            <a:pPr algn="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000" b="1" dirty="0" smtClean="0">
                <a:solidFill>
                  <a:schemeClr val="accent6"/>
                </a:solidFill>
              </a:rPr>
              <a:t>ООО «АВА-ПЕТЕР» </a:t>
            </a:r>
            <a:r>
              <a:rPr lang="ru-RU" sz="2000" b="1" dirty="0" err="1" smtClean="0">
                <a:solidFill>
                  <a:schemeClr val="accent6"/>
                </a:solidFill>
              </a:rPr>
              <a:t>Михайлик</a:t>
            </a:r>
            <a:r>
              <a:rPr lang="ru-RU" sz="2000" b="1" dirty="0" smtClean="0">
                <a:solidFill>
                  <a:schemeClr val="accent6"/>
                </a:solidFill>
              </a:rPr>
              <a:t> Г.В.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7467600" cy="725470"/>
          </a:xfrm>
        </p:spPr>
        <p:txBody>
          <a:bodyPr>
            <a:noAutofit/>
          </a:bodyPr>
          <a:lstStyle/>
          <a:p>
            <a:pPr algn="l"/>
            <a:r>
              <a:rPr lang="ru-RU" sz="2700" b="1" dirty="0" smtClean="0">
                <a:solidFill>
                  <a:schemeClr val="bg1"/>
                </a:solidFill>
              </a:rPr>
              <a:t>История внедрения СМК</a:t>
            </a:r>
            <a:endParaRPr lang="ru-RU" sz="27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136904" cy="5040560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2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Консультационную поддержку обеспечивала и продолжает обеспечивать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Австрийская компания МТС, специализирующаяся на СМК медицинских учреждений,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b="1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в том числе клиник вспомогательных репродуктивных технологий (ВРТ).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2007-2008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Поэтапное внедрение СМК в ООО «АВА-ПЕТЕР».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Первоначально СМК была разработана и внедрена в двух клиниках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ВРТ ООО «АВА-ПЕТЕР».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Проведена ревизия и настройка СМК большинства вспомогательных процессов, необходимых для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эффективной работы системы.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2008-2009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rgbClr val="00B050"/>
                </a:solidFill>
                <a:latin typeface="+mj-lt"/>
                <a:cs typeface="Arial" pitchFamily="34" charset="0"/>
              </a:rPr>
              <a:t>Внедрение СМК в отделениях: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Родильное отделение, клинико-диагностическая лаборатория,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отделение анестезиологии и реанимации, служба трансфузиологии, МРТ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2011</a:t>
            </a:r>
            <a:endParaRPr lang="ru-RU" sz="2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 Сертификация поликлиники и региональной поликлинической сети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2012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Внедрение СМК в подразделении экономики и финансов, службе персонала,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коммерческом отделе (***)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Госпиталь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sz="22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(***) Аудит и сертификацию СМК в 2008 - 2012 гг. проводила немецкая компания «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InterCert</a:t>
            </a:r>
            <a:r>
              <a:rPr lang="ru-RU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» 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sz="2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10245" name="Picture 5" descr="\\Lt-s-fs1.mc.cs.loc\общие документы\Проекты\ISO 9001\Архив\Фото\Аудиты\Аудит (1024x768)\Внешний фев 2010\P1010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2316" y="3643314"/>
            <a:ext cx="1490212" cy="1117773"/>
          </a:xfrm>
          <a:prstGeom prst="rect">
            <a:avLst/>
          </a:prstGeom>
          <a:noFill/>
        </p:spPr>
      </p:pic>
      <p:pic>
        <p:nvPicPr>
          <p:cNvPr id="10246" name="Picture 6" descr="\\Lt-s-fs1.mc.cs.loc\общие документы\Проекты\ISO 9001\Архив\Фото\Аудиты\Аудит (1024x768)\Аудит Озерки 290909\IMG_0165.jpg"/>
          <p:cNvPicPr>
            <a:picLocks noChangeAspect="1" noChangeArrowheads="1"/>
          </p:cNvPicPr>
          <p:nvPr/>
        </p:nvPicPr>
        <p:blipFill>
          <a:blip r:embed="rId3" cstate="print"/>
          <a:srcRect l="10449" t="15589" r="10234" b="9564"/>
          <a:stretch>
            <a:fillRect/>
          </a:stretch>
        </p:blipFill>
        <p:spPr bwMode="auto">
          <a:xfrm rot="16200000">
            <a:off x="7224326" y="1062427"/>
            <a:ext cx="1177967" cy="1481958"/>
          </a:xfrm>
          <a:prstGeom prst="rect">
            <a:avLst/>
          </a:prstGeom>
          <a:noFill/>
        </p:spPr>
      </p:pic>
      <p:pic>
        <p:nvPicPr>
          <p:cNvPr id="10247" name="Picture 7" descr="\\Lt-s-fs1.mc.cs.loc\общие документы\Проекты\ISO 9001\Архив\Фото\Аудиты\Аудит (1024x768)\Аудит ВРТ Невский\035П-ноя-000-НЕВ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460406"/>
            <a:ext cx="1481960" cy="1111470"/>
          </a:xfrm>
          <a:prstGeom prst="rect">
            <a:avLst/>
          </a:prstGeom>
          <a:noFill/>
        </p:spPr>
      </p:pic>
      <p:pic>
        <p:nvPicPr>
          <p:cNvPr id="12" name="Picture 18" descr="C:\Users\Евгений\Desktop\Рисунок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4489" y="5072074"/>
            <a:ext cx="987973" cy="12647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5" name="Rectangle 69"/>
          <p:cNvSpPr>
            <a:spLocks noChangeArrowheads="1"/>
          </p:cNvSpPr>
          <p:nvPr/>
        </p:nvSpPr>
        <p:spPr bwMode="auto">
          <a:xfrm>
            <a:off x="142844" y="642918"/>
            <a:ext cx="8258204" cy="346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2000" cap="small" dirty="0"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85"/>
          <p:cNvGrpSpPr/>
          <p:nvPr/>
        </p:nvGrpSpPr>
        <p:grpSpPr>
          <a:xfrm>
            <a:off x="1331640" y="1634827"/>
            <a:ext cx="7202504" cy="4674493"/>
            <a:chOff x="395536" y="829802"/>
            <a:chExt cx="7541915" cy="5335502"/>
          </a:xfrm>
        </p:grpSpPr>
        <p:sp>
          <p:nvSpPr>
            <p:cNvPr id="96" name="Line 1"/>
            <p:cNvSpPr>
              <a:spLocks noChangeShapeType="1"/>
            </p:cNvSpPr>
            <p:nvPr/>
          </p:nvSpPr>
          <p:spPr bwMode="auto">
            <a:xfrm flipH="1">
              <a:off x="3686335" y="1047289"/>
              <a:ext cx="0" cy="108556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Rectangle 2"/>
            <p:cNvSpPr>
              <a:spLocks noChangeArrowheads="1"/>
            </p:cNvSpPr>
            <p:nvPr/>
          </p:nvSpPr>
          <p:spPr bwMode="auto">
            <a:xfrm>
              <a:off x="2931422" y="829802"/>
              <a:ext cx="1584325" cy="21748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Совет директоров</a:t>
              </a:r>
            </a:p>
          </p:txBody>
        </p:sp>
        <p:sp>
          <p:nvSpPr>
            <p:cNvPr id="98" name="Rectangle 3"/>
            <p:cNvSpPr>
              <a:spLocks noChangeArrowheads="1"/>
            </p:cNvSpPr>
            <p:nvPr/>
          </p:nvSpPr>
          <p:spPr bwMode="auto">
            <a:xfrm>
              <a:off x="2931422" y="1151685"/>
              <a:ext cx="1584325" cy="2159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Генеральный директор</a:t>
              </a:r>
            </a:p>
          </p:txBody>
        </p:sp>
        <p:sp>
          <p:nvSpPr>
            <p:cNvPr id="99" name="Rectangle 4"/>
            <p:cNvSpPr>
              <a:spLocks noChangeArrowheads="1"/>
            </p:cNvSpPr>
            <p:nvPr/>
          </p:nvSpPr>
          <p:spPr bwMode="auto">
            <a:xfrm>
              <a:off x="395858" y="2420441"/>
              <a:ext cx="1727870" cy="36036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Клиника «Скандинавия»</a:t>
              </a:r>
            </a:p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и районная поликлиническая сеть</a:t>
              </a:r>
            </a:p>
          </p:txBody>
        </p:sp>
        <p:sp>
          <p:nvSpPr>
            <p:cNvPr id="100" name="Rectangle 5"/>
            <p:cNvSpPr>
              <a:spLocks noChangeArrowheads="1"/>
            </p:cNvSpPr>
            <p:nvPr/>
          </p:nvSpPr>
          <p:spPr bwMode="auto">
            <a:xfrm>
              <a:off x="2195736" y="2420441"/>
              <a:ext cx="1441450" cy="36036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Клиника репродуктивной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медицины «АВА-Петер»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02" name="Rectangle 7"/>
            <p:cNvSpPr>
              <a:spLocks noChangeArrowheads="1"/>
            </p:cNvSpPr>
            <p:nvPr/>
          </p:nvSpPr>
          <p:spPr bwMode="auto">
            <a:xfrm>
              <a:off x="3781227" y="2420888"/>
              <a:ext cx="1366837" cy="36036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«</a:t>
              </a:r>
              <a:r>
                <a:rPr lang="ru-RU" sz="800" dirty="0" err="1">
                  <a:solidFill>
                    <a:srgbClr val="000000"/>
                  </a:solidFill>
                </a:rPr>
                <a:t>НМЦ-Томография</a:t>
              </a:r>
              <a:r>
                <a:rPr lang="ru-RU" sz="800" dirty="0">
                  <a:solidFill>
                    <a:srgbClr val="000000"/>
                  </a:solidFill>
                </a:rPr>
                <a:t>»</a:t>
              </a:r>
            </a:p>
          </p:txBody>
        </p:sp>
        <p:sp>
          <p:nvSpPr>
            <p:cNvPr id="103" name="Rectangle 8"/>
            <p:cNvSpPr>
              <a:spLocks noChangeArrowheads="1"/>
            </p:cNvSpPr>
            <p:nvPr/>
          </p:nvSpPr>
          <p:spPr bwMode="auto">
            <a:xfrm>
              <a:off x="2341712" y="3284984"/>
              <a:ext cx="1294730" cy="21602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Отделение в Вологде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06" name="Line 11"/>
            <p:cNvSpPr>
              <a:spLocks noChangeShapeType="1"/>
            </p:cNvSpPr>
            <p:nvPr/>
          </p:nvSpPr>
          <p:spPr bwMode="auto">
            <a:xfrm>
              <a:off x="3851078" y="2781251"/>
              <a:ext cx="2157" cy="5037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Line 12"/>
            <p:cNvSpPr>
              <a:spLocks noChangeShapeType="1"/>
            </p:cNvSpPr>
            <p:nvPr/>
          </p:nvSpPr>
          <p:spPr bwMode="auto">
            <a:xfrm flipH="1">
              <a:off x="1104900" y="2132856"/>
              <a:ext cx="3467100" cy="18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Line 13"/>
            <p:cNvSpPr>
              <a:spLocks noChangeShapeType="1"/>
            </p:cNvSpPr>
            <p:nvPr/>
          </p:nvSpPr>
          <p:spPr bwMode="auto">
            <a:xfrm>
              <a:off x="1116013" y="2133103"/>
              <a:ext cx="1587" cy="2873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Line 14"/>
            <p:cNvSpPr>
              <a:spLocks noChangeShapeType="1"/>
            </p:cNvSpPr>
            <p:nvPr/>
          </p:nvSpPr>
          <p:spPr bwMode="auto">
            <a:xfrm>
              <a:off x="2413149" y="2133103"/>
              <a:ext cx="1588" cy="2873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Line 16"/>
            <p:cNvSpPr>
              <a:spLocks noChangeShapeType="1"/>
            </p:cNvSpPr>
            <p:nvPr/>
          </p:nvSpPr>
          <p:spPr bwMode="auto">
            <a:xfrm>
              <a:off x="4574853" y="2132856"/>
              <a:ext cx="1588" cy="2873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Rectangle 17"/>
            <p:cNvSpPr>
              <a:spLocks noChangeArrowheads="1"/>
            </p:cNvSpPr>
            <p:nvPr/>
          </p:nvSpPr>
          <p:spPr bwMode="auto">
            <a:xfrm>
              <a:off x="5364088" y="2420888"/>
              <a:ext cx="1222599" cy="360362"/>
            </a:xfrm>
            <a:prstGeom prst="rect">
              <a:avLst/>
            </a:prstGeom>
            <a:noFill/>
            <a:ln w="28575">
              <a:solidFill>
                <a:srgbClr val="7E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АВА- Казань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14" name="Line 19"/>
            <p:cNvSpPr>
              <a:spLocks noChangeShapeType="1"/>
            </p:cNvSpPr>
            <p:nvPr/>
          </p:nvSpPr>
          <p:spPr bwMode="auto">
            <a:xfrm>
              <a:off x="3686335" y="2132855"/>
              <a:ext cx="0" cy="33843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Rectangle 20"/>
            <p:cNvSpPr>
              <a:spLocks noChangeArrowheads="1"/>
            </p:cNvSpPr>
            <p:nvPr/>
          </p:nvSpPr>
          <p:spPr bwMode="auto">
            <a:xfrm>
              <a:off x="1547664" y="4859884"/>
              <a:ext cx="936104" cy="503238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80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Подразделение</a:t>
              </a:r>
            </a:p>
            <a:p>
              <a:pPr algn="ctr">
                <a:lnSpc>
                  <a:spcPct val="80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 экономики</a:t>
              </a:r>
            </a:p>
            <a:p>
              <a:pPr algn="ctr">
                <a:lnSpc>
                  <a:spcPct val="80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 и </a:t>
              </a:r>
              <a:r>
                <a:rPr lang="ru-RU" sz="800" dirty="0" smtClean="0">
                  <a:solidFill>
                    <a:srgbClr val="000000"/>
                  </a:solidFill>
                </a:rPr>
                <a:t>финансов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16" name="Rectangle 21"/>
            <p:cNvSpPr>
              <a:spLocks noChangeArrowheads="1"/>
            </p:cNvSpPr>
            <p:nvPr/>
          </p:nvSpPr>
          <p:spPr bwMode="auto">
            <a:xfrm>
              <a:off x="396156" y="5651971"/>
              <a:ext cx="1079500" cy="504701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Подразделение </a:t>
              </a:r>
              <a:endParaRPr lang="ru-RU" sz="800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dirty="0">
                  <a:solidFill>
                    <a:srgbClr val="000000"/>
                  </a:solidFill>
                </a:rPr>
                <a:t>стратегического развития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АХД. Охрана труда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dirty="0">
                  <a:solidFill>
                    <a:srgbClr val="000000"/>
                  </a:solidFill>
                </a:rPr>
                <a:t>Пожарная </a:t>
              </a:r>
              <a:r>
                <a:rPr lang="ru-RU" sz="700" dirty="0" smtClean="0">
                  <a:solidFill>
                    <a:srgbClr val="000000"/>
                  </a:solidFill>
                </a:rPr>
                <a:t>безопасность</a:t>
              </a:r>
              <a:endParaRPr lang="ru-RU" sz="700" dirty="0">
                <a:solidFill>
                  <a:srgbClr val="000000"/>
                </a:solidFill>
              </a:endParaRPr>
            </a:p>
          </p:txBody>
        </p:sp>
        <p:sp>
          <p:nvSpPr>
            <p:cNvPr id="117" name="Rectangle 22"/>
            <p:cNvSpPr>
              <a:spLocks noChangeArrowheads="1"/>
            </p:cNvSpPr>
            <p:nvPr/>
          </p:nvSpPr>
          <p:spPr bwMode="auto">
            <a:xfrm>
              <a:off x="1547664" y="5651971"/>
              <a:ext cx="936104" cy="51333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Подразделение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ИТ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21" name="Rectangle 26"/>
            <p:cNvSpPr>
              <a:spLocks noChangeArrowheads="1"/>
            </p:cNvSpPr>
            <p:nvPr/>
          </p:nvSpPr>
          <p:spPr bwMode="auto">
            <a:xfrm>
              <a:off x="2555776" y="4859884"/>
              <a:ext cx="1008112" cy="504056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Подразделение </a:t>
              </a:r>
            </a:p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управления </a:t>
              </a:r>
            </a:p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персоналом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22" name="Rectangle 27"/>
            <p:cNvSpPr>
              <a:spLocks noChangeArrowheads="1"/>
            </p:cNvSpPr>
            <p:nvPr/>
          </p:nvSpPr>
          <p:spPr bwMode="auto">
            <a:xfrm>
              <a:off x="3851920" y="4859884"/>
              <a:ext cx="936104" cy="504056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80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Коммерческое</a:t>
              </a:r>
              <a:endParaRPr lang="ru-RU" sz="800" dirty="0">
                <a:solidFill>
                  <a:srgbClr val="000000"/>
                </a:solidFill>
              </a:endParaRPr>
            </a:p>
            <a:p>
              <a:pPr algn="ctr">
                <a:lnSpc>
                  <a:spcPct val="80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 </a:t>
              </a:r>
              <a:r>
                <a:rPr lang="ru-RU" sz="800" dirty="0" smtClean="0">
                  <a:solidFill>
                    <a:srgbClr val="000000"/>
                  </a:solidFill>
                </a:rPr>
                <a:t>подразделение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31" name="Rectangle 36"/>
            <p:cNvSpPr>
              <a:spLocks noChangeArrowheads="1"/>
            </p:cNvSpPr>
            <p:nvPr/>
          </p:nvSpPr>
          <p:spPr bwMode="auto">
            <a:xfrm>
              <a:off x="3995539" y="2852936"/>
              <a:ext cx="1152376" cy="216668"/>
            </a:xfrm>
            <a:prstGeom prst="rect">
              <a:avLst/>
            </a:prstGeom>
            <a:noFill/>
            <a:ln w="28575">
              <a:solidFill>
                <a:srgbClr val="00B0F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Санкт-Петербург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32" name="Rectangle 37"/>
            <p:cNvSpPr>
              <a:spLocks noChangeArrowheads="1"/>
            </p:cNvSpPr>
            <p:nvPr/>
          </p:nvSpPr>
          <p:spPr bwMode="auto">
            <a:xfrm>
              <a:off x="2341042" y="2852936"/>
              <a:ext cx="1294730" cy="360040"/>
            </a:xfrm>
            <a:prstGeom prst="rect">
              <a:avLst/>
            </a:prstGeom>
            <a:noFill/>
            <a:ln w="28575">
              <a:solidFill>
                <a:srgbClr val="00B05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>
                <a:buClrTx/>
                <a:buFont typeface="Arial" pitchFamily="34" charset="0"/>
                <a:buChar char="•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Центральная клиника</a:t>
              </a:r>
            </a:p>
            <a:p>
              <a:pPr>
                <a:buFont typeface="Arial" pitchFamily="34" charset="0"/>
                <a:buChar char="•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Московское отделение</a:t>
              </a:r>
            </a:p>
          </p:txBody>
        </p:sp>
        <p:sp>
          <p:nvSpPr>
            <p:cNvPr id="134" name="Line 39"/>
            <p:cNvSpPr>
              <a:spLocks noChangeShapeType="1"/>
            </p:cNvSpPr>
            <p:nvPr/>
          </p:nvSpPr>
          <p:spPr bwMode="auto">
            <a:xfrm>
              <a:off x="2197498" y="2997150"/>
              <a:ext cx="14287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Line 41"/>
            <p:cNvSpPr>
              <a:spLocks noChangeShapeType="1"/>
            </p:cNvSpPr>
            <p:nvPr/>
          </p:nvSpPr>
          <p:spPr bwMode="auto">
            <a:xfrm flipH="1">
              <a:off x="2197025" y="2780803"/>
              <a:ext cx="471" cy="9362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Rectangle 42"/>
            <p:cNvSpPr>
              <a:spLocks noChangeArrowheads="1"/>
            </p:cNvSpPr>
            <p:nvPr/>
          </p:nvSpPr>
          <p:spPr bwMode="auto">
            <a:xfrm>
              <a:off x="2341712" y="3573016"/>
              <a:ext cx="1294730" cy="216024"/>
            </a:xfrm>
            <a:prstGeom prst="rect">
              <a:avLst/>
            </a:prstGeom>
            <a:noFill/>
            <a:ln w="28575">
              <a:solidFill>
                <a:srgbClr val="7E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Отделение в Казани</a:t>
              </a:r>
              <a:endParaRPr lang="ru-RU" sz="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8" name="Line 43"/>
            <p:cNvSpPr>
              <a:spLocks noChangeShapeType="1"/>
            </p:cNvSpPr>
            <p:nvPr/>
          </p:nvSpPr>
          <p:spPr bwMode="auto">
            <a:xfrm>
              <a:off x="2197027" y="3429000"/>
              <a:ext cx="14287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" name="Rectangle 50"/>
            <p:cNvSpPr>
              <a:spLocks noChangeArrowheads="1"/>
            </p:cNvSpPr>
            <p:nvPr/>
          </p:nvSpPr>
          <p:spPr bwMode="auto">
            <a:xfrm>
              <a:off x="2555776" y="5651971"/>
              <a:ext cx="1008112" cy="504056"/>
            </a:xfrm>
            <a:prstGeom prst="rect">
              <a:avLst/>
            </a:prstGeom>
            <a:noFill/>
            <a:ln w="28575">
              <a:solidFill>
                <a:srgbClr val="00B0F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>
                <a:lnSpc>
                  <a:spcPct val="80000"/>
                </a:lnSpc>
                <a:buClrTx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Отдел</a:t>
              </a:r>
            </a:p>
            <a:p>
              <a:pPr>
                <a:lnSpc>
                  <a:spcPct val="80000"/>
                </a:lnSpc>
                <a:buClrTx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медицинского </a:t>
              </a:r>
            </a:p>
            <a:p>
              <a:pPr>
                <a:lnSpc>
                  <a:spcPct val="80000"/>
                </a:lnSpc>
                <a:buClrTx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оборудования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46" name="Line 51"/>
            <p:cNvSpPr>
              <a:spLocks noChangeShapeType="1"/>
            </p:cNvSpPr>
            <p:nvPr/>
          </p:nvSpPr>
          <p:spPr bwMode="auto">
            <a:xfrm flipH="1">
              <a:off x="395536" y="2780803"/>
              <a:ext cx="767" cy="151229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7" name="Rectangle 52"/>
            <p:cNvSpPr>
              <a:spLocks noChangeArrowheads="1"/>
            </p:cNvSpPr>
            <p:nvPr/>
          </p:nvSpPr>
          <p:spPr bwMode="auto">
            <a:xfrm>
              <a:off x="539552" y="2852936"/>
              <a:ext cx="1584176" cy="648072"/>
            </a:xfrm>
            <a:prstGeom prst="rect">
              <a:avLst/>
            </a:prstGeom>
            <a:noFill/>
            <a:ln w="28575">
              <a:solidFill>
                <a:srgbClr val="00B0F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>
                <a:buClrTx/>
                <a:buFont typeface="Arial" pitchFamily="34" charset="0"/>
                <a:buChar char="•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Родильное отделение</a:t>
              </a:r>
            </a:p>
            <a:p>
              <a:pPr>
                <a:buClrTx/>
                <a:buFont typeface="Arial" pitchFamily="34" charset="0"/>
                <a:buChar char="•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Клиническая  лаборатория</a:t>
              </a:r>
            </a:p>
            <a:p>
              <a:pPr>
                <a:buClrTx/>
                <a:buFont typeface="Arial" pitchFamily="34" charset="0"/>
                <a:buChar char="•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Анестезиология, реанимация</a:t>
              </a:r>
            </a:p>
            <a:p>
              <a:pPr>
                <a:buClrTx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 и трансфузиология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48" name="Line 53"/>
            <p:cNvSpPr>
              <a:spLocks noChangeShapeType="1"/>
            </p:cNvSpPr>
            <p:nvPr/>
          </p:nvSpPr>
          <p:spPr bwMode="auto">
            <a:xfrm>
              <a:off x="396306" y="3141166"/>
              <a:ext cx="12113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" name="Rectangle 54"/>
            <p:cNvSpPr>
              <a:spLocks noChangeArrowheads="1"/>
            </p:cNvSpPr>
            <p:nvPr/>
          </p:nvSpPr>
          <p:spPr bwMode="auto">
            <a:xfrm>
              <a:off x="539552" y="4149080"/>
              <a:ext cx="1584176" cy="287958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800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Госпиталь</a:t>
              </a:r>
              <a:endParaRPr lang="ru-RU" sz="800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53" name="Line 58"/>
            <p:cNvSpPr>
              <a:spLocks noChangeShapeType="1"/>
            </p:cNvSpPr>
            <p:nvPr/>
          </p:nvSpPr>
          <p:spPr bwMode="auto">
            <a:xfrm>
              <a:off x="396306" y="3789040"/>
              <a:ext cx="12113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7" name="Line 62"/>
            <p:cNvSpPr>
              <a:spLocks noChangeShapeType="1"/>
            </p:cNvSpPr>
            <p:nvPr/>
          </p:nvSpPr>
          <p:spPr bwMode="auto">
            <a:xfrm>
              <a:off x="6228186" y="1398256"/>
              <a:ext cx="0" cy="10226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9" name="Rectangle 64"/>
            <p:cNvSpPr>
              <a:spLocks noChangeArrowheads="1"/>
            </p:cNvSpPr>
            <p:nvPr/>
          </p:nvSpPr>
          <p:spPr bwMode="auto">
            <a:xfrm>
              <a:off x="539552" y="3573016"/>
              <a:ext cx="1584176" cy="504056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800" dirty="0">
                <a:solidFill>
                  <a:srgbClr val="000000"/>
                </a:solidFill>
              </a:endParaRPr>
            </a:p>
            <a:p>
              <a:pPr>
                <a:buClrTx/>
                <a:buFont typeface="Arial" pitchFamily="34" charset="0"/>
                <a:buChar char="•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Поликлиника</a:t>
              </a:r>
            </a:p>
            <a:p>
              <a:pPr>
                <a:buClrTx/>
                <a:buFont typeface="Arial" pitchFamily="34" charset="0"/>
                <a:buChar char="•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 ЦСО</a:t>
              </a:r>
              <a:endParaRPr lang="ru-RU" sz="800" dirty="0" smtClean="0">
                <a:solidFill>
                  <a:srgbClr val="000000"/>
                </a:solidFill>
              </a:endParaRPr>
            </a:p>
            <a:p>
              <a:pPr>
                <a:buClrTx/>
                <a:buFont typeface="Arial" pitchFamily="34" charset="0"/>
                <a:buChar char="•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Районная поликлиническая 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  сеть 9 отделений</a:t>
              </a:r>
              <a:endParaRPr lang="ru-RU" sz="800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60" name="Line 65"/>
            <p:cNvSpPr>
              <a:spLocks noChangeShapeType="1"/>
            </p:cNvSpPr>
            <p:nvPr/>
          </p:nvSpPr>
          <p:spPr bwMode="auto">
            <a:xfrm>
              <a:off x="3851077" y="2997150"/>
              <a:ext cx="144462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" name="Rectangle 77"/>
            <p:cNvSpPr>
              <a:spLocks noChangeArrowheads="1"/>
            </p:cNvSpPr>
            <p:nvPr/>
          </p:nvSpPr>
          <p:spPr bwMode="auto">
            <a:xfrm>
              <a:off x="3995539" y="3140968"/>
              <a:ext cx="1152376" cy="215950"/>
            </a:xfrm>
            <a:prstGeom prst="rect">
              <a:avLst/>
            </a:prstGeom>
            <a:noFill/>
            <a:ln w="28575">
              <a:solidFill>
                <a:srgbClr val="7E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Казань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73" name="Line 78"/>
            <p:cNvSpPr>
              <a:spLocks noChangeShapeType="1"/>
            </p:cNvSpPr>
            <p:nvPr/>
          </p:nvSpPr>
          <p:spPr bwMode="auto">
            <a:xfrm>
              <a:off x="3851077" y="3283396"/>
              <a:ext cx="144462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8" name="Line 83"/>
            <p:cNvSpPr>
              <a:spLocks noChangeShapeType="1"/>
            </p:cNvSpPr>
            <p:nvPr/>
          </p:nvSpPr>
          <p:spPr bwMode="auto">
            <a:xfrm>
              <a:off x="396306" y="4293096"/>
              <a:ext cx="12113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3" name="Line 43"/>
            <p:cNvSpPr>
              <a:spLocks noChangeShapeType="1"/>
            </p:cNvSpPr>
            <p:nvPr/>
          </p:nvSpPr>
          <p:spPr bwMode="auto">
            <a:xfrm>
              <a:off x="2197027" y="3717032"/>
              <a:ext cx="14287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" name="Line 12"/>
            <p:cNvSpPr>
              <a:spLocks noChangeShapeType="1"/>
            </p:cNvSpPr>
            <p:nvPr/>
          </p:nvSpPr>
          <p:spPr bwMode="auto">
            <a:xfrm flipH="1">
              <a:off x="899590" y="5517232"/>
              <a:ext cx="3456385" cy="11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" name="Line 14"/>
            <p:cNvSpPr>
              <a:spLocks noChangeShapeType="1"/>
            </p:cNvSpPr>
            <p:nvPr/>
          </p:nvSpPr>
          <p:spPr bwMode="auto">
            <a:xfrm>
              <a:off x="899592" y="5517231"/>
              <a:ext cx="1588" cy="1340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" name="Line 14"/>
            <p:cNvSpPr>
              <a:spLocks noChangeShapeType="1"/>
            </p:cNvSpPr>
            <p:nvPr/>
          </p:nvSpPr>
          <p:spPr bwMode="auto">
            <a:xfrm>
              <a:off x="1979712" y="4725144"/>
              <a:ext cx="1588" cy="13404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7" name="Line 14"/>
            <p:cNvSpPr>
              <a:spLocks noChangeShapeType="1"/>
            </p:cNvSpPr>
            <p:nvPr/>
          </p:nvSpPr>
          <p:spPr bwMode="auto">
            <a:xfrm>
              <a:off x="3131840" y="5517231"/>
              <a:ext cx="0" cy="1340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8" name="Line 14"/>
            <p:cNvSpPr>
              <a:spLocks noChangeShapeType="1"/>
            </p:cNvSpPr>
            <p:nvPr/>
          </p:nvSpPr>
          <p:spPr bwMode="auto">
            <a:xfrm>
              <a:off x="4355976" y="5517231"/>
              <a:ext cx="0" cy="1340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9" name="Line 14"/>
            <p:cNvSpPr>
              <a:spLocks noChangeShapeType="1"/>
            </p:cNvSpPr>
            <p:nvPr/>
          </p:nvSpPr>
          <p:spPr bwMode="auto">
            <a:xfrm>
              <a:off x="3059832" y="4725144"/>
              <a:ext cx="1588" cy="1340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0" name="Line 14"/>
            <p:cNvSpPr>
              <a:spLocks noChangeShapeType="1"/>
            </p:cNvSpPr>
            <p:nvPr/>
          </p:nvSpPr>
          <p:spPr bwMode="auto">
            <a:xfrm>
              <a:off x="4354388" y="4725144"/>
              <a:ext cx="1588" cy="1340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1" name="Line 14"/>
            <p:cNvSpPr>
              <a:spLocks noChangeShapeType="1"/>
            </p:cNvSpPr>
            <p:nvPr/>
          </p:nvSpPr>
          <p:spPr bwMode="auto">
            <a:xfrm>
              <a:off x="2051720" y="5517231"/>
              <a:ext cx="1588" cy="1340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3" name="Rectangle 50"/>
            <p:cNvSpPr>
              <a:spLocks noChangeArrowheads="1"/>
            </p:cNvSpPr>
            <p:nvPr/>
          </p:nvSpPr>
          <p:spPr bwMode="auto">
            <a:xfrm>
              <a:off x="3847778" y="5651971"/>
              <a:ext cx="940246" cy="504056"/>
            </a:xfrm>
            <a:prstGeom prst="rect">
              <a:avLst/>
            </a:prstGeom>
            <a:noFill/>
            <a:ln w="28575">
              <a:solidFill>
                <a:srgbClr val="00B0F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>
                <a:lnSpc>
                  <a:spcPct val="80000"/>
                </a:lnSpc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Эпидемиология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205" name="Line 19"/>
            <p:cNvSpPr>
              <a:spLocks noChangeShapeType="1"/>
            </p:cNvSpPr>
            <p:nvPr/>
          </p:nvSpPr>
          <p:spPr bwMode="auto">
            <a:xfrm>
              <a:off x="6660232" y="2132856"/>
              <a:ext cx="0" cy="331236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" name="Rectangle 20"/>
            <p:cNvSpPr>
              <a:spLocks noChangeArrowheads="1"/>
            </p:cNvSpPr>
            <p:nvPr/>
          </p:nvSpPr>
          <p:spPr bwMode="auto">
            <a:xfrm>
              <a:off x="6809010" y="2924944"/>
              <a:ext cx="1079500" cy="395213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Подразделение</a:t>
              </a:r>
            </a:p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 экономики</a:t>
              </a:r>
            </a:p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 и </a:t>
              </a:r>
              <a:r>
                <a:rPr lang="ru-RU" sz="800" dirty="0" smtClean="0">
                  <a:solidFill>
                    <a:srgbClr val="000000"/>
                  </a:solidFill>
                </a:rPr>
                <a:t>финансов</a:t>
              </a:r>
              <a:endParaRPr lang="ru-RU" sz="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07" name="Rectangle 21"/>
            <p:cNvSpPr>
              <a:spLocks noChangeArrowheads="1"/>
            </p:cNvSpPr>
            <p:nvPr/>
          </p:nvSpPr>
          <p:spPr bwMode="auto">
            <a:xfrm>
              <a:off x="6809010" y="2418978"/>
              <a:ext cx="1079500" cy="43395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Подразделение 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АХД</a:t>
              </a:r>
              <a:r>
                <a:rPr lang="ru-RU" sz="800" dirty="0">
                  <a:solidFill>
                    <a:srgbClr val="000000"/>
                  </a:solidFill>
                </a:rPr>
                <a:t>. Охрана труда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dirty="0">
                  <a:solidFill>
                    <a:srgbClr val="000000"/>
                  </a:solidFill>
                </a:rPr>
                <a:t>Пожарная </a:t>
              </a:r>
              <a:r>
                <a:rPr lang="ru-RU" sz="700" dirty="0" smtClean="0">
                  <a:solidFill>
                    <a:srgbClr val="000000"/>
                  </a:solidFill>
                </a:rPr>
                <a:t>безопасность</a:t>
              </a:r>
              <a:endParaRPr lang="ru-RU" sz="700" dirty="0">
                <a:solidFill>
                  <a:srgbClr val="000000"/>
                </a:solidFill>
              </a:endParaRPr>
            </a:p>
          </p:txBody>
        </p:sp>
        <p:sp>
          <p:nvSpPr>
            <p:cNvPr id="208" name="Rectangle 22"/>
            <p:cNvSpPr>
              <a:spLocks noChangeArrowheads="1"/>
            </p:cNvSpPr>
            <p:nvPr/>
          </p:nvSpPr>
          <p:spPr bwMode="auto">
            <a:xfrm>
              <a:off x="6809010" y="4347144"/>
              <a:ext cx="1079500" cy="441325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Подразделение </a:t>
              </a:r>
              <a:r>
                <a:rPr lang="ru-RU" sz="800" dirty="0" smtClean="0">
                  <a:solidFill>
                    <a:srgbClr val="000000"/>
                  </a:solidFill>
                </a:rPr>
                <a:t>ИТ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210" name="Line 24"/>
            <p:cNvSpPr>
              <a:spLocks noChangeShapeType="1"/>
            </p:cNvSpPr>
            <p:nvPr/>
          </p:nvSpPr>
          <p:spPr bwMode="auto">
            <a:xfrm flipV="1">
              <a:off x="6228184" y="2132855"/>
              <a:ext cx="4320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" name="Line 25"/>
            <p:cNvSpPr>
              <a:spLocks noChangeShapeType="1"/>
            </p:cNvSpPr>
            <p:nvPr/>
          </p:nvSpPr>
          <p:spPr bwMode="auto">
            <a:xfrm>
              <a:off x="6668171" y="3130698"/>
              <a:ext cx="136078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" name="Rectangle 26"/>
            <p:cNvSpPr>
              <a:spLocks noChangeArrowheads="1"/>
            </p:cNvSpPr>
            <p:nvPr/>
          </p:nvSpPr>
          <p:spPr bwMode="auto">
            <a:xfrm>
              <a:off x="6809010" y="3376461"/>
              <a:ext cx="1079500" cy="40389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Подразделение </a:t>
              </a:r>
              <a:endParaRPr lang="ru-RU" sz="800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управления 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персоналом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213" name="Rectangle 27"/>
            <p:cNvSpPr>
              <a:spLocks noChangeArrowheads="1"/>
            </p:cNvSpPr>
            <p:nvPr/>
          </p:nvSpPr>
          <p:spPr bwMode="auto">
            <a:xfrm>
              <a:off x="6809010" y="3852365"/>
              <a:ext cx="1079500" cy="395734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800" dirty="0">
                <a:solidFill>
                  <a:srgbClr val="000000"/>
                </a:solidFill>
              </a:endParaRPr>
            </a:p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Коммерческое</a:t>
              </a:r>
            </a:p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 </a:t>
              </a:r>
              <a:r>
                <a:rPr lang="ru-RU" sz="800" dirty="0" smtClean="0">
                  <a:solidFill>
                    <a:srgbClr val="000000"/>
                  </a:solidFill>
                </a:rPr>
                <a:t>подразделение</a:t>
              </a:r>
              <a:endParaRPr lang="ru-RU" sz="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14" name="Line 28"/>
            <p:cNvSpPr>
              <a:spLocks noChangeShapeType="1"/>
            </p:cNvSpPr>
            <p:nvPr/>
          </p:nvSpPr>
          <p:spPr bwMode="auto">
            <a:xfrm>
              <a:off x="6660232" y="3564333"/>
              <a:ext cx="144016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" name="Line 29"/>
            <p:cNvSpPr>
              <a:spLocks noChangeShapeType="1"/>
            </p:cNvSpPr>
            <p:nvPr/>
          </p:nvSpPr>
          <p:spPr bwMode="auto">
            <a:xfrm flipV="1">
              <a:off x="6666582" y="4068389"/>
              <a:ext cx="13766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" name="Line 30"/>
            <p:cNvSpPr>
              <a:spLocks noChangeShapeType="1"/>
            </p:cNvSpPr>
            <p:nvPr/>
          </p:nvSpPr>
          <p:spPr bwMode="auto">
            <a:xfrm>
              <a:off x="6660232" y="5085182"/>
              <a:ext cx="144016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" name="Line 49"/>
            <p:cNvSpPr>
              <a:spLocks noChangeShapeType="1"/>
            </p:cNvSpPr>
            <p:nvPr/>
          </p:nvSpPr>
          <p:spPr bwMode="auto">
            <a:xfrm>
              <a:off x="6666582" y="5434954"/>
              <a:ext cx="137666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8" name="Rectangle 50"/>
            <p:cNvSpPr>
              <a:spLocks noChangeArrowheads="1"/>
            </p:cNvSpPr>
            <p:nvPr/>
          </p:nvSpPr>
          <p:spPr bwMode="auto">
            <a:xfrm>
              <a:off x="6804248" y="4860477"/>
              <a:ext cx="1084262" cy="40860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800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Отдел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медицинского 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оборудования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219" name="Line 69"/>
            <p:cNvSpPr>
              <a:spLocks noChangeShapeType="1"/>
            </p:cNvSpPr>
            <p:nvPr/>
          </p:nvSpPr>
          <p:spPr bwMode="auto">
            <a:xfrm flipV="1">
              <a:off x="6666582" y="4572445"/>
              <a:ext cx="13766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0" name="Rectangle 87"/>
            <p:cNvSpPr>
              <a:spLocks noChangeArrowheads="1"/>
            </p:cNvSpPr>
            <p:nvPr/>
          </p:nvSpPr>
          <p:spPr bwMode="auto">
            <a:xfrm>
              <a:off x="6809012" y="5343698"/>
              <a:ext cx="1079500" cy="193003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Эпидемиолог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20" name="Rectangle 3"/>
            <p:cNvSpPr>
              <a:spLocks noChangeArrowheads="1"/>
            </p:cNvSpPr>
            <p:nvPr/>
          </p:nvSpPr>
          <p:spPr bwMode="auto">
            <a:xfrm>
              <a:off x="5419666" y="1502575"/>
              <a:ext cx="1584326" cy="2159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Генеральный директор</a:t>
              </a:r>
            </a:p>
          </p:txBody>
        </p:sp>
        <p:sp>
          <p:nvSpPr>
            <p:cNvPr id="123" name="Line 12"/>
            <p:cNvSpPr>
              <a:spLocks noChangeShapeType="1"/>
            </p:cNvSpPr>
            <p:nvPr/>
          </p:nvSpPr>
          <p:spPr bwMode="auto">
            <a:xfrm flipH="1" flipV="1">
              <a:off x="4515748" y="1271018"/>
              <a:ext cx="90481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Rectangle 50"/>
            <p:cNvSpPr>
              <a:spLocks noChangeArrowheads="1"/>
            </p:cNvSpPr>
            <p:nvPr/>
          </p:nvSpPr>
          <p:spPr bwMode="auto">
            <a:xfrm>
              <a:off x="1547664" y="1772816"/>
              <a:ext cx="1084262" cy="21602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Управление</a:t>
              </a:r>
            </a:p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качеством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39" name="Rectangle 52"/>
            <p:cNvSpPr>
              <a:spLocks noChangeArrowheads="1"/>
            </p:cNvSpPr>
            <p:nvPr/>
          </p:nvSpPr>
          <p:spPr bwMode="auto">
            <a:xfrm>
              <a:off x="5508476" y="2852687"/>
              <a:ext cx="1080120" cy="288281"/>
            </a:xfrm>
            <a:prstGeom prst="rect">
              <a:avLst/>
            </a:prstGeom>
            <a:noFill/>
            <a:ln w="28575">
              <a:solidFill>
                <a:srgbClr val="7E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Родильное отделение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43" name="Line 53"/>
            <p:cNvSpPr>
              <a:spLocks noChangeShapeType="1"/>
            </p:cNvSpPr>
            <p:nvPr/>
          </p:nvSpPr>
          <p:spPr bwMode="auto">
            <a:xfrm>
              <a:off x="5365229" y="2997150"/>
              <a:ext cx="12113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" name="Rectangle 54"/>
            <p:cNvSpPr>
              <a:spLocks noChangeArrowheads="1"/>
            </p:cNvSpPr>
            <p:nvPr/>
          </p:nvSpPr>
          <p:spPr bwMode="auto">
            <a:xfrm>
              <a:off x="5508476" y="3213050"/>
              <a:ext cx="1080120" cy="287958"/>
            </a:xfrm>
            <a:prstGeom prst="rect">
              <a:avLst/>
            </a:prstGeom>
            <a:noFill/>
            <a:ln w="28575">
              <a:solidFill>
                <a:srgbClr val="7E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800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Госпиталь</a:t>
              </a:r>
              <a:endParaRPr lang="ru-RU" sz="800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161" name="Rectangle 56"/>
            <p:cNvSpPr>
              <a:spLocks noChangeArrowheads="1"/>
            </p:cNvSpPr>
            <p:nvPr/>
          </p:nvSpPr>
          <p:spPr bwMode="auto">
            <a:xfrm>
              <a:off x="5508104" y="3645024"/>
              <a:ext cx="1069247" cy="288032"/>
            </a:xfrm>
            <a:prstGeom prst="rect">
              <a:avLst/>
            </a:prstGeom>
            <a:noFill/>
            <a:ln w="28575">
              <a:solidFill>
                <a:srgbClr val="7E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lvl="0"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Поликлиника</a:t>
              </a:r>
            </a:p>
          </p:txBody>
        </p:sp>
        <p:sp>
          <p:nvSpPr>
            <p:cNvPr id="164" name="Line 60"/>
            <p:cNvSpPr>
              <a:spLocks noChangeShapeType="1"/>
            </p:cNvSpPr>
            <p:nvPr/>
          </p:nvSpPr>
          <p:spPr bwMode="auto">
            <a:xfrm>
              <a:off x="5365229" y="4507532"/>
              <a:ext cx="12113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9" name="Rectangle 70"/>
            <p:cNvSpPr>
              <a:spLocks noChangeArrowheads="1"/>
            </p:cNvSpPr>
            <p:nvPr/>
          </p:nvSpPr>
          <p:spPr bwMode="auto">
            <a:xfrm>
              <a:off x="5508104" y="4365104"/>
              <a:ext cx="1067861" cy="239321"/>
            </a:xfrm>
            <a:prstGeom prst="rect">
              <a:avLst/>
            </a:prstGeom>
            <a:noFill/>
            <a:ln w="28575">
              <a:solidFill>
                <a:srgbClr val="7E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ЦСО</a:t>
              </a:r>
              <a:endParaRPr lang="ru-RU" sz="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75" name="Line 82"/>
            <p:cNvSpPr>
              <a:spLocks noChangeShapeType="1"/>
            </p:cNvSpPr>
            <p:nvPr/>
          </p:nvSpPr>
          <p:spPr bwMode="auto">
            <a:xfrm>
              <a:off x="5365229" y="3787452"/>
              <a:ext cx="12113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1" name="Line 51"/>
            <p:cNvSpPr>
              <a:spLocks noChangeShapeType="1"/>
            </p:cNvSpPr>
            <p:nvPr/>
          </p:nvSpPr>
          <p:spPr bwMode="auto">
            <a:xfrm flipH="1">
              <a:off x="5364088" y="2780929"/>
              <a:ext cx="0" cy="1728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" name="Line 12"/>
            <p:cNvSpPr>
              <a:spLocks noChangeShapeType="1"/>
            </p:cNvSpPr>
            <p:nvPr/>
          </p:nvSpPr>
          <p:spPr bwMode="auto">
            <a:xfrm flipH="1">
              <a:off x="2627783" y="1917202"/>
              <a:ext cx="105855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" name="Line 12"/>
            <p:cNvSpPr>
              <a:spLocks noChangeShapeType="1"/>
            </p:cNvSpPr>
            <p:nvPr/>
          </p:nvSpPr>
          <p:spPr bwMode="auto">
            <a:xfrm flipH="1" flipV="1">
              <a:off x="1979712" y="4725144"/>
              <a:ext cx="2376264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2" name="Rectangle 50"/>
            <p:cNvSpPr>
              <a:spLocks noChangeArrowheads="1"/>
            </p:cNvSpPr>
            <p:nvPr/>
          </p:nvSpPr>
          <p:spPr bwMode="auto">
            <a:xfrm>
              <a:off x="6853189" y="1772815"/>
              <a:ext cx="1084262" cy="21602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Управление</a:t>
              </a:r>
            </a:p>
            <a:p>
              <a:pPr algn="ctr">
                <a:lnSpc>
                  <a:spcPct val="80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качеством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204" name="Line 12"/>
            <p:cNvSpPr>
              <a:spLocks noChangeShapeType="1"/>
            </p:cNvSpPr>
            <p:nvPr/>
          </p:nvSpPr>
          <p:spPr bwMode="auto">
            <a:xfrm flipH="1">
              <a:off x="6228181" y="1917202"/>
              <a:ext cx="62500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" name="Rectangle 54"/>
            <p:cNvSpPr>
              <a:spLocks noChangeArrowheads="1"/>
            </p:cNvSpPr>
            <p:nvPr/>
          </p:nvSpPr>
          <p:spPr bwMode="auto">
            <a:xfrm>
              <a:off x="5508104" y="4005064"/>
              <a:ext cx="1080120" cy="287958"/>
            </a:xfrm>
            <a:prstGeom prst="rect">
              <a:avLst/>
            </a:prstGeom>
            <a:noFill/>
            <a:ln w="28575">
              <a:solidFill>
                <a:srgbClr val="7E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Клиническая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 лаборатория</a:t>
              </a:r>
            </a:p>
          </p:txBody>
        </p:sp>
        <p:sp>
          <p:nvSpPr>
            <p:cNvPr id="221" name="Line 60"/>
            <p:cNvSpPr>
              <a:spLocks noChangeShapeType="1"/>
            </p:cNvSpPr>
            <p:nvPr/>
          </p:nvSpPr>
          <p:spPr bwMode="auto">
            <a:xfrm>
              <a:off x="5364088" y="4149080"/>
              <a:ext cx="12113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" name="Line 53"/>
            <p:cNvSpPr>
              <a:spLocks noChangeShapeType="1"/>
            </p:cNvSpPr>
            <p:nvPr/>
          </p:nvSpPr>
          <p:spPr bwMode="auto">
            <a:xfrm>
              <a:off x="5364088" y="3355405"/>
              <a:ext cx="12113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" name="Line 25"/>
            <p:cNvSpPr>
              <a:spLocks noChangeShapeType="1"/>
            </p:cNvSpPr>
            <p:nvPr/>
          </p:nvSpPr>
          <p:spPr bwMode="auto">
            <a:xfrm>
              <a:off x="6660232" y="2708921"/>
              <a:ext cx="144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7" name="Прямоугольник 86"/>
          <p:cNvSpPr/>
          <p:nvPr/>
        </p:nvSpPr>
        <p:spPr>
          <a:xfrm>
            <a:off x="214282" y="500042"/>
            <a:ext cx="6643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cap="small" dirty="0" smtClean="0">
                <a:solidFill>
                  <a:schemeClr val="bg1"/>
                </a:solidFill>
              </a:rPr>
              <a:t>ЭТАПЫ ВНЕДРЕНИЯ СМК В «АВА-ПЕТЕР» ГРУППЕ</a:t>
            </a:r>
            <a:r>
              <a:rPr lang="en-US" sz="2400" b="1" cap="small" dirty="0" smtClean="0">
                <a:solidFill>
                  <a:schemeClr val="bg1"/>
                </a:solidFill>
              </a:rPr>
              <a:t> </a:t>
            </a:r>
            <a:endParaRPr lang="ru-RU" sz="2400" b="1" cap="small" dirty="0" smtClean="0">
              <a:solidFill>
                <a:schemeClr val="bg1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214282" y="1500174"/>
            <a:ext cx="33575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— 2008  </a:t>
            </a:r>
            <a:r>
              <a:rPr lang="ru-RU" dirty="0" smtClean="0">
                <a:solidFill>
                  <a:srgbClr val="00B0F0"/>
                </a:solidFill>
              </a:rPr>
              <a:t>— 2010  </a:t>
            </a:r>
            <a:r>
              <a:rPr lang="ru-RU" dirty="0" smtClean="0">
                <a:solidFill>
                  <a:srgbClr val="FFC000"/>
                </a:solidFill>
              </a:rPr>
              <a:t>— 2011 </a:t>
            </a:r>
            <a:r>
              <a:rPr lang="ru-RU" dirty="0" smtClean="0">
                <a:solidFill>
                  <a:srgbClr val="7030A0"/>
                </a:solidFill>
              </a:rPr>
              <a:t>— 2012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— 2013 ближайшие планы</a:t>
            </a:r>
          </a:p>
          <a:p>
            <a:r>
              <a:rPr lang="ru-RU" dirty="0" smtClean="0">
                <a:solidFill>
                  <a:srgbClr val="7E0000"/>
                </a:solidFill>
              </a:rPr>
              <a:t>— 2014 отдаленные планы</a:t>
            </a:r>
          </a:p>
        </p:txBody>
      </p:sp>
      <p:sp>
        <p:nvSpPr>
          <p:cNvPr id="90" name="Номер слайда 89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C183DFB2-6487-4DFA-89E7-D23208E6F535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91" name="Rectangle 2"/>
          <p:cNvSpPr>
            <a:spLocks noChangeArrowheads="1"/>
          </p:cNvSpPr>
          <p:nvPr/>
        </p:nvSpPr>
        <p:spPr bwMode="auto">
          <a:xfrm>
            <a:off x="6156176" y="1916832"/>
            <a:ext cx="1513026" cy="20999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800" dirty="0">
                <a:solidFill>
                  <a:srgbClr val="000000"/>
                </a:solidFill>
              </a:rPr>
              <a:t>Совет директоров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ru-RU" sz="27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Основные движущие силы создания СМК:</a:t>
            </a:r>
            <a:br>
              <a:rPr lang="ru-RU" sz="27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23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Лидерство руководителей</a:t>
            </a:r>
            <a:br>
              <a:rPr lang="ru-RU" sz="2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 Вовлеченность сотрудников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268960"/>
          </a:xfrm>
        </p:spPr>
        <p:txBody>
          <a:bodyPr>
            <a:noAutofit/>
          </a:bodyPr>
          <a:lstStyle/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Решимость руководства в достижении поставленной цели</a:t>
            </a:r>
          </a:p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Заинтересованность сотрудников клиники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улучшениях качества оказания медицинских услуг</a:t>
            </a:r>
          </a:p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отдела менеджмента качества. Назначение менеджера по качеству компании , прошедшего курс обучения и наделенного необходимыми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олномочиями</a:t>
            </a: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Ежемесячные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визиты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эксперта и его работа непосредственно в подразделениях</a:t>
            </a:r>
          </a:p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Сформированная </a:t>
            </a:r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«группа качества» из разных подразделений </a:t>
            </a:r>
          </a:p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accent6">
                  <a:lumMod val="75000"/>
                </a:schemeClr>
              </a:buClr>
              <a:buNone/>
              <a:defRPr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6696744" cy="115699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ru-RU" sz="23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Над чем приходится работать при внедрении СМК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68052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Пересмотр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=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&gt;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прозрачность организационной структуры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Определение зон ответственности и дублеров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Определение </a:t>
            </a:r>
          </a:p>
          <a:p>
            <a:pPr lvl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основных , вспомогательных, критических процессов</a:t>
            </a:r>
          </a:p>
          <a:p>
            <a:pPr lvl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влияния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процессов на качество </a:t>
            </a:r>
          </a:p>
          <a:p>
            <a:pPr lvl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ключевых факторов эффективности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процессов(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KPI)</a:t>
            </a: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документации СМК: политика качества, руководство по качеству, </a:t>
            </a:r>
            <a:r>
              <a:rPr lang="ru-RU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СОПы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и инструкции, контрольные листы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Мониторинг эффективности системы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Управление ресурсами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или адаптация  медицинской информационной системы</a:t>
            </a: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179512" y="764704"/>
            <a:ext cx="7467600" cy="72547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Инвестиции в качество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bg1"/>
                </a:solidFill>
              </a:rPr>
              <a:t>   Система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bg1"/>
                </a:solidFill>
              </a:rPr>
              <a:t>   Процессы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bg1"/>
                </a:solidFill>
              </a:rPr>
              <a:t>   Персонал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700808"/>
            <a:ext cx="7129709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Изучение зарубежного опыта внедрения СМК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Командировки в иностранные клиники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компании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Работа консультанта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Разработка и внедрение СМК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Обучение специалистов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Зарплата персонала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Ремонт клиник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Переоборудование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Проведение сертификации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Привлечение иностранных специалистов/экспертов для оценки работы СМК</a:t>
            </a:r>
          </a:p>
          <a:p>
            <a:pPr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Поддержание СМК в рабочем состоянии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Инвестиции за 6 лет составили более 1 000 0000 €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841375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ru-RU" sz="27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Результаты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44824"/>
            <a:ext cx="8229600" cy="3672408"/>
          </a:xfrm>
        </p:spPr>
        <p:txBody>
          <a:bodyPr>
            <a:noAutofit/>
          </a:bodyPr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Изменения в организационной структуре и функциональных обязанностях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Появление дублеров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Стандартизация процессов: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13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Организационные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13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Медицинские </a:t>
            </a:r>
          </a:p>
          <a:p>
            <a:pPr marL="725488" lvl="1" indent="-268288">
              <a:spcBef>
                <a:spcPts val="600"/>
              </a:spcBef>
              <a:buClr>
                <a:srgbClr val="FE8637"/>
              </a:buClr>
              <a:buSzPct val="13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Поддерживающие 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Улучшена система контроля за работой оборудования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подразделения качества, внутренние аудиты, корректирующие и предупреждающие мероприятия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Система ввода новых сотрудников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Новое оборудование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Ремонт помещений с учётом европейских требований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Информационная безопасность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КИС и усовершенствование МИС</a:t>
            </a:r>
          </a:p>
          <a:p>
            <a:pPr>
              <a:buFont typeface="Courier New" pitchFamily="49" charset="0"/>
              <a:buChar char="o"/>
              <a:defRPr/>
            </a:pP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 typeface="Courier New" pitchFamily="49" charset="0"/>
              <a:buChar char="o"/>
              <a:defRPr/>
            </a:pP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 typeface="Courier New" pitchFamily="49" charset="0"/>
              <a:buChar char="o"/>
              <a:defRPr/>
            </a:pP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6696744" cy="114300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ru-RU" sz="26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Что дает  ООО «АВА-ПЕТЕР» внедрение СМК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611560" y="1772816"/>
            <a:ext cx="8229600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68288" indent="-268288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Повышение качества оказываемых услуг</a:t>
            </a:r>
          </a:p>
          <a:p>
            <a:pPr marL="268288" indent="-268288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Прогнозируемость и стабильность результатов</a:t>
            </a:r>
          </a:p>
          <a:p>
            <a:pPr marL="268288" indent="-268288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Повышение удовлетворённости пациентов</a:t>
            </a:r>
          </a:p>
          <a:p>
            <a:pPr marL="268288" indent="-268288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Улучшение управления и повышение квалификации персонала</a:t>
            </a:r>
          </a:p>
          <a:p>
            <a:pPr marL="268288" indent="-268288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Улучшение взаимодействия между подразделениями</a:t>
            </a:r>
          </a:p>
          <a:p>
            <a:pPr marL="268288" indent="-268288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Высокая скорость и эффективность принятия решений</a:t>
            </a:r>
          </a:p>
          <a:p>
            <a:pPr marL="268288" indent="-268288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Возможность быстрого внедрения технологий при открытии новых центров</a:t>
            </a:r>
          </a:p>
          <a:p>
            <a:pPr marL="268288" indent="-268288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Снижение потерь</a:t>
            </a:r>
          </a:p>
          <a:p>
            <a:pPr marL="268288" indent="-268288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Уменьшение рисков Компании</a:t>
            </a:r>
          </a:p>
          <a:p>
            <a:pPr marL="268288" indent="-268288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Улучшение управляемости при возникновении рисков</a:t>
            </a:r>
          </a:p>
          <a:p>
            <a:pPr marL="268288" indent="-268288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Инвестиционная привлекательность</a:t>
            </a:r>
            <a:endParaRPr kumimoji="0" lang="ru-RU" sz="140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7543800" cy="714380"/>
          </a:xfrm>
        </p:spPr>
        <p:txBody>
          <a:bodyPr>
            <a:normAutofit/>
          </a:bodyPr>
          <a:lstStyle/>
          <a:p>
            <a:r>
              <a:rPr lang="en-US" sz="2700" b="1" dirty="0" smtClean="0">
                <a:solidFill>
                  <a:schemeClr val="bg1"/>
                </a:solidFill>
              </a:rPr>
              <a:t>ISO 9001:2008</a:t>
            </a:r>
            <a:r>
              <a:rPr lang="ru-RU" sz="2700" b="1" dirty="0" smtClean="0">
                <a:solidFill>
                  <a:schemeClr val="bg1"/>
                </a:solidFill>
              </a:rPr>
              <a:t> в ООО «АВА-ПЕТЕР»</a:t>
            </a:r>
            <a:endParaRPr lang="ru-RU" sz="2700" b="1" dirty="0">
              <a:solidFill>
                <a:schemeClr val="bg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55576" y="1142984"/>
            <a:ext cx="1080120" cy="288031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2008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2000232" y="1142984"/>
            <a:ext cx="2088232" cy="288030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2010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17</a:t>
            </a:fld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979712" y="1583945"/>
          <a:ext cx="1019074" cy="1416427"/>
        </p:xfrm>
        <a:graphic>
          <a:graphicData uri="http://schemas.openxmlformats.org/presentationml/2006/ole">
            <p:oleObj spid="_x0000_s109570" name="Acrobat Document" r:id="rId3" imgW="5531400" imgH="7795800" progId="AcroExch.Document.7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143240" y="1576510"/>
          <a:ext cx="1033608" cy="1423862"/>
        </p:xfrm>
        <a:graphic>
          <a:graphicData uri="http://schemas.openxmlformats.org/presentationml/2006/ole">
            <p:oleObj spid="_x0000_s109571" name="Acrobat Document" r:id="rId4" imgW="5531400" imgH="7795800" progId="AcroExch.Document.7">
              <p:embed/>
            </p:oleObj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812381" y="1560212"/>
          <a:ext cx="1023315" cy="1440160"/>
        </p:xfrm>
        <a:graphic>
          <a:graphicData uri="http://schemas.openxmlformats.org/presentationml/2006/ole">
            <p:oleObj spid="_x0000_s109572" name="Acrobat Document" r:id="rId5" imgW="5522040" imgH="7795800" progId="AcroExch.Document.7">
              <p:embed/>
            </p:oleObj>
          </a:graphicData>
        </a:graphic>
      </p:graphicFrame>
      <p:grpSp>
        <p:nvGrpSpPr>
          <p:cNvPr id="3" name="Группа 8"/>
          <p:cNvGrpSpPr/>
          <p:nvPr/>
        </p:nvGrpSpPr>
        <p:grpSpPr>
          <a:xfrm>
            <a:off x="683568" y="3435840"/>
            <a:ext cx="7056784" cy="3136432"/>
            <a:chOff x="107504" y="1753160"/>
            <a:chExt cx="8928992" cy="4268128"/>
          </a:xfrm>
        </p:grpSpPr>
        <p:pic>
          <p:nvPicPr>
            <p:cNvPr id="10" name="Picture 18" descr="C:\Users\Евгений\Desktop\Рисунок5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6303" y="1753160"/>
              <a:ext cx="3100193" cy="426812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9" descr="C:\Users\Евгений\Desktop\Рисунок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1753160"/>
              <a:ext cx="3021542" cy="426812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0" descr="C:\Users\Евгений\Desktop\Рисунок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1753160"/>
              <a:ext cx="3015565" cy="426812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Текст 6"/>
          <p:cNvSpPr txBox="1">
            <a:spLocks/>
          </p:cNvSpPr>
          <p:nvPr/>
        </p:nvSpPr>
        <p:spPr>
          <a:xfrm>
            <a:off x="683568" y="3069532"/>
            <a:ext cx="7056784" cy="28803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vert="horz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2011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835696" y="2924944"/>
            <a:ext cx="7131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Спасибо за внимание! 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323528" y="404664"/>
            <a:ext cx="7467600" cy="1008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Почему мы решили внедрять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систему менеджмента качества (СМК)</a:t>
            </a:r>
          </a:p>
          <a:p>
            <a:pPr marL="457200" indent="-457200"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 dirty="0" smtClean="0">
                <a:solidFill>
                  <a:schemeClr val="bg1"/>
                </a:solidFill>
              </a:rPr>
              <a:t>Зарубежная практика клиник ВРТ</a:t>
            </a:r>
            <a:r>
              <a:rPr lang="en-US" sz="1700" b="1" dirty="0" smtClean="0">
                <a:solidFill>
                  <a:schemeClr val="bg1"/>
                </a:solidFill>
              </a:rPr>
              <a:t> </a:t>
            </a:r>
            <a:r>
              <a:rPr lang="ru-RU" sz="1700" b="1" dirty="0" smtClean="0">
                <a:solidFill>
                  <a:schemeClr val="bg1"/>
                </a:solidFill>
              </a:rPr>
              <a:t>и других клиник</a:t>
            </a:r>
            <a:endParaRPr lang="en-US" sz="1700" b="1" dirty="0">
              <a:solidFill>
                <a:schemeClr val="bg1"/>
              </a:solidFill>
            </a:endParaRPr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467544" y="1196752"/>
            <a:ext cx="8186766" cy="37147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en-US" sz="2400" b="1" dirty="0" smtClean="0">
              <a:solidFill>
                <a:srgbClr val="00B050"/>
              </a:solidFill>
            </a:endParaRPr>
          </a:p>
          <a:p>
            <a:pPr lvl="1"/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●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Европейские директивы (≪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Tissues and Cells Directive≫)</a:t>
            </a:r>
          </a:p>
          <a:p>
            <a:pPr lvl="1"/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2004/23/ЕС, 2006/17/ЕС, 2006/89/ЕС</a:t>
            </a:r>
          </a:p>
          <a:p>
            <a:pPr lvl="1"/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/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●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Директивы профессиональных сообществ</a:t>
            </a:r>
          </a:p>
          <a:p>
            <a:pPr lvl="1"/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Revised guidelines for good practice in IVF laboratories 2008</a:t>
            </a:r>
          </a:p>
          <a:p>
            <a:pPr lvl="1"/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en-US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European Society of Human Reproduction and Embryology,</a:t>
            </a:r>
          </a:p>
          <a:p>
            <a:pPr lvl="1"/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pt-BR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2008 Hum. Reprod. 23: №6 1253-1262 </a:t>
            </a:r>
            <a:r>
              <a:rPr lang="pt-BR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http://www.eshre.com/</a:t>
            </a: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/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Century Schoolbook" pitchFamily="16" charset="0"/>
            </a:endParaRPr>
          </a:p>
          <a:p>
            <a:pPr lvl="1"/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●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ISO 9001:2008 QMS </a:t>
            </a: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требования</a:t>
            </a:r>
          </a:p>
          <a:p>
            <a:pPr lvl="1"/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●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</a:t>
            </a: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 17025:(1999) Требования для обеспечения калибровки и тестирования</a:t>
            </a:r>
          </a:p>
          <a:p>
            <a:pPr lvl="1"/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лабораторного оборудования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/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●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ISO 15189:(2007) Дополнительные требования для качества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</a:t>
            </a:r>
          </a:p>
          <a:p>
            <a:pPr lvl="1"/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компетенции в медицинских лабораториях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Century Schoolbook" pitchFamily="16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4" cstate="print"/>
          <a:srcRect l="9150" t="26297" r="8163" b="9473"/>
          <a:stretch>
            <a:fillRect/>
          </a:stretch>
        </p:blipFill>
        <p:spPr bwMode="auto">
          <a:xfrm>
            <a:off x="5662818" y="5202980"/>
            <a:ext cx="2437574" cy="15121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204360"/>
            <a:ext cx="1131193" cy="151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05270" y="5202980"/>
            <a:ext cx="111054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7886" y="5202980"/>
            <a:ext cx="122608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7984" y="5196229"/>
            <a:ext cx="1080120" cy="1518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214282" y="857232"/>
            <a:ext cx="7358114" cy="4286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en-US" sz="1900" b="1" dirty="0" smtClean="0">
                <a:solidFill>
                  <a:schemeClr val="bg1"/>
                </a:solidFill>
                <a:latin typeface="+mj-lt"/>
              </a:rPr>
              <a:t>2</a:t>
            </a:r>
            <a:r>
              <a:rPr lang="ru-RU" sz="1900" b="1" dirty="0" smtClean="0">
                <a:solidFill>
                  <a:schemeClr val="bg1"/>
                </a:solidFill>
                <a:latin typeface="+mj-lt"/>
              </a:rPr>
              <a:t>. </a:t>
            </a:r>
            <a:r>
              <a:rPr lang="ru-RU" sz="1900" b="1" dirty="0" smtClean="0">
                <a:solidFill>
                  <a:schemeClr val="bg1"/>
                </a:solidFill>
                <a:latin typeface="+mj-lt"/>
              </a:rPr>
              <a:t>Историческая связь с сетью зарубежных клиник группы </a:t>
            </a:r>
            <a:r>
              <a:rPr lang="en-US" sz="1900" b="1" dirty="0" smtClean="0">
                <a:solidFill>
                  <a:schemeClr val="bg1"/>
                </a:solidFill>
                <a:latin typeface="+mj-lt"/>
              </a:rPr>
              <a:t>AVA</a:t>
            </a:r>
            <a:endParaRPr lang="ru-RU" sz="19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357158" y="346076"/>
            <a:ext cx="7467600" cy="5111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</a:rPr>
              <a:t>Почему мы решили внедрять СМК</a:t>
            </a:r>
            <a:endParaRPr lang="en-US" sz="27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1477020"/>
            <a:ext cx="62151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0" dirty="0" smtClean="0">
                <a:solidFill>
                  <a:srgbClr val="00B050"/>
                </a:solidFill>
              </a:rPr>
              <a:t>Международная сеть клиник АВА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7158" y="2080431"/>
            <a:ext cx="24769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Западная Европа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9163" y="4173028"/>
            <a:ext cx="35004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92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«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АВА-Баку» (Азербайджан)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57158" y="3851557"/>
            <a:ext cx="6751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СНГ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2479411"/>
            <a:ext cx="442915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92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«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А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V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А-Т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ampere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»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(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Финляндия)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92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«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А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V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А-Т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urcu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» (Финляндия)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92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«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А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V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А-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Lisbon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» (Португалия)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92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«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А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V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А-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Riga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» (Латвия)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92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«А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V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А-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Helsinki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» (Финляндия)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1543" y="4437885"/>
            <a:ext cx="10951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Россия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4788298"/>
            <a:ext cx="778674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92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«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АВА-Петер» (Санкт-Петербург)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92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«АВА-Вологда»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(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Вологда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)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92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«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A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ВА-Казань» (Казань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,</a:t>
            </a:r>
            <a:r>
              <a:rPr kumimoji="0" lang="ru-RU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Ta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тарстан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) 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92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«Скандинавия» (Санкт-Петербург)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92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«Северная клиника» (Санкт-Петербург)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–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проект в стадии осуществления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  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920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14" name="Picture 3" descr="\\Evgeniya_i5\IGOR_WORK\Scandynavia\карта\karta_ava_mir2-01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5371" y="2071678"/>
            <a:ext cx="5007965" cy="34290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3143248"/>
            <a:ext cx="9144000" cy="34290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457200" y="1643050"/>
            <a:ext cx="8186766" cy="464347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lnSpc>
                <a:spcPts val="1800"/>
              </a:lnSpc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Обмен опытом</a:t>
            </a:r>
          </a:p>
          <a:p>
            <a:pPr marL="268288" indent="-268288">
              <a:lnSpc>
                <a:spcPts val="1800"/>
              </a:lnSpc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Сравнение результатов</a:t>
            </a:r>
          </a:p>
          <a:p>
            <a:pPr marL="268288" indent="-268288">
              <a:lnSpc>
                <a:spcPts val="1800"/>
              </a:lnSpc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Проведение аудитов внутри Группы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AVA</a:t>
            </a:r>
          </a:p>
          <a:p>
            <a:pPr marL="720000" indent="-268288">
              <a:buClr>
                <a:srgbClr val="FE8637"/>
              </a:buClr>
              <a:buSzPct val="14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AVA Tampere 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аудит клиники АВА-ПЕТЕР в СПб</a:t>
            </a:r>
          </a:p>
          <a:p>
            <a:pPr marL="720000" indent="-268288">
              <a:buClr>
                <a:srgbClr val="FE8637"/>
              </a:buClr>
              <a:buSzPct val="14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АВА-ПЕТЕР в СПб аудит клиники 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AVA Riga</a:t>
            </a:r>
            <a:endParaRPr lang="ru-RU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357158" y="346076"/>
            <a:ext cx="7467600" cy="5111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</a:rPr>
              <a:t>Почему мы решили внедрять СМК</a:t>
            </a:r>
            <a:endParaRPr lang="en-US" sz="27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1" descr="\\Evgeniya_i5\igor_work\Scandynavia\карта\karta_ava_mir_tampere_spb_riga-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3184091"/>
            <a:ext cx="5250875" cy="3316743"/>
          </a:xfrm>
          <a:prstGeom prst="rect">
            <a:avLst/>
          </a:prstGeom>
          <a:noFill/>
        </p:spPr>
      </p:pic>
      <p:sp>
        <p:nvSpPr>
          <p:cNvPr id="8" name="Стрелка вправо 7"/>
          <p:cNvSpPr/>
          <p:nvPr/>
        </p:nvSpPr>
        <p:spPr>
          <a:xfrm rot="1974361">
            <a:off x="4612189" y="4307184"/>
            <a:ext cx="708519" cy="357190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8209185">
            <a:off x="4812594" y="5337568"/>
            <a:ext cx="708519" cy="357190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857232"/>
            <a:ext cx="6786610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900" b="1" dirty="0" smtClean="0">
                <a:solidFill>
                  <a:schemeClr val="bg1"/>
                </a:solidFill>
              </a:rPr>
              <a:t>3. Историческая связь с сетью зарубежных клиник группы </a:t>
            </a:r>
            <a:r>
              <a:rPr lang="en-US" sz="1900" b="1" dirty="0" smtClean="0">
                <a:solidFill>
                  <a:schemeClr val="bg1"/>
                </a:solidFill>
              </a:rPr>
              <a:t>AVA</a:t>
            </a:r>
            <a:endParaRPr lang="ru-RU" sz="19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6500826" y="1928802"/>
            <a:ext cx="2500330" cy="45720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Picture 3" descr="\\Evgeniya_i5\igor_work\Scandynavia\карта\karta_vse_otdeleniya_r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28802"/>
            <a:ext cx="6500858" cy="457785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357158" y="285728"/>
            <a:ext cx="7467600" cy="5111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</a:rPr>
              <a:t>Почему мы решили внедрять СМК</a:t>
            </a:r>
            <a:endParaRPr lang="en-US" sz="27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285720" y="785794"/>
            <a:ext cx="8401080" cy="6429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en-US" sz="1700" b="1" dirty="0" smtClean="0">
                <a:solidFill>
                  <a:schemeClr val="bg1"/>
                </a:solidFill>
                <a:latin typeface="+mj-lt"/>
              </a:rPr>
              <a:t>4</a:t>
            </a:r>
            <a:r>
              <a:rPr lang="ru-RU" sz="1700" b="1" dirty="0" smtClean="0">
                <a:solidFill>
                  <a:schemeClr val="bg1"/>
                </a:solidFill>
                <a:latin typeface="+mj-lt"/>
              </a:rPr>
              <a:t>.</a:t>
            </a:r>
            <a:r>
              <a:rPr lang="en-US" sz="17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1700" b="1" dirty="0" smtClean="0">
                <a:solidFill>
                  <a:schemeClr val="bg1"/>
                </a:solidFill>
                <a:latin typeface="+mj-lt"/>
              </a:rPr>
              <a:t>Необходимость стандартизации медицинских</a:t>
            </a:r>
            <a:r>
              <a:rPr lang="en-US" sz="17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1700" b="1" dirty="0" smtClean="0">
                <a:solidFill>
                  <a:schemeClr val="bg1"/>
                </a:solidFill>
                <a:latin typeface="+mj-lt"/>
              </a:rPr>
              <a:t>и </a:t>
            </a:r>
            <a:endParaRPr lang="en-US" sz="1700" b="1" dirty="0" smtClean="0">
              <a:solidFill>
                <a:schemeClr val="bg1"/>
              </a:solidFill>
              <a:latin typeface="+mj-lt"/>
            </a:endParaRP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700" b="1" dirty="0" smtClean="0">
                <a:solidFill>
                  <a:schemeClr val="bg1"/>
                </a:solidFill>
                <a:latin typeface="+mj-lt"/>
              </a:rPr>
              <a:t>организационных процессов </a:t>
            </a:r>
            <a:r>
              <a:rPr lang="en-US" sz="17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1700" b="1" dirty="0" smtClean="0">
                <a:solidFill>
                  <a:schemeClr val="bg1"/>
                </a:solidFill>
                <a:latin typeface="+mj-lt"/>
              </a:rPr>
              <a:t>в постоянно</a:t>
            </a:r>
            <a:r>
              <a:rPr lang="en-US" sz="17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1700" b="1" dirty="0" smtClean="0">
                <a:solidFill>
                  <a:schemeClr val="bg1"/>
                </a:solidFill>
                <a:latin typeface="+mj-lt"/>
              </a:rPr>
              <a:t>развивающейся Компании</a:t>
            </a:r>
            <a:endParaRPr lang="ru-RU" sz="1700" dirty="0" smtClean="0">
              <a:solidFill>
                <a:schemeClr val="bg1"/>
              </a:solidFill>
              <a:latin typeface="+mj-lt"/>
            </a:endParaRP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sz="1600" dirty="0" smtClean="0"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>
                <a:latin typeface="+mj-lt"/>
              </a:rPr>
              <a:pPr/>
              <a:t>5</a:t>
            </a:fld>
            <a:endParaRPr lang="ru-RU" dirty="0">
              <a:latin typeface="+mj-lt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4" cstate="print"/>
          <a:srcRect l="7596" t="5005" r="5054" b="9914"/>
          <a:stretch>
            <a:fillRect/>
          </a:stretch>
        </p:blipFill>
        <p:spPr bwMode="auto">
          <a:xfrm>
            <a:off x="6572264" y="4700064"/>
            <a:ext cx="2243034" cy="1657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002" name="Picture 2" descr="History"/>
          <p:cNvPicPr>
            <a:picLocks noChangeAspect="1" noChangeArrowheads="1"/>
          </p:cNvPicPr>
          <p:nvPr/>
        </p:nvPicPr>
        <p:blipFill>
          <a:blip r:embed="rId5" cstate="print"/>
          <a:srcRect t="51595"/>
          <a:stretch>
            <a:fillRect/>
          </a:stretch>
        </p:blipFill>
        <p:spPr bwMode="auto">
          <a:xfrm>
            <a:off x="6593394" y="3199866"/>
            <a:ext cx="2222150" cy="1449930"/>
          </a:xfrm>
          <a:prstGeom prst="rect">
            <a:avLst/>
          </a:prstGeom>
          <a:noFill/>
        </p:spPr>
      </p:pic>
      <p:pic>
        <p:nvPicPr>
          <p:cNvPr id="11" name="Рисунок 10" descr="HIRURGIYA_002.t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2" y="2056858"/>
            <a:ext cx="1106823" cy="1106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PEDIATRIYA_003.t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2056858"/>
            <a:ext cx="1104523" cy="110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SKORAYA_002.t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" y="3929066"/>
            <a:ext cx="3635631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5000636"/>
            <a:ext cx="3643306" cy="17407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5116969"/>
            <a:ext cx="342902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 smtClean="0">
                <a:solidFill>
                  <a:schemeClr val="bg1"/>
                </a:solidFill>
              </a:rPr>
              <a:t>2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клиники и 9 филиалов в СПб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b="1" dirty="0" smtClean="0">
                <a:solidFill>
                  <a:schemeClr val="bg1"/>
                </a:solidFill>
              </a:rPr>
              <a:t>Приток нового персонала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b="1" dirty="0" smtClean="0">
                <a:solidFill>
                  <a:schemeClr val="bg1"/>
                </a:solidFill>
              </a:rPr>
              <a:t>Удаленность филиалов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600" b="1" dirty="0" smtClean="0">
                <a:solidFill>
                  <a:schemeClr val="bg1"/>
                </a:solidFill>
              </a:rPr>
              <a:t>Логистика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endParaRPr lang="ru-RU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2143116"/>
            <a:ext cx="3357586" cy="17859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85720" y="4572008"/>
            <a:ext cx="3357586" cy="17145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25" y="2214554"/>
            <a:ext cx="2944191" cy="1640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357158" y="785794"/>
            <a:ext cx="8186766" cy="7858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en-US" sz="1700" b="1" dirty="0" smtClean="0">
                <a:solidFill>
                  <a:schemeClr val="bg1"/>
                </a:solidFill>
                <a:latin typeface="+mj-lt"/>
              </a:rPr>
              <a:t>5</a:t>
            </a:r>
            <a:r>
              <a:rPr lang="ru-RU" sz="1700" b="1" dirty="0" smtClean="0">
                <a:solidFill>
                  <a:schemeClr val="bg1"/>
                </a:solidFill>
                <a:latin typeface="+mj-lt"/>
              </a:rPr>
              <a:t>. </a:t>
            </a:r>
            <a:r>
              <a:rPr lang="ru-RU" sz="1700" b="1" dirty="0" smtClean="0">
                <a:solidFill>
                  <a:schemeClr val="bg1"/>
                </a:solidFill>
                <a:latin typeface="+mj-lt"/>
              </a:rPr>
              <a:t>Необходимость стандартизации медицинских и 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1700" b="1" dirty="0" smtClean="0">
                <a:solidFill>
                  <a:schemeClr val="bg1"/>
                </a:solidFill>
                <a:latin typeface="+mj-lt"/>
              </a:rPr>
              <a:t>организационных процессов в постоянно развивающейся Компании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357158" y="346076"/>
            <a:ext cx="7467600" cy="5111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</a:rPr>
              <a:t>Почему мы решили внедрять СМК</a:t>
            </a:r>
            <a:endParaRPr lang="en-US" sz="27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33224" y="1928802"/>
            <a:ext cx="6110776" cy="435771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ru-RU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 l="33366" t="37371" r="9935" b="21286"/>
          <a:stretch>
            <a:fillRect/>
          </a:stretch>
        </p:blipFill>
        <p:spPr bwMode="auto">
          <a:xfrm>
            <a:off x="3100376" y="1995954"/>
            <a:ext cx="5573592" cy="32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14282" y="178592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•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Филиал в Вологде</a:t>
            </a:r>
          </a:p>
        </p:txBody>
      </p:sp>
      <p:pic>
        <p:nvPicPr>
          <p:cNvPr id="11" name="Рисунок 10" descr="IMAG01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25" y="4615431"/>
            <a:ext cx="2674826" cy="1599651"/>
          </a:xfrm>
          <a:prstGeom prst="rect">
            <a:avLst/>
          </a:prstGeom>
          <a:ln w="0">
            <a:solidFill>
              <a:srgbClr val="00B050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285720" y="3929066"/>
            <a:ext cx="2136803" cy="656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8288" indent="-268288">
              <a:lnSpc>
                <a:spcPts val="1900"/>
              </a:lnSpc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•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Филиал в Казани</a:t>
            </a:r>
          </a:p>
          <a:p>
            <a:pPr marL="268288" indent="-268288">
              <a:lnSpc>
                <a:spcPts val="1900"/>
              </a:lnSpc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• 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Клиника в Казани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86116" y="5357826"/>
            <a:ext cx="5396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Область географического охвата ООО «АВА-ПЕТЕР»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на территории РФ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251520" y="2276872"/>
            <a:ext cx="8358246" cy="37216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   </a:t>
            </a:r>
          </a:p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   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Постоянное улучшение и ориентация 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на 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клиента</a:t>
            </a:r>
          </a:p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   (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пациента, 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коллегу, сотрудника, контрагента)</a:t>
            </a:r>
            <a:endParaRPr lang="ru-RU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68288" indent="-268288" algn="ctr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   совпадают с целями 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ISO 9001:2008</a:t>
            </a:r>
            <a:endParaRPr lang="ru-RU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357158" y="500042"/>
            <a:ext cx="7467600" cy="5111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</a:rPr>
              <a:t>Почему мы решили внедрять СМК</a:t>
            </a:r>
            <a:endParaRPr lang="en-US" sz="27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000108"/>
            <a:ext cx="241393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en-US" sz="1900" b="1" dirty="0" smtClean="0">
                <a:solidFill>
                  <a:schemeClr val="bg1"/>
                </a:solidFill>
              </a:rPr>
              <a:t>6</a:t>
            </a:r>
            <a:r>
              <a:rPr lang="ru-RU" sz="1900" b="1" dirty="0" smtClean="0">
                <a:solidFill>
                  <a:schemeClr val="bg1"/>
                </a:solidFill>
              </a:rPr>
              <a:t>. </a:t>
            </a:r>
            <a:r>
              <a:rPr lang="ru-RU" sz="1900" b="1" dirty="0" smtClean="0">
                <a:solidFill>
                  <a:schemeClr val="bg1"/>
                </a:solidFill>
              </a:rPr>
              <a:t>Наши приоритеты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57189"/>
            <a:ext cx="6624736" cy="1127596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Первоначальный выбор</a:t>
            </a:r>
            <a:br>
              <a:rPr lang="ru-RU" sz="25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25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сертифицирующей организации </a:t>
            </a:r>
            <a:br>
              <a:rPr lang="ru-RU" sz="25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ru-RU" sz="25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и организации-консультанта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727325"/>
            <a:ext cx="8363272" cy="3149947"/>
          </a:xfrm>
        </p:spPr>
        <p:txBody>
          <a:bodyPr>
            <a:normAutofit/>
          </a:bodyPr>
          <a:lstStyle/>
          <a:p>
            <a:pPr eaLnBrk="1" hangingPunct="1"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Должна иметь международную аккредитацию на право проведения сертификации</a:t>
            </a:r>
            <a:endParaRPr lang="en-US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endParaRPr lang="ru-RU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Должна признаваться Европейской ассоциацией </a:t>
            </a:r>
            <a:r>
              <a:rPr lang="ru-RU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репродуктологов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и эмбриологов </a:t>
            </a:r>
            <a:endParaRPr lang="en-US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endParaRPr lang="ru-RU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Опыт подготовки к сертификации центров 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IVF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и медицинских 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клиник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 странах Европейского Союза и за его пределами</a:t>
            </a:r>
            <a:endParaRPr lang="ru-RU" sz="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0" y="2643182"/>
            <a:ext cx="9144000" cy="8572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0" y="4429132"/>
            <a:ext cx="9144000" cy="135732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0" y="1428736"/>
            <a:ext cx="9144000" cy="8572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539552" y="404664"/>
            <a:ext cx="7467600" cy="78579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  <a:latin typeface="+mj-lt"/>
              </a:rPr>
              <a:t>Стратегия внедрения СМК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dirty="0" smtClean="0">
                <a:solidFill>
                  <a:schemeClr val="bg1"/>
                </a:solidFill>
                <a:latin typeface="+mj-lt"/>
              </a:rPr>
              <a:t>Международные специалисты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dirty="0" smtClean="0">
                <a:solidFill>
                  <a:schemeClr val="bg1"/>
                </a:solidFill>
                <a:latin typeface="+mj-lt"/>
              </a:rPr>
              <a:t>и Российские эксперты с международным опытом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7"/>
          <p:cNvSpPr>
            <a:spLocks/>
          </p:cNvSpPr>
          <p:nvPr/>
        </p:nvSpPr>
        <p:spPr bwMode="auto">
          <a:xfrm>
            <a:off x="755576" y="2272928"/>
            <a:ext cx="7660332" cy="508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2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. 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Международные аккредитованные аудиторы и специалисты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</p:txBody>
      </p:sp>
      <p:sp>
        <p:nvSpPr>
          <p:cNvPr id="7" name="Rectangle 10"/>
          <p:cNvSpPr>
            <a:spLocks/>
          </p:cNvSpPr>
          <p:nvPr/>
        </p:nvSpPr>
        <p:spPr bwMode="auto">
          <a:xfrm>
            <a:off x="683568" y="4073128"/>
            <a:ext cx="6502400" cy="508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3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. 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Российские аудиторы и специалисты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165" y="2738711"/>
            <a:ext cx="622300" cy="6778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2728392"/>
            <a:ext cx="590550" cy="6985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2704922"/>
            <a:ext cx="571504" cy="72407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</p:spPr>
      </p:pic>
      <p:sp>
        <p:nvSpPr>
          <p:cNvPr id="11" name="Rectangle 8"/>
          <p:cNvSpPr>
            <a:spLocks/>
          </p:cNvSpPr>
          <p:nvPr/>
        </p:nvSpPr>
        <p:spPr bwMode="auto">
          <a:xfrm>
            <a:off x="611560" y="2670011"/>
            <a:ext cx="939800" cy="508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/>
            <a:r>
              <a:rPr lang="en-US" dirty="0">
                <a:solidFill>
                  <a:schemeClr val="bg1"/>
                </a:solidFill>
                <a:latin typeface="Tahoma" charset="0"/>
                <a:cs typeface="Tahoma" charset="0"/>
                <a:sym typeface="Tahoma" charset="0"/>
              </a:rPr>
              <a:t>IVF</a:t>
            </a:r>
          </a:p>
        </p:txBody>
      </p:sp>
      <p:sp>
        <p:nvSpPr>
          <p:cNvPr id="12" name="Rectangle 9"/>
          <p:cNvSpPr>
            <a:spLocks/>
          </p:cNvSpPr>
          <p:nvPr/>
        </p:nvSpPr>
        <p:spPr bwMode="auto">
          <a:xfrm>
            <a:off x="1142976" y="3455259"/>
            <a:ext cx="1104900" cy="635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Prof. Bruno </a:t>
            </a:r>
            <a:r>
              <a:rPr lang="en-US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Imthurn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  <a:p>
            <a:pPr marL="53975"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Switzerland</a:t>
            </a:r>
          </a:p>
        </p:txBody>
      </p:sp>
      <p:sp>
        <p:nvSpPr>
          <p:cNvPr id="13" name="Rectangle 11"/>
          <p:cNvSpPr>
            <a:spLocks/>
          </p:cNvSpPr>
          <p:nvPr/>
        </p:nvSpPr>
        <p:spPr bwMode="auto">
          <a:xfrm>
            <a:off x="2285984" y="3455259"/>
            <a:ext cx="1257300" cy="635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Andy </a:t>
            </a:r>
            <a:r>
              <a:rPr lang="en-US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Glew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  <a:p>
            <a:pPr marL="53975"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HFEA Inspector</a:t>
            </a:r>
          </a:p>
          <a:p>
            <a:pPr marL="53975"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UK</a:t>
            </a:r>
          </a:p>
        </p:txBody>
      </p:sp>
      <p:sp>
        <p:nvSpPr>
          <p:cNvPr id="14" name="Rectangle 13"/>
          <p:cNvSpPr>
            <a:spLocks/>
          </p:cNvSpPr>
          <p:nvPr/>
        </p:nvSpPr>
        <p:spPr bwMode="auto">
          <a:xfrm>
            <a:off x="3357554" y="3455259"/>
            <a:ext cx="1435100" cy="635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Vera </a:t>
            </a:r>
            <a:r>
              <a:rPr lang="en-US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Bauklo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  <a:p>
            <a:pPr marL="53975"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Scientific Director</a:t>
            </a:r>
          </a:p>
          <a:p>
            <a:pPr marL="53975"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Germany</a:t>
            </a:r>
          </a:p>
        </p:txBody>
      </p:sp>
      <p:sp>
        <p:nvSpPr>
          <p:cNvPr id="15" name="Rectangle 16"/>
          <p:cNvSpPr>
            <a:spLocks/>
          </p:cNvSpPr>
          <p:nvPr/>
        </p:nvSpPr>
        <p:spPr bwMode="auto">
          <a:xfrm>
            <a:off x="6000760" y="3455259"/>
            <a:ext cx="1714500" cy="635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 algn="ctr"/>
            <a:r>
              <a: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Prof</a:t>
            </a: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.</a:t>
            </a:r>
            <a:r>
              <a: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 Peter</a:t>
            </a:r>
            <a:endParaRPr lang="ru-RU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  <a:p>
            <a:pPr marL="53975" algn="ctr"/>
            <a:r>
              <a:rPr lang="en-US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Hermanek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  <a:p>
            <a:pPr marL="53975"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Germany</a:t>
            </a:r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2714620"/>
            <a:ext cx="578450" cy="72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4857752" y="3455259"/>
            <a:ext cx="1368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Pirkko</a:t>
            </a:r>
            <a:r>
              <a: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 </a:t>
            </a:r>
            <a:r>
              <a:rPr lang="en-US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Kuloma</a:t>
            </a:r>
            <a:endParaRPr lang="ru-RU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  <a:p>
            <a:pPr algn="ctr"/>
            <a:r>
              <a:rPr lang="en-US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Chif</a:t>
            </a:r>
            <a:r>
              <a: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 </a:t>
            </a:r>
            <a:r>
              <a:rPr lang="en-US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Embriologist</a:t>
            </a:r>
            <a:endParaRPr lang="en-US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  <a:p>
            <a:pPr algn="ctr"/>
            <a:r>
              <a:rPr lang="en-US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AVA Tampere</a:t>
            </a:r>
          </a:p>
          <a:p>
            <a:pPr algn="ctr"/>
            <a:r>
              <a:rPr lang="en-US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Finland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</p:txBody>
      </p:sp>
      <p:pic>
        <p:nvPicPr>
          <p:cNvPr id="110595" name="Picture 3" descr="E:\Казань\Аудиторы\исаева ТВ.bmp"/>
          <p:cNvPicPr>
            <a:picLocks noChangeAspect="1" noChangeArrowheads="1"/>
          </p:cNvPicPr>
          <p:nvPr/>
        </p:nvPicPr>
        <p:blipFill>
          <a:blip r:embed="rId7" cstate="print"/>
          <a:srcRect r="75194" b="52751"/>
          <a:stretch>
            <a:fillRect/>
          </a:stretch>
        </p:blipFill>
        <p:spPr bwMode="auto">
          <a:xfrm>
            <a:off x="476108" y="4524581"/>
            <a:ext cx="967788" cy="1152128"/>
          </a:xfrm>
          <a:prstGeom prst="rect">
            <a:avLst/>
          </a:prstGeom>
          <a:noFill/>
        </p:spPr>
      </p:pic>
      <p:pic>
        <p:nvPicPr>
          <p:cNvPr id="110596" name="Picture 4" descr="E:\Казань\Аудиторы\кащенко ВА.bmp"/>
          <p:cNvPicPr>
            <a:picLocks noChangeAspect="1" noChangeArrowheads="1"/>
          </p:cNvPicPr>
          <p:nvPr/>
        </p:nvPicPr>
        <p:blipFill>
          <a:blip r:embed="rId8" cstate="print"/>
          <a:srcRect r="71262" b="36770"/>
          <a:stretch>
            <a:fillRect/>
          </a:stretch>
        </p:blipFill>
        <p:spPr bwMode="auto">
          <a:xfrm>
            <a:off x="1879016" y="4506517"/>
            <a:ext cx="936104" cy="1188257"/>
          </a:xfrm>
          <a:prstGeom prst="rect">
            <a:avLst/>
          </a:prstGeom>
          <a:noFill/>
        </p:spPr>
      </p:pic>
      <p:pic>
        <p:nvPicPr>
          <p:cNvPr id="110597" name="Picture 5" descr="E:\Казань\Аудиторы\Михайлов.jpg"/>
          <p:cNvPicPr>
            <a:picLocks noChangeAspect="1" noChangeArrowheads="1"/>
          </p:cNvPicPr>
          <p:nvPr/>
        </p:nvPicPr>
        <p:blipFill>
          <a:blip r:embed="rId9" cstate="print"/>
          <a:srcRect l="24138" r="13793" b="35256"/>
          <a:stretch>
            <a:fillRect/>
          </a:stretch>
        </p:blipFill>
        <p:spPr bwMode="auto">
          <a:xfrm>
            <a:off x="3143240" y="4524581"/>
            <a:ext cx="936104" cy="1152128"/>
          </a:xfrm>
          <a:prstGeom prst="rect">
            <a:avLst/>
          </a:prstGeom>
          <a:noFill/>
        </p:spPr>
      </p:pic>
      <p:pic>
        <p:nvPicPr>
          <p:cNvPr id="110598" name="Picture 6" descr="E:\Казань\Аудиторы\Сесь ТП.bmp"/>
          <p:cNvPicPr>
            <a:picLocks noChangeAspect="1" noChangeArrowheads="1"/>
          </p:cNvPicPr>
          <p:nvPr/>
        </p:nvPicPr>
        <p:blipFill>
          <a:blip r:embed="rId10" cstate="print"/>
          <a:srcRect r="77168" b="55670"/>
          <a:stretch>
            <a:fillRect/>
          </a:stretch>
        </p:blipFill>
        <p:spPr bwMode="auto">
          <a:xfrm>
            <a:off x="5074346" y="4518304"/>
            <a:ext cx="959768" cy="1164683"/>
          </a:xfrm>
          <a:prstGeom prst="rect">
            <a:avLst/>
          </a:prstGeom>
          <a:noFill/>
        </p:spPr>
      </p:pic>
      <p:sp>
        <p:nvSpPr>
          <p:cNvPr id="29" name="Rectangle 9"/>
          <p:cNvSpPr>
            <a:spLocks/>
          </p:cNvSpPr>
          <p:nvPr/>
        </p:nvSpPr>
        <p:spPr bwMode="auto">
          <a:xfrm>
            <a:off x="214282" y="5786454"/>
            <a:ext cx="1333396" cy="635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Исаева Т.В.</a:t>
            </a:r>
          </a:p>
          <a:p>
            <a:pPr marL="53975"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Главный врач поликлиники</a:t>
            </a:r>
            <a:b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</a:br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 №95 СПб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</p:txBody>
      </p:sp>
      <p:sp>
        <p:nvSpPr>
          <p:cNvPr id="30" name="Rectangle 9"/>
          <p:cNvSpPr>
            <a:spLocks/>
          </p:cNvSpPr>
          <p:nvPr/>
        </p:nvSpPr>
        <p:spPr bwMode="auto">
          <a:xfrm>
            <a:off x="1571604" y="5786454"/>
            <a:ext cx="1378982" cy="635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Кащенко В.А.</a:t>
            </a:r>
          </a:p>
          <a:p>
            <a:pPr marL="53975"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Профессор,</a:t>
            </a:r>
          </a:p>
          <a:p>
            <a:pPr marL="53975"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Зам. главного врача по хирургии</a:t>
            </a:r>
          </a:p>
          <a:p>
            <a:pPr marL="53975"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МСЧ 122 СПб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</p:txBody>
      </p:sp>
      <p:sp>
        <p:nvSpPr>
          <p:cNvPr id="31" name="Rectangle 9"/>
          <p:cNvSpPr>
            <a:spLocks/>
          </p:cNvSpPr>
          <p:nvPr/>
        </p:nvSpPr>
        <p:spPr bwMode="auto">
          <a:xfrm>
            <a:off x="2867748" y="5786454"/>
            <a:ext cx="1368152" cy="1052736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Михайлов А.В</a:t>
            </a:r>
          </a:p>
          <a:p>
            <a:pPr marL="53975"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Профессор, </a:t>
            </a:r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д.м.н.,</a:t>
            </a:r>
            <a:endParaRPr lang="ru-RU" sz="11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  <a:p>
            <a:pPr marL="53975"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Главный врач родильного дома №17 СПб</a:t>
            </a:r>
          </a:p>
          <a:p>
            <a:pPr marL="53975" algn="ctr"/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</p:txBody>
      </p:sp>
      <p:sp>
        <p:nvSpPr>
          <p:cNvPr id="32" name="Rectangle 9"/>
          <p:cNvSpPr>
            <a:spLocks/>
          </p:cNvSpPr>
          <p:nvPr/>
        </p:nvSpPr>
        <p:spPr bwMode="auto">
          <a:xfrm>
            <a:off x="4143372" y="5786454"/>
            <a:ext cx="2645486" cy="635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 algn="ctr"/>
            <a:r>
              <a:rPr lang="ru-RU" sz="1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Сесь</a:t>
            </a:r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 Т.П. Профессор,</a:t>
            </a:r>
          </a:p>
          <a:p>
            <a:pPr marL="53975"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Заведующая лабораторией</a:t>
            </a:r>
          </a:p>
          <a:p>
            <a:pPr marL="53975"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Представитель по качеству ФГБУ «Национальный Медико-хирургический центр им. Н.И. Пирогова»</a:t>
            </a:r>
          </a:p>
          <a:p>
            <a:pPr marL="53975" algn="ctr"/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</p:txBody>
      </p:sp>
      <p:sp>
        <p:nvSpPr>
          <p:cNvPr id="33" name="Rectangle 9"/>
          <p:cNvSpPr>
            <a:spLocks/>
          </p:cNvSpPr>
          <p:nvPr/>
        </p:nvSpPr>
        <p:spPr bwMode="auto">
          <a:xfrm>
            <a:off x="6715140" y="5786454"/>
            <a:ext cx="2357454" cy="635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 algn="ct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Tahoma" charset="0"/>
                <a:sym typeface="Tahoma" charset="0"/>
              </a:rPr>
              <a:t>Синицын В.Е.</a:t>
            </a:r>
          </a:p>
          <a:p>
            <a:pPr marL="53975" algn="r"/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Профессор, д.м.н., Руководитель Центра лучевой диагностики ФГУ «Лечебно-реабилитационный центр Минздравсоцразвития» Москва.</a:t>
            </a:r>
          </a:p>
          <a:p>
            <a:pPr marL="53975" algn="ctr"/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</p:txBody>
      </p:sp>
      <p:pic>
        <p:nvPicPr>
          <p:cNvPr id="110600" name="Picture 8" descr="http://www.kt-mrt.ru/uploads/images/sinitsin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52320" y="4509120"/>
            <a:ext cx="952500" cy="1200150"/>
          </a:xfrm>
          <a:prstGeom prst="rect">
            <a:avLst/>
          </a:prstGeom>
          <a:noFill/>
        </p:spPr>
      </p:pic>
      <p:sp>
        <p:nvSpPr>
          <p:cNvPr id="26" name="Rectangle 7"/>
          <p:cNvSpPr>
            <a:spLocks/>
          </p:cNvSpPr>
          <p:nvPr/>
        </p:nvSpPr>
        <p:spPr bwMode="auto">
          <a:xfrm>
            <a:off x="683568" y="1124744"/>
            <a:ext cx="7660332" cy="36004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/>
            <a:r>
              <a:rPr lang="ru-RU" sz="2000" b="1" dirty="0" smtClean="0">
                <a:solidFill>
                  <a:schemeClr val="bg1"/>
                </a:solidFill>
                <a:latin typeface="+mj-lt"/>
                <a:cs typeface="Tahoma" charset="0"/>
                <a:sym typeface="Tahoma" charset="0"/>
              </a:rPr>
              <a:t>1</a:t>
            </a:r>
            <a:r>
              <a:rPr lang="en-US" sz="2000" b="1" dirty="0" smtClean="0">
                <a:solidFill>
                  <a:schemeClr val="bg1"/>
                </a:solidFill>
                <a:latin typeface="+mj-lt"/>
                <a:cs typeface="Tahoma" charset="0"/>
                <a:sym typeface="Tahoma" charset="0"/>
              </a:rPr>
              <a:t>. </a:t>
            </a:r>
            <a:r>
              <a:rPr lang="ru-RU" sz="2000" b="1" dirty="0" smtClean="0">
                <a:solidFill>
                  <a:schemeClr val="bg1"/>
                </a:solidFill>
                <a:latin typeface="+mj-lt"/>
                <a:cs typeface="Tahoma" charset="0"/>
                <a:sym typeface="Tahoma" charset="0"/>
              </a:rPr>
              <a:t>Консультант</a:t>
            </a:r>
            <a:endParaRPr lang="en-US" sz="2000" b="1" dirty="0">
              <a:solidFill>
                <a:schemeClr val="bg1"/>
              </a:solidFill>
              <a:latin typeface="+mj-lt"/>
              <a:cs typeface="Tahoma" charset="0"/>
              <a:sym typeface="Tahoma" charset="0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28662" y="1484784"/>
            <a:ext cx="761876" cy="76187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1804158" y="1500174"/>
            <a:ext cx="1839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+mj-lt"/>
                <a:cs typeface="Tahoma" charset="0"/>
                <a:sym typeface="Tahoma" charset="0"/>
              </a:rPr>
              <a:t>Gunther Loescher</a:t>
            </a:r>
          </a:p>
          <a:p>
            <a:r>
              <a:rPr lang="en-US" sz="1200" b="1" dirty="0" smtClean="0">
                <a:solidFill>
                  <a:schemeClr val="bg1"/>
                </a:solidFill>
                <a:latin typeface="+mj-lt"/>
                <a:cs typeface="Tahoma" charset="0"/>
                <a:sym typeface="Tahoma" charset="0"/>
              </a:rPr>
              <a:t>management consultant </a:t>
            </a:r>
            <a:endParaRPr lang="ru-RU" sz="1200" b="1" dirty="0">
              <a:solidFill>
                <a:schemeClr val="bg1"/>
              </a:solidFill>
              <a:latin typeface="+mj-lt"/>
              <a:cs typeface="Tahoma" charset="0"/>
              <a:sym typeface="Tahoma" charset="0"/>
            </a:endParaRPr>
          </a:p>
        </p:txBody>
      </p:sp>
      <p:pic>
        <p:nvPicPr>
          <p:cNvPr id="2" name="Picture 2" descr="F:\Baukloh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58241" y="2720045"/>
            <a:ext cx="599445" cy="715194"/>
          </a:xfrm>
          <a:prstGeom prst="rect">
            <a:avLst/>
          </a:prstGeom>
          <a:noFill/>
        </p:spPr>
      </p:pic>
      <p:sp>
        <p:nvSpPr>
          <p:cNvPr id="39" name="Rectangle 16"/>
          <p:cNvSpPr>
            <a:spLocks/>
          </p:cNvSpPr>
          <p:nvPr/>
        </p:nvSpPr>
        <p:spPr bwMode="auto">
          <a:xfrm>
            <a:off x="7429500" y="3500438"/>
            <a:ext cx="1714500" cy="635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38100" tIns="38100" rIns="40639" bIns="38100"/>
          <a:lstStyle/>
          <a:p>
            <a:pPr marL="53975" algn="ctr"/>
            <a:r>
              <a:rPr lang="ru-RU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Prof</a:t>
            </a: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ru-RU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Sänger</a:t>
            </a: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</a:p>
          <a:p>
            <a:pPr marL="53975" algn="ctr"/>
            <a:r>
              <a:rPr lang="ru-RU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Germany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Tahoma" charset="0"/>
              <a:sym typeface="Tahoma" charset="0"/>
            </a:endParaRPr>
          </a:p>
        </p:txBody>
      </p:sp>
      <p:pic>
        <p:nvPicPr>
          <p:cNvPr id="121857" name="Picture 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75047" y="2714620"/>
            <a:ext cx="597481" cy="73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2116</TotalTime>
  <Words>1188</Words>
  <Application>Microsoft Office PowerPoint</Application>
  <PresentationFormat>Экран (4:3)</PresentationFormat>
  <Paragraphs>309</Paragraphs>
  <Slides>18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Acrobat Document</vt:lpstr>
      <vt:lpstr>История внедрения системы менеджмента качества  ISO 9001:2008  в ООО «АВА-ПЕТЕР»</vt:lpstr>
      <vt:lpstr>Слайд 2</vt:lpstr>
      <vt:lpstr>Слайд 3</vt:lpstr>
      <vt:lpstr>Слайд 4</vt:lpstr>
      <vt:lpstr>Слайд 5</vt:lpstr>
      <vt:lpstr>Слайд 6</vt:lpstr>
      <vt:lpstr>Слайд 7</vt:lpstr>
      <vt:lpstr>Первоначальный выбор сертифицирующей организации  и организации-консультанта</vt:lpstr>
      <vt:lpstr>Слайд 9</vt:lpstr>
      <vt:lpstr>История внедрения СМК</vt:lpstr>
      <vt:lpstr>Слайд 11</vt:lpstr>
      <vt:lpstr>Основные движущие силы создания СМК:   Лидерство руководителей   Вовлеченность сотрудников</vt:lpstr>
      <vt:lpstr>Над чем приходится работать при внедрении СМК</vt:lpstr>
      <vt:lpstr>Слайд 14</vt:lpstr>
      <vt:lpstr>Результаты</vt:lpstr>
      <vt:lpstr>Что дает  ООО «АВА-ПЕТЕР» внедрение СМК</vt:lpstr>
      <vt:lpstr>ISO 9001:2008 в ООО «АВА-ПЕТЕР»</vt:lpstr>
      <vt:lpstr>Слайд 18</vt:lpstr>
    </vt:vector>
  </TitlesOfParts>
  <Company>XZ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Mikhailik-GV</cp:lastModifiedBy>
  <cp:revision>303</cp:revision>
  <dcterms:created xsi:type="dcterms:W3CDTF">2010-04-28T02:50:57Z</dcterms:created>
  <dcterms:modified xsi:type="dcterms:W3CDTF">2012-12-07T05:43:08Z</dcterms:modified>
</cp:coreProperties>
</file>