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9"/>
  </p:notesMasterIdLst>
  <p:handoutMasterIdLst>
    <p:handoutMasterId r:id="rId50"/>
  </p:handoutMasterIdLst>
  <p:sldIdLst>
    <p:sldId id="334" r:id="rId2"/>
    <p:sldId id="453" r:id="rId3"/>
    <p:sldId id="469" r:id="rId4"/>
    <p:sldId id="442" r:id="rId5"/>
    <p:sldId id="443" r:id="rId6"/>
    <p:sldId id="445" r:id="rId7"/>
    <p:sldId id="446" r:id="rId8"/>
    <p:sldId id="447" r:id="rId9"/>
    <p:sldId id="448" r:id="rId10"/>
    <p:sldId id="427" r:id="rId11"/>
    <p:sldId id="429" r:id="rId12"/>
    <p:sldId id="435" r:id="rId13"/>
    <p:sldId id="441" r:id="rId14"/>
    <p:sldId id="410" r:id="rId15"/>
    <p:sldId id="489" r:id="rId16"/>
    <p:sldId id="490" r:id="rId17"/>
    <p:sldId id="491" r:id="rId18"/>
    <p:sldId id="492" r:id="rId19"/>
    <p:sldId id="411" r:id="rId20"/>
    <p:sldId id="413" r:id="rId21"/>
    <p:sldId id="414" r:id="rId22"/>
    <p:sldId id="373" r:id="rId23"/>
    <p:sldId id="495" r:id="rId24"/>
    <p:sldId id="498" r:id="rId25"/>
    <p:sldId id="372" r:id="rId26"/>
    <p:sldId id="374" r:id="rId27"/>
    <p:sldId id="375" r:id="rId28"/>
    <p:sldId id="376" r:id="rId29"/>
    <p:sldId id="477" r:id="rId30"/>
    <p:sldId id="292" r:id="rId31"/>
    <p:sldId id="499" r:id="rId32"/>
    <p:sldId id="481" r:id="rId33"/>
    <p:sldId id="482" r:id="rId34"/>
    <p:sldId id="484" r:id="rId35"/>
    <p:sldId id="478" r:id="rId36"/>
    <p:sldId id="479" r:id="rId37"/>
    <p:sldId id="480" r:id="rId38"/>
    <p:sldId id="295" r:id="rId39"/>
    <p:sldId id="297" r:id="rId40"/>
    <p:sldId id="298" r:id="rId41"/>
    <p:sldId id="299" r:id="rId42"/>
    <p:sldId id="300" r:id="rId43"/>
    <p:sldId id="302" r:id="rId44"/>
    <p:sldId id="303" r:id="rId45"/>
    <p:sldId id="304" r:id="rId46"/>
    <p:sldId id="472" r:id="rId47"/>
    <p:sldId id="458" r:id="rId48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53A"/>
    <a:srgbClr val="99FFCC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44" autoAdjust="0"/>
    <p:restoredTop sz="87971" autoAdjust="0"/>
  </p:normalViewPr>
  <p:slideViewPr>
    <p:cSldViewPr>
      <p:cViewPr>
        <p:scale>
          <a:sx n="53" d="100"/>
          <a:sy n="53" d="100"/>
        </p:scale>
        <p:origin x="-1068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plotArea>
      <c:layout>
        <c:manualLayout>
          <c:layoutTarget val="inner"/>
          <c:xMode val="edge"/>
          <c:yMode val="edge"/>
          <c:x val="9.9826684095398507E-2"/>
          <c:y val="4.2096778811740218E-2"/>
          <c:w val="0.70661871138868892"/>
          <c:h val="0.8320125984251968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 замечаний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588</c:v>
                </c:pt>
                <c:pt idx="1">
                  <c:v>582</c:v>
                </c:pt>
                <c:pt idx="2">
                  <c:v>948</c:v>
                </c:pt>
                <c:pt idx="3">
                  <c:v>742</c:v>
                </c:pt>
                <c:pt idx="4">
                  <c:v>1745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замечаниями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418</c:v>
                </c:pt>
                <c:pt idx="1">
                  <c:v>412</c:v>
                </c:pt>
                <c:pt idx="2">
                  <c:v>470</c:v>
                </c:pt>
                <c:pt idx="3">
                  <c:v>310</c:v>
                </c:pt>
                <c:pt idx="4">
                  <c:v>508</c:v>
                </c:pt>
              </c:numCache>
            </c:numRef>
          </c:val>
        </c:ser>
        <c:dLbls>
          <c:showVal val="1"/>
        </c:dLbls>
        <c:overlap val="100"/>
        <c:axId val="98807808"/>
        <c:axId val="98809344"/>
      </c:barChart>
      <c:catAx>
        <c:axId val="98807808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ru-RU"/>
          </a:p>
        </c:txPr>
        <c:crossAx val="98809344"/>
        <c:crosses val="autoZero"/>
        <c:auto val="1"/>
        <c:lblAlgn val="ctr"/>
        <c:lblOffset val="100"/>
      </c:catAx>
      <c:valAx>
        <c:axId val="98809344"/>
        <c:scaling>
          <c:orientation val="minMax"/>
        </c:scaling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ru-RU"/>
          </a:p>
        </c:txPr>
        <c:crossAx val="98807808"/>
        <c:crosses val="autoZero"/>
        <c:crossBetween val="between"/>
      </c:valAx>
      <c:spPr>
        <a:ln>
          <a:solidFill>
            <a:schemeClr val="bg1">
              <a:lumMod val="8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80812152050216968"/>
          <c:y val="0.34969620615604963"/>
          <c:w val="0.17959940349411188"/>
          <c:h val="0.25002519685039371"/>
        </c:manualLayout>
      </c:layout>
      <c:txPr>
        <a:bodyPr/>
        <a:lstStyle/>
        <a:p>
          <a:pPr>
            <a:defRPr sz="1400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0.13933834248982913"/>
          <c:y val="3.1929949818448856E-2"/>
          <c:w val="0.85458074698509434"/>
          <c:h val="0.59229182815879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Несоотвествие стандарту (СОП)</c:v>
                </c:pt>
                <c:pt idx="1">
                  <c:v>СанЭпид режим</c:v>
                </c:pt>
                <c:pt idx="2">
                  <c:v>Стандартизация, правила, процедуры</c:v>
                </c:pt>
                <c:pt idx="3">
                  <c:v>Ведение документации</c:v>
                </c:pt>
                <c:pt idx="4">
                  <c:v>Хранение медикаментов и материалов</c:v>
                </c:pt>
                <c:pt idx="5">
                  <c:v>Организационные,взаимодействие</c:v>
                </c:pt>
                <c:pt idx="6">
                  <c:v>Мед оборудование</c:v>
                </c:pt>
                <c:pt idx="7">
                  <c:v>Сервис</c:v>
                </c:pt>
                <c:pt idx="8">
                  <c:v>IT</c:v>
                </c:pt>
                <c:pt idx="9">
                  <c:v>Обучение персонала</c:v>
                </c:pt>
                <c:pt idx="10">
                  <c:v>Технические коммуникации</c:v>
                </c:pt>
                <c:pt idx="11">
                  <c:v>Помещения и производственная среда</c:v>
                </c:pt>
                <c:pt idx="12">
                  <c:v>Аптечка, неотложная помощь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20</c:v>
                </c:pt>
                <c:pt idx="1">
                  <c:v>32</c:v>
                </c:pt>
                <c:pt idx="2">
                  <c:v>35</c:v>
                </c:pt>
                <c:pt idx="3">
                  <c:v>28</c:v>
                </c:pt>
                <c:pt idx="4">
                  <c:v>13</c:v>
                </c:pt>
                <c:pt idx="5">
                  <c:v>36</c:v>
                </c:pt>
                <c:pt idx="6">
                  <c:v>28</c:v>
                </c:pt>
                <c:pt idx="7">
                  <c:v>10</c:v>
                </c:pt>
                <c:pt idx="8">
                  <c:v>13</c:v>
                </c:pt>
                <c:pt idx="9">
                  <c:v>33</c:v>
                </c:pt>
                <c:pt idx="10">
                  <c:v>13</c:v>
                </c:pt>
                <c:pt idx="11">
                  <c:v>22</c:v>
                </c:pt>
                <c:pt idx="12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Несоотвествие стандарту (СОП)</c:v>
                </c:pt>
                <c:pt idx="1">
                  <c:v>СанЭпид режим</c:v>
                </c:pt>
                <c:pt idx="2">
                  <c:v>Стандартизация, правила, процедуры</c:v>
                </c:pt>
                <c:pt idx="3">
                  <c:v>Ведение документации</c:v>
                </c:pt>
                <c:pt idx="4">
                  <c:v>Хранение медикаментов и материалов</c:v>
                </c:pt>
                <c:pt idx="5">
                  <c:v>Организационные,взаимодействие</c:v>
                </c:pt>
                <c:pt idx="6">
                  <c:v>Мед оборудование</c:v>
                </c:pt>
                <c:pt idx="7">
                  <c:v>Сервис</c:v>
                </c:pt>
                <c:pt idx="8">
                  <c:v>IT</c:v>
                </c:pt>
                <c:pt idx="9">
                  <c:v>Обучение персонала</c:v>
                </c:pt>
                <c:pt idx="10">
                  <c:v>Технические коммуникации</c:v>
                </c:pt>
                <c:pt idx="11">
                  <c:v>Помещения и производственная среда</c:v>
                </c:pt>
                <c:pt idx="12">
                  <c:v>Аптечка, неотложная помощь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16</c:v>
                </c:pt>
                <c:pt idx="1">
                  <c:v>32</c:v>
                </c:pt>
                <c:pt idx="2">
                  <c:v>53</c:v>
                </c:pt>
                <c:pt idx="3">
                  <c:v>31</c:v>
                </c:pt>
                <c:pt idx="4">
                  <c:v>23</c:v>
                </c:pt>
                <c:pt idx="5">
                  <c:v>16</c:v>
                </c:pt>
                <c:pt idx="6">
                  <c:v>14</c:v>
                </c:pt>
                <c:pt idx="7">
                  <c:v>10</c:v>
                </c:pt>
                <c:pt idx="8">
                  <c:v>4</c:v>
                </c:pt>
                <c:pt idx="9">
                  <c:v>18</c:v>
                </c:pt>
                <c:pt idx="10">
                  <c:v>22</c:v>
                </c:pt>
                <c:pt idx="11">
                  <c:v>3</c:v>
                </c:pt>
                <c:pt idx="1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Несоотвествие стандарту (СОП)</c:v>
                </c:pt>
                <c:pt idx="1">
                  <c:v>СанЭпид режим</c:v>
                </c:pt>
                <c:pt idx="2">
                  <c:v>Стандартизация, правила, процедуры</c:v>
                </c:pt>
                <c:pt idx="3">
                  <c:v>Ведение документации</c:v>
                </c:pt>
                <c:pt idx="4">
                  <c:v>Хранение медикаментов и материалов</c:v>
                </c:pt>
                <c:pt idx="5">
                  <c:v>Организационные,взаимодействие</c:v>
                </c:pt>
                <c:pt idx="6">
                  <c:v>Мед оборудование</c:v>
                </c:pt>
                <c:pt idx="7">
                  <c:v>Сервис</c:v>
                </c:pt>
                <c:pt idx="8">
                  <c:v>IT</c:v>
                </c:pt>
                <c:pt idx="9">
                  <c:v>Обучение персонала</c:v>
                </c:pt>
                <c:pt idx="10">
                  <c:v>Технические коммуникации</c:v>
                </c:pt>
                <c:pt idx="11">
                  <c:v>Помещения и производственная среда</c:v>
                </c:pt>
                <c:pt idx="12">
                  <c:v>Аптечка, неотложная помощь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32</c:v>
                </c:pt>
                <c:pt idx="1">
                  <c:v>31</c:v>
                </c:pt>
                <c:pt idx="2">
                  <c:v>29</c:v>
                </c:pt>
                <c:pt idx="3">
                  <c:v>20</c:v>
                </c:pt>
                <c:pt idx="4">
                  <c:v>18</c:v>
                </c:pt>
                <c:pt idx="5">
                  <c:v>16</c:v>
                </c:pt>
                <c:pt idx="6">
                  <c:v>14</c:v>
                </c:pt>
                <c:pt idx="7">
                  <c:v>10</c:v>
                </c:pt>
                <c:pt idx="8">
                  <c:v>10</c:v>
                </c:pt>
                <c:pt idx="9">
                  <c:v>5</c:v>
                </c:pt>
                <c:pt idx="10">
                  <c:v>3</c:v>
                </c:pt>
                <c:pt idx="11">
                  <c:v>3</c:v>
                </c:pt>
                <c:pt idx="12">
                  <c:v>1</c:v>
                </c:pt>
              </c:numCache>
            </c:numRef>
          </c:val>
        </c:ser>
        <c:dLbls>
          <c:showVal val="1"/>
        </c:dLbls>
        <c:gapWidth val="75"/>
        <c:axId val="112039040"/>
        <c:axId val="112040576"/>
      </c:barChart>
      <c:catAx>
        <c:axId val="1120390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2400000" vert="horz"/>
          <a:lstStyle/>
          <a:p>
            <a:pPr>
              <a:defRPr sz="1100"/>
            </a:pPr>
            <a:endParaRPr lang="ru-RU"/>
          </a:p>
        </c:txPr>
        <c:crossAx val="112040576"/>
        <c:crosses val="autoZero"/>
        <c:auto val="1"/>
        <c:lblAlgn val="ctr"/>
        <c:lblOffset val="100"/>
      </c:catAx>
      <c:valAx>
        <c:axId val="1120405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400"/>
            </a:pPr>
            <a:endParaRPr lang="ru-RU"/>
          </a:p>
        </c:txPr>
        <c:crossAx val="1120390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4215186753102011"/>
          <c:y val="3.1722287952347925E-2"/>
          <c:w val="0.29282488520905148"/>
          <c:h val="6.9496094121210938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Выполнено</c:v>
                </c:pt>
                <c:pt idx="1">
                  <c:v>В работе</c:v>
                </c:pt>
                <c:pt idx="2">
                  <c:v>Требует дополнительного согласования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213</c:v>
                </c:pt>
                <c:pt idx="1">
                  <c:v>8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Выполнено</c:v>
                </c:pt>
                <c:pt idx="1">
                  <c:v>В работе</c:v>
                </c:pt>
                <c:pt idx="2">
                  <c:v>Требует дополнительного согласования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242</c:v>
                </c:pt>
                <c:pt idx="1">
                  <c:v>6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Выполнено</c:v>
                </c:pt>
                <c:pt idx="1">
                  <c:v>В работе</c:v>
                </c:pt>
                <c:pt idx="2">
                  <c:v>Требует дополнительного согласования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192</c:v>
                </c:pt>
                <c:pt idx="1">
                  <c:v>5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75"/>
        <c:axId val="112186496"/>
        <c:axId val="112188032"/>
      </c:barChart>
      <c:catAx>
        <c:axId val="112186496"/>
        <c:scaling>
          <c:orientation val="minMax"/>
        </c:scaling>
        <c:axPos val="b"/>
        <c:numFmt formatCode="General" sourceLinked="1"/>
        <c:majorTickMark val="none"/>
        <c:tickLblPos val="nextTo"/>
        <c:crossAx val="112188032"/>
        <c:crosses val="autoZero"/>
        <c:auto val="1"/>
        <c:lblAlgn val="ctr"/>
        <c:lblOffset val="100"/>
      </c:catAx>
      <c:valAx>
        <c:axId val="112188032"/>
        <c:scaling>
          <c:orientation val="minMax"/>
        </c:scaling>
        <c:axPos val="l"/>
        <c:numFmt formatCode="General" sourceLinked="1"/>
        <c:majorTickMark val="none"/>
        <c:tickLblPos val="nextTo"/>
        <c:crossAx val="112186496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006AA-FE6A-4743-B831-FE66A263545D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0FBF0-DB84-494F-8C3C-D53CEB05F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E4F4-13F1-40FC-B22B-E258F128CDE3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24519-8102-4D0A-BD70-8670093BB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01BE78-CCD3-4A36-9894-6D1DF727F9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3257550"/>
            <a:ext cx="7310967" cy="3083719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7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38AC61-D132-4424-83E5-40A47E22AB46}" type="slidenum">
              <a:rPr lang="ru-RU" smtClean="0"/>
              <a:pPr eaLnBrk="1" hangingPunct="1"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2B66860-6F4C-4A8B-986A-E906389A32CC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88067" name="Text Box 1"/>
          <p:cNvSpPr txBox="1">
            <a:spLocks noChangeArrowheads="1"/>
          </p:cNvSpPr>
          <p:nvPr/>
        </p:nvSpPr>
        <p:spPr bwMode="auto">
          <a:xfrm>
            <a:off x="1524000" y="514350"/>
            <a:ext cx="6096000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1" y="3257550"/>
            <a:ext cx="7304617" cy="3150394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1A7893-F6FB-440C-A40A-A997AEB51A68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1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</a:t>
            </a:r>
            <a:r>
              <a:rPr lang="ru-RU" baseline="0" dirty="0" smtClean="0"/>
              <a:t> отделе качества – 4 чел</a:t>
            </a:r>
          </a:p>
          <a:p>
            <a:r>
              <a:rPr lang="ru-RU" baseline="0" dirty="0" smtClean="0"/>
              <a:t>В группе качества – 6 чел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924519-8102-4D0A-BD70-8670093BB1BA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8A7F1FB-314B-4C0C-8D8E-6A8DE04D0FF0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890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90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15186B-F069-470D-B6E2-6925269692FB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921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21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FFEAF6-6C9C-4ABF-9C8E-DEBFE4F05E02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1044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44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153966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95B3B64-AA9E-44B9-8239-3BA9A1F06C1A}" type="slidenum">
              <a:rPr lang="ru-RU" smtClean="0"/>
              <a:pPr/>
              <a:t>41</a:t>
            </a:fld>
            <a:endParaRPr lang="ru-RU" smtClean="0"/>
          </a:p>
        </p:txBody>
      </p:sp>
      <p:sp>
        <p:nvSpPr>
          <p:cNvPr id="1024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24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DB5747D-FDC7-444B-A407-377D1E808F91}" type="slidenum">
              <a:rPr lang="ru-RU" smtClean="0"/>
              <a:pPr/>
              <a:t>42</a:t>
            </a:fld>
            <a:endParaRPr lang="ru-RU" smtClean="0"/>
          </a:p>
        </p:txBody>
      </p:sp>
      <p:sp>
        <p:nvSpPr>
          <p:cNvPr id="91139" name="Text Box 1"/>
          <p:cNvSpPr txBox="1">
            <a:spLocks noChangeArrowheads="1"/>
          </p:cNvSpPr>
          <p:nvPr/>
        </p:nvSpPr>
        <p:spPr bwMode="auto">
          <a:xfrm>
            <a:off x="1524000" y="514350"/>
            <a:ext cx="6096000" cy="2571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91141" name="Text Box 3"/>
          <p:cNvSpPr txBox="1">
            <a:spLocks noChangeArrowheads="1"/>
          </p:cNvSpPr>
          <p:nvPr/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02A12CA-C740-4924-A8C5-D54A1B58BA60}" type="slidenum">
              <a:rPr lang="ru-RU" sz="1200">
                <a:solidFill>
                  <a:srgbClr val="000000"/>
                </a:solidFill>
                <a:latin typeface="Calibri" pitchFamily="32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42</a:t>
            </a:fld>
            <a:endParaRPr lang="ru-RU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00D76E-8ED8-40A4-83BA-A2A7CF7F3953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1075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75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924519-8102-4D0A-BD70-8670093BB1B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0DC02A2-2AE1-492C-B8A7-BA6085E095E6}" type="slidenum">
              <a:rPr lang="ru-RU" smtClean="0"/>
              <a:pPr/>
              <a:t>45</a:t>
            </a:fld>
            <a:endParaRPr lang="ru-RU" smtClean="0"/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0967" cy="308371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1024D-3973-4144-93E9-59DD122FFBFC}" type="slidenum">
              <a:rPr lang="ru-RU"/>
              <a:pPr/>
              <a:t>4</a:t>
            </a:fld>
            <a:endParaRPr lang="ru-RU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24E5FD-62DD-4F6F-ADDE-484594159FD4}" type="slidenum">
              <a:rPr lang="ru-RU"/>
              <a:pPr/>
              <a:t>5</a:t>
            </a:fld>
            <a:endParaRPr lang="ru-RU"/>
          </a:p>
        </p:txBody>
      </p:sp>
      <p:sp>
        <p:nvSpPr>
          <p:cNvPr id="72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E28B57-EBDA-468C-8C4B-54A81964973B}" type="slidenum">
              <a:rPr lang="ru-RU"/>
              <a:pPr/>
              <a:t>6</a:t>
            </a:fld>
            <a:endParaRPr lang="ru-RU"/>
          </a:p>
        </p:txBody>
      </p:sp>
      <p:sp>
        <p:nvSpPr>
          <p:cNvPr id="72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FF76A-CD5A-459C-8635-244D63570B2F}" type="slidenum">
              <a:rPr lang="ru-RU"/>
              <a:pPr/>
              <a:t>7</a:t>
            </a:fld>
            <a:endParaRPr lang="ru-RU"/>
          </a:p>
        </p:txBody>
      </p:sp>
      <p:sp>
        <p:nvSpPr>
          <p:cNvPr id="121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121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87144C-2989-47AF-9218-A4A0660A528D}" type="slidenum">
              <a:rPr lang="ru-RU"/>
              <a:pPr/>
              <a:t>11</a:t>
            </a:fld>
            <a:endParaRPr lang="ru-RU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E5E4BB-BADB-4EA8-9194-AFE9A45F69A3}" type="slidenum">
              <a:rPr lang="ru-RU"/>
              <a:pPr/>
              <a:t>13</a:t>
            </a:fld>
            <a:endParaRPr lang="ru-RU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9088" y="514350"/>
            <a:ext cx="3430587" cy="257175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ЗАМЕНА???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924519-8102-4D0A-BD70-8670093BB1B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8532A-D15E-4239-A4B2-46A581CD60FF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40C-0E42-4292-B97D-04C35AB3BD02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CA694-1BB7-443F-9C98-B9B5B264F6E3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F140-52AD-41EF-8271-CB3A5013AE02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C00F-CEAC-48BC-823C-10D86A7791EC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FEFF8-2ED8-4EE1-B204-EB2F11F80DF6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CF95-A9EA-40BB-B49B-A85CFB6B8632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71B5D-6E38-4FFB-B3F6-62985CD6AB85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93628-DCE7-4CA3-8C73-6E83F0052770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C3D0-4032-433F-986A-842631027574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E7F16-CBE9-4766-8AE5-998152092650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5314F-51E5-4AF4-91F5-9EFDBD61446A}" type="datetime1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FE767-1776-4291-B9F1-A61A6E17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med">
    <p:pull dir="l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7704856" cy="18938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Контроль качества и управление качеством</a:t>
            </a:r>
            <a:r>
              <a:rPr lang="en-US" sz="4000" b="1" dirty="0" smtClean="0">
                <a:solidFill>
                  <a:schemeClr val="bg1"/>
                </a:solidFill>
              </a:rPr>
              <a:t>:</a:t>
            </a:r>
            <a:r>
              <a:rPr lang="ru-RU" sz="4000" b="1" dirty="0" smtClean="0">
                <a:solidFill>
                  <a:schemeClr val="bg1"/>
                </a:solidFill>
              </a:rPr>
              <a:t>  два подхода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2123728" y="5715016"/>
            <a:ext cx="6768752" cy="1142984"/>
          </a:xfrm>
        </p:spPr>
        <p:txBody>
          <a:bodyPr>
            <a:noAutofit/>
          </a:bodyPr>
          <a:lstStyle/>
          <a:p>
            <a:pPr algn="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accent6"/>
                </a:solidFill>
              </a:rPr>
              <a:t>Заместитель генерального директора</a:t>
            </a:r>
          </a:p>
          <a:p>
            <a:pPr algn="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chemeClr val="accent6"/>
                </a:solidFill>
              </a:rPr>
              <a:t>по медицине ООО «АВА-ПЕТЕР» Трофимова Т.Н.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E8AD1-D702-4ECB-A8F3-AFD6F7A1B5F0}" type="slidenum">
              <a:rPr lang="ru-RU"/>
              <a:pPr/>
              <a:t>10</a:t>
            </a:fld>
            <a:endParaRPr lang="ru-RU"/>
          </a:p>
        </p:txBody>
      </p:sp>
      <p:sp>
        <p:nvSpPr>
          <p:cNvPr id="9728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3140968"/>
            <a:ext cx="7848872" cy="2232025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      </a:t>
            </a:r>
            <a:r>
              <a:rPr lang="ru-RU" sz="2400" b="1" dirty="0" smtClean="0"/>
              <a:t>Разработка </a:t>
            </a:r>
            <a:r>
              <a:rPr lang="ru-RU" sz="2400" b="1" dirty="0"/>
              <a:t>и </a:t>
            </a:r>
            <a:r>
              <a:rPr lang="ru-RU" sz="2400" b="1" dirty="0" smtClean="0"/>
              <a:t>внедрение алгоритмов </a:t>
            </a:r>
            <a:r>
              <a:rPr lang="ru-RU" sz="2400" b="1" dirty="0"/>
              <a:t>профилактики, диагностики, лечения, реабилитации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      Цель</a:t>
            </a:r>
            <a:r>
              <a:rPr lang="ru-RU" sz="2400" b="1" dirty="0"/>
              <a:t>: контроль качества    </a:t>
            </a:r>
            <a:endParaRPr lang="ru-RU" sz="2000" b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     США </a:t>
            </a:r>
            <a:r>
              <a:rPr lang="ru-RU" sz="2400" b="1" dirty="0"/>
              <a:t>– 50-е годы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     Европа </a:t>
            </a:r>
            <a:r>
              <a:rPr lang="ru-RU" sz="2400" b="1" dirty="0"/>
              <a:t>– </a:t>
            </a:r>
            <a:r>
              <a:rPr lang="ru-RU" sz="2400" b="1" dirty="0" smtClean="0"/>
              <a:t>60-е годы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      Россия - 90-е годы</a:t>
            </a:r>
            <a:endParaRPr lang="ru-RU" sz="2000" b="1" dirty="0"/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0" lang="ru-RU" sz="2000" b="1" dirty="0"/>
          </a:p>
        </p:txBody>
      </p:sp>
      <p:sp>
        <p:nvSpPr>
          <p:cNvPr id="9728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115616" y="5517232"/>
            <a:ext cx="7704856" cy="934938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      </a:t>
            </a:r>
            <a:r>
              <a:rPr lang="ru-RU" sz="2400" b="1" dirty="0"/>
              <a:t>К концу 2007 году Министерством здравоохранения и социального развития утверждено более 500 стандартов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972809" name="Rectangle 9"/>
          <p:cNvSpPr>
            <a:spLocks noChangeArrowheads="1"/>
          </p:cNvSpPr>
          <p:nvPr/>
        </p:nvSpPr>
        <p:spPr bwMode="auto">
          <a:xfrm>
            <a:off x="395536" y="1700808"/>
            <a:ext cx="7704856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</a:rPr>
              <a:t>А.А. </a:t>
            </a:r>
            <a:r>
              <a:rPr lang="ru-RU" sz="2000" b="1" dirty="0" smtClean="0">
                <a:effectLst/>
              </a:rPr>
              <a:t>Кисель, </a:t>
            </a:r>
            <a:r>
              <a:rPr lang="ru-RU" sz="2000" b="1" dirty="0">
                <a:effectLst/>
              </a:rPr>
              <a:t>1940 </a:t>
            </a:r>
            <a:r>
              <a:rPr lang="ru-RU" sz="2000" b="1" dirty="0" smtClean="0">
                <a:effectLst/>
              </a:rPr>
              <a:t>г., </a:t>
            </a:r>
            <a:r>
              <a:rPr lang="ru-RU" sz="2000" b="1" dirty="0">
                <a:effectLst/>
              </a:rPr>
              <a:t>СССР</a:t>
            </a:r>
          </a:p>
          <a:p>
            <a:r>
              <a:rPr lang="ru-RU" sz="2000" b="1" dirty="0">
                <a:effectLst/>
              </a:rPr>
              <a:t>Концепция стандартизации (эталона) </a:t>
            </a:r>
            <a:r>
              <a:rPr lang="ru-RU" sz="2000" b="1" dirty="0" smtClean="0">
                <a:effectLst/>
              </a:rPr>
              <a:t>диагностики</a:t>
            </a:r>
          </a:p>
          <a:p>
            <a:r>
              <a:rPr lang="ru-RU" sz="2000" b="1" dirty="0" smtClean="0">
                <a:effectLst/>
              </a:rPr>
              <a:t> </a:t>
            </a:r>
            <a:r>
              <a:rPr lang="ru-RU" sz="2000" b="1" dirty="0">
                <a:effectLst/>
              </a:rPr>
              <a:t>Диагностические критерии некоторых детских заболеваний – </a:t>
            </a:r>
          </a:p>
          <a:p>
            <a:r>
              <a:rPr lang="ru-RU" sz="2000" dirty="0">
                <a:effectLst/>
              </a:rPr>
              <a:t>«</a:t>
            </a:r>
            <a:r>
              <a:rPr lang="ru-RU" sz="2000" b="1" dirty="0"/>
              <a:t>АБСОЛЮТНЫЙ СИМПТОМОКОМПЛЕКС БОЛЕЗНИ»</a:t>
            </a:r>
            <a:r>
              <a:rPr lang="ru-RU" sz="2000" dirty="0"/>
              <a:t> </a:t>
            </a:r>
          </a:p>
        </p:txBody>
      </p:sp>
      <p:sp>
        <p:nvSpPr>
          <p:cNvPr id="972812" name="Rectangle 12"/>
          <p:cNvSpPr>
            <a:spLocks noChangeArrowheads="1"/>
          </p:cNvSpPr>
          <p:nvPr/>
        </p:nvSpPr>
        <p:spPr bwMode="auto">
          <a:xfrm>
            <a:off x="467544" y="548680"/>
            <a:ext cx="6192688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/>
              </a:rPr>
              <a:t>Клинические аспекты стандартизации </a:t>
            </a:r>
          </a:p>
          <a:p>
            <a:r>
              <a:rPr lang="ru-RU" sz="2800" b="1" dirty="0">
                <a:solidFill>
                  <a:schemeClr val="bg1"/>
                </a:solidFill>
                <a:effectLst/>
              </a:rPr>
              <a:t>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C657E-A059-415F-83AF-A251985096FD}" type="slidenum">
              <a:rPr lang="ru-RU"/>
              <a:pPr/>
              <a:t>11</a:t>
            </a:fld>
            <a:endParaRPr lang="ru-RU"/>
          </a:p>
        </p:txBody>
      </p:sp>
      <p:sp>
        <p:nvSpPr>
          <p:cNvPr id="96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33375"/>
            <a:ext cx="5898232" cy="10668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Проблема получает название и договорились, что понимать…. </a:t>
            </a:r>
          </a:p>
        </p:txBody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199437" cy="2114550"/>
          </a:xfrm>
          <a:noFill/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>
                <a:latin typeface="Times New Roman" pitchFamily="18" charset="0"/>
              </a:rPr>
              <a:t>качество медицинской помощи</a:t>
            </a:r>
            <a:r>
              <a:rPr lang="ru-RU" b="1" dirty="0"/>
              <a:t> </a:t>
            </a:r>
            <a:endParaRPr lang="ru-RU" b="1" dirty="0" smtClean="0"/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</a:rPr>
              <a:t>(</a:t>
            </a:r>
            <a:r>
              <a:rPr lang="en-US" b="1" dirty="0">
                <a:latin typeface="Times New Roman" pitchFamily="18" charset="0"/>
              </a:rPr>
              <a:t>quality medical care</a:t>
            </a:r>
            <a:r>
              <a:rPr lang="ru-RU" b="1" dirty="0">
                <a:latin typeface="Times New Roman" pitchFamily="18" charset="0"/>
              </a:rPr>
              <a:t>) </a:t>
            </a:r>
          </a:p>
        </p:txBody>
      </p:sp>
      <p:sp>
        <p:nvSpPr>
          <p:cNvPr id="966662" name="Text Box 6"/>
          <p:cNvSpPr txBox="1">
            <a:spLocks noChangeArrowheads="1"/>
          </p:cNvSpPr>
          <p:nvPr/>
        </p:nvSpPr>
        <p:spPr bwMode="auto">
          <a:xfrm>
            <a:off x="611560" y="3212976"/>
            <a:ext cx="7848872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400" dirty="0">
                <a:effectLst/>
              </a:rPr>
              <a:t>1. </a:t>
            </a:r>
            <a:r>
              <a:rPr lang="ru-RU" sz="2400" b="1" dirty="0">
                <a:effectLst/>
              </a:rPr>
              <a:t>Обеспечение качества. Компоненты качества. Стандарты качества.</a:t>
            </a:r>
          </a:p>
        </p:txBody>
      </p:sp>
      <p:sp>
        <p:nvSpPr>
          <p:cNvPr id="966663" name="Text Box 7"/>
          <p:cNvSpPr txBox="1">
            <a:spLocks noChangeArrowheads="1"/>
          </p:cNvSpPr>
          <p:nvPr/>
        </p:nvSpPr>
        <p:spPr bwMode="auto">
          <a:xfrm>
            <a:off x="611560" y="4149080"/>
            <a:ext cx="78486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effectLst/>
              </a:rPr>
              <a:t>2. </a:t>
            </a:r>
            <a:r>
              <a:rPr lang="ru-RU" sz="2400" b="1" dirty="0">
                <a:effectLst/>
              </a:rPr>
              <a:t>Управление качеством (непрерывное улучшение путем оптимизации и совершенствования всех компонентов</a:t>
            </a:r>
            <a:r>
              <a:rPr lang="ru-RU" sz="2400" dirty="0">
                <a:effectLst/>
              </a:rPr>
              <a:t>) </a:t>
            </a:r>
          </a:p>
        </p:txBody>
      </p:sp>
      <p:sp>
        <p:nvSpPr>
          <p:cNvPr id="966664" name="Text Box 8"/>
          <p:cNvSpPr txBox="1">
            <a:spLocks noChangeArrowheads="1"/>
          </p:cNvSpPr>
          <p:nvPr/>
        </p:nvSpPr>
        <p:spPr bwMode="auto">
          <a:xfrm>
            <a:off x="611560" y="5445224"/>
            <a:ext cx="7848872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</a:rPr>
              <a:t>- Как </a:t>
            </a:r>
            <a:r>
              <a:rPr lang="ru-RU" sz="2400" b="1" dirty="0">
                <a:effectLst/>
              </a:rPr>
              <a:t>рационально распределить деньги, кадры, ресурсы? </a:t>
            </a:r>
          </a:p>
          <a:p>
            <a:r>
              <a:rPr lang="ru-RU" sz="2400" b="1" dirty="0" smtClean="0"/>
              <a:t>- </a:t>
            </a:r>
            <a:r>
              <a:rPr lang="ru-RU" sz="2400" b="1" dirty="0" smtClean="0">
                <a:effectLst/>
              </a:rPr>
              <a:t>Как </a:t>
            </a:r>
            <a:r>
              <a:rPr lang="ru-RU" sz="2400" b="1" dirty="0">
                <a:effectLst/>
              </a:rPr>
              <a:t>проверить и что проверять?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FD1A8-DD1C-45E1-B23F-2F9CD598CC9D}" type="slidenum">
              <a:rPr lang="ru-RU"/>
              <a:pPr/>
              <a:t>12</a:t>
            </a:fld>
            <a:endParaRPr lang="ru-RU"/>
          </a:p>
        </p:txBody>
      </p:sp>
      <p:sp>
        <p:nvSpPr>
          <p:cNvPr id="97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5394325" cy="1282700"/>
          </a:xfrm>
        </p:spPr>
        <p:txBody>
          <a:bodyPr>
            <a:normAutofit/>
          </a:bodyPr>
          <a:lstStyle/>
          <a:p>
            <a:r>
              <a:rPr lang="ru-RU" sz="3100" b="1" dirty="0">
                <a:solidFill>
                  <a:schemeClr val="bg1"/>
                </a:solidFill>
              </a:rPr>
              <a:t>1950 – </a:t>
            </a:r>
            <a:r>
              <a:rPr lang="ru-RU" sz="3100" b="1" dirty="0" smtClean="0">
                <a:solidFill>
                  <a:schemeClr val="bg1"/>
                </a:solidFill>
              </a:rPr>
              <a:t>1999 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73238"/>
            <a:ext cx="7696200" cy="352797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/>
              <a:t>Внимание к КМП становится всеобщим и начинает носить интернациональный характер.</a:t>
            </a:r>
          </a:p>
          <a:p>
            <a:r>
              <a:rPr lang="ru-RU" sz="2800" b="1" dirty="0"/>
              <a:t>Создаются национальные, международные организации.</a:t>
            </a:r>
          </a:p>
          <a:p>
            <a:r>
              <a:rPr lang="ru-RU" sz="2800" b="1" dirty="0"/>
              <a:t>ВОЗ публикует ряд программных документов и докладов, связанных с обеспечением </a:t>
            </a:r>
            <a:r>
              <a:rPr lang="ru-RU" sz="2800" b="1" dirty="0" smtClean="0"/>
              <a:t>КМП </a:t>
            </a:r>
            <a:endParaRPr lang="ru-RU" sz="2800" b="1" dirty="0"/>
          </a:p>
          <a:p>
            <a:endParaRPr lang="ru-RU" dirty="0"/>
          </a:p>
        </p:txBody>
      </p:sp>
      <p:sp>
        <p:nvSpPr>
          <p:cNvPr id="978951" name="Oval 7"/>
          <p:cNvSpPr>
            <a:spLocks noChangeArrowheads="1"/>
          </p:cNvSpPr>
          <p:nvPr/>
        </p:nvSpPr>
        <p:spPr bwMode="auto">
          <a:xfrm>
            <a:off x="395536" y="5877272"/>
            <a:ext cx="8066087" cy="719138"/>
          </a:xfrm>
          <a:prstGeom prst="ellipse">
            <a:avLst/>
          </a:prstGeom>
          <a:solidFill>
            <a:srgbClr val="3366FF"/>
          </a:solidFill>
          <a:ln w="12700" cap="sq">
            <a:round/>
            <a:headEnd type="none" w="sm" len="sm"/>
            <a:tailEnd type="none" w="sm" len="sm"/>
          </a:ln>
          <a:effectLst/>
          <a:scene3d>
            <a:camera prst="legacyObliqueTopRight"/>
            <a:lightRig rig="legacyFlat3" dir="l"/>
          </a:scene3d>
          <a:sp3d extrusionH="430200" prstMaterial="legacyMatte">
            <a:bevelT w="13500" h="13500" prst="angle"/>
            <a:bevelB w="13500" h="13500" prst="angle"/>
            <a:extrusionClr>
              <a:srgbClr val="3366FF"/>
            </a:extrusionClr>
          </a:sp3d>
        </p:spPr>
        <p:txBody>
          <a:bodyPr wrap="none" anchor="ctr">
            <a:flatTx/>
          </a:bodyPr>
          <a:lstStyle/>
          <a:p>
            <a:r>
              <a:rPr lang="ru-RU" sz="2400" b="1" dirty="0">
                <a:solidFill>
                  <a:schemeClr val="bg2"/>
                </a:solidFill>
                <a:effectLst/>
              </a:rPr>
              <a:t>Документы опираются на опыт США и стран ЕС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C46BF-019B-4460-8010-10ECAD654C86}" type="slidenum">
              <a:rPr lang="ru-RU"/>
              <a:pPr/>
              <a:t>13</a:t>
            </a:fld>
            <a:endParaRPr lang="ru-RU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99955" cy="91122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Современное российское здравоохранение</a:t>
            </a:r>
          </a:p>
        </p:txBody>
      </p:sp>
      <p:sp>
        <p:nvSpPr>
          <p:cNvPr id="986115" name="Rectangle 3"/>
          <p:cNvSpPr>
            <a:spLocks noChangeArrowheads="1"/>
          </p:cNvSpPr>
          <p:nvPr/>
        </p:nvSpPr>
        <p:spPr bwMode="auto">
          <a:xfrm>
            <a:off x="0" y="4887913"/>
            <a:ext cx="6084888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5000"/>
            </a:pPr>
            <a:r>
              <a:rPr kumimoji="1" lang="ru-RU" dirty="0">
                <a:effectLst/>
              </a:rPr>
              <a:t>   </a:t>
            </a:r>
            <a:r>
              <a:rPr kumimoji="1" lang="ru-RU" b="1" dirty="0" smtClean="0"/>
              <a:t>Система ОМС призвана обеспечить всем гражданам независимо от их возраста, социального положения, места жительства, уровня доходов равные возможности в получении качественной медицинской помощи</a:t>
            </a:r>
            <a:r>
              <a:rPr kumimoji="1" lang="ru-RU" dirty="0" smtClean="0">
                <a:effectLst/>
              </a:rPr>
              <a:t> </a:t>
            </a:r>
            <a:endParaRPr kumimoji="1" lang="ru-RU" b="1" dirty="0">
              <a:effectLst/>
            </a:endParaRPr>
          </a:p>
        </p:txBody>
      </p:sp>
      <p:sp>
        <p:nvSpPr>
          <p:cNvPr id="986116" name="AutoShape 4"/>
          <p:cNvSpPr>
            <a:spLocks noChangeArrowheads="1"/>
          </p:cNvSpPr>
          <p:nvPr/>
        </p:nvSpPr>
        <p:spPr bwMode="auto">
          <a:xfrm rot="1696586">
            <a:off x="6086535" y="5051431"/>
            <a:ext cx="2917133" cy="1452682"/>
          </a:xfrm>
          <a:prstGeom prst="irregularSeal2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1" hangingPunct="1"/>
            <a:r>
              <a:rPr lang="ru-RU" sz="18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«Качество для всех» </a:t>
            </a:r>
            <a:endParaRPr lang="ru-RU" sz="1800" b="1" dirty="0">
              <a:effectLst/>
              <a:latin typeface="Times New Roman" pitchFamily="18" charset="0"/>
            </a:endParaRPr>
          </a:p>
        </p:txBody>
      </p:sp>
      <p:pic>
        <p:nvPicPr>
          <p:cNvPr id="986117" name="Picture 5" descr="J00787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941168"/>
            <a:ext cx="790575" cy="1557337"/>
          </a:xfrm>
          <a:prstGeom prst="rect">
            <a:avLst/>
          </a:prstGeom>
          <a:noFill/>
        </p:spPr>
      </p:pic>
      <p:sp>
        <p:nvSpPr>
          <p:cNvPr id="986118" name="Oval 6"/>
          <p:cNvSpPr>
            <a:spLocks noChangeArrowheads="1"/>
          </p:cNvSpPr>
          <p:nvPr/>
        </p:nvSpPr>
        <p:spPr bwMode="auto">
          <a:xfrm>
            <a:off x="1258888" y="1844675"/>
            <a:ext cx="6408737" cy="1295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r>
              <a:rPr lang="ru-RU" sz="2400" b="1" dirty="0"/>
              <a:t>Возрастающий интерес </a:t>
            </a:r>
          </a:p>
          <a:p>
            <a:pPr eaLnBrk="1" hangingPunct="1"/>
            <a:r>
              <a:rPr lang="ru-RU" sz="2400" b="1" dirty="0"/>
              <a:t>к экономической составляющей</a:t>
            </a:r>
          </a:p>
          <a:p>
            <a:pPr eaLnBrk="1" hangingPunct="1"/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986119" name="Oval 7"/>
          <p:cNvSpPr>
            <a:spLocks noChangeArrowheads="1"/>
          </p:cNvSpPr>
          <p:nvPr/>
        </p:nvSpPr>
        <p:spPr bwMode="auto">
          <a:xfrm>
            <a:off x="0" y="3068638"/>
            <a:ext cx="4660900" cy="15843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r>
              <a:rPr lang="ru-RU" b="1" dirty="0">
                <a:effectLst/>
              </a:rPr>
              <a:t>Гуманитарная составляющая</a:t>
            </a:r>
          </a:p>
          <a:p>
            <a:pPr eaLnBrk="1" hangingPunct="1"/>
            <a:r>
              <a:rPr lang="ru-RU" b="1" dirty="0" smtClean="0"/>
              <a:t>з</a:t>
            </a:r>
            <a:r>
              <a:rPr lang="ru-RU" b="1" dirty="0" smtClean="0">
                <a:effectLst/>
              </a:rPr>
              <a:t>аложена в </a:t>
            </a:r>
            <a:r>
              <a:rPr lang="ru-RU" b="1" dirty="0">
                <a:effectLst/>
              </a:rPr>
              <a:t>Законодательство </a:t>
            </a:r>
            <a:endParaRPr lang="ru-RU" dirty="0">
              <a:effectLst/>
            </a:endParaRPr>
          </a:p>
        </p:txBody>
      </p:sp>
      <p:sp>
        <p:nvSpPr>
          <p:cNvPr id="986120" name="Oval 8"/>
          <p:cNvSpPr>
            <a:spLocks noChangeArrowheads="1"/>
          </p:cNvSpPr>
          <p:nvPr/>
        </p:nvSpPr>
        <p:spPr bwMode="auto">
          <a:xfrm>
            <a:off x="4427538" y="2708275"/>
            <a:ext cx="4356100" cy="20177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r>
              <a:rPr lang="ru-RU" b="1">
                <a:effectLst/>
              </a:rPr>
              <a:t>Клиническая составляющая</a:t>
            </a:r>
          </a:p>
          <a:p>
            <a:pPr eaLnBrk="1" hangingPunct="1"/>
            <a:r>
              <a:rPr lang="ru-RU" b="1">
                <a:effectLst/>
              </a:rPr>
              <a:t>в стадии формирования   </a:t>
            </a:r>
          </a:p>
          <a:p>
            <a:pPr eaLnBrk="1" hangingPunct="1"/>
            <a:r>
              <a:rPr lang="ru-RU">
                <a:effectLst/>
              </a:rPr>
              <a:t>  </a:t>
            </a:r>
          </a:p>
        </p:txBody>
      </p:sp>
      <p:sp>
        <p:nvSpPr>
          <p:cNvPr id="986121" name="Rectangle 9"/>
          <p:cNvSpPr>
            <a:spLocks noChangeArrowheads="1"/>
          </p:cNvSpPr>
          <p:nvPr/>
        </p:nvSpPr>
        <p:spPr bwMode="auto">
          <a:xfrm>
            <a:off x="4716463" y="1125538"/>
            <a:ext cx="3640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/>
            <a:endParaRPr lang="ru-RU" sz="18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86122" name="WordArt 10"/>
          <p:cNvSpPr>
            <a:spLocks noChangeArrowheads="1" noChangeShapeType="1" noTextEdit="1"/>
          </p:cNvSpPr>
          <p:nvPr/>
        </p:nvSpPr>
        <p:spPr bwMode="auto">
          <a:xfrm rot="5400000">
            <a:off x="8140701" y="365125"/>
            <a:ext cx="87630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кмп</a:t>
            </a:r>
          </a:p>
        </p:txBody>
      </p:sp>
      <p:sp>
        <p:nvSpPr>
          <p:cNvPr id="986123" name="Text Box 11"/>
          <p:cNvSpPr txBox="1">
            <a:spLocks noChangeArrowheads="1"/>
          </p:cNvSpPr>
          <p:nvPr/>
        </p:nvSpPr>
        <p:spPr bwMode="auto">
          <a:xfrm>
            <a:off x="2051720" y="6021288"/>
            <a:ext cx="2516187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1993-2007 гг.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Хроники России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475252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2005 – Санкт-Петербург, начало эксперимента по КК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2007 –  Методические рекомендации о порядке проведения ЭКМП в медицинский учреждениях СПб, 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Распоряжение Комитета по здравоохранению №507-р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2009 – Закон о внедрении единой системы управления качеством, СПб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2010 – ФФОМС «Об утверждении порядка организации и проведения контроля объемов, сроков, качества и условий предоставления медицинской помощи по ОМС»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Приказ  №144 от 1.12.2010, Москва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4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У Экспертиза качества медицинской помощи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482453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Экспертиза КМП – выявление нарушений в оказании МП, в том числе оценка правильности выбора МТ, степени запланированного результата и установление причинно-следственных связей выявленных дефектов в оказании МП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ЭКМП проводится путем проверки соответствия предоставленной застрахованному лицу МП договору на оказание  и оплату МП по ОМС, порядкам оказания МП и стандартам МП, сложившейся клинической практике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ЭКМП проводится экспертом качества МП, включенным в территориальный реестр экспертов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ЭКМП осуществляется в виде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целевой  и  плановой ЭКМП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Основная цель ЭКМП – предотвращение и/или минимизация отрицательного влияния на состояние здоровья пациентов дефектов МП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Эксперт КМП с уведомлением администрации медицинской организации  может  проводить обход подразделений с целью контроля условий оказания МП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6396335"/>
            <a:ext cx="685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ФФОМС «Об утверждении порядка организации и проведения контроля объемов, сроков, качества и условий предоставления медицинской помощи по ОМС»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 Приказ  №144 от 1.12.2010 </a:t>
            </a:r>
            <a:endParaRPr lang="ru-RU" sz="1200" i="1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0303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Целевая экспертиза качества медицинской помощи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Целевая ЭКМП – в течение месяца после предоставления страхового случая к оплате в случае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жалобы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летальных исходов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внутрибольничного инфицирования и осложнения заболевания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первичного выхода на инвалидность лиц трудоспособного возраста и детей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повторного обоснованного обращение по поводу одного и того же заболевания в течение 30 дней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заболеваний с удлиненным или укороченным сроком лечения более чем на 50% от установленного стандартом МП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5903893"/>
            <a:ext cx="5076056" cy="9079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ФФОМС «Об утверждении порядка организации и проведения контроля объемов, сроков, качества и условий предоставления медицинской помощи по ОМС»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 Приказ  №144 от 1.12.2010 </a:t>
            </a:r>
            <a:endParaRPr lang="ru-RU" sz="1400" i="1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Плановая экспертиза КМП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Плановая ЭКМП – с целью оценки соответствия объемов, сроков, качества и условий предоставления МП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Установленный объем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 стационаре – 5% от числе законченных случаев лечения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 дневном стационаре – 3%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при оказании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амб.-поликлинической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помощи – 0,5%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экспертизы случая отбираются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методом случайной выборки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по тематической однородной совокупности случаев (летальность,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/о осложнений, продолжительности лечения, стоимости услуг и т.д.)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Направлена на решение следующих задач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выявление, установление причин и характера типичных систематических ошибок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сравнение КМП предоставленной разным группам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6021288"/>
            <a:ext cx="5616624" cy="738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ФФОМС «Об утверждении порядка организации и проведения контроля объемов, сроков, качества и условий предоставления медицинской помощи по ОМС»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Приказ  №144 от 1.12.2010 </a:t>
            </a:r>
            <a:endParaRPr lang="ru-RU" sz="1400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Хроники России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492514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47500" lnSpcReduction="2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2009 – Закон о внедрении единой системы управления качеством, СПб</a:t>
            </a:r>
          </a:p>
          <a:p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2010 – ФФОМС «Об утверждении порядка организации и проведения контроля объемов, сроков, качества и условий предоставления медицинской помощи по ОМС»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Приказ  №144 от 1.12.2010 </a:t>
            </a:r>
            <a:endParaRPr lang="ru-RU" sz="4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2012 –  Распоряжение Комитета по здравоохранению СПб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от 05.06.2012 №01/14-19-320 </a:t>
            </a:r>
            <a:endParaRPr lang="ru-RU" sz="4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«… Во исполнение распоряжения Комитета по здравоохранению №822-р от 29.12.2009, необходимо представить до 1 августа 2012 в отдел контроля качества медицинской помощи отчет за 6 мес. 2012 о работе по контролю КМП. Прошу обратить особое внимание на составление аналитического отчета по результатам тематических экспертиз с указанием в нем причин выявленных дефектов МП и принятые управленческие решения, которые должны быть направлены на совершенствование оказания помощи больным и недопущения выявленных врачебных дефектов в будущем. В отчете указать динамику ИК оказания МП (за последние 12 мес.), используемых в учреждении с указанием диагноза и целевого уровня каждого индикатора…»</a:t>
            </a:r>
          </a:p>
          <a:p>
            <a:endParaRPr lang="ru-RU" sz="34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577098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Отчет по тематическим экспертизам первого полугодия 2012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559560"/>
          <a:ext cx="9144000" cy="529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4248472"/>
                <a:gridCol w="1080120"/>
                <a:gridCol w="10436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Типичные ошибки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Описан. ошибок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Частота % от  об.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Сбора информации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Непосредственное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1"/>
                          </a:solidFill>
                        </a:rPr>
                        <a:t>иссл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Лабораторные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иссл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Инструментальные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иссл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Консультации специалистов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Описание эффекта лечения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Диагноза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Содержание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д-за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основного заболев.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-»- сопутствующего заболевания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Времени установления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д-за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Формулировки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д-за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Рубрификации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д-за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Лечения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Фармакотерапии, ЛФК,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диетотерапии …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Преемственности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Места дальнейшей помощи,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инф.обеспечения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674948"/>
            <a:ext cx="6192688" cy="2800767"/>
          </a:xfrm>
          <a:prstGeom prst="rect">
            <a:avLst/>
          </a:prstGeom>
          <a:solidFill>
            <a:srgbClr val="1D753A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Сводный анализ типичных ошибок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</a:endParaRPr>
          </a:p>
          <a:p>
            <a:pPr marL="514350" indent="-514350"/>
            <a:r>
              <a:rPr lang="ru-RU" sz="2000" b="1" dirty="0" smtClean="0">
                <a:solidFill>
                  <a:schemeClr val="bg1"/>
                </a:solidFill>
              </a:rPr>
              <a:t>       - Сбор информации</a:t>
            </a:r>
          </a:p>
          <a:p>
            <a:pPr marL="514350" indent="-514350"/>
            <a:r>
              <a:rPr lang="ru-RU" sz="2000" b="1" dirty="0" smtClean="0">
                <a:solidFill>
                  <a:schemeClr val="bg1"/>
                </a:solidFill>
              </a:rPr>
              <a:t>       - Ошибки диагноза</a:t>
            </a:r>
          </a:p>
          <a:p>
            <a:pPr marL="514350" indent="-514350"/>
            <a:r>
              <a:rPr lang="ru-RU" sz="2000" b="1" dirty="0" smtClean="0">
                <a:solidFill>
                  <a:schemeClr val="bg1"/>
                </a:solidFill>
              </a:rPr>
              <a:t>       - Ошибки лечения</a:t>
            </a:r>
          </a:p>
          <a:p>
            <a:pPr marL="514350" indent="-514350"/>
            <a:r>
              <a:rPr lang="ru-RU" sz="2000" b="1" dirty="0" smtClean="0">
                <a:solidFill>
                  <a:schemeClr val="bg1"/>
                </a:solidFill>
              </a:rPr>
              <a:t>       - Ошибки преемственности</a:t>
            </a:r>
          </a:p>
          <a:p>
            <a:pPr marL="514350" indent="-514350"/>
            <a:endParaRPr lang="ru-RU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05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Всемирная организация здравоохранения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924944"/>
            <a:ext cx="8229600" cy="338437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endParaRPr lang="ru-RU" sz="2800" b="1" dirty="0" smtClean="0"/>
          </a:p>
          <a:p>
            <a:pPr algn="ctr"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Помощь качественная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/>
              <a:t>Когда система способна выполнять свои профессиональные  функции</a:t>
            </a:r>
          </a:p>
          <a:p>
            <a:r>
              <a:rPr lang="ru-RU" sz="2000" b="1" dirty="0" smtClean="0"/>
              <a:t>Когда система способна правильно использовать свои ресурсы</a:t>
            </a:r>
          </a:p>
          <a:p>
            <a:r>
              <a:rPr lang="ru-RU" sz="2000" b="1" dirty="0" smtClean="0"/>
              <a:t>Когда система контролирует степень риска</a:t>
            </a:r>
          </a:p>
          <a:p>
            <a:r>
              <a:rPr lang="ru-RU" sz="2000" b="1" dirty="0" smtClean="0"/>
              <a:t>Когда система удовлетворяет ожидания общества и личности</a:t>
            </a: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88840"/>
            <a:ext cx="763284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Медицинская помощь - деятельность, направленная на профилактику, диагностику, лечение и реабилитацию пациентов и состоящая из совокупности медицинских услуг и лекарственного обеспечения</a:t>
            </a:r>
            <a:endParaRPr lang="ru-RU" sz="2400" b="1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419056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Описание конкретных ошибок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95536" y="1916832"/>
          <a:ext cx="8229600" cy="419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1440160"/>
                <a:gridCol w="1368152"/>
                <a:gridCol w="792088"/>
                <a:gridCol w="9464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Описание конкретных ошибок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Итого (</a:t>
                      </a:r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абс.кол-во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% в </a:t>
                      </a:r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подблоке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% в блоке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% от общего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КМП имеются замечания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Непосредственное исследование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Лабораторные исследования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Инструментальные исследования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 выбору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 времени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Консультации специалистов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-»-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-»-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Описание эффекта лечения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Замечание по описанию 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описание отсутствует)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Замечание по времени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(собрано с опозданием)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Следствия негативного влияния врачебных ошибок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39552" y="1772816"/>
          <a:ext cx="8219256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856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Следствия врачебных ошибок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Абс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. число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% от общего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Состояние пациента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Процесс оказания помощи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Оценка процесса оказания помощи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Ресурсы здравоохранения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Врачебные ресурсы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Общие финансовые ресурсы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Оценка потребности в ресурсах здравоохранения</a:t>
                      </a:r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Недостатки контроля КМП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8103844" cy="445024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indent="-144000">
              <a:buClr>
                <a:srgbClr val="00B050"/>
              </a:buClr>
              <a:buSzPct val="120000"/>
            </a:pP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Оценивает результаты уже оказанной медицинской помощи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Не позволяет эффективно управлять текущими процессами и их результатами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Не позволяет оценивать и улучшать другие важные составляющие элементы качества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Несовершенные медико-экономические стандарты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Нет единых целевых показателей*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Трудно прогнозируемая эффективность управленческих решений*</a:t>
            </a:r>
          </a:p>
          <a:p>
            <a:pPr indent="-144000">
              <a:buClr>
                <a:srgbClr val="00B050"/>
              </a:buClr>
              <a:buSzPct val="120000"/>
            </a:pPr>
            <a:r>
              <a:rPr lang="ru-RU" sz="2000" b="1" dirty="0" smtClean="0"/>
              <a:t>Отсутствие метаэкспертиз для обеспечения объективности показателей КМП*</a:t>
            </a:r>
          </a:p>
          <a:p>
            <a:pPr indent="-144000">
              <a:buClr>
                <a:srgbClr val="00B050"/>
              </a:buClr>
              <a:buSzPct val="120000"/>
              <a:buNone/>
            </a:pPr>
            <a:r>
              <a:rPr lang="ru-RU" sz="2400" b="1" dirty="0" smtClean="0"/>
              <a:t>					</a:t>
            </a:r>
            <a:r>
              <a:rPr lang="ru-RU" sz="2400" b="1" i="1" dirty="0" smtClean="0"/>
              <a:t>* –Тер фонд ОМС СПб 2009</a:t>
            </a:r>
            <a:endParaRPr lang="ru-RU" sz="2400" b="1" i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48880"/>
            <a:ext cx="7704856" cy="1656184"/>
          </a:xfrm>
          <a:solidFill>
            <a:srgbClr val="1D753A"/>
          </a:solidFill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Первый подход - контроль качества</a:t>
            </a:r>
          </a:p>
          <a:p>
            <a:pPr algn="ctr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77072"/>
            <a:ext cx="7704856" cy="1569660"/>
          </a:xfrm>
          <a:prstGeom prst="rect">
            <a:avLst/>
          </a:prstGeom>
          <a:solidFill>
            <a:srgbClr val="1D753A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Второй подход - управление качеством</a:t>
            </a:r>
          </a:p>
          <a:p>
            <a:pPr algn="ctr"/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Заголовок 102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857248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Модель СМК</a:t>
            </a:r>
            <a:r>
              <a:rPr lang="en-GB" sz="2400" b="1" dirty="0" smtClean="0">
                <a:solidFill>
                  <a:schemeClr val="bg1"/>
                </a:solidFill>
                <a:ea typeface="+mn-ea"/>
                <a:cs typeface="+mn-cs"/>
              </a:rPr>
              <a:t> ISO</a:t>
            </a: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 для системы здравоохранения</a:t>
            </a:r>
            <a:endParaRPr lang="ru-RU" sz="2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1" name="Oval 3"/>
          <p:cNvSpPr>
            <a:spLocks noChangeArrowheads="1"/>
          </p:cNvSpPr>
          <p:nvPr/>
        </p:nvSpPr>
        <p:spPr bwMode="auto">
          <a:xfrm>
            <a:off x="1928794" y="1785926"/>
            <a:ext cx="4754581" cy="3933837"/>
          </a:xfrm>
          <a:prstGeom prst="ellips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72" name="Line 4"/>
          <p:cNvSpPr>
            <a:spLocks noChangeShapeType="1"/>
          </p:cNvSpPr>
          <p:nvPr/>
        </p:nvSpPr>
        <p:spPr bwMode="auto">
          <a:xfrm flipH="1">
            <a:off x="6538936" y="5259388"/>
            <a:ext cx="13906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73" name="Line 5"/>
          <p:cNvSpPr>
            <a:spLocks noChangeShapeType="1"/>
          </p:cNvSpPr>
          <p:nvPr/>
        </p:nvSpPr>
        <p:spPr bwMode="auto">
          <a:xfrm flipH="1">
            <a:off x="4389023" y="2500306"/>
            <a:ext cx="45719" cy="307183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77" name="Oval 9"/>
          <p:cNvSpPr>
            <a:spLocks noChangeArrowheads="1"/>
          </p:cNvSpPr>
          <p:nvPr/>
        </p:nvSpPr>
        <p:spPr bwMode="auto">
          <a:xfrm>
            <a:off x="6565900" y="4413250"/>
            <a:ext cx="928688" cy="6953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78" name="Text Box 10"/>
          <p:cNvSpPr txBox="1">
            <a:spLocks noChangeArrowheads="1"/>
          </p:cNvSpPr>
          <p:nvPr/>
        </p:nvSpPr>
        <p:spPr bwMode="auto">
          <a:xfrm>
            <a:off x="6659563" y="4529138"/>
            <a:ext cx="841395" cy="4635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000" dirty="0">
                <a:solidFill>
                  <a:srgbClr val="000000"/>
                </a:solidFill>
                <a:latin typeface="Arial" pitchFamily="34" charset="0"/>
              </a:rPr>
              <a:t>Plan    Do</a:t>
            </a:r>
          </a:p>
          <a:p>
            <a:pPr algn="ctr"/>
            <a:endParaRPr lang="en-GB" sz="1000" dirty="0">
              <a:solidFill>
                <a:srgbClr val="000000"/>
              </a:solidFill>
              <a:latin typeface="Arial" pitchFamily="34" charset="0"/>
            </a:endParaRPr>
          </a:p>
          <a:p>
            <a:pPr algn="ctr"/>
            <a:r>
              <a:rPr lang="en-GB" sz="1000" dirty="0" smtClean="0">
                <a:solidFill>
                  <a:srgbClr val="000000"/>
                </a:solidFill>
                <a:latin typeface="Arial" pitchFamily="34" charset="0"/>
              </a:rPr>
              <a:t>Act      </a:t>
            </a:r>
            <a:r>
              <a:rPr lang="en-US" sz="1000" dirty="0" smtClean="0">
                <a:solidFill>
                  <a:srgbClr val="000000"/>
                </a:solidFill>
                <a:latin typeface="Arial" pitchFamily="34" charset="0"/>
              </a:rPr>
              <a:t>Check</a:t>
            </a:r>
            <a:endParaRPr lang="en-GB" sz="10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9" name="Line 11"/>
          <p:cNvSpPr>
            <a:spLocks noChangeShapeType="1"/>
          </p:cNvSpPr>
          <p:nvPr/>
        </p:nvSpPr>
        <p:spPr bwMode="auto">
          <a:xfrm>
            <a:off x="6565900" y="4760913"/>
            <a:ext cx="9286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0" name="Line 12"/>
          <p:cNvSpPr>
            <a:spLocks noChangeShapeType="1"/>
          </p:cNvSpPr>
          <p:nvPr/>
        </p:nvSpPr>
        <p:spPr bwMode="auto">
          <a:xfrm>
            <a:off x="7031038" y="4413250"/>
            <a:ext cx="0" cy="6953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1" name="Line 13"/>
          <p:cNvSpPr>
            <a:spLocks noChangeShapeType="1"/>
          </p:cNvSpPr>
          <p:nvPr/>
        </p:nvSpPr>
        <p:spPr bwMode="auto">
          <a:xfrm flipH="1">
            <a:off x="6915150" y="5105400"/>
            <a:ext cx="2301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lg" len="lg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2" name="Line 14"/>
          <p:cNvSpPr>
            <a:spLocks noChangeShapeType="1"/>
          </p:cNvSpPr>
          <p:nvPr/>
        </p:nvSpPr>
        <p:spPr bwMode="auto">
          <a:xfrm flipH="1">
            <a:off x="6915150" y="4413250"/>
            <a:ext cx="2301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lg" len="lg"/>
            <a:tailEnd type="none" w="lg" len="lg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3" name="Line 15"/>
          <p:cNvSpPr>
            <a:spLocks noChangeShapeType="1"/>
          </p:cNvSpPr>
          <p:nvPr/>
        </p:nvSpPr>
        <p:spPr bwMode="auto">
          <a:xfrm rot="-900000" flipH="1" flipV="1">
            <a:off x="4131392" y="5679379"/>
            <a:ext cx="258101" cy="74951"/>
          </a:xfrm>
          <a:prstGeom prst="line">
            <a:avLst/>
          </a:prstGeom>
          <a:noFill/>
          <a:ln w="12700">
            <a:solidFill>
              <a:srgbClr val="00B050"/>
            </a:solidFill>
            <a:round/>
            <a:headEnd/>
            <a:tailEnd type="triangle" w="lg" len="lg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4" name="Line 16"/>
          <p:cNvSpPr>
            <a:spLocks noChangeShapeType="1"/>
          </p:cNvSpPr>
          <p:nvPr/>
        </p:nvSpPr>
        <p:spPr bwMode="auto">
          <a:xfrm rot="-480000" flipH="1" flipV="1">
            <a:off x="4476661" y="1795432"/>
            <a:ext cx="236182" cy="45719"/>
          </a:xfrm>
          <a:prstGeom prst="line">
            <a:avLst/>
          </a:prstGeom>
          <a:noFill/>
          <a:ln w="12700">
            <a:solidFill>
              <a:srgbClr val="00B050"/>
            </a:solidFill>
            <a:round/>
            <a:headEnd type="triangle" w="lg" len="lg"/>
            <a:tailEnd type="none" w="lg" len="lg"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85" name="AutoShape 17"/>
          <p:cNvSpPr>
            <a:spLocks noChangeArrowheads="1"/>
          </p:cNvSpPr>
          <p:nvPr/>
        </p:nvSpPr>
        <p:spPr bwMode="auto">
          <a:xfrm>
            <a:off x="1501775" y="3732213"/>
            <a:ext cx="325438" cy="538162"/>
          </a:xfrm>
          <a:prstGeom prst="rightArrow">
            <a:avLst>
              <a:gd name="adj1" fmla="val 75000"/>
              <a:gd name="adj2" fmla="val 50005"/>
            </a:avLst>
          </a:prstGeom>
          <a:solidFill>
            <a:schemeClr val="accent6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" name="Rectangle 18"/>
          <p:cNvSpPr>
            <a:spLocks noChangeArrowheads="1"/>
          </p:cNvSpPr>
          <p:nvPr/>
        </p:nvSpPr>
        <p:spPr bwMode="auto">
          <a:xfrm>
            <a:off x="2195736" y="2276872"/>
            <a:ext cx="4286280" cy="65564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457200" indent="-457200"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1. Управление ответственностью</a:t>
            </a:r>
          </a:p>
        </p:txBody>
      </p:sp>
      <p:sp>
        <p:nvSpPr>
          <p:cNvPr id="87" name="Rectangle 19"/>
          <p:cNvSpPr>
            <a:spLocks noChangeArrowheads="1"/>
          </p:cNvSpPr>
          <p:nvPr/>
        </p:nvSpPr>
        <p:spPr bwMode="auto">
          <a:xfrm>
            <a:off x="2230298" y="3071811"/>
            <a:ext cx="4288060" cy="565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2.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Управление ресурсами</a:t>
            </a:r>
            <a:r>
              <a:rPr lang="en-GB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88" name="Rectangle 20"/>
          <p:cNvSpPr>
            <a:spLocks noChangeArrowheads="1"/>
          </p:cNvSpPr>
          <p:nvPr/>
        </p:nvSpPr>
        <p:spPr bwMode="auto">
          <a:xfrm>
            <a:off x="2214546" y="4929198"/>
            <a:ext cx="4286280" cy="661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4.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Измерение</a:t>
            </a:r>
            <a:r>
              <a:rPr lang="en-GB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анализ</a:t>
            </a:r>
            <a:r>
              <a:rPr lang="en-GB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постоянное улучшение</a:t>
            </a:r>
            <a:endParaRPr lang="en-GB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21"/>
          <p:cNvSpPr>
            <a:spLocks noChangeArrowheads="1"/>
          </p:cNvSpPr>
          <p:nvPr/>
        </p:nvSpPr>
        <p:spPr bwMode="auto">
          <a:xfrm>
            <a:off x="2230298" y="3714752"/>
            <a:ext cx="4288060" cy="11128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0" bIns="0" anchor="t"/>
          <a:lstStyle/>
          <a:p>
            <a:pPr algn="ctr"/>
            <a:r>
              <a:rPr lang="en-GB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3.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Управление процессами </a:t>
            </a:r>
            <a:r>
              <a:rPr lang="en-GB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endParaRPr lang="en-GB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/>
            <a:r>
              <a:rPr lang="ru-RU" sz="1200" b="1" dirty="0" smtClean="0">
                <a:solidFill>
                  <a:srgbClr val="00B050"/>
                </a:solidFill>
                <a:latin typeface="+mj-lt"/>
              </a:rPr>
              <a:t>Диагностика и лечение</a:t>
            </a:r>
            <a:endParaRPr lang="en-GB" sz="1200" b="1" dirty="0">
              <a:solidFill>
                <a:srgbClr val="00B050"/>
              </a:solidFill>
              <a:latin typeface="+mj-lt"/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241425" y="4072013"/>
            <a:ext cx="6556746" cy="607216"/>
            <a:chOff x="1817" y="3335"/>
            <a:chExt cx="8040" cy="743"/>
          </a:xfrm>
        </p:grpSpPr>
        <p:sp>
          <p:nvSpPr>
            <p:cNvPr id="92" name="Rectangle 24"/>
            <p:cNvSpPr>
              <a:spLocks noChangeArrowheads="1"/>
            </p:cNvSpPr>
            <p:nvPr/>
          </p:nvSpPr>
          <p:spPr bwMode="auto">
            <a:xfrm>
              <a:off x="6427" y="3335"/>
              <a:ext cx="1576" cy="7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Выход</a:t>
              </a: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После </a:t>
              </a:r>
              <a:r>
                <a:rPr lang="ru-RU" sz="1000" b="1" dirty="0" err="1" smtClean="0">
                  <a:solidFill>
                    <a:srgbClr val="000000"/>
                  </a:solidFill>
                  <a:latin typeface="Century Gothic" pitchFamily="34" charset="0"/>
                </a:rPr>
                <a:t>услуги\</a:t>
              </a:r>
              <a:endParaRPr lang="ru-RU" sz="1000" b="1" dirty="0" smtClean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Процедуры</a:t>
              </a:r>
            </a:p>
          </p:txBody>
        </p:sp>
        <p:sp>
          <p:nvSpPr>
            <p:cNvPr id="93" name="Line 25"/>
            <p:cNvSpPr>
              <a:spLocks noChangeShapeType="1"/>
            </p:cNvSpPr>
            <p:nvPr/>
          </p:nvSpPr>
          <p:spPr bwMode="auto">
            <a:xfrm>
              <a:off x="1817" y="3752"/>
              <a:ext cx="1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anchor="ctr"/>
            <a:lstStyle/>
            <a:p>
              <a:endParaRPr lang="ru-RU" sz="1000"/>
            </a:p>
          </p:txBody>
        </p:sp>
        <p:sp>
          <p:nvSpPr>
            <p:cNvPr id="94" name="Line 26"/>
            <p:cNvSpPr>
              <a:spLocks noChangeShapeType="1"/>
            </p:cNvSpPr>
            <p:nvPr/>
          </p:nvSpPr>
          <p:spPr bwMode="auto">
            <a:xfrm>
              <a:off x="8091" y="3752"/>
              <a:ext cx="17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anchor="ctr"/>
            <a:lstStyle/>
            <a:p>
              <a:endParaRPr lang="ru-RU" sz="1000"/>
            </a:p>
          </p:txBody>
        </p:sp>
        <p:sp>
          <p:nvSpPr>
            <p:cNvPr id="95" name="Rectangle 27"/>
            <p:cNvSpPr>
              <a:spLocks noChangeArrowheads="1"/>
            </p:cNvSpPr>
            <p:nvPr/>
          </p:nvSpPr>
          <p:spPr bwMode="auto">
            <a:xfrm>
              <a:off x="3185" y="3335"/>
              <a:ext cx="1226" cy="7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Вход</a:t>
              </a: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До </a:t>
              </a:r>
              <a:r>
                <a:rPr lang="ru-RU" sz="1000" b="1" dirty="0" err="1" smtClean="0">
                  <a:solidFill>
                    <a:srgbClr val="000000"/>
                  </a:solidFill>
                  <a:latin typeface="Century Gothic" pitchFamily="34" charset="0"/>
                </a:rPr>
                <a:t>услуги\</a:t>
              </a:r>
              <a:endParaRPr lang="ru-RU" sz="1000" b="1" dirty="0" smtClean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Процедуры</a:t>
              </a:r>
              <a:endParaRPr lang="en-GB" sz="1000" b="1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sp>
          <p:nvSpPr>
            <p:cNvPr id="96" name="Rectangle 28"/>
            <p:cNvSpPr>
              <a:spLocks noChangeArrowheads="1"/>
            </p:cNvSpPr>
            <p:nvPr/>
          </p:nvSpPr>
          <p:spPr bwMode="auto">
            <a:xfrm>
              <a:off x="4850" y="3335"/>
              <a:ext cx="1289" cy="743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/>
              <a:endParaRPr lang="ru-RU" sz="1000" b="1" dirty="0" smtClean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Процесс</a:t>
              </a:r>
            </a:p>
            <a:p>
              <a:pPr algn="ctr"/>
              <a:r>
                <a:rPr lang="ru-RU" sz="1000" b="1" dirty="0" err="1" smtClean="0">
                  <a:solidFill>
                    <a:srgbClr val="000000"/>
                  </a:solidFill>
                  <a:latin typeface="Century Gothic" pitchFamily="34" charset="0"/>
                </a:rPr>
                <a:t>Услуга\</a:t>
              </a:r>
              <a:endParaRPr lang="ru-RU" sz="1000" b="1" dirty="0" smtClean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/>
              <a:r>
                <a:rPr lang="ru-RU" sz="1000" b="1" dirty="0" smtClean="0">
                  <a:solidFill>
                    <a:srgbClr val="000000"/>
                  </a:solidFill>
                  <a:latin typeface="Century Gothic" pitchFamily="34" charset="0"/>
                </a:rPr>
                <a:t>Процедура</a:t>
              </a:r>
              <a:endParaRPr lang="en-GB" sz="1000" b="1" dirty="0">
                <a:solidFill>
                  <a:srgbClr val="000000"/>
                </a:solidFill>
                <a:latin typeface="Century Gothic" pitchFamily="34" charset="0"/>
              </a:endParaRPr>
            </a:p>
            <a:p>
              <a:pPr algn="ctr"/>
              <a:endParaRPr lang="en-GB" sz="1000" b="1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sp>
          <p:nvSpPr>
            <p:cNvPr id="97" name="Line 29"/>
            <p:cNvSpPr>
              <a:spLocks noChangeShapeType="1"/>
            </p:cNvSpPr>
            <p:nvPr/>
          </p:nvSpPr>
          <p:spPr bwMode="auto">
            <a:xfrm>
              <a:off x="4412" y="3772"/>
              <a:ext cx="4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anchor="ctr"/>
            <a:lstStyle/>
            <a:p>
              <a:endParaRPr lang="ru-RU" sz="1000"/>
            </a:p>
          </p:txBody>
        </p:sp>
        <p:sp>
          <p:nvSpPr>
            <p:cNvPr id="98" name="Line 30"/>
            <p:cNvSpPr>
              <a:spLocks noChangeShapeType="1"/>
            </p:cNvSpPr>
            <p:nvPr/>
          </p:nvSpPr>
          <p:spPr bwMode="auto">
            <a:xfrm>
              <a:off x="6162" y="3752"/>
              <a:ext cx="26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anchor="ctr"/>
            <a:lstStyle/>
            <a:p>
              <a:endParaRPr lang="ru-RU" sz="1000"/>
            </a:p>
          </p:txBody>
        </p:sp>
      </p:grpSp>
      <p:sp>
        <p:nvSpPr>
          <p:cNvPr id="99" name="Rectangle 31"/>
          <p:cNvSpPr>
            <a:spLocks noChangeArrowheads="1"/>
          </p:cNvSpPr>
          <p:nvPr/>
        </p:nvSpPr>
        <p:spPr bwMode="auto">
          <a:xfrm>
            <a:off x="914400" y="1928802"/>
            <a:ext cx="327025" cy="37909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+mj-lt"/>
              </a:rPr>
              <a:t>Пациент</a:t>
            </a:r>
            <a:r>
              <a:rPr lang="en-GB" sz="1200" b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200" b="1" dirty="0">
                <a:solidFill>
                  <a:srgbClr val="000000"/>
                </a:solidFill>
                <a:latin typeface="+mj-lt"/>
              </a:rPr>
              <a:t>/ 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</a:rPr>
              <a:t>Направивший врач</a:t>
            </a:r>
            <a:endParaRPr lang="en-GB" sz="12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01" name="AutoShape 33"/>
          <p:cNvSpPr>
            <a:spLocks noChangeArrowheads="1"/>
          </p:cNvSpPr>
          <p:nvPr/>
        </p:nvSpPr>
        <p:spPr bwMode="auto">
          <a:xfrm>
            <a:off x="7080250" y="3732213"/>
            <a:ext cx="327025" cy="538162"/>
          </a:xfrm>
          <a:prstGeom prst="rightArrow">
            <a:avLst>
              <a:gd name="adj1" fmla="val 75000"/>
              <a:gd name="adj2" fmla="val 50005"/>
            </a:avLst>
          </a:prstGeom>
          <a:solidFill>
            <a:schemeClr val="accent6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" name="Rectangle 31"/>
          <p:cNvSpPr>
            <a:spLocks noChangeArrowheads="1"/>
          </p:cNvSpPr>
          <p:nvPr/>
        </p:nvSpPr>
        <p:spPr bwMode="auto">
          <a:xfrm>
            <a:off x="7816875" y="1928802"/>
            <a:ext cx="327025" cy="37909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eaVert" wrap="none" lIns="0" tIns="0" rIns="0" bIns="0" anchor="ctr"/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+mj-lt"/>
              </a:rPr>
              <a:t>Пациент</a:t>
            </a:r>
            <a:r>
              <a:rPr lang="en-GB" sz="1200" b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1200" b="1" dirty="0">
                <a:solidFill>
                  <a:srgbClr val="000000"/>
                </a:solidFill>
                <a:latin typeface="+mj-lt"/>
              </a:rPr>
              <a:t>/ 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</a:rPr>
              <a:t>Направивший врач</a:t>
            </a:r>
            <a:endParaRPr lang="en-GB" sz="1200" b="1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Многоуровневый контроль КМП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98470"/>
            <a:ext cx="8643966" cy="471085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1000"/>
              </a:lnSpc>
              <a:buClr>
                <a:schemeClr val="accent6">
                  <a:lumMod val="75000"/>
                </a:schemeClr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endParaRPr lang="ru-RU" sz="22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01000"/>
              </a:lnSpc>
              <a:buNone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en-GB" sz="3800" b="1" dirty="0" err="1" smtClean="0">
                <a:solidFill>
                  <a:srgbClr val="00B050"/>
                </a:solidFill>
              </a:rPr>
              <a:t>Экспертная</a:t>
            </a:r>
            <a:r>
              <a:rPr lang="en-GB" sz="3800" b="1" dirty="0" smtClean="0">
                <a:solidFill>
                  <a:srgbClr val="00B050"/>
                </a:solidFill>
              </a:rPr>
              <a:t> </a:t>
            </a:r>
            <a:r>
              <a:rPr lang="en-GB" sz="3800" b="1" dirty="0" err="1" smtClean="0">
                <a:solidFill>
                  <a:srgbClr val="00B050"/>
                </a:solidFill>
              </a:rPr>
              <a:t>работа</a:t>
            </a:r>
            <a:r>
              <a:rPr lang="ru-RU" sz="3800" b="1" dirty="0" smtClean="0">
                <a:solidFill>
                  <a:srgbClr val="00B050"/>
                </a:solidFill>
              </a:rPr>
              <a:t> в ООО «АВА-ПЕТЕР»  5 уровней</a:t>
            </a:r>
            <a:r>
              <a:rPr lang="en-US" sz="3800" b="1" dirty="0" smtClean="0">
                <a:solidFill>
                  <a:srgbClr val="00B050"/>
                </a:solidFill>
              </a:rPr>
              <a:t>:</a:t>
            </a:r>
            <a:r>
              <a:rPr lang="en-GB" sz="45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180000">
              <a:buClr>
                <a:srgbClr val="00B050"/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ечащий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врач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медицинские карты</a:t>
            </a:r>
            <a:endParaRPr lang="en-GB" sz="31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180000">
              <a:buClr>
                <a:srgbClr val="00B050"/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рач-эксперт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заведующий отделением, ведущий 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специалист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КМП, аналитические записки </a:t>
            </a:r>
            <a:r>
              <a:rPr lang="en-US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 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представления</a:t>
            </a:r>
            <a:endParaRPr lang="en-GB" sz="31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180000">
              <a:buClr>
                <a:srgbClr val="00B050"/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рачебная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комиссия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ВК)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анализ КМП, разработка МЭС, </a:t>
            </a:r>
            <a:b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принятие управленческих решений</a:t>
            </a:r>
            <a:endParaRPr lang="en-GB" sz="31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180000">
              <a:buClr>
                <a:srgbClr val="00B050"/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ru-RU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аместитель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г</a:t>
            </a:r>
            <a:r>
              <a:rPr lang="ru-RU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енерального</a:t>
            </a:r>
            <a:r>
              <a:rPr lang="ru-RU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директора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по качеству</a:t>
            </a:r>
          </a:p>
          <a:p>
            <a:pPr marL="0" indent="180000">
              <a:buClr>
                <a:srgbClr val="00B050"/>
              </a:buClr>
              <a:buSzPct val="120000"/>
              <a:tabLst>
                <a:tab pos="47625" algn="l"/>
                <a:tab pos="496888" algn="l"/>
                <a:tab pos="946150" algn="l"/>
                <a:tab pos="1395413" algn="l"/>
                <a:tab pos="1844675" algn="l"/>
                <a:tab pos="2293938" algn="l"/>
                <a:tab pos="2743200" algn="l"/>
                <a:tab pos="3192463" algn="l"/>
                <a:tab pos="3641725" algn="l"/>
                <a:tab pos="4090988" algn="l"/>
                <a:tab pos="4540250" algn="l"/>
                <a:tab pos="4989513" algn="l"/>
                <a:tab pos="5438775" algn="l"/>
                <a:tab pos="5888038" algn="l"/>
                <a:tab pos="6337300" algn="l"/>
                <a:tab pos="6786563" algn="l"/>
                <a:tab pos="7235825" algn="l"/>
                <a:tab pos="7685088" algn="l"/>
                <a:tab pos="8134350" algn="l"/>
                <a:tab pos="8583613" algn="l"/>
                <a:tab pos="8686800" algn="l"/>
                <a:tab pos="9410700" algn="l"/>
              </a:tabLst>
            </a:pPr>
            <a:r>
              <a:rPr lang="ru-RU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лавный</a:t>
            </a:r>
            <a:r>
              <a:rPr lang="en-GB" sz="3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3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врач</a:t>
            </a:r>
            <a:endParaRPr lang="ru-RU" sz="31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</a:rPr>
              <a:t/>
            </a:r>
            <a:br>
              <a:rPr lang="en-US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Экспертиза КМП в ООО «АВА-ПЕТЕР»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26</a:t>
            </a:fld>
            <a:endParaRPr lang="ru-RU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500034" y="1571612"/>
          <a:ext cx="7715304" cy="5153014"/>
        </p:xfrm>
        <a:graphic>
          <a:graphicData uri="http://schemas.openxmlformats.org/presentationml/2006/ole">
            <p:oleObj spid="_x0000_s111618" name="Visio" r:id="rId4" imgW="12443229" imgH="8013577" progId="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215238" cy="92869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Контроль КМП ведущими специалистам</a:t>
            </a:r>
            <a:r>
              <a:rPr lang="ru-RU" sz="1200" b="1" dirty="0" smtClean="0">
                <a:solidFill>
                  <a:schemeClr val="bg1"/>
                </a:solidFill>
              </a:rPr>
              <a:t>           </a:t>
            </a:r>
            <a:r>
              <a:rPr lang="ru-RU" sz="1300" b="1" dirty="0" smtClean="0">
                <a:solidFill>
                  <a:schemeClr val="bg1"/>
                </a:solidFill>
              </a:rPr>
              <a:t/>
            </a:r>
            <a:br>
              <a:rPr lang="ru-RU" sz="1300" b="1" dirty="0" smtClean="0">
                <a:solidFill>
                  <a:schemeClr val="bg1"/>
                </a:solidFill>
              </a:rPr>
            </a:br>
            <a:endParaRPr lang="ru-RU" sz="13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77438"/>
            <a:ext cx="7440170" cy="4680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74973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648072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Контроль КМП страховым отделом и страховыми компаниями</a:t>
            </a:r>
          </a:p>
        </p:txBody>
      </p:sp>
      <p:graphicFrame>
        <p:nvGraphicFramePr>
          <p:cNvPr id="2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0465470"/>
              </p:ext>
            </p:extLst>
          </p:nvPr>
        </p:nvGraphicFramePr>
        <p:xfrm>
          <a:off x="558800" y="1608138"/>
          <a:ext cx="8012113" cy="4146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99592" y="620688"/>
            <a:ext cx="6167189" cy="868958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 smtClean="0">
                <a:solidFill>
                  <a:schemeClr val="bg1"/>
                </a:solidFill>
              </a:rPr>
              <a:t>Организационные изменения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2636912"/>
            <a:ext cx="7488832" cy="22322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Пересмотр организационной структуры для более детального определения зон ответственности, подчиненности и взаимозаменяемости персонала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Создана служба качества, выделен представитель администрации по качеству, наделенный полномочиями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5698976" cy="65403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Звезда качества и ее измерения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-12715988"/>
            <a:ext cx="7127875" cy="550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3" name="Группа 13"/>
          <p:cNvGrpSpPr/>
          <p:nvPr/>
        </p:nvGrpSpPr>
        <p:grpSpPr>
          <a:xfrm>
            <a:off x="611560" y="1700808"/>
            <a:ext cx="8280919" cy="4113167"/>
            <a:chOff x="80283" y="1078472"/>
            <a:chExt cx="8729268" cy="4694775"/>
          </a:xfrm>
        </p:grpSpPr>
        <p:sp>
          <p:nvSpPr>
            <p:cNvPr id="7" name="5-конечная звезда 6"/>
            <p:cNvSpPr/>
            <p:nvPr/>
          </p:nvSpPr>
          <p:spPr>
            <a:xfrm>
              <a:off x="2357484" y="1818182"/>
              <a:ext cx="4143404" cy="3643338"/>
            </a:xfrm>
            <a:prstGeom prst="star5">
              <a:avLst>
                <a:gd name="adj" fmla="val 22517"/>
                <a:gd name="hf" fmla="val 105146"/>
                <a:gd name="vf" fmla="val 110557"/>
              </a:avLst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96084" y="1078472"/>
              <a:ext cx="1924245" cy="58477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600" b="1" dirty="0" smtClean="0"/>
                <a:t>Удовлетворенность</a:t>
              </a:r>
              <a:br>
                <a:rPr lang="ru-RU" sz="1600" b="1" dirty="0" smtClean="0"/>
              </a:br>
              <a:r>
                <a:rPr lang="ru-RU" sz="1600" b="1" dirty="0" smtClean="0"/>
                <a:t>пациентов</a:t>
              </a:r>
              <a:endParaRPr lang="ru-RU" sz="16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84165" y="2640083"/>
              <a:ext cx="2125386" cy="122953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Взаимоотношения:</a:t>
              </a:r>
              <a:br>
                <a:rPr lang="ru-RU" sz="1600" b="1" dirty="0" smtClean="0"/>
              </a:br>
              <a:r>
                <a:rPr lang="ru-RU" sz="1600" b="1" dirty="0" smtClean="0"/>
                <a:t>Информационная </a:t>
              </a:r>
            </a:p>
            <a:p>
              <a:r>
                <a:rPr lang="ru-RU" sz="1600" b="1" dirty="0" smtClean="0"/>
                <a:t>и эмоциональная поддержка</a:t>
              </a:r>
              <a:endParaRPr lang="ru-RU" sz="16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25098" y="5352354"/>
              <a:ext cx="1267563" cy="38642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</a:t>
              </a:r>
              <a:r>
                <a:rPr lang="ru-RU" sz="1600" b="1" dirty="0" smtClean="0"/>
                <a:t>езультаты</a:t>
              </a:r>
              <a:endParaRPr lang="ru-RU" sz="16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91163" y="5105784"/>
              <a:ext cx="2080740" cy="66746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Эффективность</a:t>
              </a:r>
              <a:br>
                <a:rPr lang="ru-RU" sz="1600" b="1" dirty="0" smtClean="0"/>
              </a:br>
              <a:r>
                <a:rPr lang="ru-RU" sz="1600" b="1" dirty="0" smtClean="0"/>
                <a:t>принятия решения</a:t>
              </a:r>
              <a:endParaRPr lang="ru-RU" sz="16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283" y="2968843"/>
              <a:ext cx="2125388" cy="39017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Комфорт и удобства</a:t>
              </a:r>
              <a:endParaRPr lang="ru-RU" sz="1600" b="1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571991" y="3215413"/>
              <a:ext cx="1785950" cy="13700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/>
                <a:t>Звезда качества: </a:t>
              </a:r>
              <a:r>
                <a:rPr lang="ru-RU" sz="1600" b="1" dirty="0" smtClean="0"/>
                <a:t>Уровень совершенства</a:t>
              </a:r>
              <a:endParaRPr lang="ru-RU" sz="1600" b="1" dirty="0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251520" y="1124744"/>
            <a:ext cx="3743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  <a:buClr>
                <a:schemeClr val="accent6">
                  <a:lumMod val="75000"/>
                </a:schemeClr>
              </a:buClr>
              <a:buSzPct val="130000"/>
            </a:pPr>
            <a:endParaRPr 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0000" indent="0"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12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% пациентов, полностью удовлетворенных</a:t>
            </a:r>
            <a:endParaRPr lang="ru-RU" sz="1400" b="1" dirty="0" smtClean="0">
              <a:solidFill>
                <a:schemeClr val="accent3">
                  <a:lumMod val="50000"/>
                </a:schemeClr>
              </a:solidFill>
              <a:uFill>
                <a:solidFill>
                  <a:srgbClr val="FF0000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marL="360000" indent="0"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12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 % пациентов, готовых вновь обратиться за помощью / рекомендовать услуги данного врача (медицинского    учреждения)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24128" y="1268760"/>
            <a:ext cx="3419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  <a:buSzPct val="130000"/>
            </a:pPr>
            <a:endParaRPr 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0000" indent="0"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количество и доступная форма информации</a:t>
            </a:r>
          </a:p>
          <a:p>
            <a:pPr marL="360000" indent="0"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время, потраченное на то, чтобы выслушать пациента</a:t>
            </a:r>
          </a:p>
          <a:p>
            <a:pPr marL="360000" indent="0"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время, потраченное на ободрение пациента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3284984"/>
            <a:ext cx="356388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  <a:buSzPct val="130000"/>
            </a:pPr>
            <a:endParaRPr 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чистота, быстрота, точность, своевременность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 уважительное обращение с пациентом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 услуги предоставлялись, когда в них была потребность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5949280"/>
            <a:ext cx="61926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клинические ресурсы использовались последовательно для достижения качественного результата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 быстрый путь к выздоровлению (диагноз, лечение)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12160" y="3861048"/>
            <a:ext cx="28803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  <a:buSzPct val="130000"/>
            </a:pPr>
            <a:endParaRPr lang="ru-RU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 коэффициент смертности / заболеваемости</a:t>
            </a:r>
          </a:p>
          <a:p>
            <a:pPr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• изменения функционального состояния, состояния здоровья и тяжести заболевания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3"/>
          <p:cNvSpPr>
            <a:spLocks noGrp="1" noChangeArrowheads="1"/>
          </p:cNvSpPr>
          <p:nvPr>
            <p:ph type="title"/>
          </p:nvPr>
        </p:nvSpPr>
        <p:spPr>
          <a:xfrm>
            <a:off x="2051720" y="476672"/>
            <a:ext cx="8329641" cy="714380"/>
          </a:xfrm>
        </p:spPr>
        <p:txBody>
          <a:bodyPr anchor="t">
            <a:noAutofit/>
          </a:bodyPr>
          <a:lstStyle/>
          <a:p>
            <a:pPr algn="l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chemeClr val="bg1"/>
                </a:solidFill>
              </a:rPr>
              <a:t>Контроль качества</a:t>
            </a:r>
            <a:endParaRPr lang="en-GB" sz="3200" b="1" dirty="0" smtClean="0">
              <a:solidFill>
                <a:schemeClr val="bg1"/>
              </a:solidFill>
            </a:endParaRPr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2775" name="Rectangle 4"/>
          <p:cNvSpPr>
            <a:spLocks noChangeArrowheads="1"/>
          </p:cNvSpPr>
          <p:nvPr/>
        </p:nvSpPr>
        <p:spPr bwMode="auto">
          <a:xfrm>
            <a:off x="10826750" y="11671300"/>
            <a:ext cx="2519363" cy="2889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800">
                <a:solidFill>
                  <a:srgbClr val="000000"/>
                </a:solidFill>
              </a:rPr>
              <a:t>‏АВА-ПЕТЕР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800">
                <a:solidFill>
                  <a:srgbClr val="000000"/>
                </a:solidFill>
              </a:rPr>
              <a:t>(«Скандинавия», ВРТ, филиалы)‏</a:t>
            </a:r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1285852" y="1571612"/>
          <a:ext cx="5897922" cy="5143536"/>
        </p:xfrm>
        <a:graphic>
          <a:graphicData uri="http://schemas.openxmlformats.org/presentationml/2006/ole">
            <p:oleObj spid="_x0000_s92161" name="Visio" r:id="rId4" imgW="3855856" imgH="3838583" progId="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428596" y="357166"/>
            <a:ext cx="7467600" cy="511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1520" y="548680"/>
            <a:ext cx="6664254" cy="7200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Управление качеством – </a:t>
            </a:r>
            <a:r>
              <a:rPr lang="ru-RU" sz="2700" b="1" dirty="0" err="1" smtClean="0">
                <a:solidFill>
                  <a:schemeClr val="bg1"/>
                </a:solidFill>
              </a:rPr>
              <a:t>оргструктура</a:t>
            </a:r>
            <a:r>
              <a:rPr lang="ru-RU" sz="2700" b="1" dirty="0" smtClean="0">
                <a:solidFill>
                  <a:schemeClr val="bg1"/>
                </a:solidFill>
              </a:rPr>
              <a:t> 2011</a:t>
            </a:r>
            <a:endParaRPr lang="en-GB" sz="2700" b="1" dirty="0">
              <a:solidFill>
                <a:schemeClr val="bg1"/>
              </a:solidFill>
            </a:endParaRPr>
          </a:p>
        </p:txBody>
      </p:sp>
      <p:sp>
        <p:nvSpPr>
          <p:cNvPr id="68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31</a:t>
            </a:fld>
            <a:endParaRPr lang="ru-RU"/>
          </a:p>
        </p:txBody>
      </p:sp>
      <p:grpSp>
        <p:nvGrpSpPr>
          <p:cNvPr id="2" name="Группа 64"/>
          <p:cNvGrpSpPr/>
          <p:nvPr/>
        </p:nvGrpSpPr>
        <p:grpSpPr>
          <a:xfrm>
            <a:off x="1000100" y="1571612"/>
            <a:ext cx="7358114" cy="5143536"/>
            <a:chOff x="26188" y="539750"/>
            <a:chExt cx="8433600" cy="6079040"/>
          </a:xfrm>
        </p:grpSpPr>
        <p:sp>
          <p:nvSpPr>
            <p:cNvPr id="70" name="Line 3"/>
            <p:cNvSpPr>
              <a:spLocks noChangeShapeType="1"/>
            </p:cNvSpPr>
            <p:nvPr/>
          </p:nvSpPr>
          <p:spPr bwMode="auto">
            <a:xfrm>
              <a:off x="2700338" y="1844675"/>
              <a:ext cx="1587" cy="1296988"/>
            </a:xfrm>
            <a:prstGeom prst="line">
              <a:avLst/>
            </a:prstGeom>
            <a:noFill/>
            <a:ln w="3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Rectangle 5"/>
            <p:cNvSpPr>
              <a:spLocks noChangeArrowheads="1"/>
            </p:cNvSpPr>
            <p:nvPr/>
          </p:nvSpPr>
          <p:spPr bwMode="auto">
            <a:xfrm>
              <a:off x="1297727" y="2133600"/>
              <a:ext cx="2626573" cy="41796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АВА Петер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800" dirty="0">
                  <a:solidFill>
                    <a:srgbClr val="000000"/>
                  </a:solidFill>
                </a:rPr>
                <a:t>(</a:t>
              </a:r>
              <a:r>
                <a:rPr lang="ru-RU" sz="800" dirty="0" smtClean="0">
                  <a:solidFill>
                    <a:srgbClr val="000000"/>
                  </a:solidFill>
                </a:rPr>
                <a:t>Клиника «Скандинавия</a:t>
              </a:r>
              <a:r>
                <a:rPr lang="ru-RU" sz="800" dirty="0">
                  <a:solidFill>
                    <a:srgbClr val="000000"/>
                  </a:solidFill>
                </a:rPr>
                <a:t>»</a:t>
              </a:r>
              <a:r>
                <a:rPr lang="en-GB" sz="800" dirty="0">
                  <a:solidFill>
                    <a:srgbClr val="000000"/>
                  </a:solidFill>
                </a:rPr>
                <a:t>, </a:t>
              </a:r>
              <a:r>
                <a:rPr lang="ru-RU" sz="800" dirty="0">
                  <a:solidFill>
                    <a:srgbClr val="000000"/>
                  </a:solidFill>
                </a:rPr>
                <a:t>клиника ВРТ,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региональная поликлиническая сеть)</a:t>
              </a:r>
            </a:p>
          </p:txBody>
        </p:sp>
        <p:sp>
          <p:nvSpPr>
            <p:cNvPr id="72" name="Line 6"/>
            <p:cNvSpPr>
              <a:spLocks noChangeShapeType="1"/>
            </p:cNvSpPr>
            <p:nvPr/>
          </p:nvSpPr>
          <p:spPr bwMode="auto">
            <a:xfrm flipH="1">
              <a:off x="2689225" y="1844675"/>
              <a:ext cx="4486275" cy="1588"/>
            </a:xfrm>
            <a:prstGeom prst="line">
              <a:avLst/>
            </a:prstGeom>
            <a:noFill/>
            <a:ln w="3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Line 7"/>
            <p:cNvSpPr>
              <a:spLocks noChangeShapeType="1"/>
            </p:cNvSpPr>
            <p:nvPr/>
          </p:nvSpPr>
          <p:spPr bwMode="auto">
            <a:xfrm>
              <a:off x="7164388" y="1844675"/>
              <a:ext cx="1587" cy="1512888"/>
            </a:xfrm>
            <a:prstGeom prst="line">
              <a:avLst/>
            </a:prstGeom>
            <a:noFill/>
            <a:ln w="324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Rectangle 8"/>
            <p:cNvSpPr>
              <a:spLocks noChangeArrowheads="1"/>
            </p:cNvSpPr>
            <p:nvPr/>
          </p:nvSpPr>
          <p:spPr bwMode="auto">
            <a:xfrm>
              <a:off x="6445250" y="2203450"/>
              <a:ext cx="1871663" cy="2889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err="1">
                  <a:solidFill>
                    <a:srgbClr val="000000"/>
                  </a:solidFill>
                </a:rPr>
                <a:t>НМЦ-Томография</a:t>
              </a:r>
              <a:endParaRPr lang="ru-RU" sz="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(МРТ)</a:t>
              </a:r>
            </a:p>
          </p:txBody>
        </p:sp>
        <p:sp>
          <p:nvSpPr>
            <p:cNvPr id="75" name="Text Box 9"/>
            <p:cNvSpPr txBox="1">
              <a:spLocks noChangeArrowheads="1"/>
            </p:cNvSpPr>
            <p:nvPr/>
          </p:nvSpPr>
          <p:spPr bwMode="auto">
            <a:xfrm>
              <a:off x="4594225" y="2779713"/>
              <a:ext cx="914400" cy="2159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46800" rIns="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600" b="1" dirty="0">
                  <a:solidFill>
                    <a:srgbClr val="000000"/>
                  </a:solidFill>
                </a:rPr>
                <a:t>Тесное взаимодействие</a:t>
              </a:r>
            </a:p>
          </p:txBody>
        </p:sp>
        <p:sp>
          <p:nvSpPr>
            <p:cNvPr id="76" name="Line 10"/>
            <p:cNvSpPr>
              <a:spLocks noChangeShapeType="1"/>
            </p:cNvSpPr>
            <p:nvPr/>
          </p:nvSpPr>
          <p:spPr bwMode="auto">
            <a:xfrm>
              <a:off x="3492500" y="2924175"/>
              <a:ext cx="2951163" cy="1588"/>
            </a:xfrm>
            <a:prstGeom prst="line">
              <a:avLst/>
            </a:prstGeom>
            <a:noFill/>
            <a:ln w="324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Text Box 11"/>
            <p:cNvSpPr txBox="1">
              <a:spLocks noChangeArrowheads="1"/>
            </p:cNvSpPr>
            <p:nvPr/>
          </p:nvSpPr>
          <p:spPr bwMode="auto">
            <a:xfrm>
              <a:off x="7299325" y="3251200"/>
              <a:ext cx="1588" cy="12223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Rectangle 13"/>
            <p:cNvSpPr>
              <a:spLocks noChangeArrowheads="1"/>
            </p:cNvSpPr>
            <p:nvPr/>
          </p:nvSpPr>
          <p:spPr bwMode="auto">
            <a:xfrm>
              <a:off x="3600450" y="539750"/>
              <a:ext cx="1619250" cy="360363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Генеральный директор</a:t>
              </a:r>
            </a:p>
          </p:txBody>
        </p:sp>
        <p:sp>
          <p:nvSpPr>
            <p:cNvPr id="79" name="Rectangle 14"/>
            <p:cNvSpPr>
              <a:spLocks noChangeArrowheads="1"/>
            </p:cNvSpPr>
            <p:nvPr/>
          </p:nvSpPr>
          <p:spPr bwMode="auto">
            <a:xfrm>
              <a:off x="6445250" y="2779713"/>
              <a:ext cx="1871663" cy="2889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Координатор</a:t>
              </a:r>
              <a:r>
                <a:rPr lang="en-US" sz="800" b="1" dirty="0" smtClean="0">
                  <a:solidFill>
                    <a:srgbClr val="000000"/>
                  </a:solidFill>
                </a:rPr>
                <a:t> </a:t>
              </a:r>
              <a:r>
                <a:rPr lang="ru-RU" sz="800" b="1" dirty="0" smtClean="0">
                  <a:solidFill>
                    <a:srgbClr val="000000"/>
                  </a:solidFill>
                </a:rPr>
                <a:t>по </a:t>
              </a:r>
              <a:r>
                <a:rPr lang="ru-RU" sz="800" b="1" dirty="0">
                  <a:solidFill>
                    <a:srgbClr val="000000"/>
                  </a:solidFill>
                </a:rPr>
                <a:t>контролю качества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Марина </a:t>
              </a:r>
              <a:r>
                <a:rPr lang="ru-RU" sz="800" dirty="0" err="1">
                  <a:solidFill>
                    <a:srgbClr val="000000"/>
                  </a:solidFill>
                </a:rPr>
                <a:t>Ястребова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80" name="Rectangle 15"/>
            <p:cNvSpPr>
              <a:spLocks noChangeArrowheads="1"/>
            </p:cNvSpPr>
            <p:nvPr/>
          </p:nvSpPr>
          <p:spPr bwMode="auto">
            <a:xfrm>
              <a:off x="1692275" y="2636838"/>
              <a:ext cx="2016125" cy="2889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Представитель по </a:t>
              </a:r>
              <a:r>
                <a:rPr lang="ru-RU" sz="800" b="1" dirty="0">
                  <a:solidFill>
                    <a:srgbClr val="000000"/>
                  </a:solidFill>
                </a:rPr>
                <a:t>контролю качества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Светлана </a:t>
              </a:r>
              <a:r>
                <a:rPr lang="ru-RU" sz="800" dirty="0" err="1">
                  <a:solidFill>
                    <a:srgbClr val="000000"/>
                  </a:solidFill>
                </a:rPr>
                <a:t>Крутецкая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81" name="Rectangle 16"/>
            <p:cNvSpPr>
              <a:spLocks noChangeArrowheads="1"/>
            </p:cNvSpPr>
            <p:nvPr/>
          </p:nvSpPr>
          <p:spPr bwMode="auto">
            <a:xfrm>
              <a:off x="3994745" y="3573463"/>
              <a:ext cx="2305050" cy="287337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Группа по управлению качеством</a:t>
              </a:r>
            </a:p>
          </p:txBody>
        </p:sp>
        <p:sp>
          <p:nvSpPr>
            <p:cNvPr id="82" name="Rectangle 17"/>
            <p:cNvSpPr>
              <a:spLocks noChangeArrowheads="1"/>
            </p:cNvSpPr>
            <p:nvPr/>
          </p:nvSpPr>
          <p:spPr bwMode="auto">
            <a:xfrm>
              <a:off x="4452181" y="4080544"/>
              <a:ext cx="2087711" cy="4413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Разработка системы</a:t>
              </a:r>
              <a:r>
                <a:rPr lang="en-GB" sz="800" b="1" dirty="0">
                  <a:solidFill>
                    <a:srgbClr val="000000"/>
                  </a:solidFill>
                </a:rPr>
                <a:t>, </a:t>
              </a:r>
              <a:r>
                <a:rPr lang="ru-RU" sz="800" b="1" dirty="0" smtClean="0">
                  <a:solidFill>
                    <a:srgbClr val="000000"/>
                  </a:solidFill>
                </a:rPr>
                <a:t>аудит</a:t>
              </a:r>
              <a:r>
                <a:rPr lang="ru-RU" sz="800" b="1" dirty="0">
                  <a:solidFill>
                    <a:srgbClr val="000000"/>
                  </a:solidFill>
                </a:rPr>
                <a:t>, </a:t>
              </a:r>
              <a:r>
                <a:rPr lang="ru-RU" sz="800" b="1" dirty="0" smtClean="0">
                  <a:solidFill>
                    <a:srgbClr val="000000"/>
                  </a:solidFill>
                </a:rPr>
                <a:t>обучение</a:t>
              </a:r>
              <a:r>
                <a:rPr lang="en-GB" sz="800" b="1" dirty="0" smtClean="0">
                  <a:solidFill>
                    <a:srgbClr val="000000"/>
                  </a:solidFill>
                </a:rPr>
                <a:t> </a:t>
              </a:r>
              <a:endParaRPr lang="en-GB" sz="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Контроль документации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Евгений </a:t>
              </a:r>
              <a:r>
                <a:rPr lang="ru-RU" sz="800" dirty="0" err="1" smtClean="0">
                  <a:solidFill>
                    <a:srgbClr val="000000"/>
                  </a:solidFill>
                </a:rPr>
                <a:t>Кармалита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83" name="Line 18"/>
            <p:cNvSpPr>
              <a:spLocks noChangeShapeType="1"/>
            </p:cNvSpPr>
            <p:nvPr/>
          </p:nvSpPr>
          <p:spPr bwMode="auto">
            <a:xfrm>
              <a:off x="4281290" y="3860800"/>
              <a:ext cx="1215" cy="93635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Line 19"/>
            <p:cNvSpPr>
              <a:spLocks noChangeShapeType="1"/>
            </p:cNvSpPr>
            <p:nvPr/>
          </p:nvSpPr>
          <p:spPr bwMode="auto">
            <a:xfrm>
              <a:off x="4281290" y="4154487"/>
              <a:ext cx="170891" cy="5150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4532654" y="4724325"/>
              <a:ext cx="2575123" cy="504056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Развитие</a:t>
              </a:r>
              <a:r>
                <a:rPr lang="en-GB" sz="800" b="1" dirty="0">
                  <a:solidFill>
                    <a:srgbClr val="000000"/>
                  </a:solidFill>
                </a:rPr>
                <a:t>, </a:t>
              </a:r>
              <a:r>
                <a:rPr lang="ru-RU" sz="800" b="1" dirty="0" smtClean="0">
                  <a:solidFill>
                    <a:srgbClr val="000000"/>
                  </a:solidFill>
                </a:rPr>
                <a:t>контроль </a:t>
              </a:r>
              <a:r>
                <a:rPr lang="ru-RU" sz="800" b="1" dirty="0">
                  <a:solidFill>
                    <a:srgbClr val="000000"/>
                  </a:solidFill>
                </a:rPr>
                <a:t>качества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медицинской помощи </a:t>
              </a:r>
              <a:r>
                <a:rPr lang="en-GB" sz="800" b="1" dirty="0">
                  <a:solidFill>
                    <a:srgbClr val="000000"/>
                  </a:solidFill>
                </a:rPr>
                <a:t>(</a:t>
              </a:r>
              <a:r>
                <a:rPr lang="ru-RU" sz="800" b="1" dirty="0">
                  <a:solidFill>
                    <a:srgbClr val="000000"/>
                  </a:solidFill>
                </a:rPr>
                <a:t>клинические протоколы</a:t>
              </a:r>
              <a:r>
                <a:rPr lang="en-GB" sz="800" b="1" dirty="0">
                  <a:solidFill>
                    <a:srgbClr val="000000"/>
                  </a:solidFill>
                </a:rPr>
                <a:t>)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Светлана </a:t>
              </a:r>
              <a:r>
                <a:rPr lang="ru-RU" sz="800" dirty="0" err="1">
                  <a:solidFill>
                    <a:srgbClr val="000000"/>
                  </a:solidFill>
                </a:rPr>
                <a:t>Крутецкая</a:t>
              </a: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86" name="Line 23"/>
            <p:cNvSpPr>
              <a:spLocks noChangeShapeType="1"/>
            </p:cNvSpPr>
            <p:nvPr/>
          </p:nvSpPr>
          <p:spPr bwMode="auto">
            <a:xfrm flipV="1">
              <a:off x="4282504" y="4724325"/>
              <a:ext cx="250149" cy="7282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24"/>
            <p:cNvSpPr>
              <a:spLocks noChangeShapeType="1"/>
            </p:cNvSpPr>
            <p:nvPr/>
          </p:nvSpPr>
          <p:spPr bwMode="auto">
            <a:xfrm>
              <a:off x="1258888" y="3141663"/>
              <a:ext cx="3457575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Line 25"/>
            <p:cNvSpPr>
              <a:spLocks noChangeShapeType="1"/>
            </p:cNvSpPr>
            <p:nvPr/>
          </p:nvSpPr>
          <p:spPr bwMode="auto">
            <a:xfrm>
              <a:off x="4716463" y="3141663"/>
              <a:ext cx="1587" cy="43180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Rectangle 26"/>
            <p:cNvSpPr>
              <a:spLocks noChangeArrowheads="1"/>
            </p:cNvSpPr>
            <p:nvPr/>
          </p:nvSpPr>
          <p:spPr bwMode="auto">
            <a:xfrm>
              <a:off x="5003800" y="1125538"/>
              <a:ext cx="1871663" cy="287337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Главный врач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Татьяна Трофимова</a:t>
              </a:r>
            </a:p>
          </p:txBody>
        </p:sp>
        <p:sp>
          <p:nvSpPr>
            <p:cNvPr id="90" name="Rectangle 27"/>
            <p:cNvSpPr>
              <a:spLocks noChangeArrowheads="1"/>
            </p:cNvSpPr>
            <p:nvPr/>
          </p:nvSpPr>
          <p:spPr bwMode="auto">
            <a:xfrm>
              <a:off x="6443663" y="3644900"/>
              <a:ext cx="720725" cy="43180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Система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контроля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качества</a:t>
              </a:r>
            </a:p>
          </p:txBody>
        </p:sp>
        <p:sp>
          <p:nvSpPr>
            <p:cNvPr id="91" name="Text Box 29"/>
            <p:cNvSpPr txBox="1">
              <a:spLocks noChangeArrowheads="1"/>
            </p:cNvSpPr>
            <p:nvPr/>
          </p:nvSpPr>
          <p:spPr bwMode="auto">
            <a:xfrm>
              <a:off x="1336262" y="4437063"/>
              <a:ext cx="1064434" cy="360362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Репродуктология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Алла Калугина</a:t>
              </a:r>
            </a:p>
          </p:txBody>
        </p:sp>
        <p:sp>
          <p:nvSpPr>
            <p:cNvPr id="92" name="Line 30"/>
            <p:cNvSpPr>
              <a:spLocks noChangeShapeType="1"/>
            </p:cNvSpPr>
            <p:nvPr/>
          </p:nvSpPr>
          <p:spPr bwMode="auto">
            <a:xfrm flipH="1">
              <a:off x="1186781" y="3573463"/>
              <a:ext cx="645" cy="287987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Text Box 31"/>
            <p:cNvSpPr txBox="1">
              <a:spLocks noChangeArrowheads="1"/>
            </p:cNvSpPr>
            <p:nvPr/>
          </p:nvSpPr>
          <p:spPr bwMode="auto">
            <a:xfrm>
              <a:off x="1330301" y="5445125"/>
              <a:ext cx="1008062" cy="43180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Клиническая лаборатория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Татьяна Алиева</a:t>
              </a:r>
            </a:p>
          </p:txBody>
        </p:sp>
        <p:sp>
          <p:nvSpPr>
            <p:cNvPr id="94" name="Line 32"/>
            <p:cNvSpPr>
              <a:spLocks noChangeShapeType="1"/>
            </p:cNvSpPr>
            <p:nvPr/>
          </p:nvSpPr>
          <p:spPr bwMode="auto">
            <a:xfrm>
              <a:off x="1185838" y="4148138"/>
              <a:ext cx="11430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33"/>
            <p:cNvSpPr txBox="1">
              <a:spLocks noChangeArrowheads="1"/>
            </p:cNvSpPr>
            <p:nvPr/>
          </p:nvSpPr>
          <p:spPr bwMode="auto">
            <a:xfrm>
              <a:off x="1309663" y="4005263"/>
              <a:ext cx="1130703" cy="36036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Родильное отделение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Татьяна Рыбалкина</a:t>
              </a:r>
            </a:p>
          </p:txBody>
        </p:sp>
        <p:sp>
          <p:nvSpPr>
            <p:cNvPr id="96" name="Rectangle 34"/>
            <p:cNvSpPr>
              <a:spLocks noChangeArrowheads="1"/>
            </p:cNvSpPr>
            <p:nvPr/>
          </p:nvSpPr>
          <p:spPr bwMode="auto">
            <a:xfrm>
              <a:off x="1114401" y="3357563"/>
              <a:ext cx="1295400" cy="21590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Менеджеры по качеству</a:t>
              </a:r>
            </a:p>
          </p:txBody>
        </p:sp>
        <p:sp>
          <p:nvSpPr>
            <p:cNvPr id="97" name="Line 35"/>
            <p:cNvSpPr>
              <a:spLocks noChangeShapeType="1"/>
            </p:cNvSpPr>
            <p:nvPr/>
          </p:nvSpPr>
          <p:spPr bwMode="auto">
            <a:xfrm flipV="1">
              <a:off x="1187426" y="4454466"/>
              <a:ext cx="148836" cy="54034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1187426" y="5589588"/>
              <a:ext cx="142875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1258888" y="3141663"/>
              <a:ext cx="1587" cy="2174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Text Box 38"/>
            <p:cNvSpPr txBox="1">
              <a:spLocks noChangeArrowheads="1"/>
            </p:cNvSpPr>
            <p:nvPr/>
          </p:nvSpPr>
          <p:spPr bwMode="auto">
            <a:xfrm>
              <a:off x="2484413" y="4365625"/>
              <a:ext cx="1798638" cy="57626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b="1" dirty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Система управления качеством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u="sng" dirty="0">
                  <a:solidFill>
                    <a:srgbClr val="000000"/>
                  </a:solidFill>
                </a:rPr>
                <a:t>Репродуктология</a:t>
              </a:r>
              <a:r>
                <a:rPr lang="en-GB" sz="700" dirty="0">
                  <a:solidFill>
                    <a:srgbClr val="000000"/>
                  </a:solidFill>
                </a:rPr>
                <a:t>: </a:t>
              </a:r>
              <a:r>
                <a:rPr lang="ru-RU" sz="700" dirty="0">
                  <a:solidFill>
                    <a:srgbClr val="000000"/>
                  </a:solidFill>
                </a:rPr>
                <a:t>Маргарита </a:t>
              </a:r>
              <a:r>
                <a:rPr lang="ru-RU" sz="700" dirty="0" err="1">
                  <a:solidFill>
                    <a:srgbClr val="000000"/>
                  </a:solidFill>
                </a:rPr>
                <a:t>Чежина</a:t>
              </a:r>
              <a:endParaRPr lang="ru-RU" sz="700" dirty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u="sng" dirty="0">
                  <a:solidFill>
                    <a:srgbClr val="000000"/>
                  </a:solidFill>
                </a:rPr>
                <a:t>Эмбриология</a:t>
              </a:r>
              <a:r>
                <a:rPr lang="en-GB" sz="700" dirty="0" smtClean="0">
                  <a:solidFill>
                    <a:srgbClr val="000000"/>
                  </a:solidFill>
                </a:rPr>
                <a:t>:    </a:t>
              </a:r>
              <a:r>
                <a:rPr lang="ru-RU" sz="700" dirty="0" smtClean="0">
                  <a:solidFill>
                    <a:srgbClr val="000000"/>
                  </a:solidFill>
                </a:rPr>
                <a:t>   </a:t>
              </a:r>
              <a:r>
                <a:rPr lang="ru-RU" sz="700" dirty="0">
                  <a:solidFill>
                    <a:srgbClr val="000000"/>
                  </a:solidFill>
                </a:rPr>
                <a:t>Светлана </a:t>
              </a:r>
              <a:r>
                <a:rPr lang="ru-RU" sz="700" dirty="0" err="1">
                  <a:solidFill>
                    <a:srgbClr val="000000"/>
                  </a:solidFill>
                </a:rPr>
                <a:t>Шлыкова</a:t>
              </a:r>
              <a:endParaRPr lang="ru-RU" sz="700" dirty="0">
                <a:solidFill>
                  <a:srgbClr val="000000"/>
                </a:solidFill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u="sng" dirty="0">
                  <a:solidFill>
                    <a:srgbClr val="000000"/>
                  </a:solidFill>
                </a:rPr>
                <a:t>Генетика</a:t>
              </a:r>
              <a:r>
                <a:rPr lang="en-GB" sz="700" u="sng" dirty="0">
                  <a:solidFill>
                    <a:srgbClr val="000000"/>
                  </a:solidFill>
                </a:rPr>
                <a:t>:</a:t>
              </a:r>
              <a:r>
                <a:rPr lang="en-GB" sz="700" dirty="0">
                  <a:solidFill>
                    <a:srgbClr val="000000"/>
                  </a:solidFill>
                </a:rPr>
                <a:t>           </a:t>
              </a:r>
              <a:r>
                <a:rPr lang="ru-RU" sz="700" dirty="0">
                  <a:solidFill>
                    <a:srgbClr val="000000"/>
                  </a:solidFill>
                </a:rPr>
                <a:t> Светлана </a:t>
              </a:r>
              <a:r>
                <a:rPr lang="ru-RU" sz="700" dirty="0" err="1">
                  <a:solidFill>
                    <a:srgbClr val="000000"/>
                  </a:solidFill>
                </a:rPr>
                <a:t>Вяткина</a:t>
              </a:r>
              <a:endParaRPr lang="ru-RU" sz="700" dirty="0">
                <a:solidFill>
                  <a:srgbClr val="000000"/>
                </a:solidFill>
              </a:endParaRPr>
            </a:p>
          </p:txBody>
        </p:sp>
        <p:sp>
          <p:nvSpPr>
            <p:cNvPr id="101" name="Text Box 39"/>
            <p:cNvSpPr txBox="1">
              <a:spLocks noChangeArrowheads="1"/>
            </p:cNvSpPr>
            <p:nvPr/>
          </p:nvSpPr>
          <p:spPr bwMode="auto">
            <a:xfrm>
              <a:off x="2482826" y="5516563"/>
              <a:ext cx="1584325" cy="2174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ru-RU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Система </a:t>
              </a:r>
              <a:r>
                <a:rPr lang="ru-RU" sz="700" b="1" dirty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управления качеством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700" dirty="0" smtClean="0">
                  <a:solidFill>
                    <a:srgbClr val="000000"/>
                  </a:solidFill>
                </a:rPr>
                <a:t> </a:t>
              </a:r>
              <a:r>
                <a:rPr lang="ru-RU" sz="700" dirty="0" smtClean="0">
                  <a:solidFill>
                    <a:srgbClr val="000000"/>
                  </a:solidFill>
                </a:rPr>
                <a:t>Светлана </a:t>
              </a:r>
              <a:r>
                <a:rPr lang="ru-RU" sz="700" dirty="0">
                  <a:solidFill>
                    <a:srgbClr val="000000"/>
                  </a:solidFill>
                </a:rPr>
                <a:t>Ростовцева</a:t>
              </a:r>
            </a:p>
          </p:txBody>
        </p:sp>
        <p:sp>
          <p:nvSpPr>
            <p:cNvPr id="102" name="Text Box 40"/>
            <p:cNvSpPr txBox="1">
              <a:spLocks noChangeArrowheads="1"/>
            </p:cNvSpPr>
            <p:nvPr/>
          </p:nvSpPr>
          <p:spPr bwMode="auto">
            <a:xfrm>
              <a:off x="2484413" y="4005263"/>
              <a:ext cx="1798638" cy="2159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ru-RU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Система </a:t>
              </a:r>
              <a:r>
                <a:rPr lang="ru-RU" sz="700" b="1" dirty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управления качеством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dirty="0" err="1">
                  <a:solidFill>
                    <a:srgbClr val="000000"/>
                  </a:solidFill>
                </a:rPr>
                <a:t>Джамилия</a:t>
              </a:r>
              <a:r>
                <a:rPr lang="ru-RU" sz="700" dirty="0">
                  <a:solidFill>
                    <a:srgbClr val="000000"/>
                  </a:solidFill>
                </a:rPr>
                <a:t> Серебреникова</a:t>
              </a:r>
            </a:p>
          </p:txBody>
        </p:sp>
        <p:sp>
          <p:nvSpPr>
            <p:cNvPr id="103" name="Text Box 41"/>
            <p:cNvSpPr txBox="1">
              <a:spLocks noChangeArrowheads="1"/>
            </p:cNvSpPr>
            <p:nvPr/>
          </p:nvSpPr>
          <p:spPr bwMode="auto">
            <a:xfrm>
              <a:off x="1330299" y="4868863"/>
              <a:ext cx="1070396" cy="506412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Анестезиология и реанимация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Александр Шаталов</a:t>
              </a:r>
              <a:r>
                <a:rPr lang="en-GB" sz="800" dirty="0">
                  <a:solidFill>
                    <a:srgbClr val="000000"/>
                  </a:solidFill>
                </a:rPr>
                <a:t> </a:t>
              </a:r>
            </a:p>
          </p:txBody>
        </p:sp>
        <p:sp>
          <p:nvSpPr>
            <p:cNvPr id="104" name="Line 42"/>
            <p:cNvSpPr>
              <a:spLocks noChangeShapeType="1"/>
            </p:cNvSpPr>
            <p:nvPr/>
          </p:nvSpPr>
          <p:spPr bwMode="auto">
            <a:xfrm>
              <a:off x="1187426" y="5084763"/>
              <a:ext cx="142875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43"/>
            <p:cNvSpPr txBox="1">
              <a:spLocks noChangeArrowheads="1"/>
            </p:cNvSpPr>
            <p:nvPr/>
          </p:nvSpPr>
          <p:spPr bwMode="auto">
            <a:xfrm>
              <a:off x="2482826" y="5157788"/>
              <a:ext cx="1511300" cy="2159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 Система </a:t>
              </a:r>
              <a:r>
                <a:rPr lang="ru-RU" sz="700" b="1" dirty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управления качеством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b="1" dirty="0">
                  <a:solidFill>
                    <a:srgbClr val="000000"/>
                  </a:solidFill>
                </a:rPr>
                <a:t> </a:t>
              </a:r>
              <a:r>
                <a:rPr lang="ru-RU" sz="700" dirty="0">
                  <a:solidFill>
                    <a:srgbClr val="000000"/>
                  </a:solidFill>
                </a:rPr>
                <a:t>Валерий </a:t>
              </a:r>
              <a:r>
                <a:rPr lang="ru-RU" sz="700" dirty="0" err="1">
                  <a:solidFill>
                    <a:srgbClr val="000000"/>
                  </a:solidFill>
                </a:rPr>
                <a:t>Кокоев</a:t>
              </a:r>
              <a:endParaRPr lang="ru-RU" sz="700" dirty="0">
                <a:solidFill>
                  <a:srgbClr val="000000"/>
                </a:solidFill>
              </a:endParaRPr>
            </a:p>
          </p:txBody>
        </p:sp>
        <p:sp>
          <p:nvSpPr>
            <p:cNvPr id="106" name="Line 44"/>
            <p:cNvSpPr>
              <a:spLocks noChangeShapeType="1"/>
            </p:cNvSpPr>
            <p:nvPr/>
          </p:nvSpPr>
          <p:spPr bwMode="auto">
            <a:xfrm>
              <a:off x="6804025" y="3357563"/>
              <a:ext cx="1008063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Line 45"/>
            <p:cNvSpPr>
              <a:spLocks noChangeShapeType="1"/>
            </p:cNvSpPr>
            <p:nvPr/>
          </p:nvSpPr>
          <p:spPr bwMode="auto">
            <a:xfrm>
              <a:off x="6804025" y="3357563"/>
              <a:ext cx="1588" cy="28733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Line 46"/>
            <p:cNvSpPr>
              <a:spLocks noChangeShapeType="1"/>
            </p:cNvSpPr>
            <p:nvPr/>
          </p:nvSpPr>
          <p:spPr bwMode="auto">
            <a:xfrm>
              <a:off x="7812088" y="3357563"/>
              <a:ext cx="1587" cy="1008062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47"/>
            <p:cNvSpPr>
              <a:spLocks noChangeShapeType="1"/>
            </p:cNvSpPr>
            <p:nvPr/>
          </p:nvSpPr>
          <p:spPr bwMode="auto">
            <a:xfrm>
              <a:off x="4356100" y="1268413"/>
              <a:ext cx="647700" cy="1587"/>
            </a:xfrm>
            <a:prstGeom prst="line">
              <a:avLst/>
            </a:prstGeom>
            <a:noFill/>
            <a:ln w="324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Rectangle 49"/>
            <p:cNvSpPr>
              <a:spLocks noChangeArrowheads="1"/>
            </p:cNvSpPr>
            <p:nvPr/>
          </p:nvSpPr>
          <p:spPr bwMode="auto">
            <a:xfrm>
              <a:off x="7235825" y="3644900"/>
              <a:ext cx="1152525" cy="2889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Менеджер по качеству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Алла Карпенко</a:t>
              </a:r>
            </a:p>
          </p:txBody>
        </p:sp>
        <p:sp>
          <p:nvSpPr>
            <p:cNvPr id="112" name="Rectangle 50"/>
            <p:cNvSpPr>
              <a:spLocks noChangeArrowheads="1"/>
            </p:cNvSpPr>
            <p:nvPr/>
          </p:nvSpPr>
          <p:spPr bwMode="auto">
            <a:xfrm>
              <a:off x="7164388" y="4365625"/>
              <a:ext cx="1295400" cy="287338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Качество исследований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Алла Карпенко</a:t>
              </a:r>
            </a:p>
          </p:txBody>
        </p:sp>
        <p:sp>
          <p:nvSpPr>
            <p:cNvPr id="113" name="Text Box 51"/>
            <p:cNvSpPr txBox="1">
              <a:spLocks noChangeArrowheads="1"/>
            </p:cNvSpPr>
            <p:nvPr/>
          </p:nvSpPr>
          <p:spPr bwMode="auto">
            <a:xfrm>
              <a:off x="1330301" y="3644900"/>
              <a:ext cx="1008062" cy="271463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Поликлиника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>
                  <a:solidFill>
                    <a:srgbClr val="000000"/>
                  </a:solidFill>
                </a:rPr>
                <a:t>Алла Успенская</a:t>
              </a:r>
            </a:p>
          </p:txBody>
        </p:sp>
        <p:sp>
          <p:nvSpPr>
            <p:cNvPr id="114" name="Line 52"/>
            <p:cNvSpPr>
              <a:spLocks noChangeShapeType="1"/>
            </p:cNvSpPr>
            <p:nvPr/>
          </p:nvSpPr>
          <p:spPr bwMode="auto">
            <a:xfrm>
              <a:off x="1187426" y="3789363"/>
              <a:ext cx="142875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Rectangle 53"/>
            <p:cNvSpPr>
              <a:spLocks noChangeArrowheads="1"/>
            </p:cNvSpPr>
            <p:nvPr/>
          </p:nvSpPr>
          <p:spPr bwMode="auto">
            <a:xfrm>
              <a:off x="2411388" y="3644900"/>
              <a:ext cx="1584325" cy="2278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b="1" dirty="0" smtClean="0">
                  <a:solidFill>
                    <a:srgbClr val="000000"/>
                  </a:solidFill>
                </a:rPr>
                <a:t>Система </a:t>
              </a:r>
              <a:r>
                <a:rPr lang="ru-RU" sz="700" b="1" dirty="0">
                  <a:solidFill>
                    <a:srgbClr val="000000"/>
                  </a:solidFill>
                </a:rPr>
                <a:t>управления качеством</a:t>
              </a:r>
            </a:p>
          </p:txBody>
        </p:sp>
        <p:sp>
          <p:nvSpPr>
            <p:cNvPr id="116" name="Text Box 54"/>
            <p:cNvSpPr txBox="1">
              <a:spLocks noChangeArrowheads="1"/>
            </p:cNvSpPr>
            <p:nvPr/>
          </p:nvSpPr>
          <p:spPr bwMode="auto">
            <a:xfrm>
              <a:off x="1330301" y="5949950"/>
              <a:ext cx="1008062" cy="288925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>
                  <a:solidFill>
                    <a:srgbClr val="000000"/>
                  </a:solidFill>
                </a:rPr>
                <a:t>Управляющие филиалами</a:t>
              </a:r>
            </a:p>
          </p:txBody>
        </p:sp>
        <p:sp>
          <p:nvSpPr>
            <p:cNvPr id="117" name="Line 55"/>
            <p:cNvSpPr>
              <a:spLocks noChangeShapeType="1"/>
            </p:cNvSpPr>
            <p:nvPr/>
          </p:nvSpPr>
          <p:spPr bwMode="auto">
            <a:xfrm>
              <a:off x="1187426" y="6021388"/>
              <a:ext cx="142875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Rectangle 56"/>
            <p:cNvSpPr>
              <a:spLocks noChangeArrowheads="1"/>
            </p:cNvSpPr>
            <p:nvPr/>
          </p:nvSpPr>
          <p:spPr bwMode="auto">
            <a:xfrm>
              <a:off x="2411388" y="5949950"/>
              <a:ext cx="1584325" cy="34915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Система </a:t>
              </a:r>
              <a:r>
                <a:rPr lang="ru-RU" sz="700" b="1" dirty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управления </a:t>
              </a:r>
              <a:r>
                <a:rPr lang="ru-RU" sz="700" b="1" dirty="0" smtClean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качеством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700" dirty="0" smtClean="0">
                  <a:solidFill>
                    <a:srgbClr val="000000"/>
                  </a:solidFill>
                </a:rPr>
                <a:t>Андрей Васильев</a:t>
              </a:r>
              <a:endParaRPr lang="ru-RU" sz="7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9" name="Line 36"/>
            <p:cNvSpPr>
              <a:spLocks noChangeShapeType="1"/>
            </p:cNvSpPr>
            <p:nvPr/>
          </p:nvSpPr>
          <p:spPr bwMode="auto">
            <a:xfrm>
              <a:off x="1186161" y="6464002"/>
              <a:ext cx="142875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Text Box 54"/>
            <p:cNvSpPr txBox="1">
              <a:spLocks noChangeArrowheads="1"/>
            </p:cNvSpPr>
            <p:nvPr/>
          </p:nvSpPr>
          <p:spPr bwMode="auto">
            <a:xfrm>
              <a:off x="1330624" y="6319540"/>
              <a:ext cx="1008062" cy="277812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Госпиталь</a:t>
              </a:r>
              <a:r>
                <a:rPr lang="ru-RU" sz="800" dirty="0" smtClean="0">
                  <a:solidFill>
                    <a:srgbClr val="000000"/>
                  </a:solidFill>
                </a:rPr>
                <a:t> </a:t>
              </a:r>
              <a:endParaRPr lang="en-GB" sz="800" dirty="0">
                <a:solidFill>
                  <a:srgbClr val="000000"/>
                </a:solidFill>
              </a:endParaRPr>
            </a:p>
          </p:txBody>
        </p:sp>
        <p:sp>
          <p:nvSpPr>
            <p:cNvPr id="121" name="Rectangle 53"/>
            <p:cNvSpPr>
              <a:spLocks noChangeArrowheads="1"/>
            </p:cNvSpPr>
            <p:nvPr/>
          </p:nvSpPr>
          <p:spPr bwMode="auto">
            <a:xfrm>
              <a:off x="2410124" y="6390978"/>
              <a:ext cx="1584325" cy="2278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GB" sz="700" dirty="0">
                <a:solidFill>
                  <a:srgbClr val="000000"/>
                </a:solidFill>
              </a:endParaRPr>
            </a:p>
          </p:txBody>
        </p:sp>
        <p:sp>
          <p:nvSpPr>
            <p:cNvPr id="122" name="Line 36"/>
            <p:cNvSpPr>
              <a:spLocks noChangeShapeType="1"/>
            </p:cNvSpPr>
            <p:nvPr/>
          </p:nvSpPr>
          <p:spPr bwMode="auto">
            <a:xfrm>
              <a:off x="1041699" y="4590752"/>
              <a:ext cx="142875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Text Box 29"/>
            <p:cNvSpPr txBox="1">
              <a:spLocks noChangeArrowheads="1"/>
            </p:cNvSpPr>
            <p:nvPr/>
          </p:nvSpPr>
          <p:spPr bwMode="auto">
            <a:xfrm>
              <a:off x="26188" y="4951116"/>
              <a:ext cx="1015511" cy="41699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Коммерческий отдел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Павел Ястребов </a:t>
              </a:r>
              <a:endParaRPr lang="en-GB" sz="800" dirty="0">
                <a:solidFill>
                  <a:srgbClr val="000000"/>
                </a:solidFill>
              </a:endParaRPr>
            </a:p>
          </p:txBody>
        </p:sp>
        <p:sp>
          <p:nvSpPr>
            <p:cNvPr id="124" name="Text Box 29"/>
            <p:cNvSpPr txBox="1">
              <a:spLocks noChangeArrowheads="1"/>
            </p:cNvSpPr>
            <p:nvPr/>
          </p:nvSpPr>
          <p:spPr bwMode="auto">
            <a:xfrm>
              <a:off x="26188" y="4447877"/>
              <a:ext cx="1015511" cy="271463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Отдел персонала </a:t>
              </a:r>
              <a:endParaRPr lang="en-GB" sz="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Наталья Елизарова </a:t>
              </a:r>
              <a:endParaRPr lang="en-GB" sz="800" dirty="0">
                <a:solidFill>
                  <a:srgbClr val="000000"/>
                </a:solidFill>
              </a:endParaRPr>
            </a:p>
          </p:txBody>
        </p:sp>
        <p:sp>
          <p:nvSpPr>
            <p:cNvPr id="125" name="Text Box 29"/>
            <p:cNvSpPr txBox="1">
              <a:spLocks noChangeArrowheads="1"/>
            </p:cNvSpPr>
            <p:nvPr/>
          </p:nvSpPr>
          <p:spPr bwMode="auto">
            <a:xfrm>
              <a:off x="26188" y="3919600"/>
              <a:ext cx="1015511" cy="32189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b="1" dirty="0" smtClean="0">
                  <a:solidFill>
                    <a:srgbClr val="000000"/>
                  </a:solidFill>
                </a:rPr>
                <a:t>Финансовый отдел </a:t>
              </a:r>
              <a:endParaRPr lang="en-GB" sz="800" b="1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800" dirty="0" smtClean="0">
                  <a:solidFill>
                    <a:srgbClr val="000000"/>
                  </a:solidFill>
                </a:rPr>
                <a:t>Елена Иванова</a:t>
              </a:r>
              <a:endParaRPr lang="en-GB" sz="800" dirty="0">
                <a:solidFill>
                  <a:srgbClr val="000000"/>
                </a:solidFill>
              </a:endParaRPr>
            </a:p>
          </p:txBody>
        </p:sp>
        <p:sp>
          <p:nvSpPr>
            <p:cNvPr id="126" name="Line 52"/>
            <p:cNvSpPr>
              <a:spLocks noChangeShapeType="1"/>
            </p:cNvSpPr>
            <p:nvPr/>
          </p:nvSpPr>
          <p:spPr bwMode="auto">
            <a:xfrm>
              <a:off x="1041699" y="4231977"/>
              <a:ext cx="144462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Line 36"/>
            <p:cNvSpPr>
              <a:spLocks noChangeShapeType="1"/>
            </p:cNvSpPr>
            <p:nvPr/>
          </p:nvSpPr>
          <p:spPr bwMode="auto">
            <a:xfrm flipV="1">
              <a:off x="1041699" y="5095577"/>
              <a:ext cx="144462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516631" y="5689996"/>
              <a:ext cx="208093" cy="346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14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130" name="Прямая соединительная линия 129"/>
          <p:cNvCxnSpPr/>
          <p:nvPr/>
        </p:nvCxnSpPr>
        <p:spPr>
          <a:xfrm rot="5400000">
            <a:off x="4394199" y="2249479"/>
            <a:ext cx="7858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>
            <a:stCxn id="81" idx="3"/>
            <a:endCxn id="90" idx="1"/>
          </p:cNvCxnSpPr>
          <p:nvPr/>
        </p:nvCxnSpPr>
        <p:spPr>
          <a:xfrm>
            <a:off x="6473672" y="4260027"/>
            <a:ext cx="125521" cy="121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467600" cy="58259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Функции отдела качества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	</a:t>
            </a:r>
            <a:r>
              <a:rPr lang="ru-RU" sz="2800" b="1" dirty="0" smtClean="0">
                <a:solidFill>
                  <a:srgbClr val="00B050"/>
                </a:solidFill>
                <a:latin typeface="+mj-lt"/>
              </a:rPr>
              <a:t>Развивающаяся СМК требует поддержки</a:t>
            </a:r>
          </a:p>
          <a:p>
            <a:pPr>
              <a:lnSpc>
                <a:spcPts val="3000"/>
              </a:lnSpc>
              <a:buNone/>
            </a:pPr>
            <a:r>
              <a:rPr lang="ru-RU" sz="2800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+mj-lt"/>
              </a:rPr>
              <a:t>   в виде группы (отдела) качества</a:t>
            </a:r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Функции:</a:t>
            </a:r>
            <a:endParaRPr lang="en-US" b="1" dirty="0" smtClean="0">
              <a:solidFill>
                <a:schemeClr val="accent3">
                  <a:lumMod val="50000"/>
                </a:schemeClr>
              </a:solidFill>
              <a:latin typeface="+mj-lt"/>
            </a:endParaRPr>
          </a:p>
          <a:p>
            <a:pPr indent="-180000">
              <a:spcBef>
                <a:spcPts val="100"/>
              </a:spcBef>
              <a:buClr>
                <a:schemeClr val="accent6">
                  <a:lumMod val="75000"/>
                </a:schemeClr>
              </a:buClr>
              <a:buSzPct val="120000"/>
            </a:pPr>
            <a:r>
              <a:rPr lang="ru-RU" sz="2200" b="1" dirty="0">
                <a:latin typeface="+mj-lt"/>
              </a:rPr>
              <a:t>О</a:t>
            </a:r>
            <a:r>
              <a:rPr lang="ru-RU" sz="2200" b="1" dirty="0" smtClean="0">
                <a:latin typeface="+mj-lt"/>
              </a:rPr>
              <a:t>рганизационная, методическая и консультационная поддержка при внедрении СМК в подразделениях</a:t>
            </a:r>
            <a:endParaRPr lang="en-US" sz="2200" b="1" dirty="0" smtClean="0">
              <a:latin typeface="+mj-lt"/>
            </a:endParaRPr>
          </a:p>
          <a:p>
            <a:pPr indent="-180000">
              <a:spcBef>
                <a:spcPts val="100"/>
              </a:spcBef>
              <a:buClr>
                <a:schemeClr val="accent6">
                  <a:lumMod val="75000"/>
                </a:schemeClr>
              </a:buClr>
              <a:buSzPct val="120000"/>
            </a:pPr>
            <a:r>
              <a:rPr lang="ru-RU" sz="2200" b="1" dirty="0" smtClean="0">
                <a:latin typeface="+mj-lt"/>
              </a:rPr>
              <a:t>Контроль за документами СМК (руководство по качеству, обзоры управления качеством, регламенты компании, инструкции, стандартные</a:t>
            </a:r>
            <a:r>
              <a:rPr lang="en-US" sz="2200" b="1" dirty="0" smtClean="0">
                <a:latin typeface="+mj-lt"/>
              </a:rPr>
              <a:t> </a:t>
            </a:r>
            <a:r>
              <a:rPr lang="ru-RU" sz="2200" b="1" dirty="0" smtClean="0">
                <a:latin typeface="+mj-lt"/>
              </a:rPr>
              <a:t>процедуры, протоколы, формы и т.д.)</a:t>
            </a:r>
            <a:endParaRPr lang="en-US" sz="2200" b="1" dirty="0" smtClean="0">
              <a:latin typeface="+mj-lt"/>
            </a:endParaRPr>
          </a:p>
          <a:p>
            <a:pPr indent="-180000">
              <a:spcBef>
                <a:spcPts val="100"/>
              </a:spcBef>
              <a:buClr>
                <a:schemeClr val="accent6">
                  <a:lumMod val="75000"/>
                </a:schemeClr>
              </a:buClr>
              <a:buSzPct val="120000"/>
            </a:pPr>
            <a:r>
              <a:rPr lang="ru-RU" sz="2200" b="1" dirty="0" smtClean="0">
                <a:latin typeface="+mj-lt"/>
              </a:rPr>
              <a:t>Контроль выполнения плановых параметров эффективности работы (</a:t>
            </a:r>
            <a:r>
              <a:rPr lang="en-US" sz="2200" b="1" dirty="0" smtClean="0">
                <a:latin typeface="+mj-lt"/>
              </a:rPr>
              <a:t>KPI) </a:t>
            </a:r>
            <a:r>
              <a:rPr lang="ru-RU" sz="2200" b="1" dirty="0" smtClean="0">
                <a:latin typeface="+mj-lt"/>
              </a:rPr>
              <a:t>и выполнения целей</a:t>
            </a:r>
          </a:p>
          <a:p>
            <a:pPr indent="-180000">
              <a:spcBef>
                <a:spcPts val="100"/>
              </a:spcBef>
              <a:buClr>
                <a:schemeClr val="accent6">
                  <a:lumMod val="75000"/>
                </a:schemeClr>
              </a:buClr>
              <a:buSzPct val="120000"/>
            </a:pPr>
            <a:r>
              <a:rPr lang="ru-RU" sz="2200" b="1" dirty="0" smtClean="0">
                <a:latin typeface="+mj-lt"/>
              </a:rPr>
              <a:t>Плановые и внеплановые аудиты в подразделениях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46760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</a:rPr>
              <a:t>Документы СМК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484784"/>
            <a:ext cx="8316416" cy="5112568"/>
          </a:xfrm>
        </p:spPr>
        <p:txBody>
          <a:bodyPr>
            <a:normAutofit/>
          </a:bodyPr>
          <a:lstStyle/>
          <a:p>
            <a:pPr marL="36000" indent="-36000">
              <a:spcBef>
                <a:spcPts val="100"/>
              </a:spcBef>
            </a:pPr>
            <a:r>
              <a:rPr lang="ru-RU" sz="18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Требования к документации</a:t>
            </a:r>
          </a:p>
          <a:p>
            <a:pPr marL="36000" indent="-36000">
              <a:spcBef>
                <a:spcPts val="100"/>
              </a:spcBef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Документы являются контролируемыми, если присутствуют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индивидуальный № документа, его версия, указаны ФИО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разработчика и утвердившего данную версию документа, а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так же дата пересмотра. Разработка контролируемого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документа проводится в соответствии с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СОП-КАЧ-003-02-Создание внутренних документов.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Контролируемый документ должен разрабатываться на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основе шаблона.</a:t>
            </a:r>
          </a:p>
          <a:p>
            <a:pPr marL="36000" indent="-36000">
              <a:spcBef>
                <a:spcPts val="100"/>
              </a:spcBef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Вся документация должна быть зарегистрирована и учтена.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Контрольные экземпляры находятся у представителя по качеству.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Электронная версия документов представлена на сервере Компании.</a:t>
            </a:r>
          </a:p>
          <a:p>
            <a:pPr marL="36000" indent="-36000">
              <a:spcBef>
                <a:spcPts val="100"/>
              </a:spcBef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Основным документом системы менеджмента качества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является Руководство па качеству. Руководство по качеству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содержит краткое описание системы менеджмента,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основных и вспомогательных процессов, а так же структуру </a:t>
            </a:r>
            <a:b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документации.</a:t>
            </a:r>
          </a:p>
          <a:p>
            <a:pPr marL="36000" indent="-36000">
              <a:spcBef>
                <a:spcPts val="100"/>
              </a:spcBef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Руководство отражает выполнение системой менеджмента качества требований ISO 9001-2008.</a:t>
            </a:r>
          </a:p>
          <a:p>
            <a:pPr marL="36000" indent="-36000">
              <a:spcBef>
                <a:spcPts val="100"/>
              </a:spcBef>
            </a:pP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Управление документацией</a:t>
            </a:r>
          </a:p>
          <a:p>
            <a:pPr marL="36000" indent="-36000">
              <a:spcBef>
                <a:spcPts val="100"/>
              </a:spcBef>
              <a:buNone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Система документооборота регламентируется СОП системы качества:</a:t>
            </a:r>
          </a:p>
          <a:p>
            <a:pPr marL="36000" indent="-36000">
              <a:spcBef>
                <a:spcPts val="100"/>
              </a:spcBef>
              <a:buNone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-СОП-КАЧ-001-02«Порядок разработки, утверждения и внесения изменений в контролируемые документы»,</a:t>
            </a:r>
          </a:p>
          <a:p>
            <a:pPr marL="36000" indent="-36000">
              <a:spcBef>
                <a:spcPts val="100"/>
              </a:spcBef>
              <a:buNone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-СОП-КАЧ-003-02 «Создание внутренних документов»</a:t>
            </a:r>
          </a:p>
          <a:p>
            <a:pPr marL="36000" indent="-36000">
              <a:spcBef>
                <a:spcPts val="100"/>
              </a:spcBef>
              <a:buNone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Каждый сотрудник клиники имеет доступ к чтению электронной версии этих документов.</a:t>
            </a:r>
          </a:p>
          <a:p>
            <a:pPr marL="36000" indent="-36000">
              <a:spcBef>
                <a:spcPts val="100"/>
              </a:spcBef>
              <a:buNone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Документы папки «Качество» открыты «для чтения» для всех сотрудников. Доступ в другие папки зависит от должностных обязанностей сотрудника. 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40768"/>
            <a:ext cx="4283968" cy="329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214282" y="346076"/>
            <a:ext cx="7639080" cy="6540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Авторизация стандартной операционной процедуры (СОП)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57200" y="1725634"/>
            <a:ext cx="7466013" cy="4846638"/>
            <a:chOff x="288" y="1016"/>
            <a:chExt cx="4703" cy="3053"/>
          </a:xfrm>
        </p:grpSpPr>
        <p:pic>
          <p:nvPicPr>
            <p:cNvPr id="3379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8" y="1016"/>
              <a:ext cx="4704" cy="305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3797" name="Text Box 4"/>
            <p:cNvSpPr txBox="1">
              <a:spLocks noChangeArrowheads="1"/>
            </p:cNvSpPr>
            <p:nvPr/>
          </p:nvSpPr>
          <p:spPr bwMode="auto">
            <a:xfrm>
              <a:off x="288" y="1016"/>
              <a:ext cx="4704" cy="305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sz="27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Управление ресурсами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92897"/>
            <a:ext cx="8229600" cy="230425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Персонал: функции, компетентность, взаимозаменяемость, введение в работу и последующее обучение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Оборудование: закупка, инсталляция, контроль и сервисное обслуживание</a:t>
            </a: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endParaRPr lang="ru-RU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accent6">
                  <a:lumMod val="75000"/>
                </a:schemeClr>
              </a:buClr>
              <a:buFont typeface="Courier New" pitchFamily="49" charset="0"/>
              <a:buChar char="o"/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Закупки расходных материалов, в </a:t>
            </a:r>
            <a:r>
              <a:rPr lang="ru-RU" sz="1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тч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оценка поставщиков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99592" y="260648"/>
            <a:ext cx="5832647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300" b="1" dirty="0" smtClean="0">
                <a:solidFill>
                  <a:schemeClr val="bg1"/>
                </a:solidFill>
              </a:rPr>
              <a:t>Развитие медицинской информационной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300" b="1" dirty="0" smtClean="0">
                <a:solidFill>
                  <a:schemeClr val="bg1"/>
                </a:solidFill>
              </a:rPr>
              <a:t>системы «МЕДИАЛОГ» - неотъемлемой составляющей системы качества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2132856"/>
            <a:ext cx="7704856" cy="4032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МИС «</a:t>
            </a:r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Медиалог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» является базой электронные истории болезни, включая результаты анализов и изображения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Обеспечивает защиту доступа к системе (только авторизованные пользователи по профилю)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Ведение расписания приемов и процедур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Формирование отчетов в режиме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on-</a:t>
            </a:r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lin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ru-RU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Учет и контроль расходных материалов (внедрение)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Courier New" pitchFamily="49" charset="0"/>
              <a:buChar char="o"/>
              <a:tabLst/>
              <a:defRPr/>
            </a:pPr>
            <a:endParaRPr lang="ru-RU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841375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Применяемые методы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58175" cy="3600399"/>
          </a:xfrm>
        </p:spPr>
        <p:txBody>
          <a:bodyPr>
            <a:normAutofit/>
          </a:bodyPr>
          <a:lstStyle/>
          <a:p>
            <a:pPr>
              <a:defRPr/>
            </a:pPr>
            <a:endParaRPr lang="ru-RU" sz="19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1844824"/>
            <a:ext cx="8229600" cy="46085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 с персоналом и еще раз работа с персоналом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Собрания с персоналом, обсуждение проблем, план мероприятий, контроль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Анкетирование пациентов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Анкетирование персонала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 «группы качества»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Проведение внутренних аудитов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Проведение внешних аудитов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Листы контроля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Инструменты качества: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диаграмма </a:t>
            </a:r>
            <a:r>
              <a:rPr lang="ru-RU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Ишикава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Парето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отчетов в 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IT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системе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130000"/>
              <a:buFont typeface="Courier New" pitchFamily="49" charset="0"/>
              <a:buChar char="o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Проведение аттестации персонала</a:t>
            </a:r>
          </a:p>
          <a:p>
            <a:pPr marL="268288" marR="0" lvl="0" indent="-2682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130000"/>
              <a:buFont typeface="Arial" pitchFamily="34" charset="0"/>
              <a:buChar char="•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28596" y="5000636"/>
            <a:ext cx="5643602" cy="17859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1571612"/>
            <a:ext cx="2286016" cy="52149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467600" cy="654032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Аудиты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2" cstate="print"/>
          <a:srcRect l="46456" t="30155" r="8066" b="15036"/>
          <a:stretch>
            <a:fillRect/>
          </a:stretch>
        </p:blipFill>
        <p:spPr bwMode="auto">
          <a:xfrm>
            <a:off x="6271692" y="1657015"/>
            <a:ext cx="1872208" cy="141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3" cstate="print"/>
          <a:srcRect l="31100" t="11256" r="15744" b="22595"/>
          <a:stretch>
            <a:fillRect/>
          </a:stretch>
        </p:blipFill>
        <p:spPr bwMode="auto">
          <a:xfrm>
            <a:off x="6279103" y="3339281"/>
            <a:ext cx="1872207" cy="145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4" cstate="print"/>
          <a:srcRect l="34053" t="18673" r="12500" b="19848"/>
          <a:stretch>
            <a:fillRect/>
          </a:stretch>
        </p:blipFill>
        <p:spPr bwMode="auto">
          <a:xfrm>
            <a:off x="6263696" y="5083474"/>
            <a:ext cx="1903021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5" cstate="print"/>
          <a:srcRect l="29531" t="14175" r="6683" b="5861"/>
          <a:stretch>
            <a:fillRect/>
          </a:stretch>
        </p:blipFill>
        <p:spPr bwMode="auto">
          <a:xfrm>
            <a:off x="2208691" y="1571612"/>
            <a:ext cx="393494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6" cstate="print"/>
          <a:srcRect l="21650" t="15035" r="2160" b="7476"/>
          <a:stretch>
            <a:fillRect/>
          </a:stretch>
        </p:blipFill>
        <p:spPr bwMode="auto">
          <a:xfrm>
            <a:off x="1113936" y="5152904"/>
            <a:ext cx="2169900" cy="137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7" cstate="print"/>
          <a:srcRect l="42816" t="18540" r="2848" b="29485"/>
          <a:stretch>
            <a:fillRect/>
          </a:stretch>
        </p:blipFill>
        <p:spPr bwMode="auto">
          <a:xfrm>
            <a:off x="3571868" y="5143512"/>
            <a:ext cx="2304256" cy="137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1403648" y="548680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План аудитов на 2012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3" cstate="print"/>
          <a:srcRect l="7969" t="15223" r="15251" b="20195"/>
          <a:stretch>
            <a:fillRect/>
          </a:stretch>
        </p:blipFill>
        <p:spPr bwMode="auto">
          <a:xfrm>
            <a:off x="439044" y="1602010"/>
            <a:ext cx="770485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61F5D-2B88-4BCC-ABDD-3BE7BCC4D9C1}" type="slidenum">
              <a:rPr lang="ru-RU"/>
              <a:pPr/>
              <a:t>4</a:t>
            </a:fld>
            <a:endParaRPr lang="ru-RU"/>
          </a:p>
        </p:txBody>
      </p:sp>
      <p:sp>
        <p:nvSpPr>
          <p:cNvPr id="78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773238"/>
            <a:ext cx="7056437" cy="1944687"/>
          </a:xfrm>
        </p:spPr>
        <p:txBody>
          <a:bodyPr/>
          <a:lstStyle/>
          <a:p>
            <a:pPr algn="l"/>
            <a:r>
              <a:rPr lang="ru-RU" sz="2800" b="1" dirty="0"/>
              <a:t>Нью-Йорк, 1760 год - первый правовой документ, направленный  на обеспечение КМП</a:t>
            </a:r>
          </a:p>
        </p:txBody>
      </p:sp>
      <p:sp>
        <p:nvSpPr>
          <p:cNvPr id="784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3789363"/>
            <a:ext cx="7848600" cy="1728787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</a:pPr>
            <a:endParaRPr lang="ru-RU" sz="24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Clr>
                <a:schemeClr val="tx1"/>
              </a:buClr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Хирургические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вмешательства могут проводиться только с разрешения властей штата. Должны быть представлены доказательства навыков и умений.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85720" y="500042"/>
            <a:ext cx="8372476" cy="7143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bg1"/>
                </a:solidFill>
                <a:latin typeface="+mj-lt"/>
              </a:rPr>
              <a:t>Распределение</a:t>
            </a:r>
            <a:r>
              <a:rPr lang="en-US" sz="2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200" b="1" dirty="0" smtClean="0">
                <a:solidFill>
                  <a:schemeClr val="bg1"/>
                </a:solidFill>
                <a:latin typeface="+mj-lt"/>
              </a:rPr>
              <a:t>дефектов по </a:t>
            </a:r>
            <a:r>
              <a:rPr lang="ru-RU" sz="2200" b="1" dirty="0">
                <a:solidFill>
                  <a:schemeClr val="bg1"/>
                </a:solidFill>
                <a:latin typeface="+mj-lt"/>
              </a:rPr>
              <a:t>результатам</a:t>
            </a:r>
            <a:r>
              <a:rPr lang="en-US" sz="2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200" b="1" dirty="0">
                <a:solidFill>
                  <a:schemeClr val="bg1"/>
                </a:solidFill>
                <a:latin typeface="+mj-lt"/>
              </a:rPr>
              <a:t>аудитов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40</a:t>
            </a:fld>
            <a:endParaRPr lang="ru-RU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36290930"/>
              </p:ext>
            </p:extLst>
          </p:nvPr>
        </p:nvGraphicFramePr>
        <p:xfrm>
          <a:off x="142844" y="1714488"/>
          <a:ext cx="8858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611560" y="476672"/>
            <a:ext cx="5872166" cy="7254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Результаты аудитов и корректирующие мероприятия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467544" y="1124744"/>
            <a:ext cx="7467600" cy="487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None/>
            </a:pPr>
            <a:endParaRPr lang="ru-RU" sz="1600" b="1" dirty="0" smtClean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41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18332848"/>
              </p:ext>
            </p:extLst>
          </p:nvPr>
        </p:nvGraphicFramePr>
        <p:xfrm>
          <a:off x="395536" y="1988840"/>
          <a:ext cx="8215370" cy="4515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11960" y="17728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Проведено 203 корректирующих мероприятия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1259632" y="476672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700" b="1" dirty="0" smtClean="0">
                <a:solidFill>
                  <a:schemeClr val="bg1"/>
                </a:solidFill>
              </a:rPr>
              <a:t>Удовлетворенность пациента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32" y="1571612"/>
            <a:ext cx="4071934" cy="2428892"/>
            <a:chOff x="288" y="1043"/>
            <a:chExt cx="4785" cy="3000"/>
          </a:xfrm>
        </p:grpSpPr>
        <p:pic>
          <p:nvPicPr>
            <p:cNvPr id="3584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9" y="1043"/>
              <a:ext cx="4704" cy="3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5845" name="Text Box 4"/>
            <p:cNvSpPr txBox="1">
              <a:spLocks noChangeArrowheads="1"/>
            </p:cNvSpPr>
            <p:nvPr/>
          </p:nvSpPr>
          <p:spPr bwMode="auto">
            <a:xfrm>
              <a:off x="288" y="1043"/>
              <a:ext cx="4704" cy="30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42910" y="4714884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Опрос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пациентов/врачей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9190" y="2285992"/>
            <a:ext cx="2592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Процесс анкетирования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42</a:t>
            </a:fld>
            <a:endParaRPr lang="ru-RU"/>
          </a:p>
        </p:txBody>
      </p:sp>
      <p:graphicFrame>
        <p:nvGraphicFramePr>
          <p:cNvPr id="1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1185512"/>
              </p:ext>
            </p:extLst>
          </p:nvPr>
        </p:nvGraphicFramePr>
        <p:xfrm>
          <a:off x="4032602" y="3793812"/>
          <a:ext cx="4968554" cy="29213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32248"/>
                <a:gridCol w="1512168"/>
                <a:gridCol w="1224138"/>
              </a:tblGrid>
              <a:tr h="60717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Подразделение/</a:t>
                      </a:r>
                      <a:r>
                        <a:rPr lang="ru-RU" sz="1100" baseline="0" dirty="0" smtClean="0"/>
                        <a:t> отдел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Число </a:t>
                      </a:r>
                      <a:r>
                        <a:rPr lang="ru-RU" sz="1100" dirty="0" err="1" smtClean="0"/>
                        <a:t>анкетирований</a:t>
                      </a:r>
                      <a:r>
                        <a:rPr lang="ru-RU" sz="1100" dirty="0" smtClean="0"/>
                        <a:t>, </a:t>
                      </a:r>
                      <a:r>
                        <a:rPr lang="ru-RU" sz="1100" dirty="0" err="1" smtClean="0"/>
                        <a:t>шт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Обработано анкет, </a:t>
                      </a:r>
                      <a:r>
                        <a:rPr lang="ru-RU" sz="1100" dirty="0" err="1" smtClean="0"/>
                        <a:t>шт</a:t>
                      </a:r>
                      <a:endParaRPr lang="ru-RU" sz="1100" dirty="0"/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Клиника ВРТ 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193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Клиника ВРТ (опрос мужчин) 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131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МРТ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113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Родильное отделение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205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Лаборатория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96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332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Госпиталь, Отделение</a:t>
                      </a:r>
                      <a:r>
                        <a:rPr lang="ru-RU" sz="1100" baseline="0" dirty="0" smtClean="0"/>
                        <a:t> анестезиологии и реанимации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50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195862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Поликлиника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1456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  <a:tr h="332965"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Всего:</a:t>
                      </a:r>
                      <a:r>
                        <a:rPr lang="ru-RU" sz="1100" baseline="0" dirty="0" smtClean="0"/>
                        <a:t> 13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Всего:</a:t>
                      </a:r>
                      <a:r>
                        <a:rPr lang="ru-RU" sz="1100" baseline="0" dirty="0" smtClean="0"/>
                        <a:t> 2244</a:t>
                      </a:r>
                      <a:endParaRPr lang="ru-RU" sz="1100" dirty="0">
                        <a:solidFill>
                          <a:srgbClr val="5F5F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48680"/>
            <a:ext cx="7543800" cy="58418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</a:rPr>
              <a:t>Анкетирование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57224" y="1571612"/>
            <a:ext cx="2928958" cy="4286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Анкета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146" name="Picture 2" descr="E:\Новая папка111\Буфер обмена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57620" y="2040642"/>
            <a:ext cx="4357718" cy="4317316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572000" y="1571612"/>
            <a:ext cx="4041775" cy="42862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Результаты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43</a:t>
            </a:fld>
            <a:endParaRPr lang="ru-RU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0034" y="2040519"/>
          <a:ext cx="3000396" cy="4246001"/>
        </p:xfrm>
        <a:graphic>
          <a:graphicData uri="http://schemas.openxmlformats.org/presentationml/2006/ole">
            <p:oleObj spid="_x0000_s6147" name="Acrobat Document" r:id="rId4" imgW="5522040" imgH="7805160" progId="AcroExch.Document.7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428596" y="285728"/>
            <a:ext cx="8229600" cy="7858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600" b="1" dirty="0" smtClean="0">
                <a:solidFill>
                  <a:schemeClr val="bg1"/>
                </a:solidFill>
                <a:latin typeface="+mj-lt"/>
              </a:rPr>
              <a:t>Опрос сотрудников о работе лаборатории</a:t>
            </a:r>
            <a:endParaRPr lang="ru-RU" sz="2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1619672" y="1988840"/>
            <a:ext cx="6523633" cy="44644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sz="2800" b="1" dirty="0">
                <a:solidFill>
                  <a:srgbClr val="00B050"/>
                </a:solidFill>
                <a:latin typeface="+mj-lt"/>
              </a:rPr>
              <a:t>Динамика удовлетворенности</a:t>
            </a:r>
            <a:r>
              <a:rPr lang="en-US" sz="2800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+mj-lt"/>
              </a:rPr>
              <a:t>врачей</a:t>
            </a:r>
          </a:p>
          <a:p>
            <a:pPr marL="268288" indent="-268288">
              <a:spcBef>
                <a:spcPts val="600"/>
              </a:spcBef>
              <a:buClr>
                <a:srgbClr val="FE8637"/>
              </a:buClr>
              <a:buSzPct val="70000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         Начало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=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&gt;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конец 2009 года  4.58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=&gt; 4.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64</a:t>
            </a: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Положительная динамика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Время выполнения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Точность выполнения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Воспроизводимость</a:t>
            </a: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Без динамики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Качество консультирования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Готовность внедрения новых методов</a:t>
            </a:r>
          </a:p>
          <a:p>
            <a:pPr marL="635000" lvl="1" indent="-269875">
              <a:spcBef>
                <a:spcPts val="450"/>
              </a:spcBef>
              <a:buClr>
                <a:srgbClr val="FE8637"/>
              </a:buClr>
              <a:buSzPct val="80000"/>
              <a:buFont typeface="Wingdings 2" pitchFamily="16" charset="2"/>
              <a:buChar char="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Отрицательная динамика</a:t>
            </a:r>
          </a:p>
          <a:p>
            <a:pPr marL="914400" lvl="2" indent="-182563">
              <a:spcBef>
                <a:spcPts val="450"/>
              </a:spcBef>
              <a:buClr>
                <a:srgbClr val="E0752F"/>
              </a:buClr>
              <a:buSzPct val="60000"/>
              <a:buFont typeface="Wingdings" pitchFamily="2" charset="2"/>
              <a:buChar char="§"/>
              <a:tabLst>
                <a:tab pos="2682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Коммуникативные навыки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1676400" y="476672"/>
            <a:ext cx="7467600" cy="582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Работа с жалобами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57224" y="1628796"/>
            <a:ext cx="7008813" cy="4872038"/>
            <a:chOff x="432" y="1008"/>
            <a:chExt cx="4415" cy="3069"/>
          </a:xfrm>
        </p:grpSpPr>
        <p:pic>
          <p:nvPicPr>
            <p:cNvPr id="3482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1008"/>
              <a:ext cx="4416" cy="307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4821" name="Text Box 4"/>
            <p:cNvSpPr txBox="1">
              <a:spLocks noChangeArrowheads="1"/>
            </p:cNvSpPr>
            <p:nvPr/>
          </p:nvSpPr>
          <p:spPr bwMode="auto">
            <a:xfrm>
              <a:off x="432" y="1008"/>
              <a:ext cx="4416" cy="307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4968552" cy="1055688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Резюме по итогам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136815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Система менеджмента качества </a:t>
            </a:r>
          </a:p>
          <a:p>
            <a:pPr algn="ctr">
              <a:buNone/>
              <a:defRPr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имеет очень мало общего </a:t>
            </a:r>
          </a:p>
          <a:p>
            <a:pPr algn="ctr">
              <a:buNone/>
              <a:defRPr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 российским «контролем качества лечения»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FE767-1776-4291-B9F1-A61A6E170C6E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4293096"/>
            <a:ext cx="37593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Спасибо за внимание! 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1243-3539-45C3-A396-F3423E42B68F}" type="slidenum">
              <a:rPr lang="ru-RU"/>
              <a:pPr/>
              <a:t>47</a:t>
            </a:fld>
            <a:endParaRPr lang="ru-RU"/>
          </a:p>
        </p:txBody>
      </p:sp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1951 год. Объединенная Комиссия. США </a:t>
            </a:r>
          </a:p>
        </p:txBody>
      </p:sp>
      <p:sp>
        <p:nvSpPr>
          <p:cNvPr id="87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73238"/>
            <a:ext cx="8424863" cy="4751387"/>
          </a:xfrm>
        </p:spPr>
        <p:txBody>
          <a:bodyPr/>
          <a:lstStyle/>
          <a:p>
            <a:pPr marL="457200" indent="-457200" algn="ctr">
              <a:lnSpc>
                <a:spcPct val="80000"/>
              </a:lnSpc>
            </a:pPr>
            <a:r>
              <a:rPr lang="ru-RU" sz="2400" dirty="0" smtClean="0"/>
              <a:t>1951 г.  США. Добровольная </a:t>
            </a:r>
            <a:r>
              <a:rPr lang="ru-RU" sz="2400" dirty="0"/>
              <a:t>аккредитация передана независимой </a:t>
            </a:r>
            <a:r>
              <a:rPr lang="ru-RU" sz="2400" dirty="0" smtClean="0"/>
              <a:t>организации «Объединенная комиссия» </a:t>
            </a:r>
            <a:endParaRPr lang="ru-RU" sz="2400" dirty="0"/>
          </a:p>
          <a:p>
            <a:pPr marL="457200" indent="-457200">
              <a:lnSpc>
                <a:spcPct val="80000"/>
              </a:lnSpc>
            </a:pPr>
            <a:r>
              <a:rPr lang="ru-RU" sz="2400" dirty="0"/>
              <a:t>Цель:  Внедрение единой системы обеспечения и управления  качеством медицинской помощи</a:t>
            </a:r>
          </a:p>
          <a:p>
            <a:pPr marL="457200" indent="-457200">
              <a:lnSpc>
                <a:spcPct val="80000"/>
              </a:lnSpc>
            </a:pPr>
            <a:r>
              <a:rPr lang="ru-RU" sz="2400" dirty="0"/>
              <a:t>Задачи: 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/>
              <a:t>Оптимизация эксплуатационных затрат на обеспечение Программы Больничной стандартизации 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/>
              <a:t>Координация усилий по улучшению и пропаганде добровольной аккредитации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/>
              <a:t>Координация деятельности медицинских организация по аккредитации и сотрудничества всех организаций заинтересованных в качестве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/>
              <a:t>Удовлетворение потребностей всех участников медицинского обслуживания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DCBC-6DD3-481D-B124-030816BD4D28}" type="slidenum">
              <a:rPr lang="ru-RU"/>
              <a:pPr/>
              <a:t>5</a:t>
            </a:fld>
            <a:endParaRPr lang="ru-RU"/>
          </a:p>
        </p:txBody>
      </p:sp>
      <p:sp>
        <p:nvSpPr>
          <p:cNvPr id="722948" name="Rectangle 4"/>
          <p:cNvSpPr>
            <a:spLocks noChangeArrowheads="1"/>
          </p:cNvSpPr>
          <p:nvPr/>
        </p:nvSpPr>
        <p:spPr bwMode="auto">
          <a:xfrm>
            <a:off x="971550" y="1773238"/>
            <a:ext cx="78486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/>
            <a:r>
              <a:rPr kumimoji="1" lang="ru-RU" sz="2800" b="1" dirty="0">
                <a:effectLst/>
              </a:rPr>
              <a:t>Англия, 1850 год – впервые установлены государственные стандарты обучения врача</a:t>
            </a:r>
            <a:endParaRPr kumimoji="1" lang="ru-RU" sz="2400" b="1" dirty="0">
              <a:effectLst/>
            </a:endParaRPr>
          </a:p>
        </p:txBody>
      </p:sp>
      <p:sp>
        <p:nvSpPr>
          <p:cNvPr id="722949" name="Rectangle 5"/>
          <p:cNvSpPr>
            <a:spLocks noChangeArrowheads="1"/>
          </p:cNvSpPr>
          <p:nvPr/>
        </p:nvSpPr>
        <p:spPr bwMode="auto">
          <a:xfrm>
            <a:off x="755650" y="3357563"/>
            <a:ext cx="7920038" cy="22320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444500" indent="-268288" algn="l">
              <a:buFontTx/>
              <a:buChar char="•"/>
              <a:tabLst>
                <a:tab pos="93663" algn="l"/>
              </a:tabLst>
            </a:pPr>
            <a:r>
              <a:rPr kumimoji="1" lang="ru-RU" sz="2400" b="1" i="1" dirty="0">
                <a:solidFill>
                  <a:schemeClr val="accent6">
                    <a:lumMod val="75000"/>
                  </a:schemeClr>
                </a:solidFill>
                <a:effectLst/>
              </a:rPr>
              <a:t>Впервые на   законодательном уровне определен набор квалификационных требований к деятельности врача. </a:t>
            </a: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BF9B9-EFF6-416B-B4C6-925E7767CFAF}" type="slidenum">
              <a:rPr lang="ru-RU"/>
              <a:pPr/>
              <a:t>6</a:t>
            </a:fld>
            <a:endParaRPr lang="ru-RU"/>
          </a:p>
        </p:txBody>
      </p:sp>
      <p:sp>
        <p:nvSpPr>
          <p:cNvPr id="724997" name="Text Box 5"/>
          <p:cNvSpPr txBox="1">
            <a:spLocks noChangeArrowheads="1"/>
          </p:cNvSpPr>
          <p:nvPr/>
        </p:nvSpPr>
        <p:spPr bwMode="auto">
          <a:xfrm>
            <a:off x="251520" y="1988840"/>
            <a:ext cx="8569325" cy="42165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1913,  Хирургический колледж, Нью-Йорк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Комиссия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по Аккредитации  - это коллегиальный орган (члены избранны медицинской общественностью на Клиническом Конгрессе хирургов)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Основная задача: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внедрение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стандартизации в больничную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деятельность (организация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работ по обеспечению качества медицинской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помощи)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Рабочая группа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во главе  с Дж. </a:t>
            </a:r>
            <a:r>
              <a:rPr lang="ru-RU" sz="2000" b="1" dirty="0" err="1">
                <a:effectLst/>
                <a:latin typeface="Times New Roman" pitchFamily="18" charset="0"/>
                <a:cs typeface="Times New Roman" pitchFamily="18" charset="0"/>
              </a:rPr>
              <a:t>Боумоном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проводит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обследование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больниц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Разработаны </a:t>
            </a:r>
            <a:r>
              <a:rPr lang="ru-RU" sz="2000" b="1" dirty="0">
                <a:effectLst/>
                <a:latin typeface="Times New Roman" pitchFamily="18" charset="0"/>
                <a:cs typeface="Times New Roman" pitchFamily="18" charset="0"/>
              </a:rPr>
              <a:t>специальные протоколы контроля над 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деятельностью больниц 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kumimoji="1" lang="ru-RU" sz="20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Доклад </a:t>
            </a:r>
            <a:r>
              <a:rPr kumimoji="1" lang="ru-RU" sz="2400" b="1" dirty="0">
                <a:effectLst/>
                <a:latin typeface="Times New Roman" pitchFamily="18" charset="0"/>
                <a:cs typeface="Times New Roman" pitchFamily="18" charset="0"/>
              </a:rPr>
              <a:t>был опубликован и стал доступен </a:t>
            </a:r>
            <a:r>
              <a:rPr kumimoji="1"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медицинской </a:t>
            </a:r>
            <a:r>
              <a:rPr kumimoji="1" lang="ru-RU" sz="2400" b="1" dirty="0">
                <a:effectLst/>
                <a:latin typeface="Times New Roman" pitchFamily="18" charset="0"/>
                <a:cs typeface="Times New Roman" pitchFamily="18" charset="0"/>
              </a:rPr>
              <a:t>общественности США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8680"/>
            <a:ext cx="6811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1913, США, Комиссия по Аккредитации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3EF-E729-4858-A232-031FDC4E516A}" type="slidenum">
              <a:rPr lang="ru-RU"/>
              <a:pPr/>
              <a:t>7</a:t>
            </a:fld>
            <a:endParaRPr lang="ru-RU"/>
          </a:p>
        </p:txBody>
      </p:sp>
      <p:sp>
        <p:nvSpPr>
          <p:cNvPr id="1209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0648"/>
            <a:ext cx="6696744" cy="1066800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3600" b="1" dirty="0">
                <a:solidFill>
                  <a:schemeClr val="bg1"/>
                </a:solidFill>
              </a:rPr>
              <a:t>Доклад о полном обследовании всех крупных больниц </a:t>
            </a:r>
            <a:endParaRPr lang="ru-RU" sz="2700" b="1" dirty="0">
              <a:solidFill>
                <a:schemeClr val="bg1"/>
              </a:solidFill>
            </a:endParaRPr>
          </a:p>
        </p:txBody>
      </p:sp>
      <p:sp>
        <p:nvSpPr>
          <p:cNvPr id="1209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800"/>
            <a:ext cx="8820472" cy="1512168"/>
          </a:xfrm>
          <a:effectLst>
            <a:outerShdw dist="28398" dir="1593903" algn="ctr" rotWithShape="0">
              <a:schemeClr val="bg1"/>
            </a:outerShdw>
          </a:effectLst>
        </p:spPr>
        <p:txBody>
          <a:bodyPr>
            <a:normAutofit fontScale="55000" lnSpcReduction="20000"/>
          </a:bodyPr>
          <a:lstStyle/>
          <a:p>
            <a:pPr marL="268288" indent="0">
              <a:lnSpc>
                <a:spcPct val="80000"/>
              </a:lnSpc>
            </a:pPr>
            <a:r>
              <a:rPr lang="ru-RU" sz="6000" b="1" dirty="0" smtClean="0"/>
              <a:t> </a:t>
            </a:r>
            <a:r>
              <a:rPr lang="ru-RU" sz="5100" b="1" dirty="0" smtClean="0"/>
              <a:t>выборка включала 692 больницы</a:t>
            </a:r>
          </a:p>
          <a:p>
            <a:pPr marL="268288" indent="0">
              <a:lnSpc>
                <a:spcPct val="80000"/>
              </a:lnSpc>
            </a:pPr>
            <a:r>
              <a:rPr lang="ru-RU" sz="5100" b="1" dirty="0" smtClean="0"/>
              <a:t> 13% </a:t>
            </a:r>
            <a:r>
              <a:rPr lang="ru-RU" sz="4500" b="1" dirty="0" smtClean="0"/>
              <a:t>больниц</a:t>
            </a:r>
            <a:r>
              <a:rPr lang="ru-RU" sz="5000" b="1" dirty="0" smtClean="0"/>
              <a:t> </a:t>
            </a:r>
            <a:r>
              <a:rPr lang="ru-RU" sz="5000" b="1" dirty="0"/>
              <a:t>имели положительную </a:t>
            </a:r>
            <a:r>
              <a:rPr lang="ru-RU" sz="5000" b="1" dirty="0" smtClean="0"/>
              <a:t>оценку </a:t>
            </a:r>
            <a:r>
              <a:rPr lang="ru-RU" sz="4000" b="1" dirty="0" smtClean="0"/>
              <a:t>(89 из 692)</a:t>
            </a:r>
            <a:endParaRPr lang="ru-RU" sz="4000" b="1" dirty="0"/>
          </a:p>
          <a:p>
            <a:pPr marL="268288" indent="0"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  <a:p>
            <a:pPr marL="268288" indent="0"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      </a:t>
            </a:r>
          </a:p>
        </p:txBody>
      </p:sp>
      <p:sp>
        <p:nvSpPr>
          <p:cNvPr id="1209352" name="Rectangle 8"/>
          <p:cNvSpPr>
            <a:spLocks noChangeArrowheads="1"/>
          </p:cNvSpPr>
          <p:nvPr/>
        </p:nvSpPr>
        <p:spPr bwMode="auto">
          <a:xfrm>
            <a:off x="467544" y="2636912"/>
            <a:ext cx="8280400" cy="4032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kumimoji="1" lang="ru-RU" sz="2400" b="1" dirty="0">
                <a:effectLst/>
              </a:rPr>
              <a:t>Основные причины неудовлетворительных результатов обследования больниц: 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>
                <a:effectLst/>
              </a:rPr>
              <a:t>Во многих случаях профессиональные услуги в больницах не контролировались должным образом;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>
                <a:effectLst/>
              </a:rPr>
              <a:t>Медицинский персонал не организован;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>
                <a:effectLst/>
              </a:rPr>
              <a:t>Больницам не хватает  клинических лабораторий, рентгеновских и других необходимых служб для проведения адекватного пред- и </a:t>
            </a:r>
            <a:r>
              <a:rPr kumimoji="1" lang="ru-RU" sz="2400" b="1" dirty="0" err="1">
                <a:effectLst/>
              </a:rPr>
              <a:t>постоперационного</a:t>
            </a:r>
            <a:r>
              <a:rPr kumimoji="1" lang="ru-RU" sz="2400" b="1" dirty="0">
                <a:effectLst/>
              </a:rPr>
              <a:t> исследований хирургических больных;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>
                <a:effectLst/>
              </a:rPr>
              <a:t>Ведение медицинских записей осуществляется неудовлетворительно. </a:t>
            </a:r>
            <a:endParaRPr kumimoji="1" lang="ru-RU" sz="2000" b="1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</a:pPr>
            <a:r>
              <a:rPr lang="ru-RU" sz="2000" b="1" dirty="0" smtClean="0"/>
              <a:t>                                                                                      </a:t>
            </a:r>
            <a:r>
              <a:rPr lang="ru-RU" sz="2000" b="1" i="1" dirty="0" smtClean="0"/>
              <a:t>Дж.Г. </a:t>
            </a:r>
            <a:r>
              <a:rPr lang="ru-RU" sz="2000" b="1" i="1" dirty="0" err="1" smtClean="0"/>
              <a:t>Боуман</a:t>
            </a:r>
            <a:r>
              <a:rPr lang="ru-RU" sz="2000" b="1" i="1" dirty="0" smtClean="0"/>
              <a:t>, 1913 г., США </a:t>
            </a:r>
            <a:endParaRPr kumimoji="1" lang="ru-RU" sz="2000" b="1" i="1" dirty="0">
              <a:effectLst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endParaRPr kumimoji="1" lang="ru-RU" sz="2000" b="1" dirty="0">
              <a:effectLst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endParaRPr kumimoji="1" lang="ru-RU" dirty="0">
              <a:effectLst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4469-EEB6-4302-8CD2-FF536E454A7B}" type="slidenum">
              <a:rPr lang="ru-RU"/>
              <a:pPr/>
              <a:t>8</a:t>
            </a:fld>
            <a:endParaRPr lang="ru-RU"/>
          </a:p>
        </p:txBody>
      </p:sp>
      <p:sp>
        <p:nvSpPr>
          <p:cNvPr id="1189897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827584" y="1772817"/>
            <a:ext cx="7696200" cy="4032448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/>
              <a:t>Была принята совместная резолюция  американского хирургического колледжа и Комиссии по Аккредитации. </a:t>
            </a:r>
          </a:p>
          <a:p>
            <a:r>
              <a:rPr lang="ru-RU" sz="2800" b="1" dirty="0"/>
              <a:t>Признается неотложная необходимость </a:t>
            </a:r>
          </a:p>
          <a:p>
            <a:pPr>
              <a:buNone/>
            </a:pPr>
            <a:r>
              <a:rPr lang="ru-RU" sz="2800" b="1" dirty="0" smtClean="0"/>
              <a:t>    в </a:t>
            </a:r>
            <a:r>
              <a:rPr lang="ru-RU" sz="2800" b="1" dirty="0"/>
              <a:t>стандартизации медицинской деятельности (помощи) в больницах </a:t>
            </a:r>
          </a:p>
          <a:p>
            <a:r>
              <a:rPr lang="ru-RU" sz="2800" b="1" dirty="0"/>
              <a:t>В создание постоянно действующих списков больниц, которые соответствуют </a:t>
            </a:r>
            <a:r>
              <a:rPr lang="ru-RU" sz="2800" b="1" dirty="0" smtClean="0"/>
              <a:t>стандартам</a:t>
            </a:r>
            <a:endParaRPr lang="ru-RU" sz="2800" b="1" dirty="0"/>
          </a:p>
          <a:p>
            <a:endParaRPr lang="ru-RU" sz="2800" dirty="0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742D1-73BD-43E8-B584-C9E4659CCC5B}" type="slidenum">
              <a:rPr lang="ru-RU"/>
              <a:pPr/>
              <a:t>9</a:t>
            </a:fld>
            <a:endParaRPr lang="ru-RU"/>
          </a:p>
        </p:txBody>
      </p:sp>
      <p:sp>
        <p:nvSpPr>
          <p:cNvPr id="12083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1"/>
            <a:ext cx="7848872" cy="3528392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r>
              <a:rPr lang="ru-RU" sz="2400" b="1" dirty="0" smtClean="0"/>
              <a:t>Работа </a:t>
            </a:r>
            <a:r>
              <a:rPr lang="ru-RU" sz="2400" b="1" dirty="0"/>
              <a:t>по нормативному обеспечению медицинской помощи на основе </a:t>
            </a:r>
            <a:r>
              <a:rPr lang="ru-RU" sz="2400" b="1" dirty="0" smtClean="0"/>
              <a:t>стандартов</a:t>
            </a:r>
          </a:p>
          <a:p>
            <a:r>
              <a:rPr lang="ru-RU" sz="2400" b="1" dirty="0" smtClean="0"/>
              <a:t> Аккредитации больничных учреждений приобретает признаки одного из видов  профессиональной деятельности</a:t>
            </a:r>
            <a:endParaRPr lang="ru-RU" sz="2400" b="1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1208325" name="Rectangle 5"/>
          <p:cNvSpPr>
            <a:spLocks noChangeArrowheads="1"/>
          </p:cNvSpPr>
          <p:nvPr/>
        </p:nvSpPr>
        <p:spPr bwMode="auto">
          <a:xfrm>
            <a:off x="611560" y="4149080"/>
            <a:ext cx="8208912" cy="201622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 smtClean="0">
                <a:effectLst/>
              </a:rPr>
              <a:t>1917 г. </a:t>
            </a:r>
            <a:r>
              <a:rPr kumimoji="1" lang="ru-RU" sz="2400" b="1" dirty="0">
                <a:effectLst/>
              </a:rPr>
              <a:t>– Минимальный стандарт </a:t>
            </a:r>
          </a:p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>
                <a:effectLst/>
              </a:rPr>
              <a:t>1918 </a:t>
            </a:r>
            <a:r>
              <a:rPr kumimoji="1" lang="ru-RU" sz="2400" b="1" dirty="0" smtClean="0">
                <a:effectLst/>
              </a:rPr>
              <a:t>г. </a:t>
            </a:r>
            <a:r>
              <a:rPr kumimoji="1" lang="ru-RU" sz="2400" b="1" dirty="0">
                <a:effectLst/>
              </a:rPr>
              <a:t>– Программа больничной </a:t>
            </a:r>
            <a:r>
              <a:rPr kumimoji="1" lang="ru-RU" sz="2400" b="1" dirty="0" smtClean="0">
                <a:effectLst/>
              </a:rPr>
              <a:t>стандартизации</a:t>
            </a:r>
          </a:p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</a:pPr>
            <a:r>
              <a:rPr kumimoji="1" lang="ru-RU" sz="2400" b="1" dirty="0" smtClean="0"/>
              <a:t>1951 г. – Добровольная аккредитация передана независимой организации «Объединенная комиссия», США</a:t>
            </a:r>
            <a:endParaRPr kumimoji="1" lang="ru-RU" sz="2400" b="1" dirty="0" smtClean="0">
              <a:effectLst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2394</TotalTime>
  <Words>2295</Words>
  <Application>Microsoft Office PowerPoint</Application>
  <PresentationFormat>Экран (4:3)</PresentationFormat>
  <Paragraphs>499</Paragraphs>
  <Slides>47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Тема Office</vt:lpstr>
      <vt:lpstr>Visio</vt:lpstr>
      <vt:lpstr>Acrobat Document</vt:lpstr>
      <vt:lpstr>Контроль качества и управление качеством:  два подхода</vt:lpstr>
      <vt:lpstr>Всемирная организация здравоохранения</vt:lpstr>
      <vt:lpstr> Звезда качества и ее измерения</vt:lpstr>
      <vt:lpstr>Нью-Йорк, 1760 год - первый правовой документ, направленный  на обеспечение КМП</vt:lpstr>
      <vt:lpstr>Слайд 5</vt:lpstr>
      <vt:lpstr>Слайд 6</vt:lpstr>
      <vt:lpstr> Доклад о полном обследовании всех крупных больниц </vt:lpstr>
      <vt:lpstr>Слайд 8</vt:lpstr>
      <vt:lpstr>Слайд 9</vt:lpstr>
      <vt:lpstr>Слайд 10</vt:lpstr>
      <vt:lpstr>Проблема получает название и договорились, что понимать…. </vt:lpstr>
      <vt:lpstr>1950 – 1999  </vt:lpstr>
      <vt:lpstr>Современное российское здравоохранение</vt:lpstr>
      <vt:lpstr>Хроники России</vt:lpstr>
      <vt:lpstr>У Экспертиза качества медицинской помощи</vt:lpstr>
      <vt:lpstr>Целевая экспертиза качества медицинской помощи </vt:lpstr>
      <vt:lpstr>Плановая экспертиза КМП</vt:lpstr>
      <vt:lpstr>Хроники России</vt:lpstr>
      <vt:lpstr>Отчет по тематическим экспертизам первого полугодия 2012</vt:lpstr>
      <vt:lpstr>Описание конкретных ошибок </vt:lpstr>
      <vt:lpstr>Следствия негативного влияния врачебных ошибок</vt:lpstr>
      <vt:lpstr> Недостатки контроля КМП</vt:lpstr>
      <vt:lpstr>Слайд 23</vt:lpstr>
      <vt:lpstr>Модель СМК ISO для системы здравоохранения</vt:lpstr>
      <vt:lpstr> Многоуровневый контроль КМП</vt:lpstr>
      <vt:lpstr> Экспертиза КМП в ООО «АВА-ПЕТЕР»</vt:lpstr>
      <vt:lpstr>Контроль КМП ведущими специалистам            </vt:lpstr>
      <vt:lpstr>Контроль КМП страховым отделом и страховыми компаниями</vt:lpstr>
      <vt:lpstr>Слайд 29</vt:lpstr>
      <vt:lpstr>Контроль качества</vt:lpstr>
      <vt:lpstr>Слайд 31</vt:lpstr>
      <vt:lpstr>Функции отдела качества</vt:lpstr>
      <vt:lpstr>Документы СМК</vt:lpstr>
      <vt:lpstr>Слайд 34</vt:lpstr>
      <vt:lpstr>Управление ресурсами</vt:lpstr>
      <vt:lpstr>Слайд 36</vt:lpstr>
      <vt:lpstr>Применяемые методы работы</vt:lpstr>
      <vt:lpstr>Аудиты</vt:lpstr>
      <vt:lpstr>Слайд 39</vt:lpstr>
      <vt:lpstr>Слайд 40</vt:lpstr>
      <vt:lpstr>Слайд 41</vt:lpstr>
      <vt:lpstr>Слайд 42</vt:lpstr>
      <vt:lpstr>Анкетирование</vt:lpstr>
      <vt:lpstr>Слайд 44</vt:lpstr>
      <vt:lpstr>Слайд 45</vt:lpstr>
      <vt:lpstr>Резюме по итогам работы</vt:lpstr>
      <vt:lpstr>1951 год. Объединенная Комиссия. США </vt:lpstr>
    </vt:vector>
  </TitlesOfParts>
  <Company>XZ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</cp:lastModifiedBy>
  <cp:revision>305</cp:revision>
  <dcterms:created xsi:type="dcterms:W3CDTF">2010-04-28T02:50:57Z</dcterms:created>
  <dcterms:modified xsi:type="dcterms:W3CDTF">2012-12-07T03:17:25Z</dcterms:modified>
</cp:coreProperties>
</file>