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5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421" r:id="rId2"/>
    <p:sldId id="618" r:id="rId3"/>
    <p:sldId id="566" r:id="rId4"/>
    <p:sldId id="567" r:id="rId5"/>
    <p:sldId id="621" r:id="rId6"/>
    <p:sldId id="622" r:id="rId7"/>
    <p:sldId id="619" r:id="rId8"/>
    <p:sldId id="563" r:id="rId9"/>
    <p:sldId id="569" r:id="rId10"/>
    <p:sldId id="500" r:id="rId11"/>
    <p:sldId id="623" r:id="rId12"/>
    <p:sldId id="642" r:id="rId13"/>
    <p:sldId id="579" r:id="rId14"/>
    <p:sldId id="624" r:id="rId15"/>
    <p:sldId id="573" r:id="rId16"/>
    <p:sldId id="482" r:id="rId17"/>
    <p:sldId id="597" r:id="rId18"/>
    <p:sldId id="600" r:id="rId19"/>
    <p:sldId id="607" r:id="rId20"/>
    <p:sldId id="645" r:id="rId21"/>
    <p:sldId id="646" r:id="rId22"/>
    <p:sldId id="643" r:id="rId23"/>
    <p:sldId id="626" r:id="rId24"/>
    <p:sldId id="633" r:id="rId25"/>
    <p:sldId id="634" r:id="rId26"/>
    <p:sldId id="627" r:id="rId27"/>
    <p:sldId id="632" r:id="rId28"/>
    <p:sldId id="628" r:id="rId29"/>
    <p:sldId id="629" r:id="rId30"/>
    <p:sldId id="638" r:id="rId31"/>
    <p:sldId id="608" r:id="rId32"/>
    <p:sldId id="610" r:id="rId33"/>
    <p:sldId id="640" r:id="rId34"/>
    <p:sldId id="637" r:id="rId35"/>
    <p:sldId id="639" r:id="rId36"/>
    <p:sldId id="636" r:id="rId37"/>
    <p:sldId id="635" r:id="rId38"/>
    <p:sldId id="641" r:id="rId39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44"/>
    <a:srgbClr val="727C79"/>
    <a:srgbClr val="808080"/>
    <a:srgbClr val="FF6600"/>
    <a:srgbClr val="FF9966"/>
    <a:srgbClr val="FE0000"/>
    <a:srgbClr val="E68C6C"/>
    <a:srgbClr val="FFFF00"/>
    <a:srgbClr val="740000"/>
    <a:srgbClr val="BBE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3" autoAdjust="0"/>
    <p:restoredTop sz="92902" autoAdjust="0"/>
  </p:normalViewPr>
  <p:slideViewPr>
    <p:cSldViewPr>
      <p:cViewPr varScale="1">
        <p:scale>
          <a:sx n="104" d="100"/>
          <a:sy n="104" d="100"/>
        </p:scale>
        <p:origin x="-172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2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7"/>
            <c:invertIfNegative val="0"/>
            <c:bubble3D val="0"/>
            <c:spPr>
              <a:solidFill>
                <a:srgbClr val="C00000"/>
              </a:solidFill>
            </c:spPr>
          </c:dPt>
          <c:dLbls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</c:numCache>
            </c:num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8</c:v>
                </c:pt>
                <c:pt idx="1">
                  <c:v>8.1999999999999993</c:v>
                </c:pt>
                <c:pt idx="2">
                  <c:v>7.8</c:v>
                </c:pt>
                <c:pt idx="3">
                  <c:v>6</c:v>
                </c:pt>
                <c:pt idx="4">
                  <c:v>5.9</c:v>
                </c:pt>
                <c:pt idx="5">
                  <c:v>5.3</c:v>
                </c:pt>
                <c:pt idx="6">
                  <c:v>4.9000000000000004</c:v>
                </c:pt>
                <c:pt idx="7">
                  <c:v>6.4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5134464"/>
        <c:axId val="205153024"/>
      </c:barChart>
      <c:catAx>
        <c:axId val="205134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205153024"/>
        <c:crosses val="autoZero"/>
        <c:auto val="1"/>
        <c:lblAlgn val="ctr"/>
        <c:lblOffset val="100"/>
        <c:noMultiLvlLbl val="0"/>
      </c:catAx>
      <c:valAx>
        <c:axId val="205153024"/>
        <c:scaling>
          <c:orientation val="minMax"/>
          <c:min val="4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051344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128085824378515E-2"/>
          <c:y val="6.4864412154977513E-2"/>
          <c:w val="0.90079907826150774"/>
          <c:h val="0.74102898232608994"/>
        </c:manualLayout>
      </c:layout>
      <c:areaChart>
        <c:grouping val="standard"/>
        <c:varyColors val="0"/>
        <c:ser>
          <c:idx val="0"/>
          <c:order val="0"/>
          <c:tx>
            <c:strRef>
              <c:f>Sheet1!$A$2:$B$2</c:f>
              <c:strCache>
                <c:ptCount val="1"/>
                <c:pt idx="0">
                  <c:v>Динамика оказанной ВМП (кол - во чел.)</c:v>
                </c:pt>
              </c:strCache>
            </c:strRef>
          </c:tx>
          <c:spPr>
            <a:solidFill>
              <a:srgbClr val="009644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cat>
            <c:strRef>
              <c:f>Sheet1!$C$1:$E$1</c:f>
              <c:strCache>
                <c:ptCount val="3"/>
                <c:pt idx="0">
                  <c:v>2008 г.</c:v>
                </c:pt>
                <c:pt idx="1">
                  <c:v>2009 г.</c:v>
                </c:pt>
                <c:pt idx="2">
                  <c:v>2010</c:v>
                </c:pt>
              </c:strCache>
            </c:strRef>
          </c:cat>
          <c:val>
            <c:numRef>
              <c:f>Sheet1!$C$2:$E$2</c:f>
              <c:numCache>
                <c:formatCode>General</c:formatCode>
                <c:ptCount val="3"/>
                <c:pt idx="0">
                  <c:v>3262</c:v>
                </c:pt>
                <c:pt idx="1">
                  <c:v>4913</c:v>
                </c:pt>
                <c:pt idx="2" formatCode="#,##0">
                  <c:v>5497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1028352"/>
        <c:axId val="141120256"/>
      </c:areaChart>
      <c:catAx>
        <c:axId val="141028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0" vert="horz"/>
          <a:lstStyle/>
          <a:p>
            <a:pPr>
              <a:defRPr sz="1000"/>
            </a:pPr>
            <a:endParaRPr lang="ru-RU"/>
          </a:p>
        </c:txPr>
        <c:crossAx val="14112025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41120256"/>
        <c:scaling>
          <c:orientation val="minMax"/>
          <c:max val="5500"/>
          <c:min val="3000"/>
        </c:scaling>
        <c:delete val="1"/>
        <c:axPos val="l"/>
        <c:numFmt formatCode="General" sourceLinked="1"/>
        <c:majorTickMark val="out"/>
        <c:minorTickMark val="none"/>
        <c:tickLblPos val="nextTo"/>
        <c:crossAx val="141028352"/>
        <c:crosses val="autoZero"/>
        <c:crossBetween val="midCat"/>
        <c:majorUnit val="1000"/>
      </c:valAx>
      <c:spPr>
        <a:noFill/>
        <a:ln w="25406">
          <a:noFill/>
        </a:ln>
      </c:spPr>
    </c:plotArea>
    <c:plotVisOnly val="1"/>
    <c:dispBlanksAs val="zero"/>
    <c:showDLblsOverMax val="0"/>
  </c:chart>
  <c:txPr>
    <a:bodyPr/>
    <a:lstStyle/>
    <a:p>
      <a:pPr>
        <a:defRPr sz="1131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50"/>
            </a:solidFill>
          </c:spPr>
          <c:dLbls>
            <c:dLbl>
              <c:idx val="0"/>
              <c:delete val="1"/>
            </c:dLbl>
            <c:dLbl>
              <c:idx val="1"/>
              <c:layout>
                <c:manualLayout>
                  <c:x val="-6.586790735756627E-3"/>
                  <c:y val="-0.432936462113376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8.7823876476755026E-3"/>
                  <c:y val="-0.429036133625868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0.386132520263281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0977984559594377E-2"/>
                  <c:y val="-0.366630877825741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3173581471513254E-2"/>
                  <c:y val="-0.33932857841318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1955969119188757E-3"/>
                  <c:y val="-0.327627592950663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4.3911938238377513E-3"/>
                  <c:y val="-0.288624308075584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8.2032228977142081E-3"/>
                  <c:y val="-0.206354332323903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</c:numCache>
            </c:num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233.3</c:v>
                </c:pt>
                <c:pt idx="1">
                  <c:v>231.5</c:v>
                </c:pt>
                <c:pt idx="2">
                  <c:v>220.2</c:v>
                </c:pt>
                <c:pt idx="3">
                  <c:v>194.9</c:v>
                </c:pt>
                <c:pt idx="4">
                  <c:v>180.5</c:v>
                </c:pt>
                <c:pt idx="5">
                  <c:v>169.4</c:v>
                </c:pt>
                <c:pt idx="6">
                  <c:v>165.3</c:v>
                </c:pt>
                <c:pt idx="7">
                  <c:v>135.30000000000001</c:v>
                </c:pt>
                <c:pt idx="8">
                  <c:v>90.3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7657856"/>
        <c:axId val="147659392"/>
      </c:areaChart>
      <c:catAx>
        <c:axId val="147657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147659392"/>
        <c:crosses val="autoZero"/>
        <c:auto val="1"/>
        <c:lblAlgn val="ctr"/>
        <c:lblOffset val="100"/>
        <c:noMultiLvlLbl val="0"/>
      </c:catAx>
      <c:valAx>
        <c:axId val="1476593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147657856"/>
        <c:crosses val="autoZero"/>
        <c:crossBetween val="midCat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50"/>
            </a:solidFill>
          </c:spPr>
          <c:dLbls>
            <c:dLbl>
              <c:idx val="0"/>
              <c:layout>
                <c:manualLayout>
                  <c:x val="2.8542759854945383E-2"/>
                  <c:y val="-0.429036133625868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4851889841697177E-3"/>
                  <c:y val="-0.291067761806981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8.7822929235252551E-3"/>
                  <c:y val="-0.325859081926325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1016114488571041E-3"/>
                  <c:y val="-0.295852399783084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7748854778409634E-3"/>
                  <c:y val="-0.28924845183474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3.2328449293747724E-3"/>
                  <c:y val="-0.313534183529430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1955969119188757E-3"/>
                  <c:y val="-0.327627592950663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1.6696142289099661E-2"/>
                  <c:y val="-0.340212995854633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</c:numCache>
            </c:num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321.2</c:v>
                </c:pt>
                <c:pt idx="1">
                  <c:v>352.9</c:v>
                </c:pt>
                <c:pt idx="2">
                  <c:v>354</c:v>
                </c:pt>
                <c:pt idx="3">
                  <c:v>339.6</c:v>
                </c:pt>
                <c:pt idx="4">
                  <c:v>355</c:v>
                </c:pt>
                <c:pt idx="5">
                  <c:v>375</c:v>
                </c:pt>
                <c:pt idx="6">
                  <c:v>413.2</c:v>
                </c:pt>
                <c:pt idx="7">
                  <c:v>492.9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7699968"/>
        <c:axId val="147705856"/>
      </c:areaChart>
      <c:catAx>
        <c:axId val="147699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147705856"/>
        <c:crosses val="autoZero"/>
        <c:auto val="1"/>
        <c:lblAlgn val="ctr"/>
        <c:lblOffset val="100"/>
        <c:noMultiLvlLbl val="0"/>
      </c:catAx>
      <c:valAx>
        <c:axId val="1477058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147699968"/>
        <c:crosses val="autoZero"/>
        <c:crossBetween val="midCat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ТПГГ, средства ОМС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Лист1!$A$2:$A$7</c:f>
              <c:strCach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15.3</c:v>
                </c:pt>
                <c:pt idx="1">
                  <c:v>16.8</c:v>
                </c:pt>
                <c:pt idx="2">
                  <c:v>17.8</c:v>
                </c:pt>
                <c:pt idx="3">
                  <c:v>19.7</c:v>
                </c:pt>
                <c:pt idx="4">
                  <c:v>23.8</c:v>
                </c:pt>
                <c:pt idx="5">
                  <c:v>29.9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ТПГГ, средства бюджета РТ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Лист1!$A$2:$A$7</c:f>
              <c:strCach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4.04</c:v>
                </c:pt>
                <c:pt idx="1">
                  <c:v>3.5</c:v>
                </c:pt>
                <c:pt idx="2">
                  <c:v>2.6</c:v>
                </c:pt>
                <c:pt idx="3">
                  <c:v>5.9</c:v>
                </c:pt>
                <c:pt idx="4">
                  <c:v>4.8100000000000005</c:v>
                </c:pt>
                <c:pt idx="5">
                  <c:v>6.14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Средства федерального бюджета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1">
                  <c:v>1.8</c:v>
                </c:pt>
                <c:pt idx="2">
                  <c:v>2.2999999999999998</c:v>
                </c:pt>
                <c:pt idx="3">
                  <c:v>2.8</c:v>
                </c:pt>
                <c:pt idx="4">
                  <c:v>2.81</c:v>
                </c:pt>
                <c:pt idx="5">
                  <c:v>0.5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Средства федерального фонда ОМС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>
                <c:manualLayout>
                  <c:x val="3.0864197530864196E-3"/>
                  <c:y val="-5.892668587878425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19,34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716049382716049E-3"/>
                  <c:y val="-5.050858789610078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22,1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0864197530864196E-3"/>
                  <c:y val="-5.612065321788976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22,7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5432098765432098E-3"/>
                  <c:y val="-9.259907780951810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</a:t>
                    </a:r>
                    <a:r>
                      <a:rPr lang="ru-RU" dirty="0" smtClean="0"/>
                      <a:t>2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2345679012345623E-2"/>
                  <c:y val="-0.1122413064357795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37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02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6975308641975308E-2"/>
                  <c:y val="-7.0150816522362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36,54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strCache>
            </c:strRef>
          </c:cat>
          <c:val>
            <c:numRef>
              <c:f>Лист1!$E$2:$E$7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3.9</c:v>
                </c:pt>
                <c:pt idx="4">
                  <c:v>5.6</c:v>
                </c:pt>
                <c:pt idx="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44823168"/>
        <c:axId val="244825088"/>
        <c:axId val="0"/>
      </c:bar3DChart>
      <c:catAx>
        <c:axId val="244823168"/>
        <c:scaling>
          <c:orientation val="minMax"/>
        </c:scaling>
        <c:delete val="0"/>
        <c:axPos val="b"/>
        <c:majorTickMark val="out"/>
        <c:minorTickMark val="none"/>
        <c:tickLblPos val="nextTo"/>
        <c:crossAx val="244825088"/>
        <c:crosses val="autoZero"/>
        <c:auto val="1"/>
        <c:lblAlgn val="ctr"/>
        <c:lblOffset val="100"/>
        <c:noMultiLvlLbl val="0"/>
      </c:catAx>
      <c:valAx>
        <c:axId val="2448250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482316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12432</c:v>
                </c:pt>
                <c:pt idx="1">
                  <c:v>12305</c:v>
                </c:pt>
                <c:pt idx="2">
                  <c:v>12202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6493696"/>
        <c:axId val="156495232"/>
      </c:barChart>
      <c:catAx>
        <c:axId val="156493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6495232"/>
        <c:crosses val="autoZero"/>
        <c:auto val="1"/>
        <c:lblAlgn val="ctr"/>
        <c:lblOffset val="100"/>
        <c:noMultiLvlLbl val="0"/>
      </c:catAx>
      <c:valAx>
        <c:axId val="1564952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64936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35950</c:v>
                </c:pt>
                <c:pt idx="1">
                  <c:v>35679</c:v>
                </c:pt>
                <c:pt idx="2">
                  <c:v>35100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8518272"/>
        <c:axId val="158524160"/>
      </c:barChart>
      <c:catAx>
        <c:axId val="158518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8524160"/>
        <c:crosses val="autoZero"/>
        <c:auto val="1"/>
        <c:lblAlgn val="ctr"/>
        <c:lblOffset val="100"/>
        <c:noMultiLvlLbl val="0"/>
      </c:catAx>
      <c:valAx>
        <c:axId val="1585241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85182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BF286C-203D-47F5-84DF-97CA61DF18DC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7547E6B-23D0-4C22-AA45-FABD92ABA754}">
      <dgm:prSet phldrT="[Text]" custT="1"/>
      <dgm:spPr/>
      <dgm:t>
        <a:bodyPr/>
        <a:lstStyle/>
        <a:p>
          <a:r>
            <a:rPr lang="ru-RU" sz="1200" b="1" dirty="0" smtClean="0">
              <a:latin typeface="Arial" pitchFamily="34" charset="0"/>
              <a:cs typeface="Arial" pitchFamily="34" charset="0"/>
            </a:rPr>
            <a:t>Эндоскопическая хирургия :</a:t>
          </a:r>
        </a:p>
        <a:p>
          <a:r>
            <a:rPr lang="ru-RU" sz="1200" dirty="0" smtClean="0">
              <a:latin typeface="Arial" pitchFamily="34" charset="0"/>
              <a:cs typeface="Arial" pitchFamily="34" charset="0"/>
            </a:rPr>
            <a:t>  - </a:t>
          </a:r>
          <a:r>
            <a:rPr lang="ru-RU" sz="1200" dirty="0" smtClean="0">
              <a:latin typeface="Arial" pitchFamily="34" charset="0"/>
              <a:cs typeface="Arial" pitchFamily="34" charset="0"/>
            </a:rPr>
            <a:t>базовый курс</a:t>
          </a:r>
        </a:p>
        <a:p>
          <a:r>
            <a:rPr lang="ru-RU" sz="1200" dirty="0" smtClean="0">
              <a:latin typeface="Arial" pitchFamily="34" charset="0"/>
              <a:cs typeface="Arial" pitchFamily="34" charset="0"/>
            </a:rPr>
            <a:t>  - продвинутый курс</a:t>
          </a:r>
        </a:p>
        <a:p>
          <a:r>
            <a:rPr lang="ru-RU" sz="1200" dirty="0" smtClean="0">
              <a:latin typeface="Arial" pitchFamily="34" charset="0"/>
              <a:cs typeface="Arial" pitchFamily="34" charset="0"/>
            </a:rPr>
            <a:t>  в гинекологии</a:t>
          </a:r>
        </a:p>
        <a:p>
          <a:r>
            <a:rPr lang="ru-RU" sz="1200" dirty="0" smtClean="0">
              <a:latin typeface="Arial" pitchFamily="34" charset="0"/>
              <a:cs typeface="Arial" pitchFamily="34" charset="0"/>
            </a:rPr>
            <a:t>  в урологии</a:t>
          </a:r>
        </a:p>
        <a:p>
          <a:r>
            <a:rPr lang="ru-RU" sz="1200" dirty="0" smtClean="0">
              <a:latin typeface="Arial" pitchFamily="34" charset="0"/>
              <a:cs typeface="Arial" pitchFamily="34" charset="0"/>
            </a:rPr>
            <a:t>  для торакальных  хирургов</a:t>
          </a:r>
        </a:p>
        <a:p>
          <a:r>
            <a:rPr lang="ru-RU" sz="1200" dirty="0" smtClean="0">
              <a:latin typeface="Arial" pitchFamily="34" charset="0"/>
              <a:cs typeface="Arial" pitchFamily="34" charset="0"/>
            </a:rPr>
            <a:t>- </a:t>
          </a:r>
          <a:r>
            <a:rPr lang="ru-RU" sz="1200" dirty="0" err="1" smtClean="0">
              <a:latin typeface="Arial" pitchFamily="34" charset="0"/>
              <a:cs typeface="Arial" pitchFamily="34" charset="0"/>
            </a:rPr>
            <a:t>рентгенэндоваскулярная</a:t>
          </a:r>
          <a:r>
            <a:rPr lang="ru-RU" sz="1200" dirty="0" smtClean="0">
              <a:latin typeface="Arial" pitchFamily="34" charset="0"/>
              <a:cs typeface="Arial" pitchFamily="34" charset="0"/>
            </a:rPr>
            <a:t> хирургия </a:t>
          </a:r>
        </a:p>
        <a:p>
          <a:r>
            <a:rPr lang="ru-RU" sz="1200" dirty="0" smtClean="0">
              <a:latin typeface="Arial" pitchFamily="34" charset="0"/>
              <a:cs typeface="Arial" pitchFamily="34" charset="0"/>
            </a:rPr>
            <a:t>- сестринское дело в </a:t>
          </a:r>
          <a:r>
            <a:rPr lang="ru-RU" sz="1200" dirty="0" err="1" smtClean="0">
              <a:latin typeface="Arial" pitchFamily="34" charset="0"/>
              <a:cs typeface="Arial" pitchFamily="34" charset="0"/>
            </a:rPr>
            <a:t>вмт</a:t>
          </a:r>
          <a:r>
            <a:rPr lang="ru-RU" sz="1200" dirty="0" smtClean="0">
              <a:latin typeface="Arial" pitchFamily="34" charset="0"/>
              <a:cs typeface="Arial" pitchFamily="34" charset="0"/>
            </a:rPr>
            <a:t> </a:t>
          </a:r>
        </a:p>
        <a:p>
          <a:r>
            <a:rPr lang="ru-RU" sz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  </a:t>
          </a:r>
          <a:r>
            <a:rPr lang="ru-RU" sz="1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итого: 8 курсов за год</a:t>
          </a:r>
        </a:p>
        <a:p>
          <a:endParaRPr lang="ru-RU" sz="1400" dirty="0" smtClean="0">
            <a:latin typeface="Arial" pitchFamily="34" charset="0"/>
            <a:cs typeface="Arial" pitchFamily="34" charset="0"/>
          </a:endParaRPr>
        </a:p>
        <a:p>
          <a:endParaRPr lang="ru-RU" sz="1400" dirty="0" smtClean="0">
            <a:latin typeface="Arial" pitchFamily="34" charset="0"/>
            <a:cs typeface="Arial" pitchFamily="34" charset="0"/>
          </a:endParaRPr>
        </a:p>
      </dgm:t>
    </dgm:pt>
    <dgm:pt modelId="{C473B2CE-7880-44E1-893B-2E4ED20BE834}" type="parTrans" cxnId="{85D822A0-8B2D-49BC-AF54-CA312C186431}">
      <dgm:prSet/>
      <dgm:spPr/>
      <dgm:t>
        <a:bodyPr/>
        <a:lstStyle/>
        <a:p>
          <a:endParaRPr lang="en-US"/>
        </a:p>
      </dgm:t>
    </dgm:pt>
    <dgm:pt modelId="{4C2C09F0-85E6-4CFD-9048-DD83233545ED}" type="sibTrans" cxnId="{85D822A0-8B2D-49BC-AF54-CA312C186431}">
      <dgm:prSet/>
      <dgm:spPr/>
      <dgm:t>
        <a:bodyPr/>
        <a:lstStyle/>
        <a:p>
          <a:endParaRPr lang="en-US"/>
        </a:p>
      </dgm:t>
    </dgm:pt>
    <dgm:pt modelId="{D05FDA34-A8F4-475C-8300-2B06565234FF}">
      <dgm:prSet phldrT="[Text]" custT="1"/>
      <dgm:spPr/>
      <dgm:t>
        <a:bodyPr/>
        <a:lstStyle/>
        <a:p>
          <a:endParaRPr lang="ru-RU" sz="1200" dirty="0" smtClean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  <a:p>
          <a:r>
            <a:rPr lang="ru-RU" sz="1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Добавлены курсы</a:t>
          </a:r>
        </a:p>
        <a:p>
          <a:r>
            <a: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 </a:t>
          </a:r>
          <a:r>
            <a: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интервенционная </a:t>
          </a:r>
          <a:r>
            <a:rPr lang="ru-RU" sz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аритмология</a:t>
          </a:r>
          <a:endParaRPr lang="ru-RU" sz="1200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r>
            <a: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 сестринское дело в </a:t>
          </a:r>
          <a:r>
            <a:rPr lang="ru-RU" sz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рэвх</a:t>
          </a:r>
          <a:r>
            <a: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</a:p>
        <a:p>
          <a:r>
            <a: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 </a:t>
          </a:r>
          <a:r>
            <a:rPr lang="ru-RU" sz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артроскопия</a:t>
          </a:r>
          <a:r>
            <a: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плеча </a:t>
          </a:r>
        </a:p>
        <a:p>
          <a:r>
            <a:rPr lang="ru-RU" sz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  </a:t>
          </a:r>
          <a:r>
            <a:rPr lang="ru-RU" sz="1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итого: 54 курса*</a:t>
          </a:r>
          <a:r>
            <a:rPr lang="en-US" sz="1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за год</a:t>
          </a:r>
          <a:endParaRPr lang="en-US" sz="1200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gm:t>
    </dgm:pt>
    <dgm:pt modelId="{DA86E8C4-07D7-40C5-901D-B471114D3287}" type="parTrans" cxnId="{CC00B0A8-9704-4E84-9AE8-D111DFAC3966}">
      <dgm:prSet/>
      <dgm:spPr/>
      <dgm:t>
        <a:bodyPr/>
        <a:lstStyle/>
        <a:p>
          <a:endParaRPr lang="en-US"/>
        </a:p>
      </dgm:t>
    </dgm:pt>
    <dgm:pt modelId="{6081644E-358E-4C57-AE67-B59A2A984A3D}" type="sibTrans" cxnId="{CC00B0A8-9704-4E84-9AE8-D111DFAC3966}">
      <dgm:prSet/>
      <dgm:spPr/>
      <dgm:t>
        <a:bodyPr/>
        <a:lstStyle/>
        <a:p>
          <a:endParaRPr lang="en-US"/>
        </a:p>
      </dgm:t>
    </dgm:pt>
    <dgm:pt modelId="{6E35F492-7001-4EE0-A4FE-D634DCCC810A}">
      <dgm:prSet phldrT="[Text]" custT="1"/>
      <dgm:spPr/>
      <dgm:t>
        <a:bodyPr/>
        <a:lstStyle/>
        <a:p>
          <a:endParaRPr lang="ru-RU" sz="1200" dirty="0" smtClean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  <a:p>
          <a:r>
            <a:rPr lang="ru-RU" sz="1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Добавлены курсы</a:t>
          </a:r>
        </a:p>
        <a:p>
          <a:r>
            <a: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 </a:t>
          </a:r>
          <a:r>
            <a: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для </a:t>
          </a:r>
          <a:r>
            <a:rPr lang="ru-RU" sz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колопроктологов</a:t>
          </a:r>
          <a:endParaRPr lang="ru-RU" sz="1200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r>
            <a: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 для онкологов</a:t>
          </a:r>
        </a:p>
        <a:p>
          <a:r>
            <a: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 для детских хирургов</a:t>
          </a:r>
        </a:p>
        <a:p>
          <a:r>
            <a: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-- эпидемиологическая безопасность эндоскопических манипуляций </a:t>
          </a:r>
        </a:p>
        <a:p>
          <a:r>
            <a: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 курс для администраторов здравоохранения </a:t>
          </a:r>
        </a:p>
        <a:p>
          <a:r>
            <a: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 </a:t>
          </a:r>
          <a:r>
            <a:rPr lang="ru-RU" sz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артроскопия</a:t>
          </a:r>
          <a:r>
            <a: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колена </a:t>
          </a:r>
          <a:endParaRPr lang="ru-RU" sz="1200" dirty="0" smtClean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  <a:p>
          <a:r>
            <a: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 </a:t>
          </a:r>
          <a:r>
            <a:rPr lang="ru-RU" sz="1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итого: 51 курс за год</a:t>
          </a:r>
          <a:endParaRPr lang="en-US" sz="1200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gm:t>
    </dgm:pt>
    <dgm:pt modelId="{FB7A4DBF-7EED-4F3C-8023-8D8A7E0103C6}" type="sibTrans" cxnId="{805F5FCA-B09A-45E3-A4B0-F6687EB45F9F}">
      <dgm:prSet/>
      <dgm:spPr/>
      <dgm:t>
        <a:bodyPr/>
        <a:lstStyle/>
        <a:p>
          <a:endParaRPr lang="en-US"/>
        </a:p>
      </dgm:t>
    </dgm:pt>
    <dgm:pt modelId="{44277CEF-8E59-424C-BE73-32D00856D122}" type="parTrans" cxnId="{805F5FCA-B09A-45E3-A4B0-F6687EB45F9F}">
      <dgm:prSet/>
      <dgm:spPr/>
      <dgm:t>
        <a:bodyPr/>
        <a:lstStyle/>
        <a:p>
          <a:endParaRPr lang="en-US"/>
        </a:p>
      </dgm:t>
    </dgm:pt>
    <dgm:pt modelId="{9813063F-C778-478E-B2C2-740DE1066491}">
      <dgm:prSet phldrT="[Text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Добавлены курсы:</a:t>
          </a:r>
        </a:p>
        <a:p>
          <a:r>
            <a: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 </a:t>
          </a:r>
          <a:r>
            <a:rPr lang="ru-RU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эндовидеохирургия</a:t>
          </a:r>
          <a:r>
            <a: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endParaRPr lang="ru-RU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r>
            <a: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 </a:t>
          </a:r>
          <a:r>
            <a: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гинекологии</a:t>
          </a:r>
        </a:p>
        <a:p>
          <a:r>
            <a: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 </a:t>
          </a:r>
          <a:r>
            <a: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урологии</a:t>
          </a:r>
        </a:p>
        <a:p>
          <a:r>
            <a: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 </a:t>
          </a:r>
          <a:r>
            <a:rPr lang="ru-RU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колопроктологии</a:t>
          </a:r>
          <a:endParaRPr lang="ru-RU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r>
            <a: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для торакальных хирургов</a:t>
          </a:r>
        </a:p>
        <a:p>
          <a:r>
            <a: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абдоминальная</a:t>
          </a:r>
          <a:r>
            <a: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, </a:t>
          </a:r>
          <a:endParaRPr lang="ru-RU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r>
            <a: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продвинутый </a:t>
          </a:r>
          <a:r>
            <a: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курс</a:t>
          </a:r>
        </a:p>
        <a:p>
          <a:r>
            <a: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хирургия </a:t>
          </a:r>
          <a:r>
            <a: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тазового дна</a:t>
          </a:r>
        </a:p>
        <a:p>
          <a:r>
            <a: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лечение </a:t>
          </a:r>
          <a:r>
            <a: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внутриматочных патологий</a:t>
          </a:r>
        </a:p>
        <a:p>
          <a:r>
            <a: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сестринское </a:t>
          </a:r>
          <a:r>
            <a: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дело в ортопедии</a:t>
          </a:r>
        </a:p>
        <a:p>
          <a:r>
            <a: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перспективы </a:t>
          </a:r>
          <a:r>
            <a: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клинической </a:t>
          </a:r>
          <a:r>
            <a:rPr lang="ru-RU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диабетологии</a:t>
          </a:r>
          <a:endParaRPr lang="ru-RU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r>
            <a: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инновационные </a:t>
          </a:r>
          <a:r>
            <a: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технологии эндоскопического лечения синуситов</a:t>
          </a:r>
        </a:p>
        <a:p>
          <a:r>
            <a:rPr lang="ru-RU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факоэмульсификация</a:t>
          </a:r>
          <a:r>
            <a: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катаракты</a:t>
          </a:r>
        </a:p>
        <a:p>
          <a:r>
            <a: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ИТОГО: 93 курса*</a:t>
          </a:r>
          <a:endParaRPr lang="en-US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gm:t>
    </dgm:pt>
    <dgm:pt modelId="{A1249EA4-2B3A-4611-B91C-F23577BCC3B3}" type="parTrans" cxnId="{A919D1E1-978F-45BC-9221-8BB7A4895812}">
      <dgm:prSet/>
      <dgm:spPr/>
      <dgm:t>
        <a:bodyPr/>
        <a:lstStyle/>
        <a:p>
          <a:endParaRPr lang="en-US"/>
        </a:p>
      </dgm:t>
    </dgm:pt>
    <dgm:pt modelId="{B5521E75-F1EE-4C7F-8B0B-EAC8259FA4C6}" type="sibTrans" cxnId="{A919D1E1-978F-45BC-9221-8BB7A4895812}">
      <dgm:prSet/>
      <dgm:spPr/>
      <dgm:t>
        <a:bodyPr/>
        <a:lstStyle/>
        <a:p>
          <a:endParaRPr lang="en-US"/>
        </a:p>
      </dgm:t>
    </dgm:pt>
    <dgm:pt modelId="{620F32D3-3554-4DE7-82B1-1D9139A47ADB}" type="pres">
      <dgm:prSet presAssocID="{9FBF286C-203D-47F5-84DF-97CA61DF18DC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A6B513-BA30-431A-B658-63F62550E2D6}" type="pres">
      <dgm:prSet presAssocID="{9FBF286C-203D-47F5-84DF-97CA61DF18DC}" presName="arrow" presStyleLbl="bgShp" presStyleIdx="0" presStyleCnt="1" custAng="21248615" custScaleX="81066" custScaleY="21880" custLinFactNeighborX="-2567" custLinFactNeighborY="-18947"/>
      <dgm:spPr/>
    </dgm:pt>
    <dgm:pt modelId="{A5B91ECE-E5EE-4DAC-ABC1-E4A858EF3E29}" type="pres">
      <dgm:prSet presAssocID="{9FBF286C-203D-47F5-84DF-97CA61DF18DC}" presName="arrowDiagram4" presStyleCnt="0"/>
      <dgm:spPr/>
    </dgm:pt>
    <dgm:pt modelId="{2313F74B-C104-4B3C-A96B-006A56C5DBAC}" type="pres">
      <dgm:prSet presAssocID="{D7547E6B-23D0-4C22-AA45-FABD92ABA754}" presName="bullet4a" presStyleLbl="node1" presStyleIdx="0" presStyleCnt="4" custLinFactY="-315674" custLinFactNeighborX="19170" custLinFactNeighborY="-400000"/>
      <dgm:spPr/>
    </dgm:pt>
    <dgm:pt modelId="{31DAC968-5607-409C-9D79-3324DC33E53B}" type="pres">
      <dgm:prSet presAssocID="{D7547E6B-23D0-4C22-AA45-FABD92ABA754}" presName="textBox4a" presStyleLbl="revTx" presStyleIdx="0" presStyleCnt="4" custScaleX="134825" custLinFactNeighborX="-30622" custLinFactNeighborY="-923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F58483-1175-4F52-BB02-4D44E86D8F61}" type="pres">
      <dgm:prSet presAssocID="{6E35F492-7001-4EE0-A4FE-D634DCCC810A}" presName="bullet4b" presStyleLbl="node1" presStyleIdx="1" presStyleCnt="4" custLinFactY="-100000" custLinFactNeighborX="83436" custLinFactNeighborY="-179991"/>
      <dgm:spPr/>
    </dgm:pt>
    <dgm:pt modelId="{3EBBF835-D363-4D88-8A41-C46099F84175}" type="pres">
      <dgm:prSet presAssocID="{6E35F492-7001-4EE0-A4FE-D634DCCC810A}" presName="textBox4b" presStyleLbl="revTx" presStyleIdx="1" presStyleCnt="4" custScaleX="134779" custLinFactNeighborX="4193" custLinFactNeighborY="-231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E0ADAF-C2B6-49D7-9DE7-2D87CC4DAB34}" type="pres">
      <dgm:prSet presAssocID="{D05FDA34-A8F4-475C-8300-2B06565234FF}" presName="bullet4c" presStyleLbl="node1" presStyleIdx="2" presStyleCnt="4" custLinFactY="-17722" custLinFactNeighborX="28060" custLinFactNeighborY="-100000"/>
      <dgm:spPr/>
    </dgm:pt>
    <dgm:pt modelId="{EA1D7D12-19F6-4D56-95BE-FA3B5750BD0E}" type="pres">
      <dgm:prSet presAssocID="{D05FDA34-A8F4-475C-8300-2B06565234FF}" presName="textBox4c" presStyleLbl="revTx" presStyleIdx="2" presStyleCnt="4" custScaleX="141335" custLinFactNeighborX="6837" custLinFactNeighborY="-81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DDDF2A-BBF7-484F-82AF-AAAFB2AC1AD7}" type="pres">
      <dgm:prSet presAssocID="{9813063F-C778-478E-B2C2-740DE1066491}" presName="bullet4d" presStyleLbl="node1" presStyleIdx="3" presStyleCnt="4" custLinFactNeighborX="96140" custLinFactNeighborY="-69068"/>
      <dgm:spPr/>
    </dgm:pt>
    <dgm:pt modelId="{D9DA5C90-F279-4276-AB62-AB43D7653245}" type="pres">
      <dgm:prSet presAssocID="{9813063F-C778-478E-B2C2-740DE1066491}" presName="textBox4d" presStyleLbl="revTx" presStyleIdx="3" presStyleCnt="4" custScaleX="139130" custScaleY="112199" custLinFactNeighborX="31887" custLinFactNeighborY="55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15976BE-1DAC-4F88-B3B1-7A275A1B73DB}" type="presOf" srcId="{D05FDA34-A8F4-475C-8300-2B06565234FF}" destId="{EA1D7D12-19F6-4D56-95BE-FA3B5750BD0E}" srcOrd="0" destOrd="0" presId="urn:microsoft.com/office/officeart/2005/8/layout/arrow2"/>
    <dgm:cxn modelId="{805F5FCA-B09A-45E3-A4B0-F6687EB45F9F}" srcId="{9FBF286C-203D-47F5-84DF-97CA61DF18DC}" destId="{6E35F492-7001-4EE0-A4FE-D634DCCC810A}" srcOrd="1" destOrd="0" parTransId="{44277CEF-8E59-424C-BE73-32D00856D122}" sibTransId="{FB7A4DBF-7EED-4F3C-8023-8D8A7E0103C6}"/>
    <dgm:cxn modelId="{A5F914A4-1B60-4C46-A00D-25E220F647FD}" type="presOf" srcId="{9FBF286C-203D-47F5-84DF-97CA61DF18DC}" destId="{620F32D3-3554-4DE7-82B1-1D9139A47ADB}" srcOrd="0" destOrd="0" presId="urn:microsoft.com/office/officeart/2005/8/layout/arrow2"/>
    <dgm:cxn modelId="{A919D1E1-978F-45BC-9221-8BB7A4895812}" srcId="{9FBF286C-203D-47F5-84DF-97CA61DF18DC}" destId="{9813063F-C778-478E-B2C2-740DE1066491}" srcOrd="3" destOrd="0" parTransId="{A1249EA4-2B3A-4611-B91C-F23577BCC3B3}" sibTransId="{B5521E75-F1EE-4C7F-8B0B-EAC8259FA4C6}"/>
    <dgm:cxn modelId="{85D822A0-8B2D-49BC-AF54-CA312C186431}" srcId="{9FBF286C-203D-47F5-84DF-97CA61DF18DC}" destId="{D7547E6B-23D0-4C22-AA45-FABD92ABA754}" srcOrd="0" destOrd="0" parTransId="{C473B2CE-7880-44E1-893B-2E4ED20BE834}" sibTransId="{4C2C09F0-85E6-4CFD-9048-DD83233545ED}"/>
    <dgm:cxn modelId="{2860A526-A49C-4A8C-8A5E-7F98F1700A20}" type="presOf" srcId="{6E35F492-7001-4EE0-A4FE-D634DCCC810A}" destId="{3EBBF835-D363-4D88-8A41-C46099F84175}" srcOrd="0" destOrd="0" presId="urn:microsoft.com/office/officeart/2005/8/layout/arrow2"/>
    <dgm:cxn modelId="{7CB8E38A-90D0-4A4E-AC31-F565130D9FB9}" type="presOf" srcId="{D7547E6B-23D0-4C22-AA45-FABD92ABA754}" destId="{31DAC968-5607-409C-9D79-3324DC33E53B}" srcOrd="0" destOrd="0" presId="urn:microsoft.com/office/officeart/2005/8/layout/arrow2"/>
    <dgm:cxn modelId="{CC00B0A8-9704-4E84-9AE8-D111DFAC3966}" srcId="{9FBF286C-203D-47F5-84DF-97CA61DF18DC}" destId="{D05FDA34-A8F4-475C-8300-2B06565234FF}" srcOrd="2" destOrd="0" parTransId="{DA86E8C4-07D7-40C5-901D-B471114D3287}" sibTransId="{6081644E-358E-4C57-AE67-B59A2A984A3D}"/>
    <dgm:cxn modelId="{303E4AC0-A6DD-48F1-950B-BF778570DAA0}" type="presOf" srcId="{9813063F-C778-478E-B2C2-740DE1066491}" destId="{D9DA5C90-F279-4276-AB62-AB43D7653245}" srcOrd="0" destOrd="0" presId="urn:microsoft.com/office/officeart/2005/8/layout/arrow2"/>
    <dgm:cxn modelId="{5EC90666-2119-4C76-ADB9-9A5D9E31B5A7}" type="presParOf" srcId="{620F32D3-3554-4DE7-82B1-1D9139A47ADB}" destId="{7FA6B513-BA30-431A-B658-63F62550E2D6}" srcOrd="0" destOrd="0" presId="urn:microsoft.com/office/officeart/2005/8/layout/arrow2"/>
    <dgm:cxn modelId="{154ED411-3551-41C1-8AC2-F7559C193FE7}" type="presParOf" srcId="{620F32D3-3554-4DE7-82B1-1D9139A47ADB}" destId="{A5B91ECE-E5EE-4DAC-ABC1-E4A858EF3E29}" srcOrd="1" destOrd="0" presId="urn:microsoft.com/office/officeart/2005/8/layout/arrow2"/>
    <dgm:cxn modelId="{37BBBFC9-2512-4CFA-8642-9FEAD1DA138F}" type="presParOf" srcId="{A5B91ECE-E5EE-4DAC-ABC1-E4A858EF3E29}" destId="{2313F74B-C104-4B3C-A96B-006A56C5DBAC}" srcOrd="0" destOrd="0" presId="urn:microsoft.com/office/officeart/2005/8/layout/arrow2"/>
    <dgm:cxn modelId="{BEF3C076-D672-463C-A918-03907DC47B86}" type="presParOf" srcId="{A5B91ECE-E5EE-4DAC-ABC1-E4A858EF3E29}" destId="{31DAC968-5607-409C-9D79-3324DC33E53B}" srcOrd="1" destOrd="0" presId="urn:microsoft.com/office/officeart/2005/8/layout/arrow2"/>
    <dgm:cxn modelId="{6B16894B-28C3-46D8-9610-E1ACCDA9DC67}" type="presParOf" srcId="{A5B91ECE-E5EE-4DAC-ABC1-E4A858EF3E29}" destId="{B8F58483-1175-4F52-BB02-4D44E86D8F61}" srcOrd="2" destOrd="0" presId="urn:microsoft.com/office/officeart/2005/8/layout/arrow2"/>
    <dgm:cxn modelId="{4C5ADECB-BD52-45A0-9CEF-EE6689AF775E}" type="presParOf" srcId="{A5B91ECE-E5EE-4DAC-ABC1-E4A858EF3E29}" destId="{3EBBF835-D363-4D88-8A41-C46099F84175}" srcOrd="3" destOrd="0" presId="urn:microsoft.com/office/officeart/2005/8/layout/arrow2"/>
    <dgm:cxn modelId="{05D4DC33-D12E-4AD8-B25B-7A1ED7B7B38C}" type="presParOf" srcId="{A5B91ECE-E5EE-4DAC-ABC1-E4A858EF3E29}" destId="{38E0ADAF-C2B6-49D7-9DE7-2D87CC4DAB34}" srcOrd="4" destOrd="0" presId="urn:microsoft.com/office/officeart/2005/8/layout/arrow2"/>
    <dgm:cxn modelId="{AA2E1F7B-7781-4450-AD82-DCCAEDC1C5C0}" type="presParOf" srcId="{A5B91ECE-E5EE-4DAC-ABC1-E4A858EF3E29}" destId="{EA1D7D12-19F6-4D56-95BE-FA3B5750BD0E}" srcOrd="5" destOrd="0" presId="urn:microsoft.com/office/officeart/2005/8/layout/arrow2"/>
    <dgm:cxn modelId="{D87ABCB7-7D0F-42CF-9E12-706628BA736A}" type="presParOf" srcId="{A5B91ECE-E5EE-4DAC-ABC1-E4A858EF3E29}" destId="{07DDDF2A-BBF7-484F-82AF-AAAFB2AC1AD7}" srcOrd="6" destOrd="0" presId="urn:microsoft.com/office/officeart/2005/8/layout/arrow2"/>
    <dgm:cxn modelId="{9E58CB1D-EC4E-49BA-9D01-31964EF0ECFD}" type="presParOf" srcId="{A5B91ECE-E5EE-4DAC-ABC1-E4A858EF3E29}" destId="{D9DA5C90-F279-4276-AB62-AB43D7653245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A6B513-BA30-431A-B658-63F62550E2D6}">
      <dsp:nvSpPr>
        <dsp:cNvPr id="0" name=""/>
        <dsp:cNvSpPr/>
      </dsp:nvSpPr>
      <dsp:spPr>
        <a:xfrm rot="21248615">
          <a:off x="336012" y="519530"/>
          <a:ext cx="7103813" cy="119834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13F74B-C104-4B3C-A96B-006A56C5DBAC}">
      <dsp:nvSpPr>
        <dsp:cNvPr id="0" name=""/>
        <dsp:cNvSpPr/>
      </dsp:nvSpPr>
      <dsp:spPr>
        <a:xfrm>
          <a:off x="633157" y="2048137"/>
          <a:ext cx="201549" cy="2015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DAC968-5607-409C-9D79-3324DC33E53B}">
      <dsp:nvSpPr>
        <dsp:cNvPr id="0" name=""/>
        <dsp:cNvSpPr/>
      </dsp:nvSpPr>
      <dsp:spPr>
        <a:xfrm>
          <a:off x="0" y="2387358"/>
          <a:ext cx="2020316" cy="13034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797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" pitchFamily="34" charset="0"/>
              <a:cs typeface="Arial" pitchFamily="34" charset="0"/>
            </a:rPr>
            <a:t>Эндоскопическая хирургия :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itchFamily="34" charset="0"/>
              <a:cs typeface="Arial" pitchFamily="34" charset="0"/>
            </a:rPr>
            <a:t>  - </a:t>
          </a:r>
          <a:r>
            <a:rPr lang="ru-RU" sz="1200" kern="1200" dirty="0" smtClean="0">
              <a:latin typeface="Arial" pitchFamily="34" charset="0"/>
              <a:cs typeface="Arial" pitchFamily="34" charset="0"/>
            </a:rPr>
            <a:t>базовый курс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itchFamily="34" charset="0"/>
              <a:cs typeface="Arial" pitchFamily="34" charset="0"/>
            </a:rPr>
            <a:t>  - продвинутый курс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itchFamily="34" charset="0"/>
              <a:cs typeface="Arial" pitchFamily="34" charset="0"/>
            </a:rPr>
            <a:t>  в гинекологии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itchFamily="34" charset="0"/>
              <a:cs typeface="Arial" pitchFamily="34" charset="0"/>
            </a:rPr>
            <a:t>  в урологии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itchFamily="34" charset="0"/>
              <a:cs typeface="Arial" pitchFamily="34" charset="0"/>
            </a:rPr>
            <a:t>  для торакальных  хирургов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itchFamily="34" charset="0"/>
              <a:cs typeface="Arial" pitchFamily="34" charset="0"/>
            </a:rPr>
            <a:t>- </a:t>
          </a:r>
          <a:r>
            <a:rPr lang="ru-RU" sz="1200" kern="1200" dirty="0" err="1" smtClean="0">
              <a:latin typeface="Arial" pitchFamily="34" charset="0"/>
              <a:cs typeface="Arial" pitchFamily="34" charset="0"/>
            </a:rPr>
            <a:t>рентгенэндоваскулярная</a:t>
          </a:r>
          <a:r>
            <a:rPr lang="ru-RU" sz="1200" kern="1200" dirty="0" smtClean="0">
              <a:latin typeface="Arial" pitchFamily="34" charset="0"/>
              <a:cs typeface="Arial" pitchFamily="34" charset="0"/>
            </a:rPr>
            <a:t> хирургия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itchFamily="34" charset="0"/>
              <a:cs typeface="Arial" pitchFamily="34" charset="0"/>
            </a:rPr>
            <a:t>- сестринское дело в </a:t>
          </a:r>
          <a:r>
            <a:rPr lang="ru-RU" sz="1200" kern="1200" dirty="0" err="1" smtClean="0">
              <a:latin typeface="Arial" pitchFamily="34" charset="0"/>
              <a:cs typeface="Arial" pitchFamily="34" charset="0"/>
            </a:rPr>
            <a:t>вмт</a:t>
          </a:r>
          <a:r>
            <a:rPr lang="ru-RU" sz="1200" kern="1200" dirty="0" smtClean="0">
              <a:latin typeface="Arial" pitchFamily="34" charset="0"/>
              <a:cs typeface="Arial" pitchFamily="34" charset="0"/>
            </a:rPr>
            <a:t>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  </a:t>
          </a:r>
          <a:r>
            <a:rPr lang="ru-RU" sz="1200" b="1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итого: 8 курсов за год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Arial" pitchFamily="34" charset="0"/>
            <a:cs typeface="Arial" pitchFamily="34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Arial" pitchFamily="34" charset="0"/>
            <a:cs typeface="Arial" pitchFamily="34" charset="0"/>
          </a:endParaRPr>
        </a:p>
      </dsp:txBody>
      <dsp:txXfrm>
        <a:off x="0" y="2387358"/>
        <a:ext cx="2020316" cy="1303496"/>
      </dsp:txXfrm>
    </dsp:sp>
    <dsp:sp modelId="{B8F58483-1175-4F52-BB02-4D44E86D8F61}">
      <dsp:nvSpPr>
        <dsp:cNvPr id="0" name=""/>
        <dsp:cNvSpPr/>
      </dsp:nvSpPr>
      <dsp:spPr>
        <a:xfrm>
          <a:off x="2310968" y="1235225"/>
          <a:ext cx="350520" cy="3505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BBF835-D363-4D88-8A41-C46099F84175}">
      <dsp:nvSpPr>
        <dsp:cNvPr id="0" name=""/>
        <dsp:cNvSpPr/>
      </dsp:nvSpPr>
      <dsp:spPr>
        <a:xfrm>
          <a:off x="1950922" y="1811279"/>
          <a:ext cx="2480243" cy="25029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5733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Добавлены курсы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 </a:t>
          </a:r>
          <a:r>
            <a:rPr lang="ru-RU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для </a:t>
          </a:r>
          <a:r>
            <a:rPr lang="ru-RU" sz="1200" kern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колопроктологов</a:t>
          </a:r>
          <a:endParaRPr lang="ru-RU" sz="1200" kern="1200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 для онкологов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 для детских хирургов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-- эпидемиологическая безопасность эндоскопических манипуляций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 курс для администраторов здравоохранения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 </a:t>
          </a:r>
          <a:r>
            <a:rPr lang="ru-RU" sz="1200" kern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артроскопия</a:t>
          </a:r>
          <a:r>
            <a:rPr lang="ru-RU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колена </a:t>
          </a:r>
          <a:endParaRPr lang="ru-RU" sz="1200" kern="1200" dirty="0" smtClean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 </a:t>
          </a:r>
          <a:r>
            <a:rPr lang="ru-RU" sz="1200" b="1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итого: 51 курс за год</a:t>
          </a:r>
          <a:endParaRPr lang="en-US" sz="1200" b="1" kern="1200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sp:txBody>
      <dsp:txXfrm>
        <a:off x="1950922" y="1811279"/>
        <a:ext cx="2480243" cy="2502931"/>
      </dsp:txXfrm>
    </dsp:sp>
    <dsp:sp modelId="{38E0ADAF-C2B6-49D7-9DE7-2D87CC4DAB34}">
      <dsp:nvSpPr>
        <dsp:cNvPr id="0" name=""/>
        <dsp:cNvSpPr/>
      </dsp:nvSpPr>
      <dsp:spPr>
        <a:xfrm>
          <a:off x="3967152" y="731166"/>
          <a:ext cx="464439" cy="4644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1D7D12-19F6-4D56-95BE-FA3B5750BD0E}">
      <dsp:nvSpPr>
        <dsp:cNvPr id="0" name=""/>
        <dsp:cNvSpPr/>
      </dsp:nvSpPr>
      <dsp:spPr>
        <a:xfrm>
          <a:off x="3814537" y="1235226"/>
          <a:ext cx="2600889" cy="3384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097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Добавлены курсы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 </a:t>
          </a:r>
          <a:r>
            <a:rPr lang="ru-RU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интервенционная </a:t>
          </a:r>
          <a:r>
            <a:rPr lang="ru-RU" sz="1200" kern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аритмология</a:t>
          </a:r>
          <a:endParaRPr lang="ru-RU" sz="1200" kern="1200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 сестринское дело в </a:t>
          </a:r>
          <a:r>
            <a:rPr lang="ru-RU" sz="1200" kern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рэвх</a:t>
          </a:r>
          <a:r>
            <a:rPr lang="ru-RU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 </a:t>
          </a:r>
          <a:r>
            <a:rPr lang="ru-RU" sz="1200" kern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артроскопия</a:t>
          </a:r>
          <a:r>
            <a:rPr lang="ru-RU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плеча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  </a:t>
          </a:r>
          <a:r>
            <a:rPr lang="ru-RU" sz="1200" b="1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итого: 54 курса*</a:t>
          </a:r>
          <a:r>
            <a:rPr lang="en-US" sz="1200" b="1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200" b="1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за год</a:t>
          </a:r>
          <a:endParaRPr lang="en-US" sz="1200" b="1" kern="1200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sp:txBody>
      <dsp:txXfrm>
        <a:off x="3814537" y="1235226"/>
        <a:ext cx="2600889" cy="3384708"/>
      </dsp:txXfrm>
    </dsp:sp>
    <dsp:sp modelId="{07DDDF2A-BBF7-484F-82AF-AAAFB2AC1AD7}">
      <dsp:nvSpPr>
        <dsp:cNvPr id="0" name=""/>
        <dsp:cNvSpPr/>
      </dsp:nvSpPr>
      <dsp:spPr>
        <a:xfrm>
          <a:off x="6415425" y="227113"/>
          <a:ext cx="622173" cy="6221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DA5C90-F279-4276-AB62-AB43D7653245}">
      <dsp:nvSpPr>
        <dsp:cNvPr id="0" name=""/>
        <dsp:cNvSpPr/>
      </dsp:nvSpPr>
      <dsp:spPr>
        <a:xfrm>
          <a:off x="6202688" y="947207"/>
          <a:ext cx="2560311" cy="4405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9677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Добавлены курсы: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 </a:t>
          </a:r>
          <a:r>
            <a:rPr lang="ru-RU" sz="1200" kern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эндовидеохирургия</a:t>
          </a:r>
          <a:r>
            <a:rPr lang="ru-RU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endParaRPr lang="ru-RU" sz="1200" kern="1200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 </a:t>
          </a:r>
          <a:r>
            <a:rPr lang="ru-RU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гинекологии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 </a:t>
          </a:r>
          <a:r>
            <a:rPr lang="ru-RU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урологии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 </a:t>
          </a:r>
          <a:r>
            <a:rPr lang="ru-RU" sz="1200" kern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колопроктологии</a:t>
          </a:r>
          <a:endParaRPr lang="ru-RU" sz="1200" kern="1200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для торакальных хирургов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абдоминальная</a:t>
          </a:r>
          <a:r>
            <a:rPr lang="ru-RU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, </a:t>
          </a:r>
          <a:endParaRPr lang="ru-RU" sz="1200" kern="1200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продвинутый </a:t>
          </a:r>
          <a:r>
            <a:rPr lang="ru-RU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курс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хирургия </a:t>
          </a:r>
          <a:r>
            <a:rPr lang="ru-RU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тазового дна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лечение </a:t>
          </a:r>
          <a:r>
            <a:rPr lang="ru-RU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внутриматочных патологий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сестринское </a:t>
          </a:r>
          <a:r>
            <a:rPr lang="ru-RU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дело в ортопедии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перспективы </a:t>
          </a:r>
          <a:r>
            <a:rPr lang="ru-RU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клинической </a:t>
          </a:r>
          <a:r>
            <a:rPr lang="ru-RU" sz="1200" kern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диабетологии</a:t>
          </a:r>
          <a:endParaRPr lang="ru-RU" sz="1200" kern="1200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инновационные </a:t>
          </a:r>
          <a:r>
            <a:rPr lang="ru-RU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технологии эндоскопического лечения синуситов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факоэмульсификация</a:t>
          </a:r>
          <a:r>
            <a:rPr lang="ru-RU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катаракты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ИТОГО: 93 курса*</a:t>
          </a:r>
          <a:endParaRPr lang="en-US" sz="1200" b="1" kern="1200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sp:txBody>
      <dsp:txXfrm>
        <a:off x="6202688" y="947207"/>
        <a:ext cx="2560311" cy="44059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0.43478</cdr:x>
      <cdr:y>0.54611</cdr:y>
    </cdr:from>
    <cdr:to>
      <cdr:x>0.44035</cdr:x>
      <cdr:y>0.56772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571870" y="1804987"/>
          <a:ext cx="45719" cy="714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6400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1"/>
            <a:ext cx="2946400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46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711"/>
            <a:ext cx="2946400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46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711"/>
            <a:ext cx="2946400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1D2284F-731E-483F-8F1F-3BDABE1EE1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2470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6400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1"/>
            <a:ext cx="2946400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09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2950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5951"/>
            <a:ext cx="5438775" cy="44669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711"/>
            <a:ext cx="2946400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711"/>
            <a:ext cx="2946400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DB9C3D9-6FDD-4D52-95E8-AD8673362E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8484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Здравоохранение республики представлено 179 государственными</a:t>
            </a:r>
            <a:r>
              <a:rPr lang="ru-RU" baseline="0" dirty="0" smtClean="0"/>
              <a:t> учреждениями здравоохранения, общее число круглосуточных коек  - почти 27 тысяч с обеспеченностью 70, 2 на 10 тысяч населения, в отрасли трудятся более 47 тысяч (47302) медицинских работников, в том числе более 12 тысяч врачей.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B9C3D9-6FDD-4D52-95E8-AD8673362E0B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408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9156" name="Номер слайда 3"/>
          <p:cNvSpPr txBox="1">
            <a:spLocks noGrp="1"/>
          </p:cNvSpPr>
          <p:nvPr/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8F32B79E-F3C2-4F3C-A4AF-BE48AC2D2B22}" type="slidenum">
              <a:rPr lang="ru-RU" sz="1200"/>
              <a:pPr algn="r" eaLnBrk="1" hangingPunct="1"/>
              <a:t>12</a:t>
            </a:fld>
            <a:endParaRPr lang="ru-RU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Трансплантология развивается в республике с 1991 года, когда были выполнены первые две операции трансплантации почки.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 последние годы проводится более 30 трансплантаций почек в год. В 2011 году впервые при участии специалистов Федерального научного центра трансплантологии и искусственных органов имени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В.И.Шумакова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проведены трансплантация печени и сердца.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B9C3D9-6FDD-4D52-95E8-AD8673362E0B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329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5988" y="742950"/>
            <a:ext cx="4965700" cy="3724275"/>
          </a:xfrm>
          <a:ln/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С 2007 года при поддержке Президента и Правительства республики поэтапно реализуется комплекс мероприятий по снижению смертности от сосудистых заболеваний. Мы начали эту работу за счет средств бюджета республики и муниципальных образований. В 2010 году мероприятия продолжены на основе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софинансирования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из федерального бюджета. Сегодня на базе учреждений здравоохранения функционируют 15 сосудистых центров.</a:t>
            </a: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Пролечено более 32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тысяч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(32 977) больных с острыми нарушениями мозгового кровообращения, около 60% больных поступили в период 6-ти часового терапевтического окна. Проведено почти 857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тромболизисов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 Госпитальная летальность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 центрах составила 9,9%, в 2008 г. она была 13,2%.</a:t>
            </a:r>
            <a:endParaRPr lang="ru-RU" dirty="0" smtClean="0"/>
          </a:p>
        </p:txBody>
      </p:sp>
      <p:sp>
        <p:nvSpPr>
          <p:cNvPr id="829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11BD58-2340-4886-A16F-0161B068B81E}" type="slidenum">
              <a:rPr lang="ru-RU" sz="1200" smtClean="0"/>
              <a:pPr eaLnBrk="1" hangingPunct="1"/>
              <a:t>14</a:t>
            </a:fld>
            <a:endParaRPr lang="ru-RU" sz="120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Второе место среди причин смертности населения занимают злокачественные новообразования. Ежегодно в республике регистрируется 13 тысяч впервые выявленных случаев заболеваний, </a:t>
            </a:r>
            <a:r>
              <a:rPr lang="ru-RU" sz="120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за год мы теряем более 6,5 тысяч человек.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С целью оказания онкологической помощи сформирован онкологический кластер. Это, прежде всего, логистика и приближение специализированной помощи к населению.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 кластер включены смотровые кабинеты (128), участковая служба, первичные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онкокабинеты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и отделения (70 и 6), межмуниципальные центры (3), Республиканский клинический онкологический диспансер и онкологические отделения крупных многопрофильных клиник.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200" i="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B9C3D9-6FDD-4D52-95E8-AD8673362E0B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6097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 прошлом году в Республиканском онкологическом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диспансере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открыта первая очередь центра ядерной медицины.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За год проведено более 11 тыс. диагностических исследований и более 12 тыс. процедур лучевой терапии, в результате на 25 % сократилось время ожидания лучевой терапии в стационарном режиме; практически, ликвидирована очередность на лучевую терапию в амбулаторном режиме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B9C3D9-6FDD-4D52-95E8-AD8673362E0B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005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9163" y="744538"/>
            <a:ext cx="4960937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55" tIns="45427" rIns="90855" bIns="45427" numCol="1" anchor="t" anchorCtr="0" compatLnSpc="1">
            <a:prstTxWarp prst="textNoShape">
              <a:avLst/>
            </a:prstTxWarp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 рамках онкологического кластера создана единая информационная система. Она позволяет проводить не только эпидемиологический анализ, но и оценивать эффективность работы служб здравоохранения по профилактике, диагностике и раннему выявлению онкологических заболеваний.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124" name="Номер слайда 3"/>
          <p:cNvSpPr txBox="1">
            <a:spLocks noGrp="1"/>
          </p:cNvSpPr>
          <p:nvPr/>
        </p:nvSpPr>
        <p:spPr bwMode="auto">
          <a:xfrm>
            <a:off x="3849689" y="9428243"/>
            <a:ext cx="2946400" cy="496808"/>
          </a:xfrm>
          <a:prstGeom prst="rect">
            <a:avLst/>
          </a:prstGeom>
          <a:noFill/>
          <a:extLst/>
        </p:spPr>
        <p:txBody>
          <a:bodyPr lIns="90855" tIns="45427" rIns="90855" bIns="45427"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fld id="{BD320FC3-302C-46D7-9B56-2D04255327A1}" type="slidenum">
              <a:rPr lang="ru-RU" sz="1200" smtClean="0">
                <a:cs typeface="+mn-cs"/>
              </a:rPr>
              <a:pPr algn="r">
                <a:defRPr/>
              </a:pPr>
              <a:t>17</a:t>
            </a:fld>
            <a:endParaRPr lang="ru-RU" sz="120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Поэтапно вдоль федеральных автотрасс М-5 и М-7 организована работа 11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травмоцентров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с зонами ответственности 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Таким образом сконцентрированы имеющиеся ресурсы, технологии оказания медицинской помощи распределены по уровням учреждений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B9C3D9-6FDD-4D52-95E8-AD8673362E0B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1458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Одной из лидирующих причин смертности населения в классе 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внешних воздействий является травматизм. В республике реализована федеральная программа совершенствования медицинской помощи при ДТП. Первым этапом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реализации стратегии развития экстренной медицинской помощи стало объединение Республиканского центра медицины катастроф, санитарной авиации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Травмоцентра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уровня Республиканской клинической больницы.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B9C3D9-6FDD-4D52-95E8-AD8673362E0B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440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B9C3D9-6FDD-4D52-95E8-AD8673362E0B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7493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6836A7-7F16-4F39-A24E-5845F1F8AAD8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С 1 января 2012 года все 122 муниципальных учреждения здравоохранения республики, в том числе 40 бюджетных и 82 автономных, приняты в собственность республики.</a:t>
            </a:r>
          </a:p>
          <a:p>
            <a:r>
              <a:rPr lang="ru-RU" sz="1200" b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Кроме того в оказании медицинской помощи участвуют 19 частных медицинских организации.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B9C3D9-6FDD-4D52-95E8-AD8673362E0B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4376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Проводится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реконструкция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приемно-диагностических отделений, в том числе с созданием типовых, с пунктами скорой медицинской помощи - в центральных районных больницах (31). В 2012 году за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счет субсидий федерального Фонда ОМС, выделенных дополнительно в рамках гранта, будут закуплены 130 автомобилей для службы скорой медицинской помощи республики, оснащенные системой ГЛОНАСС</a:t>
            </a:r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B9C3D9-6FDD-4D52-95E8-AD8673362E0B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5816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 комплексе мероприятий предусмотрено развитие информационных технологий. В этом направлении уже проведена значительная работа. Многие инновационные проекты, внедренные вчера, сегодня уже стали обычным явлением. Везде есть Интернет. Мы ставим своей целью автоматизацию рабочих мест и возможность персонального учета каждого пациента.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B9C3D9-6FDD-4D52-95E8-AD8673362E0B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9466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Важным звеном информатизации отрасли является Диспетчерский центр, который осуществляет координацию работы учреждений здравоохранения в едином информационном пространстве республики, проводит маршрутизацию  пациентов и запись на высокотехнологичную медицинскую помощь, оказание дистанционных. Создана и постоянно развивается информационная система Диспетчерского центра, составляющие части которой работают в режиме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Web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-доступа, могут быть предоставлены в форме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SaaS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и неограниченно масштабироваться. Одной из подсистем является центральный архив медицинских изображений. Сегодня к ЦАМИ подключено 85 аппаратов в 12 учреждениях, к 2013 году планируется подключение 75% цифровых медицинских аппаратов Республики Татарстан. </a:t>
            </a:r>
            <a:endParaRPr lang="ru-RU" sz="105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B9C3D9-6FDD-4D52-95E8-AD8673362E0B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1743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Правительством республики особое внимание уделено сельскому здравоохранению. Принято решение о полном обновлении в течение 5 лет фельдшерско-акушерских пунктов и врачебных амбулаторий. В 2012 году будут установлены 74 модульных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ФАПа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8814A-7740-44F8-9A5D-05E7F927BCE1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2062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проведен капитальный ремонт 399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ФАПов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и 38 сельских врачебных амбулаторий.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Предусмотрено оснащение современными сумками-укладками всех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ФАПов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и 800 домовых хозяйств</a:t>
            </a:r>
            <a:endParaRPr lang="ru-RU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B9C3D9-6FDD-4D52-95E8-AD8673362E0B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9928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Мы все прекрасно понимаем, что никакое вложение даже самых максимальных средств не даст желаемого</a:t>
            </a:r>
            <a:r>
              <a:rPr lang="ru-RU" baseline="0" dirty="0" smtClean="0"/>
              <a:t> результат без реализации комплекса профилактических мер. Первоочередная задача – формирование мотивации граждан к здоровому образу жизни.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В 2011 году завершена реализация Концепции и целевой программы  формирования социально эффективного здорового образа жизни населения Республики Татарстан на 2009 - 2011 годы. Правительством республики выделено 500 тысяч рублей (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Министерству по делам молодежи, спорту и туризму РТ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) на разработку очередной межведомственной программы.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B9C3D9-6FDD-4D52-95E8-AD8673362E0B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6672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Мы все прекрасно понимаем, что никакое вложение даже самых максимальных средств не даст желаемого</a:t>
            </a:r>
            <a:r>
              <a:rPr lang="ru-RU" baseline="0" dirty="0" smtClean="0"/>
              <a:t> результат без реализации комплекса профилактических мер. Первоочередная задача – формирование мотивации граждан к здоровому образу жизни.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В 2011 году завершена реализация Концепции и целевой программы  формирования социально эффективного здорового образа жизни населения Республики Татарстан на 2009 - 2011 годы. Правительством республики выделено 500 тысяч рублей (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Министерству по делам молодежи, спорту и туризму РТ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) на разработку очередной межведомственной программы.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С 2009 года Татарстан - активный участник федеральной программы по созданию центров здоровья. В 7 городах организована работа  21 центра, в том числе 15 – для взрослого населения и 6 - для детей.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B9C3D9-6FDD-4D52-95E8-AD8673362E0B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2269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С 2006 года наш регион – признанный лидер в части первичной профилактики наркомании среди детей и учащейся молодежи. Под патронажем Антинаркотической комиссии Республики Татарстан проводятся совместно с республиканскими министерствами образования и науки, труда занятости и социальной защиты, советами ректоров вузов и директоров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ссузов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профилактические наркологические осмотры учащихся и студентов, а также тестирование на потребление наркотических средств призывников.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B9C3D9-6FDD-4D52-95E8-AD8673362E0B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0245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Организация деятельности учреждений здравоохранения и системы здравоохранения в целом безусловно опирается на кадровый ресурс. Реалии сегодняшнего времени, законодательная и нормативная базы таковы, что к медицинским работникам предъявляются достаточно жесткие требования и уровень компетенции специалистов в этих условиях должен быть очень высок. Республика, как и Россия в целом, испытывает кадровый дефицит.</a:t>
            </a:r>
            <a:r>
              <a:rPr lang="ru-RU" baseline="0" dirty="0" smtClean="0"/>
              <a:t> В этом отношении меры начали приниматься с 2006 года, когда в рамках нацпроекта появились дополнительные выплаты. Часть денежных средств выплачивается в рамках медосмотров, ВМП, программы модернизации. Но проблема далеко не решена.</a:t>
            </a:r>
          </a:p>
          <a:p>
            <a:r>
              <a:rPr lang="ru-RU" baseline="0" dirty="0" smtClean="0"/>
              <a:t>Помимо этого, остается вопрос профессиональной подготовки специалистов.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B9C3D9-6FDD-4D52-95E8-AD8673362E0B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3138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Мы с вами находимся в образовательном центре – уникальном реализованном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проекте.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На базе центра обучено более 2 тысяч специалистов из 62 регионов России  с использованием компьютерных симуляторов, биологических тканей, имитации операционных.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B9C3D9-6FDD-4D52-95E8-AD8673362E0B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799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Проводимая в республике государственная социальная политика позволила достигнуть значительных изменений в демографической ситуации.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 2011 году впервые за 20 лет зарегистрирован естественный прирост населения (+)1,0 на 1000 населения (</a:t>
            </a:r>
            <a:r>
              <a:rPr lang="ru-RU" sz="1200" i="1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 2010г. - (-) 0,2</a:t>
            </a:r>
            <a:r>
              <a:rPr lang="ru-RU" sz="120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). И в этом </a:t>
            </a:r>
            <a:r>
              <a:rPr lang="ru-RU" sz="1200" u="none" strike="noStrike" kern="120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году тенденция </a:t>
            </a:r>
            <a:r>
              <a:rPr lang="ru-RU" sz="120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сохраняется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754A24-9AA1-41BF-B8DD-83205164B9EF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Через центр организованы международные стажировки татарстанских врачей в ведущих клиниках Израиля, Германии, Японии. Обучено 260 специалистов. Денежные средства для организации обучения выделяются из бюджета Республики Татарстан.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B9C3D9-6FDD-4D52-95E8-AD8673362E0B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4999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Поступательное</a:t>
            </a:r>
            <a:r>
              <a:rPr lang="ru-RU" baseline="0" dirty="0" smtClean="0"/>
              <a:t> развитие здравоохранения продолжается. Сегодня Министерством здравоохранения Российской Федерации сформулирована Государственная программа развития здравоохранения, планируется продолжение программы модернизации с развитием двух направлений – формирования здорового образа жизни и профилактики неинфекционных заболеваний и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B9C3D9-6FDD-4D52-95E8-AD8673362E0B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1745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Реабилитации.</a:t>
            </a:r>
          </a:p>
          <a:p>
            <a:r>
              <a:rPr lang="ru-RU" dirty="0" smtClean="0"/>
              <a:t>Команда Минздрава республики с участием главных внештатных специалистов успешно защитила разработанные программы на 1-ом этапе и сейчас идет подготовку к участию во втором.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B9C3D9-6FDD-4D52-95E8-AD8673362E0B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1328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Уважаемый коллеги! Показателем успеха нашей работы является здоровье жителей республики. Решение поставленных задач </a:t>
            </a:r>
            <a:r>
              <a:rPr lang="ru-RU" baseline="0" dirty="0" smtClean="0"/>
              <a:t>возможно только при взаимодействии организаторов здравоохранения, ученых и практических врачей и институт главных специалистов должен являться координатором р</a:t>
            </a:r>
            <a:r>
              <a:rPr lang="ru-RU" dirty="0" smtClean="0"/>
              <a:t>еализации мероприятий.</a:t>
            </a:r>
          </a:p>
          <a:p>
            <a:r>
              <a:rPr lang="ru-RU" baseline="0" dirty="0" smtClean="0"/>
              <a:t>Благодарю </a:t>
            </a:r>
            <a:r>
              <a:rPr lang="ru-RU" baseline="0" smtClean="0"/>
              <a:t>за внимание!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B9C3D9-6FDD-4D52-95E8-AD8673362E0B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63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Рост рождаемости мы регистрируем с 2005 года, за 9 месяцев текущего года показатель составил </a:t>
            </a:r>
            <a:r>
              <a:rPr lang="ru-RU" sz="1200" u="none" strike="noStrike" kern="120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14,4 </a:t>
            </a:r>
            <a:r>
              <a:rPr lang="ru-RU" sz="1200" i="1" u="none" strike="noStrike" kern="120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(</a:t>
            </a:r>
            <a:r>
              <a:rPr lang="ru-RU" sz="1200" i="1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2005г. - 9,8 )</a:t>
            </a:r>
            <a:endParaRPr lang="ru-RU" sz="1200" i="1" u="sng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C70473-607A-4444-9903-2D76A9D848B0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 прошлом году мы зафиксировали самый низкий за последние 11 лет показатель  смертности – 12,4 на 1000 населения и по итогам 9 месяцев текущего года тенденция к снижению сохранилась.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ru-RU" dirty="0" smtClean="0">
              <a:latin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668FA4-65FB-4ED1-876B-DD57BD41CDE0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 2011 году зарегистрирована самая низкая в истории здравоохранения Татарстана младенческая смертность. С учетом перехода на критерии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живорожденности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ВОЗ сегодня этот показатель составляет 6,4 промилле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B9C3D9-6FDD-4D52-95E8-AD8673362E0B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039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Одним из главных приоритетов в нашей работе является снижение смертности населения. В структуре смертности основная доля приходится на три лидирующие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причины. Это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сердечно-сосудистые, онкологические заболевания и внешние воздействия.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ru-RU" sz="120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По инициативе Минздрава во всех муниципальных образованиях республики созданы Комиссии по смертности. </a:t>
            </a:r>
            <a:r>
              <a:rPr lang="ru-RU" sz="1200" kern="1200" dirty="0" smtClean="0">
                <a:solidFill>
                  <a:srgbClr val="FFFF00"/>
                </a:solidFill>
                <a:effectLst/>
                <a:latin typeface="Arial" charset="0"/>
                <a:ea typeface="+mn-ea"/>
                <a:cs typeface="+mn-cs"/>
              </a:rPr>
              <a:t>Показатели смертности входят в перечень индикаторов оценки эффективности деятельности органов местного самоуправления. 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B9C3D9-6FDD-4D52-95E8-AD8673362E0B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459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Решение задач снижения смертности, ранней диагностики и профилактики развития заболевания, обеспечения качества и доступности медицинской помощи реализуется комплексом системных мероприятий.</a:t>
            </a:r>
          </a:p>
          <a:p>
            <a:r>
              <a:rPr lang="ru-RU" sz="1200" b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Одним из </a:t>
            </a:r>
            <a:r>
              <a:rPr lang="ru-RU" sz="1200" b="0" kern="120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направлений является развитие  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медицины высоких технологий. Сегодня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республика </a:t>
            </a:r>
            <a:r>
              <a:rPr lang="ru-RU" sz="1200" b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зонирована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по оказанию высокотехнологичной медицинской помощи с многопрофильными клиниками в городах Казань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Набережные Челны и Альметьевск.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B9C3D9-6FDD-4D52-95E8-AD8673362E0B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500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Ежегодно наращивается объем высокотехнологичной медицинской помощи. В этом году ВМП получат около 25 тысяч человек, Объем финансирования из бюджета республики и федерального составит более 2 миллиардов рублей.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Федеральные средства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545,7 млн. руб.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уже перечислены в полном объеме - это на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68%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выше, чем было выделено в 2011 году (324,1 млн. руб.). В общей структуре распределения субсидий это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1-й показатель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в России по объему и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33%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от средств, выделенных для Приволжского федерального округа.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B9C3D9-6FDD-4D52-95E8-AD8673362E0B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920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E8161-FA59-4638-8E0E-C4BA3D3445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02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332F6-EEC0-423E-872E-76768B5C2D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63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28D666-6DA6-42B6-81C8-512D0ECB9A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65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F1CA3-D3FA-4880-B899-D1FDDA1CD1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BAAEA-82BA-4A22-B6D5-D5D3EF407F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42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8D1B3-D44E-4280-9DC5-DF60CA31C7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68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8" descr="C:\Documents and Settings\Администратор\Рабочий стол\обложка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50" y="15875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7"/>
          <p:cNvSpPr>
            <a:spLocks noGrp="1"/>
          </p:cNvSpPr>
          <p:nvPr>
            <p:ph type="title"/>
          </p:nvPr>
        </p:nvSpPr>
        <p:spPr>
          <a:xfrm>
            <a:off x="1547664" y="44624"/>
            <a:ext cx="6512511" cy="1143000"/>
          </a:xfrm>
        </p:spPr>
        <p:txBody>
          <a:bodyPr/>
          <a:lstStyle>
            <a:lvl1pPr>
              <a:defRPr sz="2400">
                <a:effectLst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471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326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5D86C-2E89-429F-8931-460C57C10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38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D8586-AF4F-47DB-B3C3-CBA517A5ED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88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20B2A-7719-47CB-8A0B-651A4625A6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57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499F3E-127F-4634-8766-D95B09E2F6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94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0BDD0-B2DE-4AB4-844B-3D6D912D50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05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4DF74-988C-420F-861E-17B7198AD1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97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76C57-FC10-4F8A-8D49-8602D34EC3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0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1086E-5E0A-4306-BFE6-194E512FB7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02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649A36EB-4AF4-4709-A927-EC26C541B1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48" r:id="rId15"/>
    <p:sldLayoutId id="2147483749" r:id="rId16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9.emf"/><Relationship Id="rId4" Type="http://schemas.openxmlformats.org/officeDocument/2006/relationships/oleObject" Target="../embeddings/_____Microsoft_Excel_97-20034.xls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12" Type="http://schemas.openxmlformats.org/officeDocument/2006/relationships/chart" Target="../charts/chart4.xml"/><Relationship Id="rId2" Type="http://schemas.openxmlformats.org/officeDocument/2006/relationships/tags" Target="../tags/tag13.xml"/><Relationship Id="rId1" Type="http://schemas.openxmlformats.org/officeDocument/2006/relationships/vmlDrawing" Target="../drawings/vmlDrawing5.vml"/><Relationship Id="rId6" Type="http://schemas.microsoft.com/office/2007/relationships/hdphoto" Target="../media/hdphoto2.wdp"/><Relationship Id="rId11" Type="http://schemas.openxmlformats.org/officeDocument/2006/relationships/chart" Target="../charts/chart3.xml"/><Relationship Id="rId5" Type="http://schemas.openxmlformats.org/officeDocument/2006/relationships/image" Target="../media/image28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2.xml"/><Relationship Id="rId9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3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wmf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3.png"/><Relationship Id="rId7" Type="http://schemas.openxmlformats.org/officeDocument/2006/relationships/hyperlink" Target="http://www.gaiperm.ru/images/Aptechka_4_500.jpg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4.gif"/><Relationship Id="rId5" Type="http://schemas.openxmlformats.org/officeDocument/2006/relationships/hyperlink" Target="http://www.technobioen.ru/Sumki/umsp01pc1.gif" TargetMode="External"/><Relationship Id="rId4" Type="http://schemas.microsoft.com/office/2007/relationships/hdphoto" Target="../media/hdphoto4.wdp"/><Relationship Id="rId9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microsoft.com/office/2007/relationships/hdphoto" Target="../media/hdphoto7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jp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12" Type="http://schemas.openxmlformats.org/officeDocument/2006/relationships/image" Target="../media/image7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jpeg"/><Relationship Id="rId15" Type="http://schemas.openxmlformats.org/officeDocument/2006/relationships/image" Target="../media/image3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Relationship Id="rId1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png"/><Relationship Id="rId4" Type="http://schemas.openxmlformats.org/officeDocument/2006/relationships/oleObject" Target="../embeddings/_____Microsoft_Excel_97-20031.xls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14.png"/><Relationship Id="rId3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3.png"/><Relationship Id="rId2" Type="http://schemas.openxmlformats.org/officeDocument/2006/relationships/tags" Target="../tags/tag1.xml"/><Relationship Id="rId1" Type="http://schemas.openxmlformats.org/officeDocument/2006/relationships/vmlDrawing" Target="../drawings/vmlDrawing2.vml"/><Relationship Id="rId6" Type="http://schemas.openxmlformats.org/officeDocument/2006/relationships/tags" Target="../tags/tag5.xml"/><Relationship Id="rId11" Type="http://schemas.openxmlformats.org/officeDocument/2006/relationships/image" Target="../media/image11.emf"/><Relationship Id="rId5" Type="http://schemas.openxmlformats.org/officeDocument/2006/relationships/tags" Target="../tags/tag4.xml"/><Relationship Id="rId10" Type="http://schemas.openxmlformats.org/officeDocument/2006/relationships/oleObject" Target="../embeddings/_____Microsoft_Excel_97-20032.xls"/><Relationship Id="rId4" Type="http://schemas.openxmlformats.org/officeDocument/2006/relationships/tags" Target="../tags/tag3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7.xml"/><Relationship Id="rId7" Type="http://schemas.openxmlformats.org/officeDocument/2006/relationships/oleObject" Target="../embeddings/_____Microsoft_Excel_97-20033.xls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4.png"/><Relationship Id="rId4" Type="http://schemas.openxmlformats.org/officeDocument/2006/relationships/tags" Target="../tags/tag8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chart" Target="../charts/chart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2BBFFA4-F4D0-495C-B8F3-5C1D5319A460}" type="slidenum">
              <a:rPr lang="ru-RU" sz="1400" smtClean="0"/>
              <a:pPr eaLnBrk="1" hangingPunct="1"/>
              <a:t>1</a:t>
            </a:fld>
            <a:endParaRPr lang="ru-RU" sz="1400" smtClean="0"/>
          </a:p>
        </p:txBody>
      </p:sp>
      <p:pic>
        <p:nvPicPr>
          <p:cNvPr id="4099" name="Picture 4" descr="IMG_0588"/>
          <p:cNvPicPr>
            <a:picLocks noChangeAspect="1" noChangeArrowheads="1"/>
          </p:cNvPicPr>
          <p:nvPr/>
        </p:nvPicPr>
        <p:blipFill>
          <a:blip r:embed="rId2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" t="7130" r="9613" b="23906"/>
          <a:stretch>
            <a:fillRect/>
          </a:stretch>
        </p:blipFill>
        <p:spPr bwMode="auto">
          <a:xfrm>
            <a:off x="-22580" y="620713"/>
            <a:ext cx="9144000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5" name="Text Box 5"/>
          <p:cNvSpPr txBox="1">
            <a:spLocks noChangeArrowheads="1"/>
          </p:cNvSpPr>
          <p:nvPr/>
        </p:nvSpPr>
        <p:spPr bwMode="auto">
          <a:xfrm>
            <a:off x="755649" y="2565400"/>
            <a:ext cx="7893894" cy="323165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3600" b="1" dirty="0">
                <a:solidFill>
                  <a:srgbClr val="009644"/>
                </a:solidFill>
              </a:rPr>
              <a:t>Стратегические направления развития здравоохранения в Республике </a:t>
            </a:r>
            <a:r>
              <a:rPr lang="ru-RU" sz="3600" b="1" dirty="0" smtClean="0">
                <a:solidFill>
                  <a:srgbClr val="009644"/>
                </a:solidFill>
              </a:rPr>
              <a:t>Татарстан</a:t>
            </a:r>
          </a:p>
          <a:p>
            <a:pPr algn="ctr">
              <a:defRPr/>
            </a:pPr>
            <a:endParaRPr lang="ru-RU" sz="2400" b="1" dirty="0">
              <a:solidFill>
                <a:srgbClr val="009644"/>
              </a:solidFill>
              <a:latin typeface="Arial Narrow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rgbClr val="009644"/>
              </a:solidFill>
              <a:latin typeface="Arial Narrow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rgbClr val="009644"/>
              </a:solidFill>
              <a:latin typeface="Arial Narrow" pitchFamily="34" charset="0"/>
            </a:endParaRPr>
          </a:p>
          <a:p>
            <a:pPr algn="r">
              <a:defRPr/>
            </a:pPr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  <a:latin typeface="Arial Narrow" pitchFamily="34" charset="0"/>
              </a:rPr>
              <a:t>Министр А.З. </a:t>
            </a:r>
            <a:r>
              <a:rPr lang="ru-RU" sz="2400" b="1" dirty="0" err="1" smtClean="0">
                <a:solidFill>
                  <a:schemeClr val="accent5">
                    <a:lumMod val="25000"/>
                  </a:schemeClr>
                </a:solidFill>
                <a:latin typeface="Arial Narrow" pitchFamily="34" charset="0"/>
              </a:rPr>
              <a:t>Фаррахов</a:t>
            </a:r>
            <a:endParaRPr lang="ru-RU" sz="4800" b="1" dirty="0">
              <a:solidFill>
                <a:schemeClr val="accent5">
                  <a:lumMod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101" name="Rectangle 13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solidFill>
            <a:srgbClr val="009644"/>
          </a:solidFill>
          <a:ln>
            <a:noFill/>
          </a:ln>
          <a:extLst/>
        </p:spPr>
        <p:txBody>
          <a:bodyPr wrap="none" anchor="ctr"/>
          <a:lstStyle/>
          <a:p>
            <a:endParaRPr lang="ru-RU" sz="1800">
              <a:latin typeface="Tahoma" pitchFamily="34" charset="0"/>
            </a:endParaRPr>
          </a:p>
        </p:txBody>
      </p:sp>
      <p:sp>
        <p:nvSpPr>
          <p:cNvPr id="4102" name="Text Box 7"/>
          <p:cNvSpPr txBox="1">
            <a:spLocks noChangeArrowheads="1"/>
          </p:cNvSpPr>
          <p:nvPr/>
        </p:nvSpPr>
        <p:spPr bwMode="auto">
          <a:xfrm>
            <a:off x="323850" y="188913"/>
            <a:ext cx="84248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Tahoma" pitchFamily="34" charset="0"/>
              </a:rPr>
              <a:t>        </a:t>
            </a:r>
            <a:r>
              <a:rPr lang="ru-RU" sz="1800" dirty="0" smtClean="0">
                <a:solidFill>
                  <a:schemeClr val="bg1"/>
                </a:solidFill>
                <a:latin typeface="Tahoma" pitchFamily="34" charset="0"/>
              </a:rPr>
              <a:t>МИНИСТЕРСТВО ЗДРАВООХРАНЕНИЯ РЕСПУБЛИКИ ТАТАРСТАН</a:t>
            </a:r>
            <a:endParaRPr lang="ru-RU" sz="18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4103" name="Text Box 8"/>
          <p:cNvSpPr txBox="1">
            <a:spLocks noChangeArrowheads="1"/>
          </p:cNvSpPr>
          <p:nvPr/>
        </p:nvSpPr>
        <p:spPr bwMode="auto">
          <a:xfrm>
            <a:off x="684213" y="6021288"/>
            <a:ext cx="30956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dirty="0">
                <a:solidFill>
                  <a:srgbClr val="009644"/>
                </a:solidFill>
                <a:latin typeface="Tahoma" pitchFamily="34" charset="0"/>
              </a:rPr>
              <a:t>www.minzdrav.tatar.ru</a:t>
            </a:r>
            <a:endParaRPr lang="ru-RU" sz="1800" b="1" dirty="0">
              <a:solidFill>
                <a:srgbClr val="009644"/>
              </a:solidFill>
              <a:latin typeface="Tahoma" pitchFamily="34" charset="0"/>
            </a:endParaRPr>
          </a:p>
        </p:txBody>
      </p:sp>
      <p:sp>
        <p:nvSpPr>
          <p:cNvPr id="4104" name="Rectangle 9"/>
          <p:cNvSpPr>
            <a:spLocks noChangeArrowheads="1"/>
          </p:cNvSpPr>
          <p:nvPr/>
        </p:nvSpPr>
        <p:spPr bwMode="auto">
          <a:xfrm>
            <a:off x="767548" y="2060848"/>
            <a:ext cx="7764891" cy="3046139"/>
          </a:xfrm>
          <a:prstGeom prst="rect">
            <a:avLst/>
          </a:prstGeom>
          <a:noFill/>
          <a:ln w="28575">
            <a:solidFill>
              <a:srgbClr val="00964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4105" name="Picture 10" descr="логотип мз рт англ копия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980728"/>
            <a:ext cx="76517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836712"/>
            <a:ext cx="8640960" cy="5688632"/>
          </a:xfrm>
          <a:prstGeom prst="rect">
            <a:avLst/>
          </a:prstGeom>
          <a:noFill/>
          <a:ln>
            <a:solidFill>
              <a:srgbClr val="0096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/>
          <p:nvPr/>
        </p:nvSpPr>
        <p:spPr>
          <a:xfrm>
            <a:off x="4485801" y="3808207"/>
            <a:ext cx="3646980" cy="2624866"/>
          </a:xfrm>
          <a:custGeom>
            <a:avLst/>
            <a:gdLst>
              <a:gd name="connsiteX0" fmla="*/ 763931 w 3646980"/>
              <a:gd name="connsiteY0" fmla="*/ 0 h 2624866"/>
              <a:gd name="connsiteX1" fmla="*/ 720900 w 3646980"/>
              <a:gd name="connsiteY1" fmla="*/ 75304 h 2624866"/>
              <a:gd name="connsiteX2" fmla="*/ 688627 w 3646980"/>
              <a:gd name="connsiteY2" fmla="*/ 86061 h 2624866"/>
              <a:gd name="connsiteX3" fmla="*/ 634839 w 3646980"/>
              <a:gd name="connsiteY3" fmla="*/ 139849 h 2624866"/>
              <a:gd name="connsiteX4" fmla="*/ 548778 w 3646980"/>
              <a:gd name="connsiteY4" fmla="*/ 204395 h 2624866"/>
              <a:gd name="connsiteX5" fmla="*/ 516505 w 3646980"/>
              <a:gd name="connsiteY5" fmla="*/ 258184 h 2624866"/>
              <a:gd name="connsiteX6" fmla="*/ 473474 w 3646980"/>
              <a:gd name="connsiteY6" fmla="*/ 322729 h 2624866"/>
              <a:gd name="connsiteX7" fmla="*/ 430444 w 3646980"/>
              <a:gd name="connsiteY7" fmla="*/ 441064 h 2624866"/>
              <a:gd name="connsiteX8" fmla="*/ 398171 w 3646980"/>
              <a:gd name="connsiteY8" fmla="*/ 505609 h 2624866"/>
              <a:gd name="connsiteX9" fmla="*/ 355140 w 3646980"/>
              <a:gd name="connsiteY9" fmla="*/ 537882 h 2624866"/>
              <a:gd name="connsiteX10" fmla="*/ 129230 w 3646980"/>
              <a:gd name="connsiteY10" fmla="*/ 580913 h 2624866"/>
              <a:gd name="connsiteX11" fmla="*/ 118472 w 3646980"/>
              <a:gd name="connsiteY11" fmla="*/ 613186 h 2624866"/>
              <a:gd name="connsiteX12" fmla="*/ 96957 w 3646980"/>
              <a:gd name="connsiteY12" fmla="*/ 720762 h 2624866"/>
              <a:gd name="connsiteX13" fmla="*/ 75441 w 3646980"/>
              <a:gd name="connsiteY13" fmla="*/ 785308 h 2624866"/>
              <a:gd name="connsiteX14" fmla="*/ 43168 w 3646980"/>
              <a:gd name="connsiteY14" fmla="*/ 860612 h 2624866"/>
              <a:gd name="connsiteX15" fmla="*/ 21653 w 3646980"/>
              <a:gd name="connsiteY15" fmla="*/ 925158 h 2624866"/>
              <a:gd name="connsiteX16" fmla="*/ 10895 w 3646980"/>
              <a:gd name="connsiteY16" fmla="*/ 957431 h 2624866"/>
              <a:gd name="connsiteX17" fmla="*/ 10895 w 3646980"/>
              <a:gd name="connsiteY17" fmla="*/ 1161826 h 2624866"/>
              <a:gd name="connsiteX18" fmla="*/ 32411 w 3646980"/>
              <a:gd name="connsiteY18" fmla="*/ 1183341 h 2624866"/>
              <a:gd name="connsiteX19" fmla="*/ 43168 w 3646980"/>
              <a:gd name="connsiteY19" fmla="*/ 1215614 h 2624866"/>
              <a:gd name="connsiteX20" fmla="*/ 86199 w 3646980"/>
              <a:gd name="connsiteY20" fmla="*/ 1258645 h 2624866"/>
              <a:gd name="connsiteX21" fmla="*/ 118472 w 3646980"/>
              <a:gd name="connsiteY21" fmla="*/ 1290918 h 2624866"/>
              <a:gd name="connsiteX22" fmla="*/ 161503 w 3646980"/>
              <a:gd name="connsiteY22" fmla="*/ 1333948 h 2624866"/>
              <a:gd name="connsiteX23" fmla="*/ 204533 w 3646980"/>
              <a:gd name="connsiteY23" fmla="*/ 1376979 h 2624866"/>
              <a:gd name="connsiteX24" fmla="*/ 269079 w 3646980"/>
              <a:gd name="connsiteY24" fmla="*/ 1420009 h 2624866"/>
              <a:gd name="connsiteX25" fmla="*/ 710143 w 3646980"/>
              <a:gd name="connsiteY25" fmla="*/ 1420009 h 2624866"/>
              <a:gd name="connsiteX26" fmla="*/ 720900 w 3646980"/>
              <a:gd name="connsiteY26" fmla="*/ 1463040 h 2624866"/>
              <a:gd name="connsiteX27" fmla="*/ 763931 w 3646980"/>
              <a:gd name="connsiteY27" fmla="*/ 1516828 h 2624866"/>
              <a:gd name="connsiteX28" fmla="*/ 817719 w 3646980"/>
              <a:gd name="connsiteY28" fmla="*/ 1506071 h 2624866"/>
              <a:gd name="connsiteX29" fmla="*/ 849992 w 3646980"/>
              <a:gd name="connsiteY29" fmla="*/ 1484555 h 2624866"/>
              <a:gd name="connsiteX30" fmla="*/ 903780 w 3646980"/>
              <a:gd name="connsiteY30" fmla="*/ 1463040 h 2624866"/>
              <a:gd name="connsiteX31" fmla="*/ 946811 w 3646980"/>
              <a:gd name="connsiteY31" fmla="*/ 1441525 h 2624866"/>
              <a:gd name="connsiteX32" fmla="*/ 1366359 w 3646980"/>
              <a:gd name="connsiteY32" fmla="*/ 1452282 h 2624866"/>
              <a:gd name="connsiteX33" fmla="*/ 1409390 w 3646980"/>
              <a:gd name="connsiteY33" fmla="*/ 1495313 h 2624866"/>
              <a:gd name="connsiteX34" fmla="*/ 1441663 w 3646980"/>
              <a:gd name="connsiteY34" fmla="*/ 1527586 h 2624866"/>
              <a:gd name="connsiteX35" fmla="*/ 1463178 w 3646980"/>
              <a:gd name="connsiteY35" fmla="*/ 1570617 h 2624866"/>
              <a:gd name="connsiteX36" fmla="*/ 1516966 w 3646980"/>
              <a:gd name="connsiteY36" fmla="*/ 1624405 h 2624866"/>
              <a:gd name="connsiteX37" fmla="*/ 1581512 w 3646980"/>
              <a:gd name="connsiteY37" fmla="*/ 1678193 h 2624866"/>
              <a:gd name="connsiteX38" fmla="*/ 1603027 w 3646980"/>
              <a:gd name="connsiteY38" fmla="*/ 1710466 h 2624866"/>
              <a:gd name="connsiteX39" fmla="*/ 1624543 w 3646980"/>
              <a:gd name="connsiteY39" fmla="*/ 1731981 h 2624866"/>
              <a:gd name="connsiteX40" fmla="*/ 1667573 w 3646980"/>
              <a:gd name="connsiteY40" fmla="*/ 1796527 h 2624866"/>
              <a:gd name="connsiteX41" fmla="*/ 1710604 w 3646980"/>
              <a:gd name="connsiteY41" fmla="*/ 1850315 h 2624866"/>
              <a:gd name="connsiteX42" fmla="*/ 1753634 w 3646980"/>
              <a:gd name="connsiteY42" fmla="*/ 1861073 h 2624866"/>
              <a:gd name="connsiteX43" fmla="*/ 2076364 w 3646980"/>
              <a:gd name="connsiteY43" fmla="*/ 1818042 h 2624866"/>
              <a:gd name="connsiteX44" fmla="*/ 2119394 w 3646980"/>
              <a:gd name="connsiteY44" fmla="*/ 1796527 h 2624866"/>
              <a:gd name="connsiteX45" fmla="*/ 2334547 w 3646980"/>
              <a:gd name="connsiteY45" fmla="*/ 1807285 h 2624866"/>
              <a:gd name="connsiteX46" fmla="*/ 2366820 w 3646980"/>
              <a:gd name="connsiteY46" fmla="*/ 1818042 h 2624866"/>
              <a:gd name="connsiteX47" fmla="*/ 2377578 w 3646980"/>
              <a:gd name="connsiteY47" fmla="*/ 1850315 h 2624866"/>
              <a:gd name="connsiteX48" fmla="*/ 2420608 w 3646980"/>
              <a:gd name="connsiteY48" fmla="*/ 1904104 h 2624866"/>
              <a:gd name="connsiteX49" fmla="*/ 2452881 w 3646980"/>
              <a:gd name="connsiteY49" fmla="*/ 1979407 h 2624866"/>
              <a:gd name="connsiteX50" fmla="*/ 2495912 w 3646980"/>
              <a:gd name="connsiteY50" fmla="*/ 1990165 h 2624866"/>
              <a:gd name="connsiteX51" fmla="*/ 2528185 w 3646980"/>
              <a:gd name="connsiteY51" fmla="*/ 2000922 h 2624866"/>
              <a:gd name="connsiteX52" fmla="*/ 2732580 w 3646980"/>
              <a:gd name="connsiteY52" fmla="*/ 2054711 h 2624866"/>
              <a:gd name="connsiteX53" fmla="*/ 2947733 w 3646980"/>
              <a:gd name="connsiteY53" fmla="*/ 2043953 h 2624866"/>
              <a:gd name="connsiteX54" fmla="*/ 2980006 w 3646980"/>
              <a:gd name="connsiteY54" fmla="*/ 1968649 h 2624866"/>
              <a:gd name="connsiteX55" fmla="*/ 3012279 w 3646980"/>
              <a:gd name="connsiteY55" fmla="*/ 1957892 h 2624866"/>
              <a:gd name="connsiteX56" fmla="*/ 3087583 w 3646980"/>
              <a:gd name="connsiteY56" fmla="*/ 2086984 h 2624866"/>
              <a:gd name="connsiteX57" fmla="*/ 2969248 w 3646980"/>
              <a:gd name="connsiteY57" fmla="*/ 2183802 h 2624866"/>
              <a:gd name="connsiteX58" fmla="*/ 2936975 w 3646980"/>
              <a:gd name="connsiteY58" fmla="*/ 2205318 h 2624866"/>
              <a:gd name="connsiteX59" fmla="*/ 2926218 w 3646980"/>
              <a:gd name="connsiteY59" fmla="*/ 2237591 h 2624866"/>
              <a:gd name="connsiteX60" fmla="*/ 2947733 w 3646980"/>
              <a:gd name="connsiteY60" fmla="*/ 2377440 h 2624866"/>
              <a:gd name="connsiteX61" fmla="*/ 2990764 w 3646980"/>
              <a:gd name="connsiteY61" fmla="*/ 2388198 h 2624866"/>
              <a:gd name="connsiteX62" fmla="*/ 3076825 w 3646980"/>
              <a:gd name="connsiteY62" fmla="*/ 2420471 h 2624866"/>
              <a:gd name="connsiteX63" fmla="*/ 3109098 w 3646980"/>
              <a:gd name="connsiteY63" fmla="*/ 2431228 h 2624866"/>
              <a:gd name="connsiteX64" fmla="*/ 3119855 w 3646980"/>
              <a:gd name="connsiteY64" fmla="*/ 2463501 h 2624866"/>
              <a:gd name="connsiteX65" fmla="*/ 3130613 w 3646980"/>
              <a:gd name="connsiteY65" fmla="*/ 2517289 h 2624866"/>
              <a:gd name="connsiteX66" fmla="*/ 3173644 w 3646980"/>
              <a:gd name="connsiteY66" fmla="*/ 2528047 h 2624866"/>
              <a:gd name="connsiteX67" fmla="*/ 3205917 w 3646980"/>
              <a:gd name="connsiteY67" fmla="*/ 2603351 h 2624866"/>
              <a:gd name="connsiteX68" fmla="*/ 3248947 w 3646980"/>
              <a:gd name="connsiteY68" fmla="*/ 2624866 h 2624866"/>
              <a:gd name="connsiteX69" fmla="*/ 3485615 w 3646980"/>
              <a:gd name="connsiteY69" fmla="*/ 2603351 h 2624866"/>
              <a:gd name="connsiteX70" fmla="*/ 3528646 w 3646980"/>
              <a:gd name="connsiteY70" fmla="*/ 2592593 h 2624866"/>
              <a:gd name="connsiteX71" fmla="*/ 3582434 w 3646980"/>
              <a:gd name="connsiteY71" fmla="*/ 2581835 h 2624866"/>
              <a:gd name="connsiteX72" fmla="*/ 3593192 w 3646980"/>
              <a:gd name="connsiteY72" fmla="*/ 2549562 h 2624866"/>
              <a:gd name="connsiteX73" fmla="*/ 3582434 w 3646980"/>
              <a:gd name="connsiteY73" fmla="*/ 2431228 h 2624866"/>
              <a:gd name="connsiteX74" fmla="*/ 3550161 w 3646980"/>
              <a:gd name="connsiteY74" fmla="*/ 2312894 h 2624866"/>
              <a:gd name="connsiteX75" fmla="*/ 3539404 w 3646980"/>
              <a:gd name="connsiteY75" fmla="*/ 2269864 h 2624866"/>
              <a:gd name="connsiteX76" fmla="*/ 3517888 w 3646980"/>
              <a:gd name="connsiteY76" fmla="*/ 2205318 h 2624866"/>
              <a:gd name="connsiteX77" fmla="*/ 3496373 w 3646980"/>
              <a:gd name="connsiteY77" fmla="*/ 2130014 h 2624866"/>
              <a:gd name="connsiteX78" fmla="*/ 3485615 w 3646980"/>
              <a:gd name="connsiteY78" fmla="*/ 2086984 h 2624866"/>
              <a:gd name="connsiteX79" fmla="*/ 3474858 w 3646980"/>
              <a:gd name="connsiteY79" fmla="*/ 2054711 h 2624866"/>
              <a:gd name="connsiteX80" fmla="*/ 3453343 w 3646980"/>
              <a:gd name="connsiteY80" fmla="*/ 1936377 h 2624866"/>
              <a:gd name="connsiteX81" fmla="*/ 3464100 w 3646980"/>
              <a:gd name="connsiteY81" fmla="*/ 1516828 h 2624866"/>
              <a:gd name="connsiteX82" fmla="*/ 3507131 w 3646980"/>
              <a:gd name="connsiteY82" fmla="*/ 1398494 h 2624866"/>
              <a:gd name="connsiteX83" fmla="*/ 3517888 w 3646980"/>
              <a:gd name="connsiteY83" fmla="*/ 1333948 h 2624866"/>
              <a:gd name="connsiteX84" fmla="*/ 3539404 w 3646980"/>
              <a:gd name="connsiteY84" fmla="*/ 1301675 h 2624866"/>
              <a:gd name="connsiteX85" fmla="*/ 3550161 w 3646980"/>
              <a:gd name="connsiteY85" fmla="*/ 1269402 h 2624866"/>
              <a:gd name="connsiteX86" fmla="*/ 3593192 w 3646980"/>
              <a:gd name="connsiteY86" fmla="*/ 1204857 h 2624866"/>
              <a:gd name="connsiteX87" fmla="*/ 3625465 w 3646980"/>
              <a:gd name="connsiteY87" fmla="*/ 1140311 h 2624866"/>
              <a:gd name="connsiteX88" fmla="*/ 3646980 w 3646980"/>
              <a:gd name="connsiteY88" fmla="*/ 1075765 h 2624866"/>
              <a:gd name="connsiteX89" fmla="*/ 3636223 w 3646980"/>
              <a:gd name="connsiteY89" fmla="*/ 925158 h 2624866"/>
              <a:gd name="connsiteX90" fmla="*/ 3603950 w 3646980"/>
              <a:gd name="connsiteY90" fmla="*/ 860612 h 2624866"/>
              <a:gd name="connsiteX91" fmla="*/ 3593192 w 3646980"/>
              <a:gd name="connsiteY91" fmla="*/ 828339 h 2624866"/>
              <a:gd name="connsiteX92" fmla="*/ 3517888 w 3646980"/>
              <a:gd name="connsiteY92" fmla="*/ 731520 h 2624866"/>
              <a:gd name="connsiteX93" fmla="*/ 3507131 w 3646980"/>
              <a:gd name="connsiteY93" fmla="*/ 688489 h 2624866"/>
              <a:gd name="connsiteX94" fmla="*/ 3453343 w 3646980"/>
              <a:gd name="connsiteY94" fmla="*/ 645459 h 2624866"/>
              <a:gd name="connsiteX95" fmla="*/ 3378039 w 3646980"/>
              <a:gd name="connsiteY95" fmla="*/ 548640 h 2624866"/>
              <a:gd name="connsiteX96" fmla="*/ 3345766 w 3646980"/>
              <a:gd name="connsiteY96" fmla="*/ 516367 h 2624866"/>
              <a:gd name="connsiteX97" fmla="*/ 3313493 w 3646980"/>
              <a:gd name="connsiteY97" fmla="*/ 484094 h 2624866"/>
              <a:gd name="connsiteX98" fmla="*/ 3281220 w 3646980"/>
              <a:gd name="connsiteY98" fmla="*/ 462579 h 2624866"/>
              <a:gd name="connsiteX99" fmla="*/ 3205917 w 3646980"/>
              <a:gd name="connsiteY99" fmla="*/ 398033 h 2624866"/>
              <a:gd name="connsiteX100" fmla="*/ 3152128 w 3646980"/>
              <a:gd name="connsiteY100" fmla="*/ 344245 h 2624866"/>
              <a:gd name="connsiteX101" fmla="*/ 3141371 w 3646980"/>
              <a:gd name="connsiteY101" fmla="*/ 311972 h 2624866"/>
              <a:gd name="connsiteX102" fmla="*/ 3066067 w 3646980"/>
              <a:gd name="connsiteY102" fmla="*/ 258184 h 2624866"/>
              <a:gd name="connsiteX103" fmla="*/ 3012279 w 3646980"/>
              <a:gd name="connsiteY103" fmla="*/ 236668 h 2624866"/>
              <a:gd name="connsiteX104" fmla="*/ 2980006 w 3646980"/>
              <a:gd name="connsiteY104" fmla="*/ 215153 h 2624866"/>
              <a:gd name="connsiteX105" fmla="*/ 2775611 w 3646980"/>
              <a:gd name="connsiteY105" fmla="*/ 225911 h 2624866"/>
              <a:gd name="connsiteX106" fmla="*/ 2754095 w 3646980"/>
              <a:gd name="connsiteY106" fmla="*/ 247426 h 2624866"/>
              <a:gd name="connsiteX107" fmla="*/ 2678792 w 3646980"/>
              <a:gd name="connsiteY107" fmla="*/ 344245 h 2624866"/>
              <a:gd name="connsiteX108" fmla="*/ 2646519 w 3646980"/>
              <a:gd name="connsiteY108" fmla="*/ 408791 h 2624866"/>
              <a:gd name="connsiteX109" fmla="*/ 2614246 w 3646980"/>
              <a:gd name="connsiteY109" fmla="*/ 441064 h 2624866"/>
              <a:gd name="connsiteX110" fmla="*/ 2560458 w 3646980"/>
              <a:gd name="connsiteY110" fmla="*/ 494852 h 2624866"/>
              <a:gd name="connsiteX111" fmla="*/ 2474397 w 3646980"/>
              <a:gd name="connsiteY111" fmla="*/ 451821 h 2624866"/>
              <a:gd name="connsiteX112" fmla="*/ 2442124 w 3646980"/>
              <a:gd name="connsiteY112" fmla="*/ 441064 h 2624866"/>
              <a:gd name="connsiteX113" fmla="*/ 2087121 w 3646980"/>
              <a:gd name="connsiteY113" fmla="*/ 430306 h 2624866"/>
              <a:gd name="connsiteX114" fmla="*/ 2054848 w 3646980"/>
              <a:gd name="connsiteY114" fmla="*/ 419548 h 2624866"/>
              <a:gd name="connsiteX115" fmla="*/ 2011818 w 3646980"/>
              <a:gd name="connsiteY115" fmla="*/ 408791 h 2624866"/>
              <a:gd name="connsiteX116" fmla="*/ 1947272 w 3646980"/>
              <a:gd name="connsiteY116" fmla="*/ 365760 h 2624866"/>
              <a:gd name="connsiteX117" fmla="*/ 1904241 w 3646980"/>
              <a:gd name="connsiteY117" fmla="*/ 344245 h 2624866"/>
              <a:gd name="connsiteX118" fmla="*/ 1818180 w 3646980"/>
              <a:gd name="connsiteY118" fmla="*/ 376518 h 2624866"/>
              <a:gd name="connsiteX119" fmla="*/ 1785907 w 3646980"/>
              <a:gd name="connsiteY119" fmla="*/ 408791 h 2624866"/>
              <a:gd name="connsiteX120" fmla="*/ 1753634 w 3646980"/>
              <a:gd name="connsiteY120" fmla="*/ 430306 h 2624866"/>
              <a:gd name="connsiteX121" fmla="*/ 1678331 w 3646980"/>
              <a:gd name="connsiteY121" fmla="*/ 419548 h 2624866"/>
              <a:gd name="connsiteX122" fmla="*/ 1656815 w 3646980"/>
              <a:gd name="connsiteY122" fmla="*/ 398033 h 2624866"/>
              <a:gd name="connsiteX123" fmla="*/ 1624543 w 3646980"/>
              <a:gd name="connsiteY123" fmla="*/ 376518 h 2624866"/>
              <a:gd name="connsiteX124" fmla="*/ 1559997 w 3646980"/>
              <a:gd name="connsiteY124" fmla="*/ 355002 h 2624866"/>
              <a:gd name="connsiteX125" fmla="*/ 1516966 w 3646980"/>
              <a:gd name="connsiteY125" fmla="*/ 333487 h 2624866"/>
              <a:gd name="connsiteX126" fmla="*/ 1301813 w 3646980"/>
              <a:gd name="connsiteY126" fmla="*/ 322729 h 2624866"/>
              <a:gd name="connsiteX127" fmla="*/ 1280298 w 3646980"/>
              <a:gd name="connsiteY127" fmla="*/ 290457 h 2624866"/>
              <a:gd name="connsiteX128" fmla="*/ 1269540 w 3646980"/>
              <a:gd name="connsiteY128" fmla="*/ 247426 h 2624866"/>
              <a:gd name="connsiteX129" fmla="*/ 1237267 w 3646980"/>
              <a:gd name="connsiteY129" fmla="*/ 225911 h 2624866"/>
              <a:gd name="connsiteX130" fmla="*/ 828477 w 3646980"/>
              <a:gd name="connsiteY130" fmla="*/ 215153 h 2624866"/>
              <a:gd name="connsiteX131" fmla="*/ 763931 w 3646980"/>
              <a:gd name="connsiteY131" fmla="*/ 161365 h 2624866"/>
              <a:gd name="connsiteX132" fmla="*/ 742415 w 3646980"/>
              <a:gd name="connsiteY132" fmla="*/ 139849 h 2624866"/>
              <a:gd name="connsiteX133" fmla="*/ 710143 w 3646980"/>
              <a:gd name="connsiteY133" fmla="*/ 86061 h 2624866"/>
              <a:gd name="connsiteX134" fmla="*/ 699385 w 3646980"/>
              <a:gd name="connsiteY134" fmla="*/ 53788 h 2624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3646980" h="2624866">
                <a:moveTo>
                  <a:pt x="763931" y="0"/>
                </a:moveTo>
                <a:cubicBezTo>
                  <a:pt x="752747" y="27959"/>
                  <a:pt x="748664" y="58645"/>
                  <a:pt x="720900" y="75304"/>
                </a:cubicBezTo>
                <a:cubicBezTo>
                  <a:pt x="711176" y="81138"/>
                  <a:pt x="699385" y="82475"/>
                  <a:pt x="688627" y="86061"/>
                </a:cubicBezTo>
                <a:cubicBezTo>
                  <a:pt x="647191" y="148217"/>
                  <a:pt x="690619" y="92037"/>
                  <a:pt x="634839" y="139849"/>
                </a:cubicBezTo>
                <a:cubicBezTo>
                  <a:pt x="558720" y="205094"/>
                  <a:pt x="627145" y="165211"/>
                  <a:pt x="548778" y="204395"/>
                </a:cubicBezTo>
                <a:cubicBezTo>
                  <a:pt x="528209" y="266099"/>
                  <a:pt x="551944" y="210932"/>
                  <a:pt x="516505" y="258184"/>
                </a:cubicBezTo>
                <a:cubicBezTo>
                  <a:pt x="500990" y="278870"/>
                  <a:pt x="473474" y="322729"/>
                  <a:pt x="473474" y="322729"/>
                </a:cubicBezTo>
                <a:cubicBezTo>
                  <a:pt x="428279" y="458315"/>
                  <a:pt x="475345" y="321327"/>
                  <a:pt x="430444" y="441064"/>
                </a:cubicBezTo>
                <a:cubicBezTo>
                  <a:pt x="419945" y="469061"/>
                  <a:pt x="421019" y="482761"/>
                  <a:pt x="398171" y="505609"/>
                </a:cubicBezTo>
                <a:cubicBezTo>
                  <a:pt x="385493" y="518287"/>
                  <a:pt x="369484" y="527124"/>
                  <a:pt x="355140" y="537882"/>
                </a:cubicBezTo>
                <a:cubicBezTo>
                  <a:pt x="291112" y="633925"/>
                  <a:pt x="371170" y="532525"/>
                  <a:pt x="129230" y="580913"/>
                </a:cubicBezTo>
                <a:cubicBezTo>
                  <a:pt x="118111" y="583137"/>
                  <a:pt x="121022" y="602137"/>
                  <a:pt x="118472" y="613186"/>
                </a:cubicBezTo>
                <a:cubicBezTo>
                  <a:pt x="110249" y="648818"/>
                  <a:pt x="108521" y="686070"/>
                  <a:pt x="96957" y="720762"/>
                </a:cubicBezTo>
                <a:cubicBezTo>
                  <a:pt x="89785" y="742277"/>
                  <a:pt x="80941" y="763306"/>
                  <a:pt x="75441" y="785308"/>
                </a:cubicBezTo>
                <a:cubicBezTo>
                  <a:pt x="61548" y="840882"/>
                  <a:pt x="72885" y="816037"/>
                  <a:pt x="43168" y="860612"/>
                </a:cubicBezTo>
                <a:lnTo>
                  <a:pt x="21653" y="925158"/>
                </a:lnTo>
                <a:lnTo>
                  <a:pt x="10895" y="957431"/>
                </a:lnTo>
                <a:cubicBezTo>
                  <a:pt x="6877" y="1009670"/>
                  <a:pt x="-11472" y="1102181"/>
                  <a:pt x="10895" y="1161826"/>
                </a:cubicBezTo>
                <a:cubicBezTo>
                  <a:pt x="14456" y="1171323"/>
                  <a:pt x="25239" y="1176169"/>
                  <a:pt x="32411" y="1183341"/>
                </a:cubicBezTo>
                <a:cubicBezTo>
                  <a:pt x="35997" y="1194099"/>
                  <a:pt x="36577" y="1206387"/>
                  <a:pt x="43168" y="1215614"/>
                </a:cubicBezTo>
                <a:cubicBezTo>
                  <a:pt x="54958" y="1232121"/>
                  <a:pt x="71855" y="1244301"/>
                  <a:pt x="86199" y="1258645"/>
                </a:cubicBezTo>
                <a:lnTo>
                  <a:pt x="118472" y="1290918"/>
                </a:lnTo>
                <a:lnTo>
                  <a:pt x="161503" y="1333948"/>
                </a:lnTo>
                <a:cubicBezTo>
                  <a:pt x="179757" y="1388713"/>
                  <a:pt x="157591" y="1350900"/>
                  <a:pt x="204533" y="1376979"/>
                </a:cubicBezTo>
                <a:cubicBezTo>
                  <a:pt x="227137" y="1389537"/>
                  <a:pt x="269079" y="1420009"/>
                  <a:pt x="269079" y="1420009"/>
                </a:cubicBezTo>
                <a:cubicBezTo>
                  <a:pt x="423941" y="1407105"/>
                  <a:pt x="542791" y="1392117"/>
                  <a:pt x="710143" y="1420009"/>
                </a:cubicBezTo>
                <a:cubicBezTo>
                  <a:pt x="724727" y="1422440"/>
                  <a:pt x="716838" y="1448824"/>
                  <a:pt x="720900" y="1463040"/>
                </a:cubicBezTo>
                <a:cubicBezTo>
                  <a:pt x="733126" y="1505831"/>
                  <a:pt x="725211" y="1491015"/>
                  <a:pt x="763931" y="1516828"/>
                </a:cubicBezTo>
                <a:cubicBezTo>
                  <a:pt x="781860" y="1513242"/>
                  <a:pt x="800599" y="1512491"/>
                  <a:pt x="817719" y="1506071"/>
                </a:cubicBezTo>
                <a:cubicBezTo>
                  <a:pt x="829825" y="1501531"/>
                  <a:pt x="838428" y="1490337"/>
                  <a:pt x="849992" y="1484555"/>
                </a:cubicBezTo>
                <a:cubicBezTo>
                  <a:pt x="867264" y="1475919"/>
                  <a:pt x="886134" y="1470883"/>
                  <a:pt x="903780" y="1463040"/>
                </a:cubicBezTo>
                <a:cubicBezTo>
                  <a:pt x="918434" y="1456527"/>
                  <a:pt x="932467" y="1448697"/>
                  <a:pt x="946811" y="1441525"/>
                </a:cubicBezTo>
                <a:lnTo>
                  <a:pt x="1366359" y="1452282"/>
                </a:lnTo>
                <a:cubicBezTo>
                  <a:pt x="1386508" y="1454625"/>
                  <a:pt x="1395046" y="1480969"/>
                  <a:pt x="1409390" y="1495313"/>
                </a:cubicBezTo>
                <a:lnTo>
                  <a:pt x="1441663" y="1527586"/>
                </a:lnTo>
                <a:cubicBezTo>
                  <a:pt x="1448835" y="1541930"/>
                  <a:pt x="1453333" y="1557958"/>
                  <a:pt x="1463178" y="1570617"/>
                </a:cubicBezTo>
                <a:cubicBezTo>
                  <a:pt x="1478745" y="1590632"/>
                  <a:pt x="1495869" y="1610340"/>
                  <a:pt x="1516966" y="1624405"/>
                </a:cubicBezTo>
                <a:cubicBezTo>
                  <a:pt x="1548699" y="1645560"/>
                  <a:pt x="1555628" y="1647131"/>
                  <a:pt x="1581512" y="1678193"/>
                </a:cubicBezTo>
                <a:cubicBezTo>
                  <a:pt x="1589789" y="1688125"/>
                  <a:pt x="1594950" y="1700370"/>
                  <a:pt x="1603027" y="1710466"/>
                </a:cubicBezTo>
                <a:cubicBezTo>
                  <a:pt x="1609363" y="1718386"/>
                  <a:pt x="1618457" y="1723867"/>
                  <a:pt x="1624543" y="1731981"/>
                </a:cubicBezTo>
                <a:cubicBezTo>
                  <a:pt x="1640058" y="1752667"/>
                  <a:pt x="1653230" y="1775012"/>
                  <a:pt x="1667573" y="1796527"/>
                </a:cubicBezTo>
                <a:cubicBezTo>
                  <a:pt x="1675176" y="1807931"/>
                  <a:pt x="1695273" y="1842650"/>
                  <a:pt x="1710604" y="1850315"/>
                </a:cubicBezTo>
                <a:cubicBezTo>
                  <a:pt x="1723828" y="1856927"/>
                  <a:pt x="1739291" y="1857487"/>
                  <a:pt x="1753634" y="1861073"/>
                </a:cubicBezTo>
                <a:cubicBezTo>
                  <a:pt x="1855373" y="1851384"/>
                  <a:pt x="1974355" y="1849430"/>
                  <a:pt x="2076364" y="1818042"/>
                </a:cubicBezTo>
                <a:cubicBezTo>
                  <a:pt x="2091691" y="1813326"/>
                  <a:pt x="2105051" y="1803699"/>
                  <a:pt x="2119394" y="1796527"/>
                </a:cubicBezTo>
                <a:cubicBezTo>
                  <a:pt x="2191112" y="1800113"/>
                  <a:pt x="2263010" y="1801064"/>
                  <a:pt x="2334547" y="1807285"/>
                </a:cubicBezTo>
                <a:cubicBezTo>
                  <a:pt x="2345844" y="1808267"/>
                  <a:pt x="2358802" y="1810024"/>
                  <a:pt x="2366820" y="1818042"/>
                </a:cubicBezTo>
                <a:cubicBezTo>
                  <a:pt x="2374838" y="1826060"/>
                  <a:pt x="2372507" y="1840173"/>
                  <a:pt x="2377578" y="1850315"/>
                </a:cubicBezTo>
                <a:cubicBezTo>
                  <a:pt x="2391148" y="1877456"/>
                  <a:pt x="2400597" y="1884092"/>
                  <a:pt x="2420608" y="1904104"/>
                </a:cubicBezTo>
                <a:cubicBezTo>
                  <a:pt x="2426006" y="1925695"/>
                  <a:pt x="2430595" y="1964549"/>
                  <a:pt x="2452881" y="1979407"/>
                </a:cubicBezTo>
                <a:cubicBezTo>
                  <a:pt x="2465183" y="1987608"/>
                  <a:pt x="2481696" y="1986103"/>
                  <a:pt x="2495912" y="1990165"/>
                </a:cubicBezTo>
                <a:cubicBezTo>
                  <a:pt x="2506815" y="1993280"/>
                  <a:pt x="2517245" y="1997938"/>
                  <a:pt x="2528185" y="2000922"/>
                </a:cubicBezTo>
                <a:lnTo>
                  <a:pt x="2732580" y="2054711"/>
                </a:lnTo>
                <a:cubicBezTo>
                  <a:pt x="2804298" y="2051125"/>
                  <a:pt x="2877084" y="2056798"/>
                  <a:pt x="2947733" y="2043953"/>
                </a:cubicBezTo>
                <a:cubicBezTo>
                  <a:pt x="2972055" y="2039531"/>
                  <a:pt x="2972280" y="1978306"/>
                  <a:pt x="2980006" y="1968649"/>
                </a:cubicBezTo>
                <a:cubicBezTo>
                  <a:pt x="2987090" y="1959794"/>
                  <a:pt x="3001521" y="1961478"/>
                  <a:pt x="3012279" y="1957892"/>
                </a:cubicBezTo>
                <a:cubicBezTo>
                  <a:pt x="3108499" y="1969919"/>
                  <a:pt x="3140884" y="1944848"/>
                  <a:pt x="3087583" y="2086984"/>
                </a:cubicBezTo>
                <a:cubicBezTo>
                  <a:pt x="3075571" y="2119016"/>
                  <a:pt x="2993641" y="2167540"/>
                  <a:pt x="2969248" y="2183802"/>
                </a:cubicBezTo>
                <a:lnTo>
                  <a:pt x="2936975" y="2205318"/>
                </a:lnTo>
                <a:cubicBezTo>
                  <a:pt x="2933389" y="2216076"/>
                  <a:pt x="2925511" y="2226274"/>
                  <a:pt x="2926218" y="2237591"/>
                </a:cubicBezTo>
                <a:cubicBezTo>
                  <a:pt x="2929160" y="2284664"/>
                  <a:pt x="2929154" y="2334089"/>
                  <a:pt x="2947733" y="2377440"/>
                </a:cubicBezTo>
                <a:cubicBezTo>
                  <a:pt x="2953557" y="2391030"/>
                  <a:pt x="2976548" y="2384136"/>
                  <a:pt x="2990764" y="2388198"/>
                </a:cubicBezTo>
                <a:cubicBezTo>
                  <a:pt x="3024964" y="2397969"/>
                  <a:pt x="3040424" y="2406821"/>
                  <a:pt x="3076825" y="2420471"/>
                </a:cubicBezTo>
                <a:cubicBezTo>
                  <a:pt x="3087443" y="2424453"/>
                  <a:pt x="3098340" y="2427642"/>
                  <a:pt x="3109098" y="2431228"/>
                </a:cubicBezTo>
                <a:cubicBezTo>
                  <a:pt x="3112684" y="2441986"/>
                  <a:pt x="3117105" y="2452500"/>
                  <a:pt x="3119855" y="2463501"/>
                </a:cubicBezTo>
                <a:cubicBezTo>
                  <a:pt x="3124290" y="2481240"/>
                  <a:pt x="3118908" y="2503243"/>
                  <a:pt x="3130613" y="2517289"/>
                </a:cubicBezTo>
                <a:cubicBezTo>
                  <a:pt x="3140078" y="2528647"/>
                  <a:pt x="3159300" y="2524461"/>
                  <a:pt x="3173644" y="2528047"/>
                </a:cubicBezTo>
                <a:cubicBezTo>
                  <a:pt x="3180383" y="2555006"/>
                  <a:pt x="3182455" y="2583799"/>
                  <a:pt x="3205917" y="2603351"/>
                </a:cubicBezTo>
                <a:cubicBezTo>
                  <a:pt x="3218236" y="2613617"/>
                  <a:pt x="3234604" y="2617694"/>
                  <a:pt x="3248947" y="2624866"/>
                </a:cubicBezTo>
                <a:cubicBezTo>
                  <a:pt x="3327836" y="2617694"/>
                  <a:pt x="3406922" y="2612431"/>
                  <a:pt x="3485615" y="2603351"/>
                </a:cubicBezTo>
                <a:cubicBezTo>
                  <a:pt x="3500303" y="2601656"/>
                  <a:pt x="3514213" y="2595800"/>
                  <a:pt x="3528646" y="2592593"/>
                </a:cubicBezTo>
                <a:cubicBezTo>
                  <a:pt x="3546495" y="2588626"/>
                  <a:pt x="3564505" y="2585421"/>
                  <a:pt x="3582434" y="2581835"/>
                </a:cubicBezTo>
                <a:cubicBezTo>
                  <a:pt x="3586020" y="2571077"/>
                  <a:pt x="3593192" y="2560902"/>
                  <a:pt x="3593192" y="2549562"/>
                </a:cubicBezTo>
                <a:cubicBezTo>
                  <a:pt x="3593192" y="2509955"/>
                  <a:pt x="3588611" y="2470351"/>
                  <a:pt x="3582434" y="2431228"/>
                </a:cubicBezTo>
                <a:cubicBezTo>
                  <a:pt x="3568896" y="2345485"/>
                  <a:pt x="3566156" y="2368879"/>
                  <a:pt x="3550161" y="2312894"/>
                </a:cubicBezTo>
                <a:cubicBezTo>
                  <a:pt x="3546099" y="2298678"/>
                  <a:pt x="3543652" y="2284025"/>
                  <a:pt x="3539404" y="2269864"/>
                </a:cubicBezTo>
                <a:cubicBezTo>
                  <a:pt x="3532887" y="2248141"/>
                  <a:pt x="3523388" y="2227320"/>
                  <a:pt x="3517888" y="2205318"/>
                </a:cubicBezTo>
                <a:cubicBezTo>
                  <a:pt x="3484277" y="2070863"/>
                  <a:pt x="3527226" y="2237995"/>
                  <a:pt x="3496373" y="2130014"/>
                </a:cubicBezTo>
                <a:cubicBezTo>
                  <a:pt x="3492311" y="2115798"/>
                  <a:pt x="3489677" y="2101200"/>
                  <a:pt x="3485615" y="2086984"/>
                </a:cubicBezTo>
                <a:cubicBezTo>
                  <a:pt x="3482500" y="2076081"/>
                  <a:pt x="3477608" y="2065712"/>
                  <a:pt x="3474858" y="2054711"/>
                </a:cubicBezTo>
                <a:cubicBezTo>
                  <a:pt x="3467338" y="2024630"/>
                  <a:pt x="3458140" y="1965163"/>
                  <a:pt x="3453343" y="1936377"/>
                </a:cubicBezTo>
                <a:cubicBezTo>
                  <a:pt x="3456929" y="1796527"/>
                  <a:pt x="3454795" y="1656414"/>
                  <a:pt x="3464100" y="1516828"/>
                </a:cubicBezTo>
                <a:cubicBezTo>
                  <a:pt x="3465205" y="1500251"/>
                  <a:pt x="3499770" y="1416896"/>
                  <a:pt x="3507131" y="1398494"/>
                </a:cubicBezTo>
                <a:cubicBezTo>
                  <a:pt x="3510717" y="1376979"/>
                  <a:pt x="3510990" y="1354641"/>
                  <a:pt x="3517888" y="1333948"/>
                </a:cubicBezTo>
                <a:cubicBezTo>
                  <a:pt x="3521977" y="1321682"/>
                  <a:pt x="3533622" y="1313239"/>
                  <a:pt x="3539404" y="1301675"/>
                </a:cubicBezTo>
                <a:cubicBezTo>
                  <a:pt x="3544475" y="1291533"/>
                  <a:pt x="3544654" y="1279315"/>
                  <a:pt x="3550161" y="1269402"/>
                </a:cubicBezTo>
                <a:cubicBezTo>
                  <a:pt x="3562719" y="1246798"/>
                  <a:pt x="3585015" y="1229388"/>
                  <a:pt x="3593192" y="1204857"/>
                </a:cubicBezTo>
                <a:cubicBezTo>
                  <a:pt x="3632430" y="1087147"/>
                  <a:pt x="3569850" y="1265447"/>
                  <a:pt x="3625465" y="1140311"/>
                </a:cubicBezTo>
                <a:cubicBezTo>
                  <a:pt x="3634676" y="1119587"/>
                  <a:pt x="3639808" y="1097280"/>
                  <a:pt x="3646980" y="1075765"/>
                </a:cubicBezTo>
                <a:cubicBezTo>
                  <a:pt x="3643394" y="1025563"/>
                  <a:pt x="3642104" y="975144"/>
                  <a:pt x="3636223" y="925158"/>
                </a:cubicBezTo>
                <a:cubicBezTo>
                  <a:pt x="3632063" y="889801"/>
                  <a:pt x="3619570" y="891852"/>
                  <a:pt x="3603950" y="860612"/>
                </a:cubicBezTo>
                <a:cubicBezTo>
                  <a:pt x="3598879" y="850470"/>
                  <a:pt x="3598699" y="838252"/>
                  <a:pt x="3593192" y="828339"/>
                </a:cubicBezTo>
                <a:cubicBezTo>
                  <a:pt x="3561023" y="770436"/>
                  <a:pt x="3557090" y="770722"/>
                  <a:pt x="3517888" y="731520"/>
                </a:cubicBezTo>
                <a:cubicBezTo>
                  <a:pt x="3514302" y="717176"/>
                  <a:pt x="3513743" y="701713"/>
                  <a:pt x="3507131" y="688489"/>
                </a:cubicBezTo>
                <a:cubicBezTo>
                  <a:pt x="3499468" y="673162"/>
                  <a:pt x="3464742" y="653059"/>
                  <a:pt x="3453343" y="645459"/>
                </a:cubicBezTo>
                <a:cubicBezTo>
                  <a:pt x="3432963" y="584320"/>
                  <a:pt x="3450603" y="621204"/>
                  <a:pt x="3378039" y="548640"/>
                </a:cubicBezTo>
                <a:lnTo>
                  <a:pt x="3345766" y="516367"/>
                </a:lnTo>
                <a:cubicBezTo>
                  <a:pt x="3335008" y="505609"/>
                  <a:pt x="3326152" y="492533"/>
                  <a:pt x="3313493" y="484094"/>
                </a:cubicBezTo>
                <a:lnTo>
                  <a:pt x="3281220" y="462579"/>
                </a:lnTo>
                <a:cubicBezTo>
                  <a:pt x="3206307" y="362694"/>
                  <a:pt x="3294515" y="466942"/>
                  <a:pt x="3205917" y="398033"/>
                </a:cubicBezTo>
                <a:cubicBezTo>
                  <a:pt x="3185902" y="382466"/>
                  <a:pt x="3152128" y="344245"/>
                  <a:pt x="3152128" y="344245"/>
                </a:cubicBezTo>
                <a:cubicBezTo>
                  <a:pt x="3148542" y="333487"/>
                  <a:pt x="3147661" y="321407"/>
                  <a:pt x="3141371" y="311972"/>
                </a:cubicBezTo>
                <a:cubicBezTo>
                  <a:pt x="3121245" y="281782"/>
                  <a:pt x="3097949" y="272354"/>
                  <a:pt x="3066067" y="258184"/>
                </a:cubicBezTo>
                <a:cubicBezTo>
                  <a:pt x="3048421" y="250341"/>
                  <a:pt x="3029551" y="245304"/>
                  <a:pt x="3012279" y="236668"/>
                </a:cubicBezTo>
                <a:cubicBezTo>
                  <a:pt x="3000715" y="230886"/>
                  <a:pt x="2990764" y="222325"/>
                  <a:pt x="2980006" y="215153"/>
                </a:cubicBezTo>
                <a:cubicBezTo>
                  <a:pt x="2911874" y="218739"/>
                  <a:pt x="2843151" y="216262"/>
                  <a:pt x="2775611" y="225911"/>
                </a:cubicBezTo>
                <a:cubicBezTo>
                  <a:pt x="2765570" y="227345"/>
                  <a:pt x="2760181" y="239312"/>
                  <a:pt x="2754095" y="247426"/>
                </a:cubicBezTo>
                <a:cubicBezTo>
                  <a:pt x="2676887" y="350370"/>
                  <a:pt x="2744493" y="278544"/>
                  <a:pt x="2678792" y="344245"/>
                </a:cubicBezTo>
                <a:cubicBezTo>
                  <a:pt x="2668010" y="376589"/>
                  <a:pt x="2669689" y="380986"/>
                  <a:pt x="2646519" y="408791"/>
                </a:cubicBezTo>
                <a:cubicBezTo>
                  <a:pt x="2636780" y="420478"/>
                  <a:pt x="2623985" y="429377"/>
                  <a:pt x="2614246" y="441064"/>
                </a:cubicBezTo>
                <a:cubicBezTo>
                  <a:pt x="2569423" y="494852"/>
                  <a:pt x="2619625" y="455408"/>
                  <a:pt x="2560458" y="494852"/>
                </a:cubicBezTo>
                <a:lnTo>
                  <a:pt x="2474397" y="451821"/>
                </a:lnTo>
                <a:cubicBezTo>
                  <a:pt x="2464255" y="446750"/>
                  <a:pt x="2453446" y="441693"/>
                  <a:pt x="2442124" y="441064"/>
                </a:cubicBezTo>
                <a:cubicBezTo>
                  <a:pt x="2323918" y="434497"/>
                  <a:pt x="2205455" y="433892"/>
                  <a:pt x="2087121" y="430306"/>
                </a:cubicBezTo>
                <a:cubicBezTo>
                  <a:pt x="2076363" y="426720"/>
                  <a:pt x="2065751" y="422663"/>
                  <a:pt x="2054848" y="419548"/>
                </a:cubicBezTo>
                <a:cubicBezTo>
                  <a:pt x="2040632" y="415486"/>
                  <a:pt x="2025042" y="415403"/>
                  <a:pt x="2011818" y="408791"/>
                </a:cubicBezTo>
                <a:cubicBezTo>
                  <a:pt x="1988690" y="397227"/>
                  <a:pt x="1970400" y="377324"/>
                  <a:pt x="1947272" y="365760"/>
                </a:cubicBezTo>
                <a:lnTo>
                  <a:pt x="1904241" y="344245"/>
                </a:lnTo>
                <a:cubicBezTo>
                  <a:pt x="1875554" y="355003"/>
                  <a:pt x="1845077" y="361847"/>
                  <a:pt x="1818180" y="376518"/>
                </a:cubicBezTo>
                <a:cubicBezTo>
                  <a:pt x="1804824" y="383803"/>
                  <a:pt x="1797594" y="399052"/>
                  <a:pt x="1785907" y="408791"/>
                </a:cubicBezTo>
                <a:cubicBezTo>
                  <a:pt x="1775975" y="417068"/>
                  <a:pt x="1764392" y="423134"/>
                  <a:pt x="1753634" y="430306"/>
                </a:cubicBezTo>
                <a:cubicBezTo>
                  <a:pt x="1728533" y="426720"/>
                  <a:pt x="1702386" y="427566"/>
                  <a:pt x="1678331" y="419548"/>
                </a:cubicBezTo>
                <a:cubicBezTo>
                  <a:pt x="1668709" y="416341"/>
                  <a:pt x="1664735" y="404369"/>
                  <a:pt x="1656815" y="398033"/>
                </a:cubicBezTo>
                <a:cubicBezTo>
                  <a:pt x="1646719" y="389957"/>
                  <a:pt x="1636357" y="381769"/>
                  <a:pt x="1624543" y="376518"/>
                </a:cubicBezTo>
                <a:cubicBezTo>
                  <a:pt x="1603819" y="367307"/>
                  <a:pt x="1580282" y="365144"/>
                  <a:pt x="1559997" y="355002"/>
                </a:cubicBezTo>
                <a:cubicBezTo>
                  <a:pt x="1545653" y="347830"/>
                  <a:pt x="1532879" y="335476"/>
                  <a:pt x="1516966" y="333487"/>
                </a:cubicBezTo>
                <a:cubicBezTo>
                  <a:pt x="1445713" y="324580"/>
                  <a:pt x="1373531" y="326315"/>
                  <a:pt x="1301813" y="322729"/>
                </a:cubicBezTo>
                <a:cubicBezTo>
                  <a:pt x="1294641" y="311972"/>
                  <a:pt x="1285391" y="302340"/>
                  <a:pt x="1280298" y="290457"/>
                </a:cubicBezTo>
                <a:cubicBezTo>
                  <a:pt x="1274474" y="276867"/>
                  <a:pt x="1277741" y="259728"/>
                  <a:pt x="1269540" y="247426"/>
                </a:cubicBezTo>
                <a:cubicBezTo>
                  <a:pt x="1262368" y="236668"/>
                  <a:pt x="1250162" y="226855"/>
                  <a:pt x="1237267" y="225911"/>
                </a:cubicBezTo>
                <a:cubicBezTo>
                  <a:pt x="1101320" y="215964"/>
                  <a:pt x="964740" y="218739"/>
                  <a:pt x="828477" y="215153"/>
                </a:cubicBezTo>
                <a:cubicBezTo>
                  <a:pt x="779812" y="166490"/>
                  <a:pt x="840655" y="225303"/>
                  <a:pt x="763931" y="161365"/>
                </a:cubicBezTo>
                <a:cubicBezTo>
                  <a:pt x="756139" y="154872"/>
                  <a:pt x="749587" y="147021"/>
                  <a:pt x="742415" y="139849"/>
                </a:cubicBezTo>
                <a:cubicBezTo>
                  <a:pt x="711944" y="48432"/>
                  <a:pt x="754441" y="159892"/>
                  <a:pt x="710143" y="86061"/>
                </a:cubicBezTo>
                <a:cubicBezTo>
                  <a:pt x="704309" y="76337"/>
                  <a:pt x="699385" y="53788"/>
                  <a:pt x="699385" y="53788"/>
                </a:cubicBezTo>
              </a:path>
            </a:pathLst>
          </a:custGeom>
          <a:solidFill>
            <a:srgbClr val="92D05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4572000" y="1004531"/>
            <a:ext cx="4114068" cy="3255497"/>
          </a:xfrm>
          <a:custGeom>
            <a:avLst/>
            <a:gdLst>
              <a:gd name="connsiteX0" fmla="*/ 860612 w 4114068"/>
              <a:gd name="connsiteY0" fmla="*/ 1308363 h 3255497"/>
              <a:gd name="connsiteX1" fmla="*/ 806824 w 4114068"/>
              <a:gd name="connsiteY1" fmla="*/ 1265333 h 3255497"/>
              <a:gd name="connsiteX2" fmla="*/ 623944 w 4114068"/>
              <a:gd name="connsiteY2" fmla="*/ 1254575 h 3255497"/>
              <a:gd name="connsiteX3" fmla="*/ 537882 w 4114068"/>
              <a:gd name="connsiteY3" fmla="*/ 1319121 h 3255497"/>
              <a:gd name="connsiteX4" fmla="*/ 505609 w 4114068"/>
              <a:gd name="connsiteY4" fmla="*/ 1329878 h 3255497"/>
              <a:gd name="connsiteX5" fmla="*/ 473336 w 4114068"/>
              <a:gd name="connsiteY5" fmla="*/ 1394424 h 3255497"/>
              <a:gd name="connsiteX6" fmla="*/ 462579 w 4114068"/>
              <a:gd name="connsiteY6" fmla="*/ 1426697 h 3255497"/>
              <a:gd name="connsiteX7" fmla="*/ 398033 w 4114068"/>
              <a:gd name="connsiteY7" fmla="*/ 1458970 h 3255497"/>
              <a:gd name="connsiteX8" fmla="*/ 376518 w 4114068"/>
              <a:gd name="connsiteY8" fmla="*/ 1491243 h 3255497"/>
              <a:gd name="connsiteX9" fmla="*/ 301214 w 4114068"/>
              <a:gd name="connsiteY9" fmla="*/ 1534274 h 3255497"/>
              <a:gd name="connsiteX10" fmla="*/ 279699 w 4114068"/>
              <a:gd name="connsiteY10" fmla="*/ 1566547 h 3255497"/>
              <a:gd name="connsiteX11" fmla="*/ 247426 w 4114068"/>
              <a:gd name="connsiteY11" fmla="*/ 1577304 h 3255497"/>
              <a:gd name="connsiteX12" fmla="*/ 225911 w 4114068"/>
              <a:gd name="connsiteY12" fmla="*/ 1598820 h 3255497"/>
              <a:gd name="connsiteX13" fmla="*/ 64546 w 4114068"/>
              <a:gd name="connsiteY13" fmla="*/ 1695638 h 3255497"/>
              <a:gd name="connsiteX14" fmla="*/ 43031 w 4114068"/>
              <a:gd name="connsiteY14" fmla="*/ 1760184 h 3255497"/>
              <a:gd name="connsiteX15" fmla="*/ 10758 w 4114068"/>
              <a:gd name="connsiteY15" fmla="*/ 1813973 h 3255497"/>
              <a:gd name="connsiteX16" fmla="*/ 0 w 4114068"/>
              <a:gd name="connsiteY16" fmla="*/ 1846245 h 3255497"/>
              <a:gd name="connsiteX17" fmla="*/ 32273 w 4114068"/>
              <a:gd name="connsiteY17" fmla="*/ 1943064 h 3255497"/>
              <a:gd name="connsiteX18" fmla="*/ 75304 w 4114068"/>
              <a:gd name="connsiteY18" fmla="*/ 1964580 h 3255497"/>
              <a:gd name="connsiteX19" fmla="*/ 96819 w 4114068"/>
              <a:gd name="connsiteY19" fmla="*/ 2007610 h 3255497"/>
              <a:gd name="connsiteX20" fmla="*/ 118334 w 4114068"/>
              <a:gd name="connsiteY20" fmla="*/ 2039883 h 3255497"/>
              <a:gd name="connsiteX21" fmla="*/ 129092 w 4114068"/>
              <a:gd name="connsiteY21" fmla="*/ 2072156 h 3255497"/>
              <a:gd name="connsiteX22" fmla="*/ 139849 w 4114068"/>
              <a:gd name="connsiteY22" fmla="*/ 2136702 h 3255497"/>
              <a:gd name="connsiteX23" fmla="*/ 150607 w 4114068"/>
              <a:gd name="connsiteY23" fmla="*/ 2491704 h 3255497"/>
              <a:gd name="connsiteX24" fmla="*/ 247426 w 4114068"/>
              <a:gd name="connsiteY24" fmla="*/ 2480947 h 3255497"/>
              <a:gd name="connsiteX25" fmla="*/ 451821 w 4114068"/>
              <a:gd name="connsiteY25" fmla="*/ 2437916 h 3255497"/>
              <a:gd name="connsiteX26" fmla="*/ 505609 w 4114068"/>
              <a:gd name="connsiteY26" fmla="*/ 2427158 h 3255497"/>
              <a:gd name="connsiteX27" fmla="*/ 731520 w 4114068"/>
              <a:gd name="connsiteY27" fmla="*/ 2437916 h 3255497"/>
              <a:gd name="connsiteX28" fmla="*/ 753035 w 4114068"/>
              <a:gd name="connsiteY28" fmla="*/ 2878980 h 3255497"/>
              <a:gd name="connsiteX29" fmla="*/ 796066 w 4114068"/>
              <a:gd name="connsiteY29" fmla="*/ 2943525 h 3255497"/>
              <a:gd name="connsiteX30" fmla="*/ 903642 w 4114068"/>
              <a:gd name="connsiteY30" fmla="*/ 2954283 h 3255497"/>
              <a:gd name="connsiteX31" fmla="*/ 1065007 w 4114068"/>
              <a:gd name="connsiteY31" fmla="*/ 2986556 h 3255497"/>
              <a:gd name="connsiteX32" fmla="*/ 1333948 w 4114068"/>
              <a:gd name="connsiteY32" fmla="*/ 2997314 h 3255497"/>
              <a:gd name="connsiteX33" fmla="*/ 1247887 w 4114068"/>
              <a:gd name="connsiteY33" fmla="*/ 3018829 h 3255497"/>
              <a:gd name="connsiteX34" fmla="*/ 1194099 w 4114068"/>
              <a:gd name="connsiteY34" fmla="*/ 3061860 h 3255497"/>
              <a:gd name="connsiteX35" fmla="*/ 1204856 w 4114068"/>
              <a:gd name="connsiteY35" fmla="*/ 3104890 h 3255497"/>
              <a:gd name="connsiteX36" fmla="*/ 1301675 w 4114068"/>
              <a:gd name="connsiteY36" fmla="*/ 3137163 h 3255497"/>
              <a:gd name="connsiteX37" fmla="*/ 1376979 w 4114068"/>
              <a:gd name="connsiteY37" fmla="*/ 3158678 h 3255497"/>
              <a:gd name="connsiteX38" fmla="*/ 1506071 w 4114068"/>
              <a:gd name="connsiteY38" fmla="*/ 3223224 h 3255497"/>
              <a:gd name="connsiteX39" fmla="*/ 1538344 w 4114068"/>
              <a:gd name="connsiteY39" fmla="*/ 3233982 h 3255497"/>
              <a:gd name="connsiteX40" fmla="*/ 1688951 w 4114068"/>
              <a:gd name="connsiteY40" fmla="*/ 3223224 h 3255497"/>
              <a:gd name="connsiteX41" fmla="*/ 1731981 w 4114068"/>
              <a:gd name="connsiteY41" fmla="*/ 3169436 h 3255497"/>
              <a:gd name="connsiteX42" fmla="*/ 1764254 w 4114068"/>
              <a:gd name="connsiteY42" fmla="*/ 3158678 h 3255497"/>
              <a:gd name="connsiteX43" fmla="*/ 1796527 w 4114068"/>
              <a:gd name="connsiteY43" fmla="*/ 3137163 h 3255497"/>
              <a:gd name="connsiteX44" fmla="*/ 2097741 w 4114068"/>
              <a:gd name="connsiteY44" fmla="*/ 3147921 h 3255497"/>
              <a:gd name="connsiteX45" fmla="*/ 2130014 w 4114068"/>
              <a:gd name="connsiteY45" fmla="*/ 3169436 h 3255497"/>
              <a:gd name="connsiteX46" fmla="*/ 2162287 w 4114068"/>
              <a:gd name="connsiteY46" fmla="*/ 3180194 h 3255497"/>
              <a:gd name="connsiteX47" fmla="*/ 2183802 w 4114068"/>
              <a:gd name="connsiteY47" fmla="*/ 3212467 h 3255497"/>
              <a:gd name="connsiteX48" fmla="*/ 2269864 w 4114068"/>
              <a:gd name="connsiteY48" fmla="*/ 3233982 h 3255497"/>
              <a:gd name="connsiteX49" fmla="*/ 2366682 w 4114068"/>
              <a:gd name="connsiteY49" fmla="*/ 3255497 h 3255497"/>
              <a:gd name="connsiteX50" fmla="*/ 2463501 w 4114068"/>
              <a:gd name="connsiteY50" fmla="*/ 3244740 h 3255497"/>
              <a:gd name="connsiteX51" fmla="*/ 2528047 w 4114068"/>
              <a:gd name="connsiteY51" fmla="*/ 3223224 h 3255497"/>
              <a:gd name="connsiteX52" fmla="*/ 2560320 w 4114068"/>
              <a:gd name="connsiteY52" fmla="*/ 3212467 h 3255497"/>
              <a:gd name="connsiteX53" fmla="*/ 2603351 w 4114068"/>
              <a:gd name="connsiteY53" fmla="*/ 3169436 h 3255497"/>
              <a:gd name="connsiteX54" fmla="*/ 2614108 w 4114068"/>
              <a:gd name="connsiteY54" fmla="*/ 3137163 h 3255497"/>
              <a:gd name="connsiteX55" fmla="*/ 2635624 w 4114068"/>
              <a:gd name="connsiteY55" fmla="*/ 3115648 h 3255497"/>
              <a:gd name="connsiteX56" fmla="*/ 2657139 w 4114068"/>
              <a:gd name="connsiteY56" fmla="*/ 3083375 h 3255497"/>
              <a:gd name="connsiteX57" fmla="*/ 2667896 w 4114068"/>
              <a:gd name="connsiteY57" fmla="*/ 3040344 h 3255497"/>
              <a:gd name="connsiteX58" fmla="*/ 2700169 w 4114068"/>
              <a:gd name="connsiteY58" fmla="*/ 3029587 h 3255497"/>
              <a:gd name="connsiteX59" fmla="*/ 2753958 w 4114068"/>
              <a:gd name="connsiteY59" fmla="*/ 3018829 h 3255497"/>
              <a:gd name="connsiteX60" fmla="*/ 2786231 w 4114068"/>
              <a:gd name="connsiteY60" fmla="*/ 2997314 h 3255497"/>
              <a:gd name="connsiteX61" fmla="*/ 2807746 w 4114068"/>
              <a:gd name="connsiteY61" fmla="*/ 2975798 h 3255497"/>
              <a:gd name="connsiteX62" fmla="*/ 2850776 w 4114068"/>
              <a:gd name="connsiteY62" fmla="*/ 2965041 h 3255497"/>
              <a:gd name="connsiteX63" fmla="*/ 2904565 w 4114068"/>
              <a:gd name="connsiteY63" fmla="*/ 2986556 h 3255497"/>
              <a:gd name="connsiteX64" fmla="*/ 2926080 w 4114068"/>
              <a:gd name="connsiteY64" fmla="*/ 3018829 h 3255497"/>
              <a:gd name="connsiteX65" fmla="*/ 2958353 w 4114068"/>
              <a:gd name="connsiteY65" fmla="*/ 3040344 h 3255497"/>
              <a:gd name="connsiteX66" fmla="*/ 2979868 w 4114068"/>
              <a:gd name="connsiteY66" fmla="*/ 3061860 h 3255497"/>
              <a:gd name="connsiteX67" fmla="*/ 3141233 w 4114068"/>
              <a:gd name="connsiteY67" fmla="*/ 3051102 h 3255497"/>
              <a:gd name="connsiteX68" fmla="*/ 3173506 w 4114068"/>
              <a:gd name="connsiteY68" fmla="*/ 3029587 h 3255497"/>
              <a:gd name="connsiteX69" fmla="*/ 3238052 w 4114068"/>
              <a:gd name="connsiteY69" fmla="*/ 2975798 h 3255497"/>
              <a:gd name="connsiteX70" fmla="*/ 3281082 w 4114068"/>
              <a:gd name="connsiteY70" fmla="*/ 2965041 h 3255497"/>
              <a:gd name="connsiteX71" fmla="*/ 3356386 w 4114068"/>
              <a:gd name="connsiteY71" fmla="*/ 2932768 h 3255497"/>
              <a:gd name="connsiteX72" fmla="*/ 3399416 w 4114068"/>
              <a:gd name="connsiteY72" fmla="*/ 2889737 h 3255497"/>
              <a:gd name="connsiteX73" fmla="*/ 3485478 w 4114068"/>
              <a:gd name="connsiteY73" fmla="*/ 2760645 h 3255497"/>
              <a:gd name="connsiteX74" fmla="*/ 3560781 w 4114068"/>
              <a:gd name="connsiteY74" fmla="*/ 2706857 h 3255497"/>
              <a:gd name="connsiteX75" fmla="*/ 3625327 w 4114068"/>
              <a:gd name="connsiteY75" fmla="*/ 2663827 h 3255497"/>
              <a:gd name="connsiteX76" fmla="*/ 3689873 w 4114068"/>
              <a:gd name="connsiteY76" fmla="*/ 2620796 h 3255497"/>
              <a:gd name="connsiteX77" fmla="*/ 3732904 w 4114068"/>
              <a:gd name="connsiteY77" fmla="*/ 2588523 h 3255497"/>
              <a:gd name="connsiteX78" fmla="*/ 3754419 w 4114068"/>
              <a:gd name="connsiteY78" fmla="*/ 2545493 h 3255497"/>
              <a:gd name="connsiteX79" fmla="*/ 3765176 w 4114068"/>
              <a:gd name="connsiteY79" fmla="*/ 2513220 h 3255497"/>
              <a:gd name="connsiteX80" fmla="*/ 3786692 w 4114068"/>
              <a:gd name="connsiteY80" fmla="*/ 2491704 h 3255497"/>
              <a:gd name="connsiteX81" fmla="*/ 3818965 w 4114068"/>
              <a:gd name="connsiteY81" fmla="*/ 2427158 h 3255497"/>
              <a:gd name="connsiteX82" fmla="*/ 3851238 w 4114068"/>
              <a:gd name="connsiteY82" fmla="*/ 2405643 h 3255497"/>
              <a:gd name="connsiteX83" fmla="*/ 3872753 w 4114068"/>
              <a:gd name="connsiteY83" fmla="*/ 2373370 h 3255497"/>
              <a:gd name="connsiteX84" fmla="*/ 3905026 w 4114068"/>
              <a:gd name="connsiteY84" fmla="*/ 2351855 h 3255497"/>
              <a:gd name="connsiteX85" fmla="*/ 3958814 w 4114068"/>
              <a:gd name="connsiteY85" fmla="*/ 2287309 h 3255497"/>
              <a:gd name="connsiteX86" fmla="*/ 3969572 w 4114068"/>
              <a:gd name="connsiteY86" fmla="*/ 2255036 h 3255497"/>
              <a:gd name="connsiteX87" fmla="*/ 3991087 w 4114068"/>
              <a:gd name="connsiteY87" fmla="*/ 2201248 h 3255497"/>
              <a:gd name="connsiteX88" fmla="*/ 4001845 w 4114068"/>
              <a:gd name="connsiteY88" fmla="*/ 2158217 h 3255497"/>
              <a:gd name="connsiteX89" fmla="*/ 4023360 w 4114068"/>
              <a:gd name="connsiteY89" fmla="*/ 2093671 h 3255497"/>
              <a:gd name="connsiteX90" fmla="*/ 4044875 w 4114068"/>
              <a:gd name="connsiteY90" fmla="*/ 2029125 h 3255497"/>
              <a:gd name="connsiteX91" fmla="*/ 4055633 w 4114068"/>
              <a:gd name="connsiteY91" fmla="*/ 1975337 h 3255497"/>
              <a:gd name="connsiteX92" fmla="*/ 4098664 w 4114068"/>
              <a:gd name="connsiteY92" fmla="*/ 1910791 h 3255497"/>
              <a:gd name="connsiteX93" fmla="*/ 4098664 w 4114068"/>
              <a:gd name="connsiteY93" fmla="*/ 1770942 h 3255497"/>
              <a:gd name="connsiteX94" fmla="*/ 4077148 w 4114068"/>
              <a:gd name="connsiteY94" fmla="*/ 1749427 h 3255497"/>
              <a:gd name="connsiteX95" fmla="*/ 4055633 w 4114068"/>
              <a:gd name="connsiteY95" fmla="*/ 1717154 h 3255497"/>
              <a:gd name="connsiteX96" fmla="*/ 4044875 w 4114068"/>
              <a:gd name="connsiteY96" fmla="*/ 1684881 h 3255497"/>
              <a:gd name="connsiteX97" fmla="*/ 4034118 w 4114068"/>
              <a:gd name="connsiteY97" fmla="*/ 1641850 h 3255497"/>
              <a:gd name="connsiteX98" fmla="*/ 4001845 w 4114068"/>
              <a:gd name="connsiteY98" fmla="*/ 1620335 h 3255497"/>
              <a:gd name="connsiteX99" fmla="*/ 3980329 w 4114068"/>
              <a:gd name="connsiteY99" fmla="*/ 1598820 h 3255497"/>
              <a:gd name="connsiteX100" fmla="*/ 3840480 w 4114068"/>
              <a:gd name="connsiteY100" fmla="*/ 1577304 h 3255497"/>
              <a:gd name="connsiteX101" fmla="*/ 3754419 w 4114068"/>
              <a:gd name="connsiteY101" fmla="*/ 1480485 h 3255497"/>
              <a:gd name="connsiteX102" fmla="*/ 3689873 w 4114068"/>
              <a:gd name="connsiteY102" fmla="*/ 1458970 h 3255497"/>
              <a:gd name="connsiteX103" fmla="*/ 3022899 w 4114068"/>
              <a:gd name="connsiteY103" fmla="*/ 1437455 h 3255497"/>
              <a:gd name="connsiteX104" fmla="*/ 3033656 w 4114068"/>
              <a:gd name="connsiteY104" fmla="*/ 1329878 h 3255497"/>
              <a:gd name="connsiteX105" fmla="*/ 3076687 w 4114068"/>
              <a:gd name="connsiteY105" fmla="*/ 1265333 h 3255497"/>
              <a:gd name="connsiteX106" fmla="*/ 3119718 w 4114068"/>
              <a:gd name="connsiteY106" fmla="*/ 1190029 h 3255497"/>
              <a:gd name="connsiteX107" fmla="*/ 3130475 w 4114068"/>
              <a:gd name="connsiteY107" fmla="*/ 1157756 h 3255497"/>
              <a:gd name="connsiteX108" fmla="*/ 3151991 w 4114068"/>
              <a:gd name="connsiteY108" fmla="*/ 1125483 h 3255497"/>
              <a:gd name="connsiteX109" fmla="*/ 3205779 w 4114068"/>
              <a:gd name="connsiteY109" fmla="*/ 1050180 h 3255497"/>
              <a:gd name="connsiteX110" fmla="*/ 3216536 w 4114068"/>
              <a:gd name="connsiteY110" fmla="*/ 1017907 h 3255497"/>
              <a:gd name="connsiteX111" fmla="*/ 3259567 w 4114068"/>
              <a:gd name="connsiteY111" fmla="*/ 964118 h 3255497"/>
              <a:gd name="connsiteX112" fmla="*/ 3302598 w 4114068"/>
              <a:gd name="connsiteY112" fmla="*/ 910330 h 3255497"/>
              <a:gd name="connsiteX113" fmla="*/ 3313355 w 4114068"/>
              <a:gd name="connsiteY113" fmla="*/ 878057 h 3255497"/>
              <a:gd name="connsiteX114" fmla="*/ 3334871 w 4114068"/>
              <a:gd name="connsiteY114" fmla="*/ 845784 h 3255497"/>
              <a:gd name="connsiteX115" fmla="*/ 3356386 w 4114068"/>
              <a:gd name="connsiteY115" fmla="*/ 770481 h 3255497"/>
              <a:gd name="connsiteX116" fmla="*/ 3345628 w 4114068"/>
              <a:gd name="connsiteY116" fmla="*/ 673662 h 3255497"/>
              <a:gd name="connsiteX117" fmla="*/ 3302598 w 4114068"/>
              <a:gd name="connsiteY117" fmla="*/ 619874 h 3255497"/>
              <a:gd name="connsiteX118" fmla="*/ 3248809 w 4114068"/>
              <a:gd name="connsiteY118" fmla="*/ 576843 h 3255497"/>
              <a:gd name="connsiteX119" fmla="*/ 3216536 w 4114068"/>
              <a:gd name="connsiteY119" fmla="*/ 566085 h 3255497"/>
              <a:gd name="connsiteX120" fmla="*/ 3087445 w 4114068"/>
              <a:gd name="connsiteY120" fmla="*/ 576843 h 3255497"/>
              <a:gd name="connsiteX121" fmla="*/ 3044414 w 4114068"/>
              <a:gd name="connsiteY121" fmla="*/ 619874 h 3255497"/>
              <a:gd name="connsiteX122" fmla="*/ 3012141 w 4114068"/>
              <a:gd name="connsiteY122" fmla="*/ 641389 h 3255497"/>
              <a:gd name="connsiteX123" fmla="*/ 2979868 w 4114068"/>
              <a:gd name="connsiteY123" fmla="*/ 684420 h 3255497"/>
              <a:gd name="connsiteX124" fmla="*/ 2947595 w 4114068"/>
              <a:gd name="connsiteY124" fmla="*/ 705935 h 3255497"/>
              <a:gd name="connsiteX125" fmla="*/ 2904565 w 4114068"/>
              <a:gd name="connsiteY125" fmla="*/ 878057 h 3255497"/>
              <a:gd name="connsiteX126" fmla="*/ 2872292 w 4114068"/>
              <a:gd name="connsiteY126" fmla="*/ 899573 h 3255497"/>
              <a:gd name="connsiteX127" fmla="*/ 2753958 w 4114068"/>
              <a:gd name="connsiteY127" fmla="*/ 867300 h 3255497"/>
              <a:gd name="connsiteX128" fmla="*/ 2700169 w 4114068"/>
              <a:gd name="connsiteY128" fmla="*/ 824269 h 3255497"/>
              <a:gd name="connsiteX129" fmla="*/ 2667896 w 4114068"/>
              <a:gd name="connsiteY129" fmla="*/ 813511 h 3255497"/>
              <a:gd name="connsiteX130" fmla="*/ 2646381 w 4114068"/>
              <a:gd name="connsiteY130" fmla="*/ 781238 h 3255497"/>
              <a:gd name="connsiteX131" fmla="*/ 2667896 w 4114068"/>
              <a:gd name="connsiteY131" fmla="*/ 555328 h 3255497"/>
              <a:gd name="connsiteX132" fmla="*/ 2678654 w 4114068"/>
              <a:gd name="connsiteY132" fmla="*/ 480024 h 3255497"/>
              <a:gd name="connsiteX133" fmla="*/ 2721685 w 4114068"/>
              <a:gd name="connsiteY133" fmla="*/ 383205 h 3255497"/>
              <a:gd name="connsiteX134" fmla="*/ 2743200 w 4114068"/>
              <a:gd name="connsiteY134" fmla="*/ 307902 h 3255497"/>
              <a:gd name="connsiteX135" fmla="*/ 2753958 w 4114068"/>
              <a:gd name="connsiteY135" fmla="*/ 232598 h 3255497"/>
              <a:gd name="connsiteX136" fmla="*/ 2700169 w 4114068"/>
              <a:gd name="connsiteY136" fmla="*/ 49718 h 3255497"/>
              <a:gd name="connsiteX137" fmla="*/ 2657139 w 4114068"/>
              <a:gd name="connsiteY137" fmla="*/ 38961 h 3255497"/>
              <a:gd name="connsiteX138" fmla="*/ 2538805 w 4114068"/>
              <a:gd name="connsiteY138" fmla="*/ 28203 h 3255497"/>
              <a:gd name="connsiteX139" fmla="*/ 2528047 w 4114068"/>
              <a:gd name="connsiteY139" fmla="*/ 60476 h 3255497"/>
              <a:gd name="connsiteX140" fmla="*/ 2506532 w 4114068"/>
              <a:gd name="connsiteY140" fmla="*/ 178810 h 3255497"/>
              <a:gd name="connsiteX141" fmla="*/ 2485016 w 4114068"/>
              <a:gd name="connsiteY141" fmla="*/ 297144 h 3255497"/>
              <a:gd name="connsiteX142" fmla="*/ 2474259 w 4114068"/>
              <a:gd name="connsiteY142" fmla="*/ 329417 h 3255497"/>
              <a:gd name="connsiteX143" fmla="*/ 2463501 w 4114068"/>
              <a:gd name="connsiteY143" fmla="*/ 372448 h 3255497"/>
              <a:gd name="connsiteX144" fmla="*/ 2452744 w 4114068"/>
              <a:gd name="connsiteY144" fmla="*/ 404721 h 3255497"/>
              <a:gd name="connsiteX145" fmla="*/ 2441986 w 4114068"/>
              <a:gd name="connsiteY145" fmla="*/ 458509 h 3255497"/>
              <a:gd name="connsiteX146" fmla="*/ 2409713 w 4114068"/>
              <a:gd name="connsiteY146" fmla="*/ 490782 h 3255497"/>
              <a:gd name="connsiteX147" fmla="*/ 2388198 w 4114068"/>
              <a:gd name="connsiteY147" fmla="*/ 523055 h 3255497"/>
              <a:gd name="connsiteX148" fmla="*/ 2345167 w 4114068"/>
              <a:gd name="connsiteY148" fmla="*/ 544570 h 3255497"/>
              <a:gd name="connsiteX149" fmla="*/ 2312894 w 4114068"/>
              <a:gd name="connsiteY149" fmla="*/ 566085 h 3255497"/>
              <a:gd name="connsiteX150" fmla="*/ 2248348 w 4114068"/>
              <a:gd name="connsiteY150" fmla="*/ 609116 h 3255497"/>
              <a:gd name="connsiteX151" fmla="*/ 2216075 w 4114068"/>
              <a:gd name="connsiteY151" fmla="*/ 716693 h 3255497"/>
              <a:gd name="connsiteX152" fmla="*/ 2226833 w 4114068"/>
              <a:gd name="connsiteY152" fmla="*/ 791996 h 3255497"/>
              <a:gd name="connsiteX153" fmla="*/ 2237591 w 4114068"/>
              <a:gd name="connsiteY153" fmla="*/ 824269 h 3255497"/>
              <a:gd name="connsiteX154" fmla="*/ 2302136 w 4114068"/>
              <a:gd name="connsiteY154" fmla="*/ 888815 h 3255497"/>
              <a:gd name="connsiteX155" fmla="*/ 2355925 w 4114068"/>
              <a:gd name="connsiteY155" fmla="*/ 931845 h 3255497"/>
              <a:gd name="connsiteX156" fmla="*/ 2366682 w 4114068"/>
              <a:gd name="connsiteY156" fmla="*/ 974876 h 3255497"/>
              <a:gd name="connsiteX157" fmla="*/ 2388198 w 4114068"/>
              <a:gd name="connsiteY157" fmla="*/ 1007149 h 3255497"/>
              <a:gd name="connsiteX158" fmla="*/ 2377440 w 4114068"/>
              <a:gd name="connsiteY158" fmla="*/ 1146998 h 3255497"/>
              <a:gd name="connsiteX159" fmla="*/ 2366682 w 4114068"/>
              <a:gd name="connsiteY159" fmla="*/ 1200787 h 3255497"/>
              <a:gd name="connsiteX160" fmla="*/ 2323652 w 4114068"/>
              <a:gd name="connsiteY160" fmla="*/ 1243817 h 3255497"/>
              <a:gd name="connsiteX161" fmla="*/ 2237591 w 4114068"/>
              <a:gd name="connsiteY161" fmla="*/ 1222302 h 3255497"/>
              <a:gd name="connsiteX162" fmla="*/ 2194560 w 4114068"/>
              <a:gd name="connsiteY162" fmla="*/ 1179271 h 3255497"/>
              <a:gd name="connsiteX163" fmla="*/ 2162287 w 4114068"/>
              <a:gd name="connsiteY163" fmla="*/ 1146998 h 3255497"/>
              <a:gd name="connsiteX164" fmla="*/ 2119256 w 4114068"/>
              <a:gd name="connsiteY164" fmla="*/ 1136241 h 3255497"/>
              <a:gd name="connsiteX165" fmla="*/ 1957892 w 4114068"/>
              <a:gd name="connsiteY165" fmla="*/ 1157756 h 3255497"/>
              <a:gd name="connsiteX166" fmla="*/ 1947134 w 4114068"/>
              <a:gd name="connsiteY166" fmla="*/ 1211544 h 3255497"/>
              <a:gd name="connsiteX167" fmla="*/ 1807285 w 4114068"/>
              <a:gd name="connsiteY167" fmla="*/ 1200787 h 3255497"/>
              <a:gd name="connsiteX168" fmla="*/ 1613647 w 4114068"/>
              <a:gd name="connsiteY168" fmla="*/ 1200787 h 3255497"/>
              <a:gd name="connsiteX169" fmla="*/ 1635162 w 4114068"/>
              <a:gd name="connsiteY169" fmla="*/ 1254575 h 3255497"/>
              <a:gd name="connsiteX170" fmla="*/ 1710466 w 4114068"/>
              <a:gd name="connsiteY170" fmla="*/ 1329878 h 3255497"/>
              <a:gd name="connsiteX171" fmla="*/ 1473798 w 4114068"/>
              <a:gd name="connsiteY171" fmla="*/ 1362151 h 3255497"/>
              <a:gd name="connsiteX172" fmla="*/ 1441525 w 4114068"/>
              <a:gd name="connsiteY172" fmla="*/ 1372909 h 3255497"/>
              <a:gd name="connsiteX173" fmla="*/ 1312433 w 4114068"/>
              <a:gd name="connsiteY173" fmla="*/ 1405182 h 3255497"/>
              <a:gd name="connsiteX174" fmla="*/ 1032734 w 4114068"/>
              <a:gd name="connsiteY174" fmla="*/ 1394424 h 3255497"/>
              <a:gd name="connsiteX175" fmla="*/ 946673 w 4114068"/>
              <a:gd name="connsiteY175" fmla="*/ 1383667 h 3255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4114068" h="3255497">
                <a:moveTo>
                  <a:pt x="860612" y="1308363"/>
                </a:moveTo>
                <a:cubicBezTo>
                  <a:pt x="842683" y="1294020"/>
                  <a:pt x="827671" y="1274955"/>
                  <a:pt x="806824" y="1265333"/>
                </a:cubicBezTo>
                <a:cubicBezTo>
                  <a:pt x="732687" y="1231116"/>
                  <a:pt x="702464" y="1245850"/>
                  <a:pt x="623944" y="1254575"/>
                </a:cubicBezTo>
                <a:cubicBezTo>
                  <a:pt x="598458" y="1280060"/>
                  <a:pt x="574370" y="1306959"/>
                  <a:pt x="537882" y="1319121"/>
                </a:cubicBezTo>
                <a:lnTo>
                  <a:pt x="505609" y="1329878"/>
                </a:lnTo>
                <a:cubicBezTo>
                  <a:pt x="478571" y="1410997"/>
                  <a:pt x="515044" y="1311008"/>
                  <a:pt x="473336" y="1394424"/>
                </a:cubicBezTo>
                <a:cubicBezTo>
                  <a:pt x="468265" y="1404566"/>
                  <a:pt x="469663" y="1417842"/>
                  <a:pt x="462579" y="1426697"/>
                </a:cubicBezTo>
                <a:cubicBezTo>
                  <a:pt x="447412" y="1445657"/>
                  <a:pt x="419295" y="1451883"/>
                  <a:pt x="398033" y="1458970"/>
                </a:cubicBezTo>
                <a:cubicBezTo>
                  <a:pt x="390861" y="1469728"/>
                  <a:pt x="385660" y="1482101"/>
                  <a:pt x="376518" y="1491243"/>
                </a:cubicBezTo>
                <a:cubicBezTo>
                  <a:pt x="361314" y="1506447"/>
                  <a:pt x="318086" y="1525838"/>
                  <a:pt x="301214" y="1534274"/>
                </a:cubicBezTo>
                <a:cubicBezTo>
                  <a:pt x="294042" y="1545032"/>
                  <a:pt x="289795" y="1558470"/>
                  <a:pt x="279699" y="1566547"/>
                </a:cubicBezTo>
                <a:cubicBezTo>
                  <a:pt x="270844" y="1573631"/>
                  <a:pt x="257150" y="1571470"/>
                  <a:pt x="247426" y="1577304"/>
                </a:cubicBezTo>
                <a:cubicBezTo>
                  <a:pt x="238729" y="1582522"/>
                  <a:pt x="233083" y="1591648"/>
                  <a:pt x="225911" y="1598820"/>
                </a:cubicBezTo>
                <a:cubicBezTo>
                  <a:pt x="203154" y="1758115"/>
                  <a:pt x="249909" y="1602957"/>
                  <a:pt x="64546" y="1695638"/>
                </a:cubicBezTo>
                <a:cubicBezTo>
                  <a:pt x="44261" y="1705780"/>
                  <a:pt x="50203" y="1738669"/>
                  <a:pt x="43031" y="1760184"/>
                </a:cubicBezTo>
                <a:cubicBezTo>
                  <a:pt x="29066" y="1802078"/>
                  <a:pt x="40291" y="1784439"/>
                  <a:pt x="10758" y="1813973"/>
                </a:cubicBezTo>
                <a:cubicBezTo>
                  <a:pt x="7172" y="1824730"/>
                  <a:pt x="0" y="1834906"/>
                  <a:pt x="0" y="1846245"/>
                </a:cubicBezTo>
                <a:cubicBezTo>
                  <a:pt x="0" y="1875001"/>
                  <a:pt x="6296" y="1921416"/>
                  <a:pt x="32273" y="1943064"/>
                </a:cubicBezTo>
                <a:cubicBezTo>
                  <a:pt x="44593" y="1953331"/>
                  <a:pt x="60960" y="1957408"/>
                  <a:pt x="75304" y="1964580"/>
                </a:cubicBezTo>
                <a:cubicBezTo>
                  <a:pt x="82476" y="1978923"/>
                  <a:pt x="88863" y="1993687"/>
                  <a:pt x="96819" y="2007610"/>
                </a:cubicBezTo>
                <a:cubicBezTo>
                  <a:pt x="103234" y="2018836"/>
                  <a:pt x="112552" y="2028319"/>
                  <a:pt x="118334" y="2039883"/>
                </a:cubicBezTo>
                <a:cubicBezTo>
                  <a:pt x="123405" y="2050025"/>
                  <a:pt x="125506" y="2061398"/>
                  <a:pt x="129092" y="2072156"/>
                </a:cubicBezTo>
                <a:cubicBezTo>
                  <a:pt x="132678" y="2093671"/>
                  <a:pt x="138732" y="2114919"/>
                  <a:pt x="139849" y="2136702"/>
                </a:cubicBezTo>
                <a:cubicBezTo>
                  <a:pt x="145912" y="2254935"/>
                  <a:pt x="115295" y="2378705"/>
                  <a:pt x="150607" y="2491704"/>
                </a:cubicBezTo>
                <a:cubicBezTo>
                  <a:pt x="160292" y="2522697"/>
                  <a:pt x="215153" y="2484533"/>
                  <a:pt x="247426" y="2480947"/>
                </a:cubicBezTo>
                <a:cubicBezTo>
                  <a:pt x="313034" y="2415336"/>
                  <a:pt x="254686" y="2464798"/>
                  <a:pt x="451821" y="2437916"/>
                </a:cubicBezTo>
                <a:cubicBezTo>
                  <a:pt x="469938" y="2435446"/>
                  <a:pt x="487680" y="2430744"/>
                  <a:pt x="505609" y="2427158"/>
                </a:cubicBezTo>
                <a:cubicBezTo>
                  <a:pt x="580913" y="2430744"/>
                  <a:pt x="695310" y="2371793"/>
                  <a:pt x="731520" y="2437916"/>
                </a:cubicBezTo>
                <a:cubicBezTo>
                  <a:pt x="802220" y="2567021"/>
                  <a:pt x="745863" y="2731959"/>
                  <a:pt x="753035" y="2878980"/>
                </a:cubicBezTo>
                <a:cubicBezTo>
                  <a:pt x="754081" y="2900427"/>
                  <a:pt x="775259" y="2937123"/>
                  <a:pt x="796066" y="2943525"/>
                </a:cubicBezTo>
                <a:cubicBezTo>
                  <a:pt x="830510" y="2954123"/>
                  <a:pt x="867783" y="2950697"/>
                  <a:pt x="903642" y="2954283"/>
                </a:cubicBezTo>
                <a:cubicBezTo>
                  <a:pt x="962031" y="2968880"/>
                  <a:pt x="1005253" y="2982821"/>
                  <a:pt x="1065007" y="2986556"/>
                </a:cubicBezTo>
                <a:cubicBezTo>
                  <a:pt x="1154551" y="2992153"/>
                  <a:pt x="1244301" y="2993728"/>
                  <a:pt x="1333948" y="2997314"/>
                </a:cubicBezTo>
                <a:cubicBezTo>
                  <a:pt x="1313485" y="3001406"/>
                  <a:pt x="1269943" y="3007801"/>
                  <a:pt x="1247887" y="3018829"/>
                </a:cubicBezTo>
                <a:cubicBezTo>
                  <a:pt x="1220743" y="3032401"/>
                  <a:pt x="1214112" y="3041846"/>
                  <a:pt x="1194099" y="3061860"/>
                </a:cubicBezTo>
                <a:cubicBezTo>
                  <a:pt x="1197685" y="3076203"/>
                  <a:pt x="1198244" y="3091666"/>
                  <a:pt x="1204856" y="3104890"/>
                </a:cubicBezTo>
                <a:cubicBezTo>
                  <a:pt x="1223337" y="3141852"/>
                  <a:pt x="1268742" y="3131175"/>
                  <a:pt x="1301675" y="3137163"/>
                </a:cubicBezTo>
                <a:cubicBezTo>
                  <a:pt x="1331388" y="3142566"/>
                  <a:pt x="1349331" y="3149462"/>
                  <a:pt x="1376979" y="3158678"/>
                </a:cubicBezTo>
                <a:cubicBezTo>
                  <a:pt x="1460397" y="3214290"/>
                  <a:pt x="1416992" y="3193531"/>
                  <a:pt x="1506071" y="3223224"/>
                </a:cubicBezTo>
                <a:lnTo>
                  <a:pt x="1538344" y="3233982"/>
                </a:lnTo>
                <a:cubicBezTo>
                  <a:pt x="1588546" y="3230396"/>
                  <a:pt x="1639387" y="3231971"/>
                  <a:pt x="1688951" y="3223224"/>
                </a:cubicBezTo>
                <a:cubicBezTo>
                  <a:pt x="1746943" y="3212990"/>
                  <a:pt x="1702854" y="3198564"/>
                  <a:pt x="1731981" y="3169436"/>
                </a:cubicBezTo>
                <a:cubicBezTo>
                  <a:pt x="1739999" y="3161418"/>
                  <a:pt x="1754112" y="3163749"/>
                  <a:pt x="1764254" y="3158678"/>
                </a:cubicBezTo>
                <a:cubicBezTo>
                  <a:pt x="1775818" y="3152896"/>
                  <a:pt x="1785769" y="3144335"/>
                  <a:pt x="1796527" y="3137163"/>
                </a:cubicBezTo>
                <a:cubicBezTo>
                  <a:pt x="1896932" y="3140749"/>
                  <a:pt x="1997739" y="3138243"/>
                  <a:pt x="2097741" y="3147921"/>
                </a:cubicBezTo>
                <a:cubicBezTo>
                  <a:pt x="2110610" y="3149166"/>
                  <a:pt x="2118450" y="3163654"/>
                  <a:pt x="2130014" y="3169436"/>
                </a:cubicBezTo>
                <a:cubicBezTo>
                  <a:pt x="2140156" y="3174507"/>
                  <a:pt x="2151529" y="3176608"/>
                  <a:pt x="2162287" y="3180194"/>
                </a:cubicBezTo>
                <a:cubicBezTo>
                  <a:pt x="2169459" y="3190952"/>
                  <a:pt x="2173706" y="3204390"/>
                  <a:pt x="2183802" y="3212467"/>
                </a:cubicBezTo>
                <a:cubicBezTo>
                  <a:pt x="2194778" y="3221248"/>
                  <a:pt x="2267268" y="3233510"/>
                  <a:pt x="2269864" y="3233982"/>
                </a:cubicBezTo>
                <a:cubicBezTo>
                  <a:pt x="2353168" y="3249129"/>
                  <a:pt x="2309779" y="3236531"/>
                  <a:pt x="2366682" y="3255497"/>
                </a:cubicBezTo>
                <a:cubicBezTo>
                  <a:pt x="2398955" y="3251911"/>
                  <a:pt x="2431660" y="3251108"/>
                  <a:pt x="2463501" y="3244740"/>
                </a:cubicBezTo>
                <a:cubicBezTo>
                  <a:pt x="2485740" y="3240292"/>
                  <a:pt x="2506532" y="3230396"/>
                  <a:pt x="2528047" y="3223224"/>
                </a:cubicBezTo>
                <a:lnTo>
                  <a:pt x="2560320" y="3212467"/>
                </a:lnTo>
                <a:cubicBezTo>
                  <a:pt x="2574664" y="3198123"/>
                  <a:pt x="2596937" y="3188680"/>
                  <a:pt x="2603351" y="3169436"/>
                </a:cubicBezTo>
                <a:cubicBezTo>
                  <a:pt x="2606937" y="3158678"/>
                  <a:pt x="2608274" y="3146887"/>
                  <a:pt x="2614108" y="3137163"/>
                </a:cubicBezTo>
                <a:cubicBezTo>
                  <a:pt x="2619326" y="3128466"/>
                  <a:pt x="2629288" y="3123568"/>
                  <a:pt x="2635624" y="3115648"/>
                </a:cubicBezTo>
                <a:cubicBezTo>
                  <a:pt x="2643701" y="3105552"/>
                  <a:pt x="2649967" y="3094133"/>
                  <a:pt x="2657139" y="3083375"/>
                </a:cubicBezTo>
                <a:cubicBezTo>
                  <a:pt x="2660725" y="3069031"/>
                  <a:pt x="2658660" y="3051889"/>
                  <a:pt x="2667896" y="3040344"/>
                </a:cubicBezTo>
                <a:cubicBezTo>
                  <a:pt x="2674980" y="3031489"/>
                  <a:pt x="2689168" y="3032337"/>
                  <a:pt x="2700169" y="3029587"/>
                </a:cubicBezTo>
                <a:cubicBezTo>
                  <a:pt x="2717908" y="3025152"/>
                  <a:pt x="2736028" y="3022415"/>
                  <a:pt x="2753958" y="3018829"/>
                </a:cubicBezTo>
                <a:cubicBezTo>
                  <a:pt x="2764716" y="3011657"/>
                  <a:pt x="2776135" y="3005391"/>
                  <a:pt x="2786231" y="2997314"/>
                </a:cubicBezTo>
                <a:cubicBezTo>
                  <a:pt x="2794151" y="2990978"/>
                  <a:pt x="2798674" y="2980334"/>
                  <a:pt x="2807746" y="2975798"/>
                </a:cubicBezTo>
                <a:cubicBezTo>
                  <a:pt x="2820970" y="2969186"/>
                  <a:pt x="2836433" y="2968627"/>
                  <a:pt x="2850776" y="2965041"/>
                </a:cubicBezTo>
                <a:cubicBezTo>
                  <a:pt x="2868706" y="2972213"/>
                  <a:pt x="2888851" y="2975332"/>
                  <a:pt x="2904565" y="2986556"/>
                </a:cubicBezTo>
                <a:cubicBezTo>
                  <a:pt x="2915086" y="2994071"/>
                  <a:pt x="2916938" y="3009687"/>
                  <a:pt x="2926080" y="3018829"/>
                </a:cubicBezTo>
                <a:cubicBezTo>
                  <a:pt x="2935222" y="3027971"/>
                  <a:pt x="2948257" y="3032267"/>
                  <a:pt x="2958353" y="3040344"/>
                </a:cubicBezTo>
                <a:cubicBezTo>
                  <a:pt x="2966273" y="3046680"/>
                  <a:pt x="2972696" y="3054688"/>
                  <a:pt x="2979868" y="3061860"/>
                </a:cubicBezTo>
                <a:cubicBezTo>
                  <a:pt x="3033656" y="3058274"/>
                  <a:pt x="3088059" y="3059964"/>
                  <a:pt x="3141233" y="3051102"/>
                </a:cubicBezTo>
                <a:cubicBezTo>
                  <a:pt x="3153986" y="3048976"/>
                  <a:pt x="3163410" y="3037664"/>
                  <a:pt x="3173506" y="3029587"/>
                </a:cubicBezTo>
                <a:cubicBezTo>
                  <a:pt x="3206388" y="3003281"/>
                  <a:pt x="3189224" y="3000212"/>
                  <a:pt x="3238052" y="2975798"/>
                </a:cubicBezTo>
                <a:cubicBezTo>
                  <a:pt x="3251276" y="2969186"/>
                  <a:pt x="3266866" y="2969103"/>
                  <a:pt x="3281082" y="2965041"/>
                </a:cubicBezTo>
                <a:cubicBezTo>
                  <a:pt x="3318013" y="2954489"/>
                  <a:pt x="3318141" y="2951890"/>
                  <a:pt x="3356386" y="2932768"/>
                </a:cubicBezTo>
                <a:cubicBezTo>
                  <a:pt x="3370729" y="2918424"/>
                  <a:pt x="3388980" y="2907131"/>
                  <a:pt x="3399416" y="2889737"/>
                </a:cubicBezTo>
                <a:cubicBezTo>
                  <a:pt x="3452047" y="2802019"/>
                  <a:pt x="3376060" y="2833589"/>
                  <a:pt x="3485478" y="2760645"/>
                </a:cubicBezTo>
                <a:cubicBezTo>
                  <a:pt x="3590402" y="2690697"/>
                  <a:pt x="3427347" y="2800261"/>
                  <a:pt x="3560781" y="2706857"/>
                </a:cubicBezTo>
                <a:cubicBezTo>
                  <a:pt x="3581965" y="2692028"/>
                  <a:pt x="3603812" y="2678170"/>
                  <a:pt x="3625327" y="2663827"/>
                </a:cubicBezTo>
                <a:lnTo>
                  <a:pt x="3689873" y="2620796"/>
                </a:lnTo>
                <a:cubicBezTo>
                  <a:pt x="3704791" y="2610851"/>
                  <a:pt x="3718560" y="2599281"/>
                  <a:pt x="3732904" y="2588523"/>
                </a:cubicBezTo>
                <a:cubicBezTo>
                  <a:pt x="3740076" y="2574180"/>
                  <a:pt x="3748102" y="2560233"/>
                  <a:pt x="3754419" y="2545493"/>
                </a:cubicBezTo>
                <a:cubicBezTo>
                  <a:pt x="3758886" y="2535070"/>
                  <a:pt x="3759342" y="2522944"/>
                  <a:pt x="3765176" y="2513220"/>
                </a:cubicBezTo>
                <a:cubicBezTo>
                  <a:pt x="3770394" y="2504523"/>
                  <a:pt x="3779520" y="2498876"/>
                  <a:pt x="3786692" y="2491704"/>
                </a:cubicBezTo>
                <a:cubicBezTo>
                  <a:pt x="3795442" y="2465454"/>
                  <a:pt x="3798109" y="2448013"/>
                  <a:pt x="3818965" y="2427158"/>
                </a:cubicBezTo>
                <a:cubicBezTo>
                  <a:pt x="3828107" y="2418016"/>
                  <a:pt x="3840480" y="2412815"/>
                  <a:pt x="3851238" y="2405643"/>
                </a:cubicBezTo>
                <a:cubicBezTo>
                  <a:pt x="3858410" y="2394885"/>
                  <a:pt x="3863611" y="2382512"/>
                  <a:pt x="3872753" y="2373370"/>
                </a:cubicBezTo>
                <a:cubicBezTo>
                  <a:pt x="3881895" y="2364228"/>
                  <a:pt x="3895094" y="2360132"/>
                  <a:pt x="3905026" y="2351855"/>
                </a:cubicBezTo>
                <a:cubicBezTo>
                  <a:pt x="3925420" y="2334860"/>
                  <a:pt x="3946725" y="2311487"/>
                  <a:pt x="3958814" y="2287309"/>
                </a:cubicBezTo>
                <a:cubicBezTo>
                  <a:pt x="3963885" y="2277167"/>
                  <a:pt x="3965590" y="2265654"/>
                  <a:pt x="3969572" y="2255036"/>
                </a:cubicBezTo>
                <a:cubicBezTo>
                  <a:pt x="3976352" y="2236955"/>
                  <a:pt x="3984980" y="2219568"/>
                  <a:pt x="3991087" y="2201248"/>
                </a:cubicBezTo>
                <a:cubicBezTo>
                  <a:pt x="3995762" y="2187222"/>
                  <a:pt x="3997597" y="2172379"/>
                  <a:pt x="4001845" y="2158217"/>
                </a:cubicBezTo>
                <a:cubicBezTo>
                  <a:pt x="4008362" y="2136494"/>
                  <a:pt x="4016188" y="2115186"/>
                  <a:pt x="4023360" y="2093671"/>
                </a:cubicBezTo>
                <a:lnTo>
                  <a:pt x="4044875" y="2029125"/>
                </a:lnTo>
                <a:cubicBezTo>
                  <a:pt x="4048461" y="2011196"/>
                  <a:pt x="4048067" y="1991982"/>
                  <a:pt x="4055633" y="1975337"/>
                </a:cubicBezTo>
                <a:cubicBezTo>
                  <a:pt x="4066333" y="1951797"/>
                  <a:pt x="4098664" y="1910791"/>
                  <a:pt x="4098664" y="1910791"/>
                </a:cubicBezTo>
                <a:cubicBezTo>
                  <a:pt x="4117611" y="1853948"/>
                  <a:pt x="4120737" y="1859235"/>
                  <a:pt x="4098664" y="1770942"/>
                </a:cubicBezTo>
                <a:cubicBezTo>
                  <a:pt x="4096204" y="1761102"/>
                  <a:pt x="4083484" y="1757347"/>
                  <a:pt x="4077148" y="1749427"/>
                </a:cubicBezTo>
                <a:cubicBezTo>
                  <a:pt x="4069071" y="1739331"/>
                  <a:pt x="4061415" y="1728718"/>
                  <a:pt x="4055633" y="1717154"/>
                </a:cubicBezTo>
                <a:cubicBezTo>
                  <a:pt x="4050562" y="1707012"/>
                  <a:pt x="4047990" y="1695784"/>
                  <a:pt x="4044875" y="1684881"/>
                </a:cubicBezTo>
                <a:cubicBezTo>
                  <a:pt x="4040813" y="1670665"/>
                  <a:pt x="4042319" y="1654152"/>
                  <a:pt x="4034118" y="1641850"/>
                </a:cubicBezTo>
                <a:cubicBezTo>
                  <a:pt x="4026946" y="1631092"/>
                  <a:pt x="4011941" y="1628412"/>
                  <a:pt x="4001845" y="1620335"/>
                </a:cubicBezTo>
                <a:cubicBezTo>
                  <a:pt x="3993925" y="1613999"/>
                  <a:pt x="3990129" y="1601433"/>
                  <a:pt x="3980329" y="1598820"/>
                </a:cubicBezTo>
                <a:cubicBezTo>
                  <a:pt x="3934757" y="1586667"/>
                  <a:pt x="3887096" y="1584476"/>
                  <a:pt x="3840480" y="1577304"/>
                </a:cubicBezTo>
                <a:cubicBezTo>
                  <a:pt x="3802087" y="1519714"/>
                  <a:pt x="3828107" y="1554173"/>
                  <a:pt x="3754419" y="1480485"/>
                </a:cubicBezTo>
                <a:cubicBezTo>
                  <a:pt x="3738382" y="1464448"/>
                  <a:pt x="3711388" y="1466142"/>
                  <a:pt x="3689873" y="1458970"/>
                </a:cubicBezTo>
                <a:cubicBezTo>
                  <a:pt x="3478847" y="1388629"/>
                  <a:pt x="3245224" y="1444627"/>
                  <a:pt x="3022899" y="1437455"/>
                </a:cubicBezTo>
                <a:cubicBezTo>
                  <a:pt x="3026485" y="1401596"/>
                  <a:pt x="3022907" y="1364275"/>
                  <a:pt x="3033656" y="1329878"/>
                </a:cubicBezTo>
                <a:cubicBezTo>
                  <a:pt x="3041369" y="1305197"/>
                  <a:pt x="3068510" y="1289864"/>
                  <a:pt x="3076687" y="1265333"/>
                </a:cubicBezTo>
                <a:cubicBezTo>
                  <a:pt x="3093115" y="1216051"/>
                  <a:pt x="3080641" y="1242132"/>
                  <a:pt x="3119718" y="1190029"/>
                </a:cubicBezTo>
                <a:cubicBezTo>
                  <a:pt x="3123304" y="1179271"/>
                  <a:pt x="3125404" y="1167898"/>
                  <a:pt x="3130475" y="1157756"/>
                </a:cubicBezTo>
                <a:cubicBezTo>
                  <a:pt x="3136257" y="1146192"/>
                  <a:pt x="3144476" y="1136004"/>
                  <a:pt x="3151991" y="1125483"/>
                </a:cubicBezTo>
                <a:cubicBezTo>
                  <a:pt x="3218691" y="1032105"/>
                  <a:pt x="3155087" y="1126219"/>
                  <a:pt x="3205779" y="1050180"/>
                </a:cubicBezTo>
                <a:cubicBezTo>
                  <a:pt x="3209365" y="1039422"/>
                  <a:pt x="3211465" y="1028049"/>
                  <a:pt x="3216536" y="1017907"/>
                </a:cubicBezTo>
                <a:cubicBezTo>
                  <a:pt x="3230105" y="990769"/>
                  <a:pt x="3239557" y="984129"/>
                  <a:pt x="3259567" y="964118"/>
                </a:cubicBezTo>
                <a:cubicBezTo>
                  <a:pt x="3286608" y="882996"/>
                  <a:pt x="3246986" y="979846"/>
                  <a:pt x="3302598" y="910330"/>
                </a:cubicBezTo>
                <a:cubicBezTo>
                  <a:pt x="3309682" y="901475"/>
                  <a:pt x="3308284" y="888199"/>
                  <a:pt x="3313355" y="878057"/>
                </a:cubicBezTo>
                <a:cubicBezTo>
                  <a:pt x="3319137" y="866493"/>
                  <a:pt x="3327699" y="856542"/>
                  <a:pt x="3334871" y="845784"/>
                </a:cubicBezTo>
                <a:cubicBezTo>
                  <a:pt x="3339943" y="830568"/>
                  <a:pt x="3356386" y="783984"/>
                  <a:pt x="3356386" y="770481"/>
                </a:cubicBezTo>
                <a:cubicBezTo>
                  <a:pt x="3356386" y="738009"/>
                  <a:pt x="3356549" y="704242"/>
                  <a:pt x="3345628" y="673662"/>
                </a:cubicBezTo>
                <a:cubicBezTo>
                  <a:pt x="3337906" y="652039"/>
                  <a:pt x="3317541" y="637307"/>
                  <a:pt x="3302598" y="619874"/>
                </a:cubicBezTo>
                <a:cubicBezTo>
                  <a:pt x="3287589" y="602363"/>
                  <a:pt x="3269574" y="587225"/>
                  <a:pt x="3248809" y="576843"/>
                </a:cubicBezTo>
                <a:cubicBezTo>
                  <a:pt x="3238667" y="571772"/>
                  <a:pt x="3227294" y="569671"/>
                  <a:pt x="3216536" y="566085"/>
                </a:cubicBezTo>
                <a:cubicBezTo>
                  <a:pt x="3173506" y="569671"/>
                  <a:pt x="3128659" y="563963"/>
                  <a:pt x="3087445" y="576843"/>
                </a:cubicBezTo>
                <a:cubicBezTo>
                  <a:pt x="3068083" y="582894"/>
                  <a:pt x="3058758" y="605530"/>
                  <a:pt x="3044414" y="619874"/>
                </a:cubicBezTo>
                <a:cubicBezTo>
                  <a:pt x="3035272" y="629016"/>
                  <a:pt x="3022899" y="634217"/>
                  <a:pt x="3012141" y="641389"/>
                </a:cubicBezTo>
                <a:cubicBezTo>
                  <a:pt x="3001383" y="655733"/>
                  <a:pt x="2992546" y="671742"/>
                  <a:pt x="2979868" y="684420"/>
                </a:cubicBezTo>
                <a:cubicBezTo>
                  <a:pt x="2970726" y="693562"/>
                  <a:pt x="2950556" y="693350"/>
                  <a:pt x="2947595" y="705935"/>
                </a:cubicBezTo>
                <a:cubicBezTo>
                  <a:pt x="2904487" y="889146"/>
                  <a:pt x="2994626" y="848039"/>
                  <a:pt x="2904565" y="878057"/>
                </a:cubicBezTo>
                <a:cubicBezTo>
                  <a:pt x="2893807" y="885229"/>
                  <a:pt x="2885188" y="900494"/>
                  <a:pt x="2872292" y="899573"/>
                </a:cubicBezTo>
                <a:cubicBezTo>
                  <a:pt x="2831511" y="896660"/>
                  <a:pt x="2792461" y="881051"/>
                  <a:pt x="2753958" y="867300"/>
                </a:cubicBezTo>
                <a:cubicBezTo>
                  <a:pt x="2700771" y="848304"/>
                  <a:pt x="2740613" y="848535"/>
                  <a:pt x="2700169" y="824269"/>
                </a:cubicBezTo>
                <a:cubicBezTo>
                  <a:pt x="2690445" y="818435"/>
                  <a:pt x="2678654" y="817097"/>
                  <a:pt x="2667896" y="813511"/>
                </a:cubicBezTo>
                <a:cubicBezTo>
                  <a:pt x="2660724" y="802753"/>
                  <a:pt x="2647027" y="794151"/>
                  <a:pt x="2646381" y="781238"/>
                </a:cubicBezTo>
                <a:cubicBezTo>
                  <a:pt x="2634927" y="552153"/>
                  <a:pt x="2647917" y="665214"/>
                  <a:pt x="2667896" y="555328"/>
                </a:cubicBezTo>
                <a:cubicBezTo>
                  <a:pt x="2672432" y="530381"/>
                  <a:pt x="2672952" y="504731"/>
                  <a:pt x="2678654" y="480024"/>
                </a:cubicBezTo>
                <a:cubicBezTo>
                  <a:pt x="2692209" y="421284"/>
                  <a:pt x="2694457" y="424045"/>
                  <a:pt x="2721685" y="383205"/>
                </a:cubicBezTo>
                <a:cubicBezTo>
                  <a:pt x="2730901" y="355556"/>
                  <a:pt x="2737797" y="337617"/>
                  <a:pt x="2743200" y="307902"/>
                </a:cubicBezTo>
                <a:cubicBezTo>
                  <a:pt x="2747736" y="282955"/>
                  <a:pt x="2750372" y="257699"/>
                  <a:pt x="2753958" y="232598"/>
                </a:cubicBezTo>
                <a:cubicBezTo>
                  <a:pt x="2746959" y="141613"/>
                  <a:pt x="2773954" y="95834"/>
                  <a:pt x="2700169" y="49718"/>
                </a:cubicBezTo>
                <a:cubicBezTo>
                  <a:pt x="2687632" y="41882"/>
                  <a:pt x="2671482" y="42547"/>
                  <a:pt x="2657139" y="38961"/>
                </a:cubicBezTo>
                <a:cubicBezTo>
                  <a:pt x="2614146" y="-4032"/>
                  <a:pt x="2619821" y="-16806"/>
                  <a:pt x="2538805" y="28203"/>
                </a:cubicBezTo>
                <a:cubicBezTo>
                  <a:pt x="2528892" y="33710"/>
                  <a:pt x="2531162" y="49573"/>
                  <a:pt x="2528047" y="60476"/>
                </a:cubicBezTo>
                <a:cubicBezTo>
                  <a:pt x="2512708" y="114162"/>
                  <a:pt x="2516690" y="112783"/>
                  <a:pt x="2506532" y="178810"/>
                </a:cubicBezTo>
                <a:cubicBezTo>
                  <a:pt x="2502695" y="203750"/>
                  <a:pt x="2491730" y="270287"/>
                  <a:pt x="2485016" y="297144"/>
                </a:cubicBezTo>
                <a:cubicBezTo>
                  <a:pt x="2482266" y="308145"/>
                  <a:pt x="2477374" y="318514"/>
                  <a:pt x="2474259" y="329417"/>
                </a:cubicBezTo>
                <a:cubicBezTo>
                  <a:pt x="2470197" y="343633"/>
                  <a:pt x="2467563" y="358232"/>
                  <a:pt x="2463501" y="372448"/>
                </a:cubicBezTo>
                <a:cubicBezTo>
                  <a:pt x="2460386" y="383351"/>
                  <a:pt x="2455494" y="393720"/>
                  <a:pt x="2452744" y="404721"/>
                </a:cubicBezTo>
                <a:cubicBezTo>
                  <a:pt x="2448309" y="422460"/>
                  <a:pt x="2450163" y="442155"/>
                  <a:pt x="2441986" y="458509"/>
                </a:cubicBezTo>
                <a:cubicBezTo>
                  <a:pt x="2435182" y="472116"/>
                  <a:pt x="2419452" y="479095"/>
                  <a:pt x="2409713" y="490782"/>
                </a:cubicBezTo>
                <a:cubicBezTo>
                  <a:pt x="2401436" y="500714"/>
                  <a:pt x="2398130" y="514778"/>
                  <a:pt x="2388198" y="523055"/>
                </a:cubicBezTo>
                <a:cubicBezTo>
                  <a:pt x="2375878" y="533321"/>
                  <a:pt x="2359091" y="536614"/>
                  <a:pt x="2345167" y="544570"/>
                </a:cubicBezTo>
                <a:cubicBezTo>
                  <a:pt x="2333941" y="550985"/>
                  <a:pt x="2324120" y="559670"/>
                  <a:pt x="2312894" y="566085"/>
                </a:cubicBezTo>
                <a:cubicBezTo>
                  <a:pt x="2252109" y="600820"/>
                  <a:pt x="2286696" y="570770"/>
                  <a:pt x="2248348" y="609116"/>
                </a:cubicBezTo>
                <a:cubicBezTo>
                  <a:pt x="2222158" y="687688"/>
                  <a:pt x="2232334" y="651660"/>
                  <a:pt x="2216075" y="716693"/>
                </a:cubicBezTo>
                <a:cubicBezTo>
                  <a:pt x="2219661" y="741794"/>
                  <a:pt x="2221860" y="767133"/>
                  <a:pt x="2226833" y="791996"/>
                </a:cubicBezTo>
                <a:cubicBezTo>
                  <a:pt x="2229057" y="803115"/>
                  <a:pt x="2230629" y="815318"/>
                  <a:pt x="2237591" y="824269"/>
                </a:cubicBezTo>
                <a:cubicBezTo>
                  <a:pt x="2256271" y="848287"/>
                  <a:pt x="2280621" y="867300"/>
                  <a:pt x="2302136" y="888815"/>
                </a:cubicBezTo>
                <a:cubicBezTo>
                  <a:pt x="2332790" y="919469"/>
                  <a:pt x="2315218" y="904708"/>
                  <a:pt x="2355925" y="931845"/>
                </a:cubicBezTo>
                <a:cubicBezTo>
                  <a:pt x="2359511" y="946189"/>
                  <a:pt x="2360858" y="961286"/>
                  <a:pt x="2366682" y="974876"/>
                </a:cubicBezTo>
                <a:cubicBezTo>
                  <a:pt x="2371775" y="986760"/>
                  <a:pt x="2387391" y="994245"/>
                  <a:pt x="2388198" y="1007149"/>
                </a:cubicBezTo>
                <a:cubicBezTo>
                  <a:pt x="2391115" y="1053812"/>
                  <a:pt x="2382603" y="1100530"/>
                  <a:pt x="2377440" y="1146998"/>
                </a:cubicBezTo>
                <a:cubicBezTo>
                  <a:pt x="2375421" y="1165171"/>
                  <a:pt x="2375562" y="1184803"/>
                  <a:pt x="2366682" y="1200787"/>
                </a:cubicBezTo>
                <a:cubicBezTo>
                  <a:pt x="2356831" y="1218519"/>
                  <a:pt x="2337995" y="1229474"/>
                  <a:pt x="2323652" y="1243817"/>
                </a:cubicBezTo>
                <a:cubicBezTo>
                  <a:pt x="2318007" y="1242688"/>
                  <a:pt x="2250457" y="1231492"/>
                  <a:pt x="2237591" y="1222302"/>
                </a:cubicBezTo>
                <a:cubicBezTo>
                  <a:pt x="2221084" y="1210512"/>
                  <a:pt x="2208904" y="1193615"/>
                  <a:pt x="2194560" y="1179271"/>
                </a:cubicBezTo>
                <a:cubicBezTo>
                  <a:pt x="2183802" y="1168513"/>
                  <a:pt x="2177046" y="1150688"/>
                  <a:pt x="2162287" y="1146998"/>
                </a:cubicBezTo>
                <a:lnTo>
                  <a:pt x="2119256" y="1136241"/>
                </a:lnTo>
                <a:cubicBezTo>
                  <a:pt x="2065468" y="1143413"/>
                  <a:pt x="2007606" y="1136006"/>
                  <a:pt x="1957892" y="1157756"/>
                </a:cubicBezTo>
                <a:cubicBezTo>
                  <a:pt x="1941141" y="1165085"/>
                  <a:pt x="1964715" y="1206521"/>
                  <a:pt x="1947134" y="1211544"/>
                </a:cubicBezTo>
                <a:cubicBezTo>
                  <a:pt x="1902179" y="1224388"/>
                  <a:pt x="1853901" y="1204373"/>
                  <a:pt x="1807285" y="1200787"/>
                </a:cubicBezTo>
                <a:cubicBezTo>
                  <a:pt x="1741915" y="1178996"/>
                  <a:pt x="1700545" y="1160680"/>
                  <a:pt x="1613647" y="1200787"/>
                </a:cubicBezTo>
                <a:cubicBezTo>
                  <a:pt x="1596114" y="1208879"/>
                  <a:pt x="1625915" y="1237622"/>
                  <a:pt x="1635162" y="1254575"/>
                </a:cubicBezTo>
                <a:cubicBezTo>
                  <a:pt x="1673523" y="1324903"/>
                  <a:pt x="1658468" y="1312546"/>
                  <a:pt x="1710466" y="1329878"/>
                </a:cubicBezTo>
                <a:cubicBezTo>
                  <a:pt x="1793840" y="1413256"/>
                  <a:pt x="1734019" y="1342876"/>
                  <a:pt x="1473798" y="1362151"/>
                </a:cubicBezTo>
                <a:cubicBezTo>
                  <a:pt x="1462489" y="1362989"/>
                  <a:pt x="1452482" y="1369987"/>
                  <a:pt x="1441525" y="1372909"/>
                </a:cubicBezTo>
                <a:cubicBezTo>
                  <a:pt x="1398668" y="1384338"/>
                  <a:pt x="1312433" y="1405182"/>
                  <a:pt x="1312433" y="1405182"/>
                </a:cubicBezTo>
                <a:cubicBezTo>
                  <a:pt x="1219200" y="1401596"/>
                  <a:pt x="1125854" y="1400244"/>
                  <a:pt x="1032734" y="1394424"/>
                </a:cubicBezTo>
                <a:cubicBezTo>
                  <a:pt x="841756" y="1382488"/>
                  <a:pt x="1029244" y="1383667"/>
                  <a:pt x="946673" y="1383667"/>
                </a:cubicBezTo>
              </a:path>
            </a:pathLst>
          </a:cu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74DF74-988C-420F-861E-17B7198AD179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pic>
        <p:nvPicPr>
          <p:cNvPr id="4" name="Picture 4" descr="Картта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429251" cy="5563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1"/>
          <p:cNvSpPr>
            <a:spLocks noChangeArrowheads="1"/>
          </p:cNvSpPr>
          <p:nvPr/>
        </p:nvSpPr>
        <p:spPr bwMode="auto">
          <a:xfrm>
            <a:off x="0" y="333376"/>
            <a:ext cx="91630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ОРГАНИЗАЦИЯ ВМП 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ЗОН</a:t>
            </a:r>
            <a:endParaRPr lang="ru-RU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516216" y="4581128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6430155" y="2924450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2600432" y="2564904"/>
            <a:ext cx="459399" cy="4324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Дуга 12"/>
          <p:cNvSpPr/>
          <p:nvPr/>
        </p:nvSpPr>
        <p:spPr>
          <a:xfrm>
            <a:off x="5220072" y="3861048"/>
            <a:ext cx="72008" cy="4571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 flipH="1">
            <a:off x="611560" y="1916832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9644"/>
                </a:solidFill>
              </a:rPr>
              <a:t>1.8 млн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7469596" y="1124744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9644"/>
                </a:solidFill>
              </a:rPr>
              <a:t>1.2 млн.</a:t>
            </a:r>
            <a:endParaRPr lang="ru-RU" dirty="0">
              <a:solidFill>
                <a:srgbClr val="00964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5151287" y="5628221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9644"/>
                </a:solidFill>
              </a:rPr>
              <a:t>0</a:t>
            </a:r>
            <a:r>
              <a:rPr lang="ru-RU" dirty="0" smtClean="0">
                <a:solidFill>
                  <a:srgbClr val="009644"/>
                </a:solidFill>
              </a:rPr>
              <a:t>.8 млн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2216075" y="2474259"/>
            <a:ext cx="6648226" cy="559397"/>
          </a:xfrm>
          <a:custGeom>
            <a:avLst/>
            <a:gdLst>
              <a:gd name="connsiteX0" fmla="*/ 0 w 6648226"/>
              <a:gd name="connsiteY0" fmla="*/ 0 h 559397"/>
              <a:gd name="connsiteX1" fmla="*/ 86061 w 6648226"/>
              <a:gd name="connsiteY1" fmla="*/ 118334 h 559397"/>
              <a:gd name="connsiteX2" fmla="*/ 172123 w 6648226"/>
              <a:gd name="connsiteY2" fmla="*/ 139849 h 559397"/>
              <a:gd name="connsiteX3" fmla="*/ 215153 w 6648226"/>
              <a:gd name="connsiteY3" fmla="*/ 161365 h 559397"/>
              <a:gd name="connsiteX4" fmla="*/ 355003 w 6648226"/>
              <a:gd name="connsiteY4" fmla="*/ 139849 h 559397"/>
              <a:gd name="connsiteX5" fmla="*/ 376518 w 6648226"/>
              <a:gd name="connsiteY5" fmla="*/ 107576 h 559397"/>
              <a:gd name="connsiteX6" fmla="*/ 494852 w 6648226"/>
              <a:gd name="connsiteY6" fmla="*/ 64546 h 559397"/>
              <a:gd name="connsiteX7" fmla="*/ 602429 w 6648226"/>
              <a:gd name="connsiteY7" fmla="*/ 32273 h 559397"/>
              <a:gd name="connsiteX8" fmla="*/ 677732 w 6648226"/>
              <a:gd name="connsiteY8" fmla="*/ 21515 h 559397"/>
              <a:gd name="connsiteX9" fmla="*/ 849854 w 6648226"/>
              <a:gd name="connsiteY9" fmla="*/ 32273 h 559397"/>
              <a:gd name="connsiteX10" fmla="*/ 871370 w 6648226"/>
              <a:gd name="connsiteY10" fmla="*/ 53788 h 559397"/>
              <a:gd name="connsiteX11" fmla="*/ 903643 w 6648226"/>
              <a:gd name="connsiteY11" fmla="*/ 75303 h 559397"/>
              <a:gd name="connsiteX12" fmla="*/ 925158 w 6648226"/>
              <a:gd name="connsiteY12" fmla="*/ 96819 h 559397"/>
              <a:gd name="connsiteX13" fmla="*/ 957431 w 6648226"/>
              <a:gd name="connsiteY13" fmla="*/ 107576 h 559397"/>
              <a:gd name="connsiteX14" fmla="*/ 989704 w 6648226"/>
              <a:gd name="connsiteY14" fmla="*/ 161365 h 559397"/>
              <a:gd name="connsiteX15" fmla="*/ 1011219 w 6648226"/>
              <a:gd name="connsiteY15" fmla="*/ 193637 h 559397"/>
              <a:gd name="connsiteX16" fmla="*/ 1097280 w 6648226"/>
              <a:gd name="connsiteY16" fmla="*/ 268941 h 559397"/>
              <a:gd name="connsiteX17" fmla="*/ 1151069 w 6648226"/>
              <a:gd name="connsiteY17" fmla="*/ 279699 h 559397"/>
              <a:gd name="connsiteX18" fmla="*/ 1247887 w 6648226"/>
              <a:gd name="connsiteY18" fmla="*/ 311972 h 559397"/>
              <a:gd name="connsiteX19" fmla="*/ 1269403 w 6648226"/>
              <a:gd name="connsiteY19" fmla="*/ 333487 h 559397"/>
              <a:gd name="connsiteX20" fmla="*/ 1463040 w 6648226"/>
              <a:gd name="connsiteY20" fmla="*/ 365760 h 559397"/>
              <a:gd name="connsiteX21" fmla="*/ 1882589 w 6648226"/>
              <a:gd name="connsiteY21" fmla="*/ 398033 h 559397"/>
              <a:gd name="connsiteX22" fmla="*/ 2721685 w 6648226"/>
              <a:gd name="connsiteY22" fmla="*/ 419548 h 559397"/>
              <a:gd name="connsiteX23" fmla="*/ 2753958 w 6648226"/>
              <a:gd name="connsiteY23" fmla="*/ 451821 h 559397"/>
              <a:gd name="connsiteX24" fmla="*/ 2807746 w 6648226"/>
              <a:gd name="connsiteY24" fmla="*/ 462579 h 559397"/>
              <a:gd name="connsiteX25" fmla="*/ 2850777 w 6648226"/>
              <a:gd name="connsiteY25" fmla="*/ 494852 h 559397"/>
              <a:gd name="connsiteX26" fmla="*/ 2947596 w 6648226"/>
              <a:gd name="connsiteY26" fmla="*/ 516367 h 559397"/>
              <a:gd name="connsiteX27" fmla="*/ 2979869 w 6648226"/>
              <a:gd name="connsiteY27" fmla="*/ 537882 h 559397"/>
              <a:gd name="connsiteX28" fmla="*/ 3410174 w 6648226"/>
              <a:gd name="connsiteY28" fmla="*/ 559397 h 559397"/>
              <a:gd name="connsiteX29" fmla="*/ 3517751 w 6648226"/>
              <a:gd name="connsiteY29" fmla="*/ 537882 h 559397"/>
              <a:gd name="connsiteX30" fmla="*/ 3550024 w 6648226"/>
              <a:gd name="connsiteY30" fmla="*/ 527125 h 559397"/>
              <a:gd name="connsiteX31" fmla="*/ 3625327 w 6648226"/>
              <a:gd name="connsiteY31" fmla="*/ 462579 h 559397"/>
              <a:gd name="connsiteX32" fmla="*/ 3958814 w 6648226"/>
              <a:gd name="connsiteY32" fmla="*/ 419548 h 559397"/>
              <a:gd name="connsiteX33" fmla="*/ 4163210 w 6648226"/>
              <a:gd name="connsiteY33" fmla="*/ 387275 h 559397"/>
              <a:gd name="connsiteX34" fmla="*/ 4335332 w 6648226"/>
              <a:gd name="connsiteY34" fmla="*/ 430306 h 559397"/>
              <a:gd name="connsiteX35" fmla="*/ 4421393 w 6648226"/>
              <a:gd name="connsiteY35" fmla="*/ 462579 h 559397"/>
              <a:gd name="connsiteX36" fmla="*/ 4507454 w 6648226"/>
              <a:gd name="connsiteY36" fmla="*/ 494852 h 559397"/>
              <a:gd name="connsiteX37" fmla="*/ 4561243 w 6648226"/>
              <a:gd name="connsiteY37" fmla="*/ 527125 h 559397"/>
              <a:gd name="connsiteX38" fmla="*/ 4733365 w 6648226"/>
              <a:gd name="connsiteY38" fmla="*/ 548640 h 559397"/>
              <a:gd name="connsiteX39" fmla="*/ 4830184 w 6648226"/>
              <a:gd name="connsiteY39" fmla="*/ 527125 h 559397"/>
              <a:gd name="connsiteX40" fmla="*/ 4905487 w 6648226"/>
              <a:gd name="connsiteY40" fmla="*/ 484094 h 559397"/>
              <a:gd name="connsiteX41" fmla="*/ 4980791 w 6648226"/>
              <a:gd name="connsiteY41" fmla="*/ 419548 h 559397"/>
              <a:gd name="connsiteX42" fmla="*/ 5023821 w 6648226"/>
              <a:gd name="connsiteY42" fmla="*/ 408790 h 559397"/>
              <a:gd name="connsiteX43" fmla="*/ 5045337 w 6648226"/>
              <a:gd name="connsiteY43" fmla="*/ 387275 h 559397"/>
              <a:gd name="connsiteX44" fmla="*/ 5077610 w 6648226"/>
              <a:gd name="connsiteY44" fmla="*/ 376517 h 559397"/>
              <a:gd name="connsiteX45" fmla="*/ 5109883 w 6648226"/>
              <a:gd name="connsiteY45" fmla="*/ 355002 h 559397"/>
              <a:gd name="connsiteX46" fmla="*/ 5131398 w 6648226"/>
              <a:gd name="connsiteY46" fmla="*/ 322729 h 559397"/>
              <a:gd name="connsiteX47" fmla="*/ 5411097 w 6648226"/>
              <a:gd name="connsiteY47" fmla="*/ 290456 h 559397"/>
              <a:gd name="connsiteX48" fmla="*/ 5497158 w 6648226"/>
              <a:gd name="connsiteY48" fmla="*/ 268941 h 559397"/>
              <a:gd name="connsiteX49" fmla="*/ 5529431 w 6648226"/>
              <a:gd name="connsiteY49" fmla="*/ 301214 h 559397"/>
              <a:gd name="connsiteX50" fmla="*/ 5583219 w 6648226"/>
              <a:gd name="connsiteY50" fmla="*/ 322729 h 559397"/>
              <a:gd name="connsiteX51" fmla="*/ 5701553 w 6648226"/>
              <a:gd name="connsiteY51" fmla="*/ 355002 h 559397"/>
              <a:gd name="connsiteX52" fmla="*/ 5776857 w 6648226"/>
              <a:gd name="connsiteY52" fmla="*/ 365760 h 559397"/>
              <a:gd name="connsiteX53" fmla="*/ 5862918 w 6648226"/>
              <a:gd name="connsiteY53" fmla="*/ 387275 h 559397"/>
              <a:gd name="connsiteX54" fmla="*/ 6648226 w 6648226"/>
              <a:gd name="connsiteY54" fmla="*/ 376517 h 559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648226" h="559397">
                <a:moveTo>
                  <a:pt x="0" y="0"/>
                </a:moveTo>
                <a:cubicBezTo>
                  <a:pt x="32817" y="82039"/>
                  <a:pt x="7861" y="40133"/>
                  <a:pt x="86061" y="118334"/>
                </a:cubicBezTo>
                <a:cubicBezTo>
                  <a:pt x="106970" y="139243"/>
                  <a:pt x="172123" y="139849"/>
                  <a:pt x="172123" y="139849"/>
                </a:cubicBezTo>
                <a:cubicBezTo>
                  <a:pt x="186466" y="147021"/>
                  <a:pt x="199157" y="160222"/>
                  <a:pt x="215153" y="161365"/>
                </a:cubicBezTo>
                <a:cubicBezTo>
                  <a:pt x="283673" y="166259"/>
                  <a:pt x="304382" y="156723"/>
                  <a:pt x="355003" y="139849"/>
                </a:cubicBezTo>
                <a:cubicBezTo>
                  <a:pt x="362175" y="129091"/>
                  <a:pt x="367376" y="116718"/>
                  <a:pt x="376518" y="107576"/>
                </a:cubicBezTo>
                <a:cubicBezTo>
                  <a:pt x="409007" y="75087"/>
                  <a:pt x="452024" y="76783"/>
                  <a:pt x="494852" y="64546"/>
                </a:cubicBezTo>
                <a:cubicBezTo>
                  <a:pt x="543993" y="50506"/>
                  <a:pt x="556583" y="40609"/>
                  <a:pt x="602429" y="32273"/>
                </a:cubicBezTo>
                <a:cubicBezTo>
                  <a:pt x="627376" y="27737"/>
                  <a:pt x="652631" y="25101"/>
                  <a:pt x="677732" y="21515"/>
                </a:cubicBezTo>
                <a:cubicBezTo>
                  <a:pt x="735106" y="25101"/>
                  <a:pt x="793150" y="22822"/>
                  <a:pt x="849854" y="32273"/>
                </a:cubicBezTo>
                <a:cubicBezTo>
                  <a:pt x="859859" y="33940"/>
                  <a:pt x="863450" y="47452"/>
                  <a:pt x="871370" y="53788"/>
                </a:cubicBezTo>
                <a:cubicBezTo>
                  <a:pt x="881466" y="61865"/>
                  <a:pt x="893547" y="67226"/>
                  <a:pt x="903643" y="75303"/>
                </a:cubicBezTo>
                <a:cubicBezTo>
                  <a:pt x="911563" y="81639"/>
                  <a:pt x="916461" y="91601"/>
                  <a:pt x="925158" y="96819"/>
                </a:cubicBezTo>
                <a:cubicBezTo>
                  <a:pt x="934882" y="102653"/>
                  <a:pt x="946673" y="103990"/>
                  <a:pt x="957431" y="107576"/>
                </a:cubicBezTo>
                <a:cubicBezTo>
                  <a:pt x="976113" y="163620"/>
                  <a:pt x="955952" y="119175"/>
                  <a:pt x="989704" y="161365"/>
                </a:cubicBezTo>
                <a:cubicBezTo>
                  <a:pt x="997780" y="171461"/>
                  <a:pt x="1002705" y="183907"/>
                  <a:pt x="1011219" y="193637"/>
                </a:cubicBezTo>
                <a:cubicBezTo>
                  <a:pt x="1022686" y="206742"/>
                  <a:pt x="1070150" y="258767"/>
                  <a:pt x="1097280" y="268941"/>
                </a:cubicBezTo>
                <a:cubicBezTo>
                  <a:pt x="1114401" y="275361"/>
                  <a:pt x="1133139" y="276113"/>
                  <a:pt x="1151069" y="279699"/>
                </a:cubicBezTo>
                <a:cubicBezTo>
                  <a:pt x="1234214" y="335130"/>
                  <a:pt x="1115379" y="262282"/>
                  <a:pt x="1247887" y="311972"/>
                </a:cubicBezTo>
                <a:cubicBezTo>
                  <a:pt x="1257384" y="315533"/>
                  <a:pt x="1259709" y="330504"/>
                  <a:pt x="1269403" y="333487"/>
                </a:cubicBezTo>
                <a:cubicBezTo>
                  <a:pt x="1296186" y="341728"/>
                  <a:pt x="1421728" y="360596"/>
                  <a:pt x="1463040" y="365760"/>
                </a:cubicBezTo>
                <a:cubicBezTo>
                  <a:pt x="1700188" y="395404"/>
                  <a:pt x="1615689" y="385901"/>
                  <a:pt x="1882589" y="398033"/>
                </a:cubicBezTo>
                <a:cubicBezTo>
                  <a:pt x="2207916" y="463095"/>
                  <a:pt x="1705778" y="366079"/>
                  <a:pt x="2721685" y="419548"/>
                </a:cubicBezTo>
                <a:cubicBezTo>
                  <a:pt x="2736878" y="420348"/>
                  <a:pt x="2740351" y="445017"/>
                  <a:pt x="2753958" y="451821"/>
                </a:cubicBezTo>
                <a:cubicBezTo>
                  <a:pt x="2770312" y="459998"/>
                  <a:pt x="2789817" y="458993"/>
                  <a:pt x="2807746" y="462579"/>
                </a:cubicBezTo>
                <a:cubicBezTo>
                  <a:pt x="2822090" y="473337"/>
                  <a:pt x="2834740" y="486834"/>
                  <a:pt x="2850777" y="494852"/>
                </a:cubicBezTo>
                <a:cubicBezTo>
                  <a:pt x="2860902" y="499915"/>
                  <a:pt x="2941942" y="515236"/>
                  <a:pt x="2947596" y="516367"/>
                </a:cubicBezTo>
                <a:cubicBezTo>
                  <a:pt x="2958354" y="523539"/>
                  <a:pt x="2967083" y="535964"/>
                  <a:pt x="2979869" y="537882"/>
                </a:cubicBezTo>
                <a:cubicBezTo>
                  <a:pt x="3018096" y="543616"/>
                  <a:pt x="3408703" y="559333"/>
                  <a:pt x="3410174" y="559397"/>
                </a:cubicBezTo>
                <a:cubicBezTo>
                  <a:pt x="3483086" y="535094"/>
                  <a:pt x="3394138" y="562604"/>
                  <a:pt x="3517751" y="537882"/>
                </a:cubicBezTo>
                <a:cubicBezTo>
                  <a:pt x="3528870" y="535658"/>
                  <a:pt x="3539266" y="530711"/>
                  <a:pt x="3550024" y="527125"/>
                </a:cubicBezTo>
                <a:cubicBezTo>
                  <a:pt x="3568943" y="508205"/>
                  <a:pt x="3606250" y="469312"/>
                  <a:pt x="3625327" y="462579"/>
                </a:cubicBezTo>
                <a:cubicBezTo>
                  <a:pt x="3674089" y="445369"/>
                  <a:pt x="3943308" y="421180"/>
                  <a:pt x="3958814" y="419548"/>
                </a:cubicBezTo>
                <a:cubicBezTo>
                  <a:pt x="4032455" y="395000"/>
                  <a:pt x="4048597" y="387275"/>
                  <a:pt x="4163210" y="387275"/>
                </a:cubicBezTo>
                <a:cubicBezTo>
                  <a:pt x="4201453" y="387275"/>
                  <a:pt x="4292885" y="413327"/>
                  <a:pt x="4335332" y="430306"/>
                </a:cubicBezTo>
                <a:cubicBezTo>
                  <a:pt x="4429088" y="467808"/>
                  <a:pt x="4328232" y="439288"/>
                  <a:pt x="4421393" y="462579"/>
                </a:cubicBezTo>
                <a:cubicBezTo>
                  <a:pt x="4504129" y="517736"/>
                  <a:pt x="4391138" y="448325"/>
                  <a:pt x="4507454" y="494852"/>
                </a:cubicBezTo>
                <a:cubicBezTo>
                  <a:pt x="4526868" y="502618"/>
                  <a:pt x="4540902" y="522282"/>
                  <a:pt x="4561243" y="527125"/>
                </a:cubicBezTo>
                <a:cubicBezTo>
                  <a:pt x="4617491" y="540517"/>
                  <a:pt x="4675991" y="541468"/>
                  <a:pt x="4733365" y="548640"/>
                </a:cubicBezTo>
                <a:cubicBezTo>
                  <a:pt x="4749160" y="546007"/>
                  <a:pt x="4808377" y="539586"/>
                  <a:pt x="4830184" y="527125"/>
                </a:cubicBezTo>
                <a:cubicBezTo>
                  <a:pt x="4921368" y="475020"/>
                  <a:pt x="4831487" y="508761"/>
                  <a:pt x="4905487" y="484094"/>
                </a:cubicBezTo>
                <a:cubicBezTo>
                  <a:pt x="4925530" y="464051"/>
                  <a:pt x="4952118" y="431836"/>
                  <a:pt x="4980791" y="419548"/>
                </a:cubicBezTo>
                <a:cubicBezTo>
                  <a:pt x="4994380" y="413724"/>
                  <a:pt x="5009478" y="412376"/>
                  <a:pt x="5023821" y="408790"/>
                </a:cubicBezTo>
                <a:cubicBezTo>
                  <a:pt x="5030993" y="401618"/>
                  <a:pt x="5036640" y="392493"/>
                  <a:pt x="5045337" y="387275"/>
                </a:cubicBezTo>
                <a:cubicBezTo>
                  <a:pt x="5055061" y="381441"/>
                  <a:pt x="5067468" y="381588"/>
                  <a:pt x="5077610" y="376517"/>
                </a:cubicBezTo>
                <a:cubicBezTo>
                  <a:pt x="5089174" y="370735"/>
                  <a:pt x="5099125" y="362174"/>
                  <a:pt x="5109883" y="355002"/>
                </a:cubicBezTo>
                <a:cubicBezTo>
                  <a:pt x="5117055" y="344244"/>
                  <a:pt x="5120434" y="329581"/>
                  <a:pt x="5131398" y="322729"/>
                </a:cubicBezTo>
                <a:cubicBezTo>
                  <a:pt x="5196770" y="281872"/>
                  <a:pt x="5386370" y="291692"/>
                  <a:pt x="5411097" y="290456"/>
                </a:cubicBezTo>
                <a:cubicBezTo>
                  <a:pt x="5429662" y="284268"/>
                  <a:pt x="5482325" y="265233"/>
                  <a:pt x="5497158" y="268941"/>
                </a:cubicBezTo>
                <a:cubicBezTo>
                  <a:pt x="5511917" y="272631"/>
                  <a:pt x="5516530" y="293151"/>
                  <a:pt x="5529431" y="301214"/>
                </a:cubicBezTo>
                <a:cubicBezTo>
                  <a:pt x="5545806" y="311449"/>
                  <a:pt x="5565138" y="315949"/>
                  <a:pt x="5583219" y="322729"/>
                </a:cubicBezTo>
                <a:cubicBezTo>
                  <a:pt x="5623441" y="337812"/>
                  <a:pt x="5656914" y="343842"/>
                  <a:pt x="5701553" y="355002"/>
                </a:cubicBezTo>
                <a:cubicBezTo>
                  <a:pt x="5726152" y="361152"/>
                  <a:pt x="5751993" y="360787"/>
                  <a:pt x="5776857" y="365760"/>
                </a:cubicBezTo>
                <a:cubicBezTo>
                  <a:pt x="5805853" y="371559"/>
                  <a:pt x="5862918" y="387275"/>
                  <a:pt x="5862918" y="387275"/>
                </a:cubicBezTo>
                <a:cubicBezTo>
                  <a:pt x="6133321" y="297138"/>
                  <a:pt x="5883851" y="376517"/>
                  <a:pt x="6648226" y="376517"/>
                </a:cubicBezTo>
              </a:path>
            </a:pathLst>
          </a:cu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solidFill>
            <a:srgbClr val="009644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bg1"/>
                </a:solidFill>
              </a:rPr>
              <a:t>2012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92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6" descr="crowd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924175"/>
            <a:ext cx="3240087" cy="3384550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3923929" y="908720"/>
            <a:ext cx="4319587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9600" b="1" dirty="0" smtClean="0">
                <a:solidFill>
                  <a:srgbClr val="DCDCDC"/>
                </a:solidFill>
              </a:rPr>
              <a:t>2012</a:t>
            </a:r>
            <a:endParaRPr lang="ru-RU" sz="9600" b="1" dirty="0">
              <a:solidFill>
                <a:srgbClr val="DCDCDC"/>
              </a:solidFill>
            </a:endParaRPr>
          </a:p>
        </p:txBody>
      </p:sp>
      <p:sp>
        <p:nvSpPr>
          <p:cNvPr id="20485" name="Text Box 4"/>
          <p:cNvSpPr txBox="1">
            <a:spLocks noChangeArrowheads="1"/>
          </p:cNvSpPr>
          <p:nvPr/>
        </p:nvSpPr>
        <p:spPr bwMode="auto">
          <a:xfrm>
            <a:off x="323850" y="317600"/>
            <a:ext cx="88201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000" dirty="0">
                <a:solidFill>
                  <a:srgbClr val="0096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ВЫСОКОТЕХНОЛОГИЧНАЯ МЕДИЦИНСКАЯ ПОМОЩЬ</a:t>
            </a:r>
          </a:p>
        </p:txBody>
      </p:sp>
      <p:sp>
        <p:nvSpPr>
          <p:cNvPr id="20486" name="Rectangle 5"/>
          <p:cNvSpPr>
            <a:spLocks noChangeArrowheads="1"/>
          </p:cNvSpPr>
          <p:nvPr/>
        </p:nvSpPr>
        <p:spPr bwMode="auto">
          <a:xfrm>
            <a:off x="4139954" y="836712"/>
            <a:ext cx="273630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ru-RU" sz="1800" b="1" dirty="0">
              <a:solidFill>
                <a:srgbClr val="990033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ru-RU" sz="2400" b="1" dirty="0">
                <a:solidFill>
                  <a:srgbClr val="009644"/>
                </a:solidFill>
              </a:rPr>
              <a:t>ВМП получили </a:t>
            </a:r>
          </a:p>
          <a:p>
            <a:pPr algn="ctr">
              <a:spcBef>
                <a:spcPct val="50000"/>
              </a:spcBef>
            </a:pPr>
            <a:r>
              <a:rPr lang="ru-RU" sz="3600" b="1" dirty="0" smtClean="0">
                <a:solidFill>
                  <a:srgbClr val="009644"/>
                </a:solidFill>
              </a:rPr>
              <a:t>24 124 </a:t>
            </a:r>
            <a:r>
              <a:rPr lang="ru-RU" sz="2000" b="1" dirty="0">
                <a:solidFill>
                  <a:srgbClr val="009644"/>
                </a:solidFill>
              </a:rPr>
              <a:t>человек</a:t>
            </a:r>
          </a:p>
        </p:txBody>
      </p:sp>
      <p:pic>
        <p:nvPicPr>
          <p:cNvPr id="2048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765175"/>
            <a:ext cx="3313112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Text Box 61"/>
          <p:cNvSpPr txBox="1">
            <a:spLocks noChangeArrowheads="1"/>
          </p:cNvSpPr>
          <p:nvPr/>
        </p:nvSpPr>
        <p:spPr bwMode="auto">
          <a:xfrm>
            <a:off x="7092951" y="981075"/>
            <a:ext cx="172720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</a:rPr>
              <a:t>2006г</a:t>
            </a:r>
            <a:r>
              <a:rPr 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</a:rPr>
              <a:t>. - 9 </a:t>
            </a: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</a:rPr>
              <a:t>246</a:t>
            </a:r>
          </a:p>
          <a:p>
            <a:pPr eaLnBrk="1" hangingPunct="1">
              <a:spcBef>
                <a:spcPct val="50000"/>
              </a:spcBef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</a:rPr>
              <a:t>2007г. – 9 358</a:t>
            </a:r>
          </a:p>
          <a:p>
            <a:pPr eaLnBrk="1" hangingPunct="1">
              <a:spcBef>
                <a:spcPct val="50000"/>
              </a:spcBef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</a:rPr>
              <a:t>2008г. – 19 600</a:t>
            </a:r>
          </a:p>
          <a:p>
            <a:pPr eaLnBrk="1" hangingPunct="1">
              <a:spcBef>
                <a:spcPct val="50000"/>
              </a:spcBef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</a:rPr>
              <a:t>2010г. – 20 416</a:t>
            </a:r>
          </a:p>
          <a:p>
            <a:pPr eaLnBrk="1" hangingPunct="1">
              <a:spcBef>
                <a:spcPct val="50000"/>
              </a:spcBef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</a:rPr>
              <a:t>2011г. – 22 067</a:t>
            </a:r>
            <a:endParaRPr lang="ru-RU" sz="1400" b="1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20491" name="AutoShape 47"/>
          <p:cNvSpPr>
            <a:spLocks noChangeArrowheads="1"/>
          </p:cNvSpPr>
          <p:nvPr/>
        </p:nvSpPr>
        <p:spPr bwMode="auto">
          <a:xfrm>
            <a:off x="900114" y="3429002"/>
            <a:ext cx="2663825" cy="2881313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990033">
                  <a:alpha val="37000"/>
                </a:srgbClr>
              </a:gs>
              <a:gs pos="100000">
                <a:srgbClr val="470018">
                  <a:alpha val="37999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800">
              <a:latin typeface="Tahoma" pitchFamily="34" charset="0"/>
            </a:endParaRPr>
          </a:p>
        </p:txBody>
      </p:sp>
      <p:sp>
        <p:nvSpPr>
          <p:cNvPr id="20492" name="Line 11"/>
          <p:cNvSpPr>
            <a:spLocks noChangeShapeType="1"/>
          </p:cNvSpPr>
          <p:nvPr/>
        </p:nvSpPr>
        <p:spPr bwMode="auto">
          <a:xfrm>
            <a:off x="1692275" y="4508500"/>
            <a:ext cx="1008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493" name="Line 12"/>
          <p:cNvSpPr>
            <a:spLocks noChangeShapeType="1"/>
          </p:cNvSpPr>
          <p:nvPr/>
        </p:nvSpPr>
        <p:spPr bwMode="auto">
          <a:xfrm>
            <a:off x="1258888" y="5516563"/>
            <a:ext cx="19446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494" name="Text Box 51"/>
          <p:cNvSpPr txBox="1">
            <a:spLocks noChangeArrowheads="1"/>
          </p:cNvSpPr>
          <p:nvPr/>
        </p:nvSpPr>
        <p:spPr bwMode="auto">
          <a:xfrm>
            <a:off x="1619250" y="4005264"/>
            <a:ext cx="12969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400" b="1">
                <a:solidFill>
                  <a:schemeClr val="bg1"/>
                </a:solidFill>
                <a:latin typeface="Tahoma" pitchFamily="34" charset="0"/>
              </a:rPr>
              <a:t>Центры ВМП</a:t>
            </a:r>
          </a:p>
        </p:txBody>
      </p:sp>
      <p:sp>
        <p:nvSpPr>
          <p:cNvPr id="20495" name="Text Box 52"/>
          <p:cNvSpPr txBox="1">
            <a:spLocks noChangeArrowheads="1"/>
          </p:cNvSpPr>
          <p:nvPr/>
        </p:nvSpPr>
        <p:spPr bwMode="auto">
          <a:xfrm>
            <a:off x="900114" y="5013326"/>
            <a:ext cx="2736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200" b="1">
                <a:solidFill>
                  <a:schemeClr val="bg1"/>
                </a:solidFill>
                <a:latin typeface="Tahoma" pitchFamily="34" charset="0"/>
              </a:rPr>
              <a:t>Межмуниципальные                   центры</a:t>
            </a:r>
          </a:p>
        </p:txBody>
      </p:sp>
      <p:sp>
        <p:nvSpPr>
          <p:cNvPr id="20496" name="Text Box 53"/>
          <p:cNvSpPr txBox="1">
            <a:spLocks noChangeArrowheads="1"/>
          </p:cNvSpPr>
          <p:nvPr/>
        </p:nvSpPr>
        <p:spPr bwMode="auto">
          <a:xfrm>
            <a:off x="900114" y="5805488"/>
            <a:ext cx="2736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200" b="1">
                <a:solidFill>
                  <a:schemeClr val="bg1"/>
                </a:solidFill>
                <a:latin typeface="Tahoma" pitchFamily="34" charset="0"/>
              </a:rPr>
              <a:t>Муниципальные учреждения здравоохранения</a:t>
            </a:r>
          </a:p>
        </p:txBody>
      </p:sp>
      <p:sp>
        <p:nvSpPr>
          <p:cNvPr id="20497" name="Text Box 29"/>
          <p:cNvSpPr txBox="1">
            <a:spLocks noChangeArrowheads="1"/>
          </p:cNvSpPr>
          <p:nvPr/>
        </p:nvSpPr>
        <p:spPr bwMode="auto">
          <a:xfrm>
            <a:off x="3995738" y="2708277"/>
            <a:ext cx="48244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</a:rPr>
              <a:t>           Стратегия развития ВМП</a:t>
            </a:r>
          </a:p>
        </p:txBody>
      </p:sp>
      <p:sp>
        <p:nvSpPr>
          <p:cNvPr id="20498" name="AutoShape 26"/>
          <p:cNvSpPr>
            <a:spLocks noChangeArrowheads="1"/>
          </p:cNvSpPr>
          <p:nvPr/>
        </p:nvSpPr>
        <p:spPr bwMode="auto">
          <a:xfrm>
            <a:off x="4211639" y="3213102"/>
            <a:ext cx="1584325" cy="576263"/>
          </a:xfrm>
          <a:prstGeom prst="roundRect">
            <a:avLst>
              <a:gd name="adj" fmla="val 16667"/>
            </a:avLst>
          </a:prstGeom>
          <a:solidFill>
            <a:srgbClr val="00964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endParaRPr lang="ru-RU" sz="1800">
              <a:latin typeface="Tahoma" pitchFamily="34" charset="0"/>
            </a:endParaRPr>
          </a:p>
        </p:txBody>
      </p:sp>
      <p:sp>
        <p:nvSpPr>
          <p:cNvPr id="20499" name="AutoShape 26"/>
          <p:cNvSpPr>
            <a:spLocks noChangeArrowheads="1"/>
          </p:cNvSpPr>
          <p:nvPr/>
        </p:nvSpPr>
        <p:spPr bwMode="auto">
          <a:xfrm>
            <a:off x="4211639" y="3862388"/>
            <a:ext cx="1584325" cy="576262"/>
          </a:xfrm>
          <a:prstGeom prst="roundRect">
            <a:avLst>
              <a:gd name="adj" fmla="val 16667"/>
            </a:avLst>
          </a:prstGeom>
          <a:solidFill>
            <a:srgbClr val="00964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endParaRPr lang="ru-RU" sz="1800">
              <a:latin typeface="Tahoma" pitchFamily="34" charset="0"/>
            </a:endParaRPr>
          </a:p>
        </p:txBody>
      </p:sp>
      <p:sp>
        <p:nvSpPr>
          <p:cNvPr id="20500" name="AutoShape 26"/>
          <p:cNvSpPr>
            <a:spLocks noChangeArrowheads="1"/>
          </p:cNvSpPr>
          <p:nvPr/>
        </p:nvSpPr>
        <p:spPr bwMode="auto">
          <a:xfrm>
            <a:off x="4224339" y="4538663"/>
            <a:ext cx="1584325" cy="576262"/>
          </a:xfrm>
          <a:prstGeom prst="roundRect">
            <a:avLst>
              <a:gd name="adj" fmla="val 16667"/>
            </a:avLst>
          </a:prstGeom>
          <a:solidFill>
            <a:srgbClr val="00964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endParaRPr lang="ru-RU" sz="1800">
              <a:latin typeface="Tahoma" pitchFamily="34" charset="0"/>
            </a:endParaRPr>
          </a:p>
        </p:txBody>
      </p:sp>
      <p:sp>
        <p:nvSpPr>
          <p:cNvPr id="20501" name="AutoShape 26"/>
          <p:cNvSpPr>
            <a:spLocks noChangeArrowheads="1"/>
          </p:cNvSpPr>
          <p:nvPr/>
        </p:nvSpPr>
        <p:spPr bwMode="auto">
          <a:xfrm>
            <a:off x="4249739" y="5213352"/>
            <a:ext cx="1584325" cy="576263"/>
          </a:xfrm>
          <a:prstGeom prst="roundRect">
            <a:avLst>
              <a:gd name="adj" fmla="val 16667"/>
            </a:avLst>
          </a:prstGeom>
          <a:solidFill>
            <a:srgbClr val="00964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endParaRPr lang="ru-RU" sz="1800">
              <a:latin typeface="Tahoma" pitchFamily="34" charset="0"/>
            </a:endParaRPr>
          </a:p>
        </p:txBody>
      </p:sp>
      <p:sp>
        <p:nvSpPr>
          <p:cNvPr id="20502" name="Text Box 36"/>
          <p:cNvSpPr txBox="1">
            <a:spLocks noChangeArrowheads="1"/>
          </p:cNvSpPr>
          <p:nvPr/>
        </p:nvSpPr>
        <p:spPr bwMode="auto">
          <a:xfrm>
            <a:off x="6011864" y="3213101"/>
            <a:ext cx="27368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000">
                <a:latin typeface="Tahoma" pitchFamily="34" charset="0"/>
              </a:rPr>
              <a:t>Укрепление первичного звена и подготовка специалистов. Использование ИТ</a:t>
            </a:r>
            <a:r>
              <a:rPr lang="en-US" sz="1000">
                <a:latin typeface="Tahoma" pitchFamily="34" charset="0"/>
              </a:rPr>
              <a:t> </a:t>
            </a:r>
            <a:r>
              <a:rPr lang="ru-RU" sz="1000">
                <a:latin typeface="Tahoma" pitchFamily="34" charset="0"/>
              </a:rPr>
              <a:t>-диспетчерский центр МЗ РТ</a:t>
            </a:r>
          </a:p>
        </p:txBody>
      </p:sp>
      <p:sp>
        <p:nvSpPr>
          <p:cNvPr id="20503" name="Text Box 37"/>
          <p:cNvSpPr txBox="1">
            <a:spLocks noChangeArrowheads="1"/>
          </p:cNvSpPr>
          <p:nvPr/>
        </p:nvSpPr>
        <p:spPr bwMode="auto">
          <a:xfrm>
            <a:off x="6011864" y="3860801"/>
            <a:ext cx="27368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000">
                <a:latin typeface="Tahoma" pitchFamily="34" charset="0"/>
              </a:rPr>
              <a:t>Организация 3-х ВМП центров в РТ. Обеспечение ресурсами. Подготовка специалистов</a:t>
            </a:r>
          </a:p>
        </p:txBody>
      </p:sp>
      <p:sp>
        <p:nvSpPr>
          <p:cNvPr id="20504" name="Text Box 39"/>
          <p:cNvSpPr txBox="1">
            <a:spLocks noChangeArrowheads="1"/>
          </p:cNvSpPr>
          <p:nvPr/>
        </p:nvSpPr>
        <p:spPr bwMode="auto">
          <a:xfrm>
            <a:off x="6084888" y="4581527"/>
            <a:ext cx="2736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000" dirty="0">
                <a:latin typeface="Tahoma" pitchFamily="34" charset="0"/>
              </a:rPr>
              <a:t>Организация реабилитационных центров и преемственность лечения</a:t>
            </a:r>
          </a:p>
        </p:txBody>
      </p:sp>
      <p:sp>
        <p:nvSpPr>
          <p:cNvPr id="20505" name="Text Box 40"/>
          <p:cNvSpPr txBox="1">
            <a:spLocks noChangeArrowheads="1"/>
          </p:cNvSpPr>
          <p:nvPr/>
        </p:nvSpPr>
        <p:spPr bwMode="auto">
          <a:xfrm>
            <a:off x="6084888" y="5300665"/>
            <a:ext cx="2736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000">
                <a:latin typeface="Tahoma" pitchFamily="34" charset="0"/>
              </a:rPr>
              <a:t>Активизация разъяснительной работы среди населения с участием СМИ</a:t>
            </a:r>
          </a:p>
        </p:txBody>
      </p:sp>
      <p:sp>
        <p:nvSpPr>
          <p:cNvPr id="20506" name="Text Box 25"/>
          <p:cNvSpPr txBox="1">
            <a:spLocks noChangeArrowheads="1"/>
          </p:cNvSpPr>
          <p:nvPr/>
        </p:nvSpPr>
        <p:spPr bwMode="auto">
          <a:xfrm>
            <a:off x="4211639" y="3213102"/>
            <a:ext cx="14239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200">
                <a:solidFill>
                  <a:schemeClr val="bg1"/>
                </a:solidFill>
                <a:latin typeface="Candara" pitchFamily="34" charset="0"/>
              </a:rPr>
              <a:t>Своевременное выявление и направление</a:t>
            </a:r>
          </a:p>
        </p:txBody>
      </p:sp>
      <p:sp>
        <p:nvSpPr>
          <p:cNvPr id="20507" name="Text Box 26"/>
          <p:cNvSpPr txBox="1">
            <a:spLocks noChangeArrowheads="1"/>
          </p:cNvSpPr>
          <p:nvPr/>
        </p:nvSpPr>
        <p:spPr bwMode="auto">
          <a:xfrm>
            <a:off x="4284664" y="3933825"/>
            <a:ext cx="14239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200">
                <a:solidFill>
                  <a:schemeClr val="bg1"/>
                </a:solidFill>
                <a:latin typeface="Candara" pitchFamily="34" charset="0"/>
              </a:rPr>
              <a:t>Своевременное   ВМП лечение</a:t>
            </a:r>
          </a:p>
        </p:txBody>
      </p:sp>
      <p:sp>
        <p:nvSpPr>
          <p:cNvPr id="20508" name="Text Box 27"/>
          <p:cNvSpPr txBox="1">
            <a:spLocks noChangeArrowheads="1"/>
          </p:cNvSpPr>
          <p:nvPr/>
        </p:nvSpPr>
        <p:spPr bwMode="auto">
          <a:xfrm>
            <a:off x="4284663" y="4508502"/>
            <a:ext cx="1511300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200">
                <a:solidFill>
                  <a:schemeClr val="bg1"/>
                </a:solidFill>
                <a:latin typeface="Candara" pitchFamily="34" charset="0"/>
              </a:rPr>
              <a:t>Восстановительное лечение и реабилитация</a:t>
            </a:r>
          </a:p>
        </p:txBody>
      </p:sp>
      <p:sp>
        <p:nvSpPr>
          <p:cNvPr id="20509" name="Text Box 28"/>
          <p:cNvSpPr txBox="1">
            <a:spLocks noChangeArrowheads="1"/>
          </p:cNvSpPr>
          <p:nvPr/>
        </p:nvSpPr>
        <p:spPr bwMode="auto">
          <a:xfrm>
            <a:off x="4356100" y="5084765"/>
            <a:ext cx="15113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sz="1200">
              <a:solidFill>
                <a:schemeClr val="bg1"/>
              </a:solidFill>
              <a:latin typeface="Candara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ru-RU" sz="1200">
                <a:solidFill>
                  <a:schemeClr val="bg1"/>
                </a:solidFill>
                <a:latin typeface="Candara" pitchFamily="34" charset="0"/>
              </a:rPr>
              <a:t>Профилактика</a:t>
            </a:r>
          </a:p>
        </p:txBody>
      </p:sp>
      <p:sp>
        <p:nvSpPr>
          <p:cNvPr id="20510" name="Rectangle 29"/>
          <p:cNvSpPr>
            <a:spLocks noChangeArrowheads="1"/>
          </p:cNvSpPr>
          <p:nvPr/>
        </p:nvSpPr>
        <p:spPr bwMode="auto">
          <a:xfrm>
            <a:off x="5795963" y="3357563"/>
            <a:ext cx="144462" cy="215900"/>
          </a:xfrm>
          <a:prstGeom prst="rect">
            <a:avLst/>
          </a:prstGeom>
          <a:solidFill>
            <a:srgbClr val="009644"/>
          </a:solidFill>
          <a:ln>
            <a:noFill/>
          </a:ln>
          <a:ex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11" name="Rectangle 30"/>
          <p:cNvSpPr>
            <a:spLocks noChangeArrowheads="1"/>
          </p:cNvSpPr>
          <p:nvPr/>
        </p:nvSpPr>
        <p:spPr bwMode="auto">
          <a:xfrm>
            <a:off x="5783263" y="4019550"/>
            <a:ext cx="144462" cy="215900"/>
          </a:xfrm>
          <a:prstGeom prst="rect">
            <a:avLst/>
          </a:prstGeom>
          <a:solidFill>
            <a:srgbClr val="009644"/>
          </a:solidFill>
          <a:ln>
            <a:noFill/>
          </a:ln>
          <a:ex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12" name="Rectangle 31"/>
          <p:cNvSpPr>
            <a:spLocks noChangeArrowheads="1"/>
          </p:cNvSpPr>
          <p:nvPr/>
        </p:nvSpPr>
        <p:spPr bwMode="auto">
          <a:xfrm>
            <a:off x="5795963" y="4735513"/>
            <a:ext cx="144462" cy="215900"/>
          </a:xfrm>
          <a:prstGeom prst="rect">
            <a:avLst/>
          </a:prstGeom>
          <a:solidFill>
            <a:srgbClr val="009644"/>
          </a:solidFill>
          <a:ln>
            <a:noFill/>
          </a:ln>
          <a:ex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13" name="Rectangle 32"/>
          <p:cNvSpPr>
            <a:spLocks noChangeArrowheads="1"/>
          </p:cNvSpPr>
          <p:nvPr/>
        </p:nvSpPr>
        <p:spPr bwMode="auto">
          <a:xfrm>
            <a:off x="5835651" y="5399088"/>
            <a:ext cx="144463" cy="215900"/>
          </a:xfrm>
          <a:prstGeom prst="rect">
            <a:avLst/>
          </a:prstGeom>
          <a:solidFill>
            <a:srgbClr val="009644"/>
          </a:solidFill>
          <a:ln>
            <a:noFill/>
          </a:ln>
          <a:ex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" name="Rectangle 7"/>
          <p:cNvSpPr>
            <a:spLocks noChangeArrowheads="1"/>
          </p:cNvSpPr>
          <p:nvPr/>
        </p:nvSpPr>
        <p:spPr bwMode="auto">
          <a:xfrm>
            <a:off x="0" y="2"/>
            <a:ext cx="9144000" cy="333375"/>
          </a:xfrm>
          <a:prstGeom prst="rect">
            <a:avLst/>
          </a:prstGeom>
          <a:solidFill>
            <a:srgbClr val="009644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bg1"/>
                </a:solidFill>
              </a:rPr>
              <a:t>2012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27785" y="6310313"/>
            <a:ext cx="5616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9644"/>
                </a:solidFill>
              </a:rPr>
              <a:t>ВМП в РТ оказывается по 22 специальностям</a:t>
            </a:r>
            <a:endParaRPr lang="ru-RU" sz="2000" dirty="0">
              <a:solidFill>
                <a:srgbClr val="009644"/>
              </a:solidFill>
            </a:endParaRPr>
          </a:p>
        </p:txBody>
      </p:sp>
      <p:sp>
        <p:nvSpPr>
          <p:cNvPr id="3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839E0E4-493C-4097-909F-24F63BDD3E11}" type="slidenum">
              <a:rPr lang="ru-RU" sz="1400" smtClean="0"/>
              <a:pPr eaLnBrk="1" hangingPunct="1"/>
              <a:t>11</a:t>
            </a:fld>
            <a:endParaRPr lang="ru-RU" sz="1400" smtClean="0"/>
          </a:p>
        </p:txBody>
      </p:sp>
    </p:spTree>
    <p:extLst>
      <p:ext uri="{BB962C8B-B14F-4D97-AF65-F5344CB8AC3E}">
        <p14:creationId xmlns:p14="http://schemas.microsoft.com/office/powerpoint/2010/main" val="117006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2"/>
            <a:ext cx="9144000" cy="333375"/>
          </a:xfrm>
          <a:prstGeom prst="rect">
            <a:avLst/>
          </a:prstGeom>
          <a:solidFill>
            <a:srgbClr val="009644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bg1"/>
                </a:solidFill>
              </a:rPr>
              <a:t>2012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4"/>
          <p:cNvSpPr>
            <a:spLocks noChangeArrowheads="1"/>
          </p:cNvSpPr>
          <p:nvPr/>
        </p:nvSpPr>
        <p:spPr bwMode="auto">
          <a:xfrm>
            <a:off x="-348" y="733971"/>
            <a:ext cx="9144000" cy="287338"/>
          </a:xfrm>
          <a:prstGeom prst="rect">
            <a:avLst/>
          </a:prstGeom>
          <a:solidFill>
            <a:schemeClr val="accent1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800" dirty="0"/>
              <a:t>Профиль - «Сердечно-сосудистая </a:t>
            </a:r>
            <a:r>
              <a:rPr lang="ru-RU" sz="1800" dirty="0" smtClean="0"/>
              <a:t>хирургия</a:t>
            </a:r>
            <a:endParaRPr lang="ru-RU" sz="1800" dirty="0"/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2015084" y="1005434"/>
            <a:ext cx="61420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400">
                <a:latin typeface="Sylfaen" pitchFamily="18" charset="0"/>
              </a:rPr>
              <a:t>Потребность в ВМП по РТ -</a:t>
            </a:r>
            <a:r>
              <a:rPr lang="en-US" sz="2400">
                <a:latin typeface="Sylfaen" pitchFamily="18" charset="0"/>
              </a:rPr>
              <a:t> </a:t>
            </a:r>
            <a:r>
              <a:rPr lang="ru-RU" sz="3200">
                <a:solidFill>
                  <a:srgbClr val="990000"/>
                </a:solidFill>
                <a:latin typeface="Sylfaen" pitchFamily="18" charset="0"/>
              </a:rPr>
              <a:t>9 150</a:t>
            </a:r>
            <a:r>
              <a:rPr lang="ru-RU" sz="2400">
                <a:latin typeface="Sylfaen" pitchFamily="18" charset="0"/>
              </a:rPr>
              <a:t> больных</a:t>
            </a:r>
          </a:p>
        </p:txBody>
      </p:sp>
      <p:graphicFrame>
        <p:nvGraphicFramePr>
          <p:cNvPr id="17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4873728"/>
              </p:ext>
            </p:extLst>
          </p:nvPr>
        </p:nvGraphicFramePr>
        <p:xfrm>
          <a:off x="1854200" y="1538288"/>
          <a:ext cx="6726238" cy="1973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1" name="Лист" r:id="rId4" imgW="6086365" imgH="1971810" progId="Excel.Sheet.8">
                  <p:embed/>
                </p:oleObj>
              </mc:Choice>
              <mc:Fallback>
                <p:oleObj name="Лист" r:id="rId4" imgW="6086365" imgH="1971810" progId="Excel.Shee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4200" y="1538288"/>
                        <a:ext cx="6726238" cy="1973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994726"/>
              </p:ext>
            </p:extLst>
          </p:nvPr>
        </p:nvGraphicFramePr>
        <p:xfrm>
          <a:off x="1859509" y="4389984"/>
          <a:ext cx="7261225" cy="2217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2" name="Worksheet" r:id="rId6" imgW="6705600" imgH="2047875" progId="Excel.Sheet.8">
                  <p:embed/>
                </p:oleObj>
              </mc:Choice>
              <mc:Fallback>
                <p:oleObj name="Worksheet" r:id="rId6" imgW="6705600" imgH="2047875" progId="Excel.Shee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9509" y="4389984"/>
                        <a:ext cx="7261225" cy="2217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25"/>
          <p:cNvSpPr>
            <a:spLocks noChangeArrowheads="1"/>
          </p:cNvSpPr>
          <p:nvPr/>
        </p:nvSpPr>
        <p:spPr bwMode="auto">
          <a:xfrm>
            <a:off x="2843759" y="1669009"/>
            <a:ext cx="172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200" b="1" dirty="0">
                <a:solidFill>
                  <a:srgbClr val="009644"/>
                </a:solidFill>
              </a:rPr>
              <a:t>КОРОНАРОГРАФИЯ </a:t>
            </a:r>
            <a:r>
              <a:rPr lang="ru-RU" sz="1200" dirty="0">
                <a:solidFill>
                  <a:srgbClr val="009644"/>
                </a:solidFill>
              </a:rPr>
              <a:t>(чел.)</a:t>
            </a:r>
          </a:p>
        </p:txBody>
      </p:sp>
      <p:sp>
        <p:nvSpPr>
          <p:cNvPr id="20" name="Rectangle 26"/>
          <p:cNvSpPr>
            <a:spLocks noChangeArrowheads="1"/>
          </p:cNvSpPr>
          <p:nvPr/>
        </p:nvSpPr>
        <p:spPr bwMode="auto">
          <a:xfrm>
            <a:off x="5758409" y="4189959"/>
            <a:ext cx="30972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200" b="1" dirty="0">
                <a:solidFill>
                  <a:srgbClr val="009644"/>
                </a:solidFill>
              </a:rPr>
              <a:t>ДИНАМИКА ПО ГОДАМ АКШ </a:t>
            </a:r>
            <a:r>
              <a:rPr lang="ru-RU" sz="1200" dirty="0">
                <a:solidFill>
                  <a:srgbClr val="009644"/>
                </a:solidFill>
              </a:rPr>
              <a:t>(чел.)</a:t>
            </a:r>
          </a:p>
        </p:txBody>
      </p:sp>
      <p:sp>
        <p:nvSpPr>
          <p:cNvPr id="21" name="Rectangle 30"/>
          <p:cNvSpPr>
            <a:spLocks noChangeArrowheads="1"/>
          </p:cNvSpPr>
          <p:nvPr/>
        </p:nvSpPr>
        <p:spPr bwMode="auto">
          <a:xfrm>
            <a:off x="1980159" y="3799434"/>
            <a:ext cx="395922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ru-RU" sz="1100"/>
              <a:t>В 2011 году количество операций АКШ увеличилось на</a:t>
            </a:r>
            <a:r>
              <a:rPr lang="ru-RU" sz="1000"/>
              <a:t> </a:t>
            </a:r>
            <a:r>
              <a:rPr lang="ru-RU">
                <a:solidFill>
                  <a:srgbClr val="990000"/>
                </a:solidFill>
              </a:rPr>
              <a:t>45%</a:t>
            </a:r>
            <a:r>
              <a:rPr lang="ru-RU" sz="1000"/>
              <a:t> </a:t>
            </a:r>
            <a:r>
              <a:rPr lang="ru-RU" sz="1100"/>
              <a:t>по сравнению с 2010 годом.</a:t>
            </a:r>
            <a:endParaRPr lang="ru-RU" sz="1000"/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323850" y="317600"/>
            <a:ext cx="88201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000" dirty="0">
                <a:solidFill>
                  <a:srgbClr val="0096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ВЫСОКОТЕХНОЛОГИЧНАЯ МЕДИЦИНСКАЯ ПОМОЩЬ</a:t>
            </a:r>
          </a:p>
        </p:txBody>
      </p:sp>
      <p:pic>
        <p:nvPicPr>
          <p:cNvPr id="25" name="Picture 15" descr="000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1021308"/>
            <a:ext cx="1834775" cy="5836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839E0E4-493C-4097-909F-24F63BDD3E11}" type="slidenum">
              <a:rPr lang="ru-RU" sz="1400" smtClean="0"/>
              <a:pPr eaLnBrk="1" hangingPunct="1"/>
              <a:t>12</a:t>
            </a:fld>
            <a:endParaRPr lang="ru-RU" sz="1400" smtClean="0"/>
          </a:p>
        </p:txBody>
      </p:sp>
    </p:spTree>
    <p:extLst>
      <p:ext uri="{BB962C8B-B14F-4D97-AF65-F5344CB8AC3E}">
        <p14:creationId xmlns:p14="http://schemas.microsoft.com/office/powerpoint/2010/main" val="278934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68" name="Picture 20" descr="http://www.az-jenata.bg/pic/article/view/126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578" y="404665"/>
            <a:ext cx="269491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66" name="Picture 18" descr="http://static.medportal.ru/pic/common/080709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0494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74DF74-988C-420F-861E-17B7198AD179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solidFill>
            <a:srgbClr val="009644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bg1"/>
                </a:solidFill>
              </a:rPr>
              <a:t>2012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30052" name="Picture 4" descr="http://medicinkoff.ru/uploads/posts/2011-04/thumbs/1301636585_serdce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69160"/>
            <a:ext cx="1224136" cy="132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60" name="Picture 12" descr="http://ts1.mm.bing.net/images/thumbnail.aspx?q=1504453461048&amp;id=e07aa2775852c0eccfeeec1678502029&amp;url=http%3a%2f%2fwww.nephro-zentrum.de%2fnierenbuch%2fru%2f1_nieren%2fbilder%2fniereschnitt.jpg"/>
          <p:cNvPicPr>
            <a:picLocks noChangeAspect="1" noChangeArrowheads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936103" cy="131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62" name="Picture 14" descr="http://ts2.mm.bing.net/images/thumbnail.aspx?q=1439676301813&amp;id=7d875a55d7fee26e3af437e7118b485a&amp;url=http%3a%2f%2fwww.uroweb.ru%2fcatalog%2fmed_lib%2foper_atl%2fimg%2f548.jpg"/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68960"/>
            <a:ext cx="2052228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476672"/>
            <a:ext cx="8388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9644"/>
                </a:solidFill>
                <a:latin typeface="Candara" pitchFamily="34" charset="0"/>
              </a:rPr>
              <a:t>               ТРАНСПЛАНТАЦИИ ОРГАНОВ</a:t>
            </a:r>
            <a:endParaRPr lang="ru-RU" dirty="0">
              <a:solidFill>
                <a:srgbClr val="009644"/>
              </a:solidFill>
              <a:latin typeface="Candar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1760" y="3501008"/>
            <a:ext cx="6624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2 УСПЕШНЫЕ ТРАНСПЛАНТАЦИИ </a:t>
            </a:r>
            <a:r>
              <a:rPr lang="ru-RU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ПЕЧЕНИ в </a:t>
            </a:r>
            <a:r>
              <a:rPr lang="ru-RU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2012 году</a:t>
            </a:r>
            <a:endParaRPr lang="ru-RU" sz="2000" b="1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9712" y="1775718"/>
            <a:ext cx="590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Arial Narrow" pitchFamily="34" charset="0"/>
              </a:rPr>
              <a:t>    </a:t>
            </a:r>
            <a:r>
              <a:rPr lang="ru-RU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22</a:t>
            </a:r>
            <a:r>
              <a:rPr lang="ru-RU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ТРАНСПЛАНТАЦИИ </a:t>
            </a: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в</a:t>
            </a: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2012 </a:t>
            </a: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году</a:t>
            </a:r>
            <a:r>
              <a:rPr lang="ru-RU" sz="2400" dirty="0" smtClean="0">
                <a:latin typeface="Arial Narrow" pitchFamily="34" charset="0"/>
              </a:rPr>
              <a:t>	 </a:t>
            </a:r>
            <a:endParaRPr lang="ru-RU" sz="2400" dirty="0">
              <a:latin typeface="Arial Narrow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47664" y="5570076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 Narrow" pitchFamily="34" charset="0"/>
              </a:rPr>
              <a:t>       </a:t>
            </a:r>
            <a:r>
              <a:rPr lang="ru-RU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ДЕКАБРЬ  </a:t>
            </a:r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2011 год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2492896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9644"/>
                </a:solidFill>
                <a:latin typeface="Arial Narrow" pitchFamily="34" charset="0"/>
              </a:rPr>
              <a:t>Республиканская клиническая больница</a:t>
            </a:r>
            <a:endParaRPr lang="ru-RU" sz="1400" dirty="0">
              <a:solidFill>
                <a:srgbClr val="009644"/>
              </a:solidFill>
              <a:latin typeface="Arial Narrow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520" y="4343212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9644"/>
                </a:solidFill>
                <a:latin typeface="Arial Narrow" pitchFamily="34" charset="0"/>
              </a:rPr>
              <a:t>Республиканская клиническая больница</a:t>
            </a:r>
            <a:endParaRPr lang="ru-RU" sz="1400" dirty="0">
              <a:solidFill>
                <a:srgbClr val="009644"/>
              </a:solidFill>
              <a:latin typeface="Arial Narrow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2276" y="6150497"/>
            <a:ext cx="4093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9644"/>
                </a:solidFill>
                <a:latin typeface="Arial Narrow" pitchFamily="34" charset="0"/>
              </a:rPr>
              <a:t>Межрегиональный клинико-диагностический центр</a:t>
            </a:r>
            <a:endParaRPr lang="ru-RU" sz="1400" dirty="0">
              <a:solidFill>
                <a:srgbClr val="009644"/>
              </a:solidFill>
              <a:latin typeface="Arial Narrow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1680" y="1268760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9644"/>
                </a:solidFill>
                <a:latin typeface="Arial Narrow" pitchFamily="34" charset="0"/>
              </a:rPr>
              <a:t>ПОЧКИ</a:t>
            </a:r>
            <a:endParaRPr lang="ru-RU" sz="1600" dirty="0">
              <a:solidFill>
                <a:srgbClr val="009644"/>
              </a:solidFill>
              <a:latin typeface="Arial Narrow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80922" y="2828619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9644"/>
                </a:solidFill>
                <a:latin typeface="Arial Narrow" pitchFamily="34" charset="0"/>
              </a:rPr>
              <a:t>ПЕЧЕНЬ</a:t>
            </a:r>
            <a:endParaRPr lang="ru-RU" sz="1600" dirty="0">
              <a:solidFill>
                <a:srgbClr val="009644"/>
              </a:solidFill>
              <a:latin typeface="Arial Narrow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80922" y="5001663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9644"/>
                </a:solidFill>
                <a:latin typeface="Arial Narrow" pitchFamily="34" charset="0"/>
              </a:rPr>
              <a:t>СЕРДЦЕ</a:t>
            </a:r>
            <a:endParaRPr lang="ru-RU" sz="1600" dirty="0">
              <a:solidFill>
                <a:srgbClr val="009644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05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L:\МК\Headache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561">
                        <a14:backgroundMark x1="37281" y1="1672" x2="57456" y2="10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67" y="3986470"/>
            <a:ext cx="2146295" cy="2821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13"/>
          <p:cNvSpPr txBox="1">
            <a:spLocks noChangeArrowheads="1"/>
          </p:cNvSpPr>
          <p:nvPr/>
        </p:nvSpPr>
        <p:spPr bwMode="auto">
          <a:xfrm>
            <a:off x="2679701" y="981075"/>
            <a:ext cx="32051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ru-RU" sz="1400" dirty="0">
                <a:latin typeface="Tahoma" pitchFamily="34" charset="0"/>
                <a:cs typeface="Arial" charset="0"/>
              </a:rPr>
              <a:t>Для лечения больных </a:t>
            </a:r>
          </a:p>
          <a:p>
            <a:pPr algn="r" eaLnBrk="1" hangingPunct="1"/>
            <a:r>
              <a:rPr lang="ru-RU" sz="1400" dirty="0">
                <a:latin typeface="Tahoma" pitchFamily="34" charset="0"/>
                <a:cs typeface="Arial" charset="0"/>
              </a:rPr>
              <a:t>с инсультом  организовано     </a:t>
            </a:r>
          </a:p>
          <a:p>
            <a:pPr algn="r" eaLnBrk="1" hangingPunct="1"/>
            <a:r>
              <a:rPr lang="ru-RU" sz="1400" b="1" dirty="0" smtClean="0">
                <a:solidFill>
                  <a:srgbClr val="009644"/>
                </a:solidFill>
                <a:latin typeface="Tahoma" pitchFamily="34" charset="0"/>
                <a:cs typeface="Arial" charset="0"/>
              </a:rPr>
              <a:t>15 </a:t>
            </a:r>
            <a:r>
              <a:rPr lang="ru-RU" sz="1400" b="1" dirty="0">
                <a:solidFill>
                  <a:srgbClr val="009644"/>
                </a:solidFill>
                <a:latin typeface="Tahoma" pitchFamily="34" charset="0"/>
                <a:cs typeface="Arial" charset="0"/>
              </a:rPr>
              <a:t>сосудистых центров</a:t>
            </a:r>
          </a:p>
          <a:p>
            <a:pPr algn="r" eaLnBrk="1" hangingPunct="1"/>
            <a:endParaRPr lang="ru-RU" sz="1400" dirty="0">
              <a:latin typeface="Tahoma" pitchFamily="34" charset="0"/>
              <a:cs typeface="Arial" charset="0"/>
            </a:endParaRPr>
          </a:p>
        </p:txBody>
      </p:sp>
      <p:sp>
        <p:nvSpPr>
          <p:cNvPr id="23556" name="Text Box 13"/>
          <p:cNvSpPr txBox="1">
            <a:spLocks noChangeArrowheads="1"/>
          </p:cNvSpPr>
          <p:nvPr/>
        </p:nvSpPr>
        <p:spPr bwMode="auto">
          <a:xfrm>
            <a:off x="565151" y="384846"/>
            <a:ext cx="71596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400" dirty="0">
                <a:solidFill>
                  <a:srgbClr val="0096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ОРГАНИЗАЦИЯ   СОСУДИСТЫХ   ЦЕНТРОВ</a:t>
            </a:r>
          </a:p>
        </p:txBody>
      </p:sp>
      <p:sp>
        <p:nvSpPr>
          <p:cNvPr id="23557" name="Номер слайда 2"/>
          <p:cNvSpPr txBox="1">
            <a:spLocks/>
          </p:cNvSpPr>
          <p:nvPr/>
        </p:nvSpPr>
        <p:spPr bwMode="auto">
          <a:xfrm>
            <a:off x="179388" y="6519865"/>
            <a:ext cx="5143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D16B877-27A1-4B0F-9CE6-C222EAF15336}" type="slidenum">
              <a:rPr lang="ru-RU" sz="1400" b="1">
                <a:latin typeface="Calibri" pitchFamily="34" charset="0"/>
                <a:cs typeface="Arial" charset="0"/>
              </a:rPr>
              <a:pPr eaLnBrk="1" hangingPunct="1"/>
              <a:t>14</a:t>
            </a:fld>
            <a:endParaRPr lang="ru-RU" sz="1400" b="1">
              <a:latin typeface="Calibri" pitchFamily="34" charset="0"/>
              <a:cs typeface="Arial" charset="0"/>
            </a:endParaRPr>
          </a:p>
        </p:txBody>
      </p:sp>
      <p:pic>
        <p:nvPicPr>
          <p:cNvPr id="23558" name="Picture 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03" y="1143000"/>
            <a:ext cx="2916237" cy="173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9" name="Группа 3"/>
          <p:cNvGrpSpPr>
            <a:grpSpLocks/>
          </p:cNvGrpSpPr>
          <p:nvPr/>
        </p:nvGrpSpPr>
        <p:grpSpPr bwMode="auto">
          <a:xfrm>
            <a:off x="5816635" y="1851027"/>
            <a:ext cx="3341616" cy="2247875"/>
            <a:chOff x="1716900" y="3720891"/>
            <a:chExt cx="3396532" cy="2896762"/>
          </a:xfrm>
        </p:grpSpPr>
        <p:graphicFrame>
          <p:nvGraphicFramePr>
            <p:cNvPr id="2" name="Объект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70306822"/>
                </p:ext>
              </p:extLst>
            </p:nvPr>
          </p:nvGraphicFramePr>
          <p:xfrm>
            <a:off x="1716900" y="3885802"/>
            <a:ext cx="3396532" cy="273185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33" name="TextBox 13"/>
            <p:cNvSpPr txBox="1">
              <a:spLocks noChangeArrowheads="1"/>
            </p:cNvSpPr>
            <p:nvPr/>
          </p:nvSpPr>
          <p:spPr bwMode="auto">
            <a:xfrm>
              <a:off x="1910495" y="3720891"/>
              <a:ext cx="2907687" cy="594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1200" dirty="0" smtClean="0">
                  <a:latin typeface="+mj-lt"/>
                </a:rPr>
                <a:t>Пролечено </a:t>
              </a:r>
              <a:r>
                <a:rPr lang="ru-RU" sz="1200" dirty="0">
                  <a:latin typeface="+mj-lt"/>
                </a:rPr>
                <a:t>больных с ОНМК в с</a:t>
              </a:r>
              <a:r>
                <a:rPr lang="ru-RU" sz="1200" dirty="0" smtClean="0">
                  <a:latin typeface="+mj-lt"/>
                </a:rPr>
                <a:t>осудистых центрах</a:t>
              </a:r>
              <a:endParaRPr lang="ru-RU" sz="1200" dirty="0">
                <a:latin typeface="+mj-lt"/>
              </a:endParaRPr>
            </a:p>
          </p:txBody>
        </p:sp>
        <p:sp>
          <p:nvSpPr>
            <p:cNvPr id="34" name="Стрелка вниз 33"/>
            <p:cNvSpPr/>
            <p:nvPr/>
          </p:nvSpPr>
          <p:spPr>
            <a:xfrm rot="10800000">
              <a:off x="3123913" y="4473730"/>
              <a:ext cx="960086" cy="546218"/>
            </a:xfrm>
            <a:prstGeom prst="downArrow">
              <a:avLst>
                <a:gd name="adj1" fmla="val 74390"/>
                <a:gd name="adj2" fmla="val 50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1600" dirty="0"/>
            </a:p>
          </p:txBody>
        </p:sp>
        <p:sp>
          <p:nvSpPr>
            <p:cNvPr id="23578" name="TextBox 8"/>
            <p:cNvSpPr txBox="1">
              <a:spLocks noChangeArrowheads="1"/>
            </p:cNvSpPr>
            <p:nvPr/>
          </p:nvSpPr>
          <p:spPr bwMode="auto">
            <a:xfrm>
              <a:off x="3327346" y="4679523"/>
              <a:ext cx="742950" cy="396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400" b="1" dirty="0" smtClean="0">
                  <a:latin typeface="Calibri" pitchFamily="34" charset="0"/>
                  <a:cs typeface="Arial" charset="0"/>
                </a:rPr>
                <a:t>69,5</a:t>
              </a:r>
              <a:r>
                <a:rPr lang="ru-RU" sz="1400" b="1" dirty="0">
                  <a:latin typeface="Calibri" pitchFamily="34" charset="0"/>
                  <a:cs typeface="Arial" charset="0"/>
                </a:rPr>
                <a:t>%</a:t>
              </a:r>
            </a:p>
          </p:txBody>
        </p:sp>
      </p:grpSp>
      <p:sp>
        <p:nvSpPr>
          <p:cNvPr id="23560" name="Прямоугольник 2"/>
          <p:cNvSpPr>
            <a:spLocks noChangeArrowheads="1"/>
          </p:cNvSpPr>
          <p:nvPr/>
        </p:nvSpPr>
        <p:spPr bwMode="auto">
          <a:xfrm>
            <a:off x="6348414" y="981075"/>
            <a:ext cx="26543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400" dirty="0">
                <a:latin typeface="Tahoma" pitchFamily="34" charset="0"/>
                <a:cs typeface="Tahoma" pitchFamily="34" charset="0"/>
              </a:rPr>
              <a:t>Прикрепленное население к сосудистым центрам - около      </a:t>
            </a:r>
            <a:br>
              <a:rPr lang="ru-RU" sz="1400" dirty="0">
                <a:latin typeface="Tahoma" pitchFamily="34" charset="0"/>
                <a:cs typeface="Tahoma" pitchFamily="34" charset="0"/>
              </a:rPr>
            </a:br>
            <a:r>
              <a:rPr lang="ru-RU" sz="1400" b="1" dirty="0">
                <a:solidFill>
                  <a:srgbClr val="009644"/>
                </a:solidFill>
                <a:latin typeface="Tahoma" pitchFamily="34" charset="0"/>
                <a:cs typeface="Tahoma" pitchFamily="34" charset="0"/>
              </a:rPr>
              <a:t>3 млн. человек. 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348413" y="982663"/>
            <a:ext cx="0" cy="646112"/>
          </a:xfrm>
          <a:prstGeom prst="line">
            <a:avLst/>
          </a:prstGeom>
          <a:ln w="31750">
            <a:solidFill>
              <a:srgbClr val="0096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Стрелка вниз 43"/>
          <p:cNvSpPr/>
          <p:nvPr/>
        </p:nvSpPr>
        <p:spPr bwMode="auto">
          <a:xfrm rot="10598677">
            <a:off x="3215387" y="5330440"/>
            <a:ext cx="1011238" cy="423863"/>
          </a:xfrm>
          <a:prstGeom prst="downArrow">
            <a:avLst>
              <a:gd name="adj1" fmla="val 74390"/>
              <a:gd name="adj2" fmla="val 50000"/>
            </a:avLst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sz="1600" dirty="0"/>
          </a:p>
        </p:txBody>
      </p:sp>
      <p:sp>
        <p:nvSpPr>
          <p:cNvPr id="23565" name="Прямоугольник 6"/>
          <p:cNvSpPr>
            <a:spLocks noChangeArrowheads="1"/>
          </p:cNvSpPr>
          <p:nvPr/>
        </p:nvSpPr>
        <p:spPr bwMode="auto">
          <a:xfrm>
            <a:off x="6444208" y="3068960"/>
            <a:ext cx="2376264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в период  6-часового «терапевтического окна»- 57%</a:t>
            </a:r>
          </a:p>
        </p:txBody>
      </p:sp>
      <p:sp>
        <p:nvSpPr>
          <p:cNvPr id="48" name="Стрелка вниз 47"/>
          <p:cNvSpPr/>
          <p:nvPr/>
        </p:nvSpPr>
        <p:spPr>
          <a:xfrm>
            <a:off x="3489326" y="5430838"/>
            <a:ext cx="936625" cy="444500"/>
          </a:xfrm>
          <a:prstGeom prst="downArrow">
            <a:avLst>
              <a:gd name="adj1" fmla="val 74390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b="1" dirty="0" smtClean="0"/>
              <a:t>27,5%</a:t>
            </a:r>
            <a:endParaRPr lang="ru-RU" sz="1400" b="1" dirty="0"/>
          </a:p>
        </p:txBody>
      </p:sp>
      <p:sp>
        <p:nvSpPr>
          <p:cNvPr id="23568" name="Text Box 24"/>
          <p:cNvSpPr txBox="1">
            <a:spLocks noChangeArrowheads="1"/>
          </p:cNvSpPr>
          <p:nvPr/>
        </p:nvSpPr>
        <p:spPr bwMode="auto">
          <a:xfrm>
            <a:off x="107504" y="3068960"/>
            <a:ext cx="29146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800" b="1" dirty="0" smtClean="0">
                <a:solidFill>
                  <a:srgbClr val="DCDCDC"/>
                </a:solidFill>
                <a:latin typeface="Calibri" pitchFamily="34" charset="0"/>
                <a:cs typeface="Arial" charset="0"/>
              </a:rPr>
              <a:t>2008-2012</a:t>
            </a:r>
            <a:endParaRPr lang="ru-RU" sz="4800" b="1" dirty="0">
              <a:solidFill>
                <a:srgbClr val="DCDCDC"/>
              </a:solidFill>
              <a:latin typeface="Calibri" pitchFamily="34" charset="0"/>
              <a:cs typeface="Arial" charset="0"/>
            </a:endParaRPr>
          </a:p>
        </p:txBody>
      </p:sp>
      <p:graphicFrame>
        <p:nvGraphicFramePr>
          <p:cNvPr id="23570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3353873"/>
              </p:ext>
            </p:extLst>
          </p:nvPr>
        </p:nvGraphicFramePr>
        <p:xfrm>
          <a:off x="2627785" y="1988840"/>
          <a:ext cx="3324225" cy="205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0" r:id="rId9" imgW="3322608" imgH="2048434" progId="Excel.Chart.8">
                  <p:embed/>
                </p:oleObj>
              </mc:Choice>
              <mc:Fallback>
                <p:oleObj r:id="rId9" imgW="3322608" imgH="2048434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785" y="1988840"/>
                        <a:ext cx="3324225" cy="2052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71" name="TextBox 2"/>
          <p:cNvSpPr txBox="1">
            <a:spLocks noChangeArrowheads="1"/>
          </p:cNvSpPr>
          <p:nvPr/>
        </p:nvSpPr>
        <p:spPr bwMode="auto">
          <a:xfrm>
            <a:off x="3221039" y="1973263"/>
            <a:ext cx="2663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200">
                <a:latin typeface="Calibri" pitchFamily="34" charset="0"/>
                <a:cs typeface="Arial" charset="0"/>
              </a:rPr>
              <a:t>Функциональное  восстановление больных после ОНМК,%</a:t>
            </a:r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165101" y="849315"/>
            <a:ext cx="25923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</a:rPr>
              <a:t>ТЕХНОЛОГИИ</a:t>
            </a:r>
          </a:p>
        </p:txBody>
      </p:sp>
      <p:sp>
        <p:nvSpPr>
          <p:cNvPr id="25" name="Text Box 20"/>
          <p:cNvSpPr txBox="1">
            <a:spLocks noChangeArrowheads="1"/>
          </p:cNvSpPr>
          <p:nvPr/>
        </p:nvSpPr>
        <p:spPr bwMode="auto">
          <a:xfrm>
            <a:off x="574676" y="981076"/>
            <a:ext cx="1260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</a:rPr>
              <a:t>ЛОГИСТИКА</a:t>
            </a:r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714376" y="1125540"/>
            <a:ext cx="30972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</a:rPr>
              <a:t>ОПЕРАТИВНОСТЬ</a:t>
            </a:r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0" y="2"/>
            <a:ext cx="9144000" cy="333375"/>
          </a:xfrm>
          <a:prstGeom prst="rect">
            <a:avLst/>
          </a:prstGeom>
          <a:solidFill>
            <a:srgbClr val="009644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bg1"/>
                </a:solidFill>
              </a:rPr>
              <a:t>2012</a:t>
            </a:r>
            <a:endParaRPr lang="ru-RU" sz="1200" dirty="0">
              <a:solidFill>
                <a:schemeClr val="bg1"/>
              </a:solidFill>
            </a:endParaRPr>
          </a:p>
        </p:txBody>
      </p:sp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3408369289"/>
              </p:ext>
            </p:extLst>
          </p:nvPr>
        </p:nvGraphicFramePr>
        <p:xfrm>
          <a:off x="2267745" y="4653136"/>
          <a:ext cx="3096344" cy="1969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2134679897"/>
              </p:ext>
            </p:extLst>
          </p:nvPr>
        </p:nvGraphicFramePr>
        <p:xfrm>
          <a:off x="5868145" y="4581128"/>
          <a:ext cx="3096344" cy="1969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3" name="Стрелка вниз 2"/>
          <p:cNvSpPr/>
          <p:nvPr/>
        </p:nvSpPr>
        <p:spPr>
          <a:xfrm>
            <a:off x="3275856" y="5517232"/>
            <a:ext cx="864096" cy="216024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491881" y="5805264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61%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11760" y="4149082"/>
            <a:ext cx="6480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00000"/>
                </a:solidFill>
              </a:rPr>
              <a:t>Динамика заболеваемости инсультом и смертности  в РТ на 100 тыс. населения</a:t>
            </a:r>
            <a:endParaRPr lang="ru-RU" sz="12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63889" y="4581130"/>
            <a:ext cx="13681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rgbClr val="009E47"/>
                </a:solidFill>
              </a:rPr>
              <a:t>смертность</a:t>
            </a:r>
            <a:endParaRPr lang="ru-RU" sz="1000" b="1" dirty="0">
              <a:solidFill>
                <a:srgbClr val="009E47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05393" y="4570113"/>
            <a:ext cx="13681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rgbClr val="009E47"/>
                </a:solidFill>
              </a:rPr>
              <a:t>заболеваемость</a:t>
            </a:r>
            <a:endParaRPr lang="ru-RU" sz="1000" b="1" dirty="0">
              <a:solidFill>
                <a:srgbClr val="009E47"/>
              </a:solidFill>
            </a:endParaRPr>
          </a:p>
        </p:txBody>
      </p:sp>
      <p:sp>
        <p:nvSpPr>
          <p:cNvPr id="36" name="Стрелка вниз 35"/>
          <p:cNvSpPr/>
          <p:nvPr/>
        </p:nvSpPr>
        <p:spPr>
          <a:xfrm rot="10800000">
            <a:off x="7236296" y="5589240"/>
            <a:ext cx="864096" cy="216024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7319047" y="5827297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53,4%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57772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autoRev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autoRev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0" autoRev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autoRev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0" autoRev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0" autoRev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1000" autoRev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0" autoRev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0" autoRev="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0" autoRev="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1000" autoRev="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0" autoRev="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 flipV="1">
            <a:off x="827584" y="3933056"/>
            <a:ext cx="0" cy="72008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1840838" y="3717032"/>
            <a:ext cx="0" cy="72008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2940590" y="3429000"/>
            <a:ext cx="0" cy="72008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3941487" y="3140968"/>
            <a:ext cx="0" cy="72008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4855887" y="2924944"/>
            <a:ext cx="0" cy="72008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www.euromedagent.com/cms/images/stories/onkologie-mo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161732"/>
            <a:ext cx="2448272" cy="115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47664" y="469121"/>
            <a:ext cx="6696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ОНКОЛОГИЯ  </a:t>
            </a:r>
            <a:endParaRPr lang="ru-RU" sz="6000" b="1" dirty="0">
              <a:solidFill>
                <a:srgbClr val="00964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57070" y="4653136"/>
            <a:ext cx="854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2008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5" y="4725144"/>
            <a:ext cx="792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2007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9791" y="4653136"/>
            <a:ext cx="786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2009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718" y="4725144"/>
            <a:ext cx="842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2010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95686" y="4725144"/>
            <a:ext cx="884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2011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Равнобедренный треугольник 3"/>
          <p:cNvSpPr/>
          <p:nvPr/>
        </p:nvSpPr>
        <p:spPr>
          <a:xfrm>
            <a:off x="611560" y="4149080"/>
            <a:ext cx="432048" cy="36004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>
            <a:off x="1637171" y="3871273"/>
            <a:ext cx="432048" cy="36004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2724565" y="3573016"/>
            <a:ext cx="432048" cy="36004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3725463" y="3332278"/>
            <a:ext cx="432048" cy="36004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4644008" y="3068960"/>
            <a:ext cx="432048" cy="36004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5652120" y="980728"/>
            <a:ext cx="3744416" cy="37702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39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70</a:t>
            </a:r>
            <a:endParaRPr lang="ru-RU" sz="199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00192" y="4168731"/>
            <a:ext cx="2160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ТЫСЯЧ </a:t>
            </a:r>
          </a:p>
          <a:p>
            <a:pPr algn="ctr"/>
            <a:endParaRPr lang="ru-RU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ЧЕЛОВЕК НА УЧЕТЕ</a:t>
            </a:r>
            <a:endParaRPr lang="ru-RU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87130" y="2289229"/>
            <a:ext cx="976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349,7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86737" y="2289229"/>
            <a:ext cx="891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346,2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47624" y="2313942"/>
            <a:ext cx="87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330,2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22012" y="2348880"/>
            <a:ext cx="961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307,9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5536" y="2348880"/>
            <a:ext cx="953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304.0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1560" y="2852936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ЗАБОЛЕВАЕМОСТЬ</a:t>
            </a:r>
            <a:endParaRPr lang="ru-RU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611560" y="4581128"/>
            <a:ext cx="47525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586847" y="4272209"/>
            <a:ext cx="47525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586847" y="3889149"/>
            <a:ext cx="47525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586847" y="3518447"/>
            <a:ext cx="47525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562133" y="3209528"/>
            <a:ext cx="47525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611560" y="2863539"/>
            <a:ext cx="47525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0" y="2"/>
            <a:ext cx="9144000" cy="333375"/>
          </a:xfrm>
          <a:prstGeom prst="rect">
            <a:avLst/>
          </a:prstGeom>
          <a:solidFill>
            <a:srgbClr val="009644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bg1"/>
                </a:solidFill>
              </a:rPr>
              <a:t>2012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9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839E0E4-493C-4097-909F-24F63BDD3E11}" type="slidenum">
              <a:rPr lang="ru-RU" sz="1400" smtClean="0"/>
              <a:pPr eaLnBrk="1" hangingPunct="1"/>
              <a:t>15</a:t>
            </a:fld>
            <a:endParaRPr lang="ru-RU" sz="1400" smtClean="0"/>
          </a:p>
        </p:txBody>
      </p:sp>
    </p:spTree>
    <p:extLst>
      <p:ext uri="{BB962C8B-B14F-4D97-AF65-F5344CB8AC3E}">
        <p14:creationId xmlns:p14="http://schemas.microsoft.com/office/powerpoint/2010/main" val="368724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  <p:bldP spid="13" grpId="0" animBg="1"/>
      <p:bldP spid="18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144000" cy="1628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987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2429EF8-19BA-478D-824E-E50B2E90800A}" type="slidenum">
              <a:rPr lang="ru-RU" sz="1400" smtClean="0"/>
              <a:pPr eaLnBrk="1" hangingPunct="1"/>
              <a:t>16</a:t>
            </a:fld>
            <a:endParaRPr lang="ru-RU" sz="1400" smtClean="0"/>
          </a:p>
        </p:txBody>
      </p:sp>
      <p:pic>
        <p:nvPicPr>
          <p:cNvPr id="41988" name="Picture 2" descr="C:\Users\Пользователь\Desktop\ФОТО\15.02.11 РКОД\15,02.11 РКОД ночью 015.jpg=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6" r="32941"/>
          <a:stretch>
            <a:fillRect/>
          </a:stretch>
        </p:blipFill>
        <p:spPr bwMode="auto">
          <a:xfrm>
            <a:off x="-36513" y="1628800"/>
            <a:ext cx="4446588" cy="522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L:\Фото\15.02.11 РКОД\IMG_08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31407" y="3745461"/>
            <a:ext cx="4677097" cy="3118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54627" name="Picture 3" descr="C:\Users\Пользователь\Desktop\ФОТО\15.02.11 РКОД\IMG_0786.JPG"/>
          <p:cNvPicPr>
            <a:picLocks noChangeAspect="1" noChangeArrowheads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 bwMode="auto">
          <a:xfrm>
            <a:off x="4430784" y="598552"/>
            <a:ext cx="4677720" cy="3118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1991" name="TextBox 6"/>
          <p:cNvSpPr txBox="1">
            <a:spLocks noChangeArrowheads="1"/>
          </p:cNvSpPr>
          <p:nvPr/>
        </p:nvSpPr>
        <p:spPr bwMode="auto">
          <a:xfrm>
            <a:off x="107950" y="366862"/>
            <a:ext cx="35274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8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Р</a:t>
            </a:r>
            <a:r>
              <a:rPr lang="ru-RU" sz="1800" dirty="0">
                <a:solidFill>
                  <a:srgbClr val="727C79"/>
                </a:solidFill>
                <a:latin typeface="Tahoma" pitchFamily="34" charset="0"/>
                <a:cs typeface="Tahoma" pitchFamily="34" charset="0"/>
              </a:rPr>
              <a:t>еспубликанский</a:t>
            </a:r>
          </a:p>
          <a:p>
            <a:pPr eaLnBrk="1" hangingPunct="1"/>
            <a:r>
              <a:rPr lang="ru-RU" sz="18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К</a:t>
            </a:r>
            <a:r>
              <a:rPr lang="ru-RU" sz="1800" dirty="0">
                <a:solidFill>
                  <a:srgbClr val="727C79"/>
                </a:solidFill>
                <a:latin typeface="Tahoma" pitchFamily="34" charset="0"/>
                <a:cs typeface="Tahoma" pitchFamily="34" charset="0"/>
              </a:rPr>
              <a:t>линический</a:t>
            </a:r>
          </a:p>
          <a:p>
            <a:pPr eaLnBrk="1" hangingPunct="1"/>
            <a:r>
              <a:rPr lang="ru-RU" sz="18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О</a:t>
            </a:r>
            <a:r>
              <a:rPr lang="ru-RU" sz="1800" dirty="0">
                <a:solidFill>
                  <a:srgbClr val="727C79"/>
                </a:solidFill>
                <a:latin typeface="Tahoma" pitchFamily="34" charset="0"/>
                <a:cs typeface="Tahoma" pitchFamily="34" charset="0"/>
              </a:rPr>
              <a:t>нкологический</a:t>
            </a:r>
          </a:p>
          <a:p>
            <a:pPr eaLnBrk="1" hangingPunct="1"/>
            <a:r>
              <a:rPr lang="ru-RU" sz="18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Д</a:t>
            </a:r>
            <a:r>
              <a:rPr lang="ru-RU" sz="1800" dirty="0">
                <a:solidFill>
                  <a:srgbClr val="727C79"/>
                </a:solidFill>
                <a:latin typeface="Tahoma" pitchFamily="34" charset="0"/>
                <a:cs typeface="Tahoma" pitchFamily="34" charset="0"/>
              </a:rPr>
              <a:t>испансер</a:t>
            </a:r>
          </a:p>
          <a:p>
            <a:pPr eaLnBrk="1" hangingPunct="1"/>
            <a:endParaRPr lang="ru-RU" sz="1800" dirty="0">
              <a:solidFill>
                <a:srgbClr val="727C79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1992" name="TextBox 7"/>
          <p:cNvSpPr txBox="1">
            <a:spLocks noChangeArrowheads="1"/>
          </p:cNvSpPr>
          <p:nvPr/>
        </p:nvSpPr>
        <p:spPr bwMode="auto">
          <a:xfrm>
            <a:off x="2268538" y="816893"/>
            <a:ext cx="13668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dirty="0">
                <a:solidFill>
                  <a:srgbClr val="727C79"/>
                </a:solidFill>
              </a:rPr>
              <a:t>МЗ РТ</a:t>
            </a:r>
          </a:p>
        </p:txBody>
      </p:sp>
      <p:sp>
        <p:nvSpPr>
          <p:cNvPr id="41993" name="TextBox 8"/>
          <p:cNvSpPr txBox="1">
            <a:spLocks noChangeArrowheads="1"/>
          </p:cNvSpPr>
          <p:nvPr/>
        </p:nvSpPr>
        <p:spPr bwMode="auto">
          <a:xfrm>
            <a:off x="1871663" y="5913438"/>
            <a:ext cx="23764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5400" b="1">
                <a:solidFill>
                  <a:srgbClr val="808080"/>
                </a:solidFill>
                <a:latin typeface="Tahoma" pitchFamily="34" charset="0"/>
                <a:cs typeface="Tahoma" pitchFamily="34" charset="0"/>
              </a:rPr>
              <a:t>2011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solidFill>
            <a:srgbClr val="009644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ЗДРАВООХРАНЕНИЕ РЕСПУБЛИКИ ТАТАРСТАН</a:t>
            </a:r>
            <a:r>
              <a:rPr lang="en-US" sz="1200" dirty="0">
                <a:solidFill>
                  <a:schemeClr val="bg1"/>
                </a:solidFill>
              </a:rPr>
              <a:t> - </a:t>
            </a:r>
            <a:r>
              <a:rPr lang="en-US" sz="1200" dirty="0" smtClean="0">
                <a:solidFill>
                  <a:schemeClr val="bg1"/>
                </a:solidFill>
              </a:rPr>
              <a:t>201</a:t>
            </a:r>
            <a:r>
              <a:rPr lang="ru-RU" sz="12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" name="Номер слайда 3"/>
          <p:cNvSpPr txBox="1">
            <a:spLocks/>
          </p:cNvSpPr>
          <p:nvPr/>
        </p:nvSpPr>
        <p:spPr bwMode="auto">
          <a:xfrm>
            <a:off x="6705600" y="63976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fld id="{D839E0E4-493C-4097-909F-24F63BDD3E11}" type="slidenum">
              <a:rPr lang="ru-RU" sz="1400" smtClean="0"/>
              <a:pPr eaLnBrk="1" hangingPunct="1"/>
              <a:t>16</a:t>
            </a:fld>
            <a:endParaRPr lang="ru-RU" sz="140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57401" y="5301208"/>
            <a:ext cx="4427953" cy="576064"/>
          </a:xfrm>
          <a:prstGeom prst="roundRect">
            <a:avLst/>
          </a:prstGeom>
          <a:ln>
            <a:solidFill>
              <a:srgbClr val="00964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16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Первичные онкологические кабинеты ПОК    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9512" y="4653136"/>
            <a:ext cx="3888432" cy="576064"/>
          </a:xfrm>
          <a:prstGeom prst="roundRect">
            <a:avLst/>
          </a:prstGeom>
          <a:ln>
            <a:solidFill>
              <a:srgbClr val="00964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16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Филиалы РКОД (диспансеры)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63015" y="3429000"/>
            <a:ext cx="3256858" cy="576064"/>
          </a:xfrm>
          <a:prstGeom prst="roundRect">
            <a:avLst/>
          </a:prstGeom>
          <a:ln>
            <a:solidFill>
              <a:srgbClr val="00964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Онкологические отделения</a:t>
            </a:r>
          </a:p>
          <a:p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Стационарные (З-</a:t>
            </a:r>
            <a:r>
              <a:rPr lang="ru-RU" sz="1400" dirty="0" err="1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дольск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и Н-</a:t>
            </a:r>
            <a:r>
              <a:rPr lang="ru-RU" sz="1400" dirty="0" err="1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Камск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57401" y="2794581"/>
            <a:ext cx="2635832" cy="576064"/>
          </a:xfrm>
          <a:prstGeom prst="roundRect">
            <a:avLst/>
          </a:prstGeom>
          <a:ln>
            <a:solidFill>
              <a:srgbClr val="00964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600">
                <a:solidFill>
                  <a:schemeClr val="bg2">
                    <a:lumMod val="75000"/>
                  </a:schemeClr>
                </a:solidFill>
                <a:latin typeface="Arial" pitchFamily="34" charset="0"/>
              </a:rPr>
              <a:t>Онко – ВМП </a:t>
            </a:r>
            <a:r>
              <a:rPr lang="ru-RU" sz="1200">
                <a:solidFill>
                  <a:schemeClr val="bg2">
                    <a:lumMod val="75000"/>
                  </a:schemeClr>
                </a:solidFill>
                <a:latin typeface="Arial" pitchFamily="34" charset="0"/>
              </a:rPr>
              <a:t>(РКОД)</a:t>
            </a:r>
          </a:p>
        </p:txBody>
      </p:sp>
      <p:sp>
        <p:nvSpPr>
          <p:cNvPr id="15" name="Овал 14"/>
          <p:cNvSpPr/>
          <p:nvPr/>
        </p:nvSpPr>
        <p:spPr>
          <a:xfrm>
            <a:off x="4427984" y="5301208"/>
            <a:ext cx="648072" cy="576064"/>
          </a:xfrm>
          <a:prstGeom prst="ellipse">
            <a:avLst/>
          </a:prstGeom>
          <a:solidFill>
            <a:srgbClr val="009644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00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70</a:t>
            </a:r>
          </a:p>
        </p:txBody>
      </p:sp>
      <p:sp>
        <p:nvSpPr>
          <p:cNvPr id="16" name="Овал 15"/>
          <p:cNvSpPr/>
          <p:nvPr/>
        </p:nvSpPr>
        <p:spPr>
          <a:xfrm>
            <a:off x="3923928" y="4653136"/>
            <a:ext cx="648072" cy="576064"/>
          </a:xfrm>
          <a:prstGeom prst="ellipse">
            <a:avLst/>
          </a:prstGeom>
          <a:solidFill>
            <a:srgbClr val="009644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2</a:t>
            </a:r>
          </a:p>
        </p:txBody>
      </p:sp>
      <p:sp>
        <p:nvSpPr>
          <p:cNvPr id="17" name="Овал 16"/>
          <p:cNvSpPr/>
          <p:nvPr/>
        </p:nvSpPr>
        <p:spPr>
          <a:xfrm>
            <a:off x="3347864" y="3429000"/>
            <a:ext cx="648072" cy="576064"/>
          </a:xfrm>
          <a:prstGeom prst="ellipse">
            <a:avLst/>
          </a:prstGeom>
          <a:solidFill>
            <a:srgbClr val="009644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2</a:t>
            </a:r>
          </a:p>
        </p:txBody>
      </p:sp>
      <p:sp>
        <p:nvSpPr>
          <p:cNvPr id="18" name="Овал 17"/>
          <p:cNvSpPr/>
          <p:nvPr/>
        </p:nvSpPr>
        <p:spPr>
          <a:xfrm>
            <a:off x="2699792" y="2780928"/>
            <a:ext cx="648072" cy="576064"/>
          </a:xfrm>
          <a:prstGeom prst="ellipse">
            <a:avLst/>
          </a:prstGeom>
          <a:solidFill>
            <a:srgbClr val="009644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sz="2400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155683" name="Picture 2" descr="C:\Users\Пользователь\Desktop\Documents\Презентации\ma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8" y="1484313"/>
            <a:ext cx="4441825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Овал 19"/>
          <p:cNvSpPr/>
          <p:nvPr/>
        </p:nvSpPr>
        <p:spPr>
          <a:xfrm>
            <a:off x="7956550" y="2486025"/>
            <a:ext cx="215900" cy="2222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7891463" y="3303588"/>
            <a:ext cx="215900" cy="2222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867400" y="2349500"/>
            <a:ext cx="288925" cy="247650"/>
          </a:xfrm>
          <a:prstGeom prst="ellipse">
            <a:avLst/>
          </a:prstGeom>
          <a:solidFill>
            <a:srgbClr val="1249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5518150" y="2344738"/>
            <a:ext cx="215900" cy="22225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5267325" y="3281363"/>
            <a:ext cx="215900" cy="22225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6856413" y="2922588"/>
            <a:ext cx="215900" cy="22225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6345238" y="1985963"/>
            <a:ext cx="215900" cy="22225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4618038" y="1504950"/>
            <a:ext cx="623887" cy="304800"/>
          </a:xfrm>
          <a:prstGeom prst="wedgeRectCallout">
            <a:avLst>
              <a:gd name="adj1" fmla="val 174842"/>
              <a:gd name="adj2" fmla="val 254570"/>
            </a:avLst>
          </a:prstGeom>
          <a:solidFill>
            <a:srgbClr val="1249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/>
              <a:t>РКОД</a:t>
            </a:r>
          </a:p>
        </p:txBody>
      </p:sp>
      <p:sp>
        <p:nvSpPr>
          <p:cNvPr id="34" name="Выноска 2 33"/>
          <p:cNvSpPr/>
          <p:nvPr/>
        </p:nvSpPr>
        <p:spPr>
          <a:xfrm>
            <a:off x="4953000" y="4421188"/>
            <a:ext cx="844550" cy="28892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348579"/>
              <a:gd name="adj6" fmla="val 47428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/>
              <a:t>Буинск</a:t>
            </a:r>
          </a:p>
        </p:txBody>
      </p:sp>
      <p:sp>
        <p:nvSpPr>
          <p:cNvPr id="36" name="Выноска 2 35"/>
          <p:cNvSpPr>
            <a:spLocks/>
          </p:cNvSpPr>
          <p:nvPr/>
        </p:nvSpPr>
        <p:spPr bwMode="auto">
          <a:xfrm>
            <a:off x="6011863" y="4432300"/>
            <a:ext cx="1081087" cy="288925"/>
          </a:xfrm>
          <a:prstGeom prst="borderCallout2">
            <a:avLst>
              <a:gd name="adj1" fmla="val 39560"/>
              <a:gd name="adj2" fmla="val 90750"/>
              <a:gd name="adj3" fmla="val 39560"/>
              <a:gd name="adj4" fmla="val 90750"/>
              <a:gd name="adj5" fmla="val -473079"/>
              <a:gd name="adj6" fmla="val 90750"/>
            </a:avLst>
          </a:prstGeom>
          <a:solidFill>
            <a:srgbClr val="77933C"/>
          </a:solidFill>
          <a:ln w="25400" algn="ctr">
            <a:solidFill>
              <a:srgbClr val="4F6228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lt1"/>
                </a:solidFill>
                <a:latin typeface="+mn-lt"/>
                <a:cs typeface="+mn-cs"/>
              </a:rPr>
              <a:t>Чистополь</a:t>
            </a:r>
          </a:p>
        </p:txBody>
      </p:sp>
      <p:sp>
        <p:nvSpPr>
          <p:cNvPr id="37" name="Выноска 2 36"/>
          <p:cNvSpPr>
            <a:spLocks/>
          </p:cNvSpPr>
          <p:nvPr/>
        </p:nvSpPr>
        <p:spPr bwMode="auto">
          <a:xfrm>
            <a:off x="7421563" y="4441825"/>
            <a:ext cx="1254125" cy="287338"/>
          </a:xfrm>
          <a:prstGeom prst="borderCallout2">
            <a:avLst>
              <a:gd name="adj1" fmla="val 39778"/>
              <a:gd name="adj2" fmla="val 32403"/>
              <a:gd name="adj3" fmla="val 39778"/>
              <a:gd name="adj4" fmla="val 32403"/>
              <a:gd name="adj5" fmla="val -337019"/>
              <a:gd name="adj6" fmla="val 32403"/>
            </a:avLst>
          </a:prstGeom>
          <a:solidFill>
            <a:srgbClr val="E46C0A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lt1"/>
                </a:solidFill>
                <a:latin typeface="+mn-lt"/>
                <a:cs typeface="+mn-cs"/>
              </a:rPr>
              <a:t>Альметьевск</a:t>
            </a:r>
          </a:p>
        </p:txBody>
      </p:sp>
      <p:pic>
        <p:nvPicPr>
          <p:cNvPr id="40" name="Picture 2" descr="Без имени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40613" y="5013176"/>
            <a:ext cx="1006475" cy="68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55698" name="TextBox 10"/>
          <p:cNvSpPr txBox="1">
            <a:spLocks noChangeArrowheads="1"/>
          </p:cNvSpPr>
          <p:nvPr/>
        </p:nvSpPr>
        <p:spPr bwMode="auto">
          <a:xfrm>
            <a:off x="107504" y="5949280"/>
            <a:ext cx="90360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600" dirty="0">
                <a:latin typeface="Arial" pitchFamily="34" charset="0"/>
              </a:rPr>
              <a:t>Состоит на учете больных - 65 162  Онкологических коек - 797 </a:t>
            </a:r>
            <a:r>
              <a:rPr lang="ru-RU" sz="1600" dirty="0" err="1">
                <a:latin typeface="Arial" pitchFamily="34" charset="0"/>
              </a:rPr>
              <a:t>Онкоопераций</a:t>
            </a:r>
            <a:r>
              <a:rPr lang="ru-RU" sz="1600" dirty="0">
                <a:latin typeface="Arial" pitchFamily="34" charset="0"/>
              </a:rPr>
              <a:t> в год -15 000</a:t>
            </a:r>
          </a:p>
        </p:txBody>
      </p:sp>
      <p:sp>
        <p:nvSpPr>
          <p:cNvPr id="155699" name="TextBox 32"/>
          <p:cNvSpPr txBox="1">
            <a:spLocks noChangeArrowheads="1"/>
          </p:cNvSpPr>
          <p:nvPr/>
        </p:nvSpPr>
        <p:spPr bwMode="auto">
          <a:xfrm>
            <a:off x="899592" y="404664"/>
            <a:ext cx="75608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400" dirty="0">
                <a:solidFill>
                  <a:srgbClr val="009644"/>
                </a:solidFill>
                <a:latin typeface="Arial" pitchFamily="34" charset="0"/>
              </a:rPr>
              <a:t>Информатизация онкологического кластера МЗ РТ </a:t>
            </a:r>
          </a:p>
        </p:txBody>
      </p:sp>
      <p:cxnSp>
        <p:nvCxnSpPr>
          <p:cNvPr id="29" name="Прямая соединительная линия 28"/>
          <p:cNvCxnSpPr>
            <a:stCxn id="22" idx="3"/>
          </p:cNvCxnSpPr>
          <p:nvPr/>
        </p:nvCxnSpPr>
        <p:spPr>
          <a:xfrm flipH="1">
            <a:off x="7523163" y="3492500"/>
            <a:ext cx="400050" cy="928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Овал 37"/>
          <p:cNvSpPr/>
          <p:nvPr/>
        </p:nvSpPr>
        <p:spPr>
          <a:xfrm>
            <a:off x="6029325" y="2257425"/>
            <a:ext cx="215900" cy="22225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5570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2344738"/>
            <a:ext cx="11128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Выноска 2 41"/>
          <p:cNvSpPr>
            <a:spLocks/>
          </p:cNvSpPr>
          <p:nvPr/>
        </p:nvSpPr>
        <p:spPr bwMode="auto">
          <a:xfrm>
            <a:off x="3203575" y="1963738"/>
            <a:ext cx="1277938" cy="287337"/>
          </a:xfrm>
          <a:prstGeom prst="borderCallout2">
            <a:avLst>
              <a:gd name="adj1" fmla="val 39778"/>
              <a:gd name="adj2" fmla="val 105963"/>
              <a:gd name="adj3" fmla="val 39778"/>
              <a:gd name="adj4" fmla="val 115157"/>
              <a:gd name="adj5" fmla="val 161880"/>
              <a:gd name="adj6" fmla="val 177394"/>
            </a:avLst>
          </a:prstGeom>
          <a:solidFill>
            <a:srgbClr val="4F6228"/>
          </a:solidFill>
          <a:ln w="25400" algn="ctr">
            <a:solidFill>
              <a:srgbClr val="4F6228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lt1"/>
                </a:solidFill>
                <a:latin typeface="+mn-lt"/>
                <a:cs typeface="+mn-cs"/>
              </a:rPr>
              <a:t>Зеленодольск</a:t>
            </a:r>
          </a:p>
        </p:txBody>
      </p:sp>
      <p:sp>
        <p:nvSpPr>
          <p:cNvPr id="155708" name="TextBox 25"/>
          <p:cNvSpPr txBox="1">
            <a:spLocks noChangeArrowheads="1"/>
          </p:cNvSpPr>
          <p:nvPr/>
        </p:nvSpPr>
        <p:spPr bwMode="auto">
          <a:xfrm>
            <a:off x="107951" y="1412776"/>
            <a:ext cx="2879874" cy="1169551"/>
          </a:xfrm>
          <a:prstGeom prst="rect">
            <a:avLst/>
          </a:prstGeom>
          <a:solidFill>
            <a:srgbClr val="009644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A50021"/>
                </a:solidFill>
                <a:latin typeface="Arial" pitchFamily="34" charset="0"/>
              </a:rPr>
              <a:t>124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Arial" pitchFamily="34" charset="0"/>
              </a:rPr>
              <a:t>пользователя АРМ в первичных онкологических кабинетах и 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</a:rPr>
              <a:t>отделениях</a:t>
            </a:r>
            <a:endParaRPr lang="ru-RU" sz="1400" dirty="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/>
            <a:r>
              <a:rPr lang="ru-RU" sz="1400" dirty="0">
                <a:solidFill>
                  <a:srgbClr val="A50021"/>
                </a:solidFill>
                <a:latin typeface="Arial" pitchFamily="34" charset="0"/>
              </a:rPr>
              <a:t>1357</a:t>
            </a:r>
            <a:r>
              <a:rPr lang="ru-RU" sz="1400" dirty="0">
                <a:solidFill>
                  <a:schemeClr val="bg1"/>
                </a:solidFill>
                <a:latin typeface="Arial" pitchFamily="34" charset="0"/>
              </a:rPr>
              <a:t> пользователей АРМ в РКОД  </a:t>
            </a:r>
          </a:p>
        </p:txBody>
      </p:sp>
      <p:sp>
        <p:nvSpPr>
          <p:cNvPr id="43" name="Овал 42"/>
          <p:cNvSpPr/>
          <p:nvPr/>
        </p:nvSpPr>
        <p:spPr>
          <a:xfrm>
            <a:off x="7412038" y="2759075"/>
            <a:ext cx="215900" cy="22225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152128" y="4005942"/>
            <a:ext cx="3699791" cy="576064"/>
          </a:xfrm>
          <a:prstGeom prst="roundRect">
            <a:avLst/>
          </a:prstGeom>
          <a:ln>
            <a:solidFill>
              <a:srgbClr val="00964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16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Первичные Онкологические отделения</a:t>
            </a:r>
          </a:p>
        </p:txBody>
      </p:sp>
      <p:sp>
        <p:nvSpPr>
          <p:cNvPr id="45" name="Овал 44"/>
          <p:cNvSpPr/>
          <p:nvPr/>
        </p:nvSpPr>
        <p:spPr>
          <a:xfrm>
            <a:off x="3779912" y="4005064"/>
            <a:ext cx="648072" cy="576064"/>
          </a:xfrm>
          <a:prstGeom prst="ellipse">
            <a:avLst/>
          </a:prstGeom>
          <a:solidFill>
            <a:srgbClr val="009644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6</a:t>
            </a:r>
          </a:p>
        </p:txBody>
      </p:sp>
      <p:sp>
        <p:nvSpPr>
          <p:cNvPr id="46" name="Выноска 2 45"/>
          <p:cNvSpPr/>
          <p:nvPr/>
        </p:nvSpPr>
        <p:spPr>
          <a:xfrm>
            <a:off x="5353050" y="1408113"/>
            <a:ext cx="1163638" cy="287337"/>
          </a:xfrm>
          <a:prstGeom prst="borderCallout2">
            <a:avLst>
              <a:gd name="adj1" fmla="val 48984"/>
              <a:gd name="adj2" fmla="val 103946"/>
              <a:gd name="adj3" fmla="val 52764"/>
              <a:gd name="adj4" fmla="val 114326"/>
              <a:gd name="adj5" fmla="val 501773"/>
              <a:gd name="adj6" fmla="val 193392"/>
            </a:avLst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err="1"/>
              <a:t>Н.Камск</a:t>
            </a:r>
            <a:endParaRPr lang="ru-RU" sz="1200" dirty="0"/>
          </a:p>
        </p:txBody>
      </p:sp>
      <p:sp>
        <p:nvSpPr>
          <p:cNvPr id="112" name="Номер слайда 21"/>
          <p:cNvSpPr txBox="1">
            <a:spLocks noGrp="1"/>
          </p:cNvSpPr>
          <p:nvPr/>
        </p:nvSpPr>
        <p:spPr bwMode="auto">
          <a:xfrm>
            <a:off x="8604250" y="6381750"/>
            <a:ext cx="53975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fld id="{A12A65A2-78DA-4563-8183-6E045CEAC91C}" type="slidenum">
              <a:rPr lang="ru-RU" sz="140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rPr>
              <a:pPr>
                <a:defRPr/>
              </a:pPr>
              <a:t>17</a:t>
            </a:fld>
            <a:endParaRPr lang="ru-RU" sz="1400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1" name="Выноска 2 33"/>
          <p:cNvSpPr>
            <a:spLocks/>
          </p:cNvSpPr>
          <p:nvPr/>
        </p:nvSpPr>
        <p:spPr bwMode="auto">
          <a:xfrm>
            <a:off x="5076825" y="1844675"/>
            <a:ext cx="844550" cy="288925"/>
          </a:xfrm>
          <a:prstGeom prst="borderCallout2">
            <a:avLst>
              <a:gd name="adj1" fmla="val 39560"/>
              <a:gd name="adj2" fmla="val 109023"/>
              <a:gd name="adj3" fmla="val 39560"/>
              <a:gd name="adj4" fmla="val 109023"/>
              <a:gd name="adj5" fmla="val 111537"/>
              <a:gd name="adj6" fmla="val 111843"/>
            </a:avLst>
          </a:prstGeom>
          <a:solidFill>
            <a:srgbClr val="77933C"/>
          </a:solidFill>
          <a:ln w="25400" algn="ctr">
            <a:solidFill>
              <a:srgbClr val="4F6228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200">
                <a:solidFill>
                  <a:srgbClr val="FFFFFF"/>
                </a:solidFill>
              </a:rPr>
              <a:t>Арск</a:t>
            </a:r>
          </a:p>
        </p:txBody>
      </p:sp>
      <p:sp>
        <p:nvSpPr>
          <p:cNvPr id="12" name="Выноска 2 36"/>
          <p:cNvSpPr>
            <a:spLocks/>
          </p:cNvSpPr>
          <p:nvPr/>
        </p:nvSpPr>
        <p:spPr bwMode="auto">
          <a:xfrm>
            <a:off x="8101013" y="1773238"/>
            <a:ext cx="1254125" cy="287337"/>
          </a:xfrm>
          <a:prstGeom prst="borderCallout2">
            <a:avLst>
              <a:gd name="adj1" fmla="val 39778"/>
              <a:gd name="adj2" fmla="val -6074"/>
              <a:gd name="adj3" fmla="val 39778"/>
              <a:gd name="adj4" fmla="val -10884"/>
              <a:gd name="adj5" fmla="val 641991"/>
              <a:gd name="adj6" fmla="val -15949"/>
            </a:avLst>
          </a:prstGeom>
          <a:solidFill>
            <a:srgbClr val="E46C0A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lt1"/>
                </a:solidFill>
                <a:latin typeface="+mn-lt"/>
                <a:cs typeface="+mn-cs"/>
              </a:rPr>
              <a:t>Альметьевск</a:t>
            </a:r>
          </a:p>
        </p:txBody>
      </p:sp>
      <p:sp>
        <p:nvSpPr>
          <p:cNvPr id="47" name="Rectangle 8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solidFill>
            <a:srgbClr val="009644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ЗДРАВООХРАНЕНИЕ РЕСПУБЛИКИ ТАТАРСТАН</a:t>
            </a:r>
            <a:r>
              <a:rPr lang="en-US" sz="1200" dirty="0">
                <a:solidFill>
                  <a:schemeClr val="bg1"/>
                </a:solidFill>
              </a:rPr>
              <a:t> - </a:t>
            </a:r>
            <a:r>
              <a:rPr lang="en-US" sz="1200" dirty="0" smtClean="0">
                <a:solidFill>
                  <a:schemeClr val="bg1"/>
                </a:solidFill>
              </a:rPr>
              <a:t>201</a:t>
            </a:r>
            <a:r>
              <a:rPr lang="ru-RU" sz="1200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93320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53FE299-7046-42C9-B84A-D51B7F93A293}" type="slidenum">
              <a:rPr lang="ru-RU" sz="1400" smtClean="0"/>
              <a:pPr eaLnBrk="1" hangingPunct="1"/>
              <a:t>18</a:t>
            </a:fld>
            <a:endParaRPr lang="ru-RU" sz="1400" smtClean="0"/>
          </a:p>
        </p:txBody>
      </p:sp>
      <p:pic>
        <p:nvPicPr>
          <p:cNvPr id="50179" name="Рисунок 16" descr="Безимени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11458" r="2499" b="10416"/>
          <a:stretch>
            <a:fillRect/>
          </a:stretch>
        </p:blipFill>
        <p:spPr bwMode="auto">
          <a:xfrm>
            <a:off x="17463" y="752624"/>
            <a:ext cx="9126537" cy="5700712"/>
          </a:xfrm>
          <a:prstGeom prst="rect">
            <a:avLst/>
          </a:prstGeom>
          <a:noFill/>
          <a:ln w="28575">
            <a:solidFill>
              <a:srgbClr val="00964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86" descr="r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3071813"/>
            <a:ext cx="4286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86" descr="r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2357438"/>
            <a:ext cx="4286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86" descr="r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3286125"/>
            <a:ext cx="4286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86" descr="r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2428875"/>
            <a:ext cx="4286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86" descr="r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8" y="2357438"/>
            <a:ext cx="4286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6" descr="r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2857500"/>
            <a:ext cx="4286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Овал 19"/>
          <p:cNvSpPr/>
          <p:nvPr/>
        </p:nvSpPr>
        <p:spPr>
          <a:xfrm>
            <a:off x="2786063" y="2500313"/>
            <a:ext cx="357187" cy="357187"/>
          </a:xfrm>
          <a:prstGeom prst="ellipse">
            <a:avLst/>
          </a:prstGeom>
          <a:solidFill>
            <a:schemeClr val="bg1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9" name="Крест 18"/>
          <p:cNvSpPr/>
          <p:nvPr/>
        </p:nvSpPr>
        <p:spPr>
          <a:xfrm>
            <a:off x="2857488" y="2571744"/>
            <a:ext cx="238127" cy="238127"/>
          </a:xfrm>
          <a:prstGeom prst="plus">
            <a:avLst/>
          </a:prstGeom>
          <a:solidFill>
            <a:srgbClr val="FF0000"/>
          </a:solidFill>
          <a:ln>
            <a:solidFill>
              <a:srgbClr val="CC33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21" name="Овал 20"/>
          <p:cNvSpPr/>
          <p:nvPr/>
        </p:nvSpPr>
        <p:spPr>
          <a:xfrm>
            <a:off x="6072188" y="2214563"/>
            <a:ext cx="285750" cy="285750"/>
          </a:xfrm>
          <a:prstGeom prst="ellipse">
            <a:avLst/>
          </a:prstGeom>
          <a:solidFill>
            <a:schemeClr val="bg1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22" name="Крест 21"/>
          <p:cNvSpPr/>
          <p:nvPr/>
        </p:nvSpPr>
        <p:spPr>
          <a:xfrm>
            <a:off x="6143636" y="2285992"/>
            <a:ext cx="142876" cy="142876"/>
          </a:xfrm>
          <a:prstGeom prst="plus">
            <a:avLst/>
          </a:prstGeom>
          <a:solidFill>
            <a:srgbClr val="FF0000"/>
          </a:solidFill>
          <a:ln>
            <a:solidFill>
              <a:srgbClr val="CC33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23" name="Овал 22"/>
          <p:cNvSpPr/>
          <p:nvPr/>
        </p:nvSpPr>
        <p:spPr>
          <a:xfrm>
            <a:off x="6643688" y="2714625"/>
            <a:ext cx="285750" cy="285750"/>
          </a:xfrm>
          <a:prstGeom prst="ellipse">
            <a:avLst/>
          </a:prstGeom>
          <a:solidFill>
            <a:schemeClr val="bg1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24" name="Крест 23"/>
          <p:cNvSpPr/>
          <p:nvPr/>
        </p:nvSpPr>
        <p:spPr>
          <a:xfrm>
            <a:off x="6649204" y="2773471"/>
            <a:ext cx="290825" cy="217345"/>
          </a:xfrm>
          <a:prstGeom prst="plus">
            <a:avLst/>
          </a:prstGeom>
          <a:solidFill>
            <a:srgbClr val="FF0000"/>
          </a:solidFill>
          <a:ln>
            <a:solidFill>
              <a:srgbClr val="CC33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26" name="Овал 25"/>
          <p:cNvSpPr/>
          <p:nvPr/>
        </p:nvSpPr>
        <p:spPr>
          <a:xfrm>
            <a:off x="1071563" y="5572125"/>
            <a:ext cx="357187" cy="357188"/>
          </a:xfrm>
          <a:prstGeom prst="ellipse">
            <a:avLst/>
          </a:prstGeom>
          <a:solidFill>
            <a:schemeClr val="bg1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27" name="Крест 26"/>
          <p:cNvSpPr/>
          <p:nvPr/>
        </p:nvSpPr>
        <p:spPr>
          <a:xfrm>
            <a:off x="1142976" y="5643577"/>
            <a:ext cx="238127" cy="238127"/>
          </a:xfrm>
          <a:prstGeom prst="plus">
            <a:avLst/>
          </a:prstGeom>
          <a:solidFill>
            <a:srgbClr val="FF0000"/>
          </a:solidFill>
          <a:ln>
            <a:solidFill>
              <a:srgbClr val="CC33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50202" name="TextBox 27"/>
          <p:cNvSpPr txBox="1">
            <a:spLocks noChangeArrowheads="1"/>
          </p:cNvSpPr>
          <p:nvPr/>
        </p:nvSpPr>
        <p:spPr bwMode="auto">
          <a:xfrm>
            <a:off x="1428750" y="5572125"/>
            <a:ext cx="2214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/>
              <a:t>- Травмоцентр </a:t>
            </a:r>
            <a:r>
              <a:rPr lang="en-US" sz="1400"/>
              <a:t>I </a:t>
            </a:r>
            <a:r>
              <a:rPr lang="ru-RU" sz="1400"/>
              <a:t>уровня</a:t>
            </a:r>
          </a:p>
        </p:txBody>
      </p:sp>
      <p:sp>
        <p:nvSpPr>
          <p:cNvPr id="36" name="Овал 35"/>
          <p:cNvSpPr/>
          <p:nvPr/>
        </p:nvSpPr>
        <p:spPr>
          <a:xfrm>
            <a:off x="4143375" y="5572125"/>
            <a:ext cx="285750" cy="285750"/>
          </a:xfrm>
          <a:prstGeom prst="ellipse">
            <a:avLst/>
          </a:prstGeom>
          <a:solidFill>
            <a:schemeClr val="bg1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37" name="Крест 36"/>
          <p:cNvSpPr/>
          <p:nvPr/>
        </p:nvSpPr>
        <p:spPr>
          <a:xfrm>
            <a:off x="4214810" y="5643577"/>
            <a:ext cx="142876" cy="142876"/>
          </a:xfrm>
          <a:prstGeom prst="plus">
            <a:avLst/>
          </a:prstGeom>
          <a:solidFill>
            <a:srgbClr val="FF0000"/>
          </a:solidFill>
          <a:ln>
            <a:solidFill>
              <a:srgbClr val="CC33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50207" name="TextBox 37"/>
          <p:cNvSpPr txBox="1">
            <a:spLocks noChangeArrowheads="1"/>
          </p:cNvSpPr>
          <p:nvPr/>
        </p:nvSpPr>
        <p:spPr bwMode="auto">
          <a:xfrm>
            <a:off x="4429125" y="5572125"/>
            <a:ext cx="2357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/>
              <a:t>- Травмоцентр </a:t>
            </a:r>
            <a:r>
              <a:rPr lang="en-US" sz="1400"/>
              <a:t>II </a:t>
            </a:r>
            <a:r>
              <a:rPr lang="ru-RU" sz="1400"/>
              <a:t>уровня</a:t>
            </a:r>
          </a:p>
        </p:txBody>
      </p:sp>
      <p:pic>
        <p:nvPicPr>
          <p:cNvPr id="50208" name="Picture 86" descr="r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6072188"/>
            <a:ext cx="4286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209" name="TextBox 39"/>
          <p:cNvSpPr txBox="1">
            <a:spLocks noChangeArrowheads="1"/>
          </p:cNvSpPr>
          <p:nvPr/>
        </p:nvSpPr>
        <p:spPr bwMode="auto">
          <a:xfrm>
            <a:off x="1428750" y="6000750"/>
            <a:ext cx="228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/>
              <a:t>- Травмоцентр </a:t>
            </a:r>
            <a:r>
              <a:rPr lang="en-US" sz="1400"/>
              <a:t>III </a:t>
            </a:r>
            <a:r>
              <a:rPr lang="ru-RU" sz="1400"/>
              <a:t>уровня</a:t>
            </a:r>
          </a:p>
        </p:txBody>
      </p:sp>
      <p:sp>
        <p:nvSpPr>
          <p:cNvPr id="41" name="5-конечная звезда 40"/>
          <p:cNvSpPr/>
          <p:nvPr/>
        </p:nvSpPr>
        <p:spPr>
          <a:xfrm>
            <a:off x="3500438" y="2857500"/>
            <a:ext cx="71437" cy="71438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42" name="5-конечная звезда 41"/>
          <p:cNvSpPr/>
          <p:nvPr/>
        </p:nvSpPr>
        <p:spPr>
          <a:xfrm>
            <a:off x="4214813" y="6072188"/>
            <a:ext cx="142875" cy="142875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50212" name="TextBox 42"/>
          <p:cNvSpPr txBox="1">
            <a:spLocks noChangeArrowheads="1"/>
          </p:cNvSpPr>
          <p:nvPr/>
        </p:nvSpPr>
        <p:spPr bwMode="auto">
          <a:xfrm>
            <a:off x="4500563" y="6021388"/>
            <a:ext cx="23574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/>
              <a:t>- Аварийные участки</a:t>
            </a:r>
          </a:p>
        </p:txBody>
      </p:sp>
      <p:sp>
        <p:nvSpPr>
          <p:cNvPr id="44" name="5-конечная звезда 43"/>
          <p:cNvSpPr/>
          <p:nvPr/>
        </p:nvSpPr>
        <p:spPr>
          <a:xfrm>
            <a:off x="2500313" y="2786063"/>
            <a:ext cx="71437" cy="71437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45" name="5-конечная звезда 44"/>
          <p:cNvSpPr/>
          <p:nvPr/>
        </p:nvSpPr>
        <p:spPr>
          <a:xfrm>
            <a:off x="2571750" y="2786063"/>
            <a:ext cx="71438" cy="71437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47" name="5-конечная звезда 46"/>
          <p:cNvSpPr/>
          <p:nvPr/>
        </p:nvSpPr>
        <p:spPr>
          <a:xfrm>
            <a:off x="2643188" y="2714625"/>
            <a:ext cx="71437" cy="71438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49" name="5-конечная звезда 48"/>
          <p:cNvSpPr/>
          <p:nvPr/>
        </p:nvSpPr>
        <p:spPr>
          <a:xfrm>
            <a:off x="2786063" y="2428875"/>
            <a:ext cx="71437" cy="71438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50" name="5-конечная звезда 49"/>
          <p:cNvSpPr/>
          <p:nvPr/>
        </p:nvSpPr>
        <p:spPr>
          <a:xfrm>
            <a:off x="3143250" y="2428875"/>
            <a:ext cx="71438" cy="71438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51" name="5-конечная звезда 50"/>
          <p:cNvSpPr/>
          <p:nvPr/>
        </p:nvSpPr>
        <p:spPr>
          <a:xfrm>
            <a:off x="3643313" y="2928938"/>
            <a:ext cx="71437" cy="71437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52" name="5-конечная звезда 51"/>
          <p:cNvSpPr/>
          <p:nvPr/>
        </p:nvSpPr>
        <p:spPr>
          <a:xfrm>
            <a:off x="3857625" y="2928938"/>
            <a:ext cx="71438" cy="71437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53" name="5-конечная звезда 52"/>
          <p:cNvSpPr/>
          <p:nvPr/>
        </p:nvSpPr>
        <p:spPr>
          <a:xfrm>
            <a:off x="4000500" y="2928938"/>
            <a:ext cx="71438" cy="71437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54" name="5-конечная звезда 53"/>
          <p:cNvSpPr/>
          <p:nvPr/>
        </p:nvSpPr>
        <p:spPr>
          <a:xfrm>
            <a:off x="3786188" y="2928938"/>
            <a:ext cx="71437" cy="71437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55" name="5-конечная звезда 54"/>
          <p:cNvSpPr/>
          <p:nvPr/>
        </p:nvSpPr>
        <p:spPr>
          <a:xfrm>
            <a:off x="4572000" y="2928938"/>
            <a:ext cx="71438" cy="71437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56" name="5-конечная звезда 55"/>
          <p:cNvSpPr/>
          <p:nvPr/>
        </p:nvSpPr>
        <p:spPr>
          <a:xfrm>
            <a:off x="4643438" y="2928938"/>
            <a:ext cx="71437" cy="71437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57" name="5-конечная звезда 56"/>
          <p:cNvSpPr/>
          <p:nvPr/>
        </p:nvSpPr>
        <p:spPr>
          <a:xfrm>
            <a:off x="4714875" y="2928938"/>
            <a:ext cx="71438" cy="71437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58" name="5-конечная звезда 57"/>
          <p:cNvSpPr/>
          <p:nvPr/>
        </p:nvSpPr>
        <p:spPr>
          <a:xfrm>
            <a:off x="4786313" y="2928938"/>
            <a:ext cx="71437" cy="71437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59" name="5-конечная звезда 58"/>
          <p:cNvSpPr/>
          <p:nvPr/>
        </p:nvSpPr>
        <p:spPr>
          <a:xfrm>
            <a:off x="5072063" y="3000375"/>
            <a:ext cx="71437" cy="71438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60" name="5-конечная звезда 59"/>
          <p:cNvSpPr/>
          <p:nvPr/>
        </p:nvSpPr>
        <p:spPr>
          <a:xfrm>
            <a:off x="5643563" y="2857500"/>
            <a:ext cx="71437" cy="71438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61" name="5-конечная звезда 60"/>
          <p:cNvSpPr/>
          <p:nvPr/>
        </p:nvSpPr>
        <p:spPr>
          <a:xfrm>
            <a:off x="5715000" y="2857500"/>
            <a:ext cx="71438" cy="71438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62" name="5-конечная звезда 61"/>
          <p:cNvSpPr/>
          <p:nvPr/>
        </p:nvSpPr>
        <p:spPr>
          <a:xfrm>
            <a:off x="5786438" y="2857500"/>
            <a:ext cx="71437" cy="71438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63" name="5-конечная звезда 62"/>
          <p:cNvSpPr/>
          <p:nvPr/>
        </p:nvSpPr>
        <p:spPr>
          <a:xfrm>
            <a:off x="5857875" y="2786063"/>
            <a:ext cx="71438" cy="71437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64" name="5-конечная звезда 63"/>
          <p:cNvSpPr/>
          <p:nvPr/>
        </p:nvSpPr>
        <p:spPr>
          <a:xfrm>
            <a:off x="6357938" y="2643188"/>
            <a:ext cx="71437" cy="71437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65" name="5-конечная звезда 64"/>
          <p:cNvSpPr/>
          <p:nvPr/>
        </p:nvSpPr>
        <p:spPr>
          <a:xfrm>
            <a:off x="6429375" y="2714625"/>
            <a:ext cx="71438" cy="71438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66" name="5-конечная звезда 65"/>
          <p:cNvSpPr/>
          <p:nvPr/>
        </p:nvSpPr>
        <p:spPr>
          <a:xfrm>
            <a:off x="6500813" y="2786063"/>
            <a:ext cx="71437" cy="71437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67" name="5-конечная звезда 66"/>
          <p:cNvSpPr/>
          <p:nvPr/>
        </p:nvSpPr>
        <p:spPr>
          <a:xfrm>
            <a:off x="7072313" y="2928938"/>
            <a:ext cx="71437" cy="71437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68" name="5-конечная звезда 67"/>
          <p:cNvSpPr/>
          <p:nvPr/>
        </p:nvSpPr>
        <p:spPr>
          <a:xfrm>
            <a:off x="7143750" y="2928938"/>
            <a:ext cx="71438" cy="71437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69" name="5-конечная звезда 68"/>
          <p:cNvSpPr/>
          <p:nvPr/>
        </p:nvSpPr>
        <p:spPr>
          <a:xfrm>
            <a:off x="7500938" y="2928938"/>
            <a:ext cx="71437" cy="71437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70" name="5-конечная звезда 69"/>
          <p:cNvSpPr/>
          <p:nvPr/>
        </p:nvSpPr>
        <p:spPr>
          <a:xfrm>
            <a:off x="8286750" y="3214688"/>
            <a:ext cx="71438" cy="71437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50238" name="Rectangle 61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0239" name="Text Box 62"/>
          <p:cNvSpPr txBox="1">
            <a:spLocks noChangeArrowheads="1"/>
          </p:cNvSpPr>
          <p:nvPr/>
        </p:nvSpPr>
        <p:spPr bwMode="auto">
          <a:xfrm>
            <a:off x="-217040" y="332656"/>
            <a:ext cx="9361040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400" dirty="0">
                <a:solidFill>
                  <a:srgbClr val="009644"/>
                </a:solidFill>
                <a:latin typeface="+mn-lt"/>
              </a:rPr>
              <a:t>Расположение </a:t>
            </a:r>
            <a:r>
              <a:rPr lang="ru-RU" sz="2400" dirty="0" err="1">
                <a:solidFill>
                  <a:srgbClr val="009644"/>
                </a:solidFill>
                <a:latin typeface="+mn-lt"/>
              </a:rPr>
              <a:t>травмоцентров</a:t>
            </a:r>
            <a:r>
              <a:rPr lang="ru-RU" sz="2400" dirty="0">
                <a:solidFill>
                  <a:srgbClr val="009644"/>
                </a:solidFill>
                <a:latin typeface="+mn-lt"/>
              </a:rPr>
              <a:t> по трассе М -7 «Волга» </a:t>
            </a:r>
          </a:p>
          <a:p>
            <a:pPr eaLnBrk="1" hangingPunct="1">
              <a:spcBef>
                <a:spcPct val="50000"/>
              </a:spcBef>
            </a:pPr>
            <a:endParaRPr lang="ru-RU" sz="2400" dirty="0">
              <a:solidFill>
                <a:srgbClr val="009644"/>
              </a:solidFill>
              <a:latin typeface="Tahoma" pitchFamily="34" charset="0"/>
            </a:endParaRPr>
          </a:p>
        </p:txBody>
      </p:sp>
      <p:pic>
        <p:nvPicPr>
          <p:cNvPr id="50240" name="Picture 4" descr="IMG_209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644900"/>
            <a:ext cx="191770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олилиния 1"/>
          <p:cNvSpPr/>
          <p:nvPr/>
        </p:nvSpPr>
        <p:spPr>
          <a:xfrm>
            <a:off x="7397750" y="5257800"/>
            <a:ext cx="738188" cy="425450"/>
          </a:xfrm>
          <a:custGeom>
            <a:avLst/>
            <a:gdLst>
              <a:gd name="connsiteX0" fmla="*/ 0 w 737755"/>
              <a:gd name="connsiteY0" fmla="*/ 426027 h 426027"/>
              <a:gd name="connsiteX1" fmla="*/ 51955 w 737755"/>
              <a:gd name="connsiteY1" fmla="*/ 342900 h 426027"/>
              <a:gd name="connsiteX2" fmla="*/ 103909 w 737755"/>
              <a:gd name="connsiteY2" fmla="*/ 259773 h 426027"/>
              <a:gd name="connsiteX3" fmla="*/ 124691 w 737755"/>
              <a:gd name="connsiteY3" fmla="*/ 228600 h 426027"/>
              <a:gd name="connsiteX4" fmla="*/ 145473 w 737755"/>
              <a:gd name="connsiteY4" fmla="*/ 197427 h 426027"/>
              <a:gd name="connsiteX5" fmla="*/ 218209 w 737755"/>
              <a:gd name="connsiteY5" fmla="*/ 145473 h 426027"/>
              <a:gd name="connsiteX6" fmla="*/ 259773 w 737755"/>
              <a:gd name="connsiteY6" fmla="*/ 124691 h 426027"/>
              <a:gd name="connsiteX7" fmla="*/ 322118 w 737755"/>
              <a:gd name="connsiteY7" fmla="*/ 83127 h 426027"/>
              <a:gd name="connsiteX8" fmla="*/ 394855 w 737755"/>
              <a:gd name="connsiteY8" fmla="*/ 62345 h 426027"/>
              <a:gd name="connsiteX9" fmla="*/ 436418 w 737755"/>
              <a:gd name="connsiteY9" fmla="*/ 41564 h 426027"/>
              <a:gd name="connsiteX10" fmla="*/ 477982 w 737755"/>
              <a:gd name="connsiteY10" fmla="*/ 31173 h 426027"/>
              <a:gd name="connsiteX11" fmla="*/ 613064 w 737755"/>
              <a:gd name="connsiteY11" fmla="*/ 0 h 426027"/>
              <a:gd name="connsiteX12" fmla="*/ 737755 w 737755"/>
              <a:gd name="connsiteY12" fmla="*/ 0 h 42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7755" h="426027">
                <a:moveTo>
                  <a:pt x="0" y="426027"/>
                </a:moveTo>
                <a:cubicBezTo>
                  <a:pt x="45010" y="313504"/>
                  <a:pt x="-7195" y="424232"/>
                  <a:pt x="51955" y="342900"/>
                </a:cubicBezTo>
                <a:cubicBezTo>
                  <a:pt x="71174" y="316474"/>
                  <a:pt x="86366" y="287340"/>
                  <a:pt x="103909" y="259773"/>
                </a:cubicBezTo>
                <a:cubicBezTo>
                  <a:pt x="110614" y="249237"/>
                  <a:pt x="117764" y="238991"/>
                  <a:pt x="124691" y="228600"/>
                </a:cubicBezTo>
                <a:cubicBezTo>
                  <a:pt x="131618" y="218209"/>
                  <a:pt x="135482" y="204920"/>
                  <a:pt x="145473" y="197427"/>
                </a:cubicBezTo>
                <a:cubicBezTo>
                  <a:pt x="163304" y="184054"/>
                  <a:pt x="196945" y="157624"/>
                  <a:pt x="218209" y="145473"/>
                </a:cubicBezTo>
                <a:cubicBezTo>
                  <a:pt x="231658" y="137788"/>
                  <a:pt x="246490" y="132661"/>
                  <a:pt x="259773" y="124691"/>
                </a:cubicBezTo>
                <a:cubicBezTo>
                  <a:pt x="281190" y="111841"/>
                  <a:pt x="297887" y="89185"/>
                  <a:pt x="322118" y="83127"/>
                </a:cubicBezTo>
                <a:cubicBezTo>
                  <a:pt x="343211" y="77854"/>
                  <a:pt x="373984" y="71289"/>
                  <a:pt x="394855" y="62345"/>
                </a:cubicBezTo>
                <a:cubicBezTo>
                  <a:pt x="409092" y="56243"/>
                  <a:pt x="421915" y="47003"/>
                  <a:pt x="436418" y="41564"/>
                </a:cubicBezTo>
                <a:cubicBezTo>
                  <a:pt x="449790" y="36550"/>
                  <a:pt x="464250" y="35096"/>
                  <a:pt x="477982" y="31173"/>
                </a:cubicBezTo>
                <a:cubicBezTo>
                  <a:pt x="528559" y="16723"/>
                  <a:pt x="543904" y="0"/>
                  <a:pt x="613064" y="0"/>
                </a:cubicBezTo>
                <a:lnTo>
                  <a:pt x="737755" y="0"/>
                </a:lnTo>
              </a:path>
            </a:pathLst>
          </a:cu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1" name="Овал 70"/>
          <p:cNvSpPr/>
          <p:nvPr/>
        </p:nvSpPr>
        <p:spPr>
          <a:xfrm>
            <a:off x="7173913" y="5072063"/>
            <a:ext cx="285750" cy="285750"/>
          </a:xfrm>
          <a:prstGeom prst="ellipse">
            <a:avLst/>
          </a:prstGeom>
          <a:solidFill>
            <a:schemeClr val="bg1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72" name="Крест 71"/>
          <p:cNvSpPr/>
          <p:nvPr/>
        </p:nvSpPr>
        <p:spPr>
          <a:xfrm>
            <a:off x="7255464" y="5153883"/>
            <a:ext cx="142876" cy="142876"/>
          </a:xfrm>
          <a:prstGeom prst="plus">
            <a:avLst/>
          </a:prstGeom>
          <a:solidFill>
            <a:srgbClr val="FF0000"/>
          </a:solidFill>
          <a:ln>
            <a:solidFill>
              <a:srgbClr val="CC33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pic>
        <p:nvPicPr>
          <p:cNvPr id="73" name="Picture 86" descr="r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25" y="5389563"/>
            <a:ext cx="4286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247" name="Прямоугольник 2"/>
          <p:cNvSpPr>
            <a:spLocks noChangeArrowheads="1"/>
          </p:cNvSpPr>
          <p:nvPr/>
        </p:nvSpPr>
        <p:spPr bwMode="auto">
          <a:xfrm>
            <a:off x="611560" y="1124744"/>
            <a:ext cx="65357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latin typeface="+mn-lt"/>
              </a:rPr>
              <a:t>ФЕДЕРАЛЬНАЯ ПРОГРАММА ДТП</a:t>
            </a:r>
          </a:p>
        </p:txBody>
      </p:sp>
      <p:sp>
        <p:nvSpPr>
          <p:cNvPr id="50248" name="Text Box 8"/>
          <p:cNvSpPr txBox="1">
            <a:spLocks noChangeArrowheads="1"/>
          </p:cNvSpPr>
          <p:nvPr/>
        </p:nvSpPr>
        <p:spPr bwMode="auto">
          <a:xfrm>
            <a:off x="3584575" y="3898900"/>
            <a:ext cx="5832475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400" dirty="0">
                <a:latin typeface="Tahoma" pitchFamily="34" charset="0"/>
              </a:rPr>
              <a:t>Приобретено и установлено 228 единиц медицинского оборудования</a:t>
            </a:r>
          </a:p>
          <a:p>
            <a:pPr eaLnBrk="1" hangingPunct="1">
              <a:spcBef>
                <a:spcPct val="50000"/>
              </a:spcBef>
            </a:pPr>
            <a:r>
              <a:rPr lang="ru-RU" sz="1400" dirty="0">
                <a:latin typeface="Tahoma" pitchFamily="34" charset="0"/>
              </a:rPr>
              <a:t>Поступило 26 </a:t>
            </a:r>
            <a:r>
              <a:rPr lang="ru-RU" sz="1400" dirty="0" err="1">
                <a:latin typeface="Tahoma" pitchFamily="34" charset="0"/>
              </a:rPr>
              <a:t>реанимобилй</a:t>
            </a:r>
            <a:r>
              <a:rPr lang="ru-RU" sz="1400" dirty="0">
                <a:latin typeface="Tahoma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ru-RU" sz="1400" dirty="0">
                <a:latin typeface="Tahoma" pitchFamily="34" charset="0"/>
              </a:rPr>
              <a:t>Проведена реконструкция приемных отделений</a:t>
            </a:r>
          </a:p>
        </p:txBody>
      </p:sp>
      <p:sp>
        <p:nvSpPr>
          <p:cNvPr id="74" name="Rectangle 7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solidFill>
            <a:srgbClr val="009644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bg1"/>
                </a:solidFill>
              </a:rPr>
              <a:t>2012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75" name="Номер слайда 3"/>
          <p:cNvSpPr txBox="1">
            <a:spLocks/>
          </p:cNvSpPr>
          <p:nvPr/>
        </p:nvSpPr>
        <p:spPr bwMode="auto">
          <a:xfrm>
            <a:off x="6705600" y="63976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fld id="{D839E0E4-493C-4097-909F-24F63BDD3E11}" type="slidenum">
              <a:rPr lang="ru-RU" sz="1400" smtClean="0"/>
              <a:pPr eaLnBrk="1" hangingPunct="1"/>
              <a:t>18</a:t>
            </a:fld>
            <a:endParaRPr lang="ru-RU" sz="1400" smtClean="0"/>
          </a:p>
        </p:txBody>
      </p:sp>
    </p:spTree>
    <p:extLst>
      <p:ext uri="{BB962C8B-B14F-4D97-AF65-F5344CB8AC3E}">
        <p14:creationId xmlns:p14="http://schemas.microsoft.com/office/powerpoint/2010/main" val="26776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0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0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4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8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2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2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6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2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0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3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3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4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7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D6E521C-BBC2-49A3-BD86-721F833E35C4}" type="slidenum">
              <a:rPr lang="ru-RU" sz="1400" smtClean="0"/>
              <a:pPr eaLnBrk="1" hangingPunct="1"/>
              <a:t>19</a:t>
            </a:fld>
            <a:endParaRPr lang="ru-RU" sz="1400" smtClean="0"/>
          </a:p>
        </p:txBody>
      </p:sp>
      <p:pic>
        <p:nvPicPr>
          <p:cNvPr id="37891" name="Picture 9" descr="IMG_81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33375"/>
            <a:ext cx="4716462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 descr="IMG_12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23228"/>
          <a:stretch>
            <a:fillRect/>
          </a:stretch>
        </p:blipFill>
        <p:spPr bwMode="auto">
          <a:xfrm>
            <a:off x="0" y="333375"/>
            <a:ext cx="4427538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179388" y="260350"/>
            <a:ext cx="89646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sz="1800"/>
          </a:p>
        </p:txBody>
      </p:sp>
      <p:sp>
        <p:nvSpPr>
          <p:cNvPr id="37894" name="Text Box 7"/>
          <p:cNvSpPr txBox="1">
            <a:spLocks noChangeArrowheads="1"/>
          </p:cNvSpPr>
          <p:nvPr/>
        </p:nvSpPr>
        <p:spPr bwMode="auto">
          <a:xfrm>
            <a:off x="1187624" y="332656"/>
            <a:ext cx="684160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 dirty="0">
                <a:solidFill>
                  <a:schemeClr val="bg1"/>
                </a:solidFill>
                <a:latin typeface="Tahoma" pitchFamily="34" charset="0"/>
              </a:rPr>
              <a:t>Травматологический </a:t>
            </a:r>
            <a:r>
              <a:rPr lang="ru-RU" sz="2000" dirty="0" smtClean="0">
                <a:solidFill>
                  <a:schemeClr val="bg1"/>
                </a:solidFill>
                <a:latin typeface="Tahoma" pitchFamily="34" charset="0"/>
              </a:rPr>
              <a:t>центр в составе РКБ </a:t>
            </a:r>
            <a:r>
              <a:rPr lang="ru-RU" sz="2000" dirty="0">
                <a:solidFill>
                  <a:schemeClr val="bg1"/>
                </a:solidFill>
                <a:latin typeface="Tahoma" pitchFamily="34" charset="0"/>
              </a:rPr>
              <a:t>-  240 коек</a:t>
            </a:r>
          </a:p>
        </p:txBody>
      </p:sp>
      <p:pic>
        <p:nvPicPr>
          <p:cNvPr id="37896" name="Picture 10" descr="IMG_81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2" t="25511"/>
          <a:stretch>
            <a:fillRect/>
          </a:stretch>
        </p:blipFill>
        <p:spPr bwMode="auto">
          <a:xfrm>
            <a:off x="4427538" y="2708275"/>
            <a:ext cx="4716462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11" descr="IMG_81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1" b="12146"/>
          <a:stretch>
            <a:fillRect/>
          </a:stretch>
        </p:blipFill>
        <p:spPr bwMode="auto">
          <a:xfrm>
            <a:off x="4427538" y="4797425"/>
            <a:ext cx="4716462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solidFill>
            <a:srgbClr val="009644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ЗДРАВООХРАНЕНИЕ РЕСПУБЛИКИ ТАТАРСТАН</a:t>
            </a:r>
            <a:r>
              <a:rPr lang="en-US" sz="1200" dirty="0">
                <a:solidFill>
                  <a:schemeClr val="bg1"/>
                </a:solidFill>
              </a:rPr>
              <a:t> - </a:t>
            </a:r>
            <a:r>
              <a:rPr lang="en-US" sz="1200" dirty="0" smtClean="0">
                <a:solidFill>
                  <a:schemeClr val="bg1"/>
                </a:solidFill>
              </a:rPr>
              <a:t>201</a:t>
            </a:r>
            <a:r>
              <a:rPr lang="ru-RU" sz="12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" name="Номер слайда 3"/>
          <p:cNvSpPr txBox="1">
            <a:spLocks/>
          </p:cNvSpPr>
          <p:nvPr/>
        </p:nvSpPr>
        <p:spPr bwMode="auto">
          <a:xfrm>
            <a:off x="6705600" y="63976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fld id="{D839E0E4-493C-4097-909F-24F63BDD3E11}" type="slidenum">
              <a:rPr lang="ru-RU" sz="1400" smtClean="0"/>
              <a:pPr eaLnBrk="1" hangingPunct="1"/>
              <a:t>19</a:t>
            </a:fld>
            <a:endParaRPr lang="ru-RU" sz="1400" smtClean="0"/>
          </a:p>
        </p:txBody>
      </p:sp>
    </p:spTree>
    <p:extLst>
      <p:ext uri="{BB962C8B-B14F-4D97-AF65-F5344CB8AC3E}">
        <p14:creationId xmlns:p14="http://schemas.microsoft.com/office/powerpoint/2010/main" val="350410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5F05D1B-9E65-4F52-B9DB-553084B50C80}" type="slidenum">
              <a:rPr lang="ru-RU" sz="1400" smtClean="0"/>
              <a:pPr eaLnBrk="1" hangingPunct="1"/>
              <a:t>2</a:t>
            </a:fld>
            <a:endParaRPr lang="ru-RU" sz="1400" smtClean="0"/>
          </a:p>
        </p:txBody>
      </p:sp>
      <p:pic>
        <p:nvPicPr>
          <p:cNvPr id="6147" name="Picture 2" descr="IMG_05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8" r="11800"/>
          <a:stretch>
            <a:fillRect/>
          </a:stretch>
        </p:blipFill>
        <p:spPr bwMode="auto">
          <a:xfrm>
            <a:off x="1" y="0"/>
            <a:ext cx="3419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3419476" y="2"/>
            <a:ext cx="5724525" cy="981075"/>
          </a:xfrm>
          <a:prstGeom prst="rect">
            <a:avLst/>
          </a:prstGeom>
          <a:gradFill flip="none" rotWithShape="1">
            <a:gsLst>
              <a:gs pos="0">
                <a:srgbClr val="009644">
                  <a:shade val="30000"/>
                  <a:satMod val="115000"/>
                </a:srgbClr>
              </a:gs>
              <a:gs pos="50000">
                <a:srgbClr val="009644">
                  <a:shade val="67500"/>
                  <a:satMod val="115000"/>
                </a:srgbClr>
              </a:gs>
              <a:gs pos="100000">
                <a:srgbClr val="009644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6149" name="Rectangle 6"/>
          <p:cNvSpPr>
            <a:spLocks noChangeArrowheads="1"/>
          </p:cNvSpPr>
          <p:nvPr/>
        </p:nvSpPr>
        <p:spPr bwMode="auto">
          <a:xfrm>
            <a:off x="4211639" y="387352"/>
            <a:ext cx="44903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Tahoma" pitchFamily="34" charset="0"/>
              </a:rPr>
              <a:t>здравоохранения Республики </a:t>
            </a:r>
            <a:r>
              <a:rPr lang="ru-RU" sz="1800" dirty="0" smtClean="0">
                <a:solidFill>
                  <a:schemeClr val="bg1"/>
                </a:solidFill>
                <a:latin typeface="Tahoma" pitchFamily="34" charset="0"/>
              </a:rPr>
              <a:t>Татарстан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Tahoma" pitchFamily="34" charset="0"/>
              </a:rPr>
              <a:t>                     (на 01.01.2012)</a:t>
            </a:r>
            <a:endParaRPr lang="ru-RU" sz="18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6150" name="Rectangle 7"/>
          <p:cNvSpPr>
            <a:spLocks noChangeArrowheads="1"/>
          </p:cNvSpPr>
          <p:nvPr/>
        </p:nvSpPr>
        <p:spPr bwMode="auto">
          <a:xfrm>
            <a:off x="3716338" y="1"/>
            <a:ext cx="54793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Tahoma" pitchFamily="34" charset="0"/>
              </a:rPr>
              <a:t>Основные показатели деятельности учреждений </a:t>
            </a:r>
          </a:p>
        </p:txBody>
      </p:sp>
      <p:sp>
        <p:nvSpPr>
          <p:cNvPr id="6151" name="Rectangle 8"/>
          <p:cNvSpPr>
            <a:spLocks noChangeArrowheads="1"/>
          </p:cNvSpPr>
          <p:nvPr/>
        </p:nvSpPr>
        <p:spPr bwMode="auto">
          <a:xfrm>
            <a:off x="3132138" y="1125540"/>
            <a:ext cx="8229600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Численность населения </a:t>
            </a:r>
            <a:r>
              <a:rPr lang="en-US" sz="2000" dirty="0">
                <a:latin typeface="Arial Narrow" pitchFamily="34" charset="0"/>
              </a:rPr>
              <a:t>-</a:t>
            </a:r>
            <a:r>
              <a:rPr lang="ru-RU" sz="2000" dirty="0">
                <a:latin typeface="Arial Narrow" pitchFamily="34" charset="0"/>
              </a:rPr>
              <a:t> </a:t>
            </a:r>
            <a:r>
              <a:rPr lang="ru-RU" sz="2000" b="1" dirty="0">
                <a:solidFill>
                  <a:srgbClr val="990000"/>
                </a:solidFill>
                <a:latin typeface="Arial Narrow" pitchFamily="34" charset="0"/>
              </a:rPr>
              <a:t>3,8 млн. человек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Врачей</a:t>
            </a:r>
            <a:r>
              <a:rPr lang="ru-RU" sz="2000" dirty="0">
                <a:latin typeface="Arial Narrow" pitchFamily="34" charset="0"/>
              </a:rPr>
              <a:t> </a:t>
            </a:r>
            <a:r>
              <a:rPr lang="en-US" sz="2000" dirty="0">
                <a:latin typeface="Arial Narrow" pitchFamily="34" charset="0"/>
              </a:rPr>
              <a:t>- </a:t>
            </a:r>
            <a:r>
              <a:rPr lang="ru-RU" sz="2000" b="1" dirty="0">
                <a:solidFill>
                  <a:srgbClr val="990000"/>
                </a:solidFill>
                <a:latin typeface="Arial Narrow" pitchFamily="34" charset="0"/>
              </a:rPr>
              <a:t>12 </a:t>
            </a:r>
            <a:r>
              <a:rPr lang="ru-RU" sz="2000" b="1" dirty="0" smtClean="0">
                <a:solidFill>
                  <a:srgbClr val="990000"/>
                </a:solidFill>
                <a:latin typeface="Arial Narrow" pitchFamily="34" charset="0"/>
              </a:rPr>
              <a:t>202 </a:t>
            </a:r>
            <a:r>
              <a:rPr lang="ru-RU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( в системе МЗ РТ)</a:t>
            </a:r>
            <a:endParaRPr lang="ru-RU" sz="2000" b="1" dirty="0">
              <a:solidFill>
                <a:srgbClr val="990000"/>
              </a:solidFill>
              <a:latin typeface="Arial Narrow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Обеспеченность врачами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–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2000" b="1" dirty="0" smtClean="0">
                <a:solidFill>
                  <a:srgbClr val="990000"/>
                </a:solidFill>
                <a:latin typeface="Arial Narrow" pitchFamily="34" charset="0"/>
              </a:rPr>
              <a:t>32,2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Больничных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учреждений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-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2000" b="1" dirty="0" smtClean="0">
                <a:solidFill>
                  <a:srgbClr val="990000"/>
                </a:solidFill>
                <a:latin typeface="Arial Narrow" pitchFamily="34" charset="0"/>
              </a:rPr>
              <a:t>80</a:t>
            </a:r>
            <a:endParaRPr lang="ru-RU" sz="2000" b="1" dirty="0">
              <a:solidFill>
                <a:srgbClr val="990000"/>
              </a:solidFill>
              <a:latin typeface="Arial Narrow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Амбулаторных учреждений -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2000" b="1" dirty="0">
                <a:solidFill>
                  <a:srgbClr val="990000"/>
                </a:solidFill>
                <a:latin typeface="Arial Narrow" pitchFamily="34" charset="0"/>
              </a:rPr>
              <a:t>57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Фельдшерско-акушерских пунктов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-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2000" b="1" dirty="0">
                <a:solidFill>
                  <a:srgbClr val="990000"/>
                </a:solidFill>
                <a:latin typeface="Arial Narrow" pitchFamily="34" charset="0"/>
              </a:rPr>
              <a:t>1 </a:t>
            </a:r>
            <a:r>
              <a:rPr lang="ru-RU" sz="2000" b="1" dirty="0" smtClean="0">
                <a:solidFill>
                  <a:srgbClr val="990000"/>
                </a:solidFill>
                <a:latin typeface="Arial Narrow" pitchFamily="34" charset="0"/>
              </a:rPr>
              <a:t>792</a:t>
            </a:r>
            <a:endParaRPr lang="ru-RU" sz="2000" b="1" dirty="0">
              <a:solidFill>
                <a:srgbClr val="990000"/>
              </a:solidFill>
              <a:latin typeface="Arial Narrow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Количество коек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–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2000" b="1" dirty="0" smtClean="0">
                <a:solidFill>
                  <a:srgbClr val="990000"/>
                </a:solidFill>
                <a:latin typeface="Arial Narrow" pitchFamily="34" charset="0"/>
              </a:rPr>
              <a:t>26 754</a:t>
            </a:r>
            <a:endParaRPr lang="ru-RU" sz="2000" b="1" dirty="0">
              <a:solidFill>
                <a:srgbClr val="990000"/>
              </a:solidFill>
              <a:latin typeface="Arial Narrow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Обеспеченность койками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–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2000" b="1" dirty="0" smtClean="0">
                <a:solidFill>
                  <a:srgbClr val="990000"/>
                </a:solidFill>
                <a:latin typeface="Arial Narrow" pitchFamily="34" charset="0"/>
              </a:rPr>
              <a:t>70,2</a:t>
            </a:r>
            <a:endParaRPr lang="ru-RU" sz="2000" b="1" dirty="0">
              <a:solidFill>
                <a:srgbClr val="990000"/>
              </a:solidFill>
              <a:latin typeface="Arial Narrow" pitchFamily="34" charset="0"/>
            </a:endParaRPr>
          </a:p>
        </p:txBody>
      </p:sp>
      <p:pic>
        <p:nvPicPr>
          <p:cNvPr id="132098" name="Picture 2" descr="C:\Users\Пользователь\Desktop\ФОТО\!!!\IMG_374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6" b="9510"/>
          <a:stretch/>
        </p:blipFill>
        <p:spPr bwMode="auto">
          <a:xfrm>
            <a:off x="3409459" y="4237716"/>
            <a:ext cx="5724129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логотип мз рт англ копия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" y="43256"/>
            <a:ext cx="638455" cy="90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263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507288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9644"/>
                </a:solidFill>
              </a:rPr>
              <a:t>Финансирование отрасли здравоохранения за 2008-2013 годы</a:t>
            </a:r>
            <a:endParaRPr lang="ru-RU" sz="3600" b="1" dirty="0">
              <a:solidFill>
                <a:srgbClr val="009644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7267345"/>
              </p:ext>
            </p:extLst>
          </p:nvPr>
        </p:nvGraphicFramePr>
        <p:xfrm>
          <a:off x="467544" y="1412776"/>
          <a:ext cx="8229600" cy="4968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solidFill>
            <a:srgbClr val="009644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bg1"/>
                </a:solidFill>
              </a:rPr>
              <a:t>2012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839E0E4-493C-4097-909F-24F63BDD3E11}" type="slidenum">
              <a:rPr lang="ru-RU" sz="1400" smtClean="0"/>
              <a:pPr eaLnBrk="1" hangingPunct="1"/>
              <a:t>20</a:t>
            </a:fld>
            <a:endParaRPr lang="ru-RU" sz="1400" smtClean="0"/>
          </a:p>
        </p:txBody>
      </p:sp>
    </p:spTree>
    <p:extLst>
      <p:ext uri="{BB962C8B-B14F-4D97-AF65-F5344CB8AC3E}">
        <p14:creationId xmlns:p14="http://schemas.microsoft.com/office/powerpoint/2010/main" val="4222495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79512" y="530677"/>
            <a:ext cx="878497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b="1" dirty="0">
                <a:solidFill>
                  <a:srgbClr val="009644"/>
                </a:solidFill>
                <a:cs typeface="+mn-cs"/>
              </a:rPr>
              <a:t>Информация об уровне средней заработной платы работников  учреждений здравоохранения </a:t>
            </a:r>
            <a:r>
              <a:rPr lang="ru-RU" b="1" dirty="0" smtClean="0">
                <a:solidFill>
                  <a:srgbClr val="009644"/>
                </a:solidFill>
                <a:cs typeface="+mn-cs"/>
              </a:rPr>
              <a:t>РТ</a:t>
            </a:r>
            <a:endParaRPr lang="ru-RU" b="1" dirty="0">
              <a:solidFill>
                <a:srgbClr val="009644"/>
              </a:solidFill>
              <a:cs typeface="+mn-cs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075634"/>
              </p:ext>
            </p:extLst>
          </p:nvPr>
        </p:nvGraphicFramePr>
        <p:xfrm>
          <a:off x="107504" y="2252093"/>
          <a:ext cx="8928992" cy="3716543"/>
        </p:xfrm>
        <a:graphic>
          <a:graphicData uri="http://schemas.openxmlformats.org/drawingml/2006/table">
            <a:tbl>
              <a:tblPr/>
              <a:tblGrid>
                <a:gridCol w="2191444"/>
                <a:gridCol w="1322066"/>
                <a:gridCol w="1345901"/>
                <a:gridCol w="1323590"/>
                <a:gridCol w="705888"/>
                <a:gridCol w="920880"/>
                <a:gridCol w="1119223"/>
              </a:tblGrid>
              <a:tr h="1073501">
                <a:tc rowSpan="2"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dirty="0">
                          <a:effectLst/>
                          <a:latin typeface="Times New Roman"/>
                        </a:rPr>
                        <a:t> </a:t>
                      </a:r>
                    </a:p>
                    <a:p>
                      <a:pPr algn="l" fontAlgn="b"/>
                      <a:r>
                        <a:rPr lang="ru-RU" sz="1300" b="0" i="0" u="none" strike="noStrike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981" marR="8981" marT="8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0" i="0" u="none" strike="noStrike" dirty="0" smtClean="0">
                          <a:effectLst/>
                          <a:latin typeface="Times New Roman"/>
                        </a:rPr>
                        <a:t>Среднемесячная </a:t>
                      </a:r>
                      <a:r>
                        <a:rPr lang="ru-RU" sz="1300" b="0" i="0" u="none" strike="noStrike" dirty="0">
                          <a:effectLst/>
                          <a:latin typeface="Times New Roman"/>
                        </a:rPr>
                        <a:t>зарплата на 1.01.2011 г</a:t>
                      </a:r>
                      <a:r>
                        <a:rPr lang="ru-RU" sz="1300" b="0" i="0" u="none" strike="noStrike" dirty="0" smtClean="0">
                          <a:effectLst/>
                          <a:latin typeface="Times New Roman"/>
                        </a:rPr>
                        <a:t>. (с учетом</a:t>
                      </a:r>
                      <a:r>
                        <a:rPr lang="ru-RU" sz="1300" b="0" i="0" u="none" strike="noStrike" baseline="0" dirty="0" smtClean="0">
                          <a:effectLst/>
                          <a:latin typeface="Times New Roman"/>
                        </a:rPr>
                        <a:t> нацпроектов, платных услуг)</a:t>
                      </a:r>
                      <a:endParaRPr lang="ru-RU" sz="13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8981" marR="8981" marT="89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 smtClean="0">
                          <a:effectLst/>
                          <a:latin typeface="Times New Roman"/>
                        </a:rPr>
                        <a:t>Среднемесячная </a:t>
                      </a:r>
                      <a:r>
                        <a:rPr lang="ru-RU" sz="1300" b="0" i="0" u="none" strike="noStrike" dirty="0">
                          <a:effectLst/>
                          <a:latin typeface="Times New Roman"/>
                        </a:rPr>
                        <a:t>зарплата на </a:t>
                      </a:r>
                      <a:r>
                        <a:rPr lang="ru-RU" sz="1300" b="0" i="0" u="none" strike="noStrike" dirty="0" smtClean="0">
                          <a:effectLst/>
                          <a:latin typeface="Times New Roman"/>
                        </a:rPr>
                        <a:t>1.11.2011 </a:t>
                      </a:r>
                      <a:r>
                        <a:rPr lang="ru-RU" sz="1300" b="0" i="0" u="none" strike="noStrike" dirty="0">
                          <a:effectLst/>
                          <a:latin typeface="Times New Roman"/>
                        </a:rPr>
                        <a:t>г</a:t>
                      </a:r>
                      <a:r>
                        <a:rPr lang="ru-RU" sz="1300" b="0" i="0" u="none" strike="noStrike" dirty="0" smtClean="0">
                          <a:effectLst/>
                          <a:latin typeface="Times New Roman"/>
                        </a:rPr>
                        <a:t>. (с учетом</a:t>
                      </a:r>
                      <a:r>
                        <a:rPr lang="ru-RU" sz="1300" b="0" i="0" u="none" strike="noStrike" baseline="0" dirty="0" smtClean="0">
                          <a:effectLst/>
                          <a:latin typeface="Times New Roman"/>
                        </a:rPr>
                        <a:t> нацпроектов, платных услуг)</a:t>
                      </a:r>
                      <a:endParaRPr lang="ru-RU" sz="1300" b="0" i="0" u="none" strike="noStrike" dirty="0" smtClean="0">
                        <a:effectLst/>
                        <a:latin typeface="Times New Roman"/>
                      </a:endParaRPr>
                    </a:p>
                    <a:p>
                      <a:pPr algn="ctr" fontAlgn="t"/>
                      <a:endParaRPr lang="ru-RU" sz="13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8981" marR="8981" marT="89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effectLst/>
                          <a:latin typeface="Times New Roman"/>
                        </a:rPr>
                        <a:t> </a:t>
                      </a:r>
                      <a:r>
                        <a:rPr lang="ru-RU" sz="1300" b="0" i="0" u="none" strike="noStrike" dirty="0" smtClean="0">
                          <a:effectLst/>
                          <a:latin typeface="Times New Roman"/>
                        </a:rPr>
                        <a:t>Средняя заработная плата на 1.11.2012 г (с</a:t>
                      </a:r>
                      <a:r>
                        <a:rPr lang="ru-RU" sz="1300" b="0" i="0" u="none" strike="noStrike" baseline="0" dirty="0" smtClean="0">
                          <a:effectLst/>
                          <a:latin typeface="Times New Roman"/>
                        </a:rPr>
                        <a:t> учетом</a:t>
                      </a:r>
                      <a:r>
                        <a:rPr lang="ru-RU" sz="1300" b="0" i="0" u="none" strike="noStrike" dirty="0" smtClean="0">
                          <a:effectLst/>
                          <a:latin typeface="Times New Roman"/>
                        </a:rPr>
                        <a:t> нацпроектов,  платных услуг) </a:t>
                      </a:r>
                      <a:endParaRPr lang="ru-RU" sz="13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8981" marR="8981" marT="89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effectLst/>
                          <a:latin typeface="Times New Roman"/>
                        </a:rPr>
                        <a:t>+ </a:t>
                      </a:r>
                    </a:p>
                    <a:p>
                      <a:pPr algn="ctr" fontAlgn="ctr"/>
                      <a:r>
                        <a:rPr lang="ru-RU" sz="1300" b="0" i="0" u="none" strike="noStrike" dirty="0" smtClean="0">
                          <a:effectLst/>
                          <a:latin typeface="Times New Roman"/>
                        </a:rPr>
                        <a:t>к пред.</a:t>
                      </a:r>
                    </a:p>
                    <a:p>
                      <a:pPr algn="ctr" fontAlgn="ctr"/>
                      <a:r>
                        <a:rPr lang="ru-RU" sz="1300" b="0" i="0" u="none" strike="noStrike" dirty="0" smtClean="0">
                          <a:effectLst/>
                          <a:latin typeface="Times New Roman"/>
                        </a:rPr>
                        <a:t>периоду</a:t>
                      </a:r>
                      <a:endParaRPr lang="ru-RU" sz="13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8981" marR="8981" marT="8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Times New Roman"/>
                        </a:rPr>
                        <a:t>Процент </a:t>
                      </a:r>
                      <a:r>
                        <a:rPr lang="ru-RU" sz="1300" b="0" i="0" u="none" strike="noStrike" dirty="0" smtClean="0">
                          <a:effectLst/>
                          <a:latin typeface="Times New Roman"/>
                        </a:rPr>
                        <a:t>увеличения</a:t>
                      </a:r>
                    </a:p>
                    <a:p>
                      <a:pPr algn="ctr" fontAlgn="ctr"/>
                      <a:endParaRPr lang="ru-RU" sz="1300" b="0" i="0" u="none" strike="noStrike" dirty="0" smtClean="0">
                        <a:effectLst/>
                        <a:latin typeface="Times New Roman"/>
                      </a:endParaRPr>
                    </a:p>
                    <a:p>
                      <a:pPr algn="ctr" fontAlgn="ctr"/>
                      <a:endParaRPr lang="ru-RU" sz="1300" b="0" i="0" u="none" strike="noStrike" dirty="0" smtClean="0">
                        <a:effectLst/>
                        <a:latin typeface="Times New Roman"/>
                      </a:endParaRPr>
                    </a:p>
                    <a:p>
                      <a:pPr algn="ctr" fontAlgn="ctr"/>
                      <a:endParaRPr lang="ru-RU" sz="1300" b="0" i="0" u="none" strike="noStrike" dirty="0" smtClean="0">
                        <a:effectLst/>
                        <a:latin typeface="Times New Roman"/>
                      </a:endParaRPr>
                    </a:p>
                    <a:p>
                      <a:pPr algn="ctr" fontAlgn="ctr"/>
                      <a:endParaRPr lang="ru-RU" sz="1300" b="0" i="0" u="none" strike="noStrike" dirty="0" smtClean="0">
                        <a:effectLst/>
                        <a:latin typeface="Times New Roman"/>
                      </a:endParaRPr>
                    </a:p>
                    <a:p>
                      <a:pPr algn="ctr" fontAlgn="ctr"/>
                      <a:endParaRPr lang="ru-RU" sz="1300" b="0" i="0" u="none" strike="noStrike" dirty="0" smtClean="0">
                        <a:effectLst/>
                        <a:latin typeface="Times New Roman"/>
                      </a:endParaRPr>
                    </a:p>
                    <a:p>
                      <a:pPr algn="ctr" fontAlgn="ctr"/>
                      <a:endParaRPr lang="ru-RU" sz="1300" b="0" i="0" u="none" strike="noStrike" dirty="0" smtClean="0"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1300" b="0" i="0" u="none" strike="noStrike" dirty="0" smtClean="0">
                          <a:effectLst/>
                          <a:latin typeface="Times New Roman"/>
                        </a:rPr>
                        <a:t>%</a:t>
                      </a:r>
                      <a:endParaRPr lang="ru-RU" sz="13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8981" marR="8981" marT="89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Times New Roman"/>
                        </a:rPr>
                        <a:t>Процент от средней заработной платы по </a:t>
                      </a:r>
                      <a:endParaRPr lang="ru-RU" sz="1300" b="0" i="0" u="none" strike="noStrike" dirty="0" smtClean="0"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1300" b="0" i="0" u="none" strike="noStrike" dirty="0" smtClean="0">
                          <a:effectLst/>
                          <a:latin typeface="Times New Roman"/>
                        </a:rPr>
                        <a:t>экономике РТ на 01.11.2012</a:t>
                      </a:r>
                    </a:p>
                    <a:p>
                      <a:pPr algn="ctr" fontAlgn="ctr"/>
                      <a:r>
                        <a:rPr lang="ru-RU" sz="1300" b="0" i="0" u="none" strike="noStrike" dirty="0" smtClean="0">
                          <a:effectLst/>
                          <a:latin typeface="Times New Roman"/>
                        </a:rPr>
                        <a:t>(22 356,3руб.)</a:t>
                      </a:r>
                    </a:p>
                    <a:p>
                      <a:pPr algn="ctr" fontAlgn="ctr"/>
                      <a:endParaRPr lang="ru-RU" sz="1300" b="0" i="0" u="none" strike="noStrike" dirty="0" smtClean="0"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1300" b="0" i="0" u="none" strike="noStrike" dirty="0" smtClean="0">
                          <a:effectLst/>
                          <a:latin typeface="Times New Roman"/>
                        </a:rPr>
                        <a:t>%</a:t>
                      </a:r>
                      <a:endParaRPr lang="ru-RU" sz="13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8981" marR="8981" marT="89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884">
                <a:tc vMerge="1"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8981" marR="8981" marT="8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effectLst/>
                          <a:latin typeface="Times New Roman"/>
                        </a:rPr>
                        <a:t>Рублей</a:t>
                      </a:r>
                      <a:endParaRPr lang="ru-RU" sz="13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8981" marR="8981" marT="8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07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Times New Roman"/>
                        </a:rPr>
                        <a:t>Всего:</a:t>
                      </a:r>
                    </a:p>
                  </a:txBody>
                  <a:tcPr marL="8981" marR="8981" marT="8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/>
                        </a:rPr>
                        <a:t>11 554</a:t>
                      </a:r>
                    </a:p>
                  </a:txBody>
                  <a:tcPr marL="8981" marR="8981" marT="8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Times New Roman"/>
                        </a:rPr>
                        <a:t>12</a:t>
                      </a:r>
                      <a:r>
                        <a:rPr lang="ru-RU" sz="1600" b="1" i="0" u="none" strike="noStrike" baseline="0" dirty="0" smtClean="0">
                          <a:effectLst/>
                          <a:latin typeface="Times New Roman"/>
                        </a:rPr>
                        <a:t> 305</a:t>
                      </a:r>
                      <a:endParaRPr lang="ru-RU" sz="16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8981" marR="8981" marT="8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effectLst/>
                          <a:latin typeface="Times New Roman"/>
                        </a:rPr>
                        <a:t>1</a:t>
                      </a:r>
                      <a:r>
                        <a:rPr lang="ru-RU" sz="1600" b="1" i="0" u="none" strike="noStrike" dirty="0" smtClean="0">
                          <a:effectLst/>
                          <a:latin typeface="Times New Roman"/>
                        </a:rPr>
                        <a:t>4</a:t>
                      </a:r>
                      <a:r>
                        <a:rPr lang="ru-RU" sz="1600" b="1" i="0" u="none" strike="noStrike" baseline="0" dirty="0" smtClean="0">
                          <a:effectLst/>
                          <a:latin typeface="Times New Roman"/>
                        </a:rPr>
                        <a:t> 957</a:t>
                      </a:r>
                      <a:endParaRPr lang="ru-RU" sz="16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8981" marR="8981" marT="8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effectLst/>
                          <a:latin typeface="Times New Roman"/>
                        </a:rPr>
                        <a:t>2 652</a:t>
                      </a:r>
                      <a:endParaRPr lang="ru-RU" sz="16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8981" marR="8981" marT="8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Times New Roman"/>
                        </a:rPr>
                        <a:t>121</a:t>
                      </a:r>
                      <a:endParaRPr lang="ru-RU" sz="16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8981" marR="8981" marT="8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Times New Roman"/>
                        </a:rPr>
                        <a:t>66,9</a:t>
                      </a:r>
                      <a:endParaRPr lang="ru-RU" sz="16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8981" marR="8981" marT="8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32074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1" u="none" strike="noStrike" dirty="0">
                          <a:effectLst/>
                          <a:latin typeface="Times New Roman"/>
                        </a:rPr>
                        <a:t>в том числе:</a:t>
                      </a:r>
                    </a:p>
                  </a:txBody>
                  <a:tcPr marL="8981" marR="8981" marT="8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981" marR="8981" marT="8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981" marR="8981" marT="8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981" marR="8981" marT="8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981" marR="8981" marT="8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981" marR="8981" marT="8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981" marR="8981" marT="8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7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effectLst/>
                          <a:latin typeface="Times New Roman"/>
                        </a:rPr>
                        <a:t>врачи</a:t>
                      </a:r>
                    </a:p>
                  </a:txBody>
                  <a:tcPr marL="8981" marR="8981" marT="8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Times New Roman"/>
                        </a:rPr>
                        <a:t>19 486</a:t>
                      </a:r>
                    </a:p>
                  </a:txBody>
                  <a:tcPr marL="8981" marR="8981" marT="8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/>
                        </a:rPr>
                        <a:t>21</a:t>
                      </a:r>
                      <a:r>
                        <a:rPr lang="ru-RU" sz="1600" b="0" i="0" u="none" strike="noStrike" baseline="0" dirty="0" smtClean="0">
                          <a:effectLst/>
                          <a:latin typeface="Times New Roman"/>
                        </a:rPr>
                        <a:t> 062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8981" marR="8981" marT="8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/>
                        </a:rPr>
                        <a:t>25</a:t>
                      </a:r>
                      <a:r>
                        <a:rPr lang="ru-RU" sz="1600" b="0" i="0" u="none" strike="noStrike" baseline="0" dirty="0" smtClean="0">
                          <a:effectLst/>
                          <a:latin typeface="Times New Roman"/>
                        </a:rPr>
                        <a:t> 581</a:t>
                      </a:r>
                      <a:r>
                        <a:rPr lang="ru-RU" sz="1600" b="0" i="0" u="none" strike="noStrike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981" marR="8981" marT="8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effectLst/>
                          <a:latin typeface="Times New Roman"/>
                        </a:rPr>
                        <a:t>4</a:t>
                      </a:r>
                      <a:r>
                        <a:rPr lang="ru-RU" sz="1600" b="0" i="0" u="none" strike="noStrike" baseline="0" dirty="0" smtClean="0">
                          <a:effectLst/>
                          <a:latin typeface="Times New Roman"/>
                        </a:rPr>
                        <a:t> 519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8981" marR="8981" marT="8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/>
                        </a:rPr>
                        <a:t>121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8981" marR="8981" marT="8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/>
                        </a:rPr>
                        <a:t>114,4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8981" marR="8981" marT="8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32074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effectLst/>
                          <a:latin typeface="Times New Roman"/>
                        </a:rPr>
                        <a:t>средний мед. персонал</a:t>
                      </a:r>
                    </a:p>
                  </a:txBody>
                  <a:tcPr marL="8981" marR="8981" marT="8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effectLst/>
                          <a:latin typeface="Times New Roman"/>
                        </a:rPr>
                        <a:t>11 043</a:t>
                      </a:r>
                    </a:p>
                  </a:txBody>
                  <a:tcPr marL="8981" marR="8981" marT="8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effectLst/>
                          <a:latin typeface="Times New Roman"/>
                        </a:rPr>
                        <a:t>11</a:t>
                      </a:r>
                      <a:r>
                        <a:rPr lang="ru-RU" sz="1600" b="0" i="0" u="none" strike="noStrike" baseline="0" dirty="0" smtClean="0">
                          <a:effectLst/>
                          <a:latin typeface="Times New Roman"/>
                        </a:rPr>
                        <a:t> 812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8981" marR="8981" marT="8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effectLst/>
                          <a:latin typeface="Times New Roman"/>
                        </a:rPr>
                        <a:t> </a:t>
                      </a:r>
                      <a:r>
                        <a:rPr lang="ru-RU" sz="1600" b="0" i="0" u="none" strike="noStrike" dirty="0" smtClean="0">
                          <a:effectLst/>
                          <a:latin typeface="Times New Roman"/>
                        </a:rPr>
                        <a:t>14</a:t>
                      </a:r>
                      <a:r>
                        <a:rPr lang="ru-RU" sz="1600" b="0" i="0" u="none" strike="noStrike" baseline="0" dirty="0" smtClean="0">
                          <a:effectLst/>
                          <a:latin typeface="Times New Roman"/>
                        </a:rPr>
                        <a:t> 436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8981" marR="8981" marT="8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effectLst/>
                          <a:latin typeface="Times New Roman"/>
                        </a:rPr>
                        <a:t>2</a:t>
                      </a:r>
                      <a:r>
                        <a:rPr lang="ru-RU" sz="1600" b="0" i="0" u="none" strike="noStrike" baseline="0" dirty="0" smtClean="0">
                          <a:effectLst/>
                          <a:latin typeface="Times New Roman"/>
                        </a:rPr>
                        <a:t> 624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8981" marR="8981" marT="8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/>
                        </a:rPr>
                        <a:t>122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8981" marR="8981" marT="8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/>
                        </a:rPr>
                        <a:t>64,6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8981" marR="8981" marT="8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74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effectLst/>
                          <a:latin typeface="Times New Roman"/>
                        </a:rPr>
                        <a:t>младший мед. персонал</a:t>
                      </a:r>
                    </a:p>
                  </a:txBody>
                  <a:tcPr marL="8981" marR="8981" marT="8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effectLst/>
                          <a:latin typeface="Times New Roman"/>
                        </a:rPr>
                        <a:t>6 262</a:t>
                      </a:r>
                    </a:p>
                  </a:txBody>
                  <a:tcPr marL="8981" marR="8981" marT="8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effectLst/>
                          <a:latin typeface="Times New Roman"/>
                        </a:rPr>
                        <a:t>6 </a:t>
                      </a:r>
                      <a:r>
                        <a:rPr lang="ru-RU" sz="1600" b="0" i="0" u="none" strike="noStrike" dirty="0" smtClean="0">
                          <a:effectLst/>
                          <a:latin typeface="Times New Roman"/>
                        </a:rPr>
                        <a:t>523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8981" marR="8981" marT="8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effectLst/>
                          <a:latin typeface="Times New Roman"/>
                        </a:rPr>
                        <a:t> </a:t>
                      </a:r>
                      <a:r>
                        <a:rPr lang="ru-RU" sz="1600" b="0" i="0" u="none" strike="noStrike" dirty="0" smtClean="0">
                          <a:effectLst/>
                          <a:latin typeface="Times New Roman"/>
                        </a:rPr>
                        <a:t>7</a:t>
                      </a:r>
                      <a:r>
                        <a:rPr lang="ru-RU" sz="1600" b="0" i="0" u="none" strike="noStrike" baseline="0" dirty="0" smtClean="0">
                          <a:effectLst/>
                          <a:latin typeface="Times New Roman"/>
                        </a:rPr>
                        <a:t> 784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8981" marR="8981" marT="8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effectLst/>
                          <a:latin typeface="Times New Roman"/>
                        </a:rPr>
                        <a:t>1</a:t>
                      </a:r>
                      <a:r>
                        <a:rPr lang="ru-RU" sz="1600" b="0" i="0" u="none" strike="noStrike" baseline="0" dirty="0" smtClean="0">
                          <a:effectLst/>
                          <a:latin typeface="Times New Roman"/>
                        </a:rPr>
                        <a:t> 261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8981" marR="8981" marT="8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/>
                        </a:rPr>
                        <a:t>119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8981" marR="8981" marT="8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/>
                        </a:rPr>
                        <a:t>34,8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8981" marR="8981" marT="8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32074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effectLst/>
                          <a:latin typeface="Times New Roman"/>
                        </a:rPr>
                        <a:t>Прочие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8981" marR="8981" marT="8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effectLst/>
                          <a:latin typeface="Times New Roman"/>
                        </a:rPr>
                        <a:t>11 391</a:t>
                      </a:r>
                    </a:p>
                  </a:txBody>
                  <a:tcPr marL="8981" marR="8981" marT="8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effectLst/>
                          <a:latin typeface="Times New Roman"/>
                        </a:rPr>
                        <a:t>11</a:t>
                      </a:r>
                      <a:r>
                        <a:rPr lang="ru-RU" sz="1600" b="0" i="0" u="none" strike="noStrike" baseline="0" dirty="0" smtClean="0">
                          <a:effectLst/>
                          <a:latin typeface="Times New Roman"/>
                        </a:rPr>
                        <a:t> 817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8981" marR="8981" marT="8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effectLst/>
                          <a:latin typeface="Times New Roman"/>
                        </a:rPr>
                        <a:t> </a:t>
                      </a:r>
                      <a:r>
                        <a:rPr lang="ru-RU" sz="1600" b="0" i="0" u="none" strike="noStrike" dirty="0" smtClean="0">
                          <a:effectLst/>
                          <a:latin typeface="Times New Roman"/>
                        </a:rPr>
                        <a:t>14</a:t>
                      </a:r>
                      <a:r>
                        <a:rPr lang="ru-RU" sz="1600" b="0" i="0" u="none" strike="noStrike" baseline="0" dirty="0" smtClean="0">
                          <a:effectLst/>
                          <a:latin typeface="Times New Roman"/>
                        </a:rPr>
                        <a:t> 117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8981" marR="8981" marT="8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effectLst/>
                          <a:latin typeface="Times New Roman"/>
                        </a:rPr>
                        <a:t>2</a:t>
                      </a:r>
                      <a:r>
                        <a:rPr lang="ru-RU" sz="1600" b="0" i="0" u="none" strike="noStrike" baseline="0" dirty="0" smtClean="0">
                          <a:effectLst/>
                          <a:latin typeface="Times New Roman"/>
                        </a:rPr>
                        <a:t> 300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8981" marR="8981" marT="8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/>
                        </a:rPr>
                        <a:t>119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8981" marR="8981" marT="8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/>
                        </a:rPr>
                        <a:t>63,2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8981" marR="8981" marT="8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solidFill>
            <a:srgbClr val="009644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bg1"/>
                </a:solidFill>
              </a:rPr>
              <a:t>2012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819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3652143" y="3432546"/>
            <a:ext cx="172515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>
              <a:defRPr/>
            </a:pPr>
            <a:r>
              <a:rPr lang="ru-RU" sz="60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38%</a:t>
            </a:r>
            <a:endParaRPr lang="ru-RU" sz="6000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679844" y="2135160"/>
            <a:ext cx="172515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>
              <a:defRPr/>
            </a:pPr>
            <a:r>
              <a:rPr lang="ru-RU" sz="60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69%</a:t>
            </a:r>
            <a:endParaRPr lang="ru-RU" sz="6000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28494" y="5131163"/>
            <a:ext cx="5832648" cy="10081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3736" y="5210276"/>
            <a:ext cx="15946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3 276,7</a:t>
            </a:r>
            <a:endParaRPr lang="ru-RU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 fontAlgn="ctr">
              <a:defRPr/>
            </a:pPr>
            <a:r>
              <a:rPr lang="ru-RU" sz="12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млн.руб</a:t>
            </a:r>
            <a:r>
              <a:rPr lang="ru-RU" sz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275039" y="5151046"/>
            <a:ext cx="1370012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ctr">
              <a:defRPr/>
            </a:pPr>
            <a:r>
              <a:rPr lang="ru-RU" sz="2400" b="1" dirty="0" smtClean="0"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2 629,3</a:t>
            </a:r>
            <a:endParaRPr lang="ru-RU" sz="2400" b="1" dirty="0">
              <a:solidFill>
                <a:srgbClr val="009644"/>
              </a:solidFill>
              <a:latin typeface="Arial" pitchFamily="34" charset="0"/>
              <a:cs typeface="Arial" pitchFamily="34" charset="0"/>
            </a:endParaRPr>
          </a:p>
          <a:p>
            <a:pPr algn="ctr" fontAlgn="ctr">
              <a:defRPr/>
            </a:pPr>
            <a:r>
              <a:rPr lang="ru-RU" sz="1400" dirty="0" err="1"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млн.руб</a:t>
            </a:r>
            <a:r>
              <a:rPr lang="ru-RU" sz="1400" dirty="0"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73613" y="3967381"/>
            <a:ext cx="5832648" cy="10081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43608" y="2780928"/>
            <a:ext cx="5832648" cy="10081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74DF74-988C-420F-861E-17B7198AD179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sp>
        <p:nvSpPr>
          <p:cNvPr id="4" name="Прямоугольник 4"/>
          <p:cNvSpPr>
            <a:spLocks noChangeArrowheads="1"/>
          </p:cNvSpPr>
          <p:nvPr/>
        </p:nvSpPr>
        <p:spPr bwMode="auto">
          <a:xfrm>
            <a:off x="23242" y="365755"/>
            <a:ext cx="90654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9644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ПРОГРАММА </a:t>
            </a:r>
            <a:r>
              <a:rPr lang="ru-RU" sz="2400" b="1" dirty="0">
                <a:solidFill>
                  <a:srgbClr val="009644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«МОДЕРНИЗАЦИЯ ЗДРАВООХРАНЕНИЯ РЕСПУБЛИКИ ТАТАРСТАН НА 2011-2012 ГОДЫ» </a:t>
            </a:r>
            <a:endParaRPr lang="ru-RU" sz="2400" b="1" dirty="0" smtClean="0">
              <a:solidFill>
                <a:srgbClr val="009644"/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7590" y="2826039"/>
            <a:ext cx="1433513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7 140,8</a:t>
            </a:r>
            <a:endParaRPr lang="ru-RU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 fontAlgn="ctr">
              <a:defRPr/>
            </a:pPr>
            <a:r>
              <a:rPr lang="ru-RU" sz="1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млн.руб</a:t>
            </a:r>
            <a:r>
              <a:rPr lang="ru-RU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0987" y="4005567"/>
            <a:ext cx="152011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553,8 </a:t>
            </a:r>
            <a:endParaRPr lang="ru-RU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 fontAlgn="ctr">
              <a:defRPr/>
            </a:pPr>
            <a:r>
              <a:rPr lang="ru-RU" sz="1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млн.руб</a:t>
            </a:r>
            <a:r>
              <a:rPr lang="ru-RU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249639" y="2826039"/>
            <a:ext cx="1363662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ctr">
              <a:defRPr/>
            </a:pPr>
            <a:r>
              <a:rPr lang="ru-RU" sz="2400" b="1" dirty="0" smtClean="0"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4 470,7</a:t>
            </a:r>
            <a:endParaRPr lang="ru-RU" sz="2400" b="1" dirty="0">
              <a:solidFill>
                <a:srgbClr val="009644"/>
              </a:solidFill>
              <a:latin typeface="Arial" pitchFamily="34" charset="0"/>
              <a:cs typeface="Arial" pitchFamily="34" charset="0"/>
            </a:endParaRPr>
          </a:p>
          <a:p>
            <a:pPr algn="ctr" fontAlgn="ctr">
              <a:defRPr/>
            </a:pPr>
            <a:r>
              <a:rPr lang="ru-RU" sz="1400" dirty="0" err="1"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млн.руб</a:t>
            </a:r>
            <a:r>
              <a:rPr lang="ru-RU" sz="1400" dirty="0"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275039" y="3968953"/>
            <a:ext cx="1338262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ctr">
              <a:defRPr/>
            </a:pPr>
            <a:r>
              <a:rPr lang="ru-RU" sz="2400" b="1" dirty="0" smtClean="0"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204,2</a:t>
            </a:r>
            <a:r>
              <a:rPr lang="ru-RU" sz="2000" b="1" dirty="0" smtClean="0"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000" b="1" dirty="0">
              <a:solidFill>
                <a:srgbClr val="009644"/>
              </a:solidFill>
              <a:latin typeface="Arial" pitchFamily="34" charset="0"/>
              <a:cs typeface="Arial" pitchFamily="34" charset="0"/>
            </a:endParaRPr>
          </a:p>
          <a:p>
            <a:pPr algn="ctr" fontAlgn="ctr">
              <a:defRPr/>
            </a:pPr>
            <a:r>
              <a:rPr lang="ru-RU" sz="1400" dirty="0" err="1"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млн.руб</a:t>
            </a:r>
            <a:r>
              <a:rPr lang="ru-RU" sz="1400" dirty="0"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87296" y="4229921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Внедрение современных информационных систем</a:t>
            </a:r>
            <a:endParaRPr lang="ru-RU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874893" y="2909326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Укрепление материально-технической базы учреждений</a:t>
            </a:r>
            <a:endParaRPr lang="ru-RU" sz="14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635066" y="4753141"/>
            <a:ext cx="1814709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ctr">
              <a:defRPr/>
            </a:pPr>
            <a:r>
              <a:rPr lang="ru-RU" sz="60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95%</a:t>
            </a:r>
            <a:endParaRPr lang="ru-RU" sz="6000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2040" y="2016809"/>
            <a:ext cx="1504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План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67374" y="2016809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Касса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35791" y="5507194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Внедрение стандартов оказания медицинской помощи</a:t>
            </a:r>
            <a:endParaRPr lang="ru-RU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894539" y="1322765"/>
            <a:ext cx="3240360" cy="95410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ВСЕГО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11 млрд. руб.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75655" y="2016809"/>
            <a:ext cx="1504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Поступило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549457" y="2820267"/>
            <a:ext cx="1433513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ctr">
              <a:defRPr/>
            </a:pPr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 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505,7 </a:t>
            </a:r>
            <a:endParaRPr lang="ru-RU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 fontAlgn="ctr">
              <a:defRPr/>
            </a:pPr>
            <a:r>
              <a:rPr lang="ru-RU" sz="1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млн.руб</a:t>
            </a:r>
            <a:r>
              <a:rPr lang="ru-RU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379384" y="4005567"/>
            <a:ext cx="152011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533,8 </a:t>
            </a:r>
            <a:endParaRPr lang="ru-RU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 fontAlgn="ctr">
              <a:defRPr/>
            </a:pPr>
            <a:r>
              <a:rPr lang="ru-RU" sz="1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млн.руб</a:t>
            </a:r>
            <a:r>
              <a:rPr lang="ru-RU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430650" y="5210275"/>
            <a:ext cx="15946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2 776,3</a:t>
            </a:r>
            <a:endParaRPr lang="ru-RU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 fontAlgn="ctr">
              <a:defRPr/>
            </a:pPr>
            <a:r>
              <a:rPr lang="ru-RU" sz="12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млн.руб</a:t>
            </a:r>
            <a:r>
              <a:rPr lang="ru-RU" sz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37027" y="2016809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Остаток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7719292" y="2812269"/>
            <a:ext cx="1363662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ctr">
              <a:defRPr/>
            </a:pPr>
            <a:r>
              <a:rPr lang="ru-RU" sz="2400" b="1" dirty="0" smtClean="0"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2 035,0</a:t>
            </a:r>
            <a:endParaRPr lang="ru-RU" sz="2400" b="1" dirty="0">
              <a:solidFill>
                <a:srgbClr val="009644"/>
              </a:solidFill>
              <a:latin typeface="Arial" pitchFamily="34" charset="0"/>
              <a:cs typeface="Arial" pitchFamily="34" charset="0"/>
            </a:endParaRPr>
          </a:p>
          <a:p>
            <a:pPr algn="ctr" fontAlgn="ctr">
              <a:defRPr/>
            </a:pPr>
            <a:r>
              <a:rPr lang="ru-RU" sz="1400" dirty="0" err="1"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млн.руб</a:t>
            </a:r>
            <a:r>
              <a:rPr lang="ru-RU" sz="1400" dirty="0"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7800502" y="3940378"/>
            <a:ext cx="1338262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ctr">
              <a:defRPr/>
            </a:pPr>
            <a:r>
              <a:rPr lang="ru-RU" sz="2400" b="1" dirty="0" smtClean="0"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329,6</a:t>
            </a:r>
            <a:r>
              <a:rPr lang="ru-RU" sz="2000" b="1" dirty="0" smtClean="0"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000" b="1" dirty="0">
              <a:solidFill>
                <a:srgbClr val="009644"/>
              </a:solidFill>
              <a:latin typeface="Arial" pitchFamily="34" charset="0"/>
              <a:cs typeface="Arial" pitchFamily="34" charset="0"/>
            </a:endParaRPr>
          </a:p>
          <a:p>
            <a:pPr algn="ctr" fontAlgn="ctr">
              <a:defRPr/>
            </a:pPr>
            <a:r>
              <a:rPr lang="ru-RU" sz="1400" dirty="0" err="1"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млн.руб</a:t>
            </a:r>
            <a:r>
              <a:rPr lang="ru-RU" sz="1400" dirty="0"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7782517" y="5142777"/>
            <a:ext cx="1370012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ctr">
              <a:defRPr/>
            </a:pPr>
            <a:r>
              <a:rPr lang="ru-RU" sz="2400" b="1" dirty="0" smtClean="0"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147,0</a:t>
            </a:r>
            <a:endParaRPr lang="ru-RU" sz="2400" b="1" dirty="0">
              <a:solidFill>
                <a:srgbClr val="009644"/>
              </a:solidFill>
              <a:latin typeface="Arial" pitchFamily="34" charset="0"/>
              <a:cs typeface="Arial" pitchFamily="34" charset="0"/>
            </a:endParaRPr>
          </a:p>
          <a:p>
            <a:pPr algn="ctr" fontAlgn="ctr">
              <a:defRPr/>
            </a:pPr>
            <a:r>
              <a:rPr lang="ru-RU" sz="1400" dirty="0" err="1"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млн.руб</a:t>
            </a:r>
            <a:r>
              <a:rPr lang="ru-RU" sz="1400" dirty="0"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4" name="Rectangle 7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solidFill>
            <a:srgbClr val="009644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bg1"/>
                </a:solidFill>
              </a:rPr>
              <a:t>2012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28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51920" y="2411889"/>
            <a:ext cx="5292080" cy="37856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01.04.2011 </a:t>
            </a:r>
            <a:endParaRPr lang="ru-RU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8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01.12.2012</a:t>
            </a:r>
            <a:endParaRPr lang="ru-RU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7163" y="1320999"/>
            <a:ext cx="5219700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spc="50" dirty="0">
                <a:ln w="11430"/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Освоено </a:t>
            </a:r>
            <a:r>
              <a:rPr lang="ru-RU" sz="3200" b="1" spc="50" dirty="0" smtClean="0">
                <a:ln w="11430"/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4,5</a:t>
            </a:r>
            <a:r>
              <a:rPr lang="ru-RU" sz="3200" b="1" spc="50" dirty="0" smtClean="0">
                <a:ln w="11430"/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spc="50" dirty="0" err="1">
                <a:ln w="11430"/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млрд.руб</a:t>
            </a:r>
            <a:r>
              <a:rPr lang="ru-RU" sz="3200" b="1" spc="50" dirty="0">
                <a:ln w="11430"/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.: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23928" y="1988840"/>
            <a:ext cx="5219699" cy="46474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  <a:defRPr/>
            </a:pPr>
            <a:r>
              <a:rPr lang="ru-RU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Завершено строительство</a:t>
            </a:r>
          </a:p>
          <a:p>
            <a:pPr algn="r">
              <a:defRPr/>
            </a:pPr>
            <a:r>
              <a:rPr lang="ru-RU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приемно-диагностического отделения </a:t>
            </a:r>
            <a:r>
              <a:rPr lang="ru-RU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РКБ</a:t>
            </a:r>
            <a:endParaRPr lang="ru-RU" sz="2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ü"/>
              <a:defRPr/>
            </a:pPr>
            <a:r>
              <a:rPr lang="ru-RU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Завершен капитальный</a:t>
            </a:r>
          </a:p>
          <a:p>
            <a:pPr algn="r">
              <a:defRPr/>
            </a:pPr>
            <a:r>
              <a:rPr lang="ru-RU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        ремонт </a:t>
            </a:r>
            <a:r>
              <a:rPr lang="ru-RU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400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24</a:t>
            </a:r>
            <a:r>
              <a:rPr lang="ru-RU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учреждениях</a:t>
            </a:r>
            <a:endParaRPr lang="ru-RU" sz="2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r">
              <a:defRPr/>
            </a:pPr>
            <a:endParaRPr lang="ru-RU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ü"/>
              <a:defRPr/>
            </a:pPr>
            <a:r>
              <a:rPr lang="ru-RU" sz="2400" spc="50" dirty="0">
                <a:ln w="11430"/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Отремонтировано </a:t>
            </a:r>
          </a:p>
          <a:p>
            <a:pPr algn="r">
              <a:defRPr/>
            </a:pPr>
            <a:r>
              <a:rPr lang="ru-RU" sz="2400" spc="50" dirty="0">
                <a:ln w="11430"/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118 000 </a:t>
            </a:r>
            <a:r>
              <a:rPr lang="ru-RU" sz="2400" spc="50" dirty="0" err="1">
                <a:ln w="11430"/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кв.м</a:t>
            </a:r>
            <a:r>
              <a:rPr lang="ru-RU" sz="2400" spc="50" dirty="0">
                <a:ln w="11430"/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ü"/>
              <a:defRPr/>
            </a:pPr>
            <a:r>
              <a:rPr lang="ru-RU" sz="2400" spc="50" dirty="0">
                <a:ln w="11430"/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Закуплено</a:t>
            </a:r>
            <a:r>
              <a:rPr lang="ru-RU" sz="2400" spc="50" dirty="0">
                <a:ln w="11430"/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spc="50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13 563 ед.</a:t>
            </a:r>
          </a:p>
          <a:p>
            <a:pPr algn="r">
              <a:defRPr/>
            </a:pPr>
            <a:r>
              <a:rPr lang="ru-RU" sz="2400" spc="50" dirty="0">
                <a:ln w="11430"/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оборудования</a:t>
            </a:r>
            <a:r>
              <a:rPr lang="ru-RU" sz="2400" spc="50" dirty="0">
                <a:ln w="11430"/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r">
              <a:defRPr/>
            </a:pPr>
            <a:endParaRPr lang="ru-RU" sz="1600" spc="50" dirty="0">
              <a:ln w="11430"/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r">
              <a:defRPr/>
            </a:pPr>
            <a:r>
              <a:rPr lang="ru-RU" sz="1600" spc="50" dirty="0">
                <a:ln w="11430"/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(в </a:t>
            </a:r>
            <a:r>
              <a:rPr lang="ru-RU" sz="1600" spc="50" dirty="0" err="1">
                <a:ln w="11430"/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т.ч</a:t>
            </a:r>
            <a:r>
              <a:rPr lang="ru-RU" sz="1600" spc="50" dirty="0">
                <a:ln w="11430"/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1600" spc="50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5 940 ед.</a:t>
            </a:r>
            <a:r>
              <a:rPr lang="ru-RU" sz="1600" spc="50" dirty="0">
                <a:ln w="11430"/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spc="50" dirty="0">
                <a:ln w="11430"/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части развития детской медицины</a:t>
            </a:r>
            <a:r>
              <a:rPr lang="ru-RU" sz="1600" spc="50" dirty="0" smtClean="0">
                <a:ln w="11430"/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400" spc="50" dirty="0" smtClean="0">
                <a:ln w="11430"/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7" name="Picture 4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1"/>
          <a:stretch>
            <a:fillRect/>
          </a:stretch>
        </p:blipFill>
        <p:spPr bwMode="auto">
          <a:xfrm>
            <a:off x="-14288" y="1257300"/>
            <a:ext cx="1993901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3" descr="Альбои ДРКБ_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0" r="6995" b="9946"/>
          <a:stretch>
            <a:fillRect/>
          </a:stretch>
        </p:blipFill>
        <p:spPr bwMode="auto">
          <a:xfrm>
            <a:off x="1979613" y="1266825"/>
            <a:ext cx="1944687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4" descr="IMG_40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" b="10818"/>
          <a:stretch>
            <a:fillRect/>
          </a:stretch>
        </p:blipFill>
        <p:spPr bwMode="auto">
          <a:xfrm>
            <a:off x="1979613" y="4759325"/>
            <a:ext cx="198755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32"/>
          <a:stretch>
            <a:fillRect/>
          </a:stretch>
        </p:blipFill>
        <p:spPr bwMode="auto">
          <a:xfrm>
            <a:off x="0" y="2990850"/>
            <a:ext cx="1979613" cy="179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35" descr="25"/>
          <p:cNvPicPr>
            <a:picLocks noChangeAspect="1" noChangeArrowheads="1"/>
          </p:cNvPicPr>
          <p:nvPr/>
        </p:nvPicPr>
        <p:blipFill>
          <a:blip r:embed="rId6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990850"/>
            <a:ext cx="1944687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6" descr="IMG_6437"/>
          <p:cNvPicPr>
            <a:picLocks noChangeAspect="1" noChangeArrowheads="1"/>
          </p:cNvPicPr>
          <p:nvPr/>
        </p:nvPicPr>
        <p:blipFill rotWithShape="1">
          <a:blip r:embed="rId7"/>
          <a:srcRect l="10158" t="16713" r="20588" b="10115"/>
          <a:stretch/>
        </p:blipFill>
        <p:spPr bwMode="auto">
          <a:xfrm>
            <a:off x="-26988" y="4787900"/>
            <a:ext cx="2006601" cy="20701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</p:spPr>
      </p:pic>
      <p:sp>
        <p:nvSpPr>
          <p:cNvPr id="3083" name="Прямоугольник 1"/>
          <p:cNvSpPr>
            <a:spLocks noChangeArrowheads="1"/>
          </p:cNvSpPr>
          <p:nvPr/>
        </p:nvSpPr>
        <p:spPr bwMode="auto">
          <a:xfrm>
            <a:off x="-14288" y="476250"/>
            <a:ext cx="917257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200" b="1" dirty="0">
                <a:solidFill>
                  <a:srgbClr val="00B050"/>
                </a:solidFill>
                <a:latin typeface="Arial" charset="0"/>
              </a:rPr>
              <a:t>УКРЕПЛЕНИЕ МАТЕРИАЛЬНО-ТЕХНИЧЕСКОЙ БАЗЫ </a:t>
            </a:r>
            <a:r>
              <a:rPr lang="ru-RU" sz="2200" b="1" dirty="0" smtClean="0">
                <a:solidFill>
                  <a:srgbClr val="00B050"/>
                </a:solidFill>
                <a:latin typeface="Arial" charset="0"/>
              </a:rPr>
              <a:t>УЧРЕЖДЕНИЙ ЗДРАВООХРАНЕНИЯ</a:t>
            </a:r>
            <a:endParaRPr lang="ru-RU" sz="2200" b="1" dirty="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solidFill>
            <a:srgbClr val="009644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bg1"/>
                </a:solidFill>
              </a:rPr>
              <a:t>2012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0046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7" y="2924944"/>
            <a:ext cx="1833534" cy="1708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2953097"/>
            <a:ext cx="3481388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628650" y="1516722"/>
            <a:ext cx="7899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endParaRPr lang="ru-RU" sz="2000" b="1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64088" y="2124145"/>
            <a:ext cx="37017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>
                <a:latin typeface="Arial" pitchFamily="34" charset="0"/>
              </a:rPr>
              <a:t>Организация приемных отделений </a:t>
            </a:r>
          </a:p>
          <a:p>
            <a:pPr algn="ctr">
              <a:defRPr/>
            </a:pPr>
            <a:r>
              <a:rPr lang="ru-RU" sz="1600" dirty="0">
                <a:latin typeface="Arial" pitchFamily="34" charset="0"/>
              </a:rPr>
              <a:t>с пунктами СМП на базе </a:t>
            </a:r>
            <a:r>
              <a:rPr lang="ru-RU" sz="1600" dirty="0" smtClean="0">
                <a:latin typeface="Arial" pitchFamily="34" charset="0"/>
              </a:rPr>
              <a:t> </a:t>
            </a:r>
            <a:r>
              <a:rPr lang="ru-RU" sz="1600" dirty="0">
                <a:latin typeface="Arial" pitchFamily="34" charset="0"/>
              </a:rPr>
              <a:t>ЦРБ</a:t>
            </a:r>
          </a:p>
        </p:txBody>
      </p:sp>
      <p:pic>
        <p:nvPicPr>
          <p:cNvPr id="25619" name="Picture 10" descr="C:\Users\Хайруллин Ильдар\Desktop\ГАУЗ БСМП\2010 10 01 Коллегия МЗ РТ\Презентация\DSC_10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633094"/>
            <a:ext cx="2267016" cy="1584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32"/>
          <a:stretch>
            <a:fillRect/>
          </a:stretch>
        </p:blipFill>
        <p:spPr bwMode="auto">
          <a:xfrm>
            <a:off x="3721273" y="2986857"/>
            <a:ext cx="2074863" cy="1646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21" name="Picture 3" descr="Альбои ДРКБ_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073" y="3012257"/>
            <a:ext cx="1782763" cy="16208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2120265"/>
            <a:ext cx="4788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Модернизация приемных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отделений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с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реорганизацией их в отделения 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экстренной медицинской помощи</a:t>
            </a:r>
            <a:endParaRPr lang="ru-RU" sz="1600" dirty="0"/>
          </a:p>
        </p:txBody>
      </p:sp>
      <p:sp>
        <p:nvSpPr>
          <p:cNvPr id="14" name="Номер слайда 3"/>
          <p:cNvSpPr txBox="1">
            <a:spLocks noGrp="1"/>
          </p:cNvSpPr>
          <p:nvPr/>
        </p:nvSpPr>
        <p:spPr bwMode="auto">
          <a:xfrm>
            <a:off x="8643938" y="6453336"/>
            <a:ext cx="4667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68F8B889-8B2A-4638-9C32-B1F4350D2AE1}" type="slidenum"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</a:rPr>
              <a:pPr eaLnBrk="1" hangingPunct="1"/>
              <a:t>24</a:t>
            </a:fld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solidFill>
            <a:srgbClr val="009644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bg1"/>
                </a:solidFill>
              </a:rPr>
              <a:t>2012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4"/>
          <p:cNvSpPr>
            <a:spLocks noChangeArrowheads="1"/>
          </p:cNvSpPr>
          <p:nvPr/>
        </p:nvSpPr>
        <p:spPr bwMode="auto">
          <a:xfrm>
            <a:off x="23242" y="365755"/>
            <a:ext cx="906545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9644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ПРОГРАММА </a:t>
            </a:r>
            <a:r>
              <a:rPr lang="ru-RU" sz="2400" b="1" dirty="0">
                <a:solidFill>
                  <a:srgbClr val="009644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«МОДЕРНИЗАЦИЯ ЗДРАВООХРАНЕНИЯ РЕСПУБЛИКИ ТАТАРСТАН НА 2011-2012 ГОДЫ</a:t>
            </a:r>
            <a:r>
              <a:rPr lang="ru-RU" sz="2400" b="1" dirty="0" smtClean="0">
                <a:solidFill>
                  <a:srgbClr val="009644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» -</a:t>
            </a:r>
          </a:p>
          <a:p>
            <a:pPr algn="ctr"/>
            <a:r>
              <a:rPr lang="ru-RU" sz="2400" dirty="0">
                <a:solidFill>
                  <a:srgbClr val="009644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н</a:t>
            </a:r>
            <a:r>
              <a:rPr lang="ru-RU" sz="2400" dirty="0" smtClean="0">
                <a:solidFill>
                  <a:srgbClr val="009644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аши приоритеты</a:t>
            </a:r>
            <a:r>
              <a:rPr lang="ru-RU" sz="2400" dirty="0" smtClean="0">
                <a:solidFill>
                  <a:srgbClr val="009644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endParaRPr lang="ru-RU" sz="2400" dirty="0" smtClean="0">
              <a:solidFill>
                <a:srgbClr val="009644"/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98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FB9BB6F-E247-4218-B282-FF5D4B1BB475}" type="slidenum">
              <a:rPr lang="ru-RU" sz="1400" smtClean="0"/>
              <a:pPr eaLnBrk="1" hangingPunct="1"/>
              <a:t>25</a:t>
            </a:fld>
            <a:endParaRPr lang="ru-RU" sz="1400" smtClean="0"/>
          </a:p>
        </p:txBody>
      </p: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solidFill>
            <a:srgbClr val="009644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bg1"/>
                </a:solidFill>
              </a:rPr>
              <a:t>2012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73733" name="Picture 2" descr="C:\Users\Пользователь\Desktop\ФОТО\МЗ РТ\В.Гора 14.07.2011\IMG_338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308" y="332656"/>
            <a:ext cx="9224308" cy="5982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5" name="Picture 3" descr="C:\Users\Пользователь\Desktop\ФОТО\МЗ РТ\В.Гора 14.07.2011\IMG_337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6513" y="5157788"/>
            <a:ext cx="2232026" cy="1487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56676" name="Picture 4" descr="C:\Users\Пользователь\Desktop\ФОТО\МЗ РТ\В.Гора 14.07.2011\IMG_336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68538" y="5157788"/>
            <a:ext cx="2182812" cy="1455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56678" name="Picture 6" descr="C:\Users\Пользователь\Desktop\ФОТО\РАЙОНЫ\В.Гора 14.07.2011\IMG_336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48488" y="5089525"/>
            <a:ext cx="2087562" cy="1468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56679" name="Picture 7" descr="C:\Users\Пользователь\Desktop\Documents\Челны\19.11.2010 БСМП Челны\IMG_9636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56125" y="5100638"/>
            <a:ext cx="2232025" cy="1489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2700338" y="6416675"/>
            <a:ext cx="1439862" cy="1603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</a:rPr>
              <a:t>Холл и регистратура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79400" y="6437313"/>
            <a:ext cx="1439863" cy="1603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</a:rPr>
              <a:t>Подъезд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272338" y="6343650"/>
            <a:ext cx="1439862" cy="1603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</a:rPr>
              <a:t>Диагностика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851400" y="6364288"/>
            <a:ext cx="1439863" cy="1603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</a:rPr>
              <a:t>Реанимация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756468" y="332656"/>
            <a:ext cx="85680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 dirty="0">
                <a:solidFill>
                  <a:srgbClr val="009644"/>
                </a:solidFill>
                <a:latin typeface="Candara" pitchFamily="34" charset="0"/>
              </a:rPr>
              <a:t>Реконструкция приемно-диагностических отделений </a:t>
            </a:r>
            <a:r>
              <a:rPr lang="ru-RU" sz="2400" b="1" i="1" dirty="0" smtClean="0">
                <a:solidFill>
                  <a:srgbClr val="009644"/>
                </a:solidFill>
                <a:latin typeface="Candara" pitchFamily="34" charset="0"/>
              </a:rPr>
              <a:t>ЦРБ      Высокая Гора   </a:t>
            </a:r>
            <a:endParaRPr lang="ru-RU" sz="2400" b="1" i="1" dirty="0">
              <a:solidFill>
                <a:srgbClr val="009644"/>
              </a:solidFill>
              <a:latin typeface="Candara" pitchFamily="34" charset="0"/>
            </a:endParaRPr>
          </a:p>
        </p:txBody>
      </p:sp>
      <p:sp>
        <p:nvSpPr>
          <p:cNvPr id="17" name="Вертикальный свиток 16"/>
          <p:cNvSpPr/>
          <p:nvPr/>
        </p:nvSpPr>
        <p:spPr>
          <a:xfrm>
            <a:off x="35496" y="845840"/>
            <a:ext cx="1033272" cy="1143000"/>
          </a:xfrm>
          <a:prstGeom prst="verticalScroll">
            <a:avLst/>
          </a:prstGeom>
          <a:solidFill>
            <a:srgbClr val="00964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Наши </a:t>
            </a:r>
            <a:r>
              <a:rPr lang="ru-RU" sz="800" dirty="0" smtClean="0">
                <a:solidFill>
                  <a:schemeClr val="bg1"/>
                </a:solidFill>
              </a:rPr>
              <a:t>стандарты</a:t>
            </a:r>
            <a:endParaRPr lang="ru-RU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60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img12.nnm.ru/8/3/8/0/3/299ffa83b4066d78f7e539d83e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38718"/>
            <a:ext cx="4176464" cy="3724355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gusev-school1.ru/uploads/posts/2011-02/1297602050_d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2060575"/>
            <a:ext cx="5159375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4008" y="2869679"/>
            <a:ext cx="4524919" cy="163121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10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15 000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643438" y="4500563"/>
            <a:ext cx="4537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4000">
                <a:solidFill>
                  <a:srgbClr val="002060"/>
                </a:solidFill>
                <a:latin typeface="Arial" charset="0"/>
              </a:rPr>
              <a:t>    рабочих мест в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28077" y="5209640"/>
            <a:ext cx="2715923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145 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ЛПУ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F3AF5B-8107-4328-B6FB-735B65C0E8AA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  <p:sp>
        <p:nvSpPr>
          <p:cNvPr id="4105" name="Прямоугольник 9"/>
          <p:cNvSpPr>
            <a:spLocks noChangeArrowheads="1"/>
          </p:cNvSpPr>
          <p:nvPr/>
        </p:nvSpPr>
        <p:spPr bwMode="auto">
          <a:xfrm>
            <a:off x="107504" y="332656"/>
            <a:ext cx="903649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B050"/>
                </a:solidFill>
                <a:latin typeface="Arial" charset="0"/>
              </a:rPr>
              <a:t>ВНЕДРЕНИЕ СОВРЕМЕННЫХ ИНФОРМАЦИОННЫХ </a:t>
            </a:r>
            <a:endParaRPr lang="ru-RU" sz="2200" b="1" dirty="0" smtClean="0">
              <a:solidFill>
                <a:srgbClr val="00B050"/>
              </a:solidFill>
              <a:latin typeface="Arial" charset="0"/>
            </a:endParaRPr>
          </a:p>
          <a:p>
            <a:pPr algn="ctr"/>
            <a:r>
              <a:rPr lang="ru-RU" sz="2200" b="1" dirty="0" smtClean="0">
                <a:solidFill>
                  <a:srgbClr val="00B050"/>
                </a:solidFill>
                <a:latin typeface="Arial" charset="0"/>
              </a:rPr>
              <a:t>СИСТЕМ </a:t>
            </a:r>
            <a:r>
              <a:rPr lang="ru-RU" sz="2200" b="1" dirty="0">
                <a:solidFill>
                  <a:srgbClr val="00B050"/>
                </a:solidFill>
                <a:latin typeface="Arial" charset="0"/>
              </a:rPr>
              <a:t>В </a:t>
            </a:r>
            <a:r>
              <a:rPr lang="ru-RU" sz="2200" b="1" dirty="0" smtClean="0">
                <a:solidFill>
                  <a:srgbClr val="00B050"/>
                </a:solidFill>
                <a:latin typeface="Arial" charset="0"/>
              </a:rPr>
              <a:t>ЗДРАВООХРАНЕНИИ</a:t>
            </a:r>
            <a:endParaRPr lang="ru-RU" sz="2200" b="1" dirty="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" y="1209526"/>
            <a:ext cx="916892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2">
            <a:spAutoFit/>
          </a:bodyPr>
          <a:lstStyle/>
          <a:p>
            <a:pPr marL="285750" indent="-285750">
              <a:buFont typeface="Wingdings" pitchFamily="2" charset="2"/>
              <a:buChar char="ü"/>
              <a:defRPr/>
            </a:pPr>
            <a:r>
              <a:rPr lang="ru-RU" b="1" dirty="0">
                <a:solidFill>
                  <a:srgbClr val="C00000"/>
                </a:solidFill>
                <a:latin typeface="Arial" pitchFamily="34" charset="0"/>
              </a:rPr>
              <a:t>Удаленная запись к врачу</a:t>
            </a: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ru-RU" b="1" dirty="0">
                <a:solidFill>
                  <a:srgbClr val="C00000"/>
                </a:solidFill>
                <a:latin typeface="Arial" pitchFamily="34" charset="0"/>
              </a:rPr>
              <a:t>Электронная история болезни</a:t>
            </a:r>
          </a:p>
          <a:p>
            <a:pPr marL="285750" indent="-285750">
              <a:buFont typeface="Wingdings" pitchFamily="2" charset="2"/>
              <a:buChar char="ü"/>
              <a:defRPr/>
            </a:pPr>
            <a:endParaRPr lang="ru-RU" b="1" dirty="0">
              <a:solidFill>
                <a:srgbClr val="C00000"/>
              </a:solidFill>
              <a:latin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ru-RU" b="1" dirty="0" err="1">
                <a:solidFill>
                  <a:srgbClr val="C00000"/>
                </a:solidFill>
                <a:latin typeface="Arial" pitchFamily="34" charset="0"/>
              </a:rPr>
              <a:t>Телеконсультации</a:t>
            </a:r>
            <a:endParaRPr lang="en-US" b="1" dirty="0">
              <a:solidFill>
                <a:srgbClr val="C00000"/>
              </a:solidFill>
              <a:latin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ru-RU" b="1" dirty="0">
                <a:solidFill>
                  <a:srgbClr val="C00000"/>
                </a:solidFill>
                <a:latin typeface="Arial" pitchFamily="34" charset="0"/>
              </a:rPr>
              <a:t>Паспорт 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</a:rPr>
              <a:t>системы здравоохранения</a:t>
            </a:r>
            <a:endParaRPr lang="ru-RU" b="1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solidFill>
            <a:srgbClr val="009644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bg1"/>
                </a:solidFill>
              </a:rPr>
              <a:t>2012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4116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2" descr="lepestok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628800"/>
            <a:ext cx="4103687" cy="40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684213" y="317599"/>
            <a:ext cx="81359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b="1" dirty="0" smtClean="0">
                <a:solidFill>
                  <a:srgbClr val="009644"/>
                </a:solidFill>
                <a:latin typeface="+mn-lt"/>
              </a:rPr>
              <a:t>ДИСПЕТЧЕРСКИЙ ЦЕНТР МЗ РТ</a:t>
            </a:r>
            <a:endParaRPr lang="ru-RU" b="1" dirty="0">
              <a:solidFill>
                <a:srgbClr val="009644"/>
              </a:solidFill>
              <a:latin typeface="+mn-lt"/>
            </a:endParaRPr>
          </a:p>
        </p:txBody>
      </p:sp>
      <p:pic>
        <p:nvPicPr>
          <p:cNvPr id="52229" name="Picture 4" descr="Карттат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180679"/>
            <a:ext cx="5545137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41" name="Oval 5"/>
          <p:cNvSpPr>
            <a:spLocks noChangeArrowheads="1"/>
          </p:cNvSpPr>
          <p:nvPr/>
        </p:nvSpPr>
        <p:spPr bwMode="auto">
          <a:xfrm rot="780069">
            <a:off x="2916238" y="2912342"/>
            <a:ext cx="5543550" cy="2087562"/>
          </a:xfrm>
          <a:prstGeom prst="ellips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19142" name="Oval 6"/>
          <p:cNvSpPr>
            <a:spLocks noChangeArrowheads="1"/>
          </p:cNvSpPr>
          <p:nvPr/>
        </p:nvSpPr>
        <p:spPr bwMode="auto">
          <a:xfrm rot="-682689">
            <a:off x="3008313" y="1857375"/>
            <a:ext cx="5543550" cy="2087563"/>
          </a:xfrm>
          <a:prstGeom prst="ellips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2232" name="Oval 7"/>
          <p:cNvSpPr>
            <a:spLocks noChangeArrowheads="1"/>
          </p:cNvSpPr>
          <p:nvPr/>
        </p:nvSpPr>
        <p:spPr bwMode="auto">
          <a:xfrm rot="-650964">
            <a:off x="3054350" y="2566560"/>
            <a:ext cx="5543550" cy="2087563"/>
          </a:xfrm>
          <a:prstGeom prst="ellips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19144" name="Oval 8"/>
          <p:cNvSpPr>
            <a:spLocks noChangeArrowheads="1"/>
          </p:cNvSpPr>
          <p:nvPr/>
        </p:nvSpPr>
        <p:spPr bwMode="auto">
          <a:xfrm rot="795328">
            <a:off x="2930525" y="3614017"/>
            <a:ext cx="5543550" cy="2087562"/>
          </a:xfrm>
          <a:prstGeom prst="ellips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5223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04465"/>
            <a:ext cx="22320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5" name="Text Box 10"/>
          <p:cNvSpPr txBox="1">
            <a:spLocks noChangeArrowheads="1"/>
          </p:cNvSpPr>
          <p:nvPr/>
        </p:nvSpPr>
        <p:spPr bwMode="auto">
          <a:xfrm>
            <a:off x="1403648" y="6357567"/>
            <a:ext cx="66967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800" b="1" dirty="0">
                <a:solidFill>
                  <a:srgbClr val="009644"/>
                </a:solidFill>
                <a:latin typeface="+mn-lt"/>
              </a:rPr>
              <a:t>«Оптика» до всех ЦРБ. Все ЦРБ подключены к ГИСТ</a:t>
            </a:r>
          </a:p>
        </p:txBody>
      </p:sp>
      <p:sp>
        <p:nvSpPr>
          <p:cNvPr id="52237" name="Rectangle 12"/>
          <p:cNvSpPr>
            <a:spLocks noChangeArrowheads="1"/>
          </p:cNvSpPr>
          <p:nvPr/>
        </p:nvSpPr>
        <p:spPr bwMode="auto">
          <a:xfrm>
            <a:off x="0" y="5805264"/>
            <a:ext cx="94685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800" dirty="0">
                <a:solidFill>
                  <a:schemeClr val="accent2"/>
                </a:solidFill>
                <a:latin typeface="+mn-lt"/>
              </a:rPr>
              <a:t>Система здравоохранения  РТ  использует ресурсы  единой </a:t>
            </a:r>
            <a:endParaRPr lang="ru-RU" sz="1800" dirty="0" smtClean="0">
              <a:solidFill>
                <a:schemeClr val="accent2"/>
              </a:solidFill>
              <a:latin typeface="+mn-lt"/>
            </a:endParaRPr>
          </a:p>
          <a:p>
            <a:pPr algn="ctr">
              <a:spcBef>
                <a:spcPts val="0"/>
              </a:spcBef>
            </a:pPr>
            <a:r>
              <a:rPr lang="ru-RU" sz="1800" dirty="0" smtClean="0">
                <a:solidFill>
                  <a:schemeClr val="accent2"/>
                </a:solidFill>
                <a:latin typeface="+mn-lt"/>
              </a:rPr>
              <a:t>коммуникационной  </a:t>
            </a:r>
            <a:r>
              <a:rPr lang="ru-RU" sz="1800" dirty="0">
                <a:solidFill>
                  <a:schemeClr val="accent2"/>
                </a:solidFill>
                <a:latin typeface="+mn-lt"/>
              </a:rPr>
              <a:t>инфраструктуры Республики Татарстан</a:t>
            </a:r>
          </a:p>
        </p:txBody>
      </p:sp>
      <p:sp>
        <p:nvSpPr>
          <p:cNvPr id="52238" name="Text Box 13"/>
          <p:cNvSpPr txBox="1">
            <a:spLocks noChangeArrowheads="1"/>
          </p:cNvSpPr>
          <p:nvPr/>
        </p:nvSpPr>
        <p:spPr bwMode="auto">
          <a:xfrm>
            <a:off x="395287" y="1268760"/>
            <a:ext cx="83495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ВОЗРАСТАЮЩИЕ </a:t>
            </a: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ПО СЛОЖНОСТИ </a:t>
            </a: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БИЗНЕС-ПРОЦЕССЫ </a:t>
            </a: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В </a:t>
            </a: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МЕДИЦИНЕ</a:t>
            </a:r>
            <a:endParaRPr lang="ru-RU" sz="18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9552" y="807095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9644"/>
                </a:solidFill>
                <a:latin typeface="+mn-lt"/>
              </a:rPr>
              <a:t>Центр инновационного развития отрасли</a:t>
            </a:r>
            <a:endParaRPr lang="ru-RU" sz="2400" b="1" dirty="0">
              <a:solidFill>
                <a:srgbClr val="009644"/>
              </a:solidFill>
              <a:latin typeface="+mn-lt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solidFill>
            <a:srgbClr val="009644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bg1"/>
                </a:solidFill>
              </a:rPr>
              <a:t>2012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EDF3AF5B-8107-4328-B6FB-735B65C0E8AA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219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3000" fill="hold"/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41" grpId="0" animBg="1"/>
      <p:bldP spid="219142" grpId="0" animBg="1"/>
      <p:bldP spid="2191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404664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«Совершенствование </a:t>
            </a:r>
            <a:r>
              <a:rPr lang="ru-RU" sz="28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первичной </a:t>
            </a:r>
          </a:p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медико-санитарной помощи населению </a:t>
            </a:r>
          </a:p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Республики </a:t>
            </a:r>
            <a:r>
              <a:rPr lang="ru-RU" sz="28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Татарстан»</a:t>
            </a:r>
            <a:endParaRPr lang="ru-RU" sz="2800" b="1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Финансирование из бюджета РТ 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на 2012 год</a:t>
            </a:r>
            <a:endParaRPr lang="ru-RU" sz="28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2132856"/>
            <a:ext cx="8784976" cy="1477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428,2 млн. руб.</a:t>
            </a:r>
            <a:endParaRPr lang="ru-RU" sz="9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966068" y="4454709"/>
            <a:ext cx="1733724" cy="630475"/>
          </a:xfrm>
          <a:prstGeom prst="straightConnector1">
            <a:avLst/>
          </a:prstGeom>
          <a:ln w="635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357301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ЗАВЕРШЕНИЕ СТРОИТЕЛЬСТВА , РЕКОНСТРУКЦИЯ, КАПИТАЛЬНЫЙ РЕМОНТ</a:t>
            </a:r>
          </a:p>
          <a:p>
            <a:endParaRPr lang="ru-RU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4572000" y="4438452"/>
            <a:ext cx="0" cy="1041905"/>
          </a:xfrm>
          <a:prstGeom prst="straightConnector1">
            <a:avLst/>
          </a:prstGeom>
          <a:ln w="635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6516216" y="4438452"/>
            <a:ext cx="900100" cy="718740"/>
          </a:xfrm>
          <a:prstGeom prst="straightConnector1">
            <a:avLst/>
          </a:prstGeom>
          <a:ln w="635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0" y="5229200"/>
            <a:ext cx="26997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74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модульных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ФАПа,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17 ФАПов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клубах,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8 ФАПов в школах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79912" y="5607975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38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врачебных амбулаторий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00192" y="5229200"/>
            <a:ext cx="28438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3 взрослые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поликлиники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ru-RU" sz="2000" dirty="0">
                <a:latin typeface="Arial" pitchFamily="34" charset="0"/>
                <a:cs typeface="Arial" pitchFamily="34" charset="0"/>
              </a:rPr>
              <a:t>детская поликлиника,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399 ФАПов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solidFill>
            <a:srgbClr val="009644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bg1"/>
                </a:solidFill>
              </a:rPr>
              <a:t>2012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5" name="Номер слайда 5"/>
          <p:cNvSpPr txBox="1">
            <a:spLocks/>
          </p:cNvSpPr>
          <p:nvPr/>
        </p:nvSpPr>
        <p:spPr>
          <a:xfrm>
            <a:off x="6758880" y="6337126"/>
            <a:ext cx="2133600" cy="47625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EDF3AF5B-8107-4328-B6FB-735B65C0E8AA}" type="slidenum">
              <a:rPr lang="ru-RU" sz="1600" smtClean="0"/>
              <a:pPr algn="r">
                <a:defRPr/>
              </a:pPr>
              <a:t>28</a:t>
            </a:fld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16232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3" name="Picture 5" descr="C:\Users\Пользователь\AppData\Local\Microsoft\Windows\Temporary Internet Files\Content.Outlook\WIUOSMR3\Group 11-_MG_8687__MG_8703-17 imag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7" b="100000" l="591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049" y="2492896"/>
            <a:ext cx="9246049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520224"/>
            <a:ext cx="8964612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200" b="1" dirty="0" smtClean="0"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ПЕРВИЧНАЯ МЕДИКО-САНИТАРНАЯ ПОМОЩЬ</a:t>
            </a:r>
            <a:endParaRPr lang="ru-RU" sz="2200" b="1" dirty="0">
              <a:solidFill>
                <a:srgbClr val="009644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ru-RU" sz="2000" b="1" i="1" dirty="0">
                <a:solidFill>
                  <a:srgbClr val="009644"/>
                </a:solidFill>
                <a:latin typeface="Tahoma" pitchFamily="34" charset="0"/>
              </a:rPr>
              <a:t>                 </a:t>
            </a:r>
            <a:endParaRPr lang="ru-RU" sz="1600" b="1" i="1" dirty="0">
              <a:solidFill>
                <a:srgbClr val="009644"/>
              </a:solidFill>
              <a:latin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600" y="1034152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Всего 1 792 </a:t>
            </a:r>
            <a:r>
              <a:rPr lang="ru-RU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ФАПа</a:t>
            </a: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с </a:t>
            </a: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высокой степенью </a:t>
            </a: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износа 70%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Картинка 36 из 10502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29018"/>
            <a:ext cx="2088232" cy="158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2450" y="1988841"/>
            <a:ext cx="8383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В 2012 году </a:t>
            </a: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установлено</a:t>
            </a:r>
            <a:endParaRPr lang="ru-RU" sz="2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под ключ 74 </a:t>
            </a: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модульных </a:t>
            </a:r>
            <a:r>
              <a:rPr lang="ru-RU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ФАПа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356992"/>
            <a:ext cx="2771800" cy="113877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Приобретено в </a:t>
            </a:r>
            <a:r>
              <a:rPr lang="ru-RU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2012 г. 2113 </a:t>
            </a:r>
            <a:r>
              <a:rPr lang="ru-RU" sz="1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сумок-укладок </a:t>
            </a:r>
            <a:r>
              <a:rPr lang="ru-RU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из </a:t>
            </a:r>
            <a:r>
              <a:rPr lang="ru-RU" sz="1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30 </a:t>
            </a:r>
            <a:r>
              <a:rPr lang="ru-RU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предметов для фельдшеров ФАПов</a:t>
            </a:r>
          </a:p>
        </p:txBody>
      </p:sp>
      <p:pic>
        <p:nvPicPr>
          <p:cNvPr id="13" name="Picture 8" descr="Картинка 3 из 10502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725" l="200" r="100000">
                        <a14:foregroundMark x1="70200" y1="91484" x2="70200" y2="91484"/>
                        <a14:foregroundMark x1="72000" y1="92033" x2="72000" y2="92033"/>
                        <a14:foregroundMark x1="76600" y1="90385" x2="76600" y2="90385"/>
                        <a14:foregroundMark x1="80200" y1="90934" x2="80200" y2="90934"/>
                        <a14:foregroundMark x1="83600" y1="90659" x2="83600" y2="90659"/>
                        <a14:foregroundMark x1="84800" y1="90659" x2="84800" y2="90659"/>
                        <a14:foregroundMark x1="83400" y1="93407" x2="83400" y2="93407"/>
                        <a14:foregroundMark x1="52800" y1="64286" x2="52800" y2="64286"/>
                        <a14:foregroundMark x1="45200" y1="53571" x2="62000" y2="81868"/>
                        <a14:foregroundMark x1="61600" y1="54670" x2="39800" y2="760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085184"/>
            <a:ext cx="2448272" cy="15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563888" y="5733256"/>
            <a:ext cx="3168352" cy="113877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Приобретено в </a:t>
            </a:r>
            <a:r>
              <a:rPr lang="ru-RU" sz="1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2012 </a:t>
            </a:r>
            <a:r>
              <a:rPr lang="ru-RU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г. </a:t>
            </a:r>
            <a:endParaRPr lang="ru-RU" sz="17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800 </a:t>
            </a:r>
            <a:r>
              <a:rPr lang="ru-RU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сумок-укладок </a:t>
            </a:r>
          </a:p>
          <a:p>
            <a:pPr algn="ctr"/>
            <a:r>
              <a:rPr lang="ru-RU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из 27 предметов  для </a:t>
            </a:r>
            <a:endParaRPr lang="ru-RU" sz="17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702 домовых </a:t>
            </a:r>
            <a:r>
              <a:rPr lang="ru-RU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хозяйств</a:t>
            </a:r>
            <a:endParaRPr lang="ru-RU" sz="1700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solidFill>
            <a:srgbClr val="009644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bg1"/>
                </a:solidFill>
              </a:rPr>
              <a:t>2012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98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s1.mm.bing.net/images/thumbnail.aspx?q=1519598176032&amp;id=d987881614ba52c617585333400a5956&amp;url=http%3a%2f%2fprint.endesign.ru%2fupload%2ffiles%2f2011-03-15_14-12-12_2611212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221088"/>
            <a:ext cx="3240360" cy="2181844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9792" y="2348880"/>
            <a:ext cx="4896544" cy="31547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TopUp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99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122</a:t>
            </a:r>
            <a:endParaRPr lang="ru-RU" sz="199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4365104"/>
            <a:ext cx="5832648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TopUp"/>
              <a:lightRig rig="threePt" dir="t"/>
            </a:scene3d>
          </a:bodyPr>
          <a:lstStyle/>
          <a:p>
            <a:r>
              <a:rPr lang="ru-RU" sz="4400" dirty="0" smtClean="0">
                <a:solidFill>
                  <a:srgbClr val="002060"/>
                </a:solidFill>
              </a:rPr>
              <a:t>Муниципальные учреждения</a:t>
            </a:r>
            <a:endParaRPr lang="ru-RU" sz="44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71392" y="1556792"/>
            <a:ext cx="54726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СОБСТВЕННОСТЬ РЕСПУБЛИКИ</a:t>
            </a:r>
            <a:endParaRPr lang="ru-RU" sz="4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600" y="404664"/>
            <a:ext cx="734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ЗАКОНОДАТЕЛЬСТВО</a:t>
            </a:r>
            <a:r>
              <a:rPr lang="ru-RU" sz="6000" b="1" dirty="0" smtClean="0"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6000" b="1" dirty="0">
              <a:solidFill>
                <a:srgbClr val="00964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трелка углом 5"/>
          <p:cNvSpPr/>
          <p:nvPr/>
        </p:nvSpPr>
        <p:spPr>
          <a:xfrm>
            <a:off x="1691680" y="1988840"/>
            <a:ext cx="2088232" cy="2808312"/>
          </a:xfrm>
          <a:prstGeom prst="ben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9672" y="1988840"/>
            <a:ext cx="18002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</a:t>
            </a:r>
            <a:endParaRPr lang="ru-RU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47664" y="4581128"/>
            <a:ext cx="72008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solidFill>
            <a:srgbClr val="009644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bg1"/>
                </a:solidFill>
              </a:rPr>
              <a:t>2012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839E0E4-493C-4097-909F-24F63BDD3E11}" type="slidenum">
              <a:rPr lang="ru-RU" sz="1400" smtClean="0"/>
              <a:pPr eaLnBrk="1" hangingPunct="1"/>
              <a:t>3</a:t>
            </a:fld>
            <a:endParaRPr lang="ru-RU" sz="1400" smtClean="0"/>
          </a:p>
        </p:txBody>
      </p:sp>
    </p:spTree>
    <p:extLst>
      <p:ext uri="{BB962C8B-B14F-4D97-AF65-F5344CB8AC3E}">
        <p14:creationId xmlns:p14="http://schemas.microsoft.com/office/powerpoint/2010/main" val="69141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Прямоугольник 1"/>
          <p:cNvSpPr>
            <a:spLocks noChangeArrowheads="1"/>
          </p:cNvSpPr>
          <p:nvPr/>
        </p:nvSpPr>
        <p:spPr bwMode="auto">
          <a:xfrm>
            <a:off x="395536" y="1844824"/>
            <a:ext cx="8496175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+mn-lt"/>
                <a:cs typeface="Tahoma" pitchFamily="34" charset="0"/>
              </a:rPr>
              <a:t>создание </a:t>
            </a:r>
            <a:r>
              <a:rPr lang="ru-RU" sz="2000" dirty="0">
                <a:latin typeface="+mn-lt"/>
                <a:cs typeface="Tahoma" pitchFamily="34" charset="0"/>
              </a:rPr>
              <a:t>информационно-пропагандистской системы повышения уровня знаний всех категорий населения о негативном влиянии факторов риска на здоровье, возможностях его снижения</a:t>
            </a:r>
          </a:p>
          <a:p>
            <a:pPr algn="just"/>
            <a:endParaRPr lang="ru-RU" sz="2000" dirty="0">
              <a:latin typeface="+mn-lt"/>
              <a:cs typeface="Tahoma" pitchFamily="34" charset="0"/>
            </a:endParaRPr>
          </a:p>
          <a:p>
            <a:pPr algn="just"/>
            <a:r>
              <a:rPr lang="ru-RU" sz="2000" dirty="0">
                <a:latin typeface="+mn-lt"/>
                <a:cs typeface="Tahoma" pitchFamily="34" charset="0"/>
              </a:rPr>
              <a:t>«обучение здоровью»</a:t>
            </a:r>
          </a:p>
          <a:p>
            <a:pPr algn="just"/>
            <a:endParaRPr lang="ru-RU" sz="2000" dirty="0">
              <a:latin typeface="+mn-lt"/>
              <a:cs typeface="Tahoma" pitchFamily="34" charset="0"/>
            </a:endParaRPr>
          </a:p>
          <a:p>
            <a:pPr algn="just"/>
            <a:r>
              <a:rPr lang="ru-RU" sz="2000" dirty="0">
                <a:latin typeface="+mn-lt"/>
                <a:cs typeface="Tahoma" pitchFamily="34" charset="0"/>
              </a:rPr>
              <a:t>меры по снижению распространенности курения и потребления табачных изделий, снижению потребления алкоголя, профилактика потребления наркотиков</a:t>
            </a:r>
          </a:p>
          <a:p>
            <a:pPr algn="just"/>
            <a:endParaRPr lang="ru-RU" sz="2000" dirty="0">
              <a:latin typeface="+mn-lt"/>
              <a:cs typeface="Tahoma" pitchFamily="34" charset="0"/>
            </a:endParaRPr>
          </a:p>
          <a:p>
            <a:pPr algn="just"/>
            <a:r>
              <a:rPr lang="ru-RU" sz="2000" dirty="0" smtClean="0">
                <a:latin typeface="+mn-lt"/>
                <a:cs typeface="Tahoma" pitchFamily="34" charset="0"/>
              </a:rPr>
              <a:t>		побуждение </a:t>
            </a:r>
            <a:r>
              <a:rPr lang="ru-RU" sz="2000" dirty="0">
                <a:latin typeface="+mn-lt"/>
                <a:cs typeface="Tahoma" pitchFamily="34" charset="0"/>
              </a:rPr>
              <a:t>населения к физически активному образу </a:t>
            </a:r>
            <a:r>
              <a:rPr lang="ru-RU" sz="2000" dirty="0" smtClean="0">
                <a:latin typeface="+mn-lt"/>
                <a:cs typeface="Tahoma" pitchFamily="34" charset="0"/>
              </a:rPr>
              <a:t>		жизни</a:t>
            </a:r>
            <a:r>
              <a:rPr lang="ru-RU" sz="2000" dirty="0">
                <a:latin typeface="+mn-lt"/>
                <a:cs typeface="Tahoma" pitchFamily="34" charset="0"/>
              </a:rPr>
              <a:t>, занятиям физической культурой, туризмом и </a:t>
            </a:r>
            <a:r>
              <a:rPr lang="ru-RU" sz="2000" dirty="0" smtClean="0">
                <a:latin typeface="+mn-lt"/>
                <a:cs typeface="Tahoma" pitchFamily="34" charset="0"/>
              </a:rPr>
              <a:t>			спортом</a:t>
            </a:r>
            <a:r>
              <a:rPr lang="ru-RU" sz="2000" dirty="0">
                <a:latin typeface="+mn-lt"/>
                <a:cs typeface="Tahoma" pitchFamily="34" charset="0"/>
              </a:rPr>
              <a:t>, повышение доступности этих видов </a:t>
            </a:r>
            <a:r>
              <a:rPr lang="ru-RU" sz="2000" dirty="0" smtClean="0">
                <a:latin typeface="+mn-lt"/>
                <a:cs typeface="Tahoma" pitchFamily="34" charset="0"/>
              </a:rPr>
              <a:t>				оздоровления</a:t>
            </a:r>
            <a:endParaRPr lang="ru-RU" sz="2000" dirty="0">
              <a:latin typeface="+mn-lt"/>
              <a:cs typeface="Tahoma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EDF3AF5B-8107-4328-B6FB-735B65C0E8AA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solidFill>
            <a:srgbClr val="009644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bg1"/>
                </a:solidFill>
              </a:rPr>
              <a:t>2012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404664"/>
            <a:ext cx="8136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9644"/>
                </a:solidFill>
                <a:cs typeface="Tahoma" pitchFamily="34" charset="0"/>
              </a:rPr>
              <a:t>Основные направления деятельности по формированию здорового образа жизни</a:t>
            </a:r>
          </a:p>
        </p:txBody>
      </p:sp>
      <p:pic>
        <p:nvPicPr>
          <p:cNvPr id="34820" name="Picture 4" descr="http://t3.gstatic.com/images?q=tbn:ANd9GcSCKQA4WhgoEJEGomgeZjkUHTM6U592lLbrZlQLvx5Z12fx18n94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97152"/>
            <a:ext cx="1954321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11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644" y="332656"/>
            <a:ext cx="807878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Центры</a:t>
            </a:r>
            <a:r>
              <a:rPr lang="ru-RU" b="1" dirty="0" smtClean="0">
                <a:solidFill>
                  <a:srgbClr val="0096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здоровья Республики Татарстан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" y="1045185"/>
            <a:ext cx="5072063" cy="1015663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solidFill>
              <a:srgbClr val="C00000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Организован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21 центр здоровья </a:t>
            </a:r>
            <a:endParaRPr lang="ru-RU" sz="2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15 </a:t>
            </a: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 для взрослых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 6 </a:t>
            </a: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– для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детей) </a:t>
            </a:r>
            <a:endParaRPr lang="ru-RU" sz="2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7 городах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1472" y="2622391"/>
            <a:ext cx="3295902" cy="2246769"/>
          </a:xfrm>
          <a:prstGeom prst="rect">
            <a:avLst/>
          </a:prstGeom>
          <a:solidFill>
            <a:schemeClr val="bg1">
              <a:alpha val="33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perspectiveRight"/>
            <a:lightRig rig="threePt" dir="t"/>
          </a:scene3d>
          <a:sp3d>
            <a:bevelT w="139700" h="139700" prst="divot"/>
          </a:sp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Альметьевск – 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Бугульма –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Зеленодольск –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Казань – 11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Набережные Челны – 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Нижнекамск -2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Чистополь - 1</a:t>
            </a:r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323528" y="5429264"/>
            <a:ext cx="3071834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FFFFCC"/>
            </a:solidFill>
          </a:ln>
          <a:effectLst/>
          <a:scene3d>
            <a:camera prst="perspectiveRight"/>
            <a:lightRig rig="threePt" dir="t"/>
          </a:scene3d>
          <a:sp3d>
            <a:bevelT w="139700" h="139700" prst="divot"/>
          </a:sp3d>
          <a:ex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Источники </a:t>
            </a:r>
            <a:r>
              <a:rPr lang="ru-RU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финансирования</a:t>
            </a:r>
            <a:endParaRPr lang="ru-RU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4176" name="Прямоугольник 23"/>
          <p:cNvSpPr>
            <a:spLocks noChangeArrowheads="1"/>
          </p:cNvSpPr>
          <p:nvPr/>
        </p:nvSpPr>
        <p:spPr bwMode="auto">
          <a:xfrm>
            <a:off x="4000500" y="5550331"/>
            <a:ext cx="457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27 569,3  тыс. руб.</a:t>
            </a:r>
            <a:r>
              <a:rPr lang="ru-RU" sz="2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– бюджет РФ</a:t>
            </a:r>
          </a:p>
          <a:p>
            <a:r>
              <a:rPr lang="ru-RU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13 698,7 тыс. руб.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– бюджет РТ</a:t>
            </a:r>
          </a:p>
        </p:txBody>
      </p:sp>
      <p:sp>
        <p:nvSpPr>
          <p:cNvPr id="25" name="Стрелка вправо 24"/>
          <p:cNvSpPr/>
          <p:nvPr/>
        </p:nvSpPr>
        <p:spPr>
          <a:xfrm>
            <a:off x="3419872" y="5500702"/>
            <a:ext cx="428628" cy="770384"/>
          </a:xfrm>
          <a:prstGeom prst="rightArrow">
            <a:avLst/>
          </a:prstGeom>
          <a:solidFill>
            <a:srgbClr val="C00000"/>
          </a:solidFill>
          <a:ln>
            <a:solidFill>
              <a:srgbClr val="FFFFCC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4180" name="Нижний колонтитул 3"/>
          <p:cNvSpPr txBox="1">
            <a:spLocks/>
          </p:cNvSpPr>
          <p:nvPr/>
        </p:nvSpPr>
        <p:spPr bwMode="auto">
          <a:xfrm>
            <a:off x="0" y="6492875"/>
            <a:ext cx="4286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sz="1200" b="1">
              <a:solidFill>
                <a:srgbClr val="89898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solidFill>
            <a:srgbClr val="009644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bg1"/>
                </a:solidFill>
              </a:rPr>
              <a:t>2012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9" name="Picture 2" descr="C:\Users\Пользователь\Desktop\Documents\Презентации\ma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211" y="1939206"/>
            <a:ext cx="5507285" cy="3722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4-конечная звезда 19"/>
          <p:cNvSpPr/>
          <p:nvPr/>
        </p:nvSpPr>
        <p:spPr>
          <a:xfrm>
            <a:off x="7930156" y="4585118"/>
            <a:ext cx="500066" cy="500066"/>
          </a:xfrm>
          <a:prstGeom prst="star4">
            <a:avLst/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4-конечная звезда 21"/>
          <p:cNvSpPr/>
          <p:nvPr/>
        </p:nvSpPr>
        <p:spPr>
          <a:xfrm>
            <a:off x="7501528" y="3084920"/>
            <a:ext cx="500066" cy="571504"/>
          </a:xfrm>
          <a:prstGeom prst="star4">
            <a:avLst/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4-конечная звезда 23"/>
          <p:cNvSpPr/>
          <p:nvPr/>
        </p:nvSpPr>
        <p:spPr>
          <a:xfrm>
            <a:off x="7144338" y="3227796"/>
            <a:ext cx="428628" cy="428628"/>
          </a:xfrm>
          <a:prstGeom prst="star4">
            <a:avLst/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4-конечная звезда 25"/>
          <p:cNvSpPr/>
          <p:nvPr/>
        </p:nvSpPr>
        <p:spPr>
          <a:xfrm>
            <a:off x="6287082" y="3584986"/>
            <a:ext cx="500066" cy="500066"/>
          </a:xfrm>
          <a:prstGeom prst="star4">
            <a:avLst/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4-конечная звезда 26"/>
          <p:cNvSpPr/>
          <p:nvPr/>
        </p:nvSpPr>
        <p:spPr>
          <a:xfrm>
            <a:off x="4644008" y="2799168"/>
            <a:ext cx="500066" cy="500066"/>
          </a:xfrm>
          <a:prstGeom prst="star4">
            <a:avLst/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4-конечная звезда 27"/>
          <p:cNvSpPr/>
          <p:nvPr/>
        </p:nvSpPr>
        <p:spPr>
          <a:xfrm>
            <a:off x="7572966" y="4156490"/>
            <a:ext cx="500066" cy="500066"/>
          </a:xfrm>
          <a:prstGeom prst="star4">
            <a:avLst/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4-конечная звезда 28"/>
          <p:cNvSpPr/>
          <p:nvPr/>
        </p:nvSpPr>
        <p:spPr>
          <a:xfrm>
            <a:off x="4786884" y="2870606"/>
            <a:ext cx="785818" cy="714380"/>
          </a:xfrm>
          <a:prstGeom prst="star4">
            <a:avLst/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Номер слайда 5"/>
          <p:cNvSpPr txBox="1">
            <a:spLocks/>
          </p:cNvSpPr>
          <p:nvPr/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EDF3AF5B-8107-4328-B6FB-735B65C0E8AA}" type="slidenum">
              <a:rPr lang="ru-RU" sz="1400" smtClean="0"/>
              <a:pPr algn="r">
                <a:defRPr/>
              </a:pPr>
              <a:t>31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085504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solidFill>
            <a:srgbClr val="009644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bg1"/>
                </a:solidFill>
              </a:rPr>
              <a:t>2012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708920"/>
            <a:ext cx="4572000" cy="1255728"/>
          </a:xfrm>
          <a:prstGeom prst="rect">
            <a:avLst/>
          </a:prstGeom>
          <a:solidFill>
            <a:srgbClr val="727C7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lvl="0" algn="ctr" defTabSz="666750">
              <a:lnSpc>
                <a:spcPct val="90000"/>
              </a:lnSpc>
              <a:spcAft>
                <a:spcPct val="35000"/>
              </a:spcAft>
            </a:pPr>
            <a:r>
              <a:rPr lang="ru-RU" dirty="0"/>
              <a:t>Обследовано учащихся и </a:t>
            </a:r>
            <a:r>
              <a:rPr lang="ru-RU" dirty="0" smtClean="0"/>
              <a:t>студентов -  </a:t>
            </a:r>
            <a:r>
              <a:rPr lang="ru-RU" dirty="0"/>
              <a:t>670 599 </a:t>
            </a:r>
            <a:r>
              <a:rPr lang="ru-RU" dirty="0" smtClean="0"/>
              <a:t>человек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4509120"/>
            <a:ext cx="4572000" cy="1384995"/>
          </a:xfrm>
          <a:prstGeom prst="rect">
            <a:avLst/>
          </a:prstGeom>
          <a:solidFill>
            <a:srgbClr val="727C7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lvl="0" algn="ctr"/>
            <a:r>
              <a:rPr lang="ru-RU" dirty="0"/>
              <a:t>Обследовано </a:t>
            </a:r>
            <a:r>
              <a:rPr lang="ru-RU" dirty="0" smtClean="0"/>
              <a:t>призывников - 73 </a:t>
            </a:r>
            <a:r>
              <a:rPr lang="ru-RU" dirty="0"/>
              <a:t>726 человек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3645024"/>
            <a:ext cx="3312368" cy="1384995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lt1"/>
                </a:solidFill>
                <a:latin typeface="+mn-lt"/>
              </a:rPr>
              <a:t>Выявлено 946 потребителей наркотиков</a:t>
            </a:r>
            <a:endParaRPr lang="ru-RU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56915" y="3789040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/>
              <a:t>+</a:t>
            </a:r>
            <a:endParaRPr lang="ru-RU" sz="5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860032" y="3668831"/>
            <a:ext cx="723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/>
              <a:t>=</a:t>
            </a:r>
            <a:endParaRPr lang="ru-RU" sz="7200" b="1" dirty="0"/>
          </a:p>
        </p:txBody>
      </p:sp>
      <p:sp>
        <p:nvSpPr>
          <p:cNvPr id="1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EDF3AF5B-8107-4328-B6FB-735B65C0E8AA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39552" y="548680"/>
            <a:ext cx="82809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9644"/>
                </a:solidFill>
                <a:cs typeface="Tahoma" pitchFamily="34" charset="0"/>
              </a:rPr>
              <a:t>Результаты наркологических осмотров </a:t>
            </a:r>
            <a:br>
              <a:rPr lang="ru-RU" sz="3200" b="1" dirty="0">
                <a:solidFill>
                  <a:srgbClr val="009644"/>
                </a:solidFill>
                <a:cs typeface="Tahoma" pitchFamily="34" charset="0"/>
              </a:rPr>
            </a:br>
            <a:r>
              <a:rPr lang="ru-RU" sz="3200" b="1" dirty="0">
                <a:solidFill>
                  <a:srgbClr val="009644"/>
                </a:solidFill>
                <a:cs typeface="Tahoma" pitchFamily="34" charset="0"/>
              </a:rPr>
              <a:t>в РТ в 2006 – 2011 годах</a:t>
            </a:r>
          </a:p>
        </p:txBody>
      </p:sp>
    </p:spTree>
    <p:extLst>
      <p:ext uri="{BB962C8B-B14F-4D97-AF65-F5344CB8AC3E}">
        <p14:creationId xmlns:p14="http://schemas.microsoft.com/office/powerpoint/2010/main" val="166126901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kern="1200" dirty="0">
                <a:solidFill>
                  <a:srgbClr val="009644"/>
                </a:solidFill>
                <a:latin typeface="Arial" charset="0"/>
                <a:ea typeface="+mn-ea"/>
                <a:cs typeface="Tahoma" pitchFamily="34" charset="0"/>
              </a:rPr>
              <a:t>Обеспеченность медицинскими работниками в Республике Татарстан</a:t>
            </a:r>
            <a:endParaRPr lang="en-US" sz="3200" b="1" kern="1200" dirty="0">
              <a:solidFill>
                <a:srgbClr val="009644"/>
              </a:solidFill>
              <a:latin typeface="Arial" charset="0"/>
              <a:ea typeface="+mn-ea"/>
              <a:cs typeface="Tahoma" pitchFamily="34" charset="0"/>
            </a:endParaRPr>
          </a:p>
        </p:txBody>
      </p:sp>
      <p:graphicFrame>
        <p:nvGraphicFramePr>
          <p:cNvPr id="3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982992"/>
              </p:ext>
            </p:extLst>
          </p:nvPr>
        </p:nvGraphicFramePr>
        <p:xfrm>
          <a:off x="250825" y="2173288"/>
          <a:ext cx="360045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1041670"/>
              </p:ext>
            </p:extLst>
          </p:nvPr>
        </p:nvGraphicFramePr>
        <p:xfrm>
          <a:off x="4787900" y="2173288"/>
          <a:ext cx="360045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149" name="TextBox 6"/>
          <p:cNvSpPr txBox="1">
            <a:spLocks noChangeArrowheads="1"/>
          </p:cNvSpPr>
          <p:nvPr/>
        </p:nvSpPr>
        <p:spPr bwMode="auto">
          <a:xfrm>
            <a:off x="1331913" y="1773238"/>
            <a:ext cx="1727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dirty="0"/>
              <a:t>Врачи</a:t>
            </a:r>
          </a:p>
        </p:txBody>
      </p:sp>
      <p:sp>
        <p:nvSpPr>
          <p:cNvPr id="6150" name="TextBox 7"/>
          <p:cNvSpPr txBox="1">
            <a:spLocks noChangeArrowheads="1"/>
          </p:cNvSpPr>
          <p:nvPr/>
        </p:nvSpPr>
        <p:spPr bwMode="auto">
          <a:xfrm>
            <a:off x="4283968" y="1772816"/>
            <a:ext cx="46085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dirty="0"/>
              <a:t>Средние </a:t>
            </a:r>
            <a:r>
              <a:rPr lang="ru-RU" dirty="0" smtClean="0"/>
              <a:t>мед. работники</a:t>
            </a:r>
            <a:endParaRPr lang="ru-RU" dirty="0"/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2180981" y="2582908"/>
            <a:ext cx="1223962" cy="1223962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6876256" y="2780928"/>
            <a:ext cx="1223962" cy="1223962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2CDE79-6B4E-4774-9762-CE08BED5F712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solidFill>
            <a:srgbClr val="009644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bg1"/>
                </a:solidFill>
              </a:rPr>
              <a:t>2012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92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260648"/>
            <a:ext cx="7848872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kern="1200" dirty="0">
                <a:solidFill>
                  <a:srgbClr val="009644"/>
                </a:solidFill>
                <a:latin typeface="Arial" charset="0"/>
                <a:ea typeface="+mn-ea"/>
                <a:cs typeface="Tahoma" pitchFamily="34" charset="0"/>
              </a:rPr>
              <a:t>Казанский Образовательный Центр высоких медицинских технологий</a:t>
            </a:r>
            <a:endParaRPr lang="en-US" sz="3200" b="1" kern="1200" dirty="0">
              <a:solidFill>
                <a:srgbClr val="009644"/>
              </a:solidFill>
              <a:latin typeface="Arial" charset="0"/>
              <a:ea typeface="+mn-ea"/>
              <a:cs typeface="Tahoma" pitchFamily="34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4211960" y="1556792"/>
            <a:ext cx="4826446" cy="4896544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Создан 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Правительством </a:t>
            </a: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Республики Татарстан и ведущей медицинской корпорацией мира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Johnson</a:t>
            </a: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&amp;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Johnson </a:t>
            </a:r>
            <a:endParaRPr lang="ru-RU" sz="20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Первых </a:t>
            </a: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слушателей Центр принял в июле 2008 г.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Задача</a:t>
            </a: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 Подготовка высококвалифицированных медицинских кадров для повышения доступности современных методов лечения (ВМП) для населения Российской Федерации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Объём </a:t>
            </a: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вложенных средств составляет более 200 млн. рублей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20" name="Rectangle 8"/>
          <p:cNvSpPr>
            <a:spLocks noChangeArrowheads="1"/>
          </p:cNvSpPr>
          <p:nvPr/>
        </p:nvSpPr>
        <p:spPr bwMode="auto">
          <a:xfrm>
            <a:off x="304800" y="2743200"/>
            <a:ext cx="6477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92100" indent="-292100">
              <a:spcBef>
                <a:spcPct val="20000"/>
              </a:spcBef>
              <a:buFont typeface="Wingdings" pitchFamily="2" charset="2"/>
              <a:buChar char="§"/>
            </a:pPr>
            <a:endParaRPr lang="ru-RU" sz="1900">
              <a:latin typeface="Times New Roman" pitchFamily="18" charset="0"/>
              <a:ea typeface="Osaka"/>
              <a:cs typeface="Osaka"/>
            </a:endParaRPr>
          </a:p>
        </p:txBody>
      </p:sp>
      <p:pic>
        <p:nvPicPr>
          <p:cNvPr id="9221" name="Picture 5" descr="001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3954462" cy="39608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3"/>
          <p:cNvSpPr txBox="1">
            <a:spLocks noGrp="1"/>
          </p:cNvSpPr>
          <p:nvPr/>
        </p:nvSpPr>
        <p:spPr bwMode="auto">
          <a:xfrm>
            <a:off x="8643938" y="6453336"/>
            <a:ext cx="4667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68F8B889-8B2A-4638-9C32-B1F4350D2AE1}" type="slidenum"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</a:rPr>
              <a:pPr eaLnBrk="1" hangingPunct="1"/>
              <a:t>34</a:t>
            </a:fld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solidFill>
            <a:srgbClr val="009644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bg1"/>
                </a:solidFill>
              </a:rPr>
              <a:t>2012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98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87815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kern="1200" dirty="0" smtClean="0">
                <a:solidFill>
                  <a:srgbClr val="009644"/>
                </a:solidFill>
                <a:latin typeface="+mn-lt"/>
                <a:ea typeface="+mn-ea"/>
                <a:cs typeface="Tahoma" pitchFamily="34" charset="0"/>
              </a:rPr>
              <a:t>Динамика обучающих курсов</a:t>
            </a:r>
            <a:endParaRPr lang="en-US" sz="3200" b="1" kern="1200" dirty="0">
              <a:solidFill>
                <a:srgbClr val="009644"/>
              </a:solidFill>
              <a:latin typeface="+mn-lt"/>
              <a:ea typeface="+mn-ea"/>
              <a:cs typeface="Tahoma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470395-901C-444C-811D-575AE9C346EE}" type="slidenum">
              <a:rPr lang="en-US">
                <a:latin typeface="+mn-lt"/>
              </a:rPr>
              <a:pPr>
                <a:defRPr/>
              </a:pPr>
              <a:t>35</a:t>
            </a:fld>
            <a:endParaRPr lang="en-US" dirty="0">
              <a:latin typeface="+mn-lt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185382711"/>
              </p:ext>
            </p:extLst>
          </p:nvPr>
        </p:nvGraphicFramePr>
        <p:xfrm>
          <a:off x="179512" y="981075"/>
          <a:ext cx="87630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414" name="TextBox 6"/>
          <p:cNvSpPr txBox="1">
            <a:spLocks noChangeArrowheads="1"/>
          </p:cNvSpPr>
          <p:nvPr/>
        </p:nvSpPr>
        <p:spPr bwMode="auto">
          <a:xfrm>
            <a:off x="611560" y="2514600"/>
            <a:ext cx="14401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dirty="0">
                <a:latin typeface="+mn-lt"/>
              </a:rPr>
              <a:t>2009 г.</a:t>
            </a:r>
          </a:p>
        </p:txBody>
      </p:sp>
      <p:sp>
        <p:nvSpPr>
          <p:cNvPr id="17415" name="TextBox 7"/>
          <p:cNvSpPr txBox="1">
            <a:spLocks noChangeArrowheads="1"/>
          </p:cNvSpPr>
          <p:nvPr/>
        </p:nvSpPr>
        <p:spPr bwMode="auto">
          <a:xfrm>
            <a:off x="2195736" y="1688445"/>
            <a:ext cx="13856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dirty="0">
                <a:latin typeface="+mn-lt"/>
              </a:rPr>
              <a:t>2010 г.</a:t>
            </a:r>
            <a:endParaRPr lang="en-US" dirty="0">
              <a:latin typeface="+mn-lt"/>
            </a:endParaRPr>
          </a:p>
        </p:txBody>
      </p:sp>
      <p:sp>
        <p:nvSpPr>
          <p:cNvPr id="17416" name="TextBox 8"/>
          <p:cNvSpPr txBox="1">
            <a:spLocks noChangeArrowheads="1"/>
          </p:cNvSpPr>
          <p:nvPr/>
        </p:nvSpPr>
        <p:spPr bwMode="auto">
          <a:xfrm>
            <a:off x="4160510" y="1165225"/>
            <a:ext cx="14196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dirty="0">
                <a:latin typeface="+mn-lt"/>
              </a:rPr>
              <a:t>2011 г.</a:t>
            </a:r>
            <a:endParaRPr lang="en-US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92950" y="981075"/>
            <a:ext cx="117314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+mn-lt"/>
                <a:cs typeface="Times New Roman" pitchFamily="18" charset="0"/>
              </a:rPr>
              <a:t>2012г.</a:t>
            </a:r>
            <a:endParaRPr lang="en-US" dirty="0">
              <a:latin typeface="+mn-lt"/>
              <a:cs typeface="Times New Roman" pitchFamily="18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solidFill>
            <a:srgbClr val="009644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+mn-lt"/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bg1"/>
                </a:solidFill>
                <a:latin typeface="+mn-lt"/>
              </a:rPr>
              <a:t>2012</a:t>
            </a:r>
            <a:endParaRPr lang="ru-RU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6407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7" y="116632"/>
            <a:ext cx="9073008" cy="67245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71727" y="1772816"/>
            <a:ext cx="835292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Arial" pitchFamily="34" charset="0"/>
                <a:cs typeface="Arial" pitchFamily="34" charset="0"/>
              </a:rPr>
              <a:t> </a:t>
            </a:r>
          </a:p>
          <a:p>
            <a:pPr algn="ctr"/>
            <a:r>
              <a:rPr lang="ru-RU" sz="3200" b="1" dirty="0">
                <a:latin typeface="Arial" pitchFamily="34" charset="0"/>
                <a:cs typeface="Arial" pitchFamily="34" charset="0"/>
              </a:rPr>
              <a:t>Проект</a:t>
            </a:r>
          </a:p>
          <a:p>
            <a:pPr algn="ctr"/>
            <a:r>
              <a:rPr lang="ru-RU" sz="3200" b="1" dirty="0">
                <a:latin typeface="Arial" pitchFamily="34" charset="0"/>
                <a:cs typeface="Arial" pitchFamily="34" charset="0"/>
              </a:rPr>
              <a:t>Региональной программы</a:t>
            </a:r>
            <a:endParaRPr lang="ru-RU" sz="32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>
                <a:latin typeface="Arial" pitchFamily="34" charset="0"/>
                <a:cs typeface="Arial" pitchFamily="34" charset="0"/>
              </a:rPr>
              <a:t>Формирование здорового образа жизни населения и комплексная профилактика неинфекционных заболеваний в Республике Татарстана </a:t>
            </a:r>
          </a:p>
          <a:p>
            <a:pPr algn="ctr"/>
            <a:r>
              <a:rPr lang="ru-RU" sz="3200" b="1" dirty="0">
                <a:latin typeface="Arial" pitchFamily="34" charset="0"/>
                <a:cs typeface="Arial" pitchFamily="34" charset="0"/>
              </a:rPr>
              <a:t>на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2013-201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годы»</a:t>
            </a:r>
          </a:p>
        </p:txBody>
      </p:sp>
      <p:pic>
        <p:nvPicPr>
          <p:cNvPr id="6" name="Picture 4" descr="логотип мз рт англ копия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88640"/>
            <a:ext cx="944562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61276" y="6218148"/>
            <a:ext cx="4979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B050"/>
                </a:solidFill>
              </a:rPr>
              <a:t>www.minzdrav.tatarstan.ru</a:t>
            </a:r>
            <a:endParaRPr lang="ru-RU" u="sng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9712" y="458669"/>
            <a:ext cx="60486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+mj-lt"/>
                <a:cs typeface="Aharoni" panose="02010803020104030203" pitchFamily="2" charset="-79"/>
              </a:rPr>
              <a:t>Министерство здравоохранения Республики Татарстан</a:t>
            </a:r>
            <a:endParaRPr lang="ru-RU" dirty="0"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solidFill>
            <a:srgbClr val="009644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bg1"/>
                </a:solidFill>
              </a:rPr>
              <a:t>2012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02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Блок-схема: карточка 15"/>
          <p:cNvSpPr/>
          <p:nvPr/>
        </p:nvSpPr>
        <p:spPr>
          <a:xfrm>
            <a:off x="179512" y="60164"/>
            <a:ext cx="8784976" cy="6738551"/>
          </a:xfrm>
          <a:prstGeom prst="flowChartPunchedCard">
            <a:avLst/>
          </a:prstGeom>
          <a:solidFill>
            <a:srgbClr val="009644"/>
          </a:solidFill>
          <a:ln w="76200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prstClr val="white"/>
              </a:solidFill>
            </a:endParaRPr>
          </a:p>
        </p:txBody>
      </p:sp>
      <p:pic>
        <p:nvPicPr>
          <p:cNvPr id="5" name="Picture 37" descr="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8" y="5219445"/>
            <a:ext cx="1506543" cy="1427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7" descr="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8" y="1769117"/>
            <a:ext cx="1506543" cy="1573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11" descr="1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565" y="4342522"/>
            <a:ext cx="1148277" cy="2276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8" descr="SAM_055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7" y="3494982"/>
            <a:ext cx="1506544" cy="1575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16" descr="7 Зал кинезотерапии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875" y="5020066"/>
            <a:ext cx="1462219" cy="1598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11" descr="IMG_0674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487" y="5020068"/>
            <a:ext cx="1431115" cy="1598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10" descr="H:\Андрей Чугунов-разное\баскетболисты\DSC_3486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926" y="175671"/>
            <a:ext cx="1439405" cy="1427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13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926" y="1748125"/>
            <a:ext cx="1439405" cy="1573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7" descr="IMG_0625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926" y="3466323"/>
            <a:ext cx="1439405" cy="1551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2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367" y="4342522"/>
            <a:ext cx="1118287" cy="2276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2"/>
          <a:stretch/>
        </p:blipFill>
        <p:spPr>
          <a:xfrm rot="20312512">
            <a:off x="7594265" y="5010139"/>
            <a:ext cx="1057085" cy="13994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080" y="3005575"/>
            <a:ext cx="1404000" cy="1431537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896927" y="1149712"/>
            <a:ext cx="533936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ПРОГРАММА</a:t>
            </a:r>
            <a:endParaRPr lang="ru-RU" sz="2000" dirty="0" smtClean="0">
              <a:solidFill>
                <a:srgbClr val="FFFF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РАЗВИТИЯ МЕДИЦИНСКОЙ РЕАБИЛИТАЦИИ  И СОЗДАНИЯ СИСТЕМЫ РЕАБИЛИТАЦИОННОЙ  СЛУЖБЫ В РЕСПУБЛИКЕ ТАТАРСТАН</a:t>
            </a:r>
            <a:endParaRPr lang="ru-RU" sz="2000" dirty="0">
              <a:solidFill>
                <a:srgbClr val="FFFF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0" descr="логотип мз рт англ копия"/>
          <p:cNvPicPr/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7847"/>
            <a:ext cx="504056" cy="70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1896927" y="169476"/>
            <a:ext cx="5524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МИНИСТЕРСТВО ЗДРАВООХРАНЕНИЯ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РЕСПУБЛИКИ ТАТАРСТАН</a:t>
            </a:r>
            <a:endParaRPr lang="ru-RU" sz="1400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164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1268760"/>
            <a:ext cx="7848872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БЛАГОДАРЮ ЗА ВНИМАНИЕ!</a:t>
            </a:r>
            <a:r>
              <a:rPr lang="ru-RU" sz="8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endParaRPr lang="ru-RU" sz="88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53575" y="6021288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Министерство здравоохранения Республики Татарстан</a:t>
            </a:r>
          </a:p>
          <a:p>
            <a:pPr algn="ctr"/>
            <a:r>
              <a:rPr lang="en-US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www. minzdrav.tatarstan.ru</a:t>
            </a:r>
            <a:endParaRPr lang="ru-RU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81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839E0E4-493C-4097-909F-24F63BDD3E11}" type="slidenum">
              <a:rPr lang="ru-RU" sz="1400" smtClean="0"/>
              <a:pPr eaLnBrk="1" hangingPunct="1"/>
              <a:t>4</a:t>
            </a:fld>
            <a:endParaRPr lang="ru-RU" sz="1400" smtClean="0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0" y="1557338"/>
            <a:ext cx="914400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2484438" y="0"/>
            <a:ext cx="6659562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197" name="Text Box 4"/>
          <p:cNvSpPr txBox="1">
            <a:spLocks noChangeArrowheads="1"/>
          </p:cNvSpPr>
          <p:nvPr/>
        </p:nvSpPr>
        <p:spPr bwMode="auto">
          <a:xfrm>
            <a:off x="179388" y="2276475"/>
            <a:ext cx="8713787" cy="350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Создание инновационной и ориентированной на человека системы здравоохранения, которая стремится</a:t>
            </a:r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</a:rPr>
              <a:t>:</a:t>
            </a:r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</a:rPr>
              <a:t>    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</a:rPr>
              <a:t>                            </a:t>
            </a:r>
          </a:p>
          <a:p>
            <a:pPr eaLnBrk="1" hangingPunct="1">
              <a:spcBef>
                <a:spcPct val="50000"/>
              </a:spcBef>
            </a:pPr>
            <a:r>
              <a:rPr lang="ru-RU" sz="1800" dirty="0">
                <a:solidFill>
                  <a:schemeClr val="accent2"/>
                </a:solidFill>
                <a:latin typeface="Tahoma" pitchFamily="34" charset="0"/>
              </a:rPr>
              <a:t>-</a:t>
            </a:r>
            <a:r>
              <a:rPr lang="ru-RU" sz="2000" dirty="0">
                <a:solidFill>
                  <a:schemeClr val="accent2"/>
                </a:solidFill>
                <a:latin typeface="Tahoma" pitchFamily="34" charset="0"/>
              </a:rPr>
              <a:t> </a:t>
            </a:r>
            <a:r>
              <a:rPr lang="ru-RU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</a:rPr>
              <a:t>поощрять здоровый образ жизни и снижение заболеваемости;</a:t>
            </a:r>
          </a:p>
          <a:p>
            <a:pPr eaLnBrk="1" hangingPunct="1">
              <a:spcBef>
                <a:spcPct val="50000"/>
              </a:spcBef>
            </a:pPr>
            <a:r>
              <a:rPr lang="ru-RU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</a:rPr>
              <a:t>- обеспечивать жителям республики равный доступ к качественным услугам здравоохранения в соответствии с их потребностями;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ru-RU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</a:rPr>
              <a:t>  добиваться качества медицинского обслуживания;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ru-RU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</a:rPr>
              <a:t> эффективно использовать выделенные средства и ресурсы</a:t>
            </a:r>
            <a:r>
              <a:rPr lang="ru-RU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.</a:t>
            </a:r>
          </a:p>
        </p:txBody>
      </p:sp>
      <p:sp>
        <p:nvSpPr>
          <p:cNvPr id="8198" name="Text Box 5"/>
          <p:cNvSpPr txBox="1">
            <a:spLocks noChangeArrowheads="1"/>
          </p:cNvSpPr>
          <p:nvPr/>
        </p:nvSpPr>
        <p:spPr bwMode="auto">
          <a:xfrm>
            <a:off x="3203253" y="404813"/>
            <a:ext cx="5329187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b="1" i="1" dirty="0">
                <a:solidFill>
                  <a:srgbClr val="A60611"/>
                </a:solidFill>
                <a:latin typeface="Candara" pitchFamily="34" charset="0"/>
              </a:rPr>
              <a:t>     </a:t>
            </a:r>
            <a:r>
              <a:rPr lang="ru-RU" b="1" dirty="0">
                <a:solidFill>
                  <a:srgbClr val="009644"/>
                </a:solidFill>
                <a:latin typeface="Candara" pitchFamily="34" charset="0"/>
              </a:rPr>
              <a:t>МИССИЯ   </a:t>
            </a:r>
            <a:r>
              <a:rPr lang="en-US" b="1" dirty="0">
                <a:solidFill>
                  <a:srgbClr val="009644"/>
                </a:solidFill>
                <a:latin typeface="Candara" pitchFamily="34" charset="0"/>
              </a:rPr>
              <a:t>                       </a:t>
            </a:r>
            <a:r>
              <a:rPr lang="ru-RU" b="1" dirty="0">
                <a:solidFill>
                  <a:srgbClr val="009644"/>
                </a:solidFill>
                <a:latin typeface="Candara" pitchFamily="34" charset="0"/>
              </a:rPr>
              <a:t>Министерства здравоохранения      Республики Татарстан</a:t>
            </a:r>
          </a:p>
        </p:txBody>
      </p:sp>
      <p:pic>
        <p:nvPicPr>
          <p:cNvPr id="13319" name="Picture 6" descr="SUC5278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263" y="365522"/>
            <a:ext cx="2916237" cy="1911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8200" name="Picture 7" descr="hist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9FFFF"/>
              </a:clrFrom>
              <a:clrTo>
                <a:srgbClr val="F9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445224"/>
            <a:ext cx="936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Text Box 8"/>
          <p:cNvSpPr txBox="1">
            <a:spLocks noChangeArrowheads="1"/>
          </p:cNvSpPr>
          <p:nvPr/>
        </p:nvSpPr>
        <p:spPr bwMode="auto">
          <a:xfrm>
            <a:off x="3348038" y="6381750"/>
            <a:ext cx="2952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sz="1400"/>
          </a:p>
        </p:txBody>
      </p:sp>
      <p:pic>
        <p:nvPicPr>
          <p:cNvPr id="8202" name="Picture 9" descr="логотип мз рт англ копия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1341438"/>
            <a:ext cx="4905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solidFill>
            <a:srgbClr val="009644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bg1"/>
                </a:solidFill>
              </a:rPr>
              <a:t>2012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9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Диаграмма 14"/>
          <p:cNvGraphicFramePr>
            <a:graphicFrameLocks/>
          </p:cNvGraphicFramePr>
          <p:nvPr/>
        </p:nvGraphicFramePr>
        <p:xfrm>
          <a:off x="-15875" y="2225675"/>
          <a:ext cx="5287963" cy="399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1" r:id="rId4" imgW="5291787" imgH="3993226" progId="Excel.Sheet.8">
                  <p:embed/>
                </p:oleObj>
              </mc:Choice>
              <mc:Fallback>
                <p:oleObj r:id="rId4" imgW="5291787" imgH="3993226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875" y="2225675"/>
                        <a:ext cx="5287963" cy="3990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357188" y="404664"/>
            <a:ext cx="8424862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rgbClr val="009644"/>
                </a:solidFill>
                <a:latin typeface="Arial" charset="0"/>
              </a:rPr>
              <a:t>КОЭФФИЦИЕНТ ЕСТЕСТВЕННОГО ПРИРОСТА  </a:t>
            </a:r>
          </a:p>
        </p:txBody>
      </p:sp>
      <p:sp>
        <p:nvSpPr>
          <p:cNvPr id="11268" name="TextBox 7"/>
          <p:cNvSpPr txBox="1">
            <a:spLocks noChangeArrowheads="1"/>
          </p:cNvSpPr>
          <p:nvPr/>
        </p:nvSpPr>
        <p:spPr bwMode="auto">
          <a:xfrm>
            <a:off x="4499993" y="4221088"/>
            <a:ext cx="937196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Arial" charset="0"/>
              </a:rPr>
              <a:t>2010-2012(9мес)     (</a:t>
            </a:r>
            <a:endParaRPr lang="ru-RU" sz="1100" dirty="0">
              <a:latin typeface="Arial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4283968" y="3573016"/>
            <a:ext cx="1224136" cy="122510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627313" y="2309813"/>
            <a:ext cx="23764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800" b="1" dirty="0">
                <a:solidFill>
                  <a:srgbClr val="C00000"/>
                </a:solidFill>
                <a:latin typeface="Arial" charset="0"/>
              </a:rPr>
              <a:t>+ </a:t>
            </a:r>
            <a:r>
              <a:rPr lang="ru-RU" sz="4800" b="1" dirty="0" smtClean="0">
                <a:solidFill>
                  <a:srgbClr val="C00000"/>
                </a:solidFill>
                <a:latin typeface="Arial" charset="0"/>
              </a:rPr>
              <a:t>7 522 </a:t>
            </a:r>
            <a:endParaRPr lang="ru-RU" sz="4800" b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700338" y="3068638"/>
            <a:ext cx="27368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" charset="0"/>
              </a:rPr>
              <a:t>   </a:t>
            </a:r>
            <a:r>
              <a:rPr lang="ru-RU" sz="2400" dirty="0" smtClean="0">
                <a:solidFill>
                  <a:srgbClr val="C00000"/>
                </a:solidFill>
                <a:latin typeface="Arial" charset="0"/>
              </a:rPr>
              <a:t>ЧЕЛОВЕКА</a:t>
            </a:r>
            <a:endParaRPr lang="ru-RU" sz="24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24128" y="3146192"/>
            <a:ext cx="3240360" cy="193899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12000" b="1" spc="50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ru-RU" sz="12000" b="1" spc="50" dirty="0" smtClean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2,4</a:t>
            </a:r>
            <a:endParaRPr lang="ru-RU" sz="12000" b="1" spc="50" dirty="0">
              <a:ln w="11430"/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FF5F7F-4318-4627-BE7D-A824788F4C56}" type="slidenum">
              <a:rPr lang="ru-RU" smtClean="0">
                <a:latin typeface="Arial" pitchFamily="34" charset="0"/>
                <a:cs typeface="Arial" pitchFamily="34" charset="0"/>
              </a:rPr>
              <a:pPr>
                <a:defRPr/>
              </a:pPr>
              <a:t>5</a:t>
            </a:fld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7088" y="1700213"/>
            <a:ext cx="4681537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НА 1 000 НАСЕЛЕНИЯ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solidFill>
            <a:srgbClr val="009644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bg1"/>
                </a:solidFill>
              </a:rPr>
              <a:t>2012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6042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9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29718" y="1560411"/>
            <a:ext cx="6833966" cy="529758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0243" name="TextBox 1"/>
          <p:cNvSpPr txBox="1">
            <a:spLocks noChangeArrowheads="1"/>
          </p:cNvSpPr>
          <p:nvPr/>
        </p:nvSpPr>
        <p:spPr bwMode="auto">
          <a:xfrm>
            <a:off x="1571625" y="428625"/>
            <a:ext cx="66960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 dirty="0">
                <a:solidFill>
                  <a:srgbClr val="009644"/>
                </a:solidFill>
                <a:latin typeface="Arial" charset="0"/>
              </a:rPr>
              <a:t>РОЖДАЕМОСТЬ</a:t>
            </a:r>
            <a:endParaRPr lang="ru-RU" sz="8000" b="1" dirty="0">
              <a:solidFill>
                <a:srgbClr val="009644"/>
              </a:solidFill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08104" y="2673793"/>
            <a:ext cx="3528392" cy="193899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12000" b="1" spc="50" dirty="0" smtClean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14,5</a:t>
            </a:r>
            <a:endParaRPr lang="ru-RU" sz="12000" b="1" spc="50" dirty="0">
              <a:ln w="11430"/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45" name="Rectangle 6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314825" y="1735138"/>
            <a:ext cx="271463" cy="152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25400" tIns="0" rIns="25400" bIns="0" anchor="b"/>
          <a:lstStyle/>
          <a:p>
            <a:endParaRPr lang="ru-RU" sz="1000">
              <a:latin typeface="Arial" charset="0"/>
            </a:endParaRPr>
          </a:p>
        </p:txBody>
      </p:sp>
      <p:sp>
        <p:nvSpPr>
          <p:cNvPr id="10246" name="Rectangle 6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867150" y="4403725"/>
            <a:ext cx="207963" cy="152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25400" tIns="0" rIns="25400" bIns="0" anchor="b"/>
          <a:lstStyle/>
          <a:p>
            <a:endParaRPr lang="ru-RU" sz="1000">
              <a:latin typeface="Arial" charset="0"/>
            </a:endParaRPr>
          </a:p>
        </p:txBody>
      </p:sp>
      <p:sp>
        <p:nvSpPr>
          <p:cNvPr id="1024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6A0D4A7-EC10-404F-BE5A-7DDA602350B1}" type="slidenum">
              <a:rPr lang="ru-RU" smtClean="0">
                <a:solidFill>
                  <a:srgbClr val="00206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 smtClean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0249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3639168"/>
              </p:ext>
            </p:extLst>
          </p:nvPr>
        </p:nvGraphicFramePr>
        <p:xfrm>
          <a:off x="128588" y="2125663"/>
          <a:ext cx="4454525" cy="420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4" name="Лист" r:id="rId10" imgW="4457734" imgH="4200660" progId="Excel.Sheet.8">
                  <p:embed/>
                </p:oleObj>
              </mc:Choice>
              <mc:Fallback>
                <p:oleObj name="Лист" r:id="rId10" imgW="4457734" imgH="4200660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8" y="2125663"/>
                        <a:ext cx="4454525" cy="4202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0" name="Rectangle 7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995863" y="2636838"/>
            <a:ext cx="506412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25400" tIns="0" rIns="25400" bIns="0" anchor="b"/>
          <a:lstStyle/>
          <a:p>
            <a:r>
              <a:rPr lang="ru-RU" b="1" dirty="0" smtClean="0">
                <a:solidFill>
                  <a:srgbClr val="C00000"/>
                </a:solidFill>
                <a:latin typeface="Arial" charset="0"/>
              </a:rPr>
              <a:t>13,3</a:t>
            </a:r>
            <a:endParaRPr lang="ru-RU" b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6" name="Text Box 13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46063" y="2840038"/>
            <a:ext cx="27416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tIns="91440" bIns="9144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РФ – 2012 </a:t>
            </a:r>
            <a:r>
              <a:rPr lang="ru-RU" sz="1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(10 мес</a:t>
            </a:r>
            <a:r>
              <a:rPr lang="ru-RU" sz="1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  <a:endParaRPr lang="ru-RU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52425" y="3197225"/>
            <a:ext cx="4786313" cy="7143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0253" name="AutoShape 7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 rot="10800000">
            <a:off x="4995863" y="2911475"/>
            <a:ext cx="285750" cy="642938"/>
          </a:xfrm>
          <a:prstGeom prst="rightArrow">
            <a:avLst>
              <a:gd name="adj1" fmla="val 100000"/>
              <a:gd name="adj2" fmla="val 100000"/>
            </a:avLst>
          </a:prstGeom>
          <a:blipFill dpi="0" rotWithShape="1">
            <a:blip r:embed="rId13" cstate="print"/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tIns="91440" bIns="91440" anchor="ctr"/>
          <a:lstStyle/>
          <a:p>
            <a:endParaRPr lang="ru-RU"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40200" y="1403350"/>
            <a:ext cx="46799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НА 1 000 НАСЕЛЕНИЯ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solidFill>
            <a:srgbClr val="009644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bg1"/>
                </a:solidFill>
              </a:rPr>
              <a:t>2012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7750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/>
          <p:cNvSpPr txBox="1">
            <a:spLocks noChangeArrowheads="1"/>
          </p:cNvSpPr>
          <p:nvPr/>
        </p:nvSpPr>
        <p:spPr bwMode="auto">
          <a:xfrm>
            <a:off x="1475656" y="428625"/>
            <a:ext cx="59055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 dirty="0">
                <a:solidFill>
                  <a:srgbClr val="009644"/>
                </a:solidFill>
                <a:latin typeface="Arial" charset="0"/>
              </a:rPr>
              <a:t>СМЕРТНОСТЬ </a:t>
            </a:r>
          </a:p>
        </p:txBody>
      </p:sp>
      <p:sp>
        <p:nvSpPr>
          <p:cNvPr id="8195" name="Rectangle 14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29238" y="2557463"/>
            <a:ext cx="642937" cy="2238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r>
              <a:rPr lang="ru-RU" sz="2400" b="1" dirty="0" smtClean="0">
                <a:solidFill>
                  <a:srgbClr val="C00000"/>
                </a:solidFill>
                <a:latin typeface="Arial" charset="0"/>
              </a:rPr>
              <a:t>13,3</a:t>
            </a:r>
            <a:endParaRPr lang="ru-RU" sz="2400" b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140200" y="1403350"/>
            <a:ext cx="46799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НА 1 000 НАСЕЛЕНИЯ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08105" y="3573016"/>
            <a:ext cx="3456384" cy="193899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12000" b="1" spc="50" dirty="0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12,1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6E8247-E081-4C76-87E9-595961603F52}" type="slidenum">
              <a:rPr lang="ru-RU" smtClean="0">
                <a:latin typeface="Arial" pitchFamily="34" charset="0"/>
                <a:cs typeface="Arial" pitchFamily="34" charset="0"/>
              </a:rPr>
              <a:pPr>
                <a:defRPr/>
              </a:pPr>
              <a:t>7</a:t>
            </a:fld>
            <a:endParaRPr lang="ru-RU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199" name="Диаграмма 3"/>
          <p:cNvGraphicFramePr>
            <a:graphicFrameLocks/>
          </p:cNvGraphicFramePr>
          <p:nvPr/>
        </p:nvGraphicFramePr>
        <p:xfrm>
          <a:off x="128588" y="1730375"/>
          <a:ext cx="5248275" cy="416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0" name="Лист" r:id="rId7" imgW="5249111" imgH="4163929" progId="Excel.Sheet.8">
                  <p:embed/>
                </p:oleObj>
              </mc:Choice>
              <mc:Fallback>
                <p:oleObj name="Лист" r:id="rId7" imgW="5249111" imgH="4163929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8" y="1730375"/>
                        <a:ext cx="5248275" cy="416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0" name="Text Box 13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46262" y="2211388"/>
            <a:ext cx="3013076" cy="861774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  <a:effectLst/>
        </p:spPr>
        <p:txBody>
          <a:bodyPr wrap="square" tIns="91440" bIns="9144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charset="0"/>
              </a:rPr>
              <a:t>РФ - 2012 </a:t>
            </a:r>
            <a:r>
              <a:rPr lang="ru-RU" sz="1600" b="1" dirty="0" smtClean="0">
                <a:solidFill>
                  <a:srgbClr val="C00000"/>
                </a:solidFill>
                <a:latin typeface="Arial" charset="0"/>
              </a:rPr>
              <a:t>(10 </a:t>
            </a:r>
            <a:r>
              <a:rPr lang="ru-RU" sz="1600" b="1" dirty="0" smtClean="0">
                <a:solidFill>
                  <a:srgbClr val="C00000"/>
                </a:solidFill>
                <a:latin typeface="Arial" charset="0"/>
              </a:rPr>
              <a:t>месяцев)</a:t>
            </a:r>
            <a:endParaRPr lang="ru-RU" sz="1600" b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11188" y="2640013"/>
            <a:ext cx="4319587" cy="7143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202" name="AutoShape 7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 rot="10800000">
            <a:off x="4859338" y="2354263"/>
            <a:ext cx="285750" cy="642937"/>
          </a:xfrm>
          <a:prstGeom prst="rightArrow">
            <a:avLst>
              <a:gd name="adj1" fmla="val 100000"/>
              <a:gd name="adj2" fmla="val 100000"/>
            </a:avLst>
          </a:prstGeom>
          <a:blipFill dpi="0" rotWithShape="1">
            <a:blip r:embed="rId10" cstate="print"/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tIns="91440" bIns="91440" anchor="ctr"/>
          <a:lstStyle/>
          <a:p>
            <a:endParaRPr lang="ru-RU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17161" y="5682845"/>
            <a:ext cx="1354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(10месяцев)</a:t>
            </a:r>
            <a:endParaRPr lang="ru-RU" sz="1400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solidFill>
            <a:srgbClr val="009644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bg1"/>
                </a:solidFill>
              </a:rPr>
              <a:t>2012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054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332656"/>
            <a:ext cx="82089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МЛАДЕНЧЕСКАЯ СМЕРТНОСТЬ  </a:t>
            </a:r>
            <a:endParaRPr lang="ru-RU" sz="4400" b="1" dirty="0">
              <a:solidFill>
                <a:srgbClr val="00964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16656" y="3030651"/>
            <a:ext cx="3331808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4000" b="1" spc="50" dirty="0" smtClean="0">
                <a:ln w="11430"/>
                <a:latin typeface="Arial" pitchFamily="34" charset="0"/>
                <a:cs typeface="Arial" pitchFamily="34" charset="0"/>
              </a:rPr>
              <a:t>6,4</a:t>
            </a:r>
            <a:endParaRPr lang="ru-RU" sz="14000" b="1" spc="50" dirty="0">
              <a:ln w="11430"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54894" y="1772816"/>
            <a:ext cx="6718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 1 000 детей, родившихся живыми</a:t>
            </a:r>
            <a:endParaRPr lang="ru-RU" b="1" dirty="0">
              <a:solidFill>
                <a:schemeClr val="bg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462403046"/>
              </p:ext>
            </p:extLst>
          </p:nvPr>
        </p:nvGraphicFramePr>
        <p:xfrm>
          <a:off x="611560" y="2917577"/>
          <a:ext cx="3816424" cy="3751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0" name="AutoShape 9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rot="10800000">
            <a:off x="3874535" y="2701553"/>
            <a:ext cx="118697" cy="152400"/>
          </a:xfrm>
          <a:prstGeom prst="rightArrow">
            <a:avLst>
              <a:gd name="adj1" fmla="val 100000"/>
              <a:gd name="adj2" fmla="val 100000"/>
            </a:avLst>
          </a:prstGeom>
          <a:solidFill>
            <a:srgbClr val="D71B48"/>
          </a:solidFill>
          <a:ln>
            <a:noFill/>
          </a:ln>
          <a:effectLst/>
          <a:extLst/>
        </p:spPr>
        <p:txBody>
          <a:bodyPr wrap="none" tIns="91440" bIns="91440" anchor="ctr"/>
          <a:lstStyle/>
          <a:p>
            <a:endParaRPr lang="ru-RU"/>
          </a:p>
        </p:txBody>
      </p:sp>
      <p:sp>
        <p:nvSpPr>
          <p:cNvPr id="31" name="Line 93"/>
          <p:cNvSpPr>
            <a:spLocks noChangeShapeType="1"/>
          </p:cNvSpPr>
          <p:nvPr>
            <p:custDataLst>
              <p:tags r:id="rId2"/>
            </p:custDataLst>
          </p:nvPr>
        </p:nvSpPr>
        <p:spPr bwMode="gray">
          <a:xfrm flipH="1">
            <a:off x="1547664" y="2777753"/>
            <a:ext cx="2278513" cy="0"/>
          </a:xfrm>
          <a:prstGeom prst="line">
            <a:avLst/>
          </a:prstGeom>
          <a:noFill/>
          <a:ln w="19050">
            <a:solidFill>
              <a:srgbClr val="C00000"/>
            </a:solidFill>
            <a:prstDash val="lgDash"/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tIns="91440" bIns="91440" anchor="ctr"/>
          <a:lstStyle/>
          <a:p>
            <a:endParaRPr lang="ru-RU"/>
          </a:p>
        </p:txBody>
      </p:sp>
      <p:sp>
        <p:nvSpPr>
          <p:cNvPr id="32" name="Rectangle 9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038659" y="2701553"/>
            <a:ext cx="161192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l"/>
            <a:r>
              <a:rPr lang="ru-RU" sz="1600" dirty="0" smtClean="0">
                <a:solidFill>
                  <a:srgbClr val="C00000"/>
                </a:solidFill>
              </a:rPr>
              <a:t>8,7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33" name="Text Box 13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980650" y="2420888"/>
            <a:ext cx="69602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tIns="91440" bIns="9144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000" b="1" dirty="0">
                <a:solidFill>
                  <a:srgbClr val="46AC99"/>
                </a:solidFill>
              </a:rPr>
              <a:t>РФ </a:t>
            </a:r>
            <a:r>
              <a:rPr lang="ru-RU" sz="1000" b="1" dirty="0" smtClean="0">
                <a:solidFill>
                  <a:srgbClr val="46AC99"/>
                </a:solidFill>
              </a:rPr>
              <a:t>2012</a:t>
            </a:r>
            <a:endParaRPr lang="ru-RU" sz="1000" b="1" dirty="0">
              <a:solidFill>
                <a:srgbClr val="46AC99"/>
              </a:solidFill>
            </a:endParaRPr>
          </a:p>
        </p:txBody>
      </p:sp>
      <p:sp>
        <p:nvSpPr>
          <p:cNvPr id="34" name="Rectangle 7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solidFill>
            <a:srgbClr val="009644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bg1"/>
                </a:solidFill>
              </a:rPr>
              <a:t>2012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839E0E4-493C-4097-909F-24F63BDD3E11}" type="slidenum">
              <a:rPr lang="ru-RU" sz="1400" smtClean="0"/>
              <a:pPr eaLnBrk="1" hangingPunct="1"/>
              <a:t>8</a:t>
            </a:fld>
            <a:endParaRPr lang="ru-RU" sz="1400" smtClean="0"/>
          </a:p>
        </p:txBody>
      </p:sp>
    </p:spTree>
    <p:extLst>
      <p:ext uri="{BB962C8B-B14F-4D97-AF65-F5344CB8AC3E}">
        <p14:creationId xmlns:p14="http://schemas.microsoft.com/office/powerpoint/2010/main" val="365447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35757" y="476672"/>
            <a:ext cx="91440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2400" dirty="0">
                <a:solidFill>
                  <a:srgbClr val="009644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6000" b="1" dirty="0"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ПРИОРИТЕТЫ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29816" y="1772816"/>
            <a:ext cx="9014184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000" b="1" dirty="0">
                <a:solidFill>
                  <a:srgbClr val="C00000"/>
                </a:solidFill>
                <a:latin typeface="Tahoma" pitchFamily="34" charset="0"/>
              </a:rPr>
              <a:t>Болезни системы </a:t>
            </a:r>
            <a:r>
              <a:rPr lang="ru-RU" sz="4000" b="1" dirty="0" smtClean="0">
                <a:solidFill>
                  <a:srgbClr val="C00000"/>
                </a:solidFill>
                <a:latin typeface="Tahoma" pitchFamily="34" charset="0"/>
              </a:rPr>
              <a:t>кровообращения</a:t>
            </a:r>
          </a:p>
          <a:p>
            <a:pPr eaLnBrk="1" hangingPunct="1">
              <a:spcBef>
                <a:spcPct val="50000"/>
              </a:spcBef>
            </a:pPr>
            <a:endParaRPr lang="ru-RU" sz="4000" dirty="0" smtClean="0">
              <a:solidFill>
                <a:srgbClr val="C00000"/>
              </a:solidFill>
              <a:latin typeface="Tahoma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ru-RU" sz="4000" b="1" dirty="0" smtClean="0">
                <a:solidFill>
                  <a:srgbClr val="C00000"/>
                </a:solidFill>
                <a:latin typeface="Tahoma" pitchFamily="34" charset="0"/>
              </a:rPr>
              <a:t>Онкология </a:t>
            </a:r>
            <a:r>
              <a:rPr lang="ru-RU" sz="4000" dirty="0" smtClean="0">
                <a:solidFill>
                  <a:srgbClr val="C00000"/>
                </a:solidFill>
                <a:latin typeface="Tahoma" pitchFamily="34" charset="0"/>
              </a:rPr>
              <a:t> </a:t>
            </a:r>
            <a:endParaRPr lang="ru-RU" sz="4000" b="1" dirty="0" smtClean="0">
              <a:solidFill>
                <a:srgbClr val="C00000"/>
              </a:solidFill>
              <a:latin typeface="Tahoma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ru-RU" sz="4000" dirty="0" smtClean="0">
              <a:solidFill>
                <a:srgbClr val="C00000"/>
              </a:solidFill>
              <a:latin typeface="Tahoma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ru-RU" sz="4000" b="1" dirty="0" smtClean="0">
                <a:solidFill>
                  <a:srgbClr val="C00000"/>
                </a:solidFill>
                <a:latin typeface="Tahoma" pitchFamily="34" charset="0"/>
              </a:rPr>
              <a:t>Внешние причины</a:t>
            </a:r>
            <a:endParaRPr lang="ru-RU" sz="4000" b="1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3419872" y="3257689"/>
            <a:ext cx="5544616" cy="132343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8000" b="1" spc="50" dirty="0" smtClean="0">
                <a:ln w="11430"/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более 80%</a:t>
            </a:r>
            <a:endParaRPr lang="ru-RU" sz="8000" b="1" spc="50" dirty="0">
              <a:ln w="11430"/>
              <a:solidFill>
                <a:schemeClr val="bg2">
                  <a:lumMod val="75000"/>
                </a:schemeClr>
              </a:solidFill>
              <a:latin typeface="Tahoma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solidFill>
            <a:srgbClr val="009644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bg1"/>
                </a:solidFill>
              </a:rPr>
              <a:t>2012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839E0E4-493C-4097-909F-24F63BDD3E11}" type="slidenum">
              <a:rPr lang="ru-RU" sz="1400" smtClean="0"/>
              <a:pPr eaLnBrk="1" hangingPunct="1"/>
              <a:t>9</a:t>
            </a:fld>
            <a:endParaRPr lang="ru-RU" sz="1400" smtClean="0"/>
          </a:p>
        </p:txBody>
      </p:sp>
    </p:spTree>
    <p:extLst>
      <p:ext uri="{BB962C8B-B14F-4D97-AF65-F5344CB8AC3E}">
        <p14:creationId xmlns:p14="http://schemas.microsoft.com/office/powerpoint/2010/main" val="120751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S2kxf.5RkC61PqCnpZ5Q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9n.S1WpTE2IZZPCt00Lt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0lhiRzXBUOVriOkxOVuF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QlGhnL7kEuzOq1bTDRem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h_9DM83LUe7U8LrxjrNY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qVtbqjvHkiGzJndXCPiB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QlGhnL7kEuzOq1bTDRem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S9unuVZ70K9TRMM2qlto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1pyzElYD0K3Q9k6Wr2k1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QlGhnL7kEuzOq1bTDRem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S9unuVZ70K9TRMM2qlto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iE0XxIyzkqnbDG0qzB7MA"/>
</p:tagLst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6164</TotalTime>
  <Words>3335</Words>
  <Application>Microsoft Office PowerPoint</Application>
  <PresentationFormat>Экран (4:3)</PresentationFormat>
  <Paragraphs>614</Paragraphs>
  <Slides>38</Slides>
  <Notes>33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38</vt:i4>
      </vt:variant>
    </vt:vector>
  </HeadingPairs>
  <TitlesOfParts>
    <vt:vector size="43" baseType="lpstr">
      <vt:lpstr>Оформление по умолчанию</vt:lpstr>
      <vt:lpstr>Лист Microsoft Excel 97-2003</vt:lpstr>
      <vt:lpstr>Лист</vt:lpstr>
      <vt:lpstr>Диаграмма Microsoft Excel</vt:lpstr>
      <vt:lpstr>Лист Microsoft Office Excel 97-2003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Финансирование отрасли здравоохранения за 2008-2013 годы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Обеспеченность медицинскими работниками в Республике Татарстан</vt:lpstr>
      <vt:lpstr>Казанский Образовательный Центр высоких медицинских технологий</vt:lpstr>
      <vt:lpstr>Динамика обучающих курсов</vt:lpstr>
      <vt:lpstr>Презентация PowerPoint</vt:lpstr>
      <vt:lpstr>Презентация PowerPoint</vt:lpstr>
      <vt:lpstr>Презентация PowerPoint</vt:lpstr>
    </vt:vector>
  </TitlesOfParts>
  <Company>MZRT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Tuishev</dc:creator>
  <cp:lastModifiedBy>Оксана Е. Богоудинова</cp:lastModifiedBy>
  <cp:revision>432</cp:revision>
  <cp:lastPrinted>2012-06-28T09:56:59Z</cp:lastPrinted>
  <dcterms:created xsi:type="dcterms:W3CDTF">2008-02-19T06:06:46Z</dcterms:created>
  <dcterms:modified xsi:type="dcterms:W3CDTF">2012-12-11T09:24:59Z</dcterms:modified>
</cp:coreProperties>
</file>