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65" r:id="rId2"/>
    <p:sldId id="530" r:id="rId3"/>
    <p:sldId id="497" r:id="rId4"/>
    <p:sldId id="535" r:id="rId5"/>
    <p:sldId id="533" r:id="rId6"/>
    <p:sldId id="557" r:id="rId7"/>
    <p:sldId id="548" r:id="rId8"/>
    <p:sldId id="556" r:id="rId9"/>
    <p:sldId id="550" r:id="rId10"/>
    <p:sldId id="552" r:id="rId11"/>
    <p:sldId id="551" r:id="rId12"/>
    <p:sldId id="545" r:id="rId13"/>
    <p:sldId id="563" r:id="rId14"/>
    <p:sldId id="558" r:id="rId15"/>
    <p:sldId id="559" r:id="rId16"/>
    <p:sldId id="560" r:id="rId17"/>
    <p:sldId id="561" r:id="rId18"/>
    <p:sldId id="564" r:id="rId19"/>
    <p:sldId id="536" r:id="rId20"/>
    <p:sldId id="518" r:id="rId21"/>
    <p:sldId id="562" r:id="rId22"/>
    <p:sldId id="419" r:id="rId2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009644"/>
    <a:srgbClr val="003E1C"/>
    <a:srgbClr val="007033"/>
    <a:srgbClr val="009E47"/>
    <a:srgbClr val="FFC000"/>
    <a:srgbClr val="00B050"/>
    <a:srgbClr val="FF9966"/>
    <a:srgbClr val="FF6600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8" autoAdjust="0"/>
    <p:restoredTop sz="93427" autoAdjust="0"/>
  </p:normalViewPr>
  <p:slideViewPr>
    <p:cSldViewPr>
      <p:cViewPr>
        <p:scale>
          <a:sx n="100" d="100"/>
          <a:sy n="100" d="100"/>
        </p:scale>
        <p:origin x="-216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rgbClr val="009644"/>
              </a:solidFill>
            </a:ln>
          </c:spPr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</c:numCache>
            </c:num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19.2</c:v>
                </c:pt>
                <c:pt idx="1">
                  <c:v>19.399999999999999</c:v>
                </c:pt>
                <c:pt idx="2">
                  <c:v>18.600000000000001</c:v>
                </c:pt>
                <c:pt idx="3">
                  <c:v>17</c:v>
                </c:pt>
                <c:pt idx="4">
                  <c:v>15.3</c:v>
                </c:pt>
                <c:pt idx="5">
                  <c:v>13.6</c:v>
                </c:pt>
                <c:pt idx="6">
                  <c:v>12.1</c:v>
                </c:pt>
                <c:pt idx="7">
                  <c:v>11</c:v>
                </c:pt>
                <c:pt idx="8">
                  <c:v>11.2</c:v>
                </c:pt>
                <c:pt idx="9">
                  <c:v>10.4</c:v>
                </c:pt>
                <c:pt idx="10">
                  <c:v>10.1</c:v>
                </c:pt>
                <c:pt idx="11">
                  <c:v>9.9</c:v>
                </c:pt>
                <c:pt idx="12">
                  <c:v>9.8000000000000007</c:v>
                </c:pt>
                <c:pt idx="13">
                  <c:v>9.3000000000000007</c:v>
                </c:pt>
                <c:pt idx="14">
                  <c:v>9.4</c:v>
                </c:pt>
                <c:pt idx="15">
                  <c:v>9.5</c:v>
                </c:pt>
                <c:pt idx="16">
                  <c:v>10.200000000000001</c:v>
                </c:pt>
                <c:pt idx="17">
                  <c:v>10.200000000000001</c:v>
                </c:pt>
                <c:pt idx="18">
                  <c:v>10.3</c:v>
                </c:pt>
                <c:pt idx="19">
                  <c:v>9.8000000000000007</c:v>
                </c:pt>
                <c:pt idx="20">
                  <c:v>9.9</c:v>
                </c:pt>
                <c:pt idx="21">
                  <c:v>10.9</c:v>
                </c:pt>
                <c:pt idx="22">
                  <c:v>11.8</c:v>
                </c:pt>
                <c:pt idx="23">
                  <c:v>12.4</c:v>
                </c:pt>
                <c:pt idx="24">
                  <c:v>12.9</c:v>
                </c:pt>
                <c:pt idx="25">
                  <c:v>13.4</c:v>
                </c:pt>
                <c:pt idx="26">
                  <c:v>14.2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Лист1!$A$2:$A$28</c:f>
              <c:numCache>
                <c:formatCode>General</c:formatCode>
                <c:ptCount val="2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</c:numCache>
            </c:num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9.2000000000000011</c:v>
                </c:pt>
                <c:pt idx="1">
                  <c:v>9.5</c:v>
                </c:pt>
                <c:pt idx="2">
                  <c:v>9.5</c:v>
                </c:pt>
                <c:pt idx="3">
                  <c:v>9.5</c:v>
                </c:pt>
                <c:pt idx="4">
                  <c:v>9.9</c:v>
                </c:pt>
                <c:pt idx="5">
                  <c:v>10.1</c:v>
                </c:pt>
                <c:pt idx="6">
                  <c:v>10.6</c:v>
                </c:pt>
                <c:pt idx="7">
                  <c:v>11.9</c:v>
                </c:pt>
                <c:pt idx="8">
                  <c:v>13</c:v>
                </c:pt>
                <c:pt idx="9">
                  <c:v>12.9</c:v>
                </c:pt>
                <c:pt idx="10">
                  <c:v>12.2</c:v>
                </c:pt>
                <c:pt idx="11">
                  <c:v>12.3</c:v>
                </c:pt>
                <c:pt idx="12">
                  <c:v>12</c:v>
                </c:pt>
                <c:pt idx="13">
                  <c:v>12.4</c:v>
                </c:pt>
                <c:pt idx="14">
                  <c:v>13.2</c:v>
                </c:pt>
                <c:pt idx="15">
                  <c:v>13.3</c:v>
                </c:pt>
                <c:pt idx="16">
                  <c:v>13.8</c:v>
                </c:pt>
                <c:pt idx="17">
                  <c:v>13.8</c:v>
                </c:pt>
                <c:pt idx="18">
                  <c:v>13.6</c:v>
                </c:pt>
                <c:pt idx="19">
                  <c:v>13.8</c:v>
                </c:pt>
                <c:pt idx="20">
                  <c:v>13.1</c:v>
                </c:pt>
                <c:pt idx="21">
                  <c:v>13</c:v>
                </c:pt>
                <c:pt idx="22">
                  <c:v>13</c:v>
                </c:pt>
                <c:pt idx="23">
                  <c:v>12.7</c:v>
                </c:pt>
                <c:pt idx="24">
                  <c:v>13.1</c:v>
                </c:pt>
                <c:pt idx="25">
                  <c:v>12.4</c:v>
                </c:pt>
                <c:pt idx="26">
                  <c:v>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150656"/>
        <c:axId val="74152192"/>
      </c:lineChart>
      <c:catAx>
        <c:axId val="7415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90"/>
            </a:pPr>
            <a:endParaRPr lang="ru-RU"/>
          </a:p>
        </c:txPr>
        <c:crossAx val="7415219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7415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90"/>
            </a:pPr>
            <a:endParaRPr lang="ru-RU"/>
          </a:p>
        </c:txPr>
        <c:crossAx val="7415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3497757847541"/>
          <c:y val="6.6037735849056672E-2"/>
          <c:w val="0.81165919282511256"/>
          <c:h val="0.874213836477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50"/>
            </a:solidFill>
            <a:ln w="11718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9.8000000000011145</c:v>
                </c:pt>
                <c:pt idx="1">
                  <c:v>9.900000000001123</c:v>
                </c:pt>
                <c:pt idx="2">
                  <c:v>10.900000000001247</c:v>
                </c:pt>
                <c:pt idx="3">
                  <c:v>11.800000000001349</c:v>
                </c:pt>
                <c:pt idx="4">
                  <c:v>12.400000000001414</c:v>
                </c:pt>
                <c:pt idx="5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4475008"/>
        <c:axId val="74476544"/>
      </c:barChart>
      <c:catAx>
        <c:axId val="7447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1718">
            <a:solidFill>
              <a:srgbClr val="808080"/>
            </a:solidFill>
            <a:prstDash val="solid"/>
          </a:ln>
        </c:spPr>
        <c:crossAx val="74476544"/>
        <c:crossesAt val="8"/>
        <c:auto val="1"/>
        <c:lblAlgn val="ctr"/>
        <c:lblOffset val="100"/>
        <c:tickLblSkip val="1"/>
        <c:tickMarkSkip val="1"/>
        <c:noMultiLvlLbl val="0"/>
      </c:catAx>
      <c:valAx>
        <c:axId val="74476544"/>
        <c:scaling>
          <c:orientation val="minMax"/>
          <c:max val="14"/>
          <c:min val="8"/>
        </c:scaling>
        <c:delete val="0"/>
        <c:axPos val="l"/>
        <c:numFmt formatCode="&quot;&quot;#\ ##0&quot;&quot;;&quot;&quot;\-&quot;&quot;#\ ##0&quot;&quot;" sourceLinked="0"/>
        <c:majorTickMark val="out"/>
        <c:minorTickMark val="none"/>
        <c:tickLblPos val="nextTo"/>
        <c:spPr>
          <a:ln w="11718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4475008"/>
        <c:crosses val="autoZero"/>
        <c:crossBetween val="between"/>
        <c:majorUnit val="2"/>
      </c:valAx>
      <c:spPr>
        <a:noFill/>
        <a:ln w="2343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3497757847541"/>
          <c:y val="6.6037735849056672E-2"/>
          <c:w val="0.81165919282511256"/>
          <c:h val="0.874213836477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9644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""#,##0.0"";""\-""#,##0.0""</c:formatCode>
                <c:ptCount val="6"/>
                <c:pt idx="0">
                  <c:v>8.0000000000009095</c:v>
                </c:pt>
                <c:pt idx="1">
                  <c:v>8.2000000000009337</c:v>
                </c:pt>
                <c:pt idx="2">
                  <c:v>7.8000000000008862</c:v>
                </c:pt>
                <c:pt idx="3">
                  <c:v>6.0000000000006821</c:v>
                </c:pt>
                <c:pt idx="4">
                  <c:v>5.9000000000006745</c:v>
                </c:pt>
                <c:pt idx="5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6262016"/>
        <c:axId val="76263808"/>
      </c:barChart>
      <c:catAx>
        <c:axId val="7626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76263808"/>
        <c:crossesAt val="4"/>
        <c:auto val="1"/>
        <c:lblAlgn val="ctr"/>
        <c:lblOffset val="100"/>
        <c:tickLblSkip val="1"/>
        <c:tickMarkSkip val="1"/>
        <c:noMultiLvlLbl val="0"/>
      </c:catAx>
      <c:valAx>
        <c:axId val="76263808"/>
        <c:scaling>
          <c:orientation val="minMax"/>
          <c:max val="10"/>
          <c:min val="4"/>
        </c:scaling>
        <c:delete val="0"/>
        <c:axPos val="l"/>
        <c:numFmt formatCode="&quot;&quot;#\ ##0&quot;&quot;;&quot;&quot;\-&quot;&quot;#\ ##0&quot;&quot;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7626201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3497757847541"/>
          <c:y val="6.6037735849056672E-2"/>
          <c:w val="0.81165919282511256"/>
          <c:h val="0.8742138364779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13.800000000001569</c:v>
                </c:pt>
                <c:pt idx="1">
                  <c:v>13.100000000001488</c:v>
                </c:pt>
                <c:pt idx="2">
                  <c:v>13.000000000001478</c:v>
                </c:pt>
                <c:pt idx="3">
                  <c:v>13.000000000001478</c:v>
                </c:pt>
                <c:pt idx="4">
                  <c:v>12.700000000001445</c:v>
                </c:pt>
                <c:pt idx="5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6304384"/>
        <c:axId val="76305920"/>
      </c:barChart>
      <c:catAx>
        <c:axId val="7630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76305920"/>
        <c:crossesAt val="10"/>
        <c:auto val="1"/>
        <c:lblAlgn val="ctr"/>
        <c:lblOffset val="100"/>
        <c:tickLblSkip val="1"/>
        <c:tickMarkSkip val="1"/>
        <c:noMultiLvlLbl val="0"/>
      </c:catAx>
      <c:valAx>
        <c:axId val="76305920"/>
        <c:scaling>
          <c:orientation val="minMax"/>
          <c:max val="16"/>
          <c:min val="10"/>
        </c:scaling>
        <c:delete val="0"/>
        <c:axPos val="l"/>
        <c:numFmt formatCode="&quot;&quot;#\ ##0&quot;&quot;;&quot;&quot;\-&quot;&quot;#\ ##0&quot;&quot;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7630438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D2284F-731E-483F-8F1F-3BDABE1EE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4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B9C3D9-6FDD-4D52-95E8-AD8673362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48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61E628-764D-4505-8D9A-948C51F0498B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53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53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53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53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61E628-764D-4505-8D9A-948C51F0498B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E87AAE-A10E-472E-8840-919A36982D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814A-7740-44F8-9A5D-05E7F927BCE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0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814A-7740-44F8-9A5D-05E7F927BCE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0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814A-7740-44F8-9A5D-05E7F927BCE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0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814A-7740-44F8-9A5D-05E7F927BCE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0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8814A-7740-44F8-9A5D-05E7F927BCE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0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5D86C-2E89-429F-8931-460C57C10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-719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ИТОГОВЫЙ КООРДИНАЦИОННЫЙ СОВЕТ - 2012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Picture 10" descr="логотип мз рт англ копия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7246" y="44624"/>
            <a:ext cx="5832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3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4DF74-988C-420F-861E-17B7198AD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-719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ИТОГОВЫЙ КООРДИНАЦИОННЫЙ СОВЕТ - 2012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6" name="Picture 10" descr="логотип мз рт англ копия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7246" y="44624"/>
            <a:ext cx="5832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39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-719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ИТОГОВЫЙ КООРДИНАЦИОННЫЙ СОВЕТ - 2012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3" name="Picture 10" descr="логотип мз рт англ копия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7246" y="44624"/>
            <a:ext cx="5832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0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49A36EB-4AF4-4709-A927-EC26C541B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3" r:id="rId2"/>
    <p:sldLayoutId id="2147483747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tags" Target="../tags/tag42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42" Type="http://schemas.openxmlformats.org/officeDocument/2006/relationships/tags" Target="../tags/tag45.xml"/><Relationship Id="rId47" Type="http://schemas.openxmlformats.org/officeDocument/2006/relationships/tags" Target="../tags/tag50.xml"/><Relationship Id="rId50" Type="http://schemas.openxmlformats.org/officeDocument/2006/relationships/tags" Target="../tags/tag53.xml"/><Relationship Id="rId55" Type="http://schemas.openxmlformats.org/officeDocument/2006/relationships/tags" Target="../tags/tag58.xml"/><Relationship Id="rId63" Type="http://schemas.openxmlformats.org/officeDocument/2006/relationships/tags" Target="../tags/tag66.xml"/><Relationship Id="rId68" Type="http://schemas.openxmlformats.org/officeDocument/2006/relationships/tags" Target="../tags/tag71.xml"/><Relationship Id="rId76" Type="http://schemas.openxmlformats.org/officeDocument/2006/relationships/chart" Target="../charts/chart4.xml"/><Relationship Id="rId7" Type="http://schemas.openxmlformats.org/officeDocument/2006/relationships/tags" Target="../tags/tag10.xml"/><Relationship Id="rId71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tags" Target="../tags/tag32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53" Type="http://schemas.openxmlformats.org/officeDocument/2006/relationships/tags" Target="../tags/tag56.xml"/><Relationship Id="rId58" Type="http://schemas.openxmlformats.org/officeDocument/2006/relationships/tags" Target="../tags/tag61.xml"/><Relationship Id="rId66" Type="http://schemas.openxmlformats.org/officeDocument/2006/relationships/tags" Target="../tags/tag69.xml"/><Relationship Id="rId74" Type="http://schemas.openxmlformats.org/officeDocument/2006/relationships/chart" Target="../charts/chart2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tags" Target="../tags/tag52.xml"/><Relationship Id="rId57" Type="http://schemas.openxmlformats.org/officeDocument/2006/relationships/tags" Target="../tags/tag60.xml"/><Relationship Id="rId61" Type="http://schemas.openxmlformats.org/officeDocument/2006/relationships/tags" Target="../tags/tag64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4" Type="http://schemas.openxmlformats.org/officeDocument/2006/relationships/tags" Target="../tags/tag47.xml"/><Relationship Id="rId52" Type="http://schemas.openxmlformats.org/officeDocument/2006/relationships/tags" Target="../tags/tag55.xml"/><Relationship Id="rId60" Type="http://schemas.openxmlformats.org/officeDocument/2006/relationships/tags" Target="../tags/tag63.xml"/><Relationship Id="rId65" Type="http://schemas.openxmlformats.org/officeDocument/2006/relationships/tags" Target="../tags/tag68.xml"/><Relationship Id="rId73" Type="http://schemas.openxmlformats.org/officeDocument/2006/relationships/oleObject" Target="../embeddings/oleObject2.bin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tags" Target="../tags/tag46.xml"/><Relationship Id="rId48" Type="http://schemas.openxmlformats.org/officeDocument/2006/relationships/tags" Target="../tags/tag51.xml"/><Relationship Id="rId56" Type="http://schemas.openxmlformats.org/officeDocument/2006/relationships/tags" Target="../tags/tag59.xml"/><Relationship Id="rId64" Type="http://schemas.openxmlformats.org/officeDocument/2006/relationships/tags" Target="../tags/tag67.xml"/><Relationship Id="rId69" Type="http://schemas.openxmlformats.org/officeDocument/2006/relationships/tags" Target="../tags/tag72.xml"/><Relationship Id="rId8" Type="http://schemas.openxmlformats.org/officeDocument/2006/relationships/tags" Target="../tags/tag11.xml"/><Relationship Id="rId51" Type="http://schemas.openxmlformats.org/officeDocument/2006/relationships/tags" Target="../tags/tag54.xml"/><Relationship Id="rId72" Type="http://schemas.openxmlformats.org/officeDocument/2006/relationships/notesSlide" Target="../notesSlides/notesSlide2.xml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tags" Target="../tags/tag49.xml"/><Relationship Id="rId59" Type="http://schemas.openxmlformats.org/officeDocument/2006/relationships/tags" Target="../tags/tag62.xml"/><Relationship Id="rId67" Type="http://schemas.openxmlformats.org/officeDocument/2006/relationships/tags" Target="../tags/tag70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54" Type="http://schemas.openxmlformats.org/officeDocument/2006/relationships/tags" Target="../tags/tag57.xml"/><Relationship Id="rId62" Type="http://schemas.openxmlformats.org/officeDocument/2006/relationships/tags" Target="../tags/tag65.xml"/><Relationship Id="rId70" Type="http://schemas.openxmlformats.org/officeDocument/2006/relationships/tags" Target="../tags/tag73.xml"/><Relationship Id="rId75" Type="http://schemas.openxmlformats.org/officeDocument/2006/relationships/chart" Target="../charts/chart3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77447" y="45244"/>
            <a:ext cx="1259632" cy="64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1340768"/>
            <a:ext cx="8784976" cy="295232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>Итоговое заседание Координационного </a:t>
            </a:r>
            <a:r>
              <a:rPr lang="ru-RU" sz="2400" b="1" kern="1200" cap="all" dirty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>совета по контролю за реализацией программы «Модернизация здравоохранения </a:t>
            </a:r>
            <a:r>
              <a:rPr lang="ru-RU" sz="2400" b="1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b="1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>Республики </a:t>
            </a:r>
            <a:r>
              <a:rPr lang="ru-RU" sz="2400" b="1" kern="1200" cap="all" dirty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>Татарстан </a:t>
            </a:r>
            <a:r>
              <a:rPr lang="ru-RU" sz="2400" b="1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b="1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>на </a:t>
            </a:r>
            <a:r>
              <a:rPr lang="ru-RU" sz="2400" b="1" kern="1200" cap="all" dirty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>2011 – 2012 годы»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480934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Первый заместитель министра</a:t>
            </a:r>
          </a:p>
          <a:p>
            <a:pPr algn="r"/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А.Ю.Вафин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719"/>
            <a:ext cx="9144000" cy="333375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Министерство здравоохранения Республики Татарстан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4225" y="6516052"/>
            <a:ext cx="152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smtClean="0"/>
              <a:t>19.12.2012 г.</a:t>
            </a:r>
            <a:endParaRPr lang="ru-RU" sz="1800"/>
          </a:p>
        </p:txBody>
      </p:sp>
      <p:pic>
        <p:nvPicPr>
          <p:cNvPr id="10" name="Picture 10" descr="логотип мз рт англ копи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6514" y="621308"/>
            <a:ext cx="971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99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B9BB6F-E247-4218-B282-FF5D4B1BB475}" type="slidenum">
              <a:rPr lang="ru-RU" sz="1400" smtClean="0"/>
              <a:pPr eaLnBrk="1" hangingPunct="1"/>
              <a:t>10</a:t>
            </a:fld>
            <a:endParaRPr lang="ru-RU" sz="1400" smtClean="0"/>
          </a:p>
        </p:txBody>
      </p:sp>
      <p:pic>
        <p:nvPicPr>
          <p:cNvPr id="73733" name="Picture 2" descr="C:\Users\Пользователь\Desktop\ФОТО\МЗ РТ\В.Гора 14.07.2011\IMG_33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308" y="332656"/>
            <a:ext cx="9224308" cy="598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 descr="C:\Users\Пользователь\Desktop\ФОТО\МЗ РТ\В.Гора 14.07.2011\IMG_3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5157788"/>
            <a:ext cx="2232026" cy="148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6676" name="Picture 4" descr="C:\Users\Пользователь\Desktop\ФОТО\МЗ РТ\В.Гора 14.07.2011\IMG_33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2182812" cy="145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6678" name="Picture 6" descr="C:\Users\Пользователь\Desktop\ФОТО\РАЙОНЫ\В.Гора 14.07.2011\IMG_33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5089525"/>
            <a:ext cx="2087562" cy="146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6679" name="Picture 7" descr="C:\Users\Пользователь\Desktop\Documents\Челны\19.11.2010 БСМП Челны\IMG_96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25" y="5100638"/>
            <a:ext cx="2232025" cy="148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700338" y="6416675"/>
            <a:ext cx="1439862" cy="160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Холл и регистратура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9400" y="6437313"/>
            <a:ext cx="1439863" cy="160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Подъезд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72338" y="6343650"/>
            <a:ext cx="1439862" cy="160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Диагностика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51400" y="6364288"/>
            <a:ext cx="1439863" cy="160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Реанимация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0" y="332656"/>
            <a:ext cx="914396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96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КАПИТАЛЬНЫЙ РЕМОНТ ПДО 19 ЦРБ   </a:t>
            </a:r>
            <a:endParaRPr lang="ru-RU" sz="2000" dirty="0">
              <a:solidFill>
                <a:srgbClr val="00964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5496" y="845840"/>
            <a:ext cx="1033272" cy="1143000"/>
          </a:xfrm>
          <a:prstGeom prst="verticalScroll">
            <a:avLst/>
          </a:prstGeom>
          <a:solidFill>
            <a:srgbClr val="0096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Наши </a:t>
            </a:r>
            <a:r>
              <a:rPr lang="ru-RU" sz="800" dirty="0" smtClean="0">
                <a:solidFill>
                  <a:schemeClr val="bg1"/>
                </a:solidFill>
              </a:rPr>
              <a:t>стандарты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18" name="Picture 10" descr="логотип мз рт англ копия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7246" y="44624"/>
            <a:ext cx="5832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9"/>
          <p:cNvSpPr txBox="1">
            <a:spLocks noChangeArrowheads="1"/>
          </p:cNvSpPr>
          <p:nvPr/>
        </p:nvSpPr>
        <p:spPr bwMode="auto">
          <a:xfrm>
            <a:off x="827088" y="262484"/>
            <a:ext cx="77438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200" b="1">
              <a:solidFill>
                <a:srgbClr val="FF0000"/>
              </a:solidFill>
            </a:endParaRPr>
          </a:p>
        </p:txBody>
      </p:sp>
      <p:sp>
        <p:nvSpPr>
          <p:cNvPr id="7242" name="TextBox 19"/>
          <p:cNvSpPr txBox="1">
            <a:spLocks noChangeArrowheads="1"/>
          </p:cNvSpPr>
          <p:nvPr/>
        </p:nvSpPr>
        <p:spPr bwMode="auto">
          <a:xfrm>
            <a:off x="681038" y="422955"/>
            <a:ext cx="82391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ПРИЕМНО-ДИАГНОСТИЧЕСКИЕ ОТДЕЛЕНИЯ 19 ЦРБ</a:t>
            </a:r>
          </a:p>
          <a:p>
            <a:endParaRPr lang="ru-RU" sz="2100" b="1" dirty="0" smtClean="0">
              <a:solidFill>
                <a:srgbClr val="FF0000"/>
              </a:solidFill>
            </a:endParaRPr>
          </a:p>
          <a:p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142984"/>
            <a:ext cx="69294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ГАУЗ «</a:t>
            </a:r>
            <a:r>
              <a:rPr lang="ru-RU" sz="20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Аксубаевская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центральная районная больница»</a:t>
            </a: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Общее выполнение 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85 %.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сдачи 25.12.2012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500306"/>
            <a:ext cx="56435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ГАУЗ «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Апастовская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центральная районная больница»</a:t>
            </a:r>
          </a:p>
          <a:p>
            <a:pPr marL="0" indent="0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ПДО – 100% Входная группа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72%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рок сдачи 25.12.2012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214818"/>
            <a:ext cx="685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ГАУЗ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Атнинская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центральная районная больница»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по ПДО завершены, входная группа и пандус на </a:t>
            </a:r>
          </a:p>
          <a:p>
            <a:pPr indent="0" algn="just"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0" algn="just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Необходимо: установить навес, облицовка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керамогранитом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фасада стилобата. Срок сдачи 25.12.2012 г.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34" y="40466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0" y="1357298"/>
            <a:ext cx="8691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/>
          </a:p>
          <a:p>
            <a:endParaRPr lang="ru-RU" sz="2200" b="1" dirty="0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428596" y="3214686"/>
            <a:ext cx="833440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ГАУЗ «Спасская центральная районная больница»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Ведутся работы по устройству входных групп. 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работ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Срок 25.12.2012 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43841"/>
            <a:ext cx="79296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ГАУЗ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Лаишевская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центральная районная больница»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 ведутся. Общестроительные работы 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инженерные коммуникации – 96%; </a:t>
            </a:r>
          </a:p>
          <a:p>
            <a:pPr indent="0" algn="just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пристрой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Срок 25.12.2012 г.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500034" y="428604"/>
            <a:ext cx="82391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ПРИЕМНО-ДИАГНОСТИЧЕСКИЕ ОТДЕЛЕНИЯ 19 ЦРБ</a:t>
            </a:r>
          </a:p>
          <a:p>
            <a:endParaRPr lang="ru-RU" sz="2100" b="1" dirty="0" smtClean="0">
              <a:solidFill>
                <a:srgbClr val="FF0000"/>
              </a:solidFill>
            </a:endParaRPr>
          </a:p>
          <a:p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571472" y="4714884"/>
            <a:ext cx="833440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ГАУЗ «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Ютазинская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центральная районная больница»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Ведутся работы по устройству входных групп и пандуса. 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работ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Срок 25.12.2012 г.</a:t>
            </a:r>
          </a:p>
        </p:txBody>
      </p:sp>
    </p:spTree>
    <p:extLst>
      <p:ext uri="{BB962C8B-B14F-4D97-AF65-F5344CB8AC3E}">
        <p14:creationId xmlns:p14="http://schemas.microsoft.com/office/powerpoint/2010/main" val="13524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C:\Users\lisenko\Desktop\Координационный совет\ФОТО\Черемшан Шешминская Вр  Амб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404664"/>
            <a:ext cx="460851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0984" y="457508"/>
            <a:ext cx="378667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Черемшанская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ЦРБ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6196" name="Picture 4" descr="C:\Users\lisenko\Desktop\Координационный совет\ФОТО\Ютазы вх гр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032448" cy="302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258" y="3682554"/>
            <a:ext cx="338419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руссинская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ЦРБ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6197" name="Picture 5" descr="C:\Users\lisenko\Desktop\Координационный совет\ФОТО\Атня вх группа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5744" y="3596977"/>
            <a:ext cx="4608512" cy="2999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9992" y="3645024"/>
            <a:ext cx="300281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Атнинская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ЦРБ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10" descr="логотип мз рт англ копия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7246" y="44624"/>
            <a:ext cx="5832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34" y="40466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0" y="1357298"/>
            <a:ext cx="8691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/>
          </a:p>
          <a:p>
            <a:endParaRPr lang="ru-RU" sz="2200" b="1" dirty="0"/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500034" y="428604"/>
            <a:ext cx="82391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ВРАЧЕБНЫЕ АМБУЛАТОРИИ</a:t>
            </a:r>
          </a:p>
          <a:p>
            <a:endParaRPr lang="ru-RU" sz="2100" b="1" dirty="0" smtClean="0">
              <a:solidFill>
                <a:srgbClr val="FF0000"/>
              </a:solidFill>
            </a:endParaRPr>
          </a:p>
          <a:p>
            <a:endParaRPr lang="ru-RU" sz="21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89959"/>
              </p:ext>
            </p:extLst>
          </p:nvPr>
        </p:nvGraphicFramePr>
        <p:xfrm>
          <a:off x="285720" y="1357298"/>
          <a:ext cx="8143932" cy="4735998"/>
        </p:xfrm>
        <a:graphic>
          <a:graphicData uri="http://schemas.openxmlformats.org/drawingml/2006/table">
            <a:tbl>
              <a:tblPr/>
              <a:tblGrid>
                <a:gridCol w="3815027"/>
                <a:gridCol w="4328905"/>
              </a:tblGrid>
              <a:tr h="14466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Муниципальный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СМР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Азнакаевский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</a:tr>
              <a:tr h="9482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с.Тумутук, ул.Тельмана, д.15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окна-100%,отопление-100%,стены-95%потолки-95%полы-95,двери-100%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52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Аксубаевский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</a:tr>
              <a:tr h="16305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с.Старое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Ибрайкино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ул.Береговая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д.3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двери-100%окна-100%вн.отделка-100%сан-узлы-100%полы-100%потолки-100%,вентиляция-50%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4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34" y="40466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0" y="1357298"/>
            <a:ext cx="8691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/>
          </a:p>
          <a:p>
            <a:endParaRPr lang="ru-RU" sz="2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541027"/>
              </p:ext>
            </p:extLst>
          </p:nvPr>
        </p:nvGraphicFramePr>
        <p:xfrm>
          <a:off x="500034" y="1428736"/>
          <a:ext cx="7929618" cy="4160504"/>
        </p:xfrm>
        <a:graphic>
          <a:graphicData uri="http://schemas.openxmlformats.org/drawingml/2006/table">
            <a:tbl>
              <a:tblPr/>
              <a:tblGrid>
                <a:gridCol w="4109573"/>
                <a:gridCol w="3820045"/>
              </a:tblGrid>
              <a:tr h="7396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Актанышский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</a:tr>
              <a:tr h="13486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с.Татарские Суксы, ул.Гагарина, д.1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отопление-80%; </a:t>
                      </a:r>
                    </a:p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отделка-50 % ; ВК-80 %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</a:tr>
              <a:tr h="433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Алькеевский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</a:tr>
              <a:tr h="16387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с.Чувашский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Брод,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ул.М.Джалиля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д.5а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вн.отопление-80%; электрика-80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500034" y="428604"/>
            <a:ext cx="82391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ВРАЧЕБНЫЕ АМБУЛАТОРИИ</a:t>
            </a:r>
          </a:p>
          <a:p>
            <a:endParaRPr lang="ru-RU" sz="2100" b="1" dirty="0" smtClean="0">
              <a:solidFill>
                <a:srgbClr val="FF0000"/>
              </a:solidFill>
            </a:endParaRPr>
          </a:p>
          <a:p>
            <a:endParaRPr lang="ru-RU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34" y="40466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0" y="1357298"/>
            <a:ext cx="8691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/>
          </a:p>
          <a:p>
            <a:endParaRPr lang="ru-RU" sz="2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92537"/>
              </p:ext>
            </p:extLst>
          </p:nvPr>
        </p:nvGraphicFramePr>
        <p:xfrm>
          <a:off x="571472" y="1285860"/>
          <a:ext cx="8260924" cy="4375388"/>
        </p:xfrm>
        <a:graphic>
          <a:graphicData uri="http://schemas.openxmlformats.org/drawingml/2006/table">
            <a:tbl>
              <a:tblPr/>
              <a:tblGrid>
                <a:gridCol w="4286280"/>
                <a:gridCol w="3974644"/>
              </a:tblGrid>
              <a:tr h="326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Мамадышский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</a:tr>
              <a:tr h="7969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с.Усали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ул.Первомайская, д.10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отделка-60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061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с.Нижний Таканыш, ул.Банковская, д.10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подвесной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потолок-60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%;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Спасский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</a:tr>
              <a:tr h="6659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с.Кузнечиха, ул.Больничный городок, д.2а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вн.отделка-90%;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вх.группа-85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49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Черемшанский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</a:tr>
              <a:tr h="8187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с.Шешминская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ул.Комарова, д.1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кровля-95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%;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500034" y="428604"/>
            <a:ext cx="82391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ВРАЧЕБНЫЕ АМБУЛАТОРИИ</a:t>
            </a:r>
          </a:p>
          <a:p>
            <a:endParaRPr lang="ru-RU" sz="2100" b="1" dirty="0" smtClean="0">
              <a:solidFill>
                <a:srgbClr val="FF0000"/>
              </a:solidFill>
            </a:endParaRPr>
          </a:p>
          <a:p>
            <a:endParaRPr lang="ru-RU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9"/>
          <p:cNvSpPr txBox="1">
            <a:spLocks noChangeArrowheads="1"/>
          </p:cNvSpPr>
          <p:nvPr/>
        </p:nvSpPr>
        <p:spPr bwMode="auto">
          <a:xfrm>
            <a:off x="827088" y="115888"/>
            <a:ext cx="77438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200" b="1">
              <a:solidFill>
                <a:srgbClr val="FF0000"/>
              </a:solidFill>
            </a:endParaRP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512763" y="1720850"/>
            <a:ext cx="818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	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23517"/>
              </p:ext>
            </p:extLst>
          </p:nvPr>
        </p:nvGraphicFramePr>
        <p:xfrm>
          <a:off x="457200" y="1552101"/>
          <a:ext cx="8043890" cy="4181155"/>
        </p:xfrm>
        <a:graphic>
          <a:graphicData uri="http://schemas.openxmlformats.org/drawingml/2006/table">
            <a:tbl>
              <a:tblPr/>
              <a:tblGrid>
                <a:gridCol w="4168795"/>
                <a:gridCol w="3875095"/>
              </a:tblGrid>
              <a:tr h="3942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Зеленодольский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</a:tr>
              <a:tr h="14732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с.Айша, ул.Молодежная, д.3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двери-70%; канализ-80%; вода-75%; Э-80%; стены-85%; полы,потолки-80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27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с.Бело-Безводное, ул.Новая, д.10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двери-70%; канализ-80%; вода-75%; Э-95%; стены-85%; полы,потолки-90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308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п.Октябрьский, ул.Первомайская, д.6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двери-50%; канализ-80%; вода-60%; Э-60%; стены-75%; полы-70%;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потолки-70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500034" y="428604"/>
            <a:ext cx="82391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ВРАЧЕБНЫЕ АМБУЛАТОРИИ</a:t>
            </a:r>
          </a:p>
          <a:p>
            <a:endParaRPr lang="ru-RU" sz="2100" b="1" dirty="0" smtClean="0">
              <a:solidFill>
                <a:srgbClr val="FF0000"/>
              </a:solidFill>
            </a:endParaRPr>
          </a:p>
          <a:p>
            <a:endParaRPr lang="ru-RU" sz="2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37218" name="Picture 2" descr="C:\Users\lisenko\Desktop\Координационный совет\ФОТО\2 пол 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31566" y="1691807"/>
            <a:ext cx="5688632" cy="426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C:\Users\lisenko\Desktop\Координационный совет\ФОТО\2 пол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04937" y="1691807"/>
            <a:ext cx="5688632" cy="426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00034" y="428604"/>
            <a:ext cx="82391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cap="all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Городская поликлиника №2 </a:t>
            </a:r>
            <a:r>
              <a:rPr lang="ru-RU" sz="1200" b="1" cap="all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2000" cap="all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Казани</a:t>
            </a:r>
            <a:endParaRPr lang="ru-RU" sz="2000" cap="all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endParaRPr lang="ru-RU" sz="2100" dirty="0" smtClean="0">
              <a:solidFill>
                <a:srgbClr val="FF0000"/>
              </a:solidFill>
            </a:endParaRPr>
          </a:p>
          <a:p>
            <a:endParaRPr lang="ru-RU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34" y="40466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918"/>
            <a:ext cx="8784976" cy="25237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0096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2148,14 млн. руб.,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96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в.т.ч. заключено контрактов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0096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1646,09 млн. рублей</a:t>
            </a:r>
            <a:endParaRPr lang="ru-RU" sz="6000" b="1" spc="50" dirty="0">
              <a:ln w="11430"/>
              <a:solidFill>
                <a:srgbClr val="00964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573325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C31"/>
                </a:solidFill>
              </a:rPr>
              <a:t>346,89 млн. 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4180" y="5704220"/>
            <a:ext cx="26958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C31"/>
                </a:solidFill>
              </a:rPr>
              <a:t>84,197 млн. рублей</a:t>
            </a:r>
          </a:p>
          <a:p>
            <a:endParaRPr lang="ru-RU" sz="1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05737" y="4221088"/>
            <a:ext cx="0" cy="20162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867050" y="4160632"/>
            <a:ext cx="0" cy="20162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14678" y="572396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C31"/>
                </a:solidFill>
              </a:rPr>
              <a:t>70,98 млн.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3240" y="43651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Аукционы проведены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3882" y="3585210"/>
            <a:ext cx="1865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Заключить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до </a:t>
            </a:r>
            <a:r>
              <a:rPr lang="ru-RU" sz="2000" b="1" dirty="0"/>
              <a:t>31.12.12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42234" y="3573016"/>
            <a:ext cx="1865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Заключить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 2013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676962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размещении</a:t>
            </a:r>
            <a:endParaRPr lang="ru-RU" sz="20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971600" y="4869160"/>
            <a:ext cx="1008112" cy="59673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923928" y="4869160"/>
            <a:ext cx="1008112" cy="59673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020272" y="4869160"/>
            <a:ext cx="1008112" cy="59673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4"/>
          <p:cNvSpPr>
            <a:spLocks noChangeArrowheads="1"/>
          </p:cNvSpPr>
          <p:nvPr/>
        </p:nvSpPr>
        <p:spPr bwMode="auto">
          <a:xfrm>
            <a:off x="277813" y="0"/>
            <a:ext cx="8872537" cy="9810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/>
            <a:endParaRPr lang="ru-RU" b="1">
              <a:solidFill>
                <a:srgbClr val="FFFFFF"/>
              </a:solidFill>
            </a:endParaRPr>
          </a:p>
        </p:txBody>
      </p:sp>
      <p:graphicFrame>
        <p:nvGraphicFramePr>
          <p:cNvPr id="4098" name="Rectangle 3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4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2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16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ru-RU" sz="1000"/>
              <a:t>3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0" y="269776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kern="1200" cap="all" dirty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>КЛЮЧЕВЫЕ ПОКАЗАТЕЛИ ЗДОРОВЬЯ </a:t>
            </a:r>
            <a:r>
              <a:rPr lang="ru-RU" sz="2400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>РЕСПУБЛИКИ </a:t>
            </a:r>
            <a:r>
              <a:rPr lang="ru-RU" sz="2400" kern="1200" cap="all" dirty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>ТАТАРСТАН</a:t>
            </a:r>
          </a:p>
        </p:txBody>
      </p:sp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val="2249946031"/>
              </p:ext>
            </p:extLst>
          </p:nvPr>
        </p:nvGraphicFramePr>
        <p:xfrm>
          <a:off x="125507" y="3140968"/>
          <a:ext cx="516657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436096" y="3140968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0" b="1" spc="50" dirty="0" smtClean="0">
                <a:ln w="11430"/>
                <a:solidFill>
                  <a:srgbClr val="00964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+2,4</a:t>
            </a:r>
            <a:endParaRPr lang="ru-RU" sz="12000" b="1" spc="50" dirty="0">
              <a:ln w="11430"/>
              <a:solidFill>
                <a:srgbClr val="00964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03648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+ 7 522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человек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1520" y="184482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КОЭФФИЦИЕНТ ЕСТЕСТВЕННОГО ПРИРОСТА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 НА 1 000 ЖИТЕЛЕЙ)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4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0" y="333375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0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endParaRPr lang="ru-RU" sz="80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30056" name="Picture 8" descr="http://www.women-medcenter.ru/userimages/UZI_vrach_diagnostik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229200"/>
            <a:ext cx="72038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11760" y="135296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9644"/>
                </a:solidFill>
                <a:latin typeface="Calibri" pitchFamily="34" charset="0"/>
                <a:cs typeface="Calibri" pitchFamily="34" charset="0"/>
              </a:rPr>
              <a:t>15</a:t>
            </a:r>
            <a:endParaRPr lang="ru-RU" sz="4000" dirty="0">
              <a:solidFill>
                <a:srgbClr val="00964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249289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9644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ru-RU" sz="4000" dirty="0">
              <a:solidFill>
                <a:srgbClr val="00964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1002" y="393305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9644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ru-RU" sz="4000" dirty="0">
              <a:solidFill>
                <a:srgbClr val="00964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4929198"/>
            <a:ext cx="105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9644"/>
                </a:solidFill>
                <a:latin typeface="Calibri" pitchFamily="34" charset="0"/>
                <a:cs typeface="Calibri" pitchFamily="34" charset="0"/>
              </a:rPr>
              <a:t>24</a:t>
            </a:r>
            <a:endParaRPr lang="ru-RU" sz="4000" dirty="0">
              <a:solidFill>
                <a:srgbClr val="00964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196909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Рентгеновских аппаратов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3131575"/>
            <a:ext cx="2506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Передвижных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флюорографов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3043" y="4561964"/>
            <a:ext cx="2438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Передвижных 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маммографа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4480" y="550070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           Аппарата УЗИ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995936" y="1052736"/>
            <a:ext cx="504056" cy="5256584"/>
          </a:xfrm>
          <a:prstGeom prst="rightBrace">
            <a:avLst/>
          </a:prstGeom>
          <a:ln w="38100">
            <a:solidFill>
              <a:srgbClr val="009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48064" y="1340768"/>
            <a:ext cx="36724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РКБ, РКБ 2, РКОД, 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ГБ 5 Н.ЧЕЛНЫ И 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ЦРБ</a:t>
            </a:r>
          </a:p>
          <a:p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КАЗАНЬ, Н.ЧЕЛНЫ, БУИНСК, ЧИСТОПОЛЬ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КАЗАНЬ, Н.ЧЕЛНЫ,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АЛЬМЕТЬЕВСК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ПОЛИКЛИНИКИ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РОДИЛЬНЫЕ ОТДЕЛЕНИЯ</a:t>
            </a:r>
            <a:endParaRPr lang="ru-RU" sz="2400" dirty="0">
              <a:solidFill>
                <a:srgbClr val="009644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solidFill>
                <a:srgbClr val="00964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7667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ДОПОЛНИТЕЛЬНО ПЛАНИРУЕТСЯ ОСНАСТИТЬ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4000496" y="1071546"/>
            <a:ext cx="504056" cy="5256584"/>
          </a:xfrm>
          <a:prstGeom prst="rightBrace">
            <a:avLst/>
          </a:prstGeom>
          <a:ln w="38100">
            <a:solidFill>
              <a:srgbClr val="009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143108" y="5929330"/>
            <a:ext cx="105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9644"/>
                </a:solidFill>
                <a:latin typeface="Calibri" pitchFamily="34" charset="0"/>
                <a:cs typeface="Calibri" pitchFamily="34" charset="0"/>
              </a:rPr>
              <a:t>21</a:t>
            </a:r>
            <a:endParaRPr lang="ru-RU" sz="4000" dirty="0">
              <a:solidFill>
                <a:srgbClr val="00964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1074" name="Picture 2" descr="http://t0.gstatic.com/images?q=tbn:ANd9GcQ5SBFAqCGEsq5TPDnt4Znrtw1ZO3ZGGwx9QhRR9VBGTwVvPLUz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083648"/>
            <a:ext cx="1109132" cy="10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http://t1.gstatic.com/images?q=tbn:ANd9GcRzgFh20n1nfvdwOQ--AXB_XLBLe4IQuJ-6SASKITZku92ogS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3" b="91045" l="1594" r="94422">
                        <a14:foregroundMark x1="42231" y1="31841" x2="66534" y2="35323"/>
                        <a14:foregroundMark x1="27490" y1="19403" x2="45418" y2="18905"/>
                        <a14:foregroundMark x1="20319" y1="14428" x2="23904" y2="14925"/>
                        <a14:foregroundMark x1="82470" y1="53234" x2="81673" y2="44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73" y="2764144"/>
            <a:ext cx="1549607" cy="124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hQSERIUExISFBUUFxQVFxgSEhYSFRgUFxcVFhUWFRgXHCYeGRkjGhUUHy8gIycpLCwsFR4xNTAqNSYrLCoBCQoKDgwOFg8PFCkcHBwsKSksLCksKSksKSkpLCkpKSkpLCksLCkpKSwpKSwpKSwpLCkpLCkpLCksKSwpLCksKf/AABEIAOEA4QMBIgACEQEDEQH/xAAcAAEAAgMBAQEAAAAAAAAAAAAABQYDBAcCAQj/xABKEAABAwEFBAYECgcFCQAAAAABAAIDEQQFEiExBkFRYRMiMnGBkQcjobEUM0JSYnKSwdHhCBUldIKz8EOissLxFiQ1RFNjc4Oj/8QAGQEBAQEBAQEAAAAAAAAAAAAAAAECAwUE/8QAIhEBAQEAAQMEAwEAAAAAAAAAAAERAhIhMQMiMlFScZET/9oADAMBAAIRAxEAPwDuKIiAiIgIiICIiAi+EqHvC9yKNDcyM89ArJtxLcSUttjbk57AeBcK+SxtvaEmglZX6wVfFpA/s2+QUTKxtsc9pJZG3KkdGlzsq1y0zXWen9s9S/Ryh3ZIPcQfcvapF07ExwubLDNMxwO4toeTm06w5K0uvAjVo8CufLJ4rX7byKN/XI+afNbDbxaW19m9ZVtItEXiT8ig5k/gvvwx3Bp9iDdRajLcd7fathkoKD2iIgIiICIiAiIgIiICIiAiIgIiICIiDVvCuGnErnu1N99FaXMJ0aw68RVdGtUJc3LUaLmm3VxOlna8xvBDMJLWkjImlSMt67+hnX3c+fhGN2ixDX2qxbHyNdZ8WRcXuB/ryVGs9wji/VSuyV/thdLC84euSwu0JGRFfAL7PVm8LjHD5OnQGgVZvvaGRk2CNhIbTHWGR2KtD1HVa0Zb6kV7qLchvsOyJWK23fFKQ94Bw760FBn1txHevMdmZ16RYgwyMDy0PwFwD8J0Jac6ZHyX2K1kOcWEKj3JeTbbbrXLHmxhjjY4dktDSCAdDma/xBW2CFzR+f5KQqQdeppR2XhWi+OvDPttOuhofLetWWp3Dz/JRDrOfhMNeEpFDkB6sEHLiR5FEXNloyFdaBZ4LYPJQ9qnDBVzg0ADNxAA8SvlmtQcA5rg4cWkOHmFTVsRfG6L6jQiIgIiICIiAiIgIiICIiAiIgIiICrN9td07iHOphYKVIA7VSKHXP2KzKnbUOn+FMEI6pAxk4aAZ8cydNFKlQ973Ywxve6JhdVvWObtWjfWu8Kt3lsvZ39qFp14jU13K0XnJKS5hb1KNJNMh1mUz4k18l4msqjO4pl37F2QSsMpwQ4gZPXPia1o3udiGGnHcutWHZKCOSF0TGdE2Itzc55dXDhcSa4uqDmTvVNtOzhtbH2cP6PpmuZiw4sNQc6VFfNdEuyyvhiZGT0gY1rQ7QkAAZgn71ZMa3WO8btZhbhY0Gu4UyoSfcPJRrLtaToFYGNJNXZU0Gviea1bZZ6dnInxCpivXhgjdQUAAqVB3LfcVreyWElzGiQVIpXrBtRyJY7yXna655pDJE8OEMjQMbCKnrddjhWoaW5ZZ9Y6aquei6EQm1waCK0vaOOAgYK+AURZvSA11ISNM9aYcfVpiryxLU2Kp01owVwUZp2ceelN9Kf1RWO/3ktDWluYNQ+hFMDqZH6WFYbqBZVurerhwR4BpR2QFAK5+PJdpy9mMZ7tXgL6vjdF9XJ1EREBERAREQEREBERAREQEREBERAUXeV1Pe7FG9rTkDjZiFBXShBBUovEryBkggZdnJHMwmWPdmGOrkQdS7ksP+y0nz2e38FJzSTHsyRj/wBRP+daItszSQ6YOIO6IfgozWW79nDHI15eDhrkByIU6oSK9XnIVceTQpJtmdvkf4UH3KrCS8Y2uwukY06UcQM+Ge9Qe1rLTI2P4G7MY8WGRjNW9XtNIOdDqFI2q4GyOBc5xAzoaHPia71iOz7WvMglm7BbgqwMJqCHuo3EXACgzpQnJSzWpcusFrafg7BJ28LMVaHr0GLTLjoucXHck0d4W2SoDJujILQ09ZgIp1gefmr1RzrYYCasEDJRxxGR7TnwoAtqS72te0NFKoxUdIx4Ocrt3yWfgtm54iZm4nlw62RpTQ8AvVuj65WS546Ss8f8JRFlREVbEREBERAREQEREBERAREQEREBERAREQalusrS2tMxvGRVfns3WABNXEDWuporWQsLbIwGoaK8USxkjjDQABQBekRFF4l0K9rxLoUFcjH7Sf8AurP5z1ITD1rPFaLB+0XfurP5z1IyD1jPFCo22dsrNdZ9a3x9xWK29sr7d/xjO9RlY0RFWhERAREQEREBERAREQEREBERAREQEREBERAREQF4l7JXteJtCggGj9oO/dW/znKSeOs3xUYf+IH92H80qRDq0PBQRtvPXK+3d8YzvXi8PjD4LNdjfWN70ZWBERVoREQEREBERAREQEREBERAReTIOK8mcIMiLWfKTy7tfNRU1xgnE172u41r+aInlpXhapGtPQsY940Ekhiaf4gx1PJRhhtTOzIHjnr7fxWA3nMztxmnGmSGsjdpLQ0+tsMoG90LmTt8MJxn7AX1m3ll6vSSdAXGgFpa6zkngBKGmvLVeYr/AGnWoW223seKEgg7iKhQ2JCC8o3irXtI5FbAcqxJstY3uc4WeNj3dp8FYXnvdEQT4r4Nm3NNYbZaWACgY/BMzxxtxn7aqrSteZ2fcq6DeUQyNktJ5mSx5csps/FTgeSASKE676HeKoIx0f8AvxduFmA85XfgpKJuS57srbJTft6xvfIY6RmMPJIAy7GLQVJyGS6IoNCVoxGoz5p8IotF9oxFxqAK556d615p+BqjK3wvq1p4gFe1r3efVR/Vb7lsKtCIiAiIgIiICIiAoHbG9W2Wzunke5sbCwOLXPaRjcGAjBn2nNHBTyxWmzMka5kjGvY4Uc17Q5pHAg5EIObXRt1ZLS6kFvIf8yZzmE92KlfCqsYvCYa0kHFpr+fsU/Bc0DI+jZDExmmGONrG+AaAoG27HOD8cErm51LHE07hu8wiYzRX83Q1b3j8FvRW5rtCD3FRNj2dtJr0z4absi53uA8ljtNwSszDK843V9js/JDusLZV7DlU22yVmVTlueKHydn7Vsw7R0ye0ju/AoasaKPs18xu+UO45e9bzZAUGOaxMd2mNPOmfnqtGXZ6M9kuaeRr78/apREEE+5pm9iRrvrVB+/3rGbZPH243U4jrD2VVhRExAw7SNOuXsW7FfLD8pbk1jY/tMa7vaCo6fZiF2mJh+i4+41UO6QZaGu3gr3Qf6KvP2albnHMDycCPaF56S1R9qMuHFhDvYM0XXm1bGO6QyQWuWMnRskcczB3ZNePtrF8DvJlAW2K1N3nHJZ3a7mOY8HLi/yWVu1GE0eKHg4EFSFnv5jvyKGxox7WSxCk1htkTW/KYxtoZwyEDpHU/hC3bHt7ZZHYBPGH0rgk9VJ9h1HexbzLe3jTvB96WiCKZpEjI5WnUPa2QEcCCCqrcivJrtCPAj76LYbKDv8AuVUl2FsZ7EToKVp8EmlsoFd+GFzWnxCxO2YtDDWC8ZhwbaIopmeJYGSHxeguaKnCe84qVjstobvMUroH+DJWuH/0C2bv2pmc4MlsVphJ3vDHR9/SRPe0eNEFoRREm0TG5HM8AaqUilDmhw0IBHcUHtERAREQEREBVPaHaqOBzWzTGz4nFrS4hrHEbsYBI8aK0zTBjS5xAa0EknIADMkrkHpcume8oLK6yRmWEYpS5hbiOMDAWtJBcKEnjmpTE7arHZ5j0glc0nSVkxAPCr2kscOR8lrvuq1RjqSsnbnlK0NceFHxjD5tK4LFNarG9zY5JI3N7TM2EfWY5TFg9J9qjObi08YwB9ph6p8lNXpdXkvEsNJYZYuYaXs+0yoA5kBb1gvqorFKHN+g4EeyoVFun00HSeJko4s9VJTm01a491FebusllvCAWmKJwBxAEDopKtNHCoPEEVruV1mzEzZ9p3DtUPs9oyUpZ7+jdrVvfp5hUe2XDLGMTJqfQmo8gcA5hBrzJKgbTfM0JzAy+acVfKhQdljna7MEHuNV7XHbHt7QjEC08f8ATNWa7NvGupSQHk7P800XxFC2faZrtR9k19i34L1jfo4V4VofIqjbQhfA8L6gwz2ZrhRzQ4cwD71GTbMwHRhYeMbi32aexTJXhRUEbhkZ8VOe6Vtf7zae5YXR2lnahD+cbg72GjvJWUFC0ImKx+uwKBzpITUdsFvhSQZjuUgL4AaXOdHhGricAHvHtWC+tqIImkYmyO+aOsPHl3Kl4nyy4sDWR0OWEDM6ua0ZA0yrzQdDsl4h4qA4DcXDDXmK7ua0r3vVuAtaakmhFDUAa6/0VFTXy4jCwBjRkA0bhoK/hRaDpeKqa2rK0ySMbpicG1GtCc1f7PAGNa0Vo0ACuZyVf2Vukj1zxSvYB1odXHv3KyIsEREUREQEREGpbnaAirTrT7xvC0JbE40LJC0N0DQ3BTLItI0y4g5qP2wvi0WeSN8TA+PCcbXA0rXLrjNp14jksV07bWaYhriYJD8mWjQT9F46p7q15LXRc1NetoLrils7uns7LQ5rSQzo29ZwBoGYz1SeNfFchvjYWwykBhtFilc4NEczOkZUmlc3ZMrlXF4bl3wjucFF3rs5BaAcbBiwuaHUo9odQnA7Vpq1pqDWrQdywsfmy8/RnbIm442NtEZBIfZyX5AkdkgO3bgV030KXU8Xe5z8QxTyYRUggNDWuFN3WDsu9WC9vR86jvg00sIefWASyuaRhIBa3FUEGmhGXcKWO4bHKGeuLS7E7NgIbhqaZH5RFCaZVJVEHetiAdSp0GVVBWqyDgFaLy6z3Hmoi0RIwqNtukHcoqe5RuqDyVyngUdaw1gLnua0De4ho8ys43KrrJ7RF2JCQNzlM3btJaTG+R1me+OP4x8YxBmVauGoFKmui0P1lFIyV0R6ToxnQEAk6AEjPvCvXohikfZbb0kQbjcA1vFvR0zxa5kjct9NzTs0Lq27YQMMuHkT9xyVmsu1ZOuE9xw/iFH3p6PrJJ2oBE7jHWHPj1eq7xqufX/dn6ve4NtcjWtp1pGFzKkCgPR1I1+aVlMdkg2ijdqS36wy8xkskl+QtzMjR5n3BcbvnbeziMl74nvLsUYjPwijBhw0GTWE51BwnM6qduaxdPZ4ppMREgBa0u+QR1S6mVaU7uJQWy27fNrhgjMh4nJvlvUJarVaLR8dLhb8xmn9c1mjs4AyAA5ZKJvzaqzWQetkGLcxvWefAad5oOaYjegsTWdkDvOZ81lxZ03qg2b0jutNobFG0RRuxZuILyQKj6Ld/Eq33c3CC4kkneTU+ZQsSFVO7NXB0p6R49WDkD8sj/KPaoa6LtktLwGtOCoxP0aBvz3nkF0yOMNAAAAAoANAAqSPSIiNCIiAiIgIiIMU7KhVy9dj7POCcIY472aHvboVaFrTWSpq04T5gqy2eEc9dcFvsedmmc5gzwHrsIpSmB3ZH1C1bNk9ImHq2qzuYRq6MFw7yx3WHcMSubnFvaHiMx+S1rXd0M4o9jXcyM/NdOuX5RM+mvYb1gnFYZWu4hrqOHew5jxC2HOIa7rE5b1WLy9HMbjiieWEZjFnQ8nDMKKmuW84wWMnlLaUyeyT+9I0vHmnRxvjl/Tb9Jm2ytYC57mtA1LiGjzKqF57dWZtRGXTu/7Ter9t1G+RKyD0evkOK1Tucdc3GVw7sXVb4KVs2zlnh7EYJHyn9Y+G4eATOHHzdZ7qa63XhaviY2wM+cRU0+u8BvkCkWwrCcVpmfO/WlSRz6ztPABXWbNaMrU/0/GYuIxlijjFI42sH0aknvJzKvPowNY7T/5G/wCEKoSRFxDWtc5x0a0Fzj3AL7em2n6jsb2EsfbrQ7G2KocIG0DWulpvoK4d5PAErle92tRZfSn6UI7tiMUeGS1SN6jDm2MH+0kHDg3f3L863htla52ubLOXh+TsTGVI78NVG3heEk8r5ZXukkkJc5zjUkn+tFroqY2ev1lmeHmBkhG92fsP3UXQrN6ZYTHhfA9uAdUMo4O0FMyKfkuSoguN/wDpPtM9WxHoGHLqZvI5v3eFFUXSkkkkknUnMnvOq8Ig9CleA810J3pBdNNDBZmYQ+SNmN4BecTg3JugrXfXwXO1bfRRAx18WESAFvSF3W0xNY5zDn9INKD9ZwwtY0NaA0DIACgC9oiAiIgIiICIiAiIgIiIC15bC05jqni3LzC2EQRskEjd2MfR18vwWGO0tOXgQdVMLDPZGP7TQeeh8CM0FctcGH8VGTNVyN3tpQ1pzNfeqBtPt9d1lc5jMVrmFfVQPbhBHz5CQBnlQVPJEx7ZY3SGjGlx5D3nQeKir+vuw2Gvwu0h0g/5ezUklrrR7tGeNFzPa30uW604omn4HD/0oKsNMu2/Jx8KA8FQ0MdFvz002l4MdjjjsUZ1MfrJna9qVw7tADzXPZZXPc5znFznEucXEklxNSSTmSTvXhEUREQEREBERAXpjqEZL4BVdO2G9BdqteGS1VssBzoR694yphYewNc3Z8ig0vR/tjeJtVns1ltE5Ej2NLXj4QxrCQHPLXVLWtbnkRov1AFD7M7IWW74+js0LWA9p3akeeL3nM92g3UUygIiICIiAiIgIiICIiAiIgIiINS9bsjtMMkMoLo5GlrgHOYSDqKtIIXFNr/0fZG1fYJOkAzEMpDZBrkyTJrtwAdT6xXdkQfiy97snglMdpikjkGokaWuNMqivaGWoqDxWiW8F+0b6uCz2uMxWmFkrDueMxza4ZtPMEFcf2u/R1HWfd83E9DOcu5kgHscPFFcMRSF9bP2iySdHaYZIXZ0D20BpqWu0cOYJCj0QREQERb1zXJPa5RDZ4nyyHPCwVoMgS46NbmMzQZoNFWjY70c2y8nDoIi2KtHTSdWJutaHV5ypRtTmK01XWthv0f4osMt4OE0mohYT0TTqMZyLzyyG7Ndeggaxoaxoa1ooGtAaAOAA0CCk7D+iKx3cGvw9PaBT1srR1Tv6JmjN+eZ5q8oiAiIgIiICIiAiIgIiICIiAiIgIiICIiAiIg1L0uiG0xmOeKOVh1bI0OHeK6HmFyHa39HWN2J93y9GdehnJczdkyTtN39rFrqF2lEH4y2h2WtNhk6O0wviOdCRVjqb2OGTvAqLYwkgAEkkAACpJOgA4r9tW6wRzMdHLGyRjsi2Roc094KgdnvRzYLFK+Wz2drZHmuJxLywfNjxE4Brpx4UQcZ2G9Ak9pwy20us0RoRGB69w5g5R7tQTyC7xs/s1Z7FEIrNCyJu/COs40pie45uPMqT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data:image/jpeg;base64,/9j/4AAQSkZJRgABAQAAAQABAAD/2wCEAAkGBhQSERIUExISFBUUFxQVFxgSEhYSFRgUFxcVFhUWFRgXHCYeGRkjGhUUHy8gIycpLCwsFR4xNTAqNSYrLCoBCQoKDgwOFg8PFCkcHBwsKSksLCksKSksKSkpLCkpKSkpLCksLCkpKSwpKSwpKSwpLCkpLCkpLCksKSwpLCksKf/AABEIAOEA4QMBIgACEQEDEQH/xAAcAAEAAgMBAQEAAAAAAAAAAAAABQYDBAcCAQj/xABKEAABAwEFBAYECgcFCQAAAAABAAIDEQQFEiExBkFRYRMiMnGBkQcjobEUM0JSYnKSwdHhCBUldIKz8EOissLxFiQ1RFNjc4Oj/8QAGQEBAQEBAQEAAAAAAAAAAAAAAAECAwUE/8QAIhEBAQEAAQMEAwEAAAAAAAAAAAERAhIhMQMiMlFScZET/9oADAMBAAIRAxEAPwDuKIiAiIgIiICIiAi+EqHvC9yKNDcyM89ArJtxLcSUttjbk57AeBcK+SxtvaEmglZX6wVfFpA/s2+QUTKxtsc9pJZG3KkdGlzsq1y0zXWen9s9S/Ryh3ZIPcQfcvapF07ExwubLDNMxwO4toeTm06w5K0uvAjVo8CufLJ4rX7byKN/XI+afNbDbxaW19m9ZVtItEXiT8ig5k/gvvwx3Bp9iDdRajLcd7fathkoKD2iIgIiICIiAiIgIiICIiAiIgIiICIiDVvCuGnErnu1N99FaXMJ0aw68RVdGtUJc3LUaLmm3VxOlna8xvBDMJLWkjImlSMt67+hnX3c+fhGN2ixDX2qxbHyNdZ8WRcXuB/ryVGs9wji/VSuyV/thdLC84euSwu0JGRFfAL7PVm8LjHD5OnQGgVZvvaGRk2CNhIbTHWGR2KtD1HVa0Zb6kV7qLchvsOyJWK23fFKQ94Bw760FBn1txHevMdmZ16RYgwyMDy0PwFwD8J0Jac6ZHyX2K1kOcWEKj3JeTbbbrXLHmxhjjY4dktDSCAdDma/xBW2CFzR+f5KQqQdeppR2XhWi+OvDPttOuhofLetWWp3Dz/JRDrOfhMNeEpFDkB6sEHLiR5FEXNloyFdaBZ4LYPJQ9qnDBVzg0ADNxAA8SvlmtQcA5rg4cWkOHmFTVsRfG6L6jQiIgIiICIiAiIgIiICIiAiIgIiICrN9td07iHOphYKVIA7VSKHXP2KzKnbUOn+FMEI6pAxk4aAZ8cydNFKlQ973Ywxve6JhdVvWObtWjfWu8Kt3lsvZ39qFp14jU13K0XnJKS5hb1KNJNMh1mUz4k18l4msqjO4pl37F2QSsMpwQ4gZPXPia1o3udiGGnHcutWHZKCOSF0TGdE2Itzc55dXDhcSa4uqDmTvVNtOzhtbH2cP6PpmuZiw4sNQc6VFfNdEuyyvhiZGT0gY1rQ7QkAAZgn71ZMa3WO8btZhbhY0Gu4UyoSfcPJRrLtaToFYGNJNXZU0Gviea1bZZ6dnInxCpivXhgjdQUAAqVB3LfcVreyWElzGiQVIpXrBtRyJY7yXna655pDJE8OEMjQMbCKnrddjhWoaW5ZZ9Y6aquei6EQm1waCK0vaOOAgYK+AURZvSA11ISNM9aYcfVpiryxLU2Kp01owVwUZp2ceelN9Kf1RWO/3ktDWluYNQ+hFMDqZH6WFYbqBZVurerhwR4BpR2QFAK5+PJdpy9mMZ7tXgL6vjdF9XJ1EREBERAREQEREBERAREQEREBERAUXeV1Pe7FG9rTkDjZiFBXShBBUovEryBkggZdnJHMwmWPdmGOrkQdS7ksP+y0nz2e38FJzSTHsyRj/wBRP+daItszSQ6YOIO6IfgozWW79nDHI15eDhrkByIU6oSK9XnIVceTQpJtmdvkf4UH3KrCS8Y2uwukY06UcQM+Ge9Qe1rLTI2P4G7MY8WGRjNW9XtNIOdDqFI2q4GyOBc5xAzoaHPia71iOz7WvMglm7BbgqwMJqCHuo3EXACgzpQnJSzWpcusFrafg7BJ28LMVaHr0GLTLjoucXHck0d4W2SoDJujILQ09ZgIp1gefmr1RzrYYCasEDJRxxGR7TnwoAtqS72te0NFKoxUdIx4Ocrt3yWfgtm54iZm4nlw62RpTQ8AvVuj65WS546Ss8f8JRFlREVbEREBERAREQEREBERAREQEREBERAREQalusrS2tMxvGRVfns3WABNXEDWuporWQsLbIwGoaK8USxkjjDQABQBekRFF4l0K9rxLoUFcjH7Sf8AurP5z1ITD1rPFaLB+0XfurP5z1IyD1jPFCo22dsrNdZ9a3x9xWK29sr7d/xjO9RlY0RFWhERAREQEREBERAREQEREBERAREQEREBERAREQF4l7JXteJtCggGj9oO/dW/znKSeOs3xUYf+IH92H80qRDq0PBQRtvPXK+3d8YzvXi8PjD4LNdjfWN70ZWBERVoREQEREBERAREQEREBERAReTIOK8mcIMiLWfKTy7tfNRU1xgnE172u41r+aInlpXhapGtPQsY940Ekhiaf4gx1PJRhhtTOzIHjnr7fxWA3nMztxmnGmSGsjdpLQ0+tsMoG90LmTt8MJxn7AX1m3ll6vSSdAXGgFpa6zkngBKGmvLVeYr/AGnWoW223seKEgg7iKhQ2JCC8o3irXtI5FbAcqxJstY3uc4WeNj3dp8FYXnvdEQT4r4Nm3NNYbZaWACgY/BMzxxtxn7aqrSteZ2fcq6DeUQyNktJ5mSx5csps/FTgeSASKE676HeKoIx0f8AvxduFmA85XfgpKJuS57srbJTft6xvfIY6RmMPJIAy7GLQVJyGS6IoNCVoxGoz5p8IotF9oxFxqAK556d615p+BqjK3wvq1p4gFe1r3efVR/Vb7lsKtCIiAiIgIiICIiAoHbG9W2Wzunke5sbCwOLXPaRjcGAjBn2nNHBTyxWmzMka5kjGvY4Uc17Q5pHAg5EIObXRt1ZLS6kFvIf8yZzmE92KlfCqsYvCYa0kHFpr+fsU/Bc0DI+jZDExmmGONrG+AaAoG27HOD8cErm51LHE07hu8wiYzRX83Q1b3j8FvRW5rtCD3FRNj2dtJr0z4absi53uA8ljtNwSszDK843V9js/JDusLZV7DlU22yVmVTlueKHydn7Vsw7R0ye0ju/AoasaKPs18xu+UO45e9bzZAUGOaxMd2mNPOmfnqtGXZ6M9kuaeRr78/apREEE+5pm9iRrvrVB+/3rGbZPH243U4jrD2VVhRExAw7SNOuXsW7FfLD8pbk1jY/tMa7vaCo6fZiF2mJh+i4+41UO6QZaGu3gr3Qf6KvP2albnHMDycCPaF56S1R9qMuHFhDvYM0XXm1bGO6QyQWuWMnRskcczB3ZNePtrF8DvJlAW2K1N3nHJZ3a7mOY8HLi/yWVu1GE0eKHg4EFSFnv5jvyKGxox7WSxCk1htkTW/KYxtoZwyEDpHU/hC3bHt7ZZHYBPGH0rgk9VJ9h1HexbzLe3jTvB96WiCKZpEjI5WnUPa2QEcCCCqrcivJrtCPAj76LYbKDv8AuVUl2FsZ7EToKVp8EmlsoFd+GFzWnxCxO2YtDDWC8ZhwbaIopmeJYGSHxeguaKnCe84qVjstobvMUroH+DJWuH/0C2bv2pmc4MlsVphJ3vDHR9/SRPe0eNEFoRREm0TG5HM8AaqUilDmhw0IBHcUHtERAREQEREBVPaHaqOBzWzTGz4nFrS4hrHEbsYBI8aK0zTBjS5xAa0EknIADMkrkHpcume8oLK6yRmWEYpS5hbiOMDAWtJBcKEnjmpTE7arHZ5j0glc0nSVkxAPCr2kscOR8lrvuq1RjqSsnbnlK0NceFHxjD5tK4LFNarG9zY5JI3N7TM2EfWY5TFg9J9qjObi08YwB9ph6p8lNXpdXkvEsNJYZYuYaXs+0yoA5kBb1gvqorFKHN+g4EeyoVFun00HSeJko4s9VJTm01a491FebusllvCAWmKJwBxAEDopKtNHCoPEEVruV1mzEzZ9p3DtUPs9oyUpZ7+jdrVvfp5hUe2XDLGMTJqfQmo8gcA5hBrzJKgbTfM0JzAy+acVfKhQdljna7MEHuNV7XHbHt7QjEC08f8ATNWa7NvGupSQHk7P800XxFC2faZrtR9k19i34L1jfo4V4VofIqjbQhfA8L6gwz2ZrhRzQ4cwD71GTbMwHRhYeMbi32aexTJXhRUEbhkZ8VOe6Vtf7zae5YXR2lnahD+cbg72GjvJWUFC0ImKx+uwKBzpITUdsFvhSQZjuUgL4AaXOdHhGricAHvHtWC+tqIImkYmyO+aOsPHl3Kl4nyy4sDWR0OWEDM6ua0ZA0yrzQdDsl4h4qA4DcXDDXmK7ua0r3vVuAtaakmhFDUAa6/0VFTXy4jCwBjRkA0bhoK/hRaDpeKqa2rK0ySMbpicG1GtCc1f7PAGNa0Vo0ACuZyVf2Vukj1zxSvYB1odXHv3KyIsEREUREQEREGpbnaAirTrT7xvC0JbE40LJC0N0DQ3BTLItI0y4g5qP2wvi0WeSN8TA+PCcbXA0rXLrjNp14jksV07bWaYhriYJD8mWjQT9F46p7q15LXRc1NetoLrils7uns7LQ5rSQzo29ZwBoGYz1SeNfFchvjYWwykBhtFilc4NEczOkZUmlc3ZMrlXF4bl3wjucFF3rs5BaAcbBiwuaHUo9odQnA7Vpq1pqDWrQdywsfmy8/RnbIm442NtEZBIfZyX5AkdkgO3bgV030KXU8Xe5z8QxTyYRUggNDWuFN3WDsu9WC9vR86jvg00sIefWASyuaRhIBa3FUEGmhGXcKWO4bHKGeuLS7E7NgIbhqaZH5RFCaZVJVEHetiAdSp0GVVBWqyDgFaLy6z3Hmoi0RIwqNtukHcoqe5RuqDyVyngUdaw1gLnua0De4ho8ys43KrrJ7RF2JCQNzlM3btJaTG+R1me+OP4x8YxBmVauGoFKmui0P1lFIyV0R6ToxnQEAk6AEjPvCvXohikfZbb0kQbjcA1vFvR0zxa5kjct9NzTs0Lq27YQMMuHkT9xyVmsu1ZOuE9xw/iFH3p6PrJJ2oBE7jHWHPj1eq7xqufX/dn6ve4NtcjWtp1pGFzKkCgPR1I1+aVlMdkg2ijdqS36wy8xkskl+QtzMjR5n3BcbvnbeziMl74nvLsUYjPwijBhw0GTWE51BwnM6qduaxdPZ4ppMREgBa0u+QR1S6mVaU7uJQWy27fNrhgjMh4nJvlvUJarVaLR8dLhb8xmn9c1mjs4AyAA5ZKJvzaqzWQetkGLcxvWefAad5oOaYjegsTWdkDvOZ81lxZ03qg2b0jutNobFG0RRuxZuILyQKj6Ld/Eq33c3CC4kkneTU+ZQsSFVO7NXB0p6R49WDkD8sj/KPaoa6LtktLwGtOCoxP0aBvz3nkF0yOMNAAAAAoANAAqSPSIiNCIiAiIgIiIMU7KhVy9dj7POCcIY472aHvboVaFrTWSpq04T5gqy2eEc9dcFvsedmmc5gzwHrsIpSmB3ZH1C1bNk9ImHq2qzuYRq6MFw7yx3WHcMSubnFvaHiMx+S1rXd0M4o9jXcyM/NdOuX5RM+mvYb1gnFYZWu4hrqOHew5jxC2HOIa7rE5b1WLy9HMbjiieWEZjFnQ8nDMKKmuW84wWMnlLaUyeyT+9I0vHmnRxvjl/Tb9Jm2ytYC57mtA1LiGjzKqF57dWZtRGXTu/7Ter9t1G+RKyD0evkOK1Tucdc3GVw7sXVb4KVs2zlnh7EYJHyn9Y+G4eATOHHzdZ7qa63XhaviY2wM+cRU0+u8BvkCkWwrCcVpmfO/WlSRz6ztPABXWbNaMrU/0/GYuIxlijjFI42sH0aknvJzKvPowNY7T/5G/wCEKoSRFxDWtc5x0a0Fzj3AL7em2n6jsb2EsfbrQ7G2KocIG0DWulpvoK4d5PAErle92tRZfSn6UI7tiMUeGS1SN6jDm2MH+0kHDg3f3L863htla52ubLOXh+TsTGVI78NVG3heEk8r5ZXukkkJc5zjUkn+tFroqY2ev1lmeHmBkhG92fsP3UXQrN6ZYTHhfA9uAdUMo4O0FMyKfkuSoguN/wDpPtM9WxHoGHLqZvI5v3eFFUXSkkkkknUnMnvOq8Ig9CleA810J3pBdNNDBZmYQ+SNmN4BecTg3JugrXfXwXO1bfRRAx18WESAFvSF3W0xNY5zDn9INKD9ZwwtY0NaA0DIACgC9oiAiIgIiICIiAiIgIiIC15bC05jqni3LzC2EQRskEjd2MfR18vwWGO0tOXgQdVMLDPZGP7TQeeh8CM0FctcGH8VGTNVyN3tpQ1pzNfeqBtPt9d1lc5jMVrmFfVQPbhBHz5CQBnlQVPJEx7ZY3SGjGlx5D3nQeKir+vuw2Gvwu0h0g/5ezUklrrR7tGeNFzPa30uW604omn4HD/0oKsNMu2/Jx8KA8FQ0MdFvz002l4MdjjjsUZ1MfrJna9qVw7tADzXPZZXPc5znFznEucXEklxNSSTmSTvXhEUREQEREBERAXpjqEZL4BVdO2G9BdqteGS1VssBzoR694yphYewNc3Z8ig0vR/tjeJtVns1ltE5Ej2NLXj4QxrCQHPLXVLWtbnkRov1AFD7M7IWW74+js0LWA9p3akeeL3nM92g3UUygIiICIiAiIgIiICIiAiIgIiINS9bsjtMMkMoLo5GlrgHOYSDqKtIIXFNr/0fZG1fYJOkAzEMpDZBrkyTJrtwAdT6xXdkQfiy97snglMdpikjkGokaWuNMqivaGWoqDxWiW8F+0b6uCz2uMxWmFkrDueMxza4ZtPMEFcf2u/R1HWfd83E9DOcu5kgHscPFFcMRSF9bP2iySdHaYZIXZ0D20BpqWu0cOYJCj0QREQERb1zXJPa5RDZ4nyyHPCwVoMgS46NbmMzQZoNFWjY70c2y8nDoIi2KtHTSdWJutaHV5ypRtTmK01XWthv0f4osMt4OE0mohYT0TTqMZyLzyyG7Ndeggaxoaxoa1ooGtAaAOAA0CCk7D+iKx3cGvw9PaBT1srR1Tv6JmjN+eZ5q8oiAiIgIiICIiAiIgIiICIiAiIgIiICIiAiIg1L0uiG0xmOeKOVh1bI0OHeK6HmFyHa39HWN2J93y9GdehnJczdkyTtN39rFrqF2lEH4y2h2WtNhk6O0wviOdCRVjqb2OGTvAqLYwkgAEkkAACpJOgA4r9tW6wRzMdHLGyRjsi2Roc094KgdnvRzYLFK+Wz2drZHmuJxLywfNjxE4Brpx4UQcZ2G9Ak9pwy20us0RoRGB69w5g5R7tQTyC7xs/s1Z7FEIrNCyJu/COs40pie45uPMqT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2400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 descr="data:image/jpeg;base64,/9j/4AAQSkZJRgABAQAAAQABAAD/2wCEAAkGBhQSERIUExISFBUUFxQVFxgSEhYSFRgUFxcVFhUWFRgXHCYeGRkjGhUUHy8gIycpLCwsFR4xNTAqNSYrLCoBCQoKDgwOFg8PFCkcHBwsKSksLCksKSksKSkpLCkpKSkpLCksLCkpKSwpKSwpKSwpLCkpLCkpLCksKSwpLCksKf/AABEIAOEA4QMBIgACEQEDEQH/xAAcAAEAAgMBAQEAAAAAAAAAAAAABQYDBAcCAQj/xABKEAABAwEFBAYECgcFCQAAAAABAAIDEQQFEiExBkFRYRMiMnGBkQcjobEUM0JSYnKSwdHhCBUldIKz8EOissLxFiQ1RFNjc4Oj/8QAGQEBAQEBAQEAAAAAAAAAAAAAAAECAwUE/8QAIhEBAQEAAQMEAwEAAAAAAAAAAAERAhIhMQMiMlFScZET/9oADAMBAAIRAxEAPwDuKIiAiIgIiICIiAi+EqHvC9yKNDcyM89ArJtxLcSUttjbk57AeBcK+SxtvaEmglZX6wVfFpA/s2+QUTKxtsc9pJZG3KkdGlzsq1y0zXWen9s9S/Ryh3ZIPcQfcvapF07ExwubLDNMxwO4toeTm06w5K0uvAjVo8CufLJ4rX7byKN/XI+afNbDbxaW19m9ZVtItEXiT8ig5k/gvvwx3Bp9iDdRajLcd7fathkoKD2iIgIiICIiAiIgIiICIiAiIgIiICIiDVvCuGnErnu1N99FaXMJ0aw68RVdGtUJc3LUaLmm3VxOlna8xvBDMJLWkjImlSMt67+hnX3c+fhGN2ixDX2qxbHyNdZ8WRcXuB/ryVGs9wji/VSuyV/thdLC84euSwu0JGRFfAL7PVm8LjHD5OnQGgVZvvaGRk2CNhIbTHWGR2KtD1HVa0Zb6kV7qLchvsOyJWK23fFKQ94Bw760FBn1txHevMdmZ16RYgwyMDy0PwFwD8J0Jac6ZHyX2K1kOcWEKj3JeTbbbrXLHmxhjjY4dktDSCAdDma/xBW2CFzR+f5KQqQdeppR2XhWi+OvDPttOuhofLetWWp3Dz/JRDrOfhMNeEpFDkB6sEHLiR5FEXNloyFdaBZ4LYPJQ9qnDBVzg0ADNxAA8SvlmtQcA5rg4cWkOHmFTVsRfG6L6jQiIgIiICIiAiIgIiICIiAiIgIiICrN9td07iHOphYKVIA7VSKHXP2KzKnbUOn+FMEI6pAxk4aAZ8cydNFKlQ973Ywxve6JhdVvWObtWjfWu8Kt3lsvZ39qFp14jU13K0XnJKS5hb1KNJNMh1mUz4k18l4msqjO4pl37F2QSsMpwQ4gZPXPia1o3udiGGnHcutWHZKCOSF0TGdE2Itzc55dXDhcSa4uqDmTvVNtOzhtbH2cP6PpmuZiw4sNQc6VFfNdEuyyvhiZGT0gY1rQ7QkAAZgn71ZMa3WO8btZhbhY0Gu4UyoSfcPJRrLtaToFYGNJNXZU0Gviea1bZZ6dnInxCpivXhgjdQUAAqVB3LfcVreyWElzGiQVIpXrBtRyJY7yXna655pDJE8OEMjQMbCKnrddjhWoaW5ZZ9Y6aquei6EQm1waCK0vaOOAgYK+AURZvSA11ISNM9aYcfVpiryxLU2Kp01owVwUZp2ceelN9Kf1RWO/3ktDWluYNQ+hFMDqZH6WFYbqBZVurerhwR4BpR2QFAK5+PJdpy9mMZ7tXgL6vjdF9XJ1EREBERAREQEREBERAREQEREBERAUXeV1Pe7FG9rTkDjZiFBXShBBUovEryBkggZdnJHMwmWPdmGOrkQdS7ksP+y0nz2e38FJzSTHsyRj/wBRP+daItszSQ6YOIO6IfgozWW79nDHI15eDhrkByIU6oSK9XnIVceTQpJtmdvkf4UH3KrCS8Y2uwukY06UcQM+Ge9Qe1rLTI2P4G7MY8WGRjNW9XtNIOdDqFI2q4GyOBc5xAzoaHPia71iOz7WvMglm7BbgqwMJqCHuo3EXACgzpQnJSzWpcusFrafg7BJ28LMVaHr0GLTLjoucXHck0d4W2SoDJujILQ09ZgIp1gefmr1RzrYYCasEDJRxxGR7TnwoAtqS72te0NFKoxUdIx4Ocrt3yWfgtm54iZm4nlw62RpTQ8AvVuj65WS546Ss8f8JRFlREVbEREBERAREQEREBERAREQEREBERAREQalusrS2tMxvGRVfns3WABNXEDWuporWQsLbIwGoaK8USxkjjDQABQBekRFF4l0K9rxLoUFcjH7Sf8AurP5z1ITD1rPFaLB+0XfurP5z1IyD1jPFCo22dsrNdZ9a3x9xWK29sr7d/xjO9RlY0RFWhERAREQEREBERAREQEREBERAREQEREBERAREQF4l7JXteJtCggGj9oO/dW/znKSeOs3xUYf+IH92H80qRDq0PBQRtvPXK+3d8YzvXi8PjD4LNdjfWN70ZWBERVoREQEREBERAREQEREBERAReTIOK8mcIMiLWfKTy7tfNRU1xgnE172u41r+aInlpXhapGtPQsY940Ekhiaf4gx1PJRhhtTOzIHjnr7fxWA3nMztxmnGmSGsjdpLQ0+tsMoG90LmTt8MJxn7AX1m3ll6vSSdAXGgFpa6zkngBKGmvLVeYr/AGnWoW223seKEgg7iKhQ2JCC8o3irXtI5FbAcqxJstY3uc4WeNj3dp8FYXnvdEQT4r4Nm3NNYbZaWACgY/BMzxxtxn7aqrSteZ2fcq6DeUQyNktJ5mSx5csps/FTgeSASKE676HeKoIx0f8AvxduFmA85XfgpKJuS57srbJTft6xvfIY6RmMPJIAy7GLQVJyGS6IoNCVoxGoz5p8IotF9oxFxqAK556d615p+BqjK3wvq1p4gFe1r3efVR/Vb7lsKtCIiAiIgIiICIiAoHbG9W2Wzunke5sbCwOLXPaRjcGAjBn2nNHBTyxWmzMka5kjGvY4Uc17Q5pHAg5EIObXRt1ZLS6kFvIf8yZzmE92KlfCqsYvCYa0kHFpr+fsU/Bc0DI+jZDExmmGONrG+AaAoG27HOD8cErm51LHE07hu8wiYzRX83Q1b3j8FvRW5rtCD3FRNj2dtJr0z4absi53uA8ljtNwSszDK843V9js/JDusLZV7DlU22yVmVTlueKHydn7Vsw7R0ye0ju/AoasaKPs18xu+UO45e9bzZAUGOaxMd2mNPOmfnqtGXZ6M9kuaeRr78/apREEE+5pm9iRrvrVB+/3rGbZPH243U4jrD2VVhRExAw7SNOuXsW7FfLD8pbk1jY/tMa7vaCo6fZiF2mJh+i4+41UO6QZaGu3gr3Qf6KvP2albnHMDycCPaF56S1R9qMuHFhDvYM0XXm1bGO6QyQWuWMnRskcczB3ZNePtrF8DvJlAW2K1N3nHJZ3a7mOY8HLi/yWVu1GE0eKHg4EFSFnv5jvyKGxox7WSxCk1htkTW/KYxtoZwyEDpHU/hC3bHt7ZZHYBPGH0rgk9VJ9h1HexbzLe3jTvB96WiCKZpEjI5WnUPa2QEcCCCqrcivJrtCPAj76LYbKDv8AuVUl2FsZ7EToKVp8EmlsoFd+GFzWnxCxO2YtDDWC8ZhwbaIopmeJYGSHxeguaKnCe84qVjstobvMUroH+DJWuH/0C2bv2pmc4MlsVphJ3vDHR9/SRPe0eNEFoRREm0TG5HM8AaqUilDmhw0IBHcUHtERAREQEREBVPaHaqOBzWzTGz4nFrS4hrHEbsYBI8aK0zTBjS5xAa0EknIADMkrkHpcume8oLK6yRmWEYpS5hbiOMDAWtJBcKEnjmpTE7arHZ5j0glc0nSVkxAPCr2kscOR8lrvuq1RjqSsnbnlK0NceFHxjD5tK4LFNarG9zY5JI3N7TM2EfWY5TFg9J9qjObi08YwB9ph6p8lNXpdXkvEsNJYZYuYaXs+0yoA5kBb1gvqorFKHN+g4EeyoVFun00HSeJko4s9VJTm01a491FebusllvCAWmKJwBxAEDopKtNHCoPEEVruV1mzEzZ9p3DtUPs9oyUpZ7+jdrVvfp5hUe2XDLGMTJqfQmo8gcA5hBrzJKgbTfM0JzAy+acVfKhQdljna7MEHuNV7XHbHt7QjEC08f8ATNWa7NvGupSQHk7P800XxFC2faZrtR9k19i34L1jfo4V4VofIqjbQhfA8L6gwz2ZrhRzQ4cwD71GTbMwHRhYeMbi32aexTJXhRUEbhkZ8VOe6Vtf7zae5YXR2lnahD+cbg72GjvJWUFC0ImKx+uwKBzpITUdsFvhSQZjuUgL4AaXOdHhGricAHvHtWC+tqIImkYmyO+aOsPHl3Kl4nyy4sDWR0OWEDM6ua0ZA0yrzQdDsl4h4qA4DcXDDXmK7ua0r3vVuAtaakmhFDUAa6/0VFTXy4jCwBjRkA0bhoK/hRaDpeKqa2rK0ySMbpicG1GtCc1f7PAGNa0Vo0ACuZyVf2Vukj1zxSvYB1odXHv3KyIsEREUREQEREGpbnaAirTrT7xvC0JbE40LJC0N0DQ3BTLItI0y4g5qP2wvi0WeSN8TA+PCcbXA0rXLrjNp14jksV07bWaYhriYJD8mWjQT9F46p7q15LXRc1NetoLrils7uns7LQ5rSQzo29ZwBoGYz1SeNfFchvjYWwykBhtFilc4NEczOkZUmlc3ZMrlXF4bl3wjucFF3rs5BaAcbBiwuaHUo9odQnA7Vpq1pqDWrQdywsfmy8/RnbIm442NtEZBIfZyX5AkdkgO3bgV030KXU8Xe5z8QxTyYRUggNDWuFN3WDsu9WC9vR86jvg00sIefWASyuaRhIBa3FUEGmhGXcKWO4bHKGeuLS7E7NgIbhqaZH5RFCaZVJVEHetiAdSp0GVVBWqyDgFaLy6z3Hmoi0RIwqNtukHcoqe5RuqDyVyngUdaw1gLnua0De4ho8ys43KrrJ7RF2JCQNzlM3btJaTG+R1me+OP4x8YxBmVauGoFKmui0P1lFIyV0R6ToxnQEAk6AEjPvCvXohikfZbb0kQbjcA1vFvR0zxa5kjct9NzTs0Lq27YQMMuHkT9xyVmsu1ZOuE9xw/iFH3p6PrJJ2oBE7jHWHPj1eq7xqufX/dn6ve4NtcjWtp1pGFzKkCgPR1I1+aVlMdkg2ijdqS36wy8xkskl+QtzMjR5n3BcbvnbeziMl74nvLsUYjPwijBhw0GTWE51BwnM6qduaxdPZ4ppMREgBa0u+QR1S6mVaU7uJQWy27fNrhgjMh4nJvlvUJarVaLR8dLhb8xmn9c1mjs4AyAA5ZKJvzaqzWQetkGLcxvWefAad5oOaYjegsTWdkDvOZ81lxZ03qg2b0jutNobFG0RRuxZuILyQKj6Ld/Eq33c3CC4kkneTU+ZQsSFVO7NXB0p6R49WDkD8sj/KPaoa6LtktLwGtOCoxP0aBvz3nkF0yOMNAAAAAoANAAqSPSIiNCIiAiIgIiIMU7KhVy9dj7POCcIY472aHvboVaFrTWSpq04T5gqy2eEc9dcFvsedmmc5gzwHrsIpSmB3ZH1C1bNk9ImHq2qzuYRq6MFw7yx3WHcMSubnFvaHiMx+S1rXd0M4o9jXcyM/NdOuX5RM+mvYb1gnFYZWu4hrqOHew5jxC2HOIa7rE5b1WLy9HMbjiieWEZjFnQ8nDMKKmuW84wWMnlLaUyeyT+9I0vHmnRxvjl/Tb9Jm2ytYC57mtA1LiGjzKqF57dWZtRGXTu/7Ter9t1G+RKyD0evkOK1Tucdc3GVw7sXVb4KVs2zlnh7EYJHyn9Y+G4eATOHHzdZ7qa63XhaviY2wM+cRU0+u8BvkCkWwrCcVpmfO/WlSRz6ztPABXWbNaMrU/0/GYuIxlijjFI42sH0aknvJzKvPowNY7T/5G/wCEKoSRFxDWtc5x0a0Fzj3AL7em2n6jsb2EsfbrQ7G2KocIG0DWulpvoK4d5PAErle92tRZfSn6UI7tiMUeGS1SN6jDm2MH+0kHDg3f3L863htla52ubLOXh+TsTGVI78NVG3heEk8r5ZXukkkJc5zjUkn+tFroqY2ev1lmeHmBkhG92fsP3UXQrN6ZYTHhfA9uAdUMo4O0FMyKfkuSoguN/wDpPtM9WxHoGHLqZvI5v3eFFUXSkkkkknUnMnvOq8Ig9CleA810J3pBdNNDBZmYQ+SNmN4BecTg3JugrXfXwXO1bfRRAx18WESAFvSF3W0xNY5zDn9INKD9ZwwtY0NaA0DIACgC9oiAiIgIiICIiAiIgIiIC15bC05jqni3LzC2EQRskEjd2MfR18vwWGO0tOXgQdVMLDPZGP7TQeeh8CM0FctcGH8VGTNVyN3tpQ1pzNfeqBtPt9d1lc5jMVrmFfVQPbhBHz5CQBnlQVPJEx7ZY3SGjGlx5D3nQeKir+vuw2Gvwu0h0g/5ezUklrrR7tGeNFzPa30uW604omn4HD/0oKsNMu2/Jx8KA8FQ0MdFvz002l4MdjjjsUZ1MfrJna9qVw7tADzXPZZXPc5znFznEucXEklxNSSTmSTvXhEUREQEREBERAXpjqEZL4BVdO2G9BdqteGS1VssBzoR694yphYewNc3Z8ig0vR/tjeJtVns1ltE5Ej2NLXj4QxrCQHPLXVLWtbnkRov1AFD7M7IWW74+js0LWA9p3akeeL3nM92g3UUygIiICIiAiIgIiICIiAiIgIiINS9bsjtMMkMoLo5GlrgHOYSDqKtIIXFNr/0fZG1fYJOkAzEMpDZBrkyTJrtwAdT6xXdkQfiy97snglMdpikjkGokaWuNMqivaGWoqDxWiW8F+0b6uCz2uMxWmFkrDueMxza4ZtPMEFcf2u/R1HWfd83E9DOcu5kgHscPFFcMRSF9bP2iySdHaYZIXZ0D20BpqWu0cOYJCj0QREQERb1zXJPa5RDZ4nyyHPCwVoMgS46NbmMzQZoNFWjY70c2y8nDoIi2KtHTSdWJutaHV5ypRtTmK01XWthv0f4osMt4OE0mohYT0TTqMZyLzyyG7Ndeggaxoaxoa1ooGtAaAOAA0CCk7D+iKx3cGvw9PaBT1srR1Tv6JmjN+eZ5q8oiAiIgIiICIiAiIgIiICIiAiIgIiICIiAiIg1L0uiG0xmOeKOVh1bI0OHeK6HmFyHa39HWN2J93y9GdehnJczdkyTtN39rFrqF2lEH4y2h2WtNhk6O0wviOdCRVjqb2OGTvAqLYwkgAEkkAACpJOgA4r9tW6wRzMdHLGyRjsi2Roc094KgdnvRzYLFK+Wz2drZHmuJxLywfNjxE4Brpx4UQcZ2G9Ak9pwy20us0RoRGB69w5g5R7tQTyC7xs/s1Z7FEIrNCyJu/COs40pie45uPMqT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304800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1085" name="Picture 1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41" y="1340297"/>
            <a:ext cx="1368623" cy="136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0" y="333375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0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endParaRPr lang="ru-RU" sz="80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135296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9644"/>
                </a:solidFill>
                <a:latin typeface="Calibri" pitchFamily="34" charset="0"/>
                <a:cs typeface="Calibri" pitchFamily="34" charset="0"/>
              </a:rPr>
              <a:t>13</a:t>
            </a:r>
            <a:endParaRPr lang="ru-RU" sz="4000" dirty="0">
              <a:solidFill>
                <a:srgbClr val="00964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196909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Рентгеновских аппаратов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995936" y="1052736"/>
            <a:ext cx="504056" cy="5256584"/>
          </a:xfrm>
          <a:prstGeom prst="rightBrace">
            <a:avLst/>
          </a:prstGeom>
          <a:ln w="38100">
            <a:solidFill>
              <a:srgbClr val="009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57752" y="1340768"/>
            <a:ext cx="4178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РКБ 2, РКОД, ГБ № 5 Н.ЧЕЛНЫ</a:t>
            </a:r>
          </a:p>
          <a:p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ЦРБ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ДРОЖЖАНОВСКАЯ;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КАЙБИЦКАЯ;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ЗЕЛЕНОДОЛЬСКАЯ;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ТУКАЕВСКАЯ;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ЧЕРЕМШАНСКАЯ;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ЧИСТОПОЛЬСКАЯ;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АТНИНСКАЯ;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К-УСТЬИНСКАЯ;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СПАССКАЯ;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БУИНСКАЯ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7667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ПОДГОТОВИТЬ ПОМЕЩЕНИЯ</a:t>
            </a:r>
            <a:endParaRPr lang="ru-RU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4000496" y="1071546"/>
            <a:ext cx="504056" cy="5256584"/>
          </a:xfrm>
          <a:prstGeom prst="rightBrace">
            <a:avLst/>
          </a:prstGeom>
          <a:ln w="38100">
            <a:solidFill>
              <a:srgbClr val="009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91" y="4437112"/>
            <a:ext cx="2066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1" b="95279" l="3704" r="96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198" y="2564904"/>
            <a:ext cx="2112746" cy="227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DC6595-7F88-4E5F-BEE4-C00266547257}" type="slidenum">
              <a:rPr lang="ru-RU" sz="1400" smtClean="0"/>
              <a:pPr eaLnBrk="1" hangingPunct="1"/>
              <a:t>22</a:t>
            </a:fld>
            <a:endParaRPr lang="ru-RU" sz="1400" smtClean="0"/>
          </a:p>
        </p:txBody>
      </p:sp>
      <p:pic>
        <p:nvPicPr>
          <p:cNvPr id="78851" name="Picture 4" descr="ipp__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644"/>
          </a:solidFill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4"/>
          <p:cNvSpPr>
            <a:spLocks noChangeArrowheads="1"/>
          </p:cNvSpPr>
          <p:nvPr/>
        </p:nvSpPr>
        <p:spPr bwMode="auto">
          <a:xfrm>
            <a:off x="277813" y="0"/>
            <a:ext cx="8872537" cy="9810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/>
            <a:endParaRPr lang="ru-RU" b="1">
              <a:solidFill>
                <a:srgbClr val="FFFFFF"/>
              </a:solidFill>
            </a:endParaRPr>
          </a:p>
        </p:txBody>
      </p:sp>
      <p:graphicFrame>
        <p:nvGraphicFramePr>
          <p:cNvPr id="4098" name="Rectangle 3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58" name="think-cell Slide" r:id="rId73" imgW="0" imgH="0" progId="">
                  <p:embed/>
                </p:oleObj>
              </mc:Choice>
              <mc:Fallback>
                <p:oleObj name="think-cell Slide" r:id="rId73" imgW="0" imgH="0" progId="">
                  <p:embed/>
                  <p:pic>
                    <p:nvPicPr>
                      <p:cNvPr id="0" name="AutoShape 12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16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ru-RU" sz="1000"/>
              <a:t>3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0" y="413792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700" kern="1200" cap="all" dirty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>КЛЮЧЕВЫЕ ПОКАЗАТЕЛИ ЗДОРОВЬЯ </a:t>
            </a:r>
            <a:r>
              <a:rPr lang="ru-RU" sz="2700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700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700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>РЕСПУБЛИКИ ТАТАРСТАН</a:t>
            </a:r>
            <a:r>
              <a:rPr lang="en-US" sz="2700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700" kern="1200" cap="all" dirty="0" smtClean="0">
                <a:solidFill>
                  <a:srgbClr val="009644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600" dirty="0" smtClean="0">
                <a:solidFill>
                  <a:srgbClr val="0096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600" dirty="0" smtClean="0">
                <a:solidFill>
                  <a:srgbClr val="0096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en-US" sz="1600" dirty="0" smtClean="0">
                <a:solidFill>
                  <a:srgbClr val="0096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96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месяцев 2012 г.)</a:t>
            </a:r>
          </a:p>
        </p:txBody>
      </p:sp>
      <p:graphicFrame>
        <p:nvGraphicFramePr>
          <p:cNvPr id="4" name="Object 19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83383143"/>
              </p:ext>
            </p:extLst>
          </p:nvPr>
        </p:nvGraphicFramePr>
        <p:xfrm>
          <a:off x="488951" y="2536826"/>
          <a:ext cx="1947008" cy="302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4"/>
          </a:graphicData>
        </a:graphic>
      </p:graphicFrame>
      <p:sp>
        <p:nvSpPr>
          <p:cNvPr id="4103" name="Line 78"/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 flipH="1" flipV="1">
            <a:off x="789841" y="3145160"/>
            <a:ext cx="2185322" cy="4192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bIns="91440" anchor="ctr"/>
          <a:lstStyle/>
          <a:p>
            <a:endParaRPr lang="ru-RU"/>
          </a:p>
        </p:txBody>
      </p:sp>
      <p:sp>
        <p:nvSpPr>
          <p:cNvPr id="4104" name="AutoShape 7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2915816" y="3073152"/>
            <a:ext cx="118697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 tIns="91440" bIns="91440" anchor="ctr"/>
          <a:lstStyle/>
          <a:p>
            <a:endParaRPr lang="ru-RU"/>
          </a:p>
        </p:txBody>
      </p:sp>
      <p:sp>
        <p:nvSpPr>
          <p:cNvPr id="4105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7105" y="2279650"/>
            <a:ext cx="57882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/>
            <a:r>
              <a:rPr lang="ru-RU" sz="1000"/>
              <a:t>на тыс. </a:t>
            </a:r>
          </a:p>
          <a:p>
            <a:pPr algn="l"/>
            <a:r>
              <a:rPr lang="ru-RU" sz="1000"/>
              <a:t>населения</a:t>
            </a:r>
          </a:p>
        </p:txBody>
      </p:sp>
      <p:sp>
        <p:nvSpPr>
          <p:cNvPr id="4106" name="Rectangle 7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50187" y="3068960"/>
            <a:ext cx="225669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l"/>
            <a:r>
              <a:rPr lang="ru-RU" sz="1000" dirty="0" smtClean="0">
                <a:solidFill>
                  <a:srgbClr val="C00000"/>
                </a:solidFill>
              </a:rPr>
              <a:t>13,1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4108" name="Rectangle 3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33600" y="5473700"/>
            <a:ext cx="278160" cy="1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FC1734FB-45B1-4777-9D25-381CAE5E14A5}" type="datetime'''''2''0''''''''''''''''''''''''1''''''''''''''''''0'''">
              <a:rPr lang="ru-RU" sz="800"/>
              <a:pPr/>
              <a:t>2010</a:t>
            </a:fld>
            <a:endParaRPr lang="ru-RU" sz="800" dirty="0"/>
          </a:p>
        </p:txBody>
      </p:sp>
      <p:sp>
        <p:nvSpPr>
          <p:cNvPr id="4109" name="Rectangle 7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08689" y="2996952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r>
              <a:rPr lang="ru-RU" sz="1000" dirty="0" smtClean="0"/>
              <a:t>12,9</a:t>
            </a:r>
            <a:endParaRPr lang="ru-RU" sz="1000" dirty="0"/>
          </a:p>
        </p:txBody>
      </p:sp>
      <p:sp>
        <p:nvSpPr>
          <p:cNvPr id="4110" name="Rectangle 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69830" y="5473700"/>
            <a:ext cx="325905" cy="1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B9710B49-876B-450B-AC03-3A28D823DA74}" type="datetime'''''''''2''''0''''0''''''''''''''''''''''''''''''''9'''''''''">
              <a:rPr lang="ru-RU" sz="800"/>
              <a:pPr/>
              <a:t>2009</a:t>
            </a:fld>
            <a:endParaRPr lang="ru-RU" sz="800" dirty="0"/>
          </a:p>
        </p:txBody>
      </p:sp>
      <p:sp>
        <p:nvSpPr>
          <p:cNvPr id="4111" name="Rectangle 7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44920" y="3251200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FAEDB43C-2060-4AE1-B9E1-587AD5F8781F}" type="datetime'1''''''''''2''''''''''''''''''''.''''''''4'''''''''''''">
              <a:rPr lang="ru-RU" sz="1000"/>
              <a:pPr/>
              <a:t>12.4</a:t>
            </a:fld>
            <a:endParaRPr lang="ru-RU" sz="1000"/>
          </a:p>
        </p:txBody>
      </p:sp>
      <p:sp>
        <p:nvSpPr>
          <p:cNvPr id="4112" name="Rectangle 3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06062" y="5473700"/>
            <a:ext cx="229634" cy="1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790161CC-E345-48DF-866B-596F6FE41507}" type="datetime'''''2''''''0''''''''08'''''''">
              <a:rPr lang="ru-RU" sz="800"/>
              <a:pPr/>
              <a:t>2008</a:t>
            </a:fld>
            <a:endParaRPr lang="ru-RU" sz="800" dirty="0"/>
          </a:p>
        </p:txBody>
      </p:sp>
      <p:sp>
        <p:nvSpPr>
          <p:cNvPr id="4113" name="Rectangle 6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81151" y="3517900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1BFCDAE3-1289-43DE-8C1E-B51461297A1D}" type="datetime'''''1''''''''''''''''''''''1''''''''.''''8'''">
              <a:rPr lang="ru-RU" sz="1000"/>
              <a:pPr/>
              <a:t>11.8</a:t>
            </a:fld>
            <a:endParaRPr lang="ru-RU" sz="1000"/>
          </a:p>
        </p:txBody>
      </p:sp>
      <p:sp>
        <p:nvSpPr>
          <p:cNvPr id="4114" name="Rectangle 2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31640" y="5473700"/>
            <a:ext cx="288032" cy="1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829C785D-5744-42C4-8D34-40C179923470}" type="datetime'''''''''''''2''''''''''''''''''''0''''''''0''''''''''7'''''">
              <a:rPr lang="ru-RU" sz="800"/>
              <a:pPr/>
              <a:t>2007</a:t>
            </a:fld>
            <a:endParaRPr lang="ru-RU" sz="800" dirty="0"/>
          </a:p>
        </p:txBody>
      </p:sp>
      <p:sp>
        <p:nvSpPr>
          <p:cNvPr id="4115" name="Rectangle 6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12985" y="3917950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9F041A90-6B9B-409E-A478-75DCF9C54F7F}" type="datetime'''''''''''''1''''''''''''''''''0.''''''''9'''''''''''''''">
              <a:rPr lang="ru-RU" sz="1000"/>
              <a:pPr/>
              <a:t>10.9</a:t>
            </a:fld>
            <a:endParaRPr lang="ru-RU" sz="1000"/>
          </a:p>
        </p:txBody>
      </p:sp>
      <p:sp>
        <p:nvSpPr>
          <p:cNvPr id="4116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69730" y="5473700"/>
            <a:ext cx="261909" cy="1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7562831D-52D9-45FF-9E29-0918367C6B8F}" type="datetime'''''''2''''''''''''0''''''''''''''0''''''6'''''''''''''''">
              <a:rPr lang="ru-RU" sz="800"/>
              <a:pPr/>
              <a:t>2006</a:t>
            </a:fld>
            <a:endParaRPr lang="ru-RU" sz="800"/>
          </a:p>
        </p:txBody>
      </p:sp>
      <p:sp>
        <p:nvSpPr>
          <p:cNvPr id="4117" name="Rectangle 6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77058" y="4356100"/>
            <a:ext cx="2080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96708E77-7F31-446B-9B6D-8F86F782FA84}" type="datetime'''''''''9''''''''.''''''''''9'''''''''''''''''''''''''''''''">
              <a:rPr lang="ru-RU" sz="1000"/>
              <a:pPr/>
              <a:t>9.9</a:t>
            </a:fld>
            <a:endParaRPr lang="ru-RU" sz="1000"/>
          </a:p>
        </p:txBody>
      </p:sp>
      <p:sp>
        <p:nvSpPr>
          <p:cNvPr id="4118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05962" y="5473700"/>
            <a:ext cx="309654" cy="1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0339734A-23FB-4E05-8C91-E99056DBE60F}" type="datetime'''''''''''''2''''0''''0''''''''''''5'''">
              <a:rPr lang="ru-RU" sz="800"/>
              <a:pPr/>
              <a:t>2005</a:t>
            </a:fld>
            <a:endParaRPr lang="ru-RU" sz="800" dirty="0"/>
          </a:p>
        </p:txBody>
      </p:sp>
      <p:sp>
        <p:nvSpPr>
          <p:cNvPr id="4119" name="Rectangle 6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3289" y="4403725"/>
            <a:ext cx="2080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2751B387-185D-4931-972E-943AC1226152}" type="datetime'''''''''''9''''''.''''''''''''''8'''''''''''''">
              <a:rPr lang="ru-RU" sz="1000"/>
              <a:pPr/>
              <a:t>9.8</a:t>
            </a:fld>
            <a:endParaRPr lang="ru-RU" sz="1000"/>
          </a:p>
        </p:txBody>
      </p:sp>
      <p:graphicFrame>
        <p:nvGraphicFramePr>
          <p:cNvPr id="2" name="Object 92"/>
          <p:cNvGraphicFramePr>
            <a:graphicFrameLocks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623121871"/>
              </p:ext>
            </p:extLst>
          </p:nvPr>
        </p:nvGraphicFramePr>
        <p:xfrm>
          <a:off x="3485662" y="2536826"/>
          <a:ext cx="1947008" cy="302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5"/>
          </a:graphicData>
        </a:graphic>
      </p:graphicFrame>
      <p:sp>
        <p:nvSpPr>
          <p:cNvPr id="4127" name="Rectangle 9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0312" y="5517232"/>
            <a:ext cx="305784" cy="7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DFAD0D2E-EF64-4688-9D19-E22D18CCB517}" type="datetime'''2''''''''''''0''''''''''''1''''''''0'''''''">
              <a:rPr lang="ru-RU" sz="800"/>
              <a:pPr/>
              <a:t>2010</a:t>
            </a:fld>
            <a:endParaRPr lang="ru-RU" sz="800" dirty="0"/>
          </a:p>
        </p:txBody>
      </p:sp>
      <p:sp>
        <p:nvSpPr>
          <p:cNvPr id="4128" name="Rectangle 9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32406" y="4741571"/>
            <a:ext cx="2080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r>
              <a:rPr lang="ru-RU" sz="1000" dirty="0" smtClean="0"/>
              <a:t>4,9</a:t>
            </a:r>
            <a:endParaRPr lang="ru-RU" sz="1000" dirty="0"/>
          </a:p>
        </p:txBody>
      </p:sp>
      <p:sp>
        <p:nvSpPr>
          <p:cNvPr id="4129" name="Rectangle 9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66543" y="5517232"/>
            <a:ext cx="28152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7CA5D27F-05FE-435B-8C0B-DFB0E620B4A2}" type="datetime'''''''''2''''''''''0''''''''''0''''''''''''''''''9'">
              <a:rPr lang="ru-RU" sz="800"/>
              <a:pPr/>
              <a:t>2009</a:t>
            </a:fld>
            <a:endParaRPr lang="ru-RU" sz="800" dirty="0"/>
          </a:p>
        </p:txBody>
      </p:sp>
      <p:sp>
        <p:nvSpPr>
          <p:cNvPr id="4130" name="Rectangle 10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939979" y="4356100"/>
            <a:ext cx="2080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BB600784-8382-4F8B-A4C6-24F96B130D69}" type="datetime'5''''''''''''''''''''''''.''''''''''''''''''''''9'''''''''''''">
              <a:rPr lang="ru-RU" sz="1000"/>
              <a:pPr/>
              <a:t>5.9</a:t>
            </a:fld>
            <a:endParaRPr lang="ru-RU" sz="1000" dirty="0"/>
          </a:p>
        </p:txBody>
      </p:sp>
      <p:sp>
        <p:nvSpPr>
          <p:cNvPr id="4131" name="Rectangle 10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572000" y="5517232"/>
            <a:ext cx="257258" cy="1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4958083C-0AFF-411C-A8DB-1D9D9AD69463}" type="datetime'''''''2''''''''''''''''''''0''08'''''''''''''''''''">
              <a:rPr lang="ru-RU" sz="800"/>
              <a:pPr/>
              <a:t>2008</a:t>
            </a:fld>
            <a:endParaRPr lang="ru-RU" sz="800" dirty="0"/>
          </a:p>
        </p:txBody>
      </p:sp>
      <p:sp>
        <p:nvSpPr>
          <p:cNvPr id="4132" name="Rectangle 10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644008" y="4308475"/>
            <a:ext cx="2080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26BA8D34-E99F-4F88-9177-D6DC9727E501}" type="datetime'''''''''''''6''''''.''''0'''''''''''">
              <a:rPr lang="ru-RU" sz="1000"/>
              <a:pPr/>
              <a:t>6.0</a:t>
            </a:fld>
            <a:endParaRPr lang="ru-RU" sz="1000" dirty="0"/>
          </a:p>
        </p:txBody>
      </p:sp>
      <p:sp>
        <p:nvSpPr>
          <p:cNvPr id="4133" name="Rectangle 10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34608" y="5517232"/>
            <a:ext cx="237392" cy="1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254E5077-489F-429A-A50F-124DF519AD0C}" type="datetime'''''''''''''''''''''''''''''''''''''''''''''''''''''2''0''07'">
              <a:rPr lang="ru-RU" sz="800"/>
              <a:pPr/>
              <a:t>2007</a:t>
            </a:fld>
            <a:endParaRPr lang="ru-RU" sz="800" dirty="0"/>
          </a:p>
        </p:txBody>
      </p:sp>
      <p:sp>
        <p:nvSpPr>
          <p:cNvPr id="4134" name="Rectangle 10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27984" y="3517900"/>
            <a:ext cx="2080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80F5568E-09E9-4D3F-BAEB-3D1067691048}" type="datetime'''''7''.''''''''''''''''''''''''''''''''''''''''''8'''''">
              <a:rPr lang="ru-RU" sz="1000"/>
              <a:pPr/>
              <a:t>7.8</a:t>
            </a:fld>
            <a:endParaRPr lang="ru-RU" sz="1000" dirty="0"/>
          </a:p>
        </p:txBody>
      </p:sp>
      <p:sp>
        <p:nvSpPr>
          <p:cNvPr id="4135" name="Rectangle 10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66442" y="5517232"/>
            <a:ext cx="289533" cy="1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E1663A15-F4EC-4FCB-A4BB-B35B5CC670E9}" type="datetime'2''''''0''''''0''''''''6'''''''''''''''''''''''''">
              <a:rPr lang="ru-RU" sz="800"/>
              <a:pPr/>
              <a:t>2006</a:t>
            </a:fld>
            <a:endParaRPr lang="ru-RU" sz="800" dirty="0"/>
          </a:p>
        </p:txBody>
      </p:sp>
      <p:sp>
        <p:nvSpPr>
          <p:cNvPr id="4136" name="Rectangle 10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139952" y="3336925"/>
            <a:ext cx="2080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17A78182-C33D-49BD-AECF-817860575B7B}" type="datetime'''''''''''''''''''8''''''''''''.''''''''''''''''''2'''''''">
              <a:rPr lang="ru-RU" sz="1000"/>
              <a:pPr/>
              <a:t>8.2</a:t>
            </a:fld>
            <a:endParaRPr lang="ru-RU" sz="1000" dirty="0"/>
          </a:p>
        </p:txBody>
      </p:sp>
      <p:sp>
        <p:nvSpPr>
          <p:cNvPr id="4137" name="Rectangle 10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79912" y="5517232"/>
            <a:ext cx="360040" cy="25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8EF9198B-BAC6-457D-97EF-5B96FC5EDBC2}" type="datetime'''''''''''2''''''''''''''''''''''''''0''0''5'''''''''''''''">
              <a:rPr lang="ru-RU" sz="800"/>
              <a:pPr/>
              <a:t>2005</a:t>
            </a:fld>
            <a:endParaRPr lang="ru-RU" sz="800" dirty="0"/>
          </a:p>
        </p:txBody>
      </p:sp>
      <p:sp>
        <p:nvSpPr>
          <p:cNvPr id="4138" name="Rectangle 10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851920" y="3432175"/>
            <a:ext cx="2080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A4063932-B47E-4A8A-8047-9D49CB9EDBEF}" type="datetime'''''''''8''''''''''''''''''''''''''.''''''0'''''''''''''''">
              <a:rPr lang="ru-RU" sz="1000"/>
              <a:pPr/>
              <a:t>8.0</a:t>
            </a:fld>
            <a:endParaRPr lang="ru-RU" sz="1000" dirty="0"/>
          </a:p>
        </p:txBody>
      </p:sp>
      <p:sp>
        <p:nvSpPr>
          <p:cNvPr id="4139" name="Rectangle 9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563816" y="2279650"/>
            <a:ext cx="57882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/>
            <a:r>
              <a:rPr lang="ru-RU" sz="1000"/>
              <a:t>на тыс. </a:t>
            </a:r>
          </a:p>
          <a:p>
            <a:pPr algn="l"/>
            <a:r>
              <a:rPr lang="ru-RU" sz="1000"/>
              <a:t>населения</a:t>
            </a:r>
          </a:p>
        </p:txBody>
      </p:sp>
      <p:sp>
        <p:nvSpPr>
          <p:cNvPr id="4143" name="Rectangle 123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20566" y="1576687"/>
            <a:ext cx="248089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dir="54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91440" bIns="91440" anchor="b">
            <a:spAutoFit/>
          </a:bodyPr>
          <a:lstStyle/>
          <a:p>
            <a:pPr algn="ctr"/>
            <a:r>
              <a:rPr lang="ru-RU" sz="1800" b="1" dirty="0">
                <a:solidFill>
                  <a:srgbClr val="006C31"/>
                </a:solidFill>
                <a:latin typeface="Candara" pitchFamily="34" charset="0"/>
              </a:rPr>
              <a:t>Рождаемость</a:t>
            </a:r>
          </a:p>
        </p:txBody>
      </p:sp>
      <p:sp>
        <p:nvSpPr>
          <p:cNvPr id="4144" name="Rectangle 12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3203848" y="1598022"/>
            <a:ext cx="2895900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  <a:extLst/>
        </p:spPr>
        <p:txBody>
          <a:bodyPr wrap="square" tIns="91440" bIns="91440" anchor="b">
            <a:spAutoFit/>
          </a:bodyPr>
          <a:lstStyle/>
          <a:p>
            <a:pPr algn="ctr"/>
            <a:r>
              <a:rPr lang="ru-RU" sz="1800" b="1" dirty="0">
                <a:solidFill>
                  <a:srgbClr val="006C31"/>
                </a:solidFill>
                <a:latin typeface="Candara" pitchFamily="34" charset="0"/>
              </a:rPr>
              <a:t>Младенческая смертность</a:t>
            </a:r>
          </a:p>
        </p:txBody>
      </p:sp>
      <p:sp>
        <p:nvSpPr>
          <p:cNvPr id="4145" name="Rectangle 127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6372200" y="1599183"/>
            <a:ext cx="2480896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  <a:extLst/>
        </p:spPr>
        <p:txBody>
          <a:bodyPr tIns="91440" bIns="91440" anchor="b">
            <a:spAutoFit/>
          </a:bodyPr>
          <a:lstStyle/>
          <a:p>
            <a:pPr algn="ctr"/>
            <a:r>
              <a:rPr lang="ru-RU" sz="1800" b="1" dirty="0">
                <a:solidFill>
                  <a:srgbClr val="006C31"/>
                </a:solidFill>
                <a:latin typeface="Candara" pitchFamily="34" charset="0"/>
              </a:rPr>
              <a:t>Смертность</a:t>
            </a:r>
          </a:p>
        </p:txBody>
      </p:sp>
      <p:graphicFrame>
        <p:nvGraphicFramePr>
          <p:cNvPr id="3" name="Object 138"/>
          <p:cNvGraphicFramePr>
            <a:graphicFrameLocks/>
          </p:cNvGraphicFramePr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3550076589"/>
              </p:ext>
            </p:extLst>
          </p:nvPr>
        </p:nvGraphicFramePr>
        <p:xfrm>
          <a:off x="6495562" y="2536826"/>
          <a:ext cx="1947008" cy="302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6"/>
          </a:graphicData>
        </a:graphic>
      </p:graphicFrame>
      <p:sp>
        <p:nvSpPr>
          <p:cNvPr id="4148" name="AutoShape 14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8574696" y="3780656"/>
            <a:ext cx="118696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 tIns="91440" bIns="91440" anchor="ctr"/>
          <a:lstStyle/>
          <a:p>
            <a:endParaRPr lang="ru-RU"/>
          </a:p>
        </p:txBody>
      </p:sp>
      <p:sp>
        <p:nvSpPr>
          <p:cNvPr id="4149" name="Line 139"/>
          <p:cNvSpPr>
            <a:spLocks noChangeShapeType="1"/>
          </p:cNvSpPr>
          <p:nvPr>
            <p:custDataLst>
              <p:tags r:id="rId41"/>
            </p:custDataLst>
          </p:nvPr>
        </p:nvSpPr>
        <p:spPr bwMode="gray">
          <a:xfrm flipH="1" flipV="1">
            <a:off x="6796453" y="3856856"/>
            <a:ext cx="1789347" cy="770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bIns="91440" anchor="ctr"/>
          <a:lstStyle/>
          <a:p>
            <a:endParaRPr lang="ru-RU"/>
          </a:p>
        </p:txBody>
      </p:sp>
      <p:sp>
        <p:nvSpPr>
          <p:cNvPr id="4151" name="Rectangle 14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573716" y="2279650"/>
            <a:ext cx="57882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l"/>
            <a:r>
              <a:rPr lang="ru-RU" sz="1000"/>
              <a:t>на тыс. </a:t>
            </a:r>
          </a:p>
          <a:p>
            <a:pPr algn="l"/>
            <a:r>
              <a:rPr lang="ru-RU" sz="1000"/>
              <a:t>населения</a:t>
            </a:r>
          </a:p>
        </p:txBody>
      </p:sp>
      <p:sp>
        <p:nvSpPr>
          <p:cNvPr id="4152" name="Rectangle 1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738819" y="3780656"/>
            <a:ext cx="225669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l"/>
            <a:r>
              <a:rPr lang="ru-RU" sz="1000" dirty="0" smtClean="0">
                <a:solidFill>
                  <a:srgbClr val="C00000"/>
                </a:solidFill>
              </a:rPr>
              <a:t>13,4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4154" name="Rectangle 1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140212" y="5473700"/>
            <a:ext cx="320220" cy="1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3DC1D245-3F1D-4BE3-8C9C-4F9CE8C0D595}" type="datetime'''''''''2''''''''''''''''''''''''''''01''''0'''''''''''''''''">
              <a:rPr lang="ru-RU" sz="800"/>
              <a:pPr/>
              <a:t>2010</a:t>
            </a:fld>
            <a:endParaRPr lang="ru-RU" sz="800" dirty="0"/>
          </a:p>
        </p:txBody>
      </p:sp>
      <p:sp>
        <p:nvSpPr>
          <p:cNvPr id="4155" name="Rectangle 1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187870" y="3996680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r>
              <a:rPr lang="ru-RU" sz="1000" dirty="0" smtClean="0"/>
              <a:t>12,7</a:t>
            </a:r>
            <a:endParaRPr lang="ru-RU" sz="1000" dirty="0"/>
          </a:p>
        </p:txBody>
      </p:sp>
      <p:sp>
        <p:nvSpPr>
          <p:cNvPr id="4156" name="Rectangle 1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76442" y="5473700"/>
            <a:ext cx="295957" cy="1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A1E97C0B-30CE-4039-A59A-B527AEEBAEDF}" type="datetime'''''''''''''''''2''''''''0''''09'''''''''''''''''''''''''">
              <a:rPr lang="ru-RU" sz="800"/>
              <a:pPr/>
              <a:t>2009</a:t>
            </a:fld>
            <a:endParaRPr lang="ru-RU" sz="800" dirty="0"/>
          </a:p>
        </p:txBody>
      </p:sp>
      <p:sp>
        <p:nvSpPr>
          <p:cNvPr id="4157" name="Rectangle 1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4368" y="4003675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49436826-466C-46E6-B4AD-FC2FA0E27E36}" type="datetime'''''''''1''''2''''''''''''''''''''.''''''7'''''''''''''''">
              <a:rPr lang="ru-RU" sz="1000"/>
              <a:pPr/>
              <a:t>12.7</a:t>
            </a:fld>
            <a:endParaRPr lang="ru-RU" sz="1000" dirty="0"/>
          </a:p>
        </p:txBody>
      </p:sp>
      <p:sp>
        <p:nvSpPr>
          <p:cNvPr id="4158" name="Rectangle 1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12674" y="5510534"/>
            <a:ext cx="271694" cy="7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F80530F3-084D-4F62-ACD0-8AD0E33F1054}" type="datetime'''''''2''''''''''''''''''''''''''0''''''''''0''8'''''''''''">
              <a:rPr lang="ru-RU" sz="800"/>
              <a:pPr/>
              <a:t>2008</a:t>
            </a:fld>
            <a:endParaRPr lang="ru-RU" sz="800" dirty="0"/>
          </a:p>
        </p:txBody>
      </p:sp>
      <p:sp>
        <p:nvSpPr>
          <p:cNvPr id="4160" name="Rectangle 15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344508" y="5510534"/>
            <a:ext cx="323836" cy="15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52D4F3F7-CD7B-4C54-A6BA-30DE5E8FDE29}" type="datetime'''''''''''''2''''''0''''''''0''''''''''''''''7'''''''''''''''">
              <a:rPr lang="ru-RU" sz="800"/>
              <a:pPr/>
              <a:t>2007</a:t>
            </a:fld>
            <a:endParaRPr lang="ru-RU" sz="800" dirty="0"/>
          </a:p>
        </p:txBody>
      </p:sp>
      <p:sp>
        <p:nvSpPr>
          <p:cNvPr id="4161" name="Rectangle 15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467790" y="3870325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162" name="Rectangle 15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76342" y="5517232"/>
            <a:ext cx="303969" cy="1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6777868A-E7F6-4FE8-893E-86BE302EB725}" type="datetime'''''''''''''2''''0''''''''''''0''''''''''''''''''''''6'''">
              <a:rPr lang="ru-RU" sz="800"/>
              <a:pPr/>
              <a:t>2006</a:t>
            </a:fld>
            <a:endParaRPr lang="ru-RU" sz="800" dirty="0"/>
          </a:p>
        </p:txBody>
      </p:sp>
      <p:sp>
        <p:nvSpPr>
          <p:cNvPr id="4163" name="Rectangle 15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164288" y="3852664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047DC85E-021D-4C2D-B2AB-C88309FDC844}" type="datetime'1''''''''''''''''''''3''''''.''''''''''''''1'">
              <a:rPr lang="ru-RU" sz="1000"/>
              <a:pPr/>
              <a:t>13.1</a:t>
            </a:fld>
            <a:endParaRPr lang="ru-RU" sz="1000" dirty="0"/>
          </a:p>
        </p:txBody>
      </p:sp>
      <p:sp>
        <p:nvSpPr>
          <p:cNvPr id="4164" name="Rectangle 15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789208" y="5517232"/>
            <a:ext cx="303072" cy="1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7B345605-DDBA-4D2A-8D8F-384616ABE272}" type="datetime'2''''''''0''''''''''''''''''''''''''''0''''5'''''''''">
              <a:rPr lang="ru-RU" sz="800"/>
              <a:pPr/>
              <a:t>2005</a:t>
            </a:fld>
            <a:endParaRPr lang="ru-RU" sz="800" dirty="0"/>
          </a:p>
        </p:txBody>
      </p:sp>
      <p:sp>
        <p:nvSpPr>
          <p:cNvPr id="4165" name="Rectangle 15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876256" y="3517900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fld id="{76BFAF85-BB3E-4D51-812E-F9E6D284E779}" type="datetime'''1''''''''''''3''''''''''''''''''.''''''''''''''''''''''8'">
              <a:rPr lang="ru-RU" sz="1000"/>
              <a:pPr/>
              <a:t>13.8</a:t>
            </a:fld>
            <a:endParaRPr lang="ru-RU" sz="1000" dirty="0"/>
          </a:p>
        </p:txBody>
      </p:sp>
      <p:sp>
        <p:nvSpPr>
          <p:cNvPr id="73" name="Rectangle 152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72185" y="3870325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4941168"/>
            <a:ext cx="144016" cy="432048"/>
          </a:xfrm>
          <a:prstGeom prst="rect">
            <a:avLst/>
          </a:prstGeom>
          <a:solidFill>
            <a:srgbClr val="009644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Rectangle 9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420768" y="5527990"/>
            <a:ext cx="305784" cy="7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ru-RU" sz="800" dirty="0" smtClean="0"/>
              <a:t>2011</a:t>
            </a:r>
            <a:endParaRPr lang="ru-RU" sz="800" dirty="0"/>
          </a:p>
        </p:txBody>
      </p:sp>
      <p:sp>
        <p:nvSpPr>
          <p:cNvPr id="76" name="Rectangle 9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184980" y="4601722"/>
            <a:ext cx="2080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r>
              <a:rPr lang="ru-RU" sz="1000" dirty="0" smtClean="0"/>
              <a:t>5,3</a:t>
            </a:r>
            <a:endParaRPr lang="ru-RU" sz="10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411760" y="3068960"/>
            <a:ext cx="164094" cy="2304256"/>
          </a:xfrm>
          <a:prstGeom prst="rect">
            <a:avLst/>
          </a:prstGeom>
          <a:solidFill>
            <a:srgbClr val="009644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Rectangle 73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635518" y="2715452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r>
              <a:rPr lang="ru-RU" sz="1000" dirty="0" smtClean="0"/>
              <a:t>14,5</a:t>
            </a:r>
            <a:endParaRPr lang="ru-RU" sz="1000" dirty="0"/>
          </a:p>
        </p:txBody>
      </p:sp>
      <p:sp>
        <p:nvSpPr>
          <p:cNvPr id="79" name="Rectangle 9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397870" y="5484960"/>
            <a:ext cx="305784" cy="7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ru-RU" sz="800" dirty="0" smtClean="0"/>
              <a:t>2011</a:t>
            </a:r>
            <a:endParaRPr lang="ru-RU" sz="8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8520245" y="4221088"/>
            <a:ext cx="156211" cy="1162885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Rectangle 14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8478327" y="4007438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r>
              <a:rPr lang="ru-RU" sz="1000" dirty="0" smtClean="0"/>
              <a:t>12,4</a:t>
            </a:r>
            <a:endParaRPr lang="ru-RU" sz="1000" dirty="0"/>
          </a:p>
        </p:txBody>
      </p:sp>
      <p:sp>
        <p:nvSpPr>
          <p:cNvPr id="82" name="Rectangle 9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432909" y="5495717"/>
            <a:ext cx="305784" cy="7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ru-RU" sz="800" dirty="0" smtClean="0"/>
              <a:t>2011</a:t>
            </a:r>
            <a:endParaRPr lang="ru-RU" sz="8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661142" y="2944060"/>
            <a:ext cx="164094" cy="2436713"/>
          </a:xfrm>
          <a:prstGeom prst="rect">
            <a:avLst/>
          </a:prstGeom>
          <a:solidFill>
            <a:srgbClr val="009644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Rectangle 73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355908" y="2859036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r>
              <a:rPr lang="ru-RU" sz="1000" dirty="0" smtClean="0"/>
              <a:t>13,4</a:t>
            </a:r>
            <a:endParaRPr lang="ru-RU" sz="1000" dirty="0"/>
          </a:p>
        </p:txBody>
      </p:sp>
      <p:sp>
        <p:nvSpPr>
          <p:cNvPr id="85" name="Rectangle 97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632137" y="5484960"/>
            <a:ext cx="305784" cy="7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ru-RU" sz="800" dirty="0" smtClean="0"/>
              <a:t>2012</a:t>
            </a:r>
            <a:endParaRPr lang="ru-RU" sz="8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8762070" y="4322672"/>
            <a:ext cx="156211" cy="1050544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Rectangle 97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8704962" y="5495717"/>
            <a:ext cx="305784" cy="7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ru-RU" sz="800" dirty="0" smtClean="0"/>
              <a:t>2012</a:t>
            </a:r>
            <a:endParaRPr lang="ru-RU" sz="800" dirty="0"/>
          </a:p>
        </p:txBody>
      </p:sp>
      <p:sp>
        <p:nvSpPr>
          <p:cNvPr id="88" name="Rectangle 1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8727709" y="4135907"/>
            <a:ext cx="27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r>
              <a:rPr lang="ru-RU" sz="1000" dirty="0" smtClean="0"/>
              <a:t>12,1</a:t>
            </a:r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949280"/>
            <a:ext cx="2291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+ 4 251 ребенка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667450" y="4437112"/>
            <a:ext cx="200694" cy="947121"/>
          </a:xfrm>
          <a:prstGeom prst="rect">
            <a:avLst/>
          </a:prstGeom>
          <a:solidFill>
            <a:srgbClr val="009644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Rectangle 10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646543" y="4231357"/>
            <a:ext cx="20808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400" tIns="0" rIns="25400" bIns="0" anchor="b"/>
          <a:lstStyle/>
          <a:p>
            <a:r>
              <a:rPr lang="ru-RU" sz="1000" dirty="0" smtClean="0"/>
              <a:t>6.4</a:t>
            </a:r>
            <a:endParaRPr lang="ru-RU" sz="1000" dirty="0"/>
          </a:p>
        </p:txBody>
      </p:sp>
      <p:sp>
        <p:nvSpPr>
          <p:cNvPr id="91" name="Line 93"/>
          <p:cNvSpPr>
            <a:spLocks noChangeShapeType="1"/>
          </p:cNvSpPr>
          <p:nvPr>
            <p:custDataLst>
              <p:tags r:id="rId67"/>
            </p:custDataLst>
          </p:nvPr>
        </p:nvSpPr>
        <p:spPr bwMode="gray">
          <a:xfrm flipH="1">
            <a:off x="3786554" y="3285666"/>
            <a:ext cx="1689589" cy="0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tIns="91440" bIns="91440" anchor="ctr"/>
          <a:lstStyle/>
          <a:p>
            <a:endParaRPr lang="ru-RU"/>
          </a:p>
        </p:txBody>
      </p:sp>
      <p:sp>
        <p:nvSpPr>
          <p:cNvPr id="92" name="AutoShape 9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0800000">
            <a:off x="5480433" y="3242516"/>
            <a:ext cx="118697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 tIns="91440" bIns="91440" anchor="ctr"/>
          <a:lstStyle/>
          <a:p>
            <a:endParaRPr lang="ru-RU">
              <a:solidFill>
                <a:srgbClr val="C00000"/>
              </a:solidFill>
            </a:endParaRPr>
          </a:p>
        </p:txBody>
      </p:sp>
      <p:sp>
        <p:nvSpPr>
          <p:cNvPr id="93" name="Rectangle 96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699641" y="3231500"/>
            <a:ext cx="16119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l"/>
            <a:r>
              <a:rPr lang="ru-RU" sz="1000" dirty="0" smtClean="0"/>
              <a:t>8.7</a:t>
            </a:r>
            <a:endParaRPr lang="ru-RU" sz="1000" dirty="0"/>
          </a:p>
        </p:txBody>
      </p:sp>
      <p:sp>
        <p:nvSpPr>
          <p:cNvPr id="95" name="Rectangle 97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762291" y="5516973"/>
            <a:ext cx="305784" cy="7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ru-RU" sz="800" dirty="0" smtClean="0"/>
              <a:t>2012</a:t>
            </a:r>
            <a:endParaRPr lang="ru-RU" sz="800" dirty="0"/>
          </a:p>
        </p:txBody>
      </p:sp>
      <p:sp>
        <p:nvSpPr>
          <p:cNvPr id="9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DF74-988C-420F-861E-17B7198AD17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48378" y="393700"/>
            <a:ext cx="906545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ПРОГРАММА «МОДЕРНИЗАЦИЯ ЗДРАВООХРАНЕНИЯ РЕСПУБЛИКИ ТАТАРСТАН НА 2011-2012 ГОДЫ» </a:t>
            </a:r>
          </a:p>
          <a:p>
            <a:pPr algn="ctr"/>
            <a:r>
              <a:rPr lang="ru-RU" sz="2400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ФИНАНСОВОЕ ОБЕСПЕЧЕНИЕ МЕРОПРИЯТИЙ 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483" y="2930971"/>
            <a:ext cx="143351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140,8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defRPr/>
            </a:pPr>
            <a:r>
              <a:rPr lang="ru-RU" sz="1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77072"/>
            <a:ext cx="152011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553,8 </a:t>
            </a:r>
          </a:p>
          <a:p>
            <a:pPr algn="ctr" fontAlgn="ctr">
              <a:defRPr/>
            </a:pPr>
            <a:r>
              <a:rPr lang="ru-RU" sz="1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3164" y="5267490"/>
            <a:ext cx="159461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276,7 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defRPr/>
            </a:pPr>
            <a:r>
              <a:rPr lang="ru-RU" sz="12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1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7480" y="2949150"/>
            <a:ext cx="1363662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20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831 </a:t>
            </a:r>
            <a:endParaRPr lang="ru-RU" sz="2000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defRPr/>
            </a:pPr>
            <a:r>
              <a:rPr lang="ru-RU" sz="1400" dirty="0" err="1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1400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27021" y="4135337"/>
            <a:ext cx="1338262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20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204,2 </a:t>
            </a:r>
            <a:endParaRPr lang="ru-RU" sz="2000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defRPr/>
            </a:pPr>
            <a:r>
              <a:rPr lang="ru-RU" sz="1400" dirty="0" err="1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1400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91130" y="5256443"/>
            <a:ext cx="1370012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2000" b="1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683 </a:t>
            </a:r>
            <a:endParaRPr lang="ru-RU" sz="2000" b="1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pPr algn="ctr" fontAlgn="ctr">
              <a:defRPr/>
            </a:pPr>
            <a:r>
              <a:rPr lang="ru-RU" sz="1400" dirty="0" err="1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2780928"/>
            <a:ext cx="5832648" cy="1008112"/>
          </a:xfrm>
          <a:prstGeom prst="roundRect">
            <a:avLst/>
          </a:prstGeom>
          <a:noFill/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51165" y="3967381"/>
            <a:ext cx="5832648" cy="1008112"/>
          </a:xfrm>
          <a:prstGeom prst="roundRect">
            <a:avLst/>
          </a:prstGeom>
          <a:noFill/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28494" y="5131163"/>
            <a:ext cx="5832648" cy="1008112"/>
          </a:xfrm>
          <a:prstGeom prst="roundRect">
            <a:avLst/>
          </a:prstGeom>
          <a:noFill/>
          <a:ln>
            <a:solidFill>
              <a:srgbClr val="0096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99996" y="4209826"/>
            <a:ext cx="304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Внедрение современных информационных систем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3997" y="3023374"/>
            <a:ext cx="304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Укрепление материально-технической базы учреждений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08198" y="5335823"/>
            <a:ext cx="304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Внедрение стандартов медицинской помощи</a:t>
            </a:r>
            <a:endParaRPr lang="ru-RU" sz="14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6948264" y="2780928"/>
            <a:ext cx="935038" cy="917575"/>
          </a:xfrm>
          <a:prstGeom prst="flowChartConnector">
            <a:avLst/>
          </a:prstGeom>
          <a:solidFill>
            <a:srgbClr val="0096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48264" y="2996952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67,7%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7020272" y="4005567"/>
            <a:ext cx="936625" cy="917575"/>
          </a:xfrm>
          <a:prstGeom prst="flowChartConnector">
            <a:avLst/>
          </a:prstGeom>
          <a:solidFill>
            <a:srgbClr val="0096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25637" y="4293096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36,9%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7020272" y="5177309"/>
            <a:ext cx="936625" cy="915987"/>
          </a:xfrm>
          <a:prstGeom prst="flowChartConnector">
            <a:avLst/>
          </a:prstGeom>
          <a:solidFill>
            <a:srgbClr val="0096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45671" y="5459884"/>
            <a:ext cx="91122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81,9%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1165" y="1916832"/>
            <a:ext cx="150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Плановые</a:t>
            </a:r>
          </a:p>
          <a:p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показатели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6176" y="2060848"/>
            <a:ext cx="15046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Исполнение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(от плана)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60901" y="2060848"/>
            <a:ext cx="15046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Исполнение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(от поступлений)</a:t>
            </a:r>
          </a:p>
        </p:txBody>
      </p:sp>
      <p:sp>
        <p:nvSpPr>
          <p:cNvPr id="28" name="Блок-схема: узел 27"/>
          <p:cNvSpPr/>
          <p:nvPr/>
        </p:nvSpPr>
        <p:spPr>
          <a:xfrm>
            <a:off x="7994866" y="2791945"/>
            <a:ext cx="935038" cy="917575"/>
          </a:xfrm>
          <a:prstGeom prst="flowChartConnector">
            <a:avLst/>
          </a:prstGeom>
          <a:solidFill>
            <a:srgbClr val="0096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101466" y="300796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74%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8083001" y="4023593"/>
            <a:ext cx="935038" cy="917575"/>
          </a:xfrm>
          <a:prstGeom prst="flowChartConnector">
            <a:avLst/>
          </a:prstGeom>
          <a:solidFill>
            <a:srgbClr val="0096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083001" y="4239617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51,6%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8028384" y="5157192"/>
            <a:ext cx="935038" cy="917575"/>
          </a:xfrm>
          <a:prstGeom prst="flowChartConnector">
            <a:avLst/>
          </a:prstGeom>
          <a:solidFill>
            <a:srgbClr val="00964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094018" y="5442698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94.9%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cs.kz/s1/2e/1a/21/2e1a21a9178c39825c5747188538e5f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58714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cap="all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Фактическое исполнение Программы </a:t>
            </a:r>
            <a:r>
              <a:rPr lang="ru-RU" sz="2000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(декабрь 2012 года)</a:t>
            </a:r>
            <a:endParaRPr lang="ru-RU" sz="2000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412776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180 000 </a:t>
            </a:r>
            <a:r>
              <a:rPr lang="ru-RU" sz="9600" b="1" spc="50" dirty="0" err="1" smtClean="0">
                <a:ln w="11430"/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кв.м</a:t>
            </a:r>
            <a:endParaRPr lang="ru-RU" sz="9600" b="1" spc="50" dirty="0">
              <a:ln w="11430"/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224" y="429309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Дополнительное</a:t>
            </a:r>
          </a:p>
          <a:p>
            <a:pPr algn="ctr"/>
            <a:r>
              <a:rPr lang="ru-RU" sz="2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финансирование РЕСПУБЛИКИ</a:t>
            </a:r>
            <a:endParaRPr lang="ru-RU" sz="2400" b="1" cap="all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cap="al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249 </a:t>
            </a:r>
            <a:r>
              <a:rPr lang="ru-RU" sz="2400" b="1" cap="al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093296"/>
            <a:ext cx="73083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3254 единиц оборудования</a:t>
            </a:r>
            <a:endParaRPr lang="ru-RU" sz="3600" b="1" spc="50" dirty="0">
              <a:ln w="11430"/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224" y="309859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Освоено средств ФФОМС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al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400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00 млн. руб.</a:t>
            </a:r>
            <a:endParaRPr lang="ru-RU" sz="2400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8787898" y="6362989"/>
            <a:ext cx="323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85B57672-5C64-43B1-94A2-3B945B6F6A8F}" type="slidenum">
              <a:rPr lang="ru-RU" sz="1400" smtClean="0"/>
              <a:pPr eaLnBrk="1" hangingPunct="1"/>
              <a:t>5</a:t>
            </a:fld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4042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20088" y="6520259"/>
            <a:ext cx="6588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D986A0-2D48-40A1-92FB-DAEAF18A8DFC}" type="slidenum">
              <a:rPr lang="ru-RU" sz="1400">
                <a:solidFill>
                  <a:schemeClr val="tx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67544" y="436602"/>
            <a:ext cx="8567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ВЕДУЩИМ МЕДИЦИНСКИМ ЦЕНТРАМ – ВТОРУЮ ЖИЗНЬ</a:t>
            </a:r>
          </a:p>
        </p:txBody>
      </p:sp>
      <p:sp>
        <p:nvSpPr>
          <p:cNvPr id="70666" name="TextBox 6"/>
          <p:cNvSpPr txBox="1">
            <a:spLocks noChangeArrowheads="1"/>
          </p:cNvSpPr>
          <p:nvPr/>
        </p:nvSpPr>
        <p:spPr bwMode="auto">
          <a:xfrm>
            <a:off x="30163" y="765175"/>
            <a:ext cx="89281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Модернизация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Реконструкция.  Дизайн. Новые технологии. Менеджмент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5" y="1268760"/>
            <a:ext cx="91646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Бережно сохраняя традиции, коллектив, опыт</a:t>
            </a:r>
          </a:p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Развивая инновации и потенциал коллектива  </a:t>
            </a:r>
          </a:p>
        </p:txBody>
      </p:sp>
      <p:pic>
        <p:nvPicPr>
          <p:cNvPr id="32777" name="Содержимое 10" descr="пц1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2204864"/>
            <a:ext cx="889248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Вертикальный свиток 14"/>
          <p:cNvSpPr/>
          <p:nvPr/>
        </p:nvSpPr>
        <p:spPr>
          <a:xfrm>
            <a:off x="0" y="2060848"/>
            <a:ext cx="1033462" cy="1143000"/>
          </a:xfrm>
          <a:prstGeom prst="verticalScroll">
            <a:avLst/>
          </a:prstGeom>
          <a:solidFill>
            <a:srgbClr val="00964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Наши </a:t>
            </a:r>
            <a:r>
              <a:rPr lang="ru-RU" sz="800" dirty="0">
                <a:solidFill>
                  <a:schemeClr val="bg1"/>
                </a:solidFill>
              </a:rPr>
              <a:t>стандарты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9"/>
          <p:cNvSpPr txBox="1">
            <a:spLocks noChangeArrowheads="1"/>
          </p:cNvSpPr>
          <p:nvPr/>
        </p:nvSpPr>
        <p:spPr bwMode="auto">
          <a:xfrm>
            <a:off x="827088" y="115888"/>
            <a:ext cx="77438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200" b="1">
              <a:solidFill>
                <a:srgbClr val="FF0000"/>
              </a:solidFill>
            </a:endParaRPr>
          </a:p>
        </p:txBody>
      </p:sp>
      <p:graphicFrame>
        <p:nvGraphicFramePr>
          <p:cNvPr id="501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11243"/>
              </p:ext>
            </p:extLst>
          </p:nvPr>
        </p:nvGraphicFramePr>
        <p:xfrm>
          <a:off x="706438" y="1335360"/>
          <a:ext cx="7985125" cy="5334000"/>
        </p:xfrm>
        <a:graphic>
          <a:graphicData uri="http://schemas.openxmlformats.org/drawingml/2006/table">
            <a:tbl>
              <a:tblPr/>
              <a:tblGrid>
                <a:gridCol w="3498080"/>
                <a:gridCol w="1335888"/>
                <a:gridCol w="1574785"/>
                <a:gridCol w="788186"/>
                <a:gridCol w="788186"/>
              </a:tblGrid>
              <a:tr h="266718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Генподрядчик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ОАО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Камгэсэнергострой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19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Заказчик-застройщик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ГКУ «ГИСУ РТ»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19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 объекта, млн. руб.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548,364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156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бюджет РФ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395,71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592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Кассовый расход (бюджет РФ+РТ)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52,86+0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883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завершения строительства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март 2013г.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119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Начало строительства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2012г.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686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</a:p>
                  </a:txBody>
                  <a:tcPr marL="6694" marR="6694" marT="6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6694" marR="6694" marT="6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6694" marR="6694" marT="6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выполнения/ % по кассовому расходу</a:t>
                      </a:r>
                    </a:p>
                  </a:txBody>
                  <a:tcPr marL="6694" marR="6694" marT="669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НЕДЕЛЯ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(08.12.2012г. – 14.12.2012г.)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11,59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11,38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98,19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8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СМР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9,46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9,25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97,78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50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Инженерное оборудование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2,13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2,13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100,00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latin typeface="Arial Cyr"/>
                        </a:rPr>
                        <a:t>МЕСЯЦ ДЕКАБРЬ</a:t>
                      </a:r>
                      <a:endParaRPr lang="ru-RU" sz="1600" b="1" i="0" u="none" strike="noStrike" kern="1200" baseline="0" dirty="0" smtClean="0">
                        <a:solidFill>
                          <a:schemeClr val="tx1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(01.12.2012г. – 14.12.2012г.)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22,09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21,63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97,92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8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СМР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18,86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18,40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97,56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76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Инженерное оборудование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3,23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3,23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100,00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Arial Cyr"/>
                        </a:rPr>
                        <a:t>С НАЧАЛА СТРОИТЕЛЬСТВА </a:t>
                      </a:r>
                    </a:p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НА 14.12.2012г.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212,01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193,43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91,24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24,93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70" name="TextBox 19"/>
          <p:cNvSpPr txBox="1">
            <a:spLocks noChangeArrowheads="1"/>
          </p:cNvSpPr>
          <p:nvPr/>
        </p:nvSpPr>
        <p:spPr bwMode="auto">
          <a:xfrm>
            <a:off x="467544" y="438344"/>
            <a:ext cx="822401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cap="all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ГАУЗ «Закамская </a:t>
            </a:r>
            <a:r>
              <a:rPr lang="ru-RU" sz="2000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детская больница с перинатальным центром, </a:t>
            </a:r>
            <a:r>
              <a:rPr lang="ru-RU" sz="2000" cap="all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Н.Челны» </a:t>
            </a:r>
            <a:r>
              <a:rPr lang="ru-RU" sz="2000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(Детская больница)</a:t>
            </a:r>
          </a:p>
          <a:p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C:\Users\Пользователь\Desktop\ФОТО\вертолет 16.06.2012\IMG_035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32656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9F737-4F6F-448B-BC3E-D376AE0F5555}" type="slidenum">
              <a:rPr lang="ru-RU" sz="1400" smtClean="0"/>
              <a:pPr eaLnBrk="1" hangingPunct="1"/>
              <a:t>8</a:t>
            </a:fld>
            <a:endParaRPr lang="ru-RU" sz="1400" smtClean="0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79388" y="5877272"/>
            <a:ext cx="8964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КАПИТАЛЬНЫЙ РЕМОНТ ГКБ №7  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10" descr="логотип мз рт англ копи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7246" y="44624"/>
            <a:ext cx="5832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9"/>
          <p:cNvSpPr txBox="1">
            <a:spLocks noChangeArrowheads="1"/>
          </p:cNvSpPr>
          <p:nvPr/>
        </p:nvSpPr>
        <p:spPr bwMode="auto">
          <a:xfrm>
            <a:off x="827088" y="115888"/>
            <a:ext cx="77438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200" b="1">
              <a:solidFill>
                <a:srgbClr val="FF0000"/>
              </a:solidFill>
            </a:endParaRPr>
          </a:p>
        </p:txBody>
      </p:sp>
      <p:graphicFrame>
        <p:nvGraphicFramePr>
          <p:cNvPr id="501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78060"/>
              </p:ext>
            </p:extLst>
          </p:nvPr>
        </p:nvGraphicFramePr>
        <p:xfrm>
          <a:off x="706438" y="1313702"/>
          <a:ext cx="7985125" cy="5427666"/>
        </p:xfrm>
        <a:graphic>
          <a:graphicData uri="http://schemas.openxmlformats.org/drawingml/2006/table">
            <a:tbl>
              <a:tblPr/>
              <a:tblGrid>
                <a:gridCol w="3498080"/>
                <a:gridCol w="1335888"/>
                <a:gridCol w="1574785"/>
                <a:gridCol w="788186"/>
                <a:gridCol w="788186"/>
              </a:tblGrid>
              <a:tr h="287282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Генподрядчик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ОАО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Казаньцентрстрой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347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Заказчик-застройщик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ГКУ «ГИСУ РТ»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347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Стоимость объекта, млн. руб.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888,4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429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бюджет РФ</a:t>
                      </a:r>
                    </a:p>
                  </a:txBody>
                  <a:tcPr marL="6694" marR="6694" marT="669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latin typeface="Arial"/>
                        </a:rPr>
                        <a:t>888,4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41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Кассовый расход (бюджет РФ+РТ)</a:t>
                      </a:r>
                    </a:p>
                  </a:txBody>
                  <a:tcPr marL="6694" marR="6694" marT="669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446,41+0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741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Срок завершения строительства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latin typeface="Arial"/>
                        </a:rPr>
                        <a:t>20.12.2012г.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65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Начало строительства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апрель 2011г.</a:t>
                      </a:r>
                    </a:p>
                  </a:txBody>
                  <a:tcPr marL="6694" marR="6694" marT="669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677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</a:p>
                  </a:txBody>
                  <a:tcPr marL="6694" marR="6694" marT="6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6694" marR="6694" marT="6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6694" marR="6694" marT="6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выполнения/ % по кассовому расходу</a:t>
                      </a:r>
                    </a:p>
                  </a:txBody>
                  <a:tcPr marL="6694" marR="6694" marT="6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3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НЕДЕЛЯ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(08.12.2012г. – 14.12.2012г.)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9,00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8,82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98,00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31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СМР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9,00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8,82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98,00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57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Инженерное оборудование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4" marR="6694" marT="669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4" marR="6694" marT="669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</a:t>
                      </a:r>
                    </a:p>
                  </a:txBody>
                  <a:tcPr marL="6694" marR="6694" marT="669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latin typeface="Arial Cyr"/>
                        </a:rPr>
                        <a:t>МЕСЯЦ ДЕКАБРЬ</a:t>
                      </a:r>
                      <a:endParaRPr lang="ru-RU" sz="1600" b="1" i="0" u="none" strike="noStrike" kern="1200" baseline="0" dirty="0" smtClean="0">
                        <a:solidFill>
                          <a:schemeClr val="tx1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(01.12.2012г. – 14.12.2012г.)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29,09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28,91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99,38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53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СМР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18,00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17,82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99,00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38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Инженерное оборудование</a:t>
                      </a: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11,09</a:t>
                      </a:r>
                    </a:p>
                  </a:txBody>
                  <a:tcPr marL="6694" marR="6694" marT="669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11,09</a:t>
                      </a:r>
                    </a:p>
                  </a:txBody>
                  <a:tcPr marL="6694" marR="6694" marT="669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100,00</a:t>
                      </a:r>
                    </a:p>
                  </a:txBody>
                  <a:tcPr marL="6694" marR="6694" marT="669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Arial Cyr"/>
                        </a:rPr>
                        <a:t>С НАЧАЛА СТРОИТЕЛЬСТВА </a:t>
                      </a:r>
                    </a:p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latin typeface="Arial Cyr"/>
                          <a:ea typeface="+mn-ea"/>
                          <a:cs typeface="+mn-cs"/>
                        </a:rPr>
                        <a:t>НА 14.12.2012г.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Arial Cyr"/>
                        <a:ea typeface="+mn-ea"/>
                        <a:cs typeface="+mn-cs"/>
                      </a:endParaRPr>
                    </a:p>
                  </a:txBody>
                  <a:tcPr marL="6694" marR="6694" marT="66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739,21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731,52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98,96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60,39</a:t>
                      </a:r>
                    </a:p>
                  </a:txBody>
                  <a:tcPr marL="6694" marR="6694" marT="669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218" name="TextBox 19"/>
          <p:cNvSpPr txBox="1">
            <a:spLocks noChangeArrowheads="1"/>
          </p:cNvSpPr>
          <p:nvPr/>
        </p:nvSpPr>
        <p:spPr bwMode="auto">
          <a:xfrm>
            <a:off x="1054100" y="416858"/>
            <a:ext cx="7743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cap="all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ГАУЗ</a:t>
            </a:r>
            <a:r>
              <a:rPr lang="ru-RU" sz="2000" cap="all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«Городская клиническая больница №7 </a:t>
            </a:r>
            <a:endParaRPr lang="ru-RU" sz="2000" cap="all" dirty="0" smtClean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cap="all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cap="all" dirty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ул. Чуйкова, д.54» (Модернизация)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5EAgph1EivvoXI5BMh2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9unuVZ70K9TRMM2qlt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_gi7xTck6Fbx6bAvNP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_5T4WRREyrnf6GUTeov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ZzaRJ5xUmBX.ZHnGbcM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VtbqjvHkiGzJndXCPiB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N_V02y80e6gS59UsjAc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S5EZFvZ02ykqBs6.0.9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Yo9NSiRU.ZkzRk0DN1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2kxf.5RkC61PqCnpZ5Q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y0oXcviEyvsQDFa06D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rofdKYe0.9gJXVIFi1z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SOR4aGJUuVYFXDYwle8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hysutDLk.5N_Z_4lAx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McS6ITXE.uTCh93DVj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_9DM83LUe7U8LrxjrN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XpEH4ANE.gsSXEkfGyV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HEHYPfIEOb3.lkYNDss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XWMLq2LEq8YIleppLJq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_b14Jv3EmMzbrC.j0bf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UB_FImEUyOsm3ULFA6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7MLXBVjEeSJwwfMndTv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N0aMTo0E.FZLLBEqd2R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Ux8JEeIUuBa5oQbmOc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_FPxIGVU62nYPEim87W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uNMV1vs0y8ktnAdjBP9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wQ1l_kPUCiMtYF.phap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YTZd98kUykdBAxlAxb2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0PfsjEF0.4Iz6amoscf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JtrxlURUaeVOmvWYdnx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NCNW6AbUmahTCFnCkOM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hsB_1MvEm3StACsmjl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5EAgph1EivvoXI5BMh2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.ATd4X20KDiPg5H1M57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Cs5iueO0Wx0XPS3YGUb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1eGNm3p0Cg6VvHM.TYb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UNfp4pjEm7Nowx5KAmK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8eno94bkykqsB6Dx9Er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5B5aWm0EizksdX_039z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pyzElYD0K3Q9k6Wr2k1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2DdCdn4EKAawdApOmt1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2ywgLvh0.r_KayXTXzJ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lfucVx5EuL0ai3wJ8h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QeV3PnWU2rayilSmN0y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VnTqipk0Wyv05EjMeJG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VpUxF9.kidRbKMI9aoF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0xGiRf60.0nFRPc_A5Q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3gxzvt8kSQPl8maV9It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zpS_ANRkSPPtkf0WYGg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O8_rN1QUeWKEjxJ.xq0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5ZLAtSmEW4_5UTxMI73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0xGiRf60.0nFRPc_A5Q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HEHYPfIEOb3.lkYNDs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7MLXBVjEeSJwwfMndTv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XWMLq2LEq8YIleppLJq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VtbqjvHkiGzJndXCPiB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HEHYPfIEOb3.lkYNDss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2ywgLvh0.r_KayXTXzJ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HEHYPfIEOb3.lkYNDss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VtbqjvHkiGzJndXCPiB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HEHYPfIEOb3.lkYNDss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HEHYPfIEOb3.lkYNDss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2ywgLvh0.r_KayXTXzJ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Ux8JEeIUuBa5oQbmOcq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5EAgph1EivvoXI5BMh2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n.S1WpTE2IZZPCt00Lt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E0XxIyzkqnbDG0qzB7M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lhiRzXBUOVriOkxOVuF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HEHYPfIEOb3.lkYNDss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xXuGv7iUC6nqBHVxEtf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zXdaDKKUaGhtkGMDG10g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5868</TotalTime>
  <Words>955</Words>
  <Application>Microsoft Office PowerPoint</Application>
  <PresentationFormat>Экран (4:3)</PresentationFormat>
  <Paragraphs>369</Paragraphs>
  <Slides>22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think-cell Slide</vt:lpstr>
      <vt:lpstr>Итоговое заседание Координационного совета по контролю за реализацией программы «Модернизация здравоохранения  Республики Татарстан  на 2011 – 2012 годы»</vt:lpstr>
      <vt:lpstr>КЛЮЧЕВЫЕ ПОКАЗАТЕЛИ ЗДОРОВЬЯ  РЕСПУБЛИКИ ТАТАРСТАН</vt:lpstr>
      <vt:lpstr>КЛЮЧЕВЫЕ ПОКАЗАТЕЛИ ЗДОРОВЬЯ  РЕСПУБЛИКИ ТАТАРСТАН (10 месяцев 2012 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Tuishev</dc:creator>
  <cp:lastModifiedBy>Марат С. Нурмиев</cp:lastModifiedBy>
  <cp:revision>405</cp:revision>
  <cp:lastPrinted>2012-10-09T04:42:16Z</cp:lastPrinted>
  <dcterms:created xsi:type="dcterms:W3CDTF">2008-02-19T06:06:46Z</dcterms:created>
  <dcterms:modified xsi:type="dcterms:W3CDTF">2012-12-19T12:43:30Z</dcterms:modified>
</cp:coreProperties>
</file>