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311" r:id="rId2"/>
    <p:sldId id="328" r:id="rId3"/>
    <p:sldId id="329" r:id="rId4"/>
    <p:sldId id="330" r:id="rId5"/>
    <p:sldId id="331" r:id="rId6"/>
    <p:sldId id="257" r:id="rId7"/>
    <p:sldId id="282" r:id="rId8"/>
    <p:sldId id="321" r:id="rId9"/>
    <p:sldId id="323" r:id="rId10"/>
    <p:sldId id="289" r:id="rId11"/>
    <p:sldId id="325" r:id="rId12"/>
    <p:sldId id="326" r:id="rId13"/>
    <p:sldId id="324" r:id="rId14"/>
    <p:sldId id="302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60" autoAdjust="0"/>
    <p:restoredTop sz="67634" autoAdjust="0"/>
  </p:normalViewPr>
  <p:slideViewPr>
    <p:cSldViewPr snapToGrid="0">
      <p:cViewPr varScale="1">
        <p:scale>
          <a:sx n="62" d="100"/>
          <a:sy n="62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9 мес. 2018</c:v>
                </c:pt>
                <c:pt idx="4">
                  <c:v>9 мес.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18.5</c:v>
                </c:pt>
                <c:pt idx="1">
                  <c:v>14.5</c:v>
                </c:pt>
                <c:pt idx="2">
                  <c:v>12.4</c:v>
                </c:pt>
                <c:pt idx="3">
                  <c:v>9.6</c:v>
                </c:pt>
                <c:pt idx="4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79376"/>
        <c:axId val="172980160"/>
      </c:barChart>
      <c:catAx>
        <c:axId val="17297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980160"/>
        <c:crosses val="autoZero"/>
        <c:auto val="1"/>
        <c:lblAlgn val="ctr"/>
        <c:lblOffset val="100"/>
        <c:noMultiLvlLbl val="0"/>
      </c:catAx>
      <c:valAx>
        <c:axId val="1729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97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explosion val="1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9.6249904903191533E-2"/>
                  <c:y val="-0.178356864026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406462779109136E-2"/>
                  <c:y val="-0.18604829135314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77357449883982E-2"/>
                  <c:y val="-2.4990933823113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496462398721896E-2"/>
                  <c:y val="-1.2076974944258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нейросифилис</c:v>
                </c:pt>
                <c:pt idx="1">
                  <c:v>поздний скрытый</c:v>
                </c:pt>
                <c:pt idx="2">
                  <c:v>неуточненный</c:v>
                </c:pt>
                <c:pt idx="3">
                  <c:v>перв., вторичн.</c:v>
                </c:pt>
                <c:pt idx="4">
                  <c:v>ранний скрытый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2.5999999999999999E-2</c:v>
                </c:pt>
                <c:pt idx="1">
                  <c:v>0.33600000000000002</c:v>
                </c:pt>
                <c:pt idx="2" formatCode="0%">
                  <c:v>0.28000000000000003</c:v>
                </c:pt>
                <c:pt idx="3" formatCode="0%">
                  <c:v>0.08</c:v>
                </c:pt>
                <c:pt idx="4">
                  <c:v>0.27300000000000002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898056184097858"/>
          <c:w val="0.98368138765263036"/>
          <c:h val="0.14350758318475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FF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7389877895697819E-3"/>
                  <c:y val="-0.169748477364893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267830651603244E-2"/>
                  <c:y val="-9.23348174745331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362451976111682E-2"/>
                  <c:y val="-7.72789361425044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077503898969238E-2"/>
                  <c:y val="5.33729198831214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645089200806426"/>
                  <c:y val="-7.92903817744987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604492373235951E-2"/>
                  <c:y val="3.58924082661471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0-1</c:v>
                </c:pt>
                <c:pt idx="1">
                  <c:v>2-14</c:v>
                </c:pt>
                <c:pt idx="2">
                  <c:v>15-17</c:v>
                </c:pt>
                <c:pt idx="3">
                  <c:v>18-29</c:v>
                </c:pt>
                <c:pt idx="4">
                  <c:v>30-39</c:v>
                </c:pt>
                <c:pt idx="5">
                  <c:v>40 и старше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0.03</c:v>
                </c:pt>
                <c:pt idx="1">
                  <c:v>0.02</c:v>
                </c:pt>
                <c:pt idx="2">
                  <c:v>0.03</c:v>
                </c:pt>
                <c:pt idx="3">
                  <c:v>0.14599999999999999</c:v>
                </c:pt>
                <c:pt idx="4">
                  <c:v>0.20399999999999999</c:v>
                </c:pt>
                <c:pt idx="5">
                  <c:v>0.627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268344174369499E-2"/>
          <c:y val="0.91559584661085858"/>
          <c:w val="0.90633287686865227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1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8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096618357488E-2"/>
          <c:y val="0.10974310498242289"/>
          <c:w val="0.84842995169082125"/>
          <c:h val="0.75518422044901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FF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3058646201833378E-2"/>
                  <c:y val="-0.1200347512662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304076800182585"/>
                  <c:y val="-6.754577844724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697439993913806E-3"/>
                  <c:y val="-0.14346401914395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1923998630606E-2"/>
                  <c:y val="-3.4921207168509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399882079957396E-3"/>
                  <c:y val="-3.905974582053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1133744151546273E-3"/>
                  <c:y val="-2.500214616127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КВУ</c:v>
                </c:pt>
                <c:pt idx="1">
                  <c:v>АПУ</c:v>
                </c:pt>
                <c:pt idx="2">
                  <c:v>Стационары</c:v>
                </c:pt>
                <c:pt idx="3">
                  <c:v>самостоятельно</c:v>
                </c:pt>
                <c:pt idx="4">
                  <c:v>При всех МО</c:v>
                </c:pt>
                <c:pt idx="5">
                  <c:v>МУ др.формы собственности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0.128</c:v>
                </c:pt>
                <c:pt idx="1">
                  <c:v>0.252</c:v>
                </c:pt>
                <c:pt idx="2">
                  <c:v>0.248</c:v>
                </c:pt>
                <c:pt idx="3">
                  <c:v>7.1999999999999995E-2</c:v>
                </c:pt>
                <c:pt idx="4">
                  <c:v>0.219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268344174369499E-2"/>
          <c:y val="0.91559584661085858"/>
          <c:w val="0.90633287686865227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1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0.73785</cdr:x>
      <cdr:y>0.40659</cdr:y>
    </cdr:from>
    <cdr:to>
      <cdr:x>0.85038</cdr:x>
      <cdr:y>0.46428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7758953" y="1769222"/>
          <a:ext cx="1183341" cy="2510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0.74041</cdr:x>
      <cdr:y>0.36333</cdr:y>
    </cdr:from>
    <cdr:to>
      <cdr:x>0.82737</cdr:x>
      <cdr:y>0.43441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20823418">
          <a:off x="7785847" y="1580963"/>
          <a:ext cx="914400" cy="3092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+2%</a:t>
          </a:r>
          <a:endParaRPr lang="ru-RU" sz="16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529A6-608A-4107-98B8-466F428E8EA9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CE5D1-9BC5-47D0-9AA0-7C9F23849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3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A722-DCBD-4EBD-BED5-9BC5E5CBAC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7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A722-DCBD-4EBD-BED5-9BC5E5CBAC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4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A722-DCBD-4EBD-BED5-9BC5E5CBACB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3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A722-DCBD-4EBD-BED5-9BC5E5CBAC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3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CE5D1-9BC5-47D0-9AA0-7C9F238495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3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CE5D1-9BC5-47D0-9AA0-7C9F238495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4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CE5D1-9BC5-47D0-9AA0-7C9F238495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31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B44B2-D7C7-4DB1-811A-2084EEDEE62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9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2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21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5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4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2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0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87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7558-EC11-41B0-B117-438BF46003E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D5A7-8A7B-404E-85C2-19EEF17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2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нормативных документов по профилактике сифилиса в Республике Татарстан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Зам. главного врача по поликлинической работе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ГАУЗ «РККВД»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Вафина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Г.Г.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8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883" y="163773"/>
            <a:ext cx="11697195" cy="101188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распространенные причины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ошибок (по сифилису) в РТ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23288"/>
              </p:ext>
            </p:extLst>
          </p:nvPr>
        </p:nvGraphicFramePr>
        <p:xfrm>
          <a:off x="296883" y="982640"/>
          <a:ext cx="11549374" cy="574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9374"/>
              </a:tblGrid>
              <a:tr h="6658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Невнимательный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осмотр пациента, некачественный медосмотр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54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Низкий охват серологическими исследованиями лиц,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обращающихся за АПП.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1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Врачи других специальностей не направляют пациентов с (+)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результатами крови на сифилис (или несвоевременно направляют) к врачу-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дерматовененрологу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КВД или в КВК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Ошибки на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преаналитическом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этапе (перепутанные сыворотки…)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313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Ошибки на лабораторном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этапе (низкая квалификация лаборантов, несоблюдение сроков и условий хранения антигенов, плазмы, сыворотки крови, неправильное взятие крови из пальца, загрязненные пробирки)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83" y="163648"/>
            <a:ext cx="11871703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Дефекты, выявляемые при проверках МУ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всегда проводится учет, анализ (+) результатов анализов на сифилис и ИППП ответственными лицами;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Неполный охват серологическими обследованиями лиц, обращающихся за АПП;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Нарушения техники постановки РМП на сифилис (ЦРБ);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Нарушения доставки сыворотки в серологическую лабораторию РККВД-пробирки в целлофановых пакетах (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гор.б-ца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№16),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нецентрифугированная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кровь (гор. б. №16, гор. б. №7, роддом 4, гор. пол. №11)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Направления на серолог.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ссл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оформляются с нарушениями (неразборчиво ФИО пациента, не указывается отделение, диагноз пациента, фамилия медсестры процедурной) (гор. пол. №8)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Отмечаются случаи, когда МУ направляют в серологическую лабораторию РККВД сыворотку сотрудников для прохождения медосмотра (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Тюлячинская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Кайбицкая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Р.Слободская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ЦРБ);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Медосмотры сотрудников проходят формально (без участия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дерматовенерологов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5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970" y="365125"/>
            <a:ext cx="11670224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для исследования крови на сифилис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диагноз: написано «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стац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лечение»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методы исследования необходимо сделать врачу лаборанту?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Профили: кардиология, неврология, офтальмология, психиатрия, наркология,  беременные, доноры, венерология- необходим комплекс РМП +ИФА или РМП +РПГА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2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959" y="365125"/>
            <a:ext cx="11639227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Отсутствует настороженность в отношении сифилиса у врачей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Незнание особенностей течения сифилиса в настоящее время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Низкая активность выявления ИППП 2 поколения (герпес урогенитальный, хламидиоз,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анагенитальные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бородавки) в МУ (урологи, гинекологи), особенно в ЦРБ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4596" y="1606641"/>
            <a:ext cx="100954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770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88" y="365125"/>
            <a:ext cx="10995212" cy="854075"/>
          </a:xfrm>
        </p:spPr>
        <p:txBody>
          <a:bodyPr>
            <a:normAutofit fontScale="90000"/>
          </a:bodyPr>
          <a:lstStyle/>
          <a:p>
            <a:pPr indent="450215" algn="ctr">
              <a:spcAft>
                <a:spcPts val="0"/>
              </a:spcAft>
            </a:pPr>
            <a:r>
              <a:rPr lang="ru-RU" sz="2700" b="1" spc="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b="1" spc="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spc="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Заболеваемость </a:t>
            </a:r>
            <a:r>
              <a:rPr lang="ru-RU" sz="2700" b="1" spc="60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сифилисом по </a:t>
            </a:r>
            <a:r>
              <a:rPr lang="ru-RU" sz="2700" b="1" spc="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РТ за 2016 </a:t>
            </a:r>
            <a:r>
              <a:rPr lang="ru-RU" sz="2700" b="1" spc="60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2018 годы и 9 мес. </a:t>
            </a:r>
            <a:r>
              <a:rPr lang="ru-RU" sz="2700" b="1" spc="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2018-2019 </a:t>
            </a:r>
            <a:r>
              <a:rPr lang="ru-RU" sz="2700" b="1" spc="60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ru-RU" sz="2700" i="1" spc="60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(на 100 тысяч населения)</a:t>
            </a:r>
            <a:r>
              <a:rPr lang="ru-RU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168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8271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Структура заболеваемости сифилисом по формам по РТ за 9 мес. 2019 г.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544529" y="1140431"/>
          <a:ext cx="11291299" cy="436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1101" y="5681609"/>
            <a:ext cx="116097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 9 мес. 2019 года по РТ поздние  и без проявлений формы сифилиса составили 92%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8271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Структура заболеваемости сифилисом по возрастам по РТ за 9 мес. 2019 г.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924674"/>
          <a:ext cx="10515600" cy="513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3838" y="6102850"/>
            <a:ext cx="11887200" cy="565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 9 мес. 2019 года по РТ у лиц старше 65 лет выявлено 18 сл. сифилиса, что составило  4,7%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8271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Структура выявленных больных сифилисом  по РТ за  2018 г.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924674"/>
          <a:ext cx="10515600" cy="513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786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72" y="1897042"/>
            <a:ext cx="11799064" cy="1325563"/>
          </a:xfrm>
        </p:spPr>
        <p:txBody>
          <a:bodyPr>
            <a:noAutofit/>
          </a:bodyPr>
          <a:lstStyle/>
          <a:p>
            <a:pPr lvl="0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по профилактике инфекций, передаваемых преимущественно половым путем</a:t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 МЗ РФ от 26 марта 2001г. №87 «О совершенствовании серологической диагностики сифилиса»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МЗ РФ от 30 июля 2001г.  №291 «О мерах по предупреждению распространения инфекций, передаваемых половым путем» (приложения по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Постановление  Правительства РФ от 1 декабря 2004 года №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715</a:t>
            </a:r>
            <a:br>
              <a:rPr lang="ru-RU" altLang="ru-RU" sz="2400" dirty="0" smtClean="0">
                <a:latin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РФ №924н от 15 ноября 2012г. «Об утверждении порядка</a:t>
            </a:r>
            <a:r>
              <a:rPr lang="ru-RU" sz="2400" b="1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медицинской помощи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5.Стандарты и Клинические рекомендации по профилю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400" dirty="0">
                <a:latin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МЗ РТ №2 от 10 января 1995г.р. «О дополнительных мерах по предупреждению распространения ЗППП на территории РТ» (с изменениями от 29.12.2006г.)</a:t>
            </a:r>
            <a:b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МЗ РТ от</a:t>
            </a:r>
            <a:r>
              <a:rPr lang="ru-RU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 декабря 2006 г. №1238 "О совершенствовании серологической диагностики сифилиса в Республике Татарстан</a:t>
            </a:r>
            <a:br>
              <a:rPr lang="ru-RU" alt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 проект нового приказа МЗ РТ  «О совершенствовании серологической диагностики и профилактики сифилиса в РТ»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30476" y="4223228"/>
            <a:ext cx="41897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67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415" y="1531345"/>
            <a:ext cx="10587211" cy="41273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РФ №924н от 15 ноября 2012г. «Об утверждении порядка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медицинской помощи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</a:t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дерматовенерология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оказания первичной врачебной медико-санитарной помощи, врачи-терапевты участковые, врачи-педиатры участковые, ВОП при  выявлении у больных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высыпаний на коже и (или) слизистых оболочках,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симптомов или признаков ИППП, в том числе жалоб на симптомы уретрита,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вульвовагинита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цервицита,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направляют больного в МУ для оказания ему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специализированной медико-санитарной помощи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осуществляют оказание мед. помощи в соответствии с рекомендациями МУ дерматовенерологического профиля, при отсутствии медицинских показаний для направления в нее.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493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833" y="122830"/>
            <a:ext cx="10534934" cy="667583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диагностики сифилиса</a:t>
            </a:r>
            <a:r>
              <a:rPr lang="ru-RU" altLang="ru-RU" sz="3600" dirty="0" smtClean="0">
                <a:latin typeface="Arial" panose="020B0604020202020204" pitchFamily="34" charset="0"/>
              </a:rPr>
              <a:t/>
            </a:r>
            <a:br>
              <a:rPr lang="ru-RU" altLang="ru-RU" sz="3600" dirty="0" smtClean="0">
                <a:latin typeface="Arial" panose="020B0604020202020204" pitchFamily="34" charset="0"/>
              </a:rPr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59683"/>
              </p:ext>
            </p:extLst>
          </p:nvPr>
        </p:nvGraphicFramePr>
        <p:xfrm>
          <a:off x="0" y="790413"/>
          <a:ext cx="12017991" cy="600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071"/>
                <a:gridCol w="1630098"/>
                <a:gridCol w="8995822"/>
              </a:tblGrid>
              <a:tr h="847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Врач-специалист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</a:tr>
              <a:tr h="482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2019г.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Казань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 мед.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сифилис скрытый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Проктолог, терапевт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 обратился в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медцентр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 врачу проктологу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жалобами на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болезненную дефекацию и к врачу терапевту с жалобами на кашель, боль в горле.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Врачами установлены диагнозы «</a:t>
                      </a: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Геморрой,обострение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«ОРВИ». Назначена АБ терапия, наружное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без  обследования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сифилис. </a:t>
                      </a: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Затем больной обратился в</a:t>
                      </a:r>
                      <a:r>
                        <a:rPr lang="ru-RU" sz="2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РКПТД, при серологическом обследовании выявлены (+) результаты крови на сифилис. Направлен в РККВД. 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12.09.2019г. установлен диагноз «Ранний сифилис скрытый. ВП».  </a:t>
                      </a:r>
                      <a:endParaRPr lang="ru-RU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анамнеза: стоит на Д учете в РЦПБ СПИД (ВП) и РКПТД (туберкулез в анамнезе),</a:t>
                      </a:r>
                      <a:r>
                        <a:rPr lang="ru-RU" sz="2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МСМ, ведет беспорядочный образ жизни. Случайная половая связь в начале июля 19г.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Широкие кондиломы и сифилитическая ангина были неверно расценены врачами, как геморрой и ангина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2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5312" y="0"/>
            <a:ext cx="9333931" cy="546557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Ошибки диагностики сифилиса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59131"/>
              </p:ext>
            </p:extLst>
          </p:nvPr>
        </p:nvGraphicFramePr>
        <p:xfrm>
          <a:off x="247974" y="1141184"/>
          <a:ext cx="11623728" cy="5430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939"/>
                <a:gridCol w="1978188"/>
                <a:gridCol w="5440571"/>
                <a:gridCol w="2617030"/>
              </a:tblGrid>
              <a:tr h="783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ЛПУ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Врач-специалист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Нарушения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Выводы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</a:tr>
              <a:tr h="4646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</a:rPr>
                        <a:t>г.Казань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Поликлиника</a:t>
                      </a:r>
                      <a:r>
                        <a:rPr lang="ru-RU" sz="2000" baseline="0" dirty="0" smtClean="0">
                          <a:effectLst/>
                        </a:rPr>
                        <a:t> и РБ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Сифилис </a:t>
                      </a:r>
                      <a:r>
                        <a:rPr lang="en-US" sz="2000" dirty="0" smtClean="0">
                          <a:effectLst/>
                        </a:rPr>
                        <a:t>II </a:t>
                      </a:r>
                      <a:r>
                        <a:rPr lang="ru-RU" sz="2000" dirty="0" smtClean="0">
                          <a:effectLst/>
                        </a:rPr>
                        <a:t> кожи и слизистых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Инфекционист, уролог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Врач уролог поликлиники без обследования на сифилис лечил пациента с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баланопоститом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Затем пациент занимался самолечением по поводу ОРВИ. При АБ терапии началась реакция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Герксгеймера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 скорой помощи доставлен в  стационарное отделение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одной из республиканских больниц.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Врач-инфекционист назначила АБ., выписала пациента  без результатов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серологич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обследования на сифилис.  По результатам лаб. обследования все реакции на сифилис (+). В выписке больной направлен на консультацию к врачу аллергологу.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Оба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врача не выявили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манифестный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сифилис.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езнание порядка ведения больных с (+) результатами  крови на сифилис.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89" marR="522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456</Words>
  <Application>Microsoft Office PowerPoint</Application>
  <PresentationFormat>Широкоэкранный</PresentationFormat>
  <Paragraphs>67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                  Выполнение нормативных документов по профилактике сифилиса в Республике Татарстан                              Зам. главного врача по поликлинической работе  ГАУЗ «РККВД» Вафина Г.Г.           </vt:lpstr>
      <vt:lpstr> Заболеваемость сифилисом по РТ за 2016 – 2018 годы и 9 мес. 2018-2019 г. (на 100 тысяч населения) </vt:lpstr>
      <vt:lpstr>Структура заболеваемости сифилисом по формам по РТ за 9 мес. 2019 г.</vt:lpstr>
      <vt:lpstr>Структура заболеваемости сифилисом по возрастам по РТ за 9 мес. 2019 г.</vt:lpstr>
      <vt:lpstr>Структура выявленных больных сифилисом  по РТ за  2018 г.</vt:lpstr>
      <vt:lpstr>     Нормативные документы по профилактике инфекций, передаваемых преимущественно половым путем  1. Приказ МЗ РФ от 26 марта 2001г. №87 «О совершенствовании серологической диагностики сифилиса» 2. Приказ МЗ РФ от 30 июля 2001г.  №291 «О мерах по предупреждению распространения инфекций, передаваемых половым путем» (приложения по  3. Постановление  Правительства РФ от 1 декабря 2004 года №715 4. Приказ Минздрава РФ №924н от 15 ноября 2012г. «Об утверждении порядка оказания медицинской помощи населению по профилю «дерматовенерология» 5.Стандарты и Клинические рекомендации по профилю «Дерматовенерология» 6. Приказ МЗ РТ №2 от 10 января 1995г.р. «О дополнительных мерах по предупреждению распространения ЗППП на территории РТ» (с изменениями от 29.12.2006г.) 7. Приказ МЗ РТ от 29 декабря 2006 г. №1238 "О совершенствовании серологической диагностики сифилиса в Республике Татарстан  Подготовлен проект нового приказа МЗ РТ  «О совершенствовании серологической диагностики и профилактики сифилиса в РТ»   </vt:lpstr>
      <vt:lpstr>                     Приказ Минздрава РФ №924н от 15 ноября 2012г. «Об утверждении порядка оказания медицинской помощи населению  по профилю «дерматовенерология»  В рамках оказания первичной врачебной медико-санитарной помощи, врачи-терапевты участковые, врачи-педиатры участковые, ВОП при  выявлении у больных высыпаний на коже и (или) слизистых оболочках, выявлении симптомов или признаков ИППП, в том числе жалоб на симптомы уретрита, вульвовагинита, цервицита, направляют больного в МУ для оказания ему первичной специализированной медико-санитарной помощи, осуществляют оказание мед. помощи в соответствии с рекомендациями МУ дерматовенерологического профиля, при отсутствии медицинских показаний для направления в нее.         </vt:lpstr>
      <vt:lpstr>        Ошибки диагностики сифилиса </vt:lpstr>
      <vt:lpstr>Ошибки диагностики сифилиса</vt:lpstr>
      <vt:lpstr>Наиболее распространенные причины  диагностических ошибок (по сифилису) в РТ  </vt:lpstr>
      <vt:lpstr>                         Дефекты, выявляемые при проверках МУ 1. Не всегда проводится учет, анализ (+) результатов анализов на сифилис и ИППП ответственными лицами; 2. Неполный охват серологическими обследованиями лиц, обращающихся за АПП; 3. Нарушения техники постановки РМП на сифилис (ЦРБ); 4. Нарушения доставки сыворотки в серологическую лабораторию РККВД-пробирки в целлофановых пакетах (гор.б-ца №16), нецентрифугированная кровь (гор. б. №16, гор. б. №7, роддом 4, гор. пол. №11)  5. Направления на серолог. иссл. оформляются с нарушениями (неразборчиво ФИО пациента, не указывается отделение, диагноз пациента, фамилия медсестры процедурной) (гор. пол. №8)  6. Отмечаются случаи, когда МУ направляют в серологическую лабораторию РККВД сыворотку сотрудников для прохождения медосмотра (Тюлячинская, Кайбицкая, Р.Слободская ЦРБ);  7. Медосмотры сотрудников проходят формально (без участия дерматовенерологов…)</vt:lpstr>
      <vt:lpstr>             Направления для исследования крови на сифилис  Графа диагноз: написано «стац. лечение» Какие методы исследования необходимо сделать врачу лаборанту? Профили: кардиология, неврология, офтальмология, психиатрия, наркология,  беременные, доноры, венерология- необходим комплекс РМП +ИФА или РМП +РПГА</vt:lpstr>
      <vt:lpstr>        Выводы: 1. Отсутствует настороженность в отношении сифилиса у врачей 2. Незнание особенностей течения сифилиса в настоящее время  3. Низкая активность выявления ИППП 2 поколения (герпес урогенитальный, хламидиоз, анагенитальные бородавки) в МУ (урологи, гинекологи), особенно в ЦРБ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регулирование деятельности врача-дерматовенеролога 1. Конституция РФ 2. Федеральный закон РФ  от 21.11.2011г. №323-ФЗ «Об основах охраны здоровья граждан в Российской Федерации» 3. Федеральный закон РФ от 25.12. 2008г. №273-ФЗ «О противодействии коррупции» (в ред. От 28.11.2015)  4. Федеральный закон РФ от 07.02.1992 №2300-1(ред. от 13.07.2015г.) «О защите прав потребителей»  5. Федеральный закон РФ от 27.07.2006г. №27.07.2006 №152-ФЗ (ред. от 21.07.2014г.) «О персональных данных» (с изменениями и дополнениями вступ. в силу с 01.09.2015г.) 6. Федеральный закон РФ от 27.07.2006г. №149-ФЗ (ред. От 13.07.2015г.) «Об информации, информационных технологиях и о защите информации» (с изм. и доп. Вступил в силу с 10.01.2016г.)   7. Постановление  Правительства РФ от 1 декабря 2004 года №715 8. Приказ Минздрава РФ №924н «Об утверждении порядков… 9. Постановление Правительства РФ от 04.10.2012 № 1006, утвердившее Правила предоставления медицинскими организациями платных медицинских услуг 10. Программа государственных гарантий</dc:title>
  <dc:creator>KVD</dc:creator>
  <cp:lastModifiedBy>KVD</cp:lastModifiedBy>
  <cp:revision>60</cp:revision>
  <cp:lastPrinted>2019-10-23T06:55:11Z</cp:lastPrinted>
  <dcterms:created xsi:type="dcterms:W3CDTF">2017-04-28T12:04:41Z</dcterms:created>
  <dcterms:modified xsi:type="dcterms:W3CDTF">2019-10-23T07:39:27Z</dcterms:modified>
</cp:coreProperties>
</file>