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317" r:id="rId2"/>
    <p:sldId id="319" r:id="rId3"/>
    <p:sldId id="323" r:id="rId4"/>
    <p:sldId id="321" r:id="rId5"/>
    <p:sldId id="325" r:id="rId6"/>
    <p:sldId id="324" r:id="rId7"/>
    <p:sldId id="375" r:id="rId8"/>
    <p:sldId id="369" r:id="rId9"/>
    <p:sldId id="370" r:id="rId10"/>
    <p:sldId id="371" r:id="rId11"/>
    <p:sldId id="372" r:id="rId12"/>
    <p:sldId id="326" r:id="rId13"/>
    <p:sldId id="3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253CD-99D1-4CA6-B807-B3B21D5D667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40022-A359-48F5-AAFD-45463F3959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7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40022-A359-48F5-AAFD-45463F39591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3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/>
              <a:t>A</a:t>
            </a:r>
            <a:r>
              <a:rPr lang="ru-RU" altLang="ru-RU"/>
              <a:t> </a:t>
            </a:r>
            <a:r>
              <a:rPr lang="en-US" altLang="ru-RU"/>
              <a:t>If echocardiography has already been performed during diagnostic work-up for PE and detected RV dysfunction, or if the CT already performed for diagnostic work-up has</a:t>
            </a:r>
            <a:r>
              <a:rPr lang="ru-RU" altLang="ru-RU"/>
              <a:t> </a:t>
            </a:r>
            <a:r>
              <a:rPr lang="en-US" altLang="ru-RU"/>
              <a:t>shown RV enlargement (RV/LV (left ventricular) ratio ≥0.9 , a cardiac troponin test should be performed except for cases in which primary reperfusion is not a therapeutic option(e.g. due to severe comorbidity or limited life expectancy of the patient).</a:t>
            </a:r>
          </a:p>
          <a:p>
            <a:r>
              <a:rPr lang="en-US" altLang="ru-RU"/>
              <a:t>B</a:t>
            </a:r>
            <a:r>
              <a:rPr lang="ru-RU" altLang="ru-RU"/>
              <a:t> </a:t>
            </a:r>
            <a:r>
              <a:rPr lang="en-US" altLang="ru-RU"/>
              <a:t>Markers of myocardial injury (e.g. elevated cardiac troponin I or T concentrations in plasma), or of heart failure as a result of (right) ventricular dysfunction (elevated natriuretic</a:t>
            </a:r>
            <a:r>
              <a:rPr lang="ru-RU" altLang="ru-RU"/>
              <a:t> </a:t>
            </a:r>
            <a:r>
              <a:rPr lang="en-US" altLang="ru-RU"/>
              <a:t>peptide concentrations in plasma). If a laboratory test for a cardiac biomarker has already been performed during initial diagnostic work-up (e.g. in the chest pain unit) and was</a:t>
            </a:r>
            <a:r>
              <a:rPr lang="ru-RU" altLang="ru-RU"/>
              <a:t> </a:t>
            </a:r>
            <a:r>
              <a:rPr lang="en-US" altLang="ru-RU"/>
              <a:t>positive, then an echocardiogram should be considered to assess RV function, or RV size should be (re)assessed on CT.</a:t>
            </a:r>
          </a:p>
          <a:p>
            <a:r>
              <a:rPr lang="en-US" altLang="ru-RU"/>
              <a:t>c –low</a:t>
            </a:r>
            <a:r>
              <a:rPr lang="ru-RU" altLang="ru-RU"/>
              <a:t> </a:t>
            </a:r>
            <a:r>
              <a:rPr lang="en-US" altLang="ru-RU"/>
              <a:t>risk category. This might apply to situations in which imaging or biomarker results become available before calculation of the clinical severity index. These patients are probably</a:t>
            </a:r>
            <a:r>
              <a:rPr lang="ru-RU" altLang="ru-RU"/>
              <a:t> </a:t>
            </a:r>
            <a:r>
              <a:rPr lang="en-US" altLang="ru-RU"/>
              <a:t>not candidates for home treatment.</a:t>
            </a:r>
          </a:p>
          <a:p>
            <a:r>
              <a:rPr lang="en-US" altLang="ru-RU"/>
              <a:t>D</a:t>
            </a:r>
            <a:r>
              <a:rPr lang="ru-RU" altLang="ru-RU"/>
              <a:t> </a:t>
            </a:r>
            <a:r>
              <a:rPr lang="en-US" altLang="ru-RU"/>
              <a:t>Thrombolysis, if (and as soon as) clinical signs of haemodynamic decompensation appear; surgical pulmonary embolectomy or percutaneous catheter-directed treatment may be</a:t>
            </a:r>
            <a:r>
              <a:rPr lang="ru-RU" altLang="ru-RU"/>
              <a:t> </a:t>
            </a:r>
            <a:r>
              <a:rPr lang="en-US" altLang="ru-RU"/>
              <a:t>considered as alternative options to systemic thrombolysis, particularly if the bleeding risk is high.</a:t>
            </a:r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EDAAC7-670C-4902-B19A-92032AEA9C2E}" type="slidenum">
              <a:rPr lang="ru-RU" altLang="ru-RU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7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40022-A359-48F5-AAFD-45463F39591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91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1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3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37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49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63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25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3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32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2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61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41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DB180-7645-45F2-8ECC-CC0BAFBF9B2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452F-5336-48D4-8CBC-342CFBD910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37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276872"/>
            <a:ext cx="6347012" cy="1143000"/>
          </a:xfrm>
        </p:spPr>
        <p:txBody>
          <a:bodyPr>
            <a:noAutofit/>
          </a:bodyPr>
          <a:lstStyle/>
          <a:p>
            <a:pPr algn="r"/>
            <a:r>
              <a:rPr lang="ru-RU" sz="4400" b="1" dirty="0">
                <a:latin typeface="+mn-lt"/>
              </a:rPr>
              <a:t>Тромбоэмболия легочной </a:t>
            </a:r>
            <a:r>
              <a:rPr lang="ru-RU" sz="4400" b="1" dirty="0" smtClean="0">
                <a:latin typeface="+mn-lt"/>
              </a:rPr>
              <a:t>артерии: профилактика и терапия</a:t>
            </a:r>
            <a:endParaRPr lang="ru-RU" sz="4400" b="1" dirty="0">
              <a:latin typeface="+mn-lt"/>
            </a:endParaRPr>
          </a:p>
        </p:txBody>
      </p:sp>
      <p:pic>
        <p:nvPicPr>
          <p:cNvPr id="9" name="Рисунок 8" descr="EMBnew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111602"/>
              </a:clrFrom>
              <a:clrTo>
                <a:srgbClr val="11160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8304" y="227493"/>
            <a:ext cx="1900257" cy="10380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Documents and Settings\All Users\Документы\297\Цветной герб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7493"/>
            <a:ext cx="1119331" cy="83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067944" y="5013176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Лапшина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b="1" i="1" dirty="0">
                <a:latin typeface="Arial" charset="0"/>
                <a:cs typeface="Arial" charset="0"/>
              </a:rPr>
              <a:t>доцент кафедры госпитальной терапии КГМУ, к.м.н.</a:t>
            </a:r>
            <a:endParaRPr lang="en-US" b="1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3585" y="1069029"/>
          <a:ext cx="8870415" cy="525088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391155">
                  <a:extLst>
                    <a:ext uri="{9D8B030D-6E8A-4147-A177-3AD203B41FA5}">
                      <a16:colId xmlns:a16="http://schemas.microsoft.com/office/drawing/2014/main" val="4024018240"/>
                    </a:ext>
                  </a:extLst>
                </a:gridCol>
                <a:gridCol w="2555332">
                  <a:extLst>
                    <a:ext uri="{9D8B030D-6E8A-4147-A177-3AD203B41FA5}">
                      <a16:colId xmlns:a16="http://schemas.microsoft.com/office/drawing/2014/main" val="3041895537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513527489"/>
                    </a:ext>
                  </a:extLst>
                </a:gridCol>
              </a:tblGrid>
              <a:tr h="3796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Риск повторной ТЭЛА</a:t>
                      </a:r>
                    </a:p>
                  </a:txBody>
                  <a:tcPr marL="32561" marR="32561" marT="16280" marB="1628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Категории факторов риска, характеризующие первый (индексный) эпизод ТЭЛА</a:t>
                      </a:r>
                    </a:p>
                  </a:txBody>
                  <a:tcPr marL="32561" marR="32561" marT="16280" marB="162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Примеры</a:t>
                      </a:r>
                    </a:p>
                  </a:txBody>
                  <a:tcPr marL="32561" marR="32561" marT="16280" marB="16280" anchor="ctr"/>
                </a:tc>
                <a:extLst>
                  <a:ext uri="{0D108BD9-81ED-4DB2-BD59-A6C34878D82A}">
                    <a16:rowId xmlns:a16="http://schemas.microsoft.com/office/drawing/2014/main" val="3377350595"/>
                  </a:ext>
                </a:extLst>
              </a:tr>
              <a:tr h="59319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Низкий (&lt;3%)</a:t>
                      </a:r>
                    </a:p>
                  </a:txBody>
                  <a:tcPr marL="32561" marR="32561" marT="16280" marB="1628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Большие транзиторные или обратимые факторы, увеличивающие риск ТЭЛА в 10 и более раз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561" marR="32561" marT="16280" marB="1628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Операция с общей анестезией более 30 мин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Постельный режим ≥ 3 суток в стационаре из-за острого состояния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Травма с переломом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561" marR="32561" marT="16280" marB="16280" anchor="ctr"/>
                </a:tc>
                <a:extLst>
                  <a:ext uri="{0D108BD9-81ED-4DB2-BD59-A6C34878D82A}">
                    <a16:rowId xmlns:a16="http://schemas.microsoft.com/office/drawing/2014/main" val="4139690348"/>
                  </a:ext>
                </a:extLst>
              </a:tr>
              <a:tr h="180332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Промежуточный (3-8%)</a:t>
                      </a:r>
                    </a:p>
                  </a:txBody>
                  <a:tcPr marL="32561" marR="32561" marT="16280" marB="1628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Транзиторные или обратимые факторы, увеличивающие риск ТЭЛА &lt; чем в 10 раз</a:t>
                      </a:r>
                    </a:p>
                    <a:p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Персистирующие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факторы риска, не связанные со злокачественными новообразованиями</a:t>
                      </a:r>
                    </a:p>
                    <a:p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идентифицированные факторы риска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561" marR="32561" marT="16280" marB="1628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Малая хирургия (общая анестезия &lt; 30 мин)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Госпитализация менее 3 дней в связи с острым состоянием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Прием эстрогенов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Беременность, послеродовый период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Постельный режим ≥ 3 суток вне стационара из-за острого состояния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Травма ноги без перелома с ограничением подвижности на ≥ 3 суток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Длительный перелет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Воспалительное заболевание кишки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Активное аутоиммунное заболевание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561" marR="32561" marT="16280" marB="16280" anchor="ctr"/>
                </a:tc>
                <a:extLst>
                  <a:ext uri="{0D108BD9-81ED-4DB2-BD59-A6C34878D82A}">
                    <a16:rowId xmlns:a16="http://schemas.microsoft.com/office/drawing/2014/main" val="387373761"/>
                  </a:ext>
                </a:extLst>
              </a:tr>
              <a:tr h="52201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Высокий (&gt;8%)</a:t>
                      </a:r>
                    </a:p>
                  </a:txBody>
                  <a:tcPr marL="32561" marR="32561" marT="16280" marB="16280"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2561" marR="32561" marT="16280" marB="1628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Активный рак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или более эпизодов ТЭЛА при отсутствии больших преходящих или обратимых факторов риска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АФС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561" marR="32561" marT="16280" marB="16280" anchor="ctr"/>
                </a:tc>
                <a:extLst>
                  <a:ext uri="{0D108BD9-81ED-4DB2-BD59-A6C34878D82A}">
                    <a16:rowId xmlns:a16="http://schemas.microsoft.com/office/drawing/2014/main" val="310546958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68604" y="21480"/>
            <a:ext cx="84999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Рекомендации Европейского Общества Кардиологов совместно с Европейским Респираторным Обществом по ведению пациентов с ТЭЛА 2019г.</a:t>
            </a:r>
          </a:p>
        </p:txBody>
      </p:sp>
      <p:pic>
        <p:nvPicPr>
          <p:cNvPr id="5" name="Picture 2" descr="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5" y="44427"/>
            <a:ext cx="870046" cy="65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85057" y="568756"/>
            <a:ext cx="78474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Категории </a:t>
            </a:r>
            <a:r>
              <a:rPr lang="ru-RU" alt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риска повторного эпизода ТЭЛА</a:t>
            </a:r>
            <a:endParaRPr lang="ru-RU" altLang="ru-RU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2" name="Slide"/>
          <p:cNvPicPr>
            <a:picLocks noChangeAspect="1"/>
          </p:cNvPicPr>
          <p:nvPr/>
        </p:nvPicPr>
        <p:blipFill rotWithShape="1">
          <a:blip r:embed="rId2"/>
          <a:srcRect l="5907" t="5627" r="1260"/>
          <a:stretch/>
        </p:blipFill>
        <p:spPr>
          <a:xfrm>
            <a:off x="857355" y="116632"/>
            <a:ext cx="7920880" cy="6039290"/>
          </a:xfrm>
          <a:prstGeom prst="rect">
            <a:avLst/>
          </a:prstGeom>
        </p:spPr>
      </p:pic>
      <p:pic>
        <p:nvPicPr>
          <p:cNvPr id="3" name="Slide"/>
          <p:cNvPicPr>
            <a:picLocks noChangeAspect="1"/>
          </p:cNvPicPr>
          <p:nvPr/>
        </p:nvPicPr>
        <p:blipFill rotWithShape="1">
          <a:blip r:embed="rId3"/>
          <a:srcRect l="5113" t="56536" r="5901" b="25989"/>
          <a:stretch/>
        </p:blipFill>
        <p:spPr>
          <a:xfrm>
            <a:off x="857355" y="5620553"/>
            <a:ext cx="8136904" cy="10707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200000">
            <a:off x="-294521" y="1602958"/>
            <a:ext cx="1527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Низкий (&lt;3%)</a:t>
            </a:r>
            <a:endParaRPr lang="ru-RU" sz="1200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517924" y="3339025"/>
            <a:ext cx="1975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Промежуточный (3-8%)</a:t>
            </a:r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-254769" y="5146988"/>
            <a:ext cx="14702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Высокий (&gt;8%)</a:t>
            </a: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716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451" y="27596"/>
            <a:ext cx="3625361" cy="812800"/>
          </a:xfrm>
        </p:spPr>
        <p:txBody>
          <a:bodyPr>
            <a:normAutofit fontScale="90000"/>
          </a:bodyPr>
          <a:lstStyle/>
          <a:p>
            <a:r>
              <a:rPr lang="ru-RU" sz="2844" b="1" dirty="0"/>
              <a:t>Геморрагический риск</a:t>
            </a:r>
            <a:r>
              <a:rPr lang="ru-RU" sz="2844" dirty="0"/>
              <a:t>:</a:t>
            </a:r>
            <a:br>
              <a:rPr lang="ru-RU" sz="2844" dirty="0"/>
            </a:br>
            <a:endParaRPr lang="ru-RU" sz="2489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1" y="410448"/>
            <a:ext cx="6179595" cy="2796877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996952"/>
            <a:ext cx="5839533" cy="3939988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233635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ТЭЛА </a:t>
            </a:r>
            <a:r>
              <a:rPr lang="ru-RU" b="1" dirty="0"/>
              <a:t>во время беременности и послеродового </a:t>
            </a:r>
            <a:r>
              <a:rPr lang="ru-RU" b="1" dirty="0" smtClean="0"/>
              <a:t>периода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Беременность является фактором риска ВТЭО, однако в пределах 4—6 </a:t>
            </a:r>
            <a:r>
              <a:rPr lang="ru-RU" dirty="0" err="1"/>
              <a:t>нед</a:t>
            </a:r>
            <a:r>
              <a:rPr lang="ru-RU" dirty="0"/>
              <a:t> после родов опасность ТГВ выше, чем во время беременности.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Д-</a:t>
            </a:r>
            <a:r>
              <a:rPr lang="ru-RU" dirty="0" err="1" smtClean="0"/>
              <a:t>димер</a:t>
            </a:r>
            <a:r>
              <a:rPr lang="ru-RU" dirty="0" smtClean="0"/>
              <a:t> </a:t>
            </a:r>
            <a:r>
              <a:rPr lang="ru-RU" dirty="0"/>
              <a:t>(в сочетании с оценкой клинической вероятности) рекомендован в диагностике ТЭЛА у беременных.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При </a:t>
            </a:r>
            <a:r>
              <a:rPr lang="ru-RU" dirty="0"/>
              <a:t>выявлении ТЭЛА высокого риска у беременных должно </a:t>
            </a:r>
            <a:r>
              <a:rPr lang="ru-RU" dirty="0" smtClean="0"/>
              <a:t>быть рассмотрено </a:t>
            </a:r>
            <a:r>
              <a:rPr lang="ru-RU" dirty="0"/>
              <a:t>проведение </a:t>
            </a:r>
            <a:r>
              <a:rPr lang="ru-RU" dirty="0" err="1"/>
              <a:t>тромболизиса</a:t>
            </a:r>
            <a:r>
              <a:rPr lang="ru-RU" dirty="0"/>
              <a:t> или </a:t>
            </a:r>
            <a:r>
              <a:rPr lang="ru-RU" dirty="0" err="1"/>
              <a:t>эмболэктомии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При гемодинамической </a:t>
            </a:r>
            <a:r>
              <a:rPr lang="ru-RU" dirty="0"/>
              <a:t>нестабильности, нарушениях дыхания, ДВС должна быть исключена эмболия амниотической жидкостью.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ППАКГ </a:t>
            </a:r>
            <a:r>
              <a:rPr lang="ru-RU" dirty="0"/>
              <a:t>(НОАК) противопоказаны во время беременности и лактации.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429000"/>
            <a:ext cx="7215347" cy="2880320"/>
          </a:xfrm>
          <a:prstGeom prst="rect">
            <a:avLst/>
          </a:prstGeom>
        </p:spPr>
      </p:pic>
      <p:pic>
        <p:nvPicPr>
          <p:cNvPr id="9" name="Picture 2" descr="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420" y="33472"/>
            <a:ext cx="870046" cy="65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7096" y="5589240"/>
            <a:ext cx="1652766" cy="103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0728"/>
            <a:ext cx="3835341" cy="16561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и стандарты</a:t>
            </a:r>
            <a:endParaRPr lang="en-US" b="1" i="1" dirty="0">
              <a:latin typeface="Arial" charset="0"/>
              <a:cs typeface="Arial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237" y="895552"/>
            <a:ext cx="4538126" cy="28304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3776162"/>
            <a:ext cx="3062793" cy="290771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43153" y="2906941"/>
            <a:ext cx="3673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Рекомендации Европейского Общества Кардиологов совместно с Европейским Респираторным Обществом по ведению пациентов с ТЭЛА 2019г.</a:t>
            </a:r>
          </a:p>
        </p:txBody>
      </p:sp>
      <p:pic>
        <p:nvPicPr>
          <p:cNvPr id="23554" name="Picture 2" descr=" 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71" y="2636912"/>
            <a:ext cx="109758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de"/>
          <p:cNvPicPr>
            <a:picLocks noChangeAspect="1"/>
          </p:cNvPicPr>
          <p:nvPr/>
        </p:nvPicPr>
        <p:blipFill rotWithShape="1">
          <a:blip r:embed="rId6"/>
          <a:srcRect l="57087" t="61411" r="1963"/>
          <a:stretch/>
        </p:blipFill>
        <p:spPr>
          <a:xfrm>
            <a:off x="755576" y="4365104"/>
            <a:ext cx="2646834" cy="1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20742" cy="8128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+mn-lt"/>
              </a:rPr>
              <a:t>Первичная профилактика </a:t>
            </a:r>
            <a:r>
              <a:rPr lang="ru-RU" sz="3600" b="1" dirty="0" smtClean="0">
                <a:latin typeface="+mn-lt"/>
              </a:rPr>
              <a:t>ВТЭ ( в </a:t>
            </a:r>
            <a:r>
              <a:rPr lang="ru-RU" sz="3600" b="1" dirty="0" err="1" smtClean="0">
                <a:latin typeface="+mn-lt"/>
              </a:rPr>
              <a:t>т.ч</a:t>
            </a:r>
            <a:r>
              <a:rPr lang="ru-RU" sz="3600" b="1" dirty="0" smtClean="0">
                <a:latin typeface="+mn-lt"/>
              </a:rPr>
              <a:t>. ТЭЛА)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98541" cy="45167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altLang="ru-RU" sz="2800" b="1" dirty="0" smtClean="0"/>
              <a:t>Профилактика: </a:t>
            </a:r>
          </a:p>
          <a:p>
            <a:pPr marL="361950" indent="-361950"/>
            <a:r>
              <a:rPr lang="ru-RU" altLang="ru-RU" sz="2800" b="1" dirty="0" smtClean="0"/>
              <a:t>Первичная </a:t>
            </a:r>
            <a:r>
              <a:rPr lang="ru-RU" altLang="ru-RU" sz="2200" dirty="0" smtClean="0"/>
              <a:t>(госпитализации/вмешательства/предрасполагающие ситуации)</a:t>
            </a:r>
          </a:p>
          <a:p>
            <a:pPr marL="361950" indent="-361950"/>
            <a:r>
              <a:rPr lang="ru-RU" altLang="ru-RU" sz="2800" b="1" dirty="0" smtClean="0"/>
              <a:t>Вторичная (после ВТЭ) </a:t>
            </a:r>
            <a:endParaRPr lang="en-US" altLang="ru-RU" sz="3600" b="1" dirty="0" smtClean="0"/>
          </a:p>
          <a:p>
            <a:pPr marL="0" indent="0">
              <a:buNone/>
            </a:pPr>
            <a:endParaRPr lang="ru-RU" sz="2489" b="1" dirty="0" smtClean="0"/>
          </a:p>
          <a:p>
            <a:pPr marL="0" indent="0">
              <a:buNone/>
            </a:pPr>
            <a:r>
              <a:rPr lang="ru-RU" sz="2489" b="1" dirty="0" smtClean="0"/>
              <a:t>Профилактика </a:t>
            </a:r>
            <a:r>
              <a:rPr lang="ru-RU" sz="2489" b="1" dirty="0"/>
              <a:t>ВТЭ проводится ВСЕМ госпитализированным </a:t>
            </a:r>
            <a:r>
              <a:rPr lang="ru-RU" sz="2489" b="1" dirty="0" smtClean="0"/>
              <a:t>больным:</a:t>
            </a:r>
          </a:p>
          <a:p>
            <a:pPr marL="457200" indent="-457200">
              <a:buAutoNum type="arabicPeriod"/>
            </a:pPr>
            <a:r>
              <a:rPr lang="ru-RU" sz="2489" b="1" dirty="0" smtClean="0"/>
              <a:t>Оценка риска</a:t>
            </a:r>
          </a:p>
          <a:p>
            <a:pPr marL="457200" indent="-457200">
              <a:buAutoNum type="arabicPeriod"/>
            </a:pPr>
            <a:r>
              <a:rPr lang="ru-RU" sz="2489" b="1" dirty="0" smtClean="0"/>
              <a:t>Ультразвуковое исследование вен нижних конечностей с ранних сроков заболевания и в динамике</a:t>
            </a:r>
            <a:endParaRPr lang="ru-RU" sz="2489" b="1" dirty="0"/>
          </a:p>
          <a:p>
            <a:pPr marL="0" indent="0">
              <a:buNone/>
            </a:pPr>
            <a:r>
              <a:rPr lang="ru-RU" sz="2489" b="1" dirty="0" smtClean="0"/>
              <a:t>2. Три </a:t>
            </a:r>
            <a:r>
              <a:rPr lang="ru-RU" sz="2489" b="1" dirty="0"/>
              <a:t>основных способа профилактики</a:t>
            </a:r>
          </a:p>
          <a:p>
            <a:pPr marL="53938" indent="0">
              <a:buNone/>
            </a:pPr>
            <a:r>
              <a:rPr lang="ru-RU" dirty="0"/>
              <a:t>    1. ранняя </a:t>
            </a:r>
            <a:r>
              <a:rPr lang="ru-RU" dirty="0" smtClean="0"/>
              <a:t>активизация (хирургических больных)</a:t>
            </a:r>
            <a:endParaRPr lang="ru-RU" dirty="0"/>
          </a:p>
          <a:p>
            <a:pPr marL="53938" indent="0">
              <a:buNone/>
            </a:pPr>
            <a:r>
              <a:rPr lang="ru-RU" dirty="0"/>
              <a:t>    2. антикоагулянты</a:t>
            </a:r>
          </a:p>
          <a:p>
            <a:pPr marL="53938" indent="0">
              <a:buNone/>
            </a:pPr>
            <a:r>
              <a:rPr lang="ru-RU" dirty="0"/>
              <a:t>    3. механические способы (чулки с градуальным сдавлением, </a:t>
            </a:r>
            <a:r>
              <a:rPr lang="ru-RU" dirty="0" err="1"/>
              <a:t>пневмокомпрессия</a:t>
            </a:r>
            <a:r>
              <a:rPr lang="ru-RU" dirty="0"/>
              <a:t>) </a:t>
            </a:r>
          </a:p>
          <a:p>
            <a:pPr marL="5393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05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63071" y="116602"/>
            <a:ext cx="8205695" cy="79022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/>
              <a:t>Факторы, предрасполагающие к ВТЭ </a:t>
            </a:r>
            <a:r>
              <a:rPr lang="ru-RU" altLang="ru-RU" sz="1800" b="1" dirty="0"/>
              <a:t>(Е</a:t>
            </a:r>
            <a:r>
              <a:rPr lang="en-US" altLang="ru-RU" sz="1800" b="1" dirty="0"/>
              <a:t>SC </a:t>
            </a:r>
            <a:r>
              <a:rPr lang="ru-RU" altLang="ru-RU" sz="1800" b="1" dirty="0"/>
              <a:t>2014)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6141156" cy="367265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rgbClr val="FF0000"/>
                </a:solidFill>
              </a:rPr>
              <a:t>Сильные факторы риска (OP&gt;10)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Перелом нижней конечности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Госпитализация по поводу ХСН или МА (3 </a:t>
            </a:r>
            <a:r>
              <a:rPr lang="ru-RU" altLang="ru-RU" sz="1600" dirty="0" err="1"/>
              <a:t>мес</a:t>
            </a:r>
            <a:r>
              <a:rPr lang="ru-RU" altLang="ru-RU" sz="1600" dirty="0"/>
              <a:t>)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Протезирование крупный суставов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Тяжелая травма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ИМ в последние 3 </a:t>
            </a:r>
            <a:r>
              <a:rPr lang="ru-RU" altLang="ru-RU" sz="1600" dirty="0" err="1"/>
              <a:t>мес</a:t>
            </a:r>
            <a:endParaRPr lang="ru-RU" altLang="ru-RU" sz="1600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ВТЭ в анамнезе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Травмы спинного </a:t>
            </a:r>
            <a:r>
              <a:rPr lang="ru-RU" altLang="ru-RU" sz="1600" dirty="0" smtClean="0"/>
              <a:t>мозга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alt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1800" b="1" dirty="0">
                <a:solidFill>
                  <a:srgbClr val="FF0000"/>
                </a:solidFill>
              </a:rPr>
              <a:t>Слабые факторы риска (OP&lt;2)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Постельный режим &gt; 3 дней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Сахарный диабет, артериальная гипертензия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Иммобилизация (длительные путешествия)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Возраст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 err="1"/>
              <a:t>Лапароскопическая</a:t>
            </a:r>
            <a:r>
              <a:rPr lang="ru-RU" altLang="ru-RU" sz="1600" dirty="0"/>
              <a:t> хирургия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Ожирение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Беременность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1600" dirty="0"/>
              <a:t>Варикозные вены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altLang="ru-RU" sz="16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altLang="ru-RU" sz="1600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alt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906824"/>
            <a:ext cx="4572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kern="0" dirty="0">
                <a:solidFill>
                  <a:srgbClr val="FF0000"/>
                </a:solidFill>
              </a:rPr>
              <a:t>Промежуточные факторы риска (OP2-9)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kern="0" dirty="0" err="1">
                <a:solidFill>
                  <a:srgbClr val="00498B"/>
                </a:solidFill>
              </a:rPr>
              <a:t>Артроскопия</a:t>
            </a:r>
            <a:r>
              <a:rPr lang="ru-RU" altLang="ru-RU" sz="1600" kern="0" dirty="0">
                <a:solidFill>
                  <a:srgbClr val="00498B"/>
                </a:solidFill>
              </a:rPr>
              <a:t> коленного сустава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kern="0" dirty="0">
                <a:solidFill>
                  <a:srgbClr val="00498B"/>
                </a:solidFill>
              </a:rPr>
              <a:t>Аутоиммунные заболевания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kern="0" dirty="0">
                <a:solidFill>
                  <a:srgbClr val="00498B"/>
                </a:solidFill>
              </a:rPr>
              <a:t>Переливание крови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kern="0" dirty="0">
                <a:solidFill>
                  <a:srgbClr val="00498B"/>
                </a:solidFill>
              </a:rPr>
              <a:t>Центральный венозный катетер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kern="0" dirty="0">
                <a:solidFill>
                  <a:srgbClr val="00498B"/>
                </a:solidFill>
              </a:rPr>
              <a:t>Химиотерапия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b="1" kern="0" dirty="0">
                <a:solidFill>
                  <a:schemeClr val="accent1">
                    <a:lumMod val="50000"/>
                  </a:schemeClr>
                </a:solidFill>
              </a:rPr>
              <a:t>Хроническая сердечная или дыхательная недостаточность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kern="0" dirty="0">
                <a:solidFill>
                  <a:srgbClr val="00498B"/>
                </a:solidFill>
              </a:rPr>
              <a:t>Стимуляторы </a:t>
            </a:r>
            <a:r>
              <a:rPr lang="ru-RU" altLang="ru-RU" sz="1600" kern="0" dirty="0" err="1">
                <a:solidFill>
                  <a:srgbClr val="00498B"/>
                </a:solidFill>
              </a:rPr>
              <a:t>эритропоэза</a:t>
            </a:r>
            <a:endParaRPr lang="ru-RU" altLang="ru-RU" sz="1600" kern="0" dirty="0">
              <a:solidFill>
                <a:srgbClr val="00498B"/>
              </a:solidFill>
            </a:endParaRP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b="1" kern="0" dirty="0">
                <a:solidFill>
                  <a:srgbClr val="00498B"/>
                </a:solidFill>
              </a:rPr>
              <a:t>Заместительная гормонотерапия/ пероральные контрацептивы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b="1" kern="0" dirty="0">
                <a:solidFill>
                  <a:srgbClr val="00498B"/>
                </a:solidFill>
              </a:rPr>
              <a:t>ЭКО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b="1" kern="0" dirty="0">
                <a:solidFill>
                  <a:srgbClr val="00498B"/>
                </a:solidFill>
              </a:rPr>
              <a:t>Инфекция </a:t>
            </a:r>
            <a:r>
              <a:rPr lang="ru-RU" altLang="ru-RU" sz="1600" kern="0" dirty="0">
                <a:solidFill>
                  <a:srgbClr val="00498B"/>
                </a:solidFill>
              </a:rPr>
              <a:t>(особенно пневмонии, инфекции МПС и ВИЧ)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kern="0" dirty="0">
                <a:solidFill>
                  <a:srgbClr val="00498B"/>
                </a:solidFill>
              </a:rPr>
              <a:t>Воспалительные заболевания кишечника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kern="0" dirty="0">
                <a:solidFill>
                  <a:srgbClr val="00498B"/>
                </a:solidFill>
              </a:rPr>
              <a:t>Онкологические заболевания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kern="0" dirty="0">
                <a:solidFill>
                  <a:srgbClr val="00498B"/>
                </a:solidFill>
              </a:rPr>
              <a:t>Инсульт с параличом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b="1" kern="0" dirty="0">
                <a:solidFill>
                  <a:srgbClr val="00498B"/>
                </a:solidFill>
              </a:rPr>
              <a:t>Послеродовый период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b="1" kern="0" dirty="0">
                <a:solidFill>
                  <a:srgbClr val="00498B"/>
                </a:solidFill>
              </a:rPr>
              <a:t>Тромбоз поверхностных вен</a:t>
            </a:r>
          </a:p>
          <a:p>
            <a:pPr marL="304804" indent="-304804">
              <a:buFont typeface="Arial" panose="020B0604020202020204" pitchFamily="34" charset="0"/>
              <a:buChar char="•"/>
            </a:pPr>
            <a:r>
              <a:rPr lang="ru-RU" altLang="ru-RU" sz="1600" b="1" kern="0" dirty="0" err="1">
                <a:solidFill>
                  <a:srgbClr val="00498B"/>
                </a:solidFill>
              </a:rPr>
              <a:t>Тромбофилия</a:t>
            </a:r>
            <a:r>
              <a:rPr lang="ru-RU" altLang="ru-RU" sz="1600" b="1" kern="0" dirty="0">
                <a:solidFill>
                  <a:srgbClr val="00498B"/>
                </a:solidFill>
              </a:rPr>
              <a:t> </a:t>
            </a:r>
            <a:r>
              <a:rPr lang="ru-RU" altLang="ru-RU" sz="1600" kern="0" dirty="0">
                <a:solidFill>
                  <a:srgbClr val="00498B"/>
                </a:solidFill>
              </a:rPr>
              <a:t>(АФС, </a:t>
            </a:r>
            <a:r>
              <a:rPr lang="ru-RU" sz="1600" kern="0" dirty="0" err="1">
                <a:solidFill>
                  <a:srgbClr val="00498B"/>
                </a:solidFill>
              </a:rPr>
              <a:t>Гомозиготы</a:t>
            </a:r>
            <a:r>
              <a:rPr lang="ru-RU" sz="1600" kern="0" dirty="0">
                <a:solidFill>
                  <a:srgbClr val="00498B"/>
                </a:solidFill>
              </a:rPr>
              <a:t> по мутации Лейдена, </a:t>
            </a:r>
            <a:r>
              <a:rPr lang="ru-RU" sz="1600" kern="0" dirty="0" err="1">
                <a:solidFill>
                  <a:srgbClr val="00498B"/>
                </a:solidFill>
              </a:rPr>
              <a:t>Гомозиготы</a:t>
            </a:r>
            <a:r>
              <a:rPr lang="ru-RU" sz="1600" kern="0" dirty="0">
                <a:solidFill>
                  <a:srgbClr val="00498B"/>
                </a:solidFill>
              </a:rPr>
              <a:t> по </a:t>
            </a:r>
            <a:r>
              <a:rPr lang="en-US" sz="1600" kern="0" dirty="0">
                <a:solidFill>
                  <a:srgbClr val="00498B"/>
                </a:solidFill>
              </a:rPr>
              <a:t>G</a:t>
            </a:r>
            <a:r>
              <a:rPr lang="ru-RU" sz="1600" kern="0" dirty="0">
                <a:solidFill>
                  <a:srgbClr val="00498B"/>
                </a:solidFill>
              </a:rPr>
              <a:t>20120А гена протромбина, Дефицит АТ</a:t>
            </a:r>
            <a:r>
              <a:rPr lang="en-US" sz="1600" kern="0" dirty="0">
                <a:solidFill>
                  <a:srgbClr val="00498B"/>
                </a:solidFill>
              </a:rPr>
              <a:t>III</a:t>
            </a:r>
            <a:r>
              <a:rPr lang="ru-RU" sz="1600" kern="0" dirty="0">
                <a:solidFill>
                  <a:srgbClr val="00498B"/>
                </a:solidFill>
              </a:rPr>
              <a:t>, протеинов С и </a:t>
            </a:r>
            <a:r>
              <a:rPr lang="en-US" sz="1600" kern="0" dirty="0">
                <a:solidFill>
                  <a:srgbClr val="00498B"/>
                </a:solidFill>
              </a:rPr>
              <a:t>S</a:t>
            </a:r>
            <a:r>
              <a:rPr lang="ru-RU" sz="1600" kern="0" dirty="0">
                <a:solidFill>
                  <a:srgbClr val="00498B"/>
                </a:solidFill>
              </a:rPr>
              <a:t>)</a:t>
            </a:r>
            <a:endParaRPr lang="ru-RU" altLang="ru-RU" sz="1600" kern="0" dirty="0">
              <a:solidFill>
                <a:srgbClr val="00498B"/>
              </a:solidFill>
            </a:endParaRPr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0" y="6477314"/>
            <a:ext cx="2402024" cy="228286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z="1050" kern="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Atch</a:t>
            </a:r>
            <a:r>
              <a:rPr lang="en-US" sz="1050" kern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 Med 2010; 170:  1710-16</a:t>
            </a:r>
            <a:endParaRPr lang="en-GB" sz="1050" kern="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Объект 4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086" y="786495"/>
            <a:ext cx="8733592" cy="607150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</p:pic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683568" y="-29467"/>
            <a:ext cx="8064897" cy="812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Шкала </a:t>
            </a:r>
            <a:r>
              <a:rPr lang="en-US" sz="2800" b="1" dirty="0" err="1" smtClean="0">
                <a:latin typeface="+mn-lt"/>
              </a:rPr>
              <a:t>Caprini</a:t>
            </a:r>
            <a:r>
              <a:rPr lang="ru-RU" sz="2800" b="1" dirty="0" smtClean="0">
                <a:latin typeface="+mn-lt"/>
              </a:rPr>
              <a:t> </a:t>
            </a:r>
            <a:br>
              <a:rPr lang="ru-RU" sz="28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для  оценки риска ВТЭ у больных хирургического профиля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898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580" y="404664"/>
            <a:ext cx="7772400" cy="812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+mn-lt"/>
              </a:rPr>
              <a:t>Оценка риска у терапевтических больных </a:t>
            </a:r>
            <a:r>
              <a:rPr lang="ru-RU" sz="3200" dirty="0">
                <a:latin typeface="+mn-lt"/>
              </a:rPr>
              <a:t>(</a:t>
            </a:r>
            <a:r>
              <a:rPr lang="en-US" sz="3200" dirty="0">
                <a:latin typeface="+mn-lt"/>
              </a:rPr>
              <a:t>Padua Prediction Score</a:t>
            </a:r>
            <a:r>
              <a:rPr lang="ru-RU" sz="3200" dirty="0">
                <a:latin typeface="+mn-lt"/>
              </a:rPr>
              <a:t>)</a:t>
            </a:r>
            <a:endParaRPr lang="ru-RU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2688" y="1700808"/>
            <a:ext cx="8538184" cy="416046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1906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562235"/>
              </p:ext>
            </p:extLst>
          </p:nvPr>
        </p:nvGraphicFramePr>
        <p:xfrm>
          <a:off x="251520" y="908720"/>
          <a:ext cx="8496945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92576645"/>
                    </a:ext>
                  </a:extLst>
                </a:gridCol>
                <a:gridCol w="2862161">
                  <a:extLst>
                    <a:ext uri="{9D8B030D-6E8A-4147-A177-3AD203B41FA5}">
                      <a16:colId xmlns:a16="http://schemas.microsoft.com/office/drawing/2014/main" val="1428107915"/>
                    </a:ext>
                  </a:extLst>
                </a:gridCol>
                <a:gridCol w="3546552">
                  <a:extLst>
                    <a:ext uri="{9D8B030D-6E8A-4147-A177-3AD203B41FA5}">
                      <a16:colId xmlns:a16="http://schemas.microsoft.com/office/drawing/2014/main" val="2464530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Категории пациентов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Препараты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Длительность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206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Хирургические больные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НФГ, НМГ либо </a:t>
                      </a:r>
                      <a:r>
                        <a:rPr lang="ru-RU" sz="1600" dirty="0" err="1" smtClean="0"/>
                        <a:t>фондапаринукс</a:t>
                      </a:r>
                      <a:r>
                        <a:rPr lang="ru-RU" sz="1600" dirty="0" smtClean="0"/>
                        <a:t> натрия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Умеренный и высокий риск — до выписки, но не менее 7 дней; </a:t>
                      </a:r>
                    </a:p>
                    <a:p>
                      <a:r>
                        <a:rPr lang="ru-RU" sz="1600" dirty="0" smtClean="0"/>
                        <a:t>ВТЭО в анамнезе - введение НМГ по меньшей мере до 4 </a:t>
                      </a:r>
                      <a:r>
                        <a:rPr lang="ru-RU" sz="1600" dirty="0" err="1" smtClean="0"/>
                        <a:t>нед</a:t>
                      </a:r>
                      <a:r>
                        <a:rPr lang="ru-RU" sz="1600" dirty="0" smtClean="0"/>
                        <a:t> (</a:t>
                      </a:r>
                      <a:r>
                        <a:rPr lang="ru-RU" sz="1600" dirty="0" err="1" smtClean="0"/>
                        <a:t>эноксапарин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далтепарин</a:t>
                      </a:r>
                      <a:r>
                        <a:rPr lang="ru-RU" sz="1600" dirty="0" smtClean="0"/>
                        <a:t>).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07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Онкология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НМГ, в качестве альтернативы НМГ у пациентов с активным раком может быть использованы </a:t>
                      </a:r>
                      <a:r>
                        <a:rPr lang="ru-RU" sz="1600" dirty="0" err="1" smtClean="0"/>
                        <a:t>ривароксбан</a:t>
                      </a:r>
                      <a:r>
                        <a:rPr lang="ru-RU" sz="1600" dirty="0" smtClean="0"/>
                        <a:t> или </a:t>
                      </a:r>
                      <a:r>
                        <a:rPr lang="ru-RU" sz="1600" dirty="0" err="1" smtClean="0"/>
                        <a:t>эдоксабан</a:t>
                      </a:r>
                      <a:r>
                        <a:rPr lang="ru-RU" sz="1600" dirty="0" smtClean="0"/>
                        <a:t> (кроме поражений ЖКТ).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До полной активизации пациента, не менее 7 дней;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крупные операции по поводу онкологических заболеваний, а также ВТЭО в анамнезе - до 4 </a:t>
                      </a:r>
                      <a:r>
                        <a:rPr lang="ru-RU" sz="1600" dirty="0" err="1" smtClean="0"/>
                        <a:t>нед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712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Травматология, ортопедия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НФГ, НМГ ,</a:t>
                      </a:r>
                    </a:p>
                    <a:p>
                      <a:r>
                        <a:rPr lang="ru-RU" sz="1600" dirty="0" smtClean="0"/>
                        <a:t>При длительной терапии - ПОАК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Умеренный и высокий риск - до полной активизации пациента.</a:t>
                      </a:r>
                    </a:p>
                    <a:p>
                      <a:r>
                        <a:rPr lang="ru-RU" sz="1600" dirty="0" smtClean="0"/>
                        <a:t>У больных с высоким риском </a:t>
                      </a:r>
                    </a:p>
                    <a:p>
                      <a:r>
                        <a:rPr lang="ru-RU" sz="1600" dirty="0" smtClean="0"/>
                        <a:t>ВТЭО -  до 28—35 </a:t>
                      </a:r>
                      <a:r>
                        <a:rPr lang="ru-RU" sz="1600" dirty="0" err="1" smtClean="0"/>
                        <a:t>сут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19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Терапевтические, неврологические больные, </a:t>
                      </a:r>
                    </a:p>
                    <a:p>
                      <a:r>
                        <a:rPr lang="ru-RU" sz="1600" dirty="0" smtClean="0"/>
                        <a:t>длительная иммобилизация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 6 до 21 </a:t>
                      </a:r>
                      <a:r>
                        <a:rPr lang="ru-RU" sz="1600" dirty="0" err="1" smtClean="0"/>
                        <a:t>сут</a:t>
                      </a:r>
                      <a:r>
                        <a:rPr lang="ru-RU" sz="1600" dirty="0" smtClean="0"/>
                        <a:t> (до восстановления двигательной активности или выписки —что наступит раньше)</a:t>
                      </a:r>
                      <a:r>
                        <a:rPr lang="ru-RU" sz="1600" baseline="0" dirty="0" smtClean="0"/>
                        <a:t> – если нет особых условий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132649"/>
                  </a:ext>
                </a:extLst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475656" y="118240"/>
            <a:ext cx="8320742" cy="8128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+mn-lt"/>
              </a:rPr>
              <a:t>Профилактика ВТЭ ( в </a:t>
            </a:r>
            <a:r>
              <a:rPr lang="ru-RU" sz="3600" b="1" dirty="0" err="1" smtClean="0">
                <a:latin typeface="+mn-lt"/>
              </a:rPr>
              <a:t>т.ч</a:t>
            </a:r>
            <a:r>
              <a:rPr lang="ru-RU" sz="3600" b="1" dirty="0" smtClean="0">
                <a:latin typeface="+mn-lt"/>
              </a:rPr>
              <a:t>. ТЭЛА)</a:t>
            </a:r>
            <a:endParaRPr lang="ru-RU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38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Прямая со стрелкой 55"/>
          <p:cNvCxnSpPr>
            <a:endCxn id="16" idx="0"/>
          </p:cNvCxnSpPr>
          <p:nvPr/>
        </p:nvCxnSpPr>
        <p:spPr>
          <a:xfrm>
            <a:off x="4572000" y="5264150"/>
            <a:ext cx="1490663" cy="2365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15" idx="0"/>
          </p:cNvCxnSpPr>
          <p:nvPr/>
        </p:nvCxnSpPr>
        <p:spPr>
          <a:xfrm flipH="1">
            <a:off x="3595688" y="5305425"/>
            <a:ext cx="1223962" cy="1873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718300" y="3956050"/>
            <a:ext cx="0" cy="3667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1" name="Заголовок 1"/>
          <p:cNvSpPr>
            <a:spLocks noGrp="1"/>
          </p:cNvSpPr>
          <p:nvPr>
            <p:ph type="title"/>
          </p:nvPr>
        </p:nvSpPr>
        <p:spPr>
          <a:xfrm>
            <a:off x="639763" y="-69850"/>
            <a:ext cx="7886700" cy="1325563"/>
          </a:xfrm>
        </p:spPr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Выбор стратегии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лечения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06513" y="1014414"/>
            <a:ext cx="6553200" cy="3603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Подозрение на ТЭЛА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90748" y="1638082"/>
            <a:ext cx="6553200" cy="696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ШОК/Гипотензия</a:t>
            </a:r>
            <a:r>
              <a:rPr lang="ru-RU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altLang="ru-RU" b="1" dirty="0">
                <a:cs typeface="Arial" panose="020B0604020202020204" pitchFamily="34" charset="0"/>
              </a:rPr>
              <a:t> </a:t>
            </a:r>
            <a:r>
              <a:rPr lang="ru-RU" altLang="ru-RU" b="1" dirty="0" smtClean="0">
                <a:cs typeface="Arial" panose="020B0604020202020204" pitchFamily="34" charset="0"/>
              </a:rPr>
              <a:t>(стойкая </a:t>
            </a:r>
            <a:r>
              <a:rPr lang="ru-RU" altLang="ru-RU" b="1" dirty="0">
                <a:cs typeface="Arial" panose="020B0604020202020204" pitchFamily="34" charset="0"/>
              </a:rPr>
              <a:t>гипотония , </a:t>
            </a:r>
          </a:p>
          <a:p>
            <a:pPr algn="ctr">
              <a:spcBef>
                <a:spcPct val="0"/>
              </a:spcBef>
            </a:pPr>
            <a:r>
              <a:rPr lang="ru-RU" altLang="ru-RU" sz="1400" b="1" dirty="0">
                <a:cs typeface="Arial" panose="020B0604020202020204" pitchFamily="34" charset="0"/>
              </a:rPr>
              <a:t>САД менее 90 мм </a:t>
            </a:r>
            <a:r>
              <a:rPr lang="ru-RU" altLang="ru-RU" sz="1400" b="1" dirty="0" err="1">
                <a:cs typeface="Arial" panose="020B0604020202020204" pitchFamily="34" charset="0"/>
              </a:rPr>
              <a:t>рт.ст</a:t>
            </a:r>
            <a:r>
              <a:rPr lang="ru-RU" altLang="ru-RU" sz="1400" b="1" dirty="0">
                <a:cs typeface="Arial" panose="020B0604020202020204" pitchFamily="34" charset="0"/>
              </a:rPr>
              <a:t>. более 15 мин или падение </a:t>
            </a:r>
            <a:r>
              <a:rPr lang="en-US" altLang="ru-RU" sz="1400" b="1" dirty="0">
                <a:cs typeface="Arial" panose="020B0604020202020204" pitchFamily="34" charset="0"/>
              </a:rPr>
              <a:t>&gt;</a:t>
            </a:r>
            <a:r>
              <a:rPr lang="ru-RU" altLang="ru-RU" sz="1400" b="1" dirty="0">
                <a:cs typeface="Arial" panose="020B0604020202020204" pitchFamily="34" charset="0"/>
              </a:rPr>
              <a:t> 40 мм </a:t>
            </a:r>
            <a:r>
              <a:rPr lang="ru-RU" altLang="ru-RU" sz="1400" b="1" dirty="0" err="1">
                <a:cs typeface="Arial" panose="020B0604020202020204" pitchFamily="34" charset="0"/>
              </a:rPr>
              <a:t>рт.ст</a:t>
            </a:r>
            <a:r>
              <a:rPr lang="ru-RU" altLang="ru-RU" sz="1400" b="1" dirty="0">
                <a:cs typeface="Arial" panose="020B0604020202020204" pitchFamily="34" charset="0"/>
              </a:rPr>
              <a:t> за 15 </a:t>
            </a:r>
            <a:r>
              <a:rPr lang="ru-RU" altLang="ru-RU" sz="1400" b="1" dirty="0" smtClean="0">
                <a:cs typeface="Arial" panose="020B0604020202020204" pitchFamily="34" charset="0"/>
              </a:rPr>
              <a:t>мин)</a:t>
            </a:r>
            <a:endParaRPr lang="ru-RU" altLang="ru-RU" sz="1400" b="1" dirty="0"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2349500"/>
            <a:ext cx="2087563" cy="6477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диагностики как  при подозрении на ТЭЛА высокого риска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24563" y="2363788"/>
            <a:ext cx="2087562" cy="6334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диагностики как  при ТЭЛА невысокого риска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08625" y="3354388"/>
            <a:ext cx="1871663" cy="579437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прогноза заболевания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PESI </a:t>
            </a: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en-US" sz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sPESI</a:t>
            </a: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86213" y="4160838"/>
            <a:ext cx="2089150" cy="2841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Умеренный риск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86213" y="4695825"/>
            <a:ext cx="2089150" cy="579438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 ПЖ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ЭхоКГ</a:t>
            </a: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КТ)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Лабораторные тесты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70738" y="4152900"/>
            <a:ext cx="1355725" cy="301625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риск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19925" y="4687887"/>
            <a:ext cx="1944688" cy="97313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Антикоагулянты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Рассмотреть раннюю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выписку или лечение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дому, если возможно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1188" y="4797425"/>
            <a:ext cx="1512887" cy="358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риск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1188" y="5430838"/>
            <a:ext cx="1512887" cy="5191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Тактика </a:t>
            </a:r>
            <a:r>
              <a:rPr lang="ru-RU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реперфузии</a:t>
            </a:r>
            <a:endParaRPr lang="ru-RU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84438" y="5492750"/>
            <a:ext cx="2222500" cy="2841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Умеренно высокий риск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018088" y="5500688"/>
            <a:ext cx="2087562" cy="2841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Умеренно низкий риск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617788" y="5959475"/>
            <a:ext cx="2089150" cy="57626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Антикоагулянты; мониторинг;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рассмотреть </a:t>
            </a:r>
            <a:r>
              <a:rPr lang="ru-RU" sz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реперфузию</a:t>
            </a:r>
            <a:endParaRPr lang="ru-RU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38725" y="5965825"/>
            <a:ext cx="1943100" cy="57626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Госпитализация;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антикоагулянты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4559521" y="1393968"/>
            <a:ext cx="3175" cy="2524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67348" y="2290763"/>
            <a:ext cx="0" cy="3889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3"/>
            <a:endCxn id="7" idx="1"/>
          </p:cNvCxnSpPr>
          <p:nvPr/>
        </p:nvCxnSpPr>
        <p:spPr>
          <a:xfrm>
            <a:off x="2411413" y="2673350"/>
            <a:ext cx="3613150" cy="635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80" name="TextBox 28"/>
          <p:cNvSpPr txBox="1">
            <a:spLocks noChangeArrowheads="1"/>
          </p:cNvSpPr>
          <p:nvPr/>
        </p:nvSpPr>
        <p:spPr bwMode="auto">
          <a:xfrm>
            <a:off x="3276600" y="2276475"/>
            <a:ext cx="442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>
                <a:solidFill>
                  <a:srgbClr val="000000"/>
                </a:solidFill>
              </a:rPr>
              <a:t>Да</a:t>
            </a:r>
          </a:p>
        </p:txBody>
      </p:sp>
      <p:sp>
        <p:nvSpPr>
          <p:cNvPr id="70681" name="TextBox 29"/>
          <p:cNvSpPr txBox="1">
            <a:spLocks noChangeArrowheads="1"/>
          </p:cNvSpPr>
          <p:nvPr/>
        </p:nvSpPr>
        <p:spPr bwMode="auto">
          <a:xfrm>
            <a:off x="5149850" y="2276475"/>
            <a:ext cx="542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>
                <a:solidFill>
                  <a:srgbClr val="000000"/>
                </a:solidFill>
              </a:rPr>
              <a:t>Нет</a:t>
            </a:r>
          </a:p>
        </p:txBody>
      </p:sp>
      <p:cxnSp>
        <p:nvCxnSpPr>
          <p:cNvPr id="31" name="Прямая со стрелкой 30"/>
          <p:cNvCxnSpPr>
            <a:stCxn id="6" idx="2"/>
            <a:endCxn id="13" idx="0"/>
          </p:cNvCxnSpPr>
          <p:nvPr/>
        </p:nvCxnSpPr>
        <p:spPr>
          <a:xfrm>
            <a:off x="1368425" y="2997200"/>
            <a:ext cx="0" cy="18002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1363663" y="5180013"/>
            <a:ext cx="4762" cy="2508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84" name="TextBox 35"/>
          <p:cNvSpPr txBox="1">
            <a:spLocks noChangeArrowheads="1"/>
          </p:cNvSpPr>
          <p:nvPr/>
        </p:nvSpPr>
        <p:spPr bwMode="auto">
          <a:xfrm>
            <a:off x="26988" y="3714750"/>
            <a:ext cx="1284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ТЭЛА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подтверждена</a:t>
            </a:r>
          </a:p>
        </p:txBody>
      </p:sp>
      <p:cxnSp>
        <p:nvCxnSpPr>
          <p:cNvPr id="38" name="Прямая со стрелкой 37"/>
          <p:cNvCxnSpPr>
            <a:stCxn id="7" idx="2"/>
          </p:cNvCxnSpPr>
          <p:nvPr/>
        </p:nvCxnSpPr>
        <p:spPr>
          <a:xfrm>
            <a:off x="7069138" y="2997200"/>
            <a:ext cx="0" cy="2778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9" idx="3"/>
            <a:endCxn id="11" idx="1"/>
          </p:cNvCxnSpPr>
          <p:nvPr/>
        </p:nvCxnSpPr>
        <p:spPr>
          <a:xfrm>
            <a:off x="6075363" y="4303713"/>
            <a:ext cx="1095375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9" idx="2"/>
            <a:endCxn id="10" idx="0"/>
          </p:cNvCxnSpPr>
          <p:nvPr/>
        </p:nvCxnSpPr>
        <p:spPr>
          <a:xfrm>
            <a:off x="5030788" y="4445000"/>
            <a:ext cx="0" cy="2508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17" idx="0"/>
          </p:cNvCxnSpPr>
          <p:nvPr/>
        </p:nvCxnSpPr>
        <p:spPr>
          <a:xfrm>
            <a:off x="3662363" y="5776913"/>
            <a:ext cx="0" cy="1825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6146800" y="5784850"/>
            <a:ext cx="0" cy="1746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90" name="TextBox 63"/>
          <p:cNvSpPr txBox="1">
            <a:spLocks noChangeArrowheads="1"/>
          </p:cNvSpPr>
          <p:nvPr/>
        </p:nvSpPr>
        <p:spPr bwMode="auto">
          <a:xfrm>
            <a:off x="3635375" y="3644900"/>
            <a:ext cx="19462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ru-RU" sz="1200" b="1">
                <a:solidFill>
                  <a:srgbClr val="000000"/>
                </a:solidFill>
              </a:rPr>
              <a:t>PESI III-IV </a:t>
            </a:r>
            <a:r>
              <a:rPr lang="ru-RU" altLang="ru-RU" sz="1200" b="1">
                <a:solidFill>
                  <a:srgbClr val="000000"/>
                </a:solidFill>
              </a:rPr>
              <a:t>или </a:t>
            </a:r>
            <a:r>
              <a:rPr lang="en-US" altLang="ru-RU" sz="1200" b="1">
                <a:solidFill>
                  <a:srgbClr val="000000"/>
                </a:solidFill>
              </a:rPr>
              <a:t>sPESI≥1</a:t>
            </a:r>
            <a:r>
              <a:rPr lang="ru-RU" altLang="ru-RU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0691" name="TextBox 67"/>
          <p:cNvSpPr txBox="1">
            <a:spLocks noChangeArrowheads="1"/>
          </p:cNvSpPr>
          <p:nvPr/>
        </p:nvSpPr>
        <p:spPr bwMode="auto">
          <a:xfrm>
            <a:off x="7380288" y="3644900"/>
            <a:ext cx="18716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ru-RU" sz="1200" b="1">
                <a:solidFill>
                  <a:srgbClr val="000000"/>
                </a:solidFill>
              </a:rPr>
              <a:t>PESI II-III </a:t>
            </a:r>
            <a:r>
              <a:rPr lang="ru-RU" altLang="ru-RU" sz="1200" b="1">
                <a:solidFill>
                  <a:srgbClr val="000000"/>
                </a:solidFill>
              </a:rPr>
              <a:t>или </a:t>
            </a:r>
            <a:r>
              <a:rPr lang="en-US" altLang="ru-RU" sz="1200" b="1">
                <a:solidFill>
                  <a:srgbClr val="000000"/>
                </a:solidFill>
              </a:rPr>
              <a:t>sPESI=0</a:t>
            </a:r>
            <a:endParaRPr lang="ru-RU" altLang="ru-RU" sz="1200" b="1">
              <a:solidFill>
                <a:srgbClr val="000000"/>
              </a:solidFill>
            </a:endParaRPr>
          </a:p>
        </p:txBody>
      </p:sp>
      <p:sp>
        <p:nvSpPr>
          <p:cNvPr id="70692" name="TextBox 68"/>
          <p:cNvSpPr txBox="1">
            <a:spLocks noChangeArrowheads="1"/>
          </p:cNvSpPr>
          <p:nvPr/>
        </p:nvSpPr>
        <p:spPr bwMode="auto">
          <a:xfrm>
            <a:off x="4395788" y="2997200"/>
            <a:ext cx="20605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ТЭЛА </a:t>
            </a:r>
            <a:r>
              <a:rPr lang="en-US" altLang="ru-RU" sz="1200" b="1">
                <a:solidFill>
                  <a:srgbClr val="000000"/>
                </a:solidFill>
              </a:rPr>
              <a:t> </a:t>
            </a:r>
            <a:r>
              <a:rPr lang="ru-RU" altLang="ru-RU" sz="1200" b="1">
                <a:solidFill>
                  <a:srgbClr val="000000"/>
                </a:solidFill>
              </a:rPr>
              <a:t>подтверждена</a:t>
            </a:r>
          </a:p>
        </p:txBody>
      </p:sp>
      <p:cxnSp>
        <p:nvCxnSpPr>
          <p:cNvPr id="70" name="Прямая со стрелкой 69"/>
          <p:cNvCxnSpPr/>
          <p:nvPr/>
        </p:nvCxnSpPr>
        <p:spPr>
          <a:xfrm flipH="1">
            <a:off x="7956550" y="4429125"/>
            <a:ext cx="3175" cy="2524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94" name="TextBox 70"/>
          <p:cNvSpPr txBox="1">
            <a:spLocks noChangeArrowheads="1"/>
          </p:cNvSpPr>
          <p:nvPr/>
        </p:nvSpPr>
        <p:spPr bwMode="auto">
          <a:xfrm>
            <a:off x="3001963" y="5197475"/>
            <a:ext cx="5667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ru-RU" sz="1600" b="1">
                <a:solidFill>
                  <a:srgbClr val="000000"/>
                </a:solidFill>
              </a:rPr>
              <a:t>+</a:t>
            </a:r>
            <a:r>
              <a:rPr lang="ru-RU" altLang="ru-RU" sz="16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0695" name="TextBox 71"/>
          <p:cNvSpPr txBox="1">
            <a:spLocks noChangeArrowheads="1"/>
          </p:cNvSpPr>
          <p:nvPr/>
        </p:nvSpPr>
        <p:spPr bwMode="auto">
          <a:xfrm>
            <a:off x="6075363" y="5192713"/>
            <a:ext cx="788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ru-RU" sz="1600" b="1">
                <a:solidFill>
                  <a:srgbClr val="000000"/>
                </a:solidFill>
              </a:rPr>
              <a:t>+</a:t>
            </a:r>
            <a:r>
              <a:rPr lang="ru-RU" altLang="ru-RU" sz="1600" b="1">
                <a:solidFill>
                  <a:srgbClr val="000000"/>
                </a:solidFill>
              </a:rPr>
              <a:t>-/--</a:t>
            </a:r>
          </a:p>
        </p:txBody>
      </p:sp>
      <p:sp>
        <p:nvSpPr>
          <p:cNvPr id="70696" name="TextBox 72"/>
          <p:cNvSpPr txBox="1">
            <a:spLocks noChangeArrowheads="1"/>
          </p:cNvSpPr>
          <p:nvPr/>
        </p:nvSpPr>
        <p:spPr bwMode="auto">
          <a:xfrm>
            <a:off x="2822575" y="4419600"/>
            <a:ext cx="2327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Дальнейшая оценка риска</a:t>
            </a:r>
          </a:p>
        </p:txBody>
      </p:sp>
      <p:pic>
        <p:nvPicPr>
          <p:cNvPr id="70697" name="Pictur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93663"/>
            <a:ext cx="798512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E0054"/>
                  </a:outerShdw>
                </a:effectLst>
              </a14:hiddenEffects>
            </a:ext>
          </a:extLst>
        </p:spPr>
      </p:pic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425450" y="6596063"/>
            <a:ext cx="43275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de-DE" sz="1000" b="0" i="1" dirty="0" err="1">
                <a:solidFill>
                  <a:srgbClr val="000000">
                    <a:lumMod val="50000"/>
                    <a:lumOff val="50000"/>
                  </a:srgbClr>
                </a:solidFill>
              </a:rPr>
              <a:t>Konstantinidis</a:t>
            </a:r>
            <a:r>
              <a:rPr lang="en-US" altLang="de-DE" sz="1000" b="0" i="1" dirty="0">
                <a:solidFill>
                  <a:srgbClr val="000000">
                    <a:lumMod val="50000"/>
                    <a:lumOff val="50000"/>
                  </a:srgbClr>
                </a:solidFill>
              </a:rPr>
              <a:t> et al., EHJ (2014):doi:10.1093/</a:t>
            </a:r>
            <a:r>
              <a:rPr lang="en-US" altLang="de-DE" sz="1000" b="0" i="1" dirty="0" err="1">
                <a:solidFill>
                  <a:srgbClr val="000000">
                    <a:lumMod val="50000"/>
                    <a:lumOff val="50000"/>
                  </a:srgbClr>
                </a:solidFill>
              </a:rPr>
              <a:t>eurheartj</a:t>
            </a:r>
            <a:r>
              <a:rPr lang="en-US" altLang="de-DE" sz="1000" b="0" i="1" dirty="0">
                <a:solidFill>
                  <a:srgbClr val="000000">
                    <a:lumMod val="50000"/>
                    <a:lumOff val="50000"/>
                  </a:srgbClr>
                </a:solidFill>
              </a:rPr>
              <a:t>/ehu283.</a:t>
            </a:r>
            <a:endParaRPr lang="fr-FR" altLang="de-DE" sz="1000" b="0" i="1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659" y="3024598"/>
            <a:ext cx="193862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>
                <a:solidFill>
                  <a:srgbClr val="00498B"/>
                </a:solidFill>
                <a:cs typeface="Arial" panose="020B0604020202020204" pitchFamily="34" charset="0"/>
              </a:rPr>
              <a:t>Эхокардиография</a:t>
            </a:r>
          </a:p>
          <a:p>
            <a:pPr algn="ctr">
              <a:spcBef>
                <a:spcPct val="0"/>
              </a:spcBef>
            </a:pPr>
            <a:r>
              <a:rPr lang="ru-RU" altLang="ru-RU" sz="1600" b="1" dirty="0">
                <a:solidFill>
                  <a:srgbClr val="00498B"/>
                </a:solidFill>
                <a:cs typeface="Arial" panose="020B0604020202020204" pitchFamily="34" charset="0"/>
              </a:rPr>
              <a:t>(перегрузка ПЖ)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3396" y="3037900"/>
            <a:ext cx="196092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>
                <a:solidFill>
                  <a:srgbClr val="00498B"/>
                </a:solidFill>
                <a:cs typeface="Arial" panose="020B0604020202020204" pitchFamily="34" charset="0"/>
              </a:rPr>
              <a:t>КТ –ангиография (МСКТ)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45425" y="2938354"/>
            <a:ext cx="107753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498B"/>
                </a:solidFill>
                <a:cs typeface="Arial" panose="020B0604020202020204" pitchFamily="34" charset="0"/>
              </a:rPr>
              <a:t>Д-</a:t>
            </a:r>
            <a:r>
              <a:rPr lang="ru-RU" altLang="ru-RU" b="1" dirty="0" err="1" smtClean="0">
                <a:solidFill>
                  <a:srgbClr val="00498B"/>
                </a:solidFill>
                <a:cs typeface="Arial" panose="020B0604020202020204" pitchFamily="34" charset="0"/>
              </a:rPr>
              <a:t>димер</a:t>
            </a:r>
            <a:endParaRPr lang="ru-RU" altLang="ru-RU" b="1" dirty="0" smtClean="0">
              <a:solidFill>
                <a:srgbClr val="00498B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498B"/>
                </a:solidFill>
                <a:cs typeface="Arial" panose="020B0604020202020204" pitchFamily="34" charset="0"/>
              </a:rPr>
              <a:t>МСКТ</a:t>
            </a:r>
            <a:endParaRPr lang="ru-RU" altLang="ru-RU" b="1" dirty="0">
              <a:solidFill>
                <a:srgbClr val="00498B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2911" y="536660"/>
            <a:ext cx="7840133" cy="41584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>
                <a:latin typeface="+mn-lt"/>
                <a:cs typeface="Arial" panose="020B0604020202020204" pitchFamily="34" charset="0"/>
              </a:rPr>
              <a:t>Современные подходы к лечению ТГВ</a:t>
            </a:r>
            <a:r>
              <a:rPr lang="en-US" altLang="ru-RU" b="1" dirty="0">
                <a:latin typeface="+mn-lt"/>
                <a:cs typeface="Arial" panose="020B0604020202020204" pitchFamily="34" charset="0"/>
              </a:rPr>
              <a:t>/</a:t>
            </a:r>
            <a:r>
              <a:rPr lang="ru-RU" altLang="ru-RU" b="1" dirty="0">
                <a:latin typeface="+mn-lt"/>
                <a:cs typeface="Arial" panose="020B0604020202020204" pitchFamily="34" charset="0"/>
              </a:rPr>
              <a:t>ТЭЛА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955324" y="3829757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72" name="Rectangle 12"/>
          <p:cNvSpPr>
            <a:spLocks noChangeArrowheads="1"/>
          </p:cNvSpPr>
          <p:nvPr/>
        </p:nvSpPr>
        <p:spPr bwMode="auto">
          <a:xfrm>
            <a:off x="1083734" y="3829757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73" name="Line 13"/>
          <p:cNvSpPr>
            <a:spLocks noChangeShapeType="1"/>
          </p:cNvSpPr>
          <p:nvPr/>
        </p:nvSpPr>
        <p:spPr bwMode="auto">
          <a:xfrm flipV="1">
            <a:off x="894644" y="3893256"/>
            <a:ext cx="0" cy="5122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600" b="1"/>
          </a:p>
        </p:txBody>
      </p:sp>
      <p:sp>
        <p:nvSpPr>
          <p:cNvPr id="7174" name="Rectangle 14"/>
          <p:cNvSpPr>
            <a:spLocks noChangeArrowheads="1"/>
          </p:cNvSpPr>
          <p:nvPr/>
        </p:nvSpPr>
        <p:spPr bwMode="auto">
          <a:xfrm>
            <a:off x="4924778" y="3829757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4923368" y="2374902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76" name="Rectangle 16"/>
          <p:cNvSpPr>
            <a:spLocks noChangeArrowheads="1"/>
          </p:cNvSpPr>
          <p:nvPr/>
        </p:nvSpPr>
        <p:spPr bwMode="auto">
          <a:xfrm>
            <a:off x="5564013" y="3829757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77" name="Rectangle 17"/>
          <p:cNvSpPr>
            <a:spLocks noChangeArrowheads="1"/>
          </p:cNvSpPr>
          <p:nvPr/>
        </p:nvSpPr>
        <p:spPr bwMode="auto">
          <a:xfrm>
            <a:off x="5564013" y="2374902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78" name="Rectangle 18"/>
          <p:cNvSpPr>
            <a:spLocks noChangeArrowheads="1"/>
          </p:cNvSpPr>
          <p:nvPr/>
        </p:nvSpPr>
        <p:spPr bwMode="auto">
          <a:xfrm>
            <a:off x="6204657" y="3829757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79" name="Rectangle 19"/>
          <p:cNvSpPr>
            <a:spLocks noChangeArrowheads="1"/>
          </p:cNvSpPr>
          <p:nvPr/>
        </p:nvSpPr>
        <p:spPr bwMode="auto">
          <a:xfrm>
            <a:off x="6204657" y="2374902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80" name="Rectangle 20"/>
          <p:cNvSpPr>
            <a:spLocks noChangeArrowheads="1"/>
          </p:cNvSpPr>
          <p:nvPr/>
        </p:nvSpPr>
        <p:spPr bwMode="auto">
          <a:xfrm>
            <a:off x="1979790" y="3829757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81" name="Rectangle 21"/>
          <p:cNvSpPr>
            <a:spLocks noChangeArrowheads="1"/>
          </p:cNvSpPr>
          <p:nvPr/>
        </p:nvSpPr>
        <p:spPr bwMode="auto">
          <a:xfrm>
            <a:off x="1979790" y="2374902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82" name="Rectangle 22"/>
          <p:cNvSpPr>
            <a:spLocks noChangeArrowheads="1"/>
          </p:cNvSpPr>
          <p:nvPr/>
        </p:nvSpPr>
        <p:spPr bwMode="auto">
          <a:xfrm>
            <a:off x="2940756" y="3829757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83" name="Rectangle 23"/>
          <p:cNvSpPr>
            <a:spLocks noChangeArrowheads="1"/>
          </p:cNvSpPr>
          <p:nvPr/>
        </p:nvSpPr>
        <p:spPr bwMode="auto">
          <a:xfrm>
            <a:off x="2940756" y="2374902"/>
            <a:ext cx="63500" cy="127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84" name="Rectangle 27"/>
          <p:cNvSpPr>
            <a:spLocks noChangeArrowheads="1"/>
          </p:cNvSpPr>
          <p:nvPr/>
        </p:nvSpPr>
        <p:spPr bwMode="auto">
          <a:xfrm>
            <a:off x="698502" y="1079502"/>
            <a:ext cx="7745588" cy="477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latin typeface="+mn-lt"/>
            </a:endParaRPr>
          </a:p>
        </p:txBody>
      </p:sp>
      <p:sp>
        <p:nvSpPr>
          <p:cNvPr id="7185" name="Line 28"/>
          <p:cNvSpPr>
            <a:spLocks noChangeShapeType="1"/>
          </p:cNvSpPr>
          <p:nvPr/>
        </p:nvSpPr>
        <p:spPr bwMode="auto">
          <a:xfrm>
            <a:off x="891822" y="3891844"/>
            <a:ext cx="627238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600" b="1"/>
          </a:p>
        </p:txBody>
      </p:sp>
      <p:sp>
        <p:nvSpPr>
          <p:cNvPr id="7186" name="Text Box 4"/>
          <p:cNvSpPr txBox="1">
            <a:spLocks noChangeArrowheads="1"/>
          </p:cNvSpPr>
          <p:nvPr/>
        </p:nvSpPr>
        <p:spPr bwMode="auto">
          <a:xfrm>
            <a:off x="889000" y="1206501"/>
            <a:ext cx="3873500" cy="74879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33" b="1">
                <a:latin typeface="+mn-lt"/>
              </a:rPr>
              <a:t>Лечение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33" b="1">
                <a:latin typeface="+mn-lt"/>
              </a:rPr>
              <a:t>острого эпизода</a:t>
            </a:r>
          </a:p>
        </p:txBody>
      </p:sp>
      <p:sp>
        <p:nvSpPr>
          <p:cNvPr id="7187" name="Line 10"/>
          <p:cNvSpPr>
            <a:spLocks noChangeShapeType="1"/>
          </p:cNvSpPr>
          <p:nvPr/>
        </p:nvSpPr>
        <p:spPr bwMode="auto">
          <a:xfrm flipH="1" flipV="1">
            <a:off x="4827411" y="3429001"/>
            <a:ext cx="22578" cy="2413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600" b="1"/>
          </a:p>
        </p:txBody>
      </p:sp>
      <p:sp>
        <p:nvSpPr>
          <p:cNvPr id="7188" name="Text Box 9"/>
          <p:cNvSpPr txBox="1">
            <a:spLocks noChangeArrowheads="1"/>
          </p:cNvSpPr>
          <p:nvPr/>
        </p:nvSpPr>
        <p:spPr bwMode="auto">
          <a:xfrm>
            <a:off x="2184540" y="4156904"/>
            <a:ext cx="2552184" cy="639534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556" b="1" dirty="0">
                <a:latin typeface="+mn-lt"/>
              </a:rPr>
              <a:t>3 месяца</a:t>
            </a:r>
            <a:endParaRPr lang="ru-RU" altLang="ru-RU" sz="3556" b="1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7189" name="Text Box 9"/>
          <p:cNvSpPr txBox="1">
            <a:spLocks noChangeArrowheads="1"/>
          </p:cNvSpPr>
          <p:nvPr/>
        </p:nvSpPr>
        <p:spPr bwMode="auto">
          <a:xfrm>
            <a:off x="4953001" y="4127501"/>
            <a:ext cx="4025897" cy="1323439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+mn-lt"/>
              </a:rPr>
              <a:t>Продолжительность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latin typeface="+mn-lt"/>
                <a:sym typeface="Symbol" panose="05050102010706020507" pitchFamily="18" charset="2"/>
              </a:rPr>
              <a:t>Индивидуализирована с </a:t>
            </a:r>
            <a:r>
              <a:rPr lang="ru-RU" altLang="ru-RU" sz="2000" dirty="0">
                <a:latin typeface="+mn-lt"/>
                <a:sym typeface="Symbol" panose="05050102010706020507" pitchFamily="18" charset="2"/>
              </a:rPr>
              <a:t>учетом: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000" dirty="0">
                <a:latin typeface="+mn-lt"/>
                <a:sym typeface="Symbol" panose="05050102010706020507" pitchFamily="18" charset="2"/>
              </a:rPr>
              <a:t> риска рецидива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000" dirty="0">
                <a:latin typeface="+mn-lt"/>
                <a:sym typeface="Symbol" panose="05050102010706020507" pitchFamily="18" charset="2"/>
              </a:rPr>
              <a:t> риска кровотечений</a:t>
            </a:r>
          </a:p>
        </p:txBody>
      </p:sp>
      <p:sp>
        <p:nvSpPr>
          <p:cNvPr id="7190" name="Text Box 4"/>
          <p:cNvSpPr txBox="1">
            <a:spLocks noChangeArrowheads="1"/>
          </p:cNvSpPr>
          <p:nvPr/>
        </p:nvSpPr>
        <p:spPr bwMode="auto">
          <a:xfrm>
            <a:off x="4876800" y="1206501"/>
            <a:ext cx="3279422" cy="74879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33" b="1">
                <a:latin typeface="+mn-lt"/>
              </a:rPr>
              <a:t>Вторичная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33" b="1">
                <a:latin typeface="+mn-lt"/>
              </a:rPr>
              <a:t>профилактика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894646" y="2501900"/>
            <a:ext cx="7261578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2" name="Line 28"/>
          <p:cNvSpPr>
            <a:spLocks noChangeShapeType="1"/>
          </p:cNvSpPr>
          <p:nvPr/>
        </p:nvSpPr>
        <p:spPr bwMode="auto">
          <a:xfrm>
            <a:off x="7157156" y="3894667"/>
            <a:ext cx="932745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600" b="1"/>
          </a:p>
        </p:txBody>
      </p:sp>
      <p:sp>
        <p:nvSpPr>
          <p:cNvPr id="7193" name="Text Box 8"/>
          <p:cNvSpPr txBox="1">
            <a:spLocks noChangeArrowheads="1"/>
          </p:cNvSpPr>
          <p:nvPr/>
        </p:nvSpPr>
        <p:spPr bwMode="auto">
          <a:xfrm>
            <a:off x="3433234" y="2277534"/>
            <a:ext cx="2600677" cy="42056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33" b="1">
                <a:latin typeface="+mn-lt"/>
              </a:rPr>
              <a:t>Антикоагулянты </a:t>
            </a:r>
          </a:p>
        </p:txBody>
      </p:sp>
      <p:sp>
        <p:nvSpPr>
          <p:cNvPr id="7194" name="Line 13"/>
          <p:cNvSpPr>
            <a:spLocks noChangeShapeType="1"/>
          </p:cNvSpPr>
          <p:nvPr/>
        </p:nvSpPr>
        <p:spPr bwMode="auto">
          <a:xfrm flipV="1">
            <a:off x="2204156" y="3379612"/>
            <a:ext cx="0" cy="5122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600" b="1"/>
          </a:p>
        </p:txBody>
      </p:sp>
      <p:sp>
        <p:nvSpPr>
          <p:cNvPr id="7195" name="TextBox 1"/>
          <p:cNvSpPr txBox="1">
            <a:spLocks noChangeArrowheads="1"/>
          </p:cNvSpPr>
          <p:nvPr/>
        </p:nvSpPr>
        <p:spPr bwMode="auto">
          <a:xfrm>
            <a:off x="763413" y="3173591"/>
            <a:ext cx="1442156" cy="6667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44" b="1">
                <a:latin typeface="+mn-lt"/>
              </a:rPr>
              <a:t>Первоначальное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44" b="1">
                <a:latin typeface="+mn-lt"/>
              </a:rPr>
              <a:t>лечение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44" b="1">
                <a:latin typeface="+mn-lt"/>
              </a:rPr>
              <a:t>(≥5 суток)</a:t>
            </a:r>
          </a:p>
        </p:txBody>
      </p:sp>
      <p:sp>
        <p:nvSpPr>
          <p:cNvPr id="7196" name="TextBox 27"/>
          <p:cNvSpPr txBox="1">
            <a:spLocks noChangeArrowheads="1"/>
          </p:cNvSpPr>
          <p:nvPr/>
        </p:nvSpPr>
        <p:spPr bwMode="auto">
          <a:xfrm>
            <a:off x="2428524" y="3334457"/>
            <a:ext cx="2204156" cy="283796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44" b="1">
                <a:latin typeface="+mn-lt"/>
              </a:rPr>
              <a:t>Длительное лечение </a:t>
            </a:r>
          </a:p>
        </p:txBody>
      </p:sp>
      <p:sp>
        <p:nvSpPr>
          <p:cNvPr id="7197" name="TextBox 28"/>
          <p:cNvSpPr txBox="1">
            <a:spLocks noChangeArrowheads="1"/>
          </p:cNvSpPr>
          <p:nvPr/>
        </p:nvSpPr>
        <p:spPr bwMode="auto">
          <a:xfrm>
            <a:off x="5276146" y="3334457"/>
            <a:ext cx="2655711" cy="283796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44" b="1">
                <a:latin typeface="+mn-lt"/>
              </a:rPr>
              <a:t>Продленное </a:t>
            </a:r>
            <a:r>
              <a:rPr lang="en-US" altLang="ru-RU" sz="1244" b="1">
                <a:latin typeface="+mn-lt"/>
              </a:rPr>
              <a:t>(extended) </a:t>
            </a:r>
            <a:r>
              <a:rPr lang="ru-RU" altLang="ru-RU" sz="1244" b="1">
                <a:latin typeface="+mn-lt"/>
              </a:rPr>
              <a:t>лечение 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747564" y="5082688"/>
            <a:ext cx="2674212" cy="38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96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</a:rPr>
              <a:t>НФГ</a:t>
            </a:r>
            <a:r>
              <a:rPr lang="ru-RU" altLang="ru-RU" sz="1580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altLang="ru-RU" sz="1422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</a:rPr>
              <a:t>(лечебная доза</a:t>
            </a:r>
            <a:r>
              <a:rPr lang="ru-RU" altLang="ru-RU" sz="1422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747564" y="5366163"/>
            <a:ext cx="2674212" cy="38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96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</a:rPr>
              <a:t>НМГ</a:t>
            </a:r>
            <a:r>
              <a:rPr lang="ru-RU" altLang="ru-RU" sz="1422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</a:rPr>
              <a:t> (лечебная доза</a:t>
            </a:r>
            <a:r>
              <a:rPr lang="ru-RU" altLang="ru-RU" sz="1422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747564" y="5658420"/>
            <a:ext cx="2674212" cy="38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96" b="1">
                <a:solidFill>
                  <a:srgbClr val="4D4D4D"/>
                </a:solidFill>
                <a:latin typeface="+mn-lt"/>
                <a:cs typeface="Arial" panose="020B0604020202020204" pitchFamily="34" charset="0"/>
              </a:rPr>
              <a:t>Фондапаринукс</a:t>
            </a:r>
            <a:endParaRPr lang="ru-RU" altLang="ru-RU" sz="1422" b="1">
              <a:solidFill>
                <a:srgbClr val="4D4D4D"/>
              </a:solidFill>
              <a:latin typeface="+mn-lt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958864" y="5421629"/>
            <a:ext cx="4185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err="1" smtClean="0">
                <a:solidFill>
                  <a:srgbClr val="4D4D4D"/>
                </a:solidFill>
                <a:cs typeface="Arial" panose="020B0604020202020204" pitchFamily="34" charset="0"/>
              </a:rPr>
              <a:t>Варфарин</a:t>
            </a:r>
            <a:r>
              <a:rPr lang="ru-RU" altLang="ru-RU" sz="2000" b="1" dirty="0" smtClean="0">
                <a:solidFill>
                  <a:srgbClr val="4D4D4D"/>
                </a:solidFill>
                <a:cs typeface="Arial" panose="020B0604020202020204" pitchFamily="34" charset="0"/>
              </a:rPr>
              <a:t> (</a:t>
            </a:r>
            <a:r>
              <a:rPr lang="ru-RU" altLang="ru-RU" sz="2000" b="1" dirty="0">
                <a:solidFill>
                  <a:srgbClr val="4D4D4D"/>
                </a:solidFill>
                <a:cs typeface="Arial" panose="020B0604020202020204" pitchFamily="34" charset="0"/>
              </a:rPr>
              <a:t>МНО от 2 до 3)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5438081" y="5685108"/>
            <a:ext cx="3749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</a:rPr>
              <a:t>НМГ</a:t>
            </a:r>
            <a:r>
              <a:rPr lang="ru-RU" altLang="ru-RU" sz="1600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</a:rPr>
              <a:t> (онкология, беременность</a:t>
            </a:r>
            <a:r>
              <a:rPr lang="ru-RU" altLang="ru-RU" sz="1600" b="1" dirty="0">
                <a:solidFill>
                  <a:srgbClr val="4D4D4D"/>
                </a:solidFill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2880643" y="6051996"/>
            <a:ext cx="6098255" cy="707886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400" b="1" dirty="0" smtClean="0">
                <a:solidFill>
                  <a:srgbClr val="4D4D4D"/>
                </a:solidFill>
                <a:latin typeface="+mn-lt"/>
                <a:cs typeface="Arial" panose="020B0604020202020204" pitchFamily="34" charset="0"/>
              </a:rPr>
              <a:t>ПОАК: </a:t>
            </a:r>
            <a:r>
              <a:rPr lang="ru-RU" altLang="ru-RU" sz="1400" dirty="0" err="1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Апиксабан</a:t>
            </a:r>
            <a:r>
              <a:rPr lang="ru-RU" altLang="ru-RU" sz="1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с первого дня 10 мг 2 р/д – 1 неделя, </a:t>
            </a:r>
            <a:r>
              <a:rPr lang="ru-RU" altLang="ru-RU" sz="1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затем </a:t>
            </a:r>
            <a:r>
              <a:rPr lang="ru-RU" altLang="ru-RU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5 мг 2 р/д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</a:pPr>
            <a:r>
              <a:rPr lang="ru-RU" altLang="ru-RU" sz="12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Дабигатран</a:t>
            </a:r>
            <a:r>
              <a:rPr lang="ru-RU" altLang="ru-RU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150 мг 2 р/д после окончания НМГ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</a:pPr>
            <a:r>
              <a:rPr lang="ru-RU" altLang="ru-RU" sz="14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Ривароксабан</a:t>
            </a:r>
            <a:r>
              <a:rPr lang="ru-RU" altLang="ru-RU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ru-RU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 </a:t>
            </a:r>
            <a:r>
              <a:rPr lang="ru-RU" altLang="ru-RU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первого дня 15 мг 2 р/д – 3 недели, затем 20 мг 1 р/д</a:t>
            </a:r>
          </a:p>
        </p:txBody>
      </p:sp>
    </p:spTree>
    <p:extLst>
      <p:ext uri="{BB962C8B-B14F-4D97-AF65-F5344CB8AC3E}">
        <p14:creationId xmlns:p14="http://schemas.microsoft.com/office/powerpoint/2010/main" val="214670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792</TotalTime>
  <Words>1220</Words>
  <Application>Microsoft Office PowerPoint</Application>
  <PresentationFormat>Экран (4:3)</PresentationFormat>
  <Paragraphs>189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Тема Office</vt:lpstr>
      <vt:lpstr>Тромбоэмболия легочной артерии: профилактика и терапия</vt:lpstr>
      <vt:lpstr>Презентация PowerPoint</vt:lpstr>
      <vt:lpstr>Первичная профилактика ВТЭ ( в т.ч. ТЭЛА)</vt:lpstr>
      <vt:lpstr>Факторы, предрасполагающие к ВТЭ (ЕSC 2014)</vt:lpstr>
      <vt:lpstr>Шкала Caprini  для  оценки риска ВТЭ у больных хирургического профиля</vt:lpstr>
      <vt:lpstr>Оценка риска у терапевтических больных (Padua Prediction Score)</vt:lpstr>
      <vt:lpstr>Презентация PowerPoint</vt:lpstr>
      <vt:lpstr>Выбор стратегии лечения</vt:lpstr>
      <vt:lpstr>Современные подходы к лечению ТГВ/ТЭЛА</vt:lpstr>
      <vt:lpstr>Презентация PowerPoint</vt:lpstr>
      <vt:lpstr>Презентация PowerPoint</vt:lpstr>
      <vt:lpstr>Геморрагический риск: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user</cp:lastModifiedBy>
  <cp:revision>72</cp:revision>
  <dcterms:created xsi:type="dcterms:W3CDTF">2012-11-13T17:19:49Z</dcterms:created>
  <dcterms:modified xsi:type="dcterms:W3CDTF">2019-11-13T09:00:06Z</dcterms:modified>
</cp:coreProperties>
</file>