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2" r:id="rId2"/>
    <p:sldId id="311" r:id="rId3"/>
    <p:sldId id="344" r:id="rId4"/>
    <p:sldId id="306" r:id="rId5"/>
    <p:sldId id="345" r:id="rId6"/>
    <p:sldId id="331" r:id="rId7"/>
    <p:sldId id="360" r:id="rId8"/>
    <p:sldId id="349" r:id="rId9"/>
    <p:sldId id="316" r:id="rId10"/>
    <p:sldId id="347" r:id="rId11"/>
    <p:sldId id="322" r:id="rId12"/>
    <p:sldId id="323" r:id="rId13"/>
    <p:sldId id="350" r:id="rId14"/>
    <p:sldId id="351" r:id="rId15"/>
    <p:sldId id="340" r:id="rId16"/>
    <p:sldId id="352" r:id="rId17"/>
    <p:sldId id="353" r:id="rId18"/>
    <p:sldId id="312" r:id="rId19"/>
    <p:sldId id="366" r:id="rId20"/>
    <p:sldId id="338" r:id="rId21"/>
    <p:sldId id="339" r:id="rId22"/>
    <p:sldId id="354" r:id="rId23"/>
    <p:sldId id="362" r:id="rId24"/>
    <p:sldId id="356" r:id="rId25"/>
    <p:sldId id="357" r:id="rId26"/>
    <p:sldId id="363" r:id="rId27"/>
    <p:sldId id="359" r:id="rId28"/>
    <p:sldId id="318" r:id="rId29"/>
    <p:sldId id="328" r:id="rId30"/>
    <p:sldId id="365" r:id="rId31"/>
  </p:sldIdLst>
  <p:sldSz cx="9144000" cy="6858000" type="screen4x3"/>
  <p:notesSz cx="6797675" cy="987425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A1A"/>
    <a:srgbClr val="004C22"/>
    <a:srgbClr val="0096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04" autoAdjust="0"/>
    <p:restoredTop sz="24483" autoAdjust="0"/>
  </p:normalViewPr>
  <p:slideViewPr>
    <p:cSldViewPr>
      <p:cViewPr varScale="1">
        <p:scale>
          <a:sx n="113" d="100"/>
          <a:sy n="113" d="100"/>
        </p:scale>
        <p:origin x="-153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3274853801169549E-2"/>
          <c:y val="0.16169417677950707"/>
          <c:w val="0.86683709997873515"/>
          <c:h val="0.7524688078344066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Рожд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Sheet1!$B$1:$N$1</c:f>
              <c:numCache>
                <c:formatCode>General</c:formatCode>
                <c:ptCount val="13"/>
                <c:pt idx="0">
                  <c:v>1986</c:v>
                </c:pt>
                <c:pt idx="1">
                  <c:v>1987</c:v>
                </c:pt>
                <c:pt idx="2">
                  <c:v>1989</c:v>
                </c:pt>
                <c:pt idx="3">
                  <c:v>1991</c:v>
                </c:pt>
                <c:pt idx="4">
                  <c:v>1993</c:v>
                </c:pt>
                <c:pt idx="5">
                  <c:v>1995</c:v>
                </c:pt>
                <c:pt idx="6">
                  <c:v>1997</c:v>
                </c:pt>
                <c:pt idx="7">
                  <c:v>1999</c:v>
                </c:pt>
                <c:pt idx="8">
                  <c:v>2001</c:v>
                </c:pt>
                <c:pt idx="9">
                  <c:v>2003</c:v>
                </c:pt>
                <c:pt idx="10">
                  <c:v>2005</c:v>
                </c:pt>
                <c:pt idx="11">
                  <c:v>2007</c:v>
                </c:pt>
                <c:pt idx="12">
                  <c:v>2009</c:v>
                </c:pt>
              </c:numCache>
            </c:numRef>
          </c:cat>
          <c:val>
            <c:numRef>
              <c:f>Sheet1!$B$2:$N$2</c:f>
              <c:numCache>
                <c:formatCode>General</c:formatCode>
                <c:ptCount val="13"/>
                <c:pt idx="0">
                  <c:v>19.2</c:v>
                </c:pt>
                <c:pt idx="1">
                  <c:v>19.399999999999999</c:v>
                </c:pt>
                <c:pt idx="2">
                  <c:v>17</c:v>
                </c:pt>
                <c:pt idx="3">
                  <c:v>13.6</c:v>
                </c:pt>
                <c:pt idx="4">
                  <c:v>11</c:v>
                </c:pt>
                <c:pt idx="5">
                  <c:v>10.4</c:v>
                </c:pt>
                <c:pt idx="6">
                  <c:v>9.9</c:v>
                </c:pt>
                <c:pt idx="7">
                  <c:v>9.3000000000000007</c:v>
                </c:pt>
                <c:pt idx="8">
                  <c:v>9.5</c:v>
                </c:pt>
                <c:pt idx="9">
                  <c:v>10.200000000000001</c:v>
                </c:pt>
                <c:pt idx="10">
                  <c:v>9.8000000000000007</c:v>
                </c:pt>
                <c:pt idx="11">
                  <c:v>10.9</c:v>
                </c:pt>
                <c:pt idx="12">
                  <c:v>12.4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Смерт</c:v>
                </c:pt>
              </c:strCache>
            </c:strRef>
          </c:tx>
          <c:spPr>
            <a:ln w="38100">
              <a:solidFill>
                <a:srgbClr val="002060"/>
              </a:solidFill>
              <a:prstDash val="solid"/>
            </a:ln>
          </c:spPr>
          <c:marker>
            <c:symbol val="dot"/>
            <c:size val="3"/>
            <c:spPr>
              <a:noFill/>
              <a:ln w="38100">
                <a:solidFill>
                  <a:srgbClr val="002060"/>
                </a:solidFill>
                <a:prstDash val="solid"/>
              </a:ln>
            </c:spPr>
          </c:marker>
          <c:cat>
            <c:numRef>
              <c:f>Sheet1!$B$1:$N$1</c:f>
              <c:numCache>
                <c:formatCode>General</c:formatCode>
                <c:ptCount val="13"/>
                <c:pt idx="0">
                  <c:v>1986</c:v>
                </c:pt>
                <c:pt idx="1">
                  <c:v>1987</c:v>
                </c:pt>
                <c:pt idx="2">
                  <c:v>1989</c:v>
                </c:pt>
                <c:pt idx="3">
                  <c:v>1991</c:v>
                </c:pt>
                <c:pt idx="4">
                  <c:v>1993</c:v>
                </c:pt>
                <c:pt idx="5">
                  <c:v>1995</c:v>
                </c:pt>
                <c:pt idx="6">
                  <c:v>1997</c:v>
                </c:pt>
                <c:pt idx="7">
                  <c:v>1999</c:v>
                </c:pt>
                <c:pt idx="8">
                  <c:v>2001</c:v>
                </c:pt>
                <c:pt idx="9">
                  <c:v>2003</c:v>
                </c:pt>
                <c:pt idx="10">
                  <c:v>2005</c:v>
                </c:pt>
                <c:pt idx="11">
                  <c:v>2007</c:v>
                </c:pt>
                <c:pt idx="12">
                  <c:v>2009</c:v>
                </c:pt>
              </c:numCache>
            </c:numRef>
          </c:cat>
          <c:val>
            <c:numRef>
              <c:f>Sheet1!$B$3:$N$3</c:f>
              <c:numCache>
                <c:formatCode>General</c:formatCode>
                <c:ptCount val="13"/>
                <c:pt idx="0">
                  <c:v>9.2000000000000011</c:v>
                </c:pt>
                <c:pt idx="1">
                  <c:v>9.5</c:v>
                </c:pt>
                <c:pt idx="2">
                  <c:v>9.5</c:v>
                </c:pt>
                <c:pt idx="3">
                  <c:v>10.1</c:v>
                </c:pt>
                <c:pt idx="4">
                  <c:v>11.9</c:v>
                </c:pt>
                <c:pt idx="5">
                  <c:v>12.9</c:v>
                </c:pt>
                <c:pt idx="6">
                  <c:v>12.3</c:v>
                </c:pt>
                <c:pt idx="7">
                  <c:v>12.4</c:v>
                </c:pt>
                <c:pt idx="8">
                  <c:v>13.3</c:v>
                </c:pt>
                <c:pt idx="9">
                  <c:v>13.8</c:v>
                </c:pt>
                <c:pt idx="10">
                  <c:v>13.8</c:v>
                </c:pt>
                <c:pt idx="11">
                  <c:v>13</c:v>
                </c:pt>
                <c:pt idx="12">
                  <c:v>12.7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ln w="9989">
              <a:solidFill>
                <a:srgbClr val="00FF00"/>
              </a:solidFill>
              <a:prstDash val="solid"/>
            </a:ln>
          </c:spPr>
          <c:marker>
            <c:symbol val="none"/>
          </c:marker>
          <c:cat>
            <c:numRef>
              <c:f>Sheet1!$B$1:$N$1</c:f>
              <c:numCache>
                <c:formatCode>General</c:formatCode>
                <c:ptCount val="13"/>
                <c:pt idx="0">
                  <c:v>1986</c:v>
                </c:pt>
                <c:pt idx="1">
                  <c:v>1987</c:v>
                </c:pt>
                <c:pt idx="2">
                  <c:v>1989</c:v>
                </c:pt>
                <c:pt idx="3">
                  <c:v>1991</c:v>
                </c:pt>
                <c:pt idx="4">
                  <c:v>1993</c:v>
                </c:pt>
                <c:pt idx="5">
                  <c:v>1995</c:v>
                </c:pt>
                <c:pt idx="6">
                  <c:v>1997</c:v>
                </c:pt>
                <c:pt idx="7">
                  <c:v>1999</c:v>
                </c:pt>
                <c:pt idx="8">
                  <c:v>2001</c:v>
                </c:pt>
                <c:pt idx="9">
                  <c:v>2003</c:v>
                </c:pt>
                <c:pt idx="10">
                  <c:v>2005</c:v>
                </c:pt>
                <c:pt idx="11">
                  <c:v>2007</c:v>
                </c:pt>
                <c:pt idx="12">
                  <c:v>2009</c:v>
                </c:pt>
              </c:numCache>
            </c:numRef>
          </c:cat>
          <c:val>
            <c:numRef>
              <c:f>Sheet1!$B$4:$N$4</c:f>
              <c:numCache>
                <c:formatCode>General</c:formatCode>
                <c:ptCount val="13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135616"/>
        <c:axId val="113137152"/>
      </c:lineChart>
      <c:catAx>
        <c:axId val="113135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49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787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1313715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131371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249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787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13135616"/>
        <c:crosses val="autoZero"/>
        <c:crossBetween val="between"/>
      </c:valAx>
      <c:spPr>
        <a:noFill/>
        <a:ln w="19978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16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503381867897146E-2"/>
          <c:y val="4.8611728326482251E-2"/>
          <c:w val="0.77146479477239804"/>
          <c:h val="0.864805530866940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Врачи</c:v>
                </c:pt>
                <c:pt idx="1">
                  <c:v>Средний</c:v>
                </c:pt>
                <c:pt idx="2">
                  <c:v>Младший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99</c:v>
                </c:pt>
                <c:pt idx="1">
                  <c:v>68</c:v>
                </c:pt>
                <c:pt idx="2">
                  <c:v>45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Врачи</c:v>
                </c:pt>
                <c:pt idx="1">
                  <c:v>Средний</c:v>
                </c:pt>
                <c:pt idx="2">
                  <c:v>Младший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128.30000000000001</c:v>
                </c:pt>
                <c:pt idx="1">
                  <c:v>74.3</c:v>
                </c:pt>
                <c:pt idx="2">
                  <c:v>46.4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4368512"/>
        <c:axId val="34378496"/>
      </c:barChart>
      <c:catAx>
        <c:axId val="34368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99">
                <a:solidFill>
                  <a:schemeClr val="accent5">
                    <a:lumMod val="50000"/>
                  </a:schemeClr>
                </a:solidFill>
              </a:defRPr>
            </a:pPr>
            <a:endParaRPr lang="ru-RU"/>
          </a:p>
        </c:txPr>
        <c:crossAx val="34378496"/>
        <c:crosses val="autoZero"/>
        <c:auto val="1"/>
        <c:lblAlgn val="ctr"/>
        <c:lblOffset val="100"/>
        <c:noMultiLvlLbl val="0"/>
      </c:catAx>
      <c:valAx>
        <c:axId val="343784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99">
                <a:solidFill>
                  <a:schemeClr val="accent5">
                    <a:lumMod val="50000"/>
                  </a:schemeClr>
                </a:solidFill>
              </a:defRPr>
            </a:pPr>
            <a:endParaRPr lang="ru-RU"/>
          </a:p>
        </c:txPr>
        <c:crossAx val="343685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noFill/>
  </c:spPr>
  <c:txPr>
    <a:bodyPr/>
    <a:lstStyle/>
    <a:p>
      <a:pPr>
        <a:defRPr sz="1798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9.0500000000000007</c:v>
                </c:pt>
                <c:pt idx="1">
                  <c:v>8.9700000000000006</c:v>
                </c:pt>
                <c:pt idx="2">
                  <c:v>8.99</c:v>
                </c:pt>
                <c:pt idx="3">
                  <c:v>8.9700000000000006</c:v>
                </c:pt>
                <c:pt idx="4">
                  <c:v>8.9600000000000026</c:v>
                </c:pt>
                <c:pt idx="5">
                  <c:v>8.99</c:v>
                </c:pt>
                <c:pt idx="6">
                  <c:v>9.1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9680256"/>
        <c:axId val="59681792"/>
      </c:barChart>
      <c:catAx>
        <c:axId val="59680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59681792"/>
        <c:crosses val="autoZero"/>
        <c:auto val="1"/>
        <c:lblAlgn val="ctr"/>
        <c:lblOffset val="100"/>
        <c:noMultiLvlLbl val="0"/>
      </c:catAx>
      <c:valAx>
        <c:axId val="596817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59680256"/>
        <c:crosses val="autoZero"/>
        <c:crossBetween val="between"/>
      </c:valAx>
      <c:spPr>
        <a:noFill/>
        <a:ln w="25387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FD2D947-DE0B-4E24-B1F6-19A01E200017}" type="datetimeFigureOut">
              <a:rPr lang="ru-RU"/>
              <a:pPr>
                <a:defRPr/>
              </a:pPr>
              <a:t>15.01.2014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65A6D5-7EF9-4240-9EBC-6A931102AD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0855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65A6D5-7EF9-4240-9EBC-6A931102AD0B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525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5E363E-D293-44A2-8EE3-3E9AB0C33237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118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019880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272E1-16E7-4267-A88C-1BF9F2EB72D9}" type="datetime1">
              <a:rPr lang="ru-RU" smtClean="0"/>
              <a:t>15.01.2014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7B5FC-07E7-4FBD-95C8-318B156032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59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F9B99-3E7E-4E8B-A5C2-FE3A786A2AD3}" type="datetime1">
              <a:rPr lang="ru-RU" smtClean="0"/>
              <a:t>15.01.2014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EDACA-4036-4A2E-9293-30BF7CF42F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720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7E27E-5EEB-49B5-97B3-2CA263956AE5}" type="datetime1">
              <a:rPr lang="ru-RU" smtClean="0"/>
              <a:t>15.01.2014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4D2B6-A7B8-4AA7-BC7C-7336CFCA95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893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023789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36513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553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36513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" name="Picture 2" descr="F:\te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275" y="300038"/>
            <a:ext cx="56880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8"/>
          <p:cNvSpPr>
            <a:spLocks noChangeArrowheads="1"/>
          </p:cNvSpPr>
          <p:nvPr userDrawn="1"/>
        </p:nvSpPr>
        <p:spPr bwMode="auto">
          <a:xfrm>
            <a:off x="1619250" y="25400"/>
            <a:ext cx="6048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7F7F7F"/>
                </a:solidFill>
                <a:latin typeface="Arial" pitchFamily="34" charset="0"/>
              </a:rPr>
              <a:t>Министерство здравоохранения Республики Татарстан</a:t>
            </a:r>
          </a:p>
        </p:txBody>
      </p:sp>
      <p:pic>
        <p:nvPicPr>
          <p:cNvPr id="5" name="Picture 2" descr="F:\ten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113" y="6470650"/>
            <a:ext cx="3313112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10"/>
          <p:cNvSpPr>
            <a:spLocks noChangeArrowheads="1"/>
          </p:cNvSpPr>
          <p:nvPr userDrawn="1"/>
        </p:nvSpPr>
        <p:spPr bwMode="auto">
          <a:xfrm>
            <a:off x="3384550" y="6577013"/>
            <a:ext cx="2482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7F7F7F"/>
                </a:solidFill>
                <a:latin typeface="Arial" pitchFamily="34" charset="0"/>
              </a:rPr>
              <a:t>www.minzdrav</a:t>
            </a:r>
            <a:r>
              <a:rPr lang="en-US" sz="1400">
                <a:solidFill>
                  <a:srgbClr val="7F7F7F"/>
                </a:solidFill>
                <a:latin typeface="Arial" pitchFamily="34" charset="0"/>
              </a:rPr>
              <a:t>.tatarstan.ru</a:t>
            </a:r>
            <a:endParaRPr lang="ru-RU" sz="1400">
              <a:solidFill>
                <a:srgbClr val="7F7F7F"/>
              </a:solidFill>
              <a:latin typeface="Arial" pitchFamily="34" charset="0"/>
            </a:endParaRPr>
          </a:p>
        </p:txBody>
      </p:sp>
      <p:pic>
        <p:nvPicPr>
          <p:cNvPr id="7" name="Picture 10" descr="логотип мз рт англ копия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9475" y="55563"/>
            <a:ext cx="576263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8385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te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275" y="300038"/>
            <a:ext cx="56880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>
            <a:spLocks noChangeArrowheads="1"/>
          </p:cNvSpPr>
          <p:nvPr userDrawn="1"/>
        </p:nvSpPr>
        <p:spPr bwMode="auto">
          <a:xfrm>
            <a:off x="1619250" y="25400"/>
            <a:ext cx="6048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400">
                <a:solidFill>
                  <a:srgbClr val="31859C"/>
                </a:solidFill>
                <a:latin typeface="Arial" charset="0"/>
              </a:rPr>
              <a:t>МИНИСТЕРСТВО ЗДРАВООХРАНЕНИЯ РЕСПУБЛИКИ ТАТАРСТАН</a:t>
            </a:r>
          </a:p>
        </p:txBody>
      </p:sp>
      <p:pic>
        <p:nvPicPr>
          <p:cNvPr id="4" name="Picture 2" descr="F:\ten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113" y="6470650"/>
            <a:ext cx="3313112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 userDrawn="1"/>
        </p:nvSpPr>
        <p:spPr bwMode="auto">
          <a:xfrm>
            <a:off x="3384550" y="6577013"/>
            <a:ext cx="2482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7F7F7F"/>
                </a:solidFill>
                <a:latin typeface="Arial" charset="0"/>
              </a:rPr>
              <a:t>minzdrav</a:t>
            </a:r>
            <a:r>
              <a:rPr lang="en-US" sz="1400">
                <a:solidFill>
                  <a:srgbClr val="7F7F7F"/>
                </a:solidFill>
                <a:latin typeface="Arial" charset="0"/>
              </a:rPr>
              <a:t>.tatarstan.ru</a:t>
            </a:r>
            <a:endParaRPr lang="ru-RU" sz="1400">
              <a:solidFill>
                <a:srgbClr val="7F7F7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19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te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275" y="300038"/>
            <a:ext cx="56880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>
            <a:spLocks noChangeArrowheads="1"/>
          </p:cNvSpPr>
          <p:nvPr userDrawn="1"/>
        </p:nvSpPr>
        <p:spPr bwMode="auto">
          <a:xfrm>
            <a:off x="1619250" y="25400"/>
            <a:ext cx="6048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400">
                <a:solidFill>
                  <a:srgbClr val="31859C"/>
                </a:solidFill>
                <a:latin typeface="Arial" charset="0"/>
              </a:rPr>
              <a:t>МИНИСТЕРСТВО ЗДРАВООХРАНЕНИЯ РЕСПУБЛИКИ ТАТАРСТАН</a:t>
            </a:r>
          </a:p>
        </p:txBody>
      </p:sp>
      <p:pic>
        <p:nvPicPr>
          <p:cNvPr id="4" name="Picture 2" descr="F:\ten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113" y="6470650"/>
            <a:ext cx="3313112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 userDrawn="1"/>
        </p:nvSpPr>
        <p:spPr bwMode="auto">
          <a:xfrm>
            <a:off x="3384550" y="6577013"/>
            <a:ext cx="2482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7F7F7F"/>
                </a:solidFill>
                <a:latin typeface="Arial" charset="0"/>
              </a:rPr>
              <a:t>minzdrav</a:t>
            </a:r>
            <a:r>
              <a:rPr lang="en-US" sz="1400">
                <a:solidFill>
                  <a:srgbClr val="7F7F7F"/>
                </a:solidFill>
                <a:latin typeface="Arial" charset="0"/>
              </a:rPr>
              <a:t>.tatarstan.ru</a:t>
            </a:r>
            <a:endParaRPr lang="ru-RU" sz="1400">
              <a:solidFill>
                <a:srgbClr val="7F7F7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619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DFEE8-D3FB-4A2E-93CE-36980B627BB8}" type="datetime1">
              <a:rPr lang="ru-RU" smtClean="0"/>
              <a:t>15.01.2014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42433-B16C-446A-9B2A-A9B289F7CC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468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CD1A8-D832-4C12-B741-CC11DA9A0C6E}" type="datetime1">
              <a:rPr lang="ru-RU" smtClean="0"/>
              <a:t>15.01.2014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39605-348B-497E-AF33-D5B552F83F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027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B4C06-07F1-439F-AED4-5421C075ED21}" type="datetime1">
              <a:rPr lang="ru-RU" smtClean="0"/>
              <a:t>15.01.2014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A03E4-1164-450F-8B1E-DEE644E087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800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D5CD1-6015-440C-9339-5E6E56315283}" type="datetime1">
              <a:rPr lang="ru-RU" smtClean="0"/>
              <a:t>15.01.2014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195DB-61F5-407F-8998-B0814DAA25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5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401AC-5333-400F-BBF7-6E3CBFE64ED7}" type="datetime1">
              <a:rPr lang="ru-RU" smtClean="0"/>
              <a:t>15.01.2014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6750E-E8D0-4086-A4C8-B804D977DB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006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D2E42-8913-4AAB-AB50-A66B47574D0D}" type="datetime1">
              <a:rPr lang="ru-RU" smtClean="0"/>
              <a:t>15.01.2014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68574-686D-4014-A654-FDE2F7D46D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897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C69BD-5388-458A-8923-1674A36C5E37}" type="datetime1">
              <a:rPr lang="ru-RU" smtClean="0"/>
              <a:t>15.01.2014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25EB0-0D9D-499E-9526-C5952AA51A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071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86BAC-5758-480C-8301-9E1A9855A308}" type="datetime1">
              <a:rPr lang="ru-RU" smtClean="0"/>
              <a:t>15.01.2014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1E772-9336-46BC-BBB9-30C78C7F32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97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0860CF-8041-428B-8887-CA1BCEEE6A3E}" type="datetime1">
              <a:rPr lang="ru-RU" smtClean="0"/>
              <a:t>15.01.2014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BE9392-2A92-4556-B112-6B12F96BA8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  <p:sldLayoutId id="2147483930" r:id="rId14"/>
    <p:sldLayoutId id="2147483931" r:id="rId15"/>
    <p:sldLayoutId id="2147483932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loserdie.ru/index.php/www.interfax-religion.ru/http/www.regnum.ru/news/polit/index.php?id=8345&amp;s=74&amp;ss=2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images.yandex.ru/yandsearch?p=6&amp;text=%D1%81%D0%B5%D0%BB%D1%8C%D1%81%D0%BA%D0%BE%D0%B5%20%D0%B7%D0%B4%D1%80%D0%B0%D0%B2%D0%BE%D0%BE%D1%85%D1%80%D0%B0%D0%BD%D0%B5%D0%BD%D0%B8%D0%B5&amp;fp=6&amp;pos=185&amp;uinfo=ww-1655-wh-937-fw-1430-fh-598-pd-1&amp;rpt=simage&amp;img_url=http://wap.mplaza.ru/parser/images/57c37a2ff09949d59928ed03b6a91a00.jpg" TargetMode="External"/><Relationship Id="rId5" Type="http://schemas.openxmlformats.org/officeDocument/2006/relationships/image" Target="../media/image21.jpeg"/><Relationship Id="rId4" Type="http://schemas.openxmlformats.org/officeDocument/2006/relationships/hyperlink" Target="http://images.yandex.ru/yandsearch?p=2&amp;text=%D1%81%D1%82%D1%83%D0%B4%D0%B5%D0%BD%D1%82%D1%8B-%D0%BC%D0%B5%D0%B4%D0%B8%D0%BA%D0%B8&amp;fp=2&amp;pos=63&amp;uinfo=ww-1655-wh-937-fw-1430-fh-598-pd-1&amp;rpt=simage&amp;img_url=http://amurpress.ru/images/3415086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1.jpeg"/><Relationship Id="rId7" Type="http://schemas.openxmlformats.org/officeDocument/2006/relationships/image" Target="../media/image3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2.jpe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search?p=9&amp;text=%D0%BF%D0%B0%D1%81%D0%BF%D0%BE%D1%80%D1%82%20%D0%B7%D0%B4%D0%BE%D1%80%D0%BE%D0%B2%D1%8C%D1%8F&amp;fp=9&amp;pos=280&amp;uinfo=ww-1655-wh-937-fw-1430-fh-598-pd-1&amp;rpt=simage&amp;img_url=http://z12.d.sdska.ru/2-z12-a8e86436-d087-492c-8566-0a93de4fa1d3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hyperlink" Target="http://images.yandex.ru/yandsearch?text=%D0%BF%D0%B0%D1%81%D0%BF%D0%BE%D1%80%D1%82%20%D0%B7%D0%B4%D0%BE%D1%80%D0%BE%D0%B2%D1%8C%D1%8F&amp;fp=0&amp;pos=11&amp;rpt=simage&amp;uinfo=ww-1655-wh-937-fw-1430-fh-598-pd-1&amp;img_url=http://www.rsvpu.ru/filedirectory/5568/pasport.jpg" TargetMode="Externa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chart" Target="../charts/char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search?p=7&amp;text=%D0%AD%D0%9B%D0%95%D0%9A%D0%A2%D0%A0%D0%9E%D0%9D%D0%9D%D0%9E%D0%95%20%D0%97%D0%94%D0%A0%D0%90%D0%92%D0%9E%D0%9E%D0%A5%D0%A0%D0%90%D0%9D%D0%95%D0%9D%D0%98%D0%95&amp;fp=7&amp;pos=214&amp;uinfo=ww-1655-wh-937-fw-1430-fh-598-pd-1&amp;rpt=simage&amp;img_url=http://globalscience.ru/pictures/small/273_1216146178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search?p=54&amp;text=%D0%BC%D0%BE%D0%B4%D0%B5%D1%80%D0%BD%D0%B8%D0%B7%D0%B0%D1%86%D0%B8%D1%8F%20%D0%B7%D0%B4%D1%80%D0%B0%D0%B2%D0%BE%D0%BE%D1%85%D1%80%D0%B0%D0%BD%D0%B5%D0%BD%D0%B8%D1%8F&amp;fp=54&amp;pos=1626&amp;uinfo=ww-1655-wh-937-fw-1430-fh-598-pd-1&amp;rpt=simage&amp;img_url=http://xn--90aisup.xn--p1ai/pics/news/2011/06/07/55290_nd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ЗАСТКОЛ\для презентации_.jpg"/>
          <p:cNvPicPr>
            <a:picLocks noChangeAspect="1" noChangeArrowheads="1"/>
          </p:cNvPicPr>
          <p:nvPr/>
        </p:nvPicPr>
        <p:blipFill>
          <a:blip r:embed="rId2" cstate="print"/>
          <a:srcRect l="4468" r="72"/>
          <a:stretch>
            <a:fillRect/>
          </a:stretch>
        </p:blipFill>
        <p:spPr bwMode="auto">
          <a:xfrm>
            <a:off x="0" y="-1"/>
            <a:ext cx="9252520" cy="6858001"/>
          </a:xfrm>
          <a:prstGeom prst="rect">
            <a:avLst/>
          </a:prstGeom>
          <a:noFill/>
        </p:spPr>
      </p:pic>
      <p:sp>
        <p:nvSpPr>
          <p:cNvPr id="7270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0" y="6452716"/>
            <a:ext cx="9144000" cy="360660"/>
          </a:xfrm>
          <a:noFill/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ru-RU" sz="1400" dirty="0" smtClean="0">
                <a:solidFill>
                  <a:schemeClr val="bg1"/>
                </a:solidFill>
                <a:latin typeface="Myriad Pro Light" pitchFamily="34" charset="0"/>
              </a:rPr>
              <a:t>15 января 2014 года</a:t>
            </a:r>
            <a:endParaRPr lang="ru-RU" sz="1400" dirty="0">
              <a:solidFill>
                <a:schemeClr val="bg1"/>
              </a:solidFill>
              <a:latin typeface="Myriad Pro Light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3183111"/>
            <a:ext cx="6335167" cy="1326009"/>
          </a:xfrm>
        </p:spPr>
        <p:txBody>
          <a:bodyPr/>
          <a:lstStyle/>
          <a:p>
            <a:pPr algn="l">
              <a:lnSpc>
                <a:spcPct val="70000"/>
              </a:lnSpc>
              <a:defRPr/>
            </a:pPr>
            <a:r>
              <a:rPr lang="ru-RU" sz="3600" b="1" smtClean="0">
                <a:solidFill>
                  <a:schemeClr val="bg1"/>
                </a:solidFill>
                <a:latin typeface="Myriad Pro Black Cond" pitchFamily="34" charset="0"/>
              </a:rPr>
              <a:t>РЕЗУЛЬТАТЫ ЗА </a:t>
            </a:r>
            <a:r>
              <a:rPr lang="ru-RU" sz="3600" b="1" dirty="0" smtClean="0">
                <a:solidFill>
                  <a:schemeClr val="bg1"/>
                </a:solidFill>
                <a:latin typeface="Myriad Pro Black Cond" pitchFamily="34" charset="0"/>
              </a:rPr>
              <a:t>2013 </a:t>
            </a:r>
            <a:br>
              <a:rPr lang="ru-RU" sz="3600" b="1" dirty="0" smtClean="0">
                <a:solidFill>
                  <a:schemeClr val="bg1"/>
                </a:solidFill>
                <a:latin typeface="Myriad Pro Black Cond" pitchFamily="34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Myriad Pro Black Cond" pitchFamily="34" charset="0"/>
              </a:rPr>
              <a:t>И ЗАДАЧИ НА 2014 ГОД</a:t>
            </a:r>
            <a:endParaRPr lang="ru-RU" sz="3600" b="1" dirty="0">
              <a:solidFill>
                <a:schemeClr val="bg1"/>
              </a:solidFill>
              <a:latin typeface="Myriad Pro Black Cond" pitchFamily="34" charset="0"/>
            </a:endParaRPr>
          </a:p>
        </p:txBody>
      </p:sp>
      <p:pic>
        <p:nvPicPr>
          <p:cNvPr id="1029" name="Picture 5" descr="F:\ЗАСТКОЛ\b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6087" y="2564904"/>
            <a:ext cx="5904656" cy="540325"/>
          </a:xfrm>
          <a:prstGeom prst="rect">
            <a:avLst/>
          </a:prstGeom>
          <a:noFill/>
        </p:spPr>
      </p:pic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4644008" y="5661248"/>
            <a:ext cx="4391472" cy="36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r" eaLnBrk="0" hangingPunct="0">
              <a:spcBef>
                <a:spcPct val="20000"/>
              </a:spcBef>
              <a:defRPr/>
            </a:pPr>
            <a:r>
              <a:rPr lang="ru-RU" sz="1400" dirty="0" smtClean="0">
                <a:solidFill>
                  <a:schemeClr val="bg1"/>
                </a:solidFill>
                <a:latin typeface="Myriad Pro Light" pitchFamily="34" charset="0"/>
                <a:cs typeface="+mn-cs"/>
              </a:rPr>
              <a:t>Интересы и доверие пациента - превыше всего!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yriad Pro Light" pitchFamily="34" charset="0"/>
              <a:ea typeface="+mn-ea"/>
              <a:cs typeface="+mn-cs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707904" y="6453336"/>
            <a:ext cx="17281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F:\ЗАСТКОЛ\БЛАНК__.jpg"/>
          <p:cNvPicPr>
            <a:picLocks noChangeAspect="1" noChangeArrowheads="1"/>
          </p:cNvPicPr>
          <p:nvPr/>
        </p:nvPicPr>
        <p:blipFill>
          <a:blip r:embed="rId2" cstate="print"/>
          <a:srcRect l="365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14338" name="Picture 2" descr="http://pics.kz/s1/2e/1a/21/2e1a21a9178c39825c5747188538e5f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9348" y="4581128"/>
            <a:ext cx="2254514" cy="16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411761" y="1844824"/>
            <a:ext cx="5056187" cy="64770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ОБЩАЯ ПЛОЩАДЬ МУ В РТ – </a:t>
            </a:r>
            <a:r>
              <a:rPr lang="ru-RU" sz="1600" b="1" dirty="0">
                <a:latin typeface="Arial Black" pitchFamily="34" charset="0"/>
                <a:cs typeface="Arial" pitchFamily="34" charset="0"/>
              </a:rPr>
              <a:t>1 </a:t>
            </a:r>
            <a:r>
              <a:rPr lang="ru-RU" sz="1600" b="1" dirty="0" smtClean="0">
                <a:latin typeface="Arial Black" pitchFamily="34" charset="0"/>
                <a:cs typeface="Arial" pitchFamily="34" charset="0"/>
              </a:rPr>
              <a:t>518 664,7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кв.м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619673" y="2708920"/>
            <a:ext cx="3096344" cy="64770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Общая площадь больниц  -  </a:t>
            </a:r>
          </a:p>
          <a:p>
            <a:pPr algn="ctr">
              <a:defRPr/>
            </a:pPr>
            <a:r>
              <a:rPr lang="ru-RU" sz="1400" dirty="0" smtClean="0">
                <a:latin typeface="Arial Black" pitchFamily="34" charset="0"/>
                <a:cs typeface="Arial" pitchFamily="34" charset="0"/>
              </a:rPr>
              <a:t>1 319 908,2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кв.м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004048" y="2708920"/>
            <a:ext cx="3240360" cy="64770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Общая площадь поликлиник – </a:t>
            </a:r>
          </a:p>
          <a:p>
            <a:pPr algn="ctr">
              <a:defRPr/>
            </a:pPr>
            <a:r>
              <a:rPr lang="ru-RU" sz="1400" dirty="0">
                <a:latin typeface="Arial Black" pitchFamily="34" charset="0"/>
                <a:cs typeface="Arial" pitchFamily="34" charset="0"/>
              </a:rPr>
              <a:t>198 756,5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кв.м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04342" y="3645024"/>
            <a:ext cx="1659184" cy="555625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 smtClean="0">
                <a:latin typeface="Arial Black" pitchFamily="34" charset="0"/>
              </a:rPr>
              <a:t>446 964,7</a:t>
            </a:r>
            <a:endParaRPr lang="ru-RU" sz="1400" dirty="0">
              <a:latin typeface="Arial Black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948558" y="3645024"/>
            <a:ext cx="1695450" cy="555625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 smtClean="0">
                <a:latin typeface="Arial Black" pitchFamily="34" charset="0"/>
              </a:rPr>
              <a:t>872 943,5</a:t>
            </a:r>
            <a:endParaRPr lang="ru-RU" sz="1400" dirty="0">
              <a:latin typeface="Arial Black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148064" y="3645024"/>
            <a:ext cx="1676400" cy="555625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 smtClean="0">
                <a:latin typeface="Arial Black" pitchFamily="34" charset="0"/>
              </a:rPr>
              <a:t>22 235,3</a:t>
            </a:r>
            <a:endParaRPr lang="ru-RU" sz="1400" dirty="0">
              <a:latin typeface="Arial Black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092280" y="3645024"/>
            <a:ext cx="1656184" cy="555625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 smtClean="0">
                <a:latin typeface="Arial Black" pitchFamily="34" charset="0"/>
              </a:rPr>
              <a:t>176 521,2</a:t>
            </a:r>
            <a:endParaRPr lang="ru-RU" sz="1400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16" y="4169332"/>
            <a:ext cx="158591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Проведен ремонт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74679" y="4169332"/>
            <a:ext cx="1584325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Проведен ремонт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40844" y="4169332"/>
            <a:ext cx="1585912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Требуется ремонт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64288" y="4166332"/>
            <a:ext cx="1585912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Требуется ремонт</a:t>
            </a:r>
          </a:p>
        </p:txBody>
      </p:sp>
      <p:sp>
        <p:nvSpPr>
          <p:cNvPr id="14353" name="TextBox 21"/>
          <p:cNvSpPr txBox="1">
            <a:spLocks noChangeArrowheads="1"/>
          </p:cNvSpPr>
          <p:nvPr/>
        </p:nvSpPr>
        <p:spPr bwMode="auto">
          <a:xfrm>
            <a:off x="1475656" y="4869160"/>
            <a:ext cx="424847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1 049 467,7 </a:t>
            </a:r>
            <a:r>
              <a:rPr lang="ru-RU" sz="2400" b="1" dirty="0">
                <a:solidFill>
                  <a:srgbClr val="C00000"/>
                </a:solidFill>
                <a:latin typeface="Arial" pitchFamily="34" charset="0"/>
              </a:rPr>
              <a:t>кв. 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</a:rPr>
              <a:t>м -</a:t>
            </a:r>
            <a:endParaRPr lang="ru-RU" sz="2400" b="1" dirty="0">
              <a:solidFill>
                <a:srgbClr val="C00000"/>
              </a:solidFill>
              <a:latin typeface="Arial" pitchFamily="34" charset="0"/>
            </a:endParaRPr>
          </a:p>
          <a:p>
            <a:pPr eaLnBrk="1" hangingPunct="1"/>
            <a:r>
              <a:rPr lang="ru-RU" sz="2000" dirty="0">
                <a:solidFill>
                  <a:srgbClr val="C00000"/>
                </a:solidFill>
                <a:latin typeface="Arial" pitchFamily="34" charset="0"/>
              </a:rPr>
              <a:t>требуется ремонт в учреждениях здравоохранения РТ </a:t>
            </a: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1187624" y="1196752"/>
            <a:ext cx="7488832" cy="37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sz="2400" b="1" dirty="0" smtClean="0">
                <a:solidFill>
                  <a:srgbClr val="215968"/>
                </a:solidFill>
                <a:latin typeface="Arial" pitchFamily="34" charset="0"/>
                <a:cs typeface="Tahoma" pitchFamily="34" charset="0"/>
              </a:rPr>
              <a:t>КАПИТАЛЬНЫЙ РЕМОНТ </a:t>
            </a:r>
            <a:endParaRPr lang="ru-RU" sz="2400" b="1" dirty="0">
              <a:solidFill>
                <a:srgbClr val="215968"/>
              </a:solidFill>
              <a:latin typeface="Arial" pitchFamily="34" charset="0"/>
              <a:cs typeface="Tahoma" pitchFamily="34" charset="0"/>
            </a:endParaRPr>
          </a:p>
        </p:txBody>
      </p:sp>
      <p:sp>
        <p:nvSpPr>
          <p:cNvPr id="24" name="Номер слайда 2"/>
          <p:cNvSpPr txBox="1">
            <a:spLocks/>
          </p:cNvSpPr>
          <p:nvPr/>
        </p:nvSpPr>
        <p:spPr>
          <a:xfrm>
            <a:off x="6553200" y="637624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4A068574-686D-4014-A654-FDE2F7D46D12}" type="slidenum">
              <a:rPr lang="ru-RU" sz="1400" b="1" smtClean="0">
                <a:solidFill>
                  <a:schemeClr val="bg1"/>
                </a:solidFill>
              </a:rPr>
              <a:pPr algn="r">
                <a:defRPr/>
              </a:pPr>
              <a:t>10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F:\ЗАСТКОЛ\БЛАНК__.jpg"/>
          <p:cNvPicPr>
            <a:picLocks noChangeAspect="1" noChangeArrowheads="1"/>
          </p:cNvPicPr>
          <p:nvPr/>
        </p:nvPicPr>
        <p:blipFill>
          <a:blip r:embed="rId3" cstate="print"/>
          <a:srcRect l="365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15362" name="Заголовок 1"/>
          <p:cNvSpPr>
            <a:spLocks noGrp="1"/>
          </p:cNvSpPr>
          <p:nvPr>
            <p:ph type="ctrTitle"/>
          </p:nvPr>
        </p:nvSpPr>
        <p:spPr>
          <a:xfrm>
            <a:off x="904056" y="2348880"/>
            <a:ext cx="7772400" cy="791468"/>
          </a:xfrm>
        </p:spPr>
        <p:txBody>
          <a:bodyPr/>
          <a:lstStyle/>
          <a:p>
            <a:pPr eaLnBrk="1" hangingPunct="1"/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помощь руководителю</a:t>
            </a:r>
          </a:p>
        </p:txBody>
      </p:sp>
      <p:sp>
        <p:nvSpPr>
          <p:cNvPr id="15364" name="TextBox 1"/>
          <p:cNvSpPr txBox="1">
            <a:spLocks noChangeArrowheads="1"/>
          </p:cNvSpPr>
          <p:nvPr/>
        </p:nvSpPr>
        <p:spPr bwMode="auto">
          <a:xfrm>
            <a:off x="755650" y="2060575"/>
            <a:ext cx="86408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3200" b="1" dirty="0">
                <a:solidFill>
                  <a:srgbClr val="002060"/>
                </a:solidFill>
                <a:latin typeface="Arial" pitchFamily="34" charset="0"/>
              </a:rPr>
              <a:t>        СОВРЕМЕННАЯ ПОЛИКЛИНИКА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3573016"/>
            <a:ext cx="6624638" cy="15113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366" name="TextBox 6"/>
          <p:cNvSpPr txBox="1">
            <a:spLocks noChangeArrowheads="1"/>
          </p:cNvSpPr>
          <p:nvPr/>
        </p:nvSpPr>
        <p:spPr bwMode="auto">
          <a:xfrm>
            <a:off x="1691680" y="3933056"/>
            <a:ext cx="62642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dirty="0" smtClean="0">
                <a:solidFill>
                  <a:schemeClr val="bg1"/>
                </a:solidFill>
                <a:latin typeface="Arial" pitchFamily="34" charset="0"/>
              </a:rPr>
              <a:t>СТАНДАРТЫ ОРГАНИЗАЦИИ И 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</a:rPr>
              <a:t>СОДЕРЖАНИЯ ПОЛИКЛИНИК</a:t>
            </a:r>
          </a:p>
          <a:p>
            <a:pPr algn="ctr" eaLnBrk="1" hangingPunct="1"/>
            <a:r>
              <a:rPr lang="ru-RU" dirty="0" smtClean="0">
                <a:solidFill>
                  <a:schemeClr val="bg1"/>
                </a:solidFill>
                <a:latin typeface="Arial" pitchFamily="34" charset="0"/>
              </a:rPr>
              <a:t>ОПЫТ 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</a:rPr>
              <a:t>РЕСПУБЛИКИ ТАТАРСТАН</a:t>
            </a:r>
          </a:p>
        </p:txBody>
      </p:sp>
      <p:sp>
        <p:nvSpPr>
          <p:cNvPr id="8" name="Номер слайда 2"/>
          <p:cNvSpPr txBox="1">
            <a:spLocks/>
          </p:cNvSpPr>
          <p:nvPr/>
        </p:nvSpPr>
        <p:spPr>
          <a:xfrm>
            <a:off x="6553200" y="637624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4A068574-686D-4014-A654-FDE2F7D46D12}" type="slidenum">
              <a:rPr lang="ru-RU" sz="1400" b="1" smtClean="0">
                <a:solidFill>
                  <a:schemeClr val="bg1"/>
                </a:solidFill>
              </a:rPr>
              <a:pPr algn="r">
                <a:defRPr/>
              </a:pPr>
              <a:t>11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F:\ЗАСТКОЛ\БЛАНК__.jpg"/>
          <p:cNvPicPr>
            <a:picLocks noChangeAspect="1" noChangeArrowheads="1"/>
          </p:cNvPicPr>
          <p:nvPr/>
        </p:nvPicPr>
        <p:blipFill>
          <a:blip r:embed="rId2" cstate="print"/>
          <a:srcRect l="365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16386" name="Picture 2" descr="http://www.miloserdie.ru/pic/sosmil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48880"/>
            <a:ext cx="2151065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1"/>
          <p:cNvSpPr txBox="1">
            <a:spLocks noChangeArrowheads="1"/>
          </p:cNvSpPr>
          <p:nvPr/>
        </p:nvSpPr>
        <p:spPr bwMode="auto">
          <a:xfrm>
            <a:off x="1979712" y="1916832"/>
            <a:ext cx="684247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sz="2400" b="1" dirty="0">
                <a:solidFill>
                  <a:srgbClr val="002060"/>
                </a:solidFill>
                <a:latin typeface="Arial" pitchFamily="34" charset="0"/>
              </a:rPr>
              <a:t>В поликлинику </a:t>
            </a:r>
            <a:endParaRPr lang="ru-RU" sz="2400" b="1" dirty="0" smtClean="0">
              <a:solidFill>
                <a:srgbClr val="002060"/>
              </a:solidFill>
              <a:latin typeface="Arial" pitchFamily="34" charset="0"/>
            </a:endParaRPr>
          </a:p>
          <a:p>
            <a:pPr algn="ctr" eaLnBrk="1" hangingPunct="1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люди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приходят за помощью.</a:t>
            </a:r>
          </a:p>
          <a:p>
            <a:pPr algn="ctr" eaLnBrk="1" hangingPunct="1"/>
            <a:r>
              <a:rPr lang="ru-RU" sz="2400" b="1" dirty="0">
                <a:solidFill>
                  <a:srgbClr val="002060"/>
                </a:solidFill>
                <a:latin typeface="Arial" pitchFamily="34" charset="0"/>
              </a:rPr>
              <a:t>Они больны и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</a:rPr>
              <a:t>взволнованы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</a:rPr>
              <a:t>. </a:t>
            </a:r>
            <a:endParaRPr lang="ru-RU" sz="2400" b="1" dirty="0" smtClean="0">
              <a:solidFill>
                <a:srgbClr val="002060"/>
              </a:solidFill>
              <a:latin typeface="Arial" pitchFamily="34" charset="0"/>
            </a:endParaRPr>
          </a:p>
          <a:p>
            <a:pPr algn="ctr" eaLnBrk="1" hangingPunct="1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</a:rPr>
              <a:t>Это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</a:rPr>
              <a:t>всегда стресс. </a:t>
            </a:r>
            <a:endParaRPr lang="ru-RU" sz="2400" b="1" dirty="0" smtClean="0">
              <a:solidFill>
                <a:srgbClr val="002060"/>
              </a:solidFill>
              <a:latin typeface="Arial" pitchFamily="34" charset="0"/>
            </a:endParaRPr>
          </a:p>
          <a:p>
            <a:pPr algn="ctr" eaLnBrk="1" hangingPunct="1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</a:rPr>
              <a:t>Стресс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</a:rPr>
              <a:t>проявляется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</a:rPr>
              <a:t>по-разному. </a:t>
            </a:r>
          </a:p>
          <a:p>
            <a:pPr algn="ctr" eaLnBrk="1" hangingPunct="1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</a:rPr>
              <a:t>Кто-то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</a:rPr>
              <a:t>подавлен, а кто-то агрессивен. </a:t>
            </a:r>
          </a:p>
          <a:p>
            <a:pPr algn="ctr" eaLnBrk="1" hangingPunct="1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Мы обязаны это понимать и быть милосердными к посетителям.</a:t>
            </a:r>
            <a:b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</a:b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Это наш выбор, это наша работа!</a:t>
            </a:r>
          </a:p>
        </p:txBody>
      </p:sp>
      <p:sp>
        <p:nvSpPr>
          <p:cNvPr id="6" name="Номер слайда 2"/>
          <p:cNvSpPr txBox="1">
            <a:spLocks/>
          </p:cNvSpPr>
          <p:nvPr/>
        </p:nvSpPr>
        <p:spPr>
          <a:xfrm>
            <a:off x="6553200" y="637624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4A068574-686D-4014-A654-FDE2F7D46D12}" type="slidenum">
              <a:rPr lang="ru-RU" sz="1400" b="1" smtClean="0">
                <a:solidFill>
                  <a:schemeClr val="bg1"/>
                </a:solidFill>
              </a:rPr>
              <a:pPr algn="r">
                <a:defRPr/>
              </a:pPr>
              <a:t>12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F:\ЗАСТКОЛ\БЛАНК__.jpg"/>
          <p:cNvPicPr>
            <a:picLocks noChangeAspect="1" noChangeArrowheads="1"/>
          </p:cNvPicPr>
          <p:nvPr/>
        </p:nvPicPr>
        <p:blipFill>
          <a:blip r:embed="rId2" cstate="print"/>
          <a:srcRect l="365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17410" name="TextBox 11"/>
          <p:cNvSpPr txBox="1">
            <a:spLocks noChangeArrowheads="1"/>
          </p:cNvSpPr>
          <p:nvPr/>
        </p:nvSpPr>
        <p:spPr bwMode="auto">
          <a:xfrm>
            <a:off x="971600" y="901169"/>
            <a:ext cx="28083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sz="4800" b="1" dirty="0">
                <a:solidFill>
                  <a:srgbClr val="002060"/>
                </a:solidFill>
                <a:latin typeface="Arial" pitchFamily="34" charset="0"/>
              </a:rPr>
              <a:t>КАДРЫ</a:t>
            </a:r>
            <a:r>
              <a:rPr lang="ru-RU" sz="6000" b="1" dirty="0">
                <a:solidFill>
                  <a:srgbClr val="00206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71600" y="2684527"/>
            <a:ext cx="33123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</a:rPr>
              <a:t>Дефицит штатных должностей всего </a:t>
            </a:r>
            <a:r>
              <a:rPr lang="ru-RU" dirty="0">
                <a:latin typeface="Arial" pitchFamily="34" charset="0"/>
              </a:rPr>
              <a:t>– </a:t>
            </a:r>
            <a:r>
              <a:rPr lang="ru-RU" sz="2400" b="1" dirty="0">
                <a:latin typeface="Arial" pitchFamily="34" charset="0"/>
              </a:rPr>
              <a:t>672</a:t>
            </a:r>
            <a:r>
              <a:rPr lang="ru-RU" b="1" dirty="0">
                <a:latin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</a:rPr>
              <a:t>ед.</a:t>
            </a:r>
          </a:p>
          <a:p>
            <a:endParaRPr lang="ru-RU" dirty="0" smtClean="0">
              <a:latin typeface="Arial" pitchFamily="34" charset="0"/>
            </a:endParaRPr>
          </a:p>
          <a:p>
            <a:r>
              <a:rPr lang="ru-RU" dirty="0">
                <a:latin typeface="Arial" pitchFamily="34" charset="0"/>
              </a:rPr>
              <a:t>Ф</a:t>
            </a:r>
            <a:r>
              <a:rPr lang="ru-RU" dirty="0" smtClean="0">
                <a:latin typeface="Arial" pitchFamily="34" charset="0"/>
              </a:rPr>
              <a:t>едеральный норматив  </a:t>
            </a:r>
            <a:br>
              <a:rPr lang="ru-RU" dirty="0" smtClean="0">
                <a:latin typeface="Arial" pitchFamily="34" charset="0"/>
              </a:rPr>
            </a:br>
            <a:r>
              <a:rPr lang="ru-RU" dirty="0" smtClean="0">
                <a:latin typeface="Arial" pitchFamily="34" charset="0"/>
              </a:rPr>
              <a:t>требует к </a:t>
            </a:r>
            <a:r>
              <a:rPr lang="ru-RU" dirty="0">
                <a:latin typeface="Arial" pitchFamily="34" charset="0"/>
              </a:rPr>
              <a:t>2018 г. </a:t>
            </a:r>
            <a:r>
              <a:rPr lang="ru-RU" dirty="0" smtClean="0">
                <a:latin typeface="Arial" pitchFamily="34" charset="0"/>
              </a:rPr>
              <a:t/>
            </a:r>
            <a:br>
              <a:rPr lang="ru-RU" dirty="0" smtClean="0">
                <a:latin typeface="Arial" pitchFamily="34" charset="0"/>
              </a:rPr>
            </a:br>
            <a:r>
              <a:rPr lang="ru-RU" dirty="0" smtClean="0">
                <a:latin typeface="Arial" pitchFamily="34" charset="0"/>
              </a:rPr>
              <a:t>увеличить численность </a:t>
            </a:r>
            <a:br>
              <a:rPr lang="ru-RU" dirty="0" smtClean="0">
                <a:latin typeface="Arial" pitchFamily="34" charset="0"/>
              </a:rPr>
            </a:br>
            <a:r>
              <a:rPr lang="ru-RU" dirty="0" smtClean="0">
                <a:latin typeface="Arial" pitchFamily="34" charset="0"/>
              </a:rPr>
              <a:t>врачей на 763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918580"/>
              </p:ext>
            </p:extLst>
          </p:nvPr>
        </p:nvGraphicFramePr>
        <p:xfrm>
          <a:off x="4572000" y="1700808"/>
          <a:ext cx="4180582" cy="3384379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1876326"/>
                <a:gridCol w="1003994"/>
                <a:gridCol w="1300262"/>
              </a:tblGrid>
              <a:tr h="39709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</a:rPr>
                        <a:t>Наименование </a:t>
                      </a:r>
                      <a:endParaRPr lang="ru-RU" sz="1300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ru-RU" sz="1300" u="none" strike="noStrike" dirty="0" smtClean="0">
                          <a:effectLst/>
                        </a:rPr>
                        <a:t>районов </a:t>
                      </a:r>
                      <a:r>
                        <a:rPr lang="ru-RU" sz="1300" u="none" strike="noStrike" dirty="0">
                          <a:effectLst/>
                        </a:rPr>
                        <a:t>и городов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15" marR="8015" marT="801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</a:rPr>
                        <a:t>Врачи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15" marR="8015" marT="801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017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u="none" strike="noStrike" dirty="0">
                          <a:effectLst/>
                        </a:rPr>
                        <a:t>Дефицит занятых </a:t>
                      </a:r>
                      <a:r>
                        <a:rPr lang="ru-RU" sz="1100" b="0" u="none" strike="noStrike" dirty="0" smtClean="0">
                          <a:effectLst/>
                        </a:rPr>
                        <a:t>должностей</a:t>
                      </a: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15" marR="8015" marT="8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u="none" strike="noStrike" dirty="0" smtClean="0">
                          <a:effectLst/>
                        </a:rPr>
                        <a:t>Доля лиц пенсионного возраста,</a:t>
                      </a:r>
                    </a:p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15" marR="8015" marT="8015" marB="0" anchor="b"/>
                </a:tc>
              </a:tr>
              <a:tr h="397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 smtClean="0">
                          <a:effectLst/>
                        </a:rPr>
                        <a:t> </a:t>
                      </a:r>
                      <a:r>
                        <a:rPr lang="ru-RU" sz="1400" u="none" strike="noStrike" dirty="0" err="1" smtClean="0">
                          <a:effectLst/>
                        </a:rPr>
                        <a:t>Муслюмовская</a:t>
                      </a:r>
                      <a:r>
                        <a:rPr lang="ru-RU" sz="1400" u="none" strike="noStrike" dirty="0" smtClean="0">
                          <a:effectLst/>
                        </a:rPr>
                        <a:t> ЦРБ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15" marR="8015" marT="8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</a:rPr>
                        <a:t>8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15" marR="8015" marT="8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36,1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15" marR="8015" marT="8015" marB="0" anchor="b"/>
                </a:tc>
              </a:tr>
              <a:tr h="397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 smtClean="0">
                          <a:effectLst/>
                        </a:rPr>
                        <a:t> </a:t>
                      </a:r>
                      <a:r>
                        <a:rPr lang="ru-RU" sz="1400" u="none" strike="noStrike" dirty="0" err="1" smtClean="0">
                          <a:effectLst/>
                        </a:rPr>
                        <a:t>Зеленодольская</a:t>
                      </a:r>
                      <a:r>
                        <a:rPr lang="ru-RU" sz="14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1400" u="none" strike="noStrike" dirty="0" smtClean="0">
                          <a:effectLst/>
                        </a:rPr>
                        <a:t>ЦРБ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15" marR="8015" marT="8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</a:rPr>
                        <a:t>132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15" marR="8015" marT="8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33,4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15" marR="8015" marT="8015" marB="0" anchor="b"/>
                </a:tc>
              </a:tr>
              <a:tr h="397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 smtClean="0">
                          <a:effectLst/>
                        </a:rPr>
                        <a:t> Менделеевская ЦРБ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15" marR="8015" marT="8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</a:rPr>
                        <a:t>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15" marR="8015" marT="8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32,1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15" marR="8015" marT="8015" marB="0" anchor="b"/>
                </a:tc>
              </a:tr>
              <a:tr h="397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 smtClean="0">
                          <a:effectLst/>
                        </a:rPr>
                        <a:t> </a:t>
                      </a:r>
                      <a:r>
                        <a:rPr lang="ru-RU" sz="1400" u="none" strike="noStrike" dirty="0" err="1" smtClean="0">
                          <a:effectLst/>
                        </a:rPr>
                        <a:t>Бугульминская</a:t>
                      </a:r>
                      <a:r>
                        <a:rPr lang="ru-RU" sz="1400" u="none" strike="noStrike" dirty="0" smtClean="0">
                          <a:effectLst/>
                        </a:rPr>
                        <a:t> ЦРБ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15" marR="8015" marT="8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</a:rPr>
                        <a:t>8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15" marR="8015" marT="8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30,7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15" marR="8015" marT="8015" marB="0" anchor="b"/>
                </a:tc>
              </a:tr>
              <a:tr h="397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 smtClean="0">
                          <a:effectLst/>
                        </a:rPr>
                        <a:t> </a:t>
                      </a:r>
                      <a:r>
                        <a:rPr lang="ru-RU" sz="1400" u="none" strike="noStrike" dirty="0" err="1" smtClean="0">
                          <a:effectLst/>
                        </a:rPr>
                        <a:t>Чистопольская</a:t>
                      </a:r>
                      <a:r>
                        <a:rPr lang="ru-RU" sz="1400" u="none" strike="noStrike" dirty="0" smtClean="0">
                          <a:effectLst/>
                        </a:rPr>
                        <a:t> ЦРБ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15" marR="8015" marT="8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</a:rPr>
                        <a:t>17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15" marR="8015" marT="80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30,0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15" marR="8015" marT="8015" marB="0" anchor="b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99592" y="5373216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" pitchFamily="34" charset="0"/>
              </a:rPr>
              <a:t>Врачей пенсионного возраста всего – </a:t>
            </a:r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</a:rPr>
              <a:t>21,2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</a:rPr>
              <a:t> %</a:t>
            </a:r>
            <a:endParaRPr lang="ru-RU" sz="2400" b="1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10" name="Номер слайда 2"/>
          <p:cNvSpPr txBox="1">
            <a:spLocks/>
          </p:cNvSpPr>
          <p:nvPr/>
        </p:nvSpPr>
        <p:spPr>
          <a:xfrm>
            <a:off x="6553200" y="637624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4A068574-686D-4014-A654-FDE2F7D46D12}" type="slidenum">
              <a:rPr lang="ru-RU" sz="1400" b="1" smtClean="0">
                <a:solidFill>
                  <a:schemeClr val="bg1"/>
                </a:solidFill>
              </a:rPr>
              <a:pPr algn="r">
                <a:defRPr/>
              </a:pPr>
              <a:t>13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F:\ЗАСТКОЛ\БЛАНК__.jpg"/>
          <p:cNvPicPr>
            <a:picLocks noChangeAspect="1" noChangeArrowheads="1"/>
          </p:cNvPicPr>
          <p:nvPr/>
        </p:nvPicPr>
        <p:blipFill>
          <a:blip r:embed="rId2" cstate="print"/>
          <a:srcRect l="365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18437" name="TextBox 3"/>
          <p:cNvSpPr txBox="1">
            <a:spLocks noChangeArrowheads="1"/>
          </p:cNvSpPr>
          <p:nvPr/>
        </p:nvSpPr>
        <p:spPr bwMode="auto">
          <a:xfrm>
            <a:off x="1187624" y="1564412"/>
            <a:ext cx="7900987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 dirty="0">
                <a:solidFill>
                  <a:srgbClr val="C00000"/>
                </a:solidFill>
                <a:latin typeface="Arial" pitchFamily="34" charset="0"/>
              </a:rPr>
              <a:t>Соотношение средней заработной платы медицинских работников учреждений здравоохранения </a:t>
            </a:r>
            <a:endParaRPr lang="ru-RU" sz="1200" dirty="0" smtClean="0">
              <a:solidFill>
                <a:srgbClr val="C00000"/>
              </a:solidFill>
              <a:latin typeface="Arial" pitchFamily="34" charset="0"/>
            </a:endParaRPr>
          </a:p>
          <a:p>
            <a:pPr eaLnBrk="1" hangingPunct="1"/>
            <a:r>
              <a:rPr lang="ru-RU" sz="1200" dirty="0" smtClean="0">
                <a:solidFill>
                  <a:srgbClr val="C00000"/>
                </a:solidFill>
                <a:latin typeface="Arial" pitchFamily="34" charset="0"/>
              </a:rPr>
              <a:t>со </a:t>
            </a:r>
            <a:r>
              <a:rPr lang="ru-RU" sz="1200" dirty="0">
                <a:solidFill>
                  <a:srgbClr val="C00000"/>
                </a:solidFill>
                <a:latin typeface="Arial" pitchFamily="34" charset="0"/>
              </a:rPr>
              <a:t>средней заработной платой в Республике Татарстан </a:t>
            </a:r>
          </a:p>
        </p:txBody>
      </p:sp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5833633"/>
              </p:ext>
            </p:extLst>
          </p:nvPr>
        </p:nvGraphicFramePr>
        <p:xfrm>
          <a:off x="1907704" y="2060848"/>
          <a:ext cx="6251093" cy="4041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2228721" y="2069573"/>
            <a:ext cx="4710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/>
              <a:t>%</a:t>
            </a:r>
          </a:p>
        </p:txBody>
      </p:sp>
      <p:sp>
        <p:nvSpPr>
          <p:cNvPr id="18440" name="TextBox 9"/>
          <p:cNvSpPr txBox="1">
            <a:spLocks noChangeArrowheads="1"/>
          </p:cNvSpPr>
          <p:nvPr/>
        </p:nvSpPr>
        <p:spPr bwMode="auto">
          <a:xfrm rot="16200000">
            <a:off x="2905178" y="4303735"/>
            <a:ext cx="1124963" cy="23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 dirty="0">
                <a:solidFill>
                  <a:schemeClr val="bg1"/>
                </a:solidFill>
              </a:rPr>
              <a:t>33 483 руб.</a:t>
            </a:r>
          </a:p>
        </p:txBody>
      </p:sp>
      <p:sp>
        <p:nvSpPr>
          <p:cNvPr id="18441" name="TextBox 12"/>
          <p:cNvSpPr txBox="1">
            <a:spLocks noChangeArrowheads="1"/>
          </p:cNvSpPr>
          <p:nvPr/>
        </p:nvSpPr>
        <p:spPr bwMode="auto">
          <a:xfrm rot="16200000">
            <a:off x="4507636" y="4663088"/>
            <a:ext cx="1124963" cy="240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 dirty="0">
                <a:solidFill>
                  <a:schemeClr val="bg1"/>
                </a:solidFill>
              </a:rPr>
              <a:t>19 386 руб.</a:t>
            </a: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 rot="16200000">
            <a:off x="6106205" y="5030439"/>
            <a:ext cx="1124963" cy="240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12 101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руб.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187624" y="1196752"/>
            <a:ext cx="7488832" cy="37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ЗАРАБОТНАЯ ПЛАТА  </a:t>
            </a:r>
            <a:endParaRPr lang="ru-RU" sz="2400" b="1" dirty="0">
              <a:solidFill>
                <a:srgbClr val="215968"/>
              </a:solidFill>
              <a:latin typeface="Arial" pitchFamily="34" charset="0"/>
              <a:cs typeface="Tahoma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2464256" y="3255311"/>
            <a:ext cx="5708144" cy="0"/>
          </a:xfrm>
          <a:prstGeom prst="line">
            <a:avLst/>
          </a:prstGeom>
          <a:ln w="28575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009400" y="2852936"/>
            <a:ext cx="1883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</a:rPr>
              <a:t>РТ - 26 100 руб.</a:t>
            </a:r>
            <a:endParaRPr lang="ru-RU" dirty="0">
              <a:latin typeface="Arial" pitchFamily="34" charset="0"/>
            </a:endParaRPr>
          </a:p>
        </p:txBody>
      </p:sp>
      <p:sp>
        <p:nvSpPr>
          <p:cNvPr id="13" name="Номер слайда 2"/>
          <p:cNvSpPr txBox="1">
            <a:spLocks/>
          </p:cNvSpPr>
          <p:nvPr/>
        </p:nvSpPr>
        <p:spPr>
          <a:xfrm>
            <a:off x="6553200" y="637624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4A068574-686D-4014-A654-FDE2F7D46D12}" type="slidenum">
              <a:rPr lang="ru-RU" sz="1400" b="1" smtClean="0">
                <a:solidFill>
                  <a:schemeClr val="bg1"/>
                </a:solidFill>
              </a:rPr>
              <a:pPr algn="r">
                <a:defRPr/>
              </a:pPr>
              <a:t>14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F:\ЗАСТКОЛ\БЛАНК__.jpg"/>
          <p:cNvPicPr>
            <a:picLocks noChangeAspect="1" noChangeArrowheads="1"/>
          </p:cNvPicPr>
          <p:nvPr/>
        </p:nvPicPr>
        <p:blipFill>
          <a:blip r:embed="rId2" cstate="print"/>
          <a:srcRect l="365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707904" y="1196752"/>
            <a:ext cx="3888432" cy="369331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13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</a:rPr>
              <a:t>56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</a:rPr>
              <a:t>ВРАЧЕЙ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</a:rPr>
              <a:t>ПРИБЫЛИ НА РАБОТУ В СЕЛЬСКИЕ УЧРЕЖДЕНИЯ ЗДРАВООХРАНЕНИЯ</a:t>
            </a:r>
            <a:endParaRPr lang="ru-RU" sz="13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9465" name="TextBox 1"/>
          <p:cNvSpPr txBox="1">
            <a:spLocks noChangeArrowheads="1"/>
          </p:cNvSpPr>
          <p:nvPr/>
        </p:nvSpPr>
        <p:spPr bwMode="auto">
          <a:xfrm>
            <a:off x="3707904" y="5373216"/>
            <a:ext cx="35290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600" dirty="0">
                <a:latin typeface="Arial" pitchFamily="34" charset="0"/>
              </a:rPr>
              <a:t>КОМПЕНСАЦИОННЫЕ ВЫПЛАТЫ</a:t>
            </a:r>
          </a:p>
        </p:txBody>
      </p:sp>
      <p:sp>
        <p:nvSpPr>
          <p:cNvPr id="19466" name="TextBox 11"/>
          <p:cNvSpPr txBox="1">
            <a:spLocks noChangeArrowheads="1"/>
          </p:cNvSpPr>
          <p:nvPr/>
        </p:nvSpPr>
        <p:spPr bwMode="auto">
          <a:xfrm>
            <a:off x="3707904" y="5085184"/>
            <a:ext cx="35274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600" dirty="0" smtClean="0">
                <a:latin typeface="Arial" pitchFamily="34" charset="0"/>
              </a:rPr>
              <a:t>ЦЕЛЕВЫЕ </a:t>
            </a:r>
            <a:r>
              <a:rPr lang="ru-RU" sz="1600" dirty="0">
                <a:latin typeface="Arial" pitchFamily="34" charset="0"/>
              </a:rPr>
              <a:t>НАПРАВЛЕНИЯ</a:t>
            </a:r>
          </a:p>
        </p:txBody>
      </p:sp>
      <p:sp>
        <p:nvSpPr>
          <p:cNvPr id="19467" name="TextBox 12"/>
          <p:cNvSpPr txBox="1">
            <a:spLocks noChangeArrowheads="1"/>
          </p:cNvSpPr>
          <p:nvPr/>
        </p:nvSpPr>
        <p:spPr bwMode="auto">
          <a:xfrm>
            <a:off x="3563888" y="5629982"/>
            <a:ext cx="12239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600" dirty="0">
                <a:latin typeface="Arial" pitchFamily="34" charset="0"/>
              </a:rPr>
              <a:t>   ЖИЛЬЕ</a:t>
            </a:r>
          </a:p>
        </p:txBody>
      </p:sp>
      <p:sp>
        <p:nvSpPr>
          <p:cNvPr id="19468" name="TextBox 13"/>
          <p:cNvSpPr txBox="1">
            <a:spLocks noChangeArrowheads="1"/>
          </p:cNvSpPr>
          <p:nvPr/>
        </p:nvSpPr>
        <p:spPr bwMode="auto">
          <a:xfrm>
            <a:off x="3707904" y="5873496"/>
            <a:ext cx="35274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600" dirty="0">
                <a:latin typeface="Arial" pitchFamily="34" charset="0"/>
              </a:rPr>
              <a:t>УСЛОВИЯ РАБОТЫ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1187624" y="1196752"/>
            <a:ext cx="7488832" cy="37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 МОЛОДЫЕ СПЕЦИАЛИСТЫ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1403648" y="1701017"/>
            <a:ext cx="2055769" cy="4392279"/>
            <a:chOff x="1403648" y="1628800"/>
            <a:chExt cx="2815639" cy="5832439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3648" y="5157192"/>
              <a:ext cx="2808312" cy="2304047"/>
            </a:xfrm>
            <a:prstGeom prst="rect">
              <a:avLst/>
            </a:prstGeom>
          </p:spPr>
        </p:pic>
        <p:pic>
          <p:nvPicPr>
            <p:cNvPr id="19460" name="Picture 10" descr="http://sevnews.info/____userfiles/3415086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000"/>
            <a:stretch>
              <a:fillRect/>
            </a:stretch>
          </p:blipFill>
          <p:spPr bwMode="auto">
            <a:xfrm>
              <a:off x="1403648" y="1628800"/>
              <a:ext cx="2815639" cy="1656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" descr="http://www.chexov.net/newsImages/news_1991.jpg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1137"/>
            <a:stretch>
              <a:fillRect/>
            </a:stretch>
          </p:blipFill>
          <p:spPr bwMode="auto">
            <a:xfrm>
              <a:off x="1403648" y="3356992"/>
              <a:ext cx="2808312" cy="1728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Номер слайда 2"/>
          <p:cNvSpPr txBox="1">
            <a:spLocks/>
          </p:cNvSpPr>
          <p:nvPr/>
        </p:nvSpPr>
        <p:spPr>
          <a:xfrm>
            <a:off x="6553200" y="637624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4A068574-686D-4014-A654-FDE2F7D46D12}" type="slidenum">
              <a:rPr lang="ru-RU" sz="1400" b="1" smtClean="0">
                <a:solidFill>
                  <a:schemeClr val="bg1"/>
                </a:solidFill>
              </a:rPr>
              <a:pPr algn="r">
                <a:defRPr/>
              </a:pPr>
              <a:t>15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F:\ЗАСТКОЛ\БЛАНК__.jpg"/>
          <p:cNvPicPr>
            <a:picLocks noChangeAspect="1" noChangeArrowheads="1"/>
          </p:cNvPicPr>
          <p:nvPr/>
        </p:nvPicPr>
        <p:blipFill>
          <a:blip r:embed="rId2" cstate="print"/>
          <a:srcRect l="365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040052" y="1916832"/>
            <a:ext cx="4103948" cy="411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2316936"/>
            <a:ext cx="40324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hangingPunct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b="1" dirty="0" err="1" smtClean="0">
                <a:solidFill>
                  <a:srgbClr val="C00000"/>
                </a:solidFill>
                <a:latin typeface="Arial" pitchFamily="34" charset="0"/>
              </a:rPr>
              <a:t>Агрызский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</a:rPr>
              <a:t> </a:t>
            </a:r>
          </a:p>
          <a:p>
            <a:pPr marL="342900" indent="-342900" hangingPunct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b="1" dirty="0" err="1" smtClean="0">
                <a:solidFill>
                  <a:srgbClr val="C00000"/>
                </a:solidFill>
                <a:latin typeface="Arial" pitchFamily="34" charset="0"/>
              </a:rPr>
              <a:t>Буинский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</a:rPr>
              <a:t> </a:t>
            </a:r>
          </a:p>
          <a:p>
            <a:pPr marL="342900" indent="-342900" hangingPunct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b="1" dirty="0" err="1" smtClean="0">
                <a:solidFill>
                  <a:srgbClr val="C00000"/>
                </a:solidFill>
                <a:latin typeface="Arial" pitchFamily="34" charset="0"/>
              </a:rPr>
              <a:t>Верхнеуслонский</a:t>
            </a:r>
            <a:endParaRPr lang="ru-RU" sz="2400" b="1" dirty="0" smtClean="0">
              <a:solidFill>
                <a:srgbClr val="C00000"/>
              </a:solidFill>
              <a:latin typeface="Arial" pitchFamily="34" charset="0"/>
            </a:endParaRPr>
          </a:p>
          <a:p>
            <a:pPr marL="342900" indent="-342900" hangingPunct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b="1" dirty="0" err="1" smtClean="0">
                <a:solidFill>
                  <a:srgbClr val="C00000"/>
                </a:solidFill>
                <a:latin typeface="Arial" pitchFamily="34" charset="0"/>
              </a:rPr>
              <a:t>Нурлатский</a:t>
            </a:r>
            <a:endParaRPr lang="ru-RU" sz="2400" b="1" dirty="0" smtClean="0">
              <a:solidFill>
                <a:srgbClr val="C00000"/>
              </a:solidFill>
              <a:latin typeface="Arial" pitchFamily="34" charset="0"/>
            </a:endParaRPr>
          </a:p>
          <a:p>
            <a:pPr marL="342900" indent="-342900" hangingPunct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</a:rPr>
              <a:t>Рыбно-Слободской </a:t>
            </a:r>
          </a:p>
          <a:p>
            <a:pPr marL="342900" indent="-342900" hangingPunct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b="1" dirty="0" err="1" smtClean="0">
                <a:solidFill>
                  <a:srgbClr val="C00000"/>
                </a:solidFill>
                <a:latin typeface="Arial" pitchFamily="34" charset="0"/>
              </a:rPr>
              <a:t>Тукаевский</a:t>
            </a:r>
            <a:endParaRPr lang="ru-RU" sz="2400" b="1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1187624" y="1196752"/>
            <a:ext cx="77048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РАЙОНЫ - АУТСАЙДЕРЫ </a:t>
            </a:r>
          </a:p>
          <a:p>
            <a:pPr eaLnBrk="1" hangingPunct="1">
              <a:lnSpc>
                <a:spcPct val="75000"/>
              </a:lnSpc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ПО ПРИВЛЕЧЕНИЮ МОЛОДЫХ СПЕЦИАЛИСТОВ </a:t>
            </a:r>
          </a:p>
        </p:txBody>
      </p:sp>
      <p:sp>
        <p:nvSpPr>
          <p:cNvPr id="6" name="Номер слайда 2"/>
          <p:cNvSpPr txBox="1">
            <a:spLocks/>
          </p:cNvSpPr>
          <p:nvPr/>
        </p:nvSpPr>
        <p:spPr>
          <a:xfrm>
            <a:off x="6553200" y="637624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4A068574-686D-4014-A654-FDE2F7D46D12}" type="slidenum">
              <a:rPr lang="ru-RU" sz="1400" b="1" smtClean="0">
                <a:solidFill>
                  <a:schemeClr val="bg1"/>
                </a:solidFill>
              </a:rPr>
              <a:pPr algn="r">
                <a:defRPr/>
              </a:pPr>
              <a:t>16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F:\ЗАСТКОЛ\БЛАНК__.jpg"/>
          <p:cNvPicPr>
            <a:picLocks noChangeAspect="1" noChangeArrowheads="1"/>
          </p:cNvPicPr>
          <p:nvPr/>
        </p:nvPicPr>
        <p:blipFill>
          <a:blip r:embed="rId2" cstate="print"/>
          <a:srcRect l="365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67" t="10589" r="13767"/>
          <a:stretch/>
        </p:blipFill>
        <p:spPr bwMode="auto">
          <a:xfrm>
            <a:off x="6372200" y="1556792"/>
            <a:ext cx="2760956" cy="4606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79512" y="2269276"/>
            <a:ext cx="66967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150000"/>
              </a:lnSpc>
            </a:pPr>
            <a:r>
              <a:rPr lang="ru-RU" sz="2400" b="1" dirty="0" smtClean="0">
                <a:solidFill>
                  <a:srgbClr val="009644"/>
                </a:solidFill>
                <a:latin typeface="Arial" pitchFamily="34" charset="0"/>
              </a:rPr>
              <a:t>ВСЕГО </a:t>
            </a:r>
            <a:r>
              <a:rPr lang="ru-RU" sz="2400" b="1" dirty="0">
                <a:solidFill>
                  <a:srgbClr val="009644"/>
                </a:solidFill>
                <a:latin typeface="Arial" pitchFamily="34" charset="0"/>
              </a:rPr>
              <a:t>120 специалистов из др. </a:t>
            </a:r>
            <a:r>
              <a:rPr lang="ru-RU" sz="2400" b="1" dirty="0" smtClean="0">
                <a:solidFill>
                  <a:srgbClr val="009644"/>
                </a:solidFill>
                <a:latin typeface="Arial" pitchFamily="34" charset="0"/>
              </a:rPr>
              <a:t>регионов</a:t>
            </a:r>
          </a:p>
          <a:p>
            <a:pPr marL="342900" indent="-342900" hangingPunct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009644"/>
                </a:solidFill>
                <a:latin typeface="Arial" pitchFamily="34" charset="0"/>
              </a:rPr>
              <a:t>Нижнекамский </a:t>
            </a:r>
            <a:r>
              <a:rPr lang="ru-RU" sz="2400" dirty="0">
                <a:solidFill>
                  <a:srgbClr val="009644"/>
                </a:solidFill>
                <a:latin typeface="Arial" pitchFamily="34" charset="0"/>
              </a:rPr>
              <a:t>район (19 специалистов</a:t>
            </a:r>
            <a:r>
              <a:rPr lang="ru-RU" sz="2400" dirty="0" smtClean="0">
                <a:solidFill>
                  <a:srgbClr val="009644"/>
                </a:solidFill>
                <a:latin typeface="Arial" pitchFamily="34" charset="0"/>
              </a:rPr>
              <a:t>)</a:t>
            </a:r>
          </a:p>
          <a:p>
            <a:pPr marL="342900" indent="-342900" hangingPunct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dirty="0" err="1" smtClean="0">
                <a:solidFill>
                  <a:srgbClr val="009644"/>
                </a:solidFill>
                <a:latin typeface="Arial" pitchFamily="34" charset="0"/>
              </a:rPr>
              <a:t>Лениногорский</a:t>
            </a:r>
            <a:r>
              <a:rPr lang="ru-RU" sz="2400" dirty="0" smtClean="0">
                <a:solidFill>
                  <a:srgbClr val="009644"/>
                </a:solidFill>
                <a:latin typeface="Arial" pitchFamily="34" charset="0"/>
              </a:rPr>
              <a:t> </a:t>
            </a:r>
            <a:r>
              <a:rPr lang="ru-RU" sz="2400" dirty="0">
                <a:solidFill>
                  <a:srgbClr val="009644"/>
                </a:solidFill>
                <a:latin typeface="Arial" pitchFamily="34" charset="0"/>
              </a:rPr>
              <a:t>район (16 специалистов)</a:t>
            </a:r>
          </a:p>
          <a:p>
            <a:pPr marL="342900" indent="-342900" hangingPunct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dirty="0" err="1">
                <a:solidFill>
                  <a:srgbClr val="009644"/>
                </a:solidFill>
                <a:latin typeface="Arial" pitchFamily="34" charset="0"/>
              </a:rPr>
              <a:t>Зеленодольский</a:t>
            </a:r>
            <a:r>
              <a:rPr lang="ru-RU" sz="2400" dirty="0">
                <a:solidFill>
                  <a:srgbClr val="009644"/>
                </a:solidFill>
                <a:latin typeface="Arial" pitchFamily="34" charset="0"/>
              </a:rPr>
              <a:t> район (10 специалистов)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1187624" y="1196752"/>
            <a:ext cx="77048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МУНИЦИПАЛЬНЫЕ РАЙОНЫ - ЛИДЕРЫ </a:t>
            </a:r>
          </a:p>
          <a:p>
            <a:pPr eaLnBrk="1" hangingPunct="1">
              <a:lnSpc>
                <a:spcPct val="75000"/>
              </a:lnSpc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ПО ПРИВЛЕЧЕНИЮ СПЕЦИАЛИСТОВ</a:t>
            </a:r>
          </a:p>
        </p:txBody>
      </p:sp>
      <p:sp>
        <p:nvSpPr>
          <p:cNvPr id="6" name="Номер слайда 2"/>
          <p:cNvSpPr txBox="1">
            <a:spLocks/>
          </p:cNvSpPr>
          <p:nvPr/>
        </p:nvSpPr>
        <p:spPr>
          <a:xfrm>
            <a:off x="6553200" y="637624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4A068574-686D-4014-A654-FDE2F7D46D12}" type="slidenum">
              <a:rPr lang="ru-RU" sz="1400" b="1" smtClean="0">
                <a:solidFill>
                  <a:schemeClr val="bg1"/>
                </a:solidFill>
              </a:rPr>
              <a:pPr algn="r">
                <a:defRPr/>
              </a:pPr>
              <a:t>17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 descr="F:\ЗАСТКОЛ\БЛАНК__.jpg"/>
          <p:cNvPicPr>
            <a:picLocks noChangeAspect="1" noChangeArrowheads="1"/>
          </p:cNvPicPr>
          <p:nvPr/>
        </p:nvPicPr>
        <p:blipFill>
          <a:blip r:embed="rId2" cstate="print"/>
          <a:srcRect l="365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2" name="Picture 2" descr="J:\ФОТО-1консервация 2.08.10\Лица\Первичка\25.06.2010 Созинов 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8482" y="2196191"/>
            <a:ext cx="714966" cy="1072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/>
          <a:srcRect b="11126"/>
          <a:stretch>
            <a:fillRect/>
          </a:stretch>
        </p:blipFill>
        <p:spPr bwMode="auto">
          <a:xfrm>
            <a:off x="2411760" y="5036079"/>
            <a:ext cx="2290198" cy="115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971600" y="5754423"/>
            <a:ext cx="1224136" cy="48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Обучаются</a:t>
            </a:r>
            <a:r>
              <a:rPr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 </a:t>
            </a:r>
            <a:b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</a:br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более </a:t>
            </a:r>
            <a:r>
              <a:rPr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5 </a:t>
            </a:r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500 </a:t>
            </a:r>
            <a:b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</a:b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студентов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</a:endParaRPr>
          </a:p>
        </p:txBody>
      </p:sp>
      <p:pic>
        <p:nvPicPr>
          <p:cNvPr id="5" name="Picture 5" descr="C:\Documents and Settings\Фарид\Рабочий стол\26.TIF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4890327"/>
            <a:ext cx="720725" cy="73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534" name="Rectangle 5"/>
          <p:cNvSpPr>
            <a:spLocks noChangeArrowheads="1"/>
          </p:cNvSpPr>
          <p:nvPr/>
        </p:nvSpPr>
        <p:spPr bwMode="auto">
          <a:xfrm>
            <a:off x="2123728" y="2096680"/>
            <a:ext cx="1871662" cy="123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 u="sng" dirty="0">
                <a:solidFill>
                  <a:srgbClr val="7F7F7F"/>
                </a:solidFill>
                <a:latin typeface="Arial" pitchFamily="34" charset="0"/>
              </a:rPr>
              <a:t>64 </a:t>
            </a:r>
            <a:r>
              <a:rPr lang="ru-RU" sz="1400" b="1" u="sng" dirty="0" smtClean="0">
                <a:solidFill>
                  <a:srgbClr val="7F7F7F"/>
                </a:solidFill>
                <a:latin typeface="Arial" pitchFamily="34" charset="0"/>
              </a:rPr>
              <a:t>кафедры</a:t>
            </a:r>
            <a:endParaRPr lang="ru-RU" sz="1400" b="1" u="sng" dirty="0">
              <a:solidFill>
                <a:srgbClr val="7F7F7F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ru-RU" sz="1100" dirty="0">
                <a:solidFill>
                  <a:srgbClr val="7F7F7F"/>
                </a:solidFill>
                <a:latin typeface="Arial" pitchFamily="34" charset="0"/>
              </a:rPr>
              <a:t>159 докторов </a:t>
            </a:r>
            <a:r>
              <a:rPr lang="ru-RU" sz="1100" dirty="0" smtClean="0">
                <a:solidFill>
                  <a:srgbClr val="7F7F7F"/>
                </a:solidFill>
                <a:latin typeface="Arial" pitchFamily="34" charset="0"/>
              </a:rPr>
              <a:t>наук         </a:t>
            </a:r>
            <a:endParaRPr lang="ru-RU" sz="1100" dirty="0">
              <a:solidFill>
                <a:srgbClr val="7F7F7F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ru-RU" sz="1100" dirty="0">
                <a:solidFill>
                  <a:srgbClr val="7F7F7F"/>
                </a:solidFill>
                <a:latin typeface="Arial" pitchFamily="34" charset="0"/>
              </a:rPr>
              <a:t>429 кандидатов </a:t>
            </a:r>
            <a:r>
              <a:rPr lang="ru-RU" sz="1100" dirty="0" smtClean="0">
                <a:solidFill>
                  <a:srgbClr val="7F7F7F"/>
                </a:solidFill>
                <a:latin typeface="Arial" pitchFamily="34" charset="0"/>
              </a:rPr>
              <a:t>наук                            </a:t>
            </a:r>
            <a:r>
              <a:rPr lang="ru-RU" sz="1100" dirty="0">
                <a:solidFill>
                  <a:srgbClr val="7F7F7F"/>
                </a:solidFill>
                <a:latin typeface="Arial" pitchFamily="34" charset="0"/>
              </a:rPr>
              <a:t>116 </a:t>
            </a:r>
            <a:r>
              <a:rPr lang="ru-RU" sz="1100" dirty="0" smtClean="0">
                <a:solidFill>
                  <a:srgbClr val="7F7F7F"/>
                </a:solidFill>
                <a:latin typeface="Arial" pitchFamily="34" charset="0"/>
              </a:rPr>
              <a:t>профессоров </a:t>
            </a:r>
            <a:endParaRPr lang="ru-RU" sz="1100" dirty="0">
              <a:solidFill>
                <a:srgbClr val="7F7F7F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ru-RU" sz="1100" dirty="0">
                <a:solidFill>
                  <a:srgbClr val="7F7F7F"/>
                </a:solidFill>
                <a:latin typeface="Arial" pitchFamily="34" charset="0"/>
              </a:rPr>
              <a:t>178 </a:t>
            </a:r>
            <a:r>
              <a:rPr lang="ru-RU" sz="1100" dirty="0" smtClean="0">
                <a:solidFill>
                  <a:srgbClr val="7F7F7F"/>
                </a:solidFill>
                <a:latin typeface="Arial" pitchFamily="34" charset="0"/>
              </a:rPr>
              <a:t>доцентов </a:t>
            </a:r>
            <a:endParaRPr lang="ru-RU" sz="1100" dirty="0">
              <a:solidFill>
                <a:srgbClr val="7F7F7F"/>
              </a:solidFill>
              <a:latin typeface="Arial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123728" y="3320816"/>
            <a:ext cx="2808287" cy="164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Факультетов</a:t>
            </a: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 </a:t>
            </a:r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- 8</a:t>
            </a:r>
            <a:endParaRPr lang="ru-RU" sz="11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</a:endParaRPr>
          </a:p>
          <a:p>
            <a:pPr>
              <a:defRPr/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1.Лечебный</a:t>
            </a:r>
          </a:p>
          <a:p>
            <a:pPr>
              <a:defRPr/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2.Медико-профилактический</a:t>
            </a:r>
          </a:p>
          <a:p>
            <a:pPr>
              <a:defRPr/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3.Педиатрический</a:t>
            </a:r>
          </a:p>
          <a:p>
            <a:pPr>
              <a:defRPr/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4.Стоматологический</a:t>
            </a:r>
          </a:p>
          <a:p>
            <a:pPr>
              <a:defRPr/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5.Фармацевтический</a:t>
            </a:r>
          </a:p>
          <a:p>
            <a:pPr>
              <a:defRPr/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6.Социальной работы</a:t>
            </a:r>
          </a:p>
          <a:p>
            <a:pPr>
              <a:defRPr/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7.Менеджмента и высшего сестринского</a:t>
            </a:r>
          </a:p>
          <a:p>
            <a:pPr>
              <a:defRPr/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 образования</a:t>
            </a:r>
            <a:endParaRPr lang="ru-RU" sz="10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</a:endParaRPr>
          </a:p>
          <a:p>
            <a:pPr>
              <a:defRPr/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8. Медицинская биохимия и биофизика</a:t>
            </a:r>
            <a:endParaRPr lang="ru-RU" sz="1000" b="1" dirty="0">
              <a:solidFill>
                <a:schemeClr val="accent2"/>
              </a:solidFill>
              <a:latin typeface="Arial" pitchFamily="34" charset="0"/>
            </a:endParaRPr>
          </a:p>
        </p:txBody>
      </p:sp>
      <p:pic>
        <p:nvPicPr>
          <p:cNvPr id="8" name="Picture 15" descr="C:\Users\Пользователь\Desktop\ФОТО\Юбилеи 2\60 лет КШ 22.09.11\IMG_38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2221144"/>
            <a:ext cx="795773" cy="1193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2" descr="C:\Users\Пользователь\Desktop\ФОТО\МЗ РТ\ГИДУВ\IMG_5314.JPG"/>
          <p:cNvPicPr>
            <a:picLocks noChangeAspect="1" noChangeArrowheads="1"/>
          </p:cNvPicPr>
          <p:nvPr/>
        </p:nvPicPr>
        <p:blipFill>
          <a:blip r:embed="rId7" cstate="print"/>
          <a:srcRect b="10456"/>
          <a:stretch>
            <a:fillRect/>
          </a:stretch>
        </p:blipFill>
        <p:spPr bwMode="auto">
          <a:xfrm>
            <a:off x="4897710" y="5028392"/>
            <a:ext cx="2194570" cy="1158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4" descr="http://kgma.info/images/e_m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4962335"/>
            <a:ext cx="84931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9" name="Rectangle 5"/>
          <p:cNvSpPr>
            <a:spLocks noChangeArrowheads="1"/>
          </p:cNvSpPr>
          <p:nvPr/>
        </p:nvSpPr>
        <p:spPr bwMode="auto">
          <a:xfrm>
            <a:off x="4860032" y="2082015"/>
            <a:ext cx="1872133" cy="123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 u="sng" dirty="0">
                <a:solidFill>
                  <a:srgbClr val="7F7F7F"/>
                </a:solidFill>
                <a:latin typeface="Arial" pitchFamily="34" charset="0"/>
              </a:rPr>
              <a:t>39 </a:t>
            </a:r>
            <a:r>
              <a:rPr lang="ru-RU" sz="1400" b="1" u="sng" dirty="0" smtClean="0">
                <a:solidFill>
                  <a:srgbClr val="7F7F7F"/>
                </a:solidFill>
                <a:latin typeface="Arial" pitchFamily="34" charset="0"/>
              </a:rPr>
              <a:t>кафедр </a:t>
            </a:r>
            <a:endParaRPr lang="ru-RU" sz="1400" b="1" u="sng" dirty="0">
              <a:solidFill>
                <a:srgbClr val="7F7F7F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ru-RU" sz="1100" dirty="0">
                <a:solidFill>
                  <a:srgbClr val="7F7F7F"/>
                </a:solidFill>
                <a:latin typeface="Arial" pitchFamily="34" charset="0"/>
              </a:rPr>
              <a:t>95 докторов </a:t>
            </a:r>
            <a:r>
              <a:rPr lang="ru-RU" sz="1100" dirty="0" smtClean="0">
                <a:solidFill>
                  <a:srgbClr val="7F7F7F"/>
                </a:solidFill>
                <a:latin typeface="Arial" pitchFamily="34" charset="0"/>
              </a:rPr>
              <a:t>наук         </a:t>
            </a:r>
            <a:endParaRPr lang="ru-RU" sz="1100" dirty="0">
              <a:solidFill>
                <a:srgbClr val="7F7F7F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ru-RU" sz="1100" dirty="0">
                <a:solidFill>
                  <a:srgbClr val="7F7F7F"/>
                </a:solidFill>
                <a:latin typeface="Arial" pitchFamily="34" charset="0"/>
              </a:rPr>
              <a:t>198 кандидатов </a:t>
            </a:r>
            <a:r>
              <a:rPr lang="ru-RU" sz="1100" dirty="0" smtClean="0">
                <a:solidFill>
                  <a:srgbClr val="7F7F7F"/>
                </a:solidFill>
                <a:latin typeface="Arial" pitchFamily="34" charset="0"/>
              </a:rPr>
              <a:t>наук                           </a:t>
            </a:r>
            <a:r>
              <a:rPr lang="ru-RU" sz="1100" dirty="0">
                <a:solidFill>
                  <a:srgbClr val="7F7F7F"/>
                </a:solidFill>
                <a:latin typeface="Arial" pitchFamily="34" charset="0"/>
              </a:rPr>
              <a:t>50 </a:t>
            </a:r>
            <a:r>
              <a:rPr lang="ru-RU" sz="1100" dirty="0" smtClean="0">
                <a:solidFill>
                  <a:srgbClr val="7F7F7F"/>
                </a:solidFill>
                <a:latin typeface="Arial" pitchFamily="34" charset="0"/>
              </a:rPr>
              <a:t>профессоров </a:t>
            </a:r>
            <a:endParaRPr lang="ru-RU" sz="1100" dirty="0">
              <a:solidFill>
                <a:srgbClr val="7F7F7F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ru-RU" sz="1100" dirty="0">
                <a:solidFill>
                  <a:srgbClr val="7F7F7F"/>
                </a:solidFill>
                <a:latin typeface="Arial" pitchFamily="34" charset="0"/>
              </a:rPr>
              <a:t>85 </a:t>
            </a:r>
            <a:r>
              <a:rPr lang="ru-RU" sz="1100" dirty="0" smtClean="0">
                <a:solidFill>
                  <a:srgbClr val="7F7F7F"/>
                </a:solidFill>
                <a:latin typeface="Arial" pitchFamily="34" charset="0"/>
              </a:rPr>
              <a:t>доцентов </a:t>
            </a:r>
            <a:endParaRPr lang="ru-RU" sz="1100" dirty="0">
              <a:solidFill>
                <a:srgbClr val="7F7F7F"/>
              </a:solidFill>
              <a:latin typeface="Arial" pitchFamily="34" charset="0"/>
            </a:endParaRPr>
          </a:p>
        </p:txBody>
      </p:sp>
      <p:sp>
        <p:nvSpPr>
          <p:cNvPr id="22540" name="Text Box 10"/>
          <p:cNvSpPr txBox="1">
            <a:spLocks noChangeArrowheads="1"/>
          </p:cNvSpPr>
          <p:nvPr/>
        </p:nvSpPr>
        <p:spPr bwMode="auto">
          <a:xfrm>
            <a:off x="4860032" y="3320816"/>
            <a:ext cx="2879725" cy="164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100" b="1" dirty="0">
                <a:solidFill>
                  <a:srgbClr val="7F7F7F"/>
                </a:solidFill>
                <a:latin typeface="Arial" pitchFamily="34" charset="0"/>
              </a:rPr>
              <a:t>Факультетов </a:t>
            </a:r>
            <a:r>
              <a:rPr lang="ru-RU" sz="1100" b="1" dirty="0" smtClean="0">
                <a:solidFill>
                  <a:srgbClr val="7F7F7F"/>
                </a:solidFill>
                <a:latin typeface="Arial" pitchFamily="34" charset="0"/>
              </a:rPr>
              <a:t>- 3</a:t>
            </a:r>
            <a:endParaRPr lang="ru-RU" sz="1100" b="1" dirty="0">
              <a:solidFill>
                <a:srgbClr val="7F7F7F"/>
              </a:solidFill>
              <a:latin typeface="Arial" pitchFamily="34" charset="0"/>
            </a:endParaRPr>
          </a:p>
          <a:p>
            <a:pPr eaLnBrk="1" hangingPunct="1"/>
            <a:endParaRPr lang="ru-RU" sz="1000" b="1" dirty="0">
              <a:solidFill>
                <a:srgbClr val="7F7F7F"/>
              </a:solidFill>
              <a:latin typeface="Arial" pitchFamily="34" charset="0"/>
            </a:endParaRPr>
          </a:p>
          <a:p>
            <a:pPr eaLnBrk="1" hangingPunct="1"/>
            <a:r>
              <a:rPr lang="ru-RU" sz="1000" dirty="0" smtClean="0">
                <a:solidFill>
                  <a:srgbClr val="7F7F7F"/>
                </a:solidFill>
                <a:latin typeface="Arial" pitchFamily="34" charset="0"/>
              </a:rPr>
              <a:t>Количество сотрудников </a:t>
            </a:r>
            <a:r>
              <a:rPr lang="ru-RU" sz="1000" dirty="0">
                <a:solidFill>
                  <a:srgbClr val="7F7F7F"/>
                </a:solidFill>
                <a:latin typeface="Arial" pitchFamily="34" charset="0"/>
              </a:rPr>
              <a:t>– 707</a:t>
            </a:r>
          </a:p>
          <a:p>
            <a:pPr eaLnBrk="1" hangingPunct="1"/>
            <a:r>
              <a:rPr lang="ru-RU" sz="1000" dirty="0">
                <a:solidFill>
                  <a:srgbClr val="7F7F7F"/>
                </a:solidFill>
                <a:latin typeface="Arial" pitchFamily="34" charset="0"/>
              </a:rPr>
              <a:t>Обучение проводится </a:t>
            </a:r>
            <a:r>
              <a:rPr lang="ru-RU" sz="1000" dirty="0" smtClean="0">
                <a:solidFill>
                  <a:srgbClr val="7F7F7F"/>
                </a:solidFill>
                <a:latin typeface="Arial" pitchFamily="34" charset="0"/>
              </a:rPr>
              <a:t/>
            </a:r>
            <a:br>
              <a:rPr lang="ru-RU" sz="1000" dirty="0" smtClean="0">
                <a:solidFill>
                  <a:srgbClr val="7F7F7F"/>
                </a:solidFill>
                <a:latin typeface="Arial" pitchFamily="34" charset="0"/>
              </a:rPr>
            </a:br>
            <a:r>
              <a:rPr lang="ru-RU" sz="1000" dirty="0" smtClean="0">
                <a:solidFill>
                  <a:srgbClr val="7F7F7F"/>
                </a:solidFill>
                <a:latin typeface="Arial" pitchFamily="34" charset="0"/>
              </a:rPr>
              <a:t>по </a:t>
            </a:r>
            <a:r>
              <a:rPr lang="ru-RU" sz="1000" dirty="0">
                <a:solidFill>
                  <a:srgbClr val="7F7F7F"/>
                </a:solidFill>
                <a:latin typeface="Arial" pitchFamily="34" charset="0"/>
              </a:rPr>
              <a:t>52 специальностям.</a:t>
            </a:r>
          </a:p>
          <a:p>
            <a:pPr eaLnBrk="1" hangingPunct="1"/>
            <a:endParaRPr lang="ru-RU" sz="1000" dirty="0">
              <a:solidFill>
                <a:srgbClr val="7F7F7F"/>
              </a:solidFill>
              <a:latin typeface="Arial" pitchFamily="34" charset="0"/>
            </a:endParaRPr>
          </a:p>
          <a:p>
            <a:pPr eaLnBrk="1" hangingPunct="1"/>
            <a:r>
              <a:rPr lang="ru-RU" sz="1000" dirty="0" smtClean="0">
                <a:solidFill>
                  <a:srgbClr val="7F7F7F"/>
                </a:solidFill>
                <a:latin typeface="Arial" pitchFamily="34" charset="0"/>
              </a:rPr>
              <a:t>Обучено: </a:t>
            </a:r>
          </a:p>
          <a:p>
            <a:pPr eaLnBrk="1" hangingPunct="1"/>
            <a:r>
              <a:rPr lang="ru-RU" sz="1000" dirty="0" smtClean="0">
                <a:solidFill>
                  <a:srgbClr val="7F7F7F"/>
                </a:solidFill>
                <a:latin typeface="Arial" pitchFamily="34" charset="0"/>
              </a:rPr>
              <a:t>Ординаторов </a:t>
            </a:r>
            <a:r>
              <a:rPr lang="ru-RU" sz="1000" dirty="0">
                <a:solidFill>
                  <a:srgbClr val="7F7F7F"/>
                </a:solidFill>
                <a:latin typeface="Arial" pitchFamily="34" charset="0"/>
              </a:rPr>
              <a:t>– 89</a:t>
            </a:r>
          </a:p>
          <a:p>
            <a:pPr eaLnBrk="1" hangingPunct="1"/>
            <a:r>
              <a:rPr lang="ru-RU" sz="1000" dirty="0">
                <a:solidFill>
                  <a:srgbClr val="7F7F7F"/>
                </a:solidFill>
                <a:latin typeface="Arial" pitchFamily="34" charset="0"/>
              </a:rPr>
              <a:t>Интернов – 220</a:t>
            </a:r>
          </a:p>
          <a:p>
            <a:pPr eaLnBrk="1" hangingPunct="1"/>
            <a:r>
              <a:rPr lang="ru-RU" sz="1000" dirty="0" smtClean="0">
                <a:solidFill>
                  <a:srgbClr val="7F7F7F"/>
                </a:solidFill>
                <a:latin typeface="Arial" pitchFamily="34" charset="0"/>
              </a:rPr>
              <a:t>Аспирантов </a:t>
            </a:r>
            <a:r>
              <a:rPr lang="ru-RU" sz="1000" dirty="0">
                <a:solidFill>
                  <a:srgbClr val="7F7F7F"/>
                </a:solidFill>
                <a:latin typeface="Arial" pitchFamily="34" charset="0"/>
              </a:rPr>
              <a:t>- 98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4914900" y="1649967"/>
            <a:ext cx="42005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+mn-lt"/>
                <a:cs typeface="Arial" charset="0"/>
              </a:rPr>
              <a:t>КАЗАНСКАЯ ГОСУДАРСТВЕННАЯ </a:t>
            </a:r>
            <a:br>
              <a:rPr lang="ru-RU" sz="1200" b="1" dirty="0" smtClean="0">
                <a:solidFill>
                  <a:srgbClr val="C00000"/>
                </a:solidFill>
                <a:latin typeface="+mn-lt"/>
                <a:cs typeface="Arial" charset="0"/>
              </a:rPr>
            </a:br>
            <a:r>
              <a:rPr lang="ru-RU" sz="1200" b="1" dirty="0" smtClean="0">
                <a:solidFill>
                  <a:srgbClr val="C00000"/>
                </a:solidFill>
                <a:latin typeface="+mn-lt"/>
                <a:cs typeface="Arial" charset="0"/>
              </a:rPr>
              <a:t>МЕДИЦИНСКАЯ АКАДЕМИЯ</a:t>
            </a:r>
            <a:endParaRPr lang="ru-RU" sz="1200" b="1" dirty="0">
              <a:solidFill>
                <a:srgbClr val="C00000"/>
              </a:solidFill>
              <a:latin typeface="+mn-lt"/>
              <a:cs typeface="Arial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259632" y="1649967"/>
            <a:ext cx="46085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rgbClr val="C00000"/>
                </a:solidFill>
                <a:latin typeface="+mn-lt"/>
                <a:cs typeface="Arial" charset="0"/>
              </a:rPr>
              <a:t>КАЗАНСКИЙ ГОСУДАРСТВЕННЫЙ </a:t>
            </a:r>
            <a:endParaRPr lang="ru-RU" sz="1200" b="1" dirty="0" smtClean="0">
              <a:solidFill>
                <a:srgbClr val="C00000"/>
              </a:solidFill>
              <a:latin typeface="+mn-lt"/>
              <a:cs typeface="Arial" charset="0"/>
            </a:endParaRPr>
          </a:p>
          <a:p>
            <a:pPr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+mn-lt"/>
                <a:cs typeface="Arial" charset="0"/>
              </a:rPr>
              <a:t>МЕДИЦИНСКИЙ </a:t>
            </a:r>
            <a:r>
              <a:rPr lang="ru-RU" sz="1200" b="1" dirty="0">
                <a:solidFill>
                  <a:srgbClr val="C00000"/>
                </a:solidFill>
                <a:latin typeface="+mn-lt"/>
                <a:cs typeface="Arial" charset="0"/>
              </a:rPr>
              <a:t>УНИВЕРСИТЕТ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42306" y="3666191"/>
            <a:ext cx="792162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РЕКТОР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43608" y="3276237"/>
            <a:ext cx="111601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 проф. 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Созинов А.С.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80040" y="3420252"/>
            <a:ext cx="12604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 проф. </a:t>
            </a:r>
          </a:p>
          <a:p>
            <a:pPr algn="ctr">
              <a:defRPr/>
            </a:pPr>
            <a:r>
              <a:rPr lang="ru-RU" sz="12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Зыятдинов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 К.Ш.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4787900" y="1844824"/>
            <a:ext cx="124" cy="44644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51" name="TextBox 19"/>
          <p:cNvSpPr txBox="1">
            <a:spLocks noChangeArrowheads="1"/>
          </p:cNvSpPr>
          <p:nvPr/>
        </p:nvSpPr>
        <p:spPr bwMode="auto">
          <a:xfrm>
            <a:off x="2411413" y="4978061"/>
            <a:ext cx="22685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4000" b="1" dirty="0">
                <a:solidFill>
                  <a:srgbClr val="C00000"/>
                </a:solidFill>
                <a:latin typeface="Arial" pitchFamily="34" charset="0"/>
              </a:rPr>
              <a:t>200 лет</a:t>
            </a:r>
          </a:p>
        </p:txBody>
      </p:sp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1187624" y="1196752"/>
            <a:ext cx="84249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 ВЫСШИЕ УЧЕБНЫЕ МЕДИЦИНСКИЕ ЗАВЕДЕНИЯ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96336" y="3820427"/>
            <a:ext cx="792162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РЕКТОР</a:t>
            </a:r>
          </a:p>
        </p:txBody>
      </p:sp>
      <p:sp>
        <p:nvSpPr>
          <p:cNvPr id="24" name="Номер слайда 2"/>
          <p:cNvSpPr txBox="1">
            <a:spLocks/>
          </p:cNvSpPr>
          <p:nvPr/>
        </p:nvSpPr>
        <p:spPr>
          <a:xfrm>
            <a:off x="6553200" y="637624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4A068574-686D-4014-A654-FDE2F7D46D12}" type="slidenum">
              <a:rPr lang="ru-RU" sz="1400" b="1" smtClean="0">
                <a:solidFill>
                  <a:schemeClr val="bg1"/>
                </a:solidFill>
              </a:rPr>
              <a:pPr algn="r">
                <a:defRPr/>
              </a:pPr>
              <a:t>18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F:\ЗАСТКОЛ\БЛАНК__.jpg"/>
          <p:cNvPicPr>
            <a:picLocks noChangeAspect="1" noChangeArrowheads="1"/>
          </p:cNvPicPr>
          <p:nvPr/>
        </p:nvPicPr>
        <p:blipFill>
          <a:blip r:embed="rId2" cstate="print"/>
          <a:srcRect l="365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59395" name="Picture 2" descr="C:\Users\1\Desktop\ФОТО\IMG_84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1" y="2276872"/>
            <a:ext cx="4464496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8" name="Picture 5" descr="D:\Фото\Коновалов22-23.01.2010\IMG_88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000"/>
          <a:stretch>
            <a:fillRect/>
          </a:stretch>
        </p:blipFill>
        <p:spPr bwMode="auto">
          <a:xfrm>
            <a:off x="6156176" y="2276871"/>
            <a:ext cx="2376264" cy="13752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IMG_8073.JP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3907"/>
          <a:stretch>
            <a:fillRect/>
          </a:stretch>
        </p:blipFill>
        <p:spPr bwMode="auto">
          <a:xfrm>
            <a:off x="6156176" y="3949587"/>
            <a:ext cx="2376264" cy="14236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187624" y="1196752"/>
            <a:ext cx="6768752" cy="64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ОБРАЗОВАТЕЛЬНЫЙ ЦЕНТР </a:t>
            </a:r>
          </a:p>
          <a:p>
            <a:pPr eaLnBrk="1" hangingPunct="1">
              <a:lnSpc>
                <a:spcPct val="75000"/>
              </a:lnSpc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ВЫСОКИХ МЕДИЦИНСКИХ ТЕХНОЛОГИЙ</a:t>
            </a:r>
          </a:p>
        </p:txBody>
      </p:sp>
      <p:pic>
        <p:nvPicPr>
          <p:cNvPr id="59396" name="Picture 3" descr="C:\Users\1\Desktop\ФОТО\IMG_843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2919"/>
          <a:stretch>
            <a:fillRect/>
          </a:stretch>
        </p:blipFill>
        <p:spPr bwMode="auto">
          <a:xfrm>
            <a:off x="5148064" y="3356992"/>
            <a:ext cx="1512168" cy="8292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омер слайда 2"/>
          <p:cNvSpPr txBox="1">
            <a:spLocks/>
          </p:cNvSpPr>
          <p:nvPr/>
        </p:nvSpPr>
        <p:spPr>
          <a:xfrm>
            <a:off x="6553200" y="637624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4A068574-686D-4014-A654-FDE2F7D46D12}" type="slidenum">
              <a:rPr lang="ru-RU" sz="1400" b="1" smtClean="0">
                <a:solidFill>
                  <a:schemeClr val="bg1"/>
                </a:solidFill>
              </a:rPr>
              <a:pPr algn="r">
                <a:defRPr/>
              </a:pPr>
              <a:t>19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98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F:\ЗАСТКОЛ\БЛАНК__.jpg"/>
          <p:cNvPicPr>
            <a:picLocks noChangeAspect="1" noChangeArrowheads="1"/>
          </p:cNvPicPr>
          <p:nvPr/>
        </p:nvPicPr>
        <p:blipFill>
          <a:blip r:embed="rId3" cstate="print"/>
          <a:srcRect l="365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3419475" y="0"/>
            <a:ext cx="5724525" cy="98107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6150" name="Rectangle 7"/>
          <p:cNvSpPr>
            <a:spLocks noChangeArrowheads="1"/>
          </p:cNvSpPr>
          <p:nvPr/>
        </p:nvSpPr>
        <p:spPr bwMode="auto">
          <a:xfrm>
            <a:off x="3707904" y="1052736"/>
            <a:ext cx="53879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Основные показатели деятельности учреждений здравоохранения                Республики Татарстан </a:t>
            </a:r>
          </a:p>
        </p:txBody>
      </p:sp>
      <p:sp>
        <p:nvSpPr>
          <p:cNvPr id="6151" name="Rectangle 8"/>
          <p:cNvSpPr>
            <a:spLocks noChangeArrowheads="1"/>
          </p:cNvSpPr>
          <p:nvPr/>
        </p:nvSpPr>
        <p:spPr bwMode="auto">
          <a:xfrm>
            <a:off x="3743325" y="2060848"/>
            <a:ext cx="5400675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Численность населения </a:t>
            </a:r>
            <a:r>
              <a:rPr lang="en-US" sz="1400" dirty="0">
                <a:latin typeface="Arial" pitchFamily="34" charset="0"/>
              </a:rPr>
              <a:t>-</a:t>
            </a:r>
            <a:r>
              <a:rPr lang="ru-RU" sz="1400" dirty="0">
                <a:latin typeface="Arial" pitchFamily="34" charset="0"/>
              </a:rPr>
              <a:t> </a:t>
            </a:r>
            <a:r>
              <a:rPr lang="ru-RU" sz="1400" b="1" dirty="0">
                <a:solidFill>
                  <a:srgbClr val="990000"/>
                </a:solidFill>
                <a:latin typeface="Arial" pitchFamily="34" charset="0"/>
              </a:rPr>
              <a:t>3,8 </a:t>
            </a:r>
            <a:r>
              <a:rPr lang="ru-RU" sz="1400" b="1" dirty="0" err="1" smtClean="0">
                <a:solidFill>
                  <a:srgbClr val="990000"/>
                </a:solidFill>
                <a:latin typeface="Arial" pitchFamily="34" charset="0"/>
              </a:rPr>
              <a:t>млн</a:t>
            </a:r>
            <a:r>
              <a:rPr lang="ru-RU" sz="1400" b="1" dirty="0" smtClean="0">
                <a:solidFill>
                  <a:srgbClr val="990000"/>
                </a:solidFill>
                <a:latin typeface="Arial" pitchFamily="34" charset="0"/>
              </a:rPr>
              <a:t> человек</a:t>
            </a:r>
            <a:endParaRPr lang="ru-RU" sz="1400" b="1" dirty="0">
              <a:solidFill>
                <a:srgbClr val="990000"/>
              </a:solidFill>
              <a:latin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Врачей</a:t>
            </a:r>
            <a:r>
              <a:rPr lang="ru-RU" sz="1400" dirty="0">
                <a:latin typeface="Arial" pitchFamily="34" charset="0"/>
              </a:rPr>
              <a:t> </a:t>
            </a:r>
            <a:r>
              <a:rPr lang="en-US" sz="1400" dirty="0">
                <a:latin typeface="Arial" pitchFamily="34" charset="0"/>
              </a:rPr>
              <a:t>- </a:t>
            </a:r>
            <a:r>
              <a:rPr lang="ru-RU" sz="1400" b="1" dirty="0">
                <a:solidFill>
                  <a:srgbClr val="990000"/>
                </a:solidFill>
                <a:latin typeface="Arial" pitchFamily="34" charset="0"/>
              </a:rPr>
              <a:t>12 </a:t>
            </a:r>
            <a:r>
              <a:rPr lang="ru-RU" sz="1400" b="1" dirty="0" smtClean="0">
                <a:solidFill>
                  <a:srgbClr val="990000"/>
                </a:solidFill>
                <a:latin typeface="Arial" pitchFamily="34" charset="0"/>
              </a:rPr>
              <a:t>186 </a:t>
            </a: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( в системе МЗ РТ)</a:t>
            </a:r>
            <a:endParaRPr lang="ru-RU" sz="1400" b="1" dirty="0">
              <a:solidFill>
                <a:srgbClr val="990000"/>
              </a:solidFill>
              <a:latin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Обеспеченность врачами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–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 </a:t>
            </a:r>
            <a:r>
              <a:rPr lang="ru-RU" sz="1400" b="1" dirty="0" smtClean="0">
                <a:solidFill>
                  <a:srgbClr val="990000"/>
                </a:solidFill>
                <a:latin typeface="Arial" pitchFamily="34" charset="0"/>
              </a:rPr>
              <a:t>38,3 </a:t>
            </a:r>
            <a:r>
              <a:rPr lang="ru-RU" sz="1400" b="1" dirty="0">
                <a:solidFill>
                  <a:srgbClr val="990000"/>
                </a:solidFill>
                <a:latin typeface="Arial" pitchFamily="34" charset="0"/>
              </a:rPr>
              <a:t>(</a:t>
            </a:r>
            <a:r>
              <a:rPr lang="ru-RU" sz="1400" dirty="0">
                <a:solidFill>
                  <a:srgbClr val="990000"/>
                </a:solidFill>
                <a:latin typeface="Arial" pitchFamily="34" charset="0"/>
              </a:rPr>
              <a:t>МЗ РФ </a:t>
            </a:r>
            <a:r>
              <a:rPr lang="ru-RU" sz="1400" b="1" dirty="0">
                <a:solidFill>
                  <a:srgbClr val="990000"/>
                </a:solidFill>
                <a:latin typeface="Arial" pitchFamily="34" charset="0"/>
              </a:rPr>
              <a:t>– 44,1 - </a:t>
            </a:r>
            <a:r>
              <a:rPr lang="ru-RU" sz="1100" dirty="0">
                <a:solidFill>
                  <a:srgbClr val="990000"/>
                </a:solidFill>
                <a:latin typeface="Arial" pitchFamily="34" charset="0"/>
              </a:rPr>
              <a:t>2010</a:t>
            </a:r>
            <a:r>
              <a:rPr lang="ru-RU" sz="1400" b="1" dirty="0">
                <a:solidFill>
                  <a:srgbClr val="990000"/>
                </a:solidFill>
                <a:latin typeface="Arial" pitchFamily="34" charset="0"/>
              </a:rPr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Больничных учреждений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-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 </a:t>
            </a:r>
            <a:r>
              <a:rPr lang="ru-RU" sz="1400" b="1" dirty="0" smtClean="0">
                <a:solidFill>
                  <a:srgbClr val="990000"/>
                </a:solidFill>
                <a:latin typeface="Arial" pitchFamily="34" charset="0"/>
              </a:rPr>
              <a:t>79</a:t>
            </a:r>
            <a:endParaRPr lang="ru-RU" sz="1400" b="1" dirty="0">
              <a:solidFill>
                <a:srgbClr val="990000"/>
              </a:solidFill>
              <a:latin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Амбулаторных учреждений -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 </a:t>
            </a:r>
            <a:r>
              <a:rPr lang="ru-RU" sz="1400" b="1" dirty="0">
                <a:solidFill>
                  <a:srgbClr val="990000"/>
                </a:solidFill>
                <a:latin typeface="Arial" pitchFamily="34" charset="0"/>
              </a:rPr>
              <a:t>53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Фельдшерско-акушерских пунктов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-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 </a:t>
            </a:r>
            <a:r>
              <a:rPr lang="ru-RU" sz="1400" b="1" dirty="0">
                <a:solidFill>
                  <a:srgbClr val="990000"/>
                </a:solidFill>
                <a:latin typeface="Arial" pitchFamily="34" charset="0"/>
              </a:rPr>
              <a:t>1 790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Количество коек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–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 </a:t>
            </a:r>
            <a:r>
              <a:rPr lang="ru-RU" sz="1400" b="1" dirty="0">
                <a:solidFill>
                  <a:srgbClr val="990000"/>
                </a:solidFill>
                <a:latin typeface="Arial" pitchFamily="34" charset="0"/>
              </a:rPr>
              <a:t>25 903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Обеспеченность койками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–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 </a:t>
            </a:r>
            <a:r>
              <a:rPr lang="ru-RU" sz="1400" b="1" dirty="0">
                <a:solidFill>
                  <a:srgbClr val="990000"/>
                </a:solidFill>
                <a:latin typeface="Arial" pitchFamily="34" charset="0"/>
              </a:rPr>
              <a:t>68,1 (</a:t>
            </a:r>
            <a:r>
              <a:rPr lang="ru-RU" sz="1400" dirty="0">
                <a:solidFill>
                  <a:srgbClr val="990000"/>
                </a:solidFill>
                <a:latin typeface="Arial" pitchFamily="34" charset="0"/>
              </a:rPr>
              <a:t>МЗ РФ </a:t>
            </a:r>
            <a:r>
              <a:rPr lang="ru-RU" sz="1400" b="1" dirty="0">
                <a:solidFill>
                  <a:srgbClr val="990000"/>
                </a:solidFill>
                <a:latin typeface="Arial" pitchFamily="34" charset="0"/>
              </a:rPr>
              <a:t>– 88,1- </a:t>
            </a:r>
            <a:r>
              <a:rPr lang="ru-RU" sz="1100" dirty="0">
                <a:solidFill>
                  <a:srgbClr val="990000"/>
                </a:solidFill>
                <a:latin typeface="Arial" pitchFamily="34" charset="0"/>
              </a:rPr>
              <a:t>2010</a:t>
            </a:r>
            <a:r>
              <a:rPr lang="ru-RU" sz="1400" b="1" dirty="0">
                <a:solidFill>
                  <a:srgbClr val="990000"/>
                </a:solidFill>
                <a:latin typeface="Arial" pitchFamily="34" charset="0"/>
              </a:rPr>
              <a:t>)</a:t>
            </a:r>
          </a:p>
        </p:txBody>
      </p:sp>
      <p:pic>
        <p:nvPicPr>
          <p:cNvPr id="6149" name="Picture 2" descr="C:\Users\Пользователь\Desktop\ФОТО\!!!\IMG_37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29"/>
          <a:stretch>
            <a:fillRect/>
          </a:stretch>
        </p:blipFill>
        <p:spPr bwMode="auto">
          <a:xfrm>
            <a:off x="3957222" y="4293096"/>
            <a:ext cx="4816271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IMG_05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15"/>
          <a:stretch>
            <a:fillRect/>
          </a:stretch>
        </p:blipFill>
        <p:spPr bwMode="auto">
          <a:xfrm>
            <a:off x="1187624" y="1124743"/>
            <a:ext cx="2736304" cy="504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2"/>
          <p:cNvSpPr txBox="1">
            <a:spLocks/>
          </p:cNvSpPr>
          <p:nvPr/>
        </p:nvSpPr>
        <p:spPr>
          <a:xfrm>
            <a:off x="6553200" y="637624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4A068574-686D-4014-A654-FDE2F7D46D12}" type="slidenum">
              <a:rPr lang="ru-RU" sz="1400" b="1" smtClean="0">
                <a:solidFill>
                  <a:schemeClr val="bg1"/>
                </a:solidFill>
              </a:rPr>
              <a:pPr algn="r">
                <a:defRPr/>
              </a:pPr>
              <a:t>2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F:\ЗАСТКОЛ\БЛАНК__.jpg"/>
          <p:cNvPicPr>
            <a:picLocks noChangeAspect="1" noChangeArrowheads="1"/>
          </p:cNvPicPr>
          <p:nvPr/>
        </p:nvPicPr>
        <p:blipFill>
          <a:blip r:embed="rId2" cstate="print"/>
          <a:srcRect l="365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24578" name="Picture 2" descr="http://s.zumzi.com/zp/1/c/1cdb6939f7039f59898201ab378a57b1_1_larg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2310407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83569" y="1484784"/>
            <a:ext cx="846043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 </a:t>
            </a:r>
            <a:r>
              <a:rPr lang="ru-RU" sz="13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527 582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чел.</a:t>
            </a:r>
            <a:endParaRPr lang="ru-RU" sz="13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24583" name="Picture 4" descr="http://www.rsvpu.ru/filedirectory/5568/pasport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1" y="4077072"/>
            <a:ext cx="1290376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TextBox 5"/>
          <p:cNvSpPr txBox="1">
            <a:spLocks noChangeArrowheads="1"/>
          </p:cNvSpPr>
          <p:nvPr/>
        </p:nvSpPr>
        <p:spPr bwMode="auto">
          <a:xfrm>
            <a:off x="5292080" y="4509120"/>
            <a:ext cx="25558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 dirty="0">
                <a:latin typeface="Arial" pitchFamily="34" charset="0"/>
              </a:rPr>
              <a:t>Участвуют:</a:t>
            </a:r>
          </a:p>
          <a:p>
            <a:pPr eaLnBrk="1" hangingPunct="1"/>
            <a:r>
              <a:rPr lang="ru-RU" sz="1200" dirty="0">
                <a:latin typeface="Arial" pitchFamily="34" charset="0"/>
              </a:rPr>
              <a:t>84 медицинских организации;</a:t>
            </a:r>
          </a:p>
          <a:p>
            <a:pPr eaLnBrk="1" hangingPunct="1"/>
            <a:r>
              <a:rPr lang="ru-RU" sz="1200" dirty="0">
                <a:latin typeface="Arial" pitchFamily="34" charset="0"/>
              </a:rPr>
              <a:t>112 мобильных медицинских бригад</a:t>
            </a:r>
          </a:p>
        </p:txBody>
      </p:sp>
      <p:sp>
        <p:nvSpPr>
          <p:cNvPr id="24585" name="TextBox 3"/>
          <p:cNvSpPr txBox="1">
            <a:spLocks noChangeArrowheads="1"/>
          </p:cNvSpPr>
          <p:nvPr/>
        </p:nvSpPr>
        <p:spPr bwMode="auto">
          <a:xfrm>
            <a:off x="1259632" y="3501008"/>
            <a:ext cx="8497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ВЫЯВЛЕНО 74 </a:t>
            </a: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000 </a:t>
            </a:r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ЗАБОЛЕВАНИЙ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1187624" y="1196752"/>
            <a:ext cx="6768752" cy="37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ДИСПАНСЕРИЗАЦИЯ ЗА 2013 ГОД</a:t>
            </a:r>
          </a:p>
        </p:txBody>
      </p:sp>
      <p:sp>
        <p:nvSpPr>
          <p:cNvPr id="10" name="Номер слайда 2"/>
          <p:cNvSpPr txBox="1">
            <a:spLocks/>
          </p:cNvSpPr>
          <p:nvPr/>
        </p:nvSpPr>
        <p:spPr>
          <a:xfrm>
            <a:off x="6553200" y="637624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4A068574-686D-4014-A654-FDE2F7D46D12}" type="slidenum">
              <a:rPr lang="ru-RU" sz="1400" b="1" smtClean="0">
                <a:solidFill>
                  <a:schemeClr val="bg1"/>
                </a:solidFill>
              </a:rPr>
              <a:pPr algn="r">
                <a:defRPr/>
              </a:pPr>
              <a:t>20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F:\ЗАСТКОЛ\БЛАНК__.jpg"/>
          <p:cNvPicPr>
            <a:picLocks noChangeAspect="1" noChangeArrowheads="1"/>
          </p:cNvPicPr>
          <p:nvPr/>
        </p:nvPicPr>
        <p:blipFill>
          <a:blip r:embed="rId2" cstate="print"/>
          <a:srcRect l="365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25604" name="Picture 2" descr="http://depzdrav.gov.kz/media/img/site/depzdrav/right_menu_botto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3212976"/>
            <a:ext cx="1944687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3808" y="2492896"/>
            <a:ext cx="3888432" cy="221599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13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</a:rPr>
              <a:t>72%</a:t>
            </a:r>
            <a:endParaRPr lang="ru-RU" sz="13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483768" y="5589240"/>
            <a:ext cx="4897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400" dirty="0">
                <a:solidFill>
                  <a:srgbClr val="C00000"/>
                </a:solidFill>
                <a:latin typeface="Arial" pitchFamily="34" charset="0"/>
              </a:rPr>
              <a:t>Льготная лекарственная помощь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19872" y="4221088"/>
            <a:ext cx="2808312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</a:rPr>
              <a:t>2.84</a:t>
            </a:r>
            <a:endParaRPr lang="ru-RU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940152" y="4869160"/>
            <a:ext cx="3060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3200" dirty="0" smtClean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ru-RU" sz="3200" dirty="0" err="1" smtClean="0">
                <a:solidFill>
                  <a:srgbClr val="C00000"/>
                </a:solidFill>
                <a:latin typeface="Arial" pitchFamily="34" charset="0"/>
              </a:rPr>
              <a:t>млрд</a:t>
            </a:r>
            <a:r>
              <a:rPr lang="ru-RU" sz="3200" dirty="0" smtClean="0">
                <a:solidFill>
                  <a:srgbClr val="C00000"/>
                </a:solidFill>
                <a:latin typeface="Arial" pitchFamily="34" charset="0"/>
              </a:rPr>
              <a:t> рублей</a:t>
            </a:r>
            <a:endParaRPr lang="ru-RU" sz="3200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187624" y="1196752"/>
            <a:ext cx="6768752" cy="37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ЛЕКАРСТВЕННОЕ ОБЕСПЕЧЕНИЕ </a:t>
            </a:r>
          </a:p>
        </p:txBody>
      </p:sp>
      <p:pic>
        <p:nvPicPr>
          <p:cNvPr id="4098" name="Picture 2" descr="F:\ЗАСТКОЛ\ttm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1772816"/>
            <a:ext cx="2664296" cy="706139"/>
          </a:xfrm>
          <a:prstGeom prst="rect">
            <a:avLst/>
          </a:prstGeom>
          <a:noFill/>
        </p:spPr>
      </p:pic>
      <p:pic>
        <p:nvPicPr>
          <p:cNvPr id="4099" name="Picture 3" descr="F:\ЗАСТКОЛ\yxs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1700808"/>
            <a:ext cx="3569479" cy="864096"/>
          </a:xfrm>
          <a:prstGeom prst="rect">
            <a:avLst/>
          </a:prstGeom>
          <a:noFill/>
        </p:spPr>
      </p:pic>
      <p:sp>
        <p:nvSpPr>
          <p:cNvPr id="13" name="Номер слайда 2"/>
          <p:cNvSpPr txBox="1">
            <a:spLocks/>
          </p:cNvSpPr>
          <p:nvPr/>
        </p:nvSpPr>
        <p:spPr>
          <a:xfrm>
            <a:off x="6553200" y="637624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4A068574-686D-4014-A654-FDE2F7D46D12}" type="slidenum">
              <a:rPr lang="ru-RU" sz="1400" b="1" smtClean="0">
                <a:solidFill>
                  <a:schemeClr val="bg1"/>
                </a:solidFill>
              </a:rPr>
              <a:pPr algn="r">
                <a:defRPr/>
              </a:pPr>
              <a:t>21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" descr="F:\ЗАСТКОЛ\БЛАНК__.jpg"/>
          <p:cNvPicPr>
            <a:picLocks noChangeAspect="1" noChangeArrowheads="1"/>
          </p:cNvPicPr>
          <p:nvPr/>
        </p:nvPicPr>
        <p:blipFill>
          <a:blip r:embed="rId3" cstate="print"/>
          <a:srcRect l="365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26629" name="Rectangle 53"/>
          <p:cNvSpPr>
            <a:spLocks noChangeArrowheads="1"/>
          </p:cNvSpPr>
          <p:nvPr/>
        </p:nvSpPr>
        <p:spPr bwMode="auto">
          <a:xfrm>
            <a:off x="1331640" y="4077072"/>
            <a:ext cx="34563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12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травмоцентры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I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уровня 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– 6</a:t>
            </a:r>
            <a:endParaRPr lang="ru-RU" sz="1200" b="1" dirty="0">
              <a:solidFill>
                <a:schemeClr val="accent1">
                  <a:lumMod val="75000"/>
                </a:schemeClr>
              </a:solidFill>
              <a:latin typeface="Arial" pitchFamily="34" charset="0"/>
            </a:endParaRPr>
          </a:p>
          <a:p>
            <a:r>
              <a:rPr lang="ru-RU" sz="12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травмоцентры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II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 уровня – 7</a:t>
            </a:r>
          </a:p>
          <a:p>
            <a:r>
              <a:rPr lang="ru-RU" sz="12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травмоцентры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III 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 уровня - 8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</a:endParaRPr>
          </a:p>
        </p:txBody>
      </p:sp>
      <p:graphicFrame>
        <p:nvGraphicFramePr>
          <p:cNvPr id="44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7268678"/>
              </p:ext>
            </p:extLst>
          </p:nvPr>
        </p:nvGraphicFramePr>
        <p:xfrm>
          <a:off x="1187624" y="1916832"/>
          <a:ext cx="3384376" cy="1463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5" name="Text Box 11"/>
          <p:cNvSpPr txBox="1">
            <a:spLocks noChangeArrowheads="1"/>
          </p:cNvSpPr>
          <p:nvPr/>
        </p:nvSpPr>
        <p:spPr bwMode="auto">
          <a:xfrm>
            <a:off x="1331640" y="1772816"/>
            <a:ext cx="3693037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ИНДЕКС ТЯЖЕСТИ ДТП</a:t>
            </a:r>
          </a:p>
        </p:txBody>
      </p:sp>
      <p:grpSp>
        <p:nvGrpSpPr>
          <p:cNvPr id="47" name="Группа 46"/>
          <p:cNvGrpSpPr/>
          <p:nvPr/>
        </p:nvGrpSpPr>
        <p:grpSpPr>
          <a:xfrm>
            <a:off x="1979712" y="2276872"/>
            <a:ext cx="7164288" cy="3667326"/>
            <a:chOff x="2723502" y="1777898"/>
            <a:chExt cx="6312994" cy="3157514"/>
          </a:xfrm>
        </p:grpSpPr>
        <p:grpSp>
          <p:nvGrpSpPr>
            <p:cNvPr id="26626" name="Группа 1"/>
            <p:cNvGrpSpPr>
              <a:grpSpLocks/>
            </p:cNvGrpSpPr>
            <p:nvPr/>
          </p:nvGrpSpPr>
          <p:grpSpPr bwMode="auto">
            <a:xfrm>
              <a:off x="4067944" y="1777898"/>
              <a:ext cx="4873405" cy="3157514"/>
              <a:chOff x="323851" y="989360"/>
              <a:chExt cx="8591550" cy="5678487"/>
            </a:xfrm>
          </p:grpSpPr>
          <p:pic>
            <p:nvPicPr>
              <p:cNvPr id="26638" name="Picture 3" descr="Карттат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851" y="989360"/>
                <a:ext cx="8591550" cy="5678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39" name="Freeform 5"/>
              <p:cNvSpPr>
                <a:spLocks/>
              </p:cNvSpPr>
              <p:nvPr/>
            </p:nvSpPr>
            <p:spPr bwMode="auto">
              <a:xfrm>
                <a:off x="2212690" y="2474640"/>
                <a:ext cx="6477000" cy="838200"/>
              </a:xfrm>
              <a:custGeom>
                <a:avLst/>
                <a:gdLst>
                  <a:gd name="T0" fmla="*/ 0 w 2479"/>
                  <a:gd name="T1" fmla="*/ 0 h 284"/>
                  <a:gd name="T2" fmla="*/ 2147483647 w 2479"/>
                  <a:gd name="T3" fmla="*/ 2147483647 h 284"/>
                  <a:gd name="T4" fmla="*/ 2147483647 w 2479"/>
                  <a:gd name="T5" fmla="*/ 2147483647 h 284"/>
                  <a:gd name="T6" fmla="*/ 2147483647 w 2479"/>
                  <a:gd name="T7" fmla="*/ 2147483647 h 284"/>
                  <a:gd name="T8" fmla="*/ 2147483647 w 2479"/>
                  <a:gd name="T9" fmla="*/ 2147483647 h 284"/>
                  <a:gd name="T10" fmla="*/ 2147483647 w 2479"/>
                  <a:gd name="T11" fmla="*/ 2147483647 h 284"/>
                  <a:gd name="T12" fmla="*/ 2147483647 w 2479"/>
                  <a:gd name="T13" fmla="*/ 2147483647 h 284"/>
                  <a:gd name="T14" fmla="*/ 2147483647 w 2479"/>
                  <a:gd name="T15" fmla="*/ 2147483647 h 284"/>
                  <a:gd name="T16" fmla="*/ 2147483647 w 2479"/>
                  <a:gd name="T17" fmla="*/ 2147483647 h 284"/>
                  <a:gd name="T18" fmla="*/ 2147483647 w 2479"/>
                  <a:gd name="T19" fmla="*/ 2147483647 h 284"/>
                  <a:gd name="T20" fmla="*/ 2147483647 w 2479"/>
                  <a:gd name="T21" fmla="*/ 2147483647 h 284"/>
                  <a:gd name="T22" fmla="*/ 2147483647 w 2479"/>
                  <a:gd name="T23" fmla="*/ 2147483647 h 284"/>
                  <a:gd name="T24" fmla="*/ 2147483647 w 2479"/>
                  <a:gd name="T25" fmla="*/ 2147483647 h 284"/>
                  <a:gd name="T26" fmla="*/ 2147483647 w 2479"/>
                  <a:gd name="T27" fmla="*/ 2147483647 h 284"/>
                  <a:gd name="T28" fmla="*/ 2147483647 w 2479"/>
                  <a:gd name="T29" fmla="*/ 2147483647 h 28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479"/>
                  <a:gd name="T46" fmla="*/ 0 h 284"/>
                  <a:gd name="T47" fmla="*/ 2479 w 2479"/>
                  <a:gd name="T48" fmla="*/ 284 h 28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479" h="284">
                    <a:moveTo>
                      <a:pt x="0" y="0"/>
                    </a:moveTo>
                    <a:cubicBezTo>
                      <a:pt x="53" y="17"/>
                      <a:pt x="102" y="26"/>
                      <a:pt x="158" y="33"/>
                    </a:cubicBezTo>
                    <a:cubicBezTo>
                      <a:pt x="175" y="39"/>
                      <a:pt x="199" y="35"/>
                      <a:pt x="209" y="50"/>
                    </a:cubicBezTo>
                    <a:cubicBezTo>
                      <a:pt x="230" y="83"/>
                      <a:pt x="221" y="96"/>
                      <a:pt x="259" y="108"/>
                    </a:cubicBezTo>
                    <a:cubicBezTo>
                      <a:pt x="287" y="154"/>
                      <a:pt x="326" y="146"/>
                      <a:pt x="376" y="159"/>
                    </a:cubicBezTo>
                    <a:cubicBezTo>
                      <a:pt x="488" y="231"/>
                      <a:pt x="413" y="208"/>
                      <a:pt x="634" y="217"/>
                    </a:cubicBezTo>
                    <a:cubicBezTo>
                      <a:pt x="878" y="211"/>
                      <a:pt x="1108" y="191"/>
                      <a:pt x="1352" y="184"/>
                    </a:cubicBezTo>
                    <a:cubicBezTo>
                      <a:pt x="1596" y="193"/>
                      <a:pt x="1514" y="181"/>
                      <a:pt x="1661" y="234"/>
                    </a:cubicBezTo>
                    <a:cubicBezTo>
                      <a:pt x="1719" y="231"/>
                      <a:pt x="1778" y="230"/>
                      <a:pt x="1836" y="225"/>
                    </a:cubicBezTo>
                    <a:cubicBezTo>
                      <a:pt x="1875" y="222"/>
                      <a:pt x="1906" y="186"/>
                      <a:pt x="1945" y="175"/>
                    </a:cubicBezTo>
                    <a:cubicBezTo>
                      <a:pt x="2004" y="137"/>
                      <a:pt x="2036" y="158"/>
                      <a:pt x="2104" y="167"/>
                    </a:cubicBezTo>
                    <a:cubicBezTo>
                      <a:pt x="2153" y="151"/>
                      <a:pt x="2230" y="178"/>
                      <a:pt x="2279" y="184"/>
                    </a:cubicBezTo>
                    <a:cubicBezTo>
                      <a:pt x="2317" y="196"/>
                      <a:pt x="2343" y="231"/>
                      <a:pt x="2379" y="242"/>
                    </a:cubicBezTo>
                    <a:cubicBezTo>
                      <a:pt x="2404" y="250"/>
                      <a:pt x="2429" y="259"/>
                      <a:pt x="2454" y="267"/>
                    </a:cubicBezTo>
                    <a:cubicBezTo>
                      <a:pt x="2462" y="273"/>
                      <a:pt x="2479" y="284"/>
                      <a:pt x="2479" y="284"/>
                    </a:cubicBezTo>
                  </a:path>
                </a:pathLst>
              </a:custGeom>
              <a:noFill/>
              <a:ln w="571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41" name="Freeform 9"/>
              <p:cNvSpPr>
                <a:spLocks/>
              </p:cNvSpPr>
              <p:nvPr/>
            </p:nvSpPr>
            <p:spPr bwMode="auto">
              <a:xfrm>
                <a:off x="6705600" y="5486400"/>
                <a:ext cx="1711325" cy="823913"/>
              </a:xfrm>
              <a:custGeom>
                <a:avLst/>
                <a:gdLst>
                  <a:gd name="T0" fmla="*/ 0 w 275"/>
                  <a:gd name="T1" fmla="*/ 2147483647 h 232"/>
                  <a:gd name="T2" fmla="*/ 2147483647 w 275"/>
                  <a:gd name="T3" fmla="*/ 2147483647 h 232"/>
                  <a:gd name="T4" fmla="*/ 2147483647 w 275"/>
                  <a:gd name="T5" fmla="*/ 2147483647 h 232"/>
                  <a:gd name="T6" fmla="*/ 2147483647 w 275"/>
                  <a:gd name="T7" fmla="*/ 2147483647 h 232"/>
                  <a:gd name="T8" fmla="*/ 2147483647 w 275"/>
                  <a:gd name="T9" fmla="*/ 2147483647 h 232"/>
                  <a:gd name="T10" fmla="*/ 2147483647 w 275"/>
                  <a:gd name="T11" fmla="*/ 2147483647 h 2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75"/>
                  <a:gd name="T19" fmla="*/ 0 h 232"/>
                  <a:gd name="T20" fmla="*/ 275 w 275"/>
                  <a:gd name="T21" fmla="*/ 232 h 2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75" h="232">
                    <a:moveTo>
                      <a:pt x="0" y="232"/>
                    </a:moveTo>
                    <a:cubicBezTo>
                      <a:pt x="11" y="199"/>
                      <a:pt x="21" y="185"/>
                      <a:pt x="50" y="165"/>
                    </a:cubicBezTo>
                    <a:cubicBezTo>
                      <a:pt x="69" y="105"/>
                      <a:pt x="41" y="175"/>
                      <a:pt x="83" y="123"/>
                    </a:cubicBezTo>
                    <a:cubicBezTo>
                      <a:pt x="103" y="98"/>
                      <a:pt x="77" y="63"/>
                      <a:pt x="125" y="48"/>
                    </a:cubicBezTo>
                    <a:cubicBezTo>
                      <a:pt x="186" y="28"/>
                      <a:pt x="158" y="36"/>
                      <a:pt x="209" y="23"/>
                    </a:cubicBezTo>
                    <a:cubicBezTo>
                      <a:pt x="246" y="0"/>
                      <a:pt x="224" y="7"/>
                      <a:pt x="275" y="7"/>
                    </a:cubicBezTo>
                  </a:path>
                </a:pathLst>
              </a:custGeom>
              <a:noFill/>
              <a:ln w="57150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3" name="Крест 72"/>
              <p:cNvSpPr/>
              <p:nvPr/>
            </p:nvSpPr>
            <p:spPr>
              <a:xfrm flipV="1">
                <a:off x="2049439" y="3106738"/>
                <a:ext cx="142876" cy="136543"/>
              </a:xfrm>
              <a:prstGeom prst="plus">
                <a:avLst/>
              </a:prstGeom>
              <a:solidFill>
                <a:srgbClr val="FF0000"/>
              </a:solidFill>
              <a:ln>
                <a:solidFill>
                  <a:srgbClr val="CC3300"/>
                </a:solidFill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grpSp>
            <p:nvGrpSpPr>
              <p:cNvPr id="26646" name="Group 12"/>
              <p:cNvGrpSpPr>
                <a:grpSpLocks/>
              </p:cNvGrpSpPr>
              <p:nvPr/>
            </p:nvGrpSpPr>
            <p:grpSpPr bwMode="auto">
              <a:xfrm>
                <a:off x="2351088" y="2689225"/>
                <a:ext cx="569912" cy="390525"/>
                <a:chOff x="1340" y="2058"/>
                <a:chExt cx="359" cy="246"/>
              </a:xfrm>
            </p:grpSpPr>
            <p:sp>
              <p:nvSpPr>
                <p:cNvPr id="36" name="Овал 35"/>
                <p:cNvSpPr/>
                <p:nvPr/>
              </p:nvSpPr>
              <p:spPr>
                <a:xfrm>
                  <a:off x="1519" y="2069"/>
                  <a:ext cx="180" cy="18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CC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6" name="Овал 25"/>
                <p:cNvSpPr/>
                <p:nvPr/>
              </p:nvSpPr>
              <p:spPr>
                <a:xfrm>
                  <a:off x="1340" y="2058"/>
                  <a:ext cx="225" cy="22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CC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" name="Крест 36"/>
                <p:cNvSpPr/>
                <p:nvPr/>
              </p:nvSpPr>
              <p:spPr>
                <a:xfrm>
                  <a:off x="1567" y="2107"/>
                  <a:ext cx="90" cy="90"/>
                </a:xfrm>
                <a:prstGeom prst="plus">
                  <a:avLst/>
                </a:prstGeom>
                <a:solidFill>
                  <a:srgbClr val="FF0000"/>
                </a:solidFill>
                <a:ln>
                  <a:solidFill>
                    <a:srgbClr val="CC3300"/>
                  </a:solidFill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7" name="Крест 26"/>
                <p:cNvSpPr/>
                <p:nvPr/>
              </p:nvSpPr>
              <p:spPr>
                <a:xfrm>
                  <a:off x="1385" y="2103"/>
                  <a:ext cx="145" cy="150"/>
                </a:xfrm>
                <a:prstGeom prst="plus">
                  <a:avLst/>
                </a:prstGeom>
                <a:solidFill>
                  <a:srgbClr val="FF0000"/>
                </a:solidFill>
                <a:ln>
                  <a:solidFill>
                    <a:srgbClr val="CC3300"/>
                  </a:solidFill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3" name="Крест 72"/>
              <p:cNvSpPr/>
              <p:nvPr/>
            </p:nvSpPr>
            <p:spPr>
              <a:xfrm>
                <a:off x="3287689" y="2633681"/>
                <a:ext cx="142876" cy="142876"/>
              </a:xfrm>
              <a:prstGeom prst="plus">
                <a:avLst/>
              </a:prstGeom>
              <a:solidFill>
                <a:srgbClr val="FF0000"/>
              </a:solidFill>
              <a:ln>
                <a:solidFill>
                  <a:srgbClr val="CC3300"/>
                </a:solidFill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4" name="Крест 72"/>
              <p:cNvSpPr/>
              <p:nvPr/>
            </p:nvSpPr>
            <p:spPr>
              <a:xfrm>
                <a:off x="4899002" y="2746394"/>
                <a:ext cx="142875" cy="142875"/>
              </a:xfrm>
              <a:prstGeom prst="plus">
                <a:avLst/>
              </a:prstGeom>
              <a:solidFill>
                <a:srgbClr val="FF0000"/>
              </a:solidFill>
              <a:ln>
                <a:solidFill>
                  <a:srgbClr val="CC3300"/>
                </a:solidFill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grpSp>
            <p:nvGrpSpPr>
              <p:cNvPr id="26653" name="Group 27"/>
              <p:cNvGrpSpPr>
                <a:grpSpLocks/>
              </p:cNvGrpSpPr>
              <p:nvPr/>
            </p:nvGrpSpPr>
            <p:grpSpPr bwMode="auto">
              <a:xfrm>
                <a:off x="5667375" y="2897188"/>
                <a:ext cx="287338" cy="287337"/>
                <a:chOff x="3191" y="2115"/>
                <a:chExt cx="181" cy="181"/>
              </a:xfrm>
            </p:grpSpPr>
            <p:sp>
              <p:nvSpPr>
                <p:cNvPr id="5" name="Овал 35"/>
                <p:cNvSpPr/>
                <p:nvPr/>
              </p:nvSpPr>
              <p:spPr>
                <a:xfrm>
                  <a:off x="3191" y="2115"/>
                  <a:ext cx="180" cy="18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CC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" name="Крест 36"/>
                <p:cNvSpPr/>
                <p:nvPr/>
              </p:nvSpPr>
              <p:spPr>
                <a:xfrm>
                  <a:off x="3242" y="2157"/>
                  <a:ext cx="90" cy="90"/>
                </a:xfrm>
                <a:prstGeom prst="plus">
                  <a:avLst/>
                </a:prstGeom>
                <a:solidFill>
                  <a:srgbClr val="FF0000"/>
                </a:solidFill>
                <a:ln>
                  <a:solidFill>
                    <a:srgbClr val="CC3300"/>
                  </a:solidFill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grpSp>
            <p:nvGrpSpPr>
              <p:cNvPr id="26654" name="Group 32"/>
              <p:cNvGrpSpPr>
                <a:grpSpLocks/>
              </p:cNvGrpSpPr>
              <p:nvPr/>
            </p:nvGrpSpPr>
            <p:grpSpPr bwMode="auto">
              <a:xfrm>
                <a:off x="6237288" y="3038475"/>
                <a:ext cx="360362" cy="379413"/>
                <a:chOff x="3560" y="2069"/>
                <a:chExt cx="227" cy="239"/>
              </a:xfrm>
            </p:grpSpPr>
            <p:sp>
              <p:nvSpPr>
                <p:cNvPr id="8" name="Овал 25"/>
                <p:cNvSpPr/>
                <p:nvPr/>
              </p:nvSpPr>
              <p:spPr>
                <a:xfrm>
                  <a:off x="3564" y="2069"/>
                  <a:ext cx="223" cy="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CC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9" name="Крест 26"/>
                <p:cNvSpPr/>
                <p:nvPr/>
              </p:nvSpPr>
              <p:spPr>
                <a:xfrm>
                  <a:off x="3603" y="2107"/>
                  <a:ext cx="145" cy="150"/>
                </a:xfrm>
                <a:prstGeom prst="plus">
                  <a:avLst/>
                </a:prstGeom>
                <a:solidFill>
                  <a:srgbClr val="FF0000"/>
                </a:solidFill>
                <a:ln>
                  <a:solidFill>
                    <a:srgbClr val="CC3300"/>
                  </a:solidFill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11" name="Крест 72"/>
              <p:cNvSpPr/>
              <p:nvPr/>
            </p:nvSpPr>
            <p:spPr>
              <a:xfrm>
                <a:off x="7002439" y="2517794"/>
                <a:ext cx="142876" cy="142875"/>
              </a:xfrm>
              <a:prstGeom prst="plus">
                <a:avLst/>
              </a:prstGeom>
              <a:solidFill>
                <a:srgbClr val="FF0000"/>
              </a:solidFill>
              <a:ln>
                <a:solidFill>
                  <a:srgbClr val="CC3300"/>
                </a:solidFill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2" name="Крест 72"/>
              <p:cNvSpPr/>
              <p:nvPr/>
            </p:nvSpPr>
            <p:spPr>
              <a:xfrm>
                <a:off x="8134327" y="2557481"/>
                <a:ext cx="142875" cy="142876"/>
              </a:xfrm>
              <a:prstGeom prst="plus">
                <a:avLst/>
              </a:prstGeom>
              <a:solidFill>
                <a:srgbClr val="FF0000"/>
              </a:solidFill>
              <a:ln>
                <a:solidFill>
                  <a:srgbClr val="CC3300"/>
                </a:solidFill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13" name="Крест 72"/>
              <p:cNvSpPr/>
              <p:nvPr/>
            </p:nvSpPr>
            <p:spPr>
              <a:xfrm>
                <a:off x="7790376" y="5993799"/>
                <a:ext cx="142875" cy="142876"/>
              </a:xfrm>
              <a:prstGeom prst="plus">
                <a:avLst/>
              </a:prstGeom>
              <a:solidFill>
                <a:srgbClr val="FF0000"/>
              </a:solidFill>
              <a:ln>
                <a:solidFill>
                  <a:srgbClr val="CC3300"/>
                </a:solidFill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grpSp>
            <p:nvGrpSpPr>
              <p:cNvPr id="26664" name="Group 46"/>
              <p:cNvGrpSpPr>
                <a:grpSpLocks/>
              </p:cNvGrpSpPr>
              <p:nvPr/>
            </p:nvGrpSpPr>
            <p:grpSpPr bwMode="auto">
              <a:xfrm>
                <a:off x="6951663" y="5351463"/>
                <a:ext cx="287337" cy="287337"/>
                <a:chOff x="3191" y="2115"/>
                <a:chExt cx="181" cy="181"/>
              </a:xfrm>
            </p:grpSpPr>
            <p:sp>
              <p:nvSpPr>
                <p:cNvPr id="6" name="Овал 35"/>
                <p:cNvSpPr/>
                <p:nvPr/>
              </p:nvSpPr>
              <p:spPr>
                <a:xfrm>
                  <a:off x="3191" y="2117"/>
                  <a:ext cx="180" cy="17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CC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7" name="Крест 36"/>
                <p:cNvSpPr/>
                <p:nvPr/>
              </p:nvSpPr>
              <p:spPr>
                <a:xfrm>
                  <a:off x="3242" y="2157"/>
                  <a:ext cx="90" cy="90"/>
                </a:xfrm>
                <a:prstGeom prst="plus">
                  <a:avLst/>
                </a:prstGeom>
                <a:solidFill>
                  <a:srgbClr val="FF0000"/>
                </a:solidFill>
                <a:ln>
                  <a:solidFill>
                    <a:srgbClr val="CC3300"/>
                  </a:solidFill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</p:grpSp>
        <p:pic>
          <p:nvPicPr>
            <p:cNvPr id="2663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1542" y="3736145"/>
              <a:ext cx="200968" cy="2069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632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0556" y="3736145"/>
              <a:ext cx="200968" cy="2069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633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1977" y="2442741"/>
              <a:ext cx="200968" cy="2069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634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9255" y="2500596"/>
              <a:ext cx="200968" cy="2069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635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0606" y="2512363"/>
              <a:ext cx="200968" cy="2069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636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2655" y="3365480"/>
              <a:ext cx="200968" cy="2069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637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3082" y="2605520"/>
              <a:ext cx="200968" cy="2069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23502" y="2132856"/>
              <a:ext cx="631299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sz="24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endParaRPr>
            </a:p>
          </p:txBody>
        </p:sp>
      </p:grpSp>
      <p:sp>
        <p:nvSpPr>
          <p:cNvPr id="26627" name="Rectangle 51"/>
          <p:cNvSpPr>
            <a:spLocks noChangeArrowheads="1"/>
          </p:cNvSpPr>
          <p:nvPr/>
        </p:nvSpPr>
        <p:spPr bwMode="auto">
          <a:xfrm>
            <a:off x="1259632" y="3645024"/>
            <a:ext cx="22322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</a:rPr>
              <a:t>21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Arial" pitchFamily="34" charset="0"/>
              </a:rPr>
              <a:t>травмоцентр</a:t>
            </a:r>
            <a:endParaRPr lang="ru-RU" b="1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46" name="Text Box 13"/>
          <p:cNvSpPr txBox="1">
            <a:spLocks noChangeArrowheads="1"/>
          </p:cNvSpPr>
          <p:nvPr/>
        </p:nvSpPr>
        <p:spPr bwMode="auto">
          <a:xfrm>
            <a:off x="1187624" y="1196752"/>
            <a:ext cx="8136904" cy="37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ОКАЗАНИЕ ПОМОЩИ ПОСТРАДАВШИМ ПРИ ДТП</a:t>
            </a:r>
          </a:p>
        </p:txBody>
      </p:sp>
      <p:sp>
        <p:nvSpPr>
          <p:cNvPr id="42" name="Номер слайда 2"/>
          <p:cNvSpPr txBox="1">
            <a:spLocks/>
          </p:cNvSpPr>
          <p:nvPr/>
        </p:nvSpPr>
        <p:spPr>
          <a:xfrm>
            <a:off x="6553200" y="637624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4A068574-686D-4014-A654-FDE2F7D46D12}" type="slidenum">
              <a:rPr lang="ru-RU" sz="1400" b="1" smtClean="0">
                <a:solidFill>
                  <a:schemeClr val="bg1"/>
                </a:solidFill>
              </a:rPr>
              <a:pPr algn="r">
                <a:defRPr/>
              </a:pPr>
              <a:t>22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F:\ЗАСТКОЛ\БЛАНК__.jpg"/>
          <p:cNvPicPr>
            <a:picLocks noChangeAspect="1" noChangeArrowheads="1"/>
          </p:cNvPicPr>
          <p:nvPr/>
        </p:nvPicPr>
        <p:blipFill>
          <a:blip r:embed="rId2" cstate="print"/>
          <a:srcRect l="365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3" name="AutoShape 2" descr="http://www.kardio.ru/profi_1/profiim/images03/home/mppcor.jpg"/>
          <p:cNvSpPr>
            <a:spLocks noChangeAspect="1" noChangeArrowheads="1"/>
          </p:cNvSpPr>
          <p:nvPr/>
        </p:nvSpPr>
        <p:spPr bwMode="auto">
          <a:xfrm>
            <a:off x="63500" y="-136525"/>
            <a:ext cx="33337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1772816"/>
            <a:ext cx="3957225" cy="443198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Коронарография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Arial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sz="5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14 раз</a:t>
            </a:r>
          </a:p>
          <a:p>
            <a:endParaRPr lang="ru-RU" sz="2400" b="1" dirty="0" smtClean="0">
              <a:solidFill>
                <a:srgbClr val="04617B"/>
              </a:solidFill>
              <a:latin typeface="Arial" charset="0"/>
            </a:endParaRPr>
          </a:p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АКШ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Arial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5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9 раз</a:t>
            </a:r>
          </a:p>
          <a:p>
            <a:endParaRPr lang="ru-RU" sz="2400" b="1" dirty="0" smtClean="0">
              <a:solidFill>
                <a:srgbClr val="04617B"/>
              </a:solidFill>
              <a:latin typeface="Arial" charset="0"/>
            </a:endParaRPr>
          </a:p>
          <a:p>
            <a:r>
              <a:rPr lang="ru-RU" sz="2400" b="1" dirty="0" err="1" smtClean="0">
                <a:solidFill>
                  <a:srgbClr val="04617B"/>
                </a:solidFill>
                <a:latin typeface="Arial" charset="0"/>
              </a:rPr>
              <a:t>Стентирование</a:t>
            </a:r>
            <a:endParaRPr lang="ru-RU" sz="2400" b="1" dirty="0" smtClean="0">
              <a:solidFill>
                <a:srgbClr val="04617B"/>
              </a:solidFill>
              <a:latin typeface="Arial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5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2,2 раза</a:t>
            </a:r>
            <a:endParaRPr lang="ru-RU" sz="5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Стрелка вверх 1"/>
          <p:cNvSpPr/>
          <p:nvPr/>
        </p:nvSpPr>
        <p:spPr>
          <a:xfrm>
            <a:off x="3203848" y="1988840"/>
            <a:ext cx="553950" cy="764978"/>
          </a:xfrm>
          <a:prstGeom prst="up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верх 6"/>
          <p:cNvSpPr/>
          <p:nvPr/>
        </p:nvSpPr>
        <p:spPr>
          <a:xfrm>
            <a:off x="3203848" y="3645024"/>
            <a:ext cx="553950" cy="764978"/>
          </a:xfrm>
          <a:prstGeom prst="up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верх 7"/>
          <p:cNvSpPr/>
          <p:nvPr/>
        </p:nvSpPr>
        <p:spPr>
          <a:xfrm>
            <a:off x="3203848" y="5013176"/>
            <a:ext cx="553950" cy="764978"/>
          </a:xfrm>
          <a:prstGeom prst="up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1844824"/>
            <a:ext cx="1426113" cy="1222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3501008"/>
            <a:ext cx="1509353" cy="1025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4869160"/>
            <a:ext cx="1368733" cy="1002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1187624" y="1196752"/>
            <a:ext cx="8136904" cy="37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«СЕРДЦЕ ТАТАРСТАНА» 2008-2013 гг.</a:t>
            </a:r>
          </a:p>
        </p:txBody>
      </p:sp>
      <p:sp>
        <p:nvSpPr>
          <p:cNvPr id="12" name="Номер слайда 2"/>
          <p:cNvSpPr txBox="1">
            <a:spLocks/>
          </p:cNvSpPr>
          <p:nvPr/>
        </p:nvSpPr>
        <p:spPr>
          <a:xfrm>
            <a:off x="6553200" y="637624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4A068574-686D-4014-A654-FDE2F7D46D12}" type="slidenum">
              <a:rPr lang="ru-RU" sz="1400" b="1" smtClean="0">
                <a:solidFill>
                  <a:schemeClr val="bg1"/>
                </a:solidFill>
              </a:rPr>
              <a:pPr algn="r">
                <a:defRPr/>
              </a:pPr>
              <a:t>23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5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F:\ЗАСТКОЛ\БЛАНК__.jpg"/>
          <p:cNvPicPr>
            <a:picLocks noChangeAspect="1" noChangeArrowheads="1"/>
          </p:cNvPicPr>
          <p:nvPr/>
        </p:nvPicPr>
        <p:blipFill>
          <a:blip r:embed="rId2" cstate="print"/>
          <a:srcRect l="365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28674" name="Picture 2" descr="http://www.myhnews.gr/wp-content/uploads/2010/04/doc_inform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231"/>
          <a:stretch/>
        </p:blipFill>
        <p:spPr bwMode="auto">
          <a:xfrm>
            <a:off x="1321060" y="2492896"/>
            <a:ext cx="3899012" cy="2812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Box 4"/>
          <p:cNvSpPr txBox="1">
            <a:spLocks noChangeArrowheads="1"/>
          </p:cNvSpPr>
          <p:nvPr/>
        </p:nvSpPr>
        <p:spPr bwMode="auto">
          <a:xfrm>
            <a:off x="1187624" y="1700808"/>
            <a:ext cx="77768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400" dirty="0">
                <a:solidFill>
                  <a:srgbClr val="C00000"/>
                </a:solidFill>
                <a:latin typeface="Arial" pitchFamily="34" charset="0"/>
              </a:rPr>
              <a:t>ЕДИНАЯ ГОСУДАРСТВЕННАЯ ИНФОРМАЦИОННАЯ СИСТЕМА  </a:t>
            </a:r>
            <a:endParaRPr lang="ru-RU" sz="1400" dirty="0" smtClean="0">
              <a:solidFill>
                <a:srgbClr val="C00000"/>
              </a:solidFill>
              <a:latin typeface="Arial" pitchFamily="34" charset="0"/>
            </a:endParaRPr>
          </a:p>
          <a:p>
            <a:pPr eaLnBrk="1" hangingPunct="1"/>
            <a:r>
              <a:rPr lang="ru-RU" sz="1400" dirty="0" smtClean="0">
                <a:solidFill>
                  <a:srgbClr val="C00000"/>
                </a:solidFill>
                <a:latin typeface="Arial" pitchFamily="34" charset="0"/>
              </a:rPr>
              <a:t>«</a:t>
            </a:r>
            <a:r>
              <a:rPr lang="ru-RU" sz="1400" dirty="0">
                <a:solidFill>
                  <a:srgbClr val="C00000"/>
                </a:solidFill>
                <a:latin typeface="Arial" pitchFamily="34" charset="0"/>
              </a:rPr>
              <a:t>ЭЛЕКТРОННОЕ ЗДРАВООХРАНЕНИЯ РЕСПУБЛИКИ ТАТАРСТАН» - ЕГИС ЭЗ РТ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9632" y="3861048"/>
            <a:ext cx="2808312" cy="110799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</a:rPr>
              <a:t>12 952</a:t>
            </a:r>
            <a:endParaRPr lang="ru-RU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8680" name="TextBox 6"/>
          <p:cNvSpPr txBox="1">
            <a:spLocks noChangeArrowheads="1"/>
          </p:cNvSpPr>
          <p:nvPr/>
        </p:nvSpPr>
        <p:spPr bwMode="auto">
          <a:xfrm>
            <a:off x="1403648" y="4869160"/>
            <a:ext cx="2160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РАБОЧИХ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МЕСТА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4088" y="2500441"/>
            <a:ext cx="36004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ЗАПИСЬ НА ПРИЕМ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ЭЛЕКТРОННАЯ МЕДИЦИНСКАЯ КАРТА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ЦАМИ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ON-LINE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КОНСУЛЬТАЦИИ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СИТУАЦИОННЫЙ ЦЕНТР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ЕДИНОЕ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ИНФОРМАЦИОННОЕ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ВЗАИМОДЕЙСТВИЕ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МОНИТОРИНГ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ЛИЧНЫЙ КАБИНЕТ ПАЦИЕНТА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ТЕЛЕМОНИТОРИНГ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59632" y="5445224"/>
            <a:ext cx="5328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ЗАПИСЕЙ НА ПРИЕМ К ВРАЧУ - 289 ТЫСЯЧ </a:t>
            </a:r>
          </a:p>
          <a:p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ЭЛЕКТРОННЫХ МЕДИЦИНСКИХ КАРТ - 176 ТЫСЯЧ</a:t>
            </a:r>
            <a:endParaRPr lang="ru-RU" sz="1200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1187624" y="1196752"/>
            <a:ext cx="7416824" cy="37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ИНФОРМАТИЗАЦИЯ</a:t>
            </a:r>
          </a:p>
        </p:txBody>
      </p:sp>
      <p:sp>
        <p:nvSpPr>
          <p:cNvPr id="10" name="Номер слайда 2"/>
          <p:cNvSpPr txBox="1">
            <a:spLocks/>
          </p:cNvSpPr>
          <p:nvPr/>
        </p:nvSpPr>
        <p:spPr>
          <a:xfrm>
            <a:off x="6553200" y="637624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4A068574-686D-4014-A654-FDE2F7D46D12}" type="slidenum">
              <a:rPr lang="ru-RU" sz="1400" b="1" smtClean="0">
                <a:solidFill>
                  <a:schemeClr val="bg1"/>
                </a:solidFill>
              </a:rPr>
              <a:pPr algn="r">
                <a:defRPr/>
              </a:pPr>
              <a:t>24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:\ЗАСТКОЛ\БЛАНК__.jpg"/>
          <p:cNvPicPr>
            <a:picLocks noChangeAspect="1" noChangeArrowheads="1"/>
          </p:cNvPicPr>
          <p:nvPr/>
        </p:nvPicPr>
        <p:blipFill>
          <a:blip r:embed="rId2" cstate="print"/>
          <a:srcRect l="365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29699" name="Picture 3" descr="C:\Users\Пользователь\Desktop\ФОТО\ЛПУ\IMG_10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98"/>
          <a:stretch>
            <a:fillRect/>
          </a:stretch>
        </p:blipFill>
        <p:spPr bwMode="auto">
          <a:xfrm>
            <a:off x="1331640" y="1749764"/>
            <a:ext cx="7416824" cy="434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2"/>
          <p:cNvSpPr txBox="1">
            <a:spLocks noChangeArrowheads="1"/>
          </p:cNvSpPr>
          <p:nvPr/>
        </p:nvSpPr>
        <p:spPr bwMode="auto">
          <a:xfrm>
            <a:off x="1619672" y="5301208"/>
            <a:ext cx="7632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4000" b="1" dirty="0">
                <a:solidFill>
                  <a:schemeClr val="bg1"/>
                </a:solidFill>
                <a:latin typeface="Arial" pitchFamily="34" charset="0"/>
              </a:rPr>
              <a:t>750 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</a:rPr>
              <a:t>консультаций в 2013 году</a:t>
            </a:r>
          </a:p>
        </p:txBody>
      </p:sp>
      <p:pic>
        <p:nvPicPr>
          <p:cNvPr id="29701" name="FELIX.avi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2060848"/>
            <a:ext cx="21463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187624" y="1196752"/>
            <a:ext cx="7416824" cy="37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СИТУАЦИОННЫЙ ЦЕНТР МЗ РТ </a:t>
            </a:r>
          </a:p>
        </p:txBody>
      </p:sp>
      <p:sp>
        <p:nvSpPr>
          <p:cNvPr id="7" name="Номер слайда 2"/>
          <p:cNvSpPr txBox="1">
            <a:spLocks/>
          </p:cNvSpPr>
          <p:nvPr/>
        </p:nvSpPr>
        <p:spPr>
          <a:xfrm>
            <a:off x="6553200" y="637624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4A068574-686D-4014-A654-FDE2F7D46D12}" type="slidenum">
              <a:rPr lang="ru-RU" sz="1400" b="1" smtClean="0">
                <a:solidFill>
                  <a:schemeClr val="bg1"/>
                </a:solidFill>
              </a:rPr>
              <a:pPr algn="r">
                <a:defRPr/>
              </a:pPr>
              <a:t>25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F:\ЗАСТКОЛ\БЛАНК__.jpg"/>
          <p:cNvPicPr>
            <a:picLocks noChangeAspect="1" noChangeArrowheads="1"/>
          </p:cNvPicPr>
          <p:nvPr/>
        </p:nvPicPr>
        <p:blipFill>
          <a:blip r:embed="rId2" cstate="print"/>
          <a:srcRect l="365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915816" y="3212976"/>
            <a:ext cx="46805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«100 лучших товаров России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2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86" name="Прямоугольник 17"/>
          <p:cNvSpPr>
            <a:spLocks noChangeArrowheads="1"/>
          </p:cNvSpPr>
          <p:nvPr/>
        </p:nvSpPr>
        <p:spPr bwMode="auto">
          <a:xfrm>
            <a:off x="2915816" y="1628800"/>
            <a:ext cx="60486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Премия Правительства Республики за качество</a:t>
            </a:r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15817" y="1988840"/>
            <a:ext cx="5688632" cy="1003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auto" hangingPunct="0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27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медицинских организаций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Лауреаты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5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Дипломанты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6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15817" y="3933056"/>
            <a:ext cx="20162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ИСО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900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1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15817" y="4725144"/>
            <a:ext cx="4608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JCI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(Международная система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itchFamily="34" charset="0"/>
                <a:cs typeface="Arial" pitchFamily="34" charset="0"/>
              </a:rPr>
              <a:t>безопасности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пациента и персонала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915816" y="5549170"/>
            <a:ext cx="46805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EFQM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«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Признанное совершенство»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1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828675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2" descr="F:\Логотип 100ЛТР черны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4284" y="3154671"/>
            <a:ext cx="5032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3" descr="F:\pub_1270792430_iso-9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9404" y="3913807"/>
            <a:ext cx="792163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4" descr="F:\EFQ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5458157"/>
            <a:ext cx="12700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5" name="Прямоугольник 18"/>
          <p:cNvSpPr>
            <a:spLocks noChangeArrowheads="1"/>
          </p:cNvSpPr>
          <p:nvPr/>
        </p:nvSpPr>
        <p:spPr bwMode="auto">
          <a:xfrm>
            <a:off x="1403574" y="4664234"/>
            <a:ext cx="1560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JCL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1187624" y="1196752"/>
            <a:ext cx="8352928" cy="37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МЕНЕДЖМЕНТ КАЧЕСТВА внедрен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244408" y="4725144"/>
            <a:ext cx="4251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1</a:t>
            </a:r>
            <a:endParaRPr lang="ru-RU" sz="2800" dirty="0">
              <a:latin typeface="Arial Black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244408" y="5498068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2</a:t>
            </a:r>
            <a:endParaRPr lang="ru-RU" sz="2800" dirty="0">
              <a:latin typeface="Arial Black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44408" y="4005064"/>
            <a:ext cx="4251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3</a:t>
            </a:r>
            <a:endParaRPr lang="ru-RU" sz="2800" dirty="0">
              <a:latin typeface="Arial Black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010889" y="3212976"/>
            <a:ext cx="6655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14</a:t>
            </a:r>
            <a:endParaRPr lang="ru-RU" sz="2800" dirty="0">
              <a:latin typeface="Arial Black" pitchFamily="34" charset="0"/>
            </a:endParaRPr>
          </a:p>
        </p:txBody>
      </p:sp>
      <p:pic>
        <p:nvPicPr>
          <p:cNvPr id="25" name="Picture 2" descr="F:\te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30866" y="3937686"/>
            <a:ext cx="5013176" cy="2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Номер слайда 2"/>
          <p:cNvSpPr txBox="1">
            <a:spLocks/>
          </p:cNvSpPr>
          <p:nvPr/>
        </p:nvSpPr>
        <p:spPr>
          <a:xfrm>
            <a:off x="6553200" y="637624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4A068574-686D-4014-A654-FDE2F7D46D12}" type="slidenum">
              <a:rPr lang="ru-RU" sz="1400" b="1" smtClean="0">
                <a:solidFill>
                  <a:schemeClr val="bg1"/>
                </a:solidFill>
              </a:rPr>
              <a:pPr algn="r">
                <a:defRPr/>
              </a:pPr>
              <a:t>26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99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F:\ЗАСТКОЛ\БЛАНК__.jpg"/>
          <p:cNvPicPr>
            <a:picLocks noChangeAspect="1" noChangeArrowheads="1"/>
          </p:cNvPicPr>
          <p:nvPr/>
        </p:nvPicPr>
        <p:blipFill>
          <a:blip r:embed="rId2" cstate="print"/>
          <a:srcRect l="365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90584"/>
              </p:ext>
            </p:extLst>
          </p:nvPr>
        </p:nvGraphicFramePr>
        <p:xfrm>
          <a:off x="4283968" y="2420888"/>
          <a:ext cx="4464496" cy="1559775"/>
        </p:xfrm>
        <a:graphic>
          <a:graphicData uri="http://schemas.openxmlformats.org/drawingml/2006/table">
            <a:tbl>
              <a:tblPr>
                <a:tableStyleId>{306799F8-075E-4A3A-A7F6-7FBC6576F1A4}</a:tableStyleId>
              </a:tblPr>
              <a:tblGrid>
                <a:gridCol w="3262516"/>
                <a:gridCol w="1201980"/>
              </a:tblGrid>
              <a:tr h="3119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u="none" strike="noStrike" kern="1200" dirty="0" err="1" smtClean="0">
                          <a:solidFill>
                            <a:schemeClr val="lt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Пестречинский</a:t>
                      </a:r>
                      <a:endParaRPr lang="ru-RU" sz="1700" u="none" strike="noStrike" kern="1200" dirty="0">
                        <a:solidFill>
                          <a:schemeClr val="lt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85,2</a:t>
                      </a:r>
                      <a:endParaRPr lang="ru-RU" sz="1700" u="none" strike="noStrike" kern="1200" dirty="0">
                        <a:solidFill>
                          <a:schemeClr val="lt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3119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u="none" strike="noStrike" kern="1200" dirty="0" err="1" smtClean="0">
                          <a:solidFill>
                            <a:schemeClr val="lt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Буинский</a:t>
                      </a:r>
                      <a:r>
                        <a:rPr lang="ru-RU" sz="1700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       </a:t>
                      </a:r>
                      <a:endParaRPr lang="ru-RU" sz="1700" u="none" strike="noStrike" kern="1200" dirty="0">
                        <a:solidFill>
                          <a:schemeClr val="lt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82,3</a:t>
                      </a:r>
                      <a:endParaRPr lang="ru-RU" sz="1700" u="none" strike="noStrike" kern="1200" dirty="0">
                        <a:solidFill>
                          <a:schemeClr val="lt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3119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Менделеевский               </a:t>
                      </a:r>
                      <a:endParaRPr lang="ru-RU" sz="1700" u="none" strike="noStrike" kern="1200" dirty="0">
                        <a:solidFill>
                          <a:schemeClr val="lt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74,5</a:t>
                      </a:r>
                      <a:endParaRPr lang="ru-RU" sz="1700" u="none" strike="noStrike" kern="1200" dirty="0">
                        <a:solidFill>
                          <a:schemeClr val="lt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311955">
                <a:tc>
                  <a:txBody>
                    <a:bodyPr/>
                    <a:lstStyle/>
                    <a:p>
                      <a:pPr algn="ctr"/>
                      <a:r>
                        <a:rPr lang="ru-RU" sz="1700" u="none" strike="noStrike" kern="1200" dirty="0" err="1" smtClean="0">
                          <a:solidFill>
                            <a:schemeClr val="lt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Новошешминский</a:t>
                      </a:r>
                      <a:endParaRPr lang="ru-RU" sz="1700" u="none" strike="noStrike" kern="1200" dirty="0">
                        <a:solidFill>
                          <a:schemeClr val="lt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72,0</a:t>
                      </a:r>
                      <a:endParaRPr lang="ru-RU" sz="1700" u="none" strike="noStrike" kern="1200" dirty="0">
                        <a:solidFill>
                          <a:schemeClr val="lt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3119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u="none" strike="noStrike" kern="1200" dirty="0" err="1" smtClean="0">
                          <a:solidFill>
                            <a:schemeClr val="lt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Елабужский</a:t>
                      </a:r>
                      <a:r>
                        <a:rPr lang="ru-RU" sz="1700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 </a:t>
                      </a:r>
                      <a:endParaRPr lang="ru-RU" sz="1700" u="none" strike="noStrike" kern="1200" dirty="0">
                        <a:solidFill>
                          <a:schemeClr val="lt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69,2</a:t>
                      </a:r>
                      <a:endParaRPr lang="ru-RU" sz="1700" u="none" strike="noStrike" kern="1200" dirty="0">
                        <a:solidFill>
                          <a:schemeClr val="lt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187624" y="1692097"/>
            <a:ext cx="8424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B0F0"/>
                </a:solidFill>
                <a:latin typeface="Arial Black" pitchFamily="34" charset="0"/>
              </a:rPr>
              <a:t>ОПРОС: </a:t>
            </a:r>
            <a:r>
              <a:rPr lang="ru-RU" sz="1600" b="1" dirty="0" smtClean="0">
                <a:solidFill>
                  <a:srgbClr val="00B0F0"/>
                </a:solidFill>
                <a:latin typeface="Arial" pitchFamily="34" charset="0"/>
              </a:rPr>
              <a:t>«Удовлетворены </a:t>
            </a:r>
            <a:r>
              <a:rPr lang="ru-RU" sz="1600" b="1" dirty="0">
                <a:solidFill>
                  <a:srgbClr val="00B0F0"/>
                </a:solidFill>
                <a:latin typeface="Arial" pitchFamily="34" charset="0"/>
              </a:rPr>
              <a:t>ли Вы состоянием медицинского </a:t>
            </a:r>
            <a:endParaRPr lang="ru-RU" sz="1600" b="1" dirty="0" smtClean="0">
              <a:solidFill>
                <a:srgbClr val="00B0F0"/>
              </a:solidFill>
              <a:latin typeface="Arial" pitchFamily="34" charset="0"/>
            </a:endParaRPr>
          </a:p>
          <a:p>
            <a:r>
              <a:rPr lang="ru-RU" sz="1600" b="1" dirty="0" smtClean="0">
                <a:solidFill>
                  <a:srgbClr val="00B0F0"/>
                </a:solidFill>
                <a:latin typeface="Arial" pitchFamily="34" charset="0"/>
              </a:rPr>
              <a:t>обслуживания </a:t>
            </a:r>
            <a:r>
              <a:rPr lang="ru-RU" sz="1600" b="1" dirty="0">
                <a:solidFill>
                  <a:srgbClr val="00B0F0"/>
                </a:solidFill>
                <a:latin typeface="Arial" pitchFamily="34" charset="0"/>
              </a:rPr>
              <a:t>в Вашем населенном пункте</a:t>
            </a:r>
            <a:r>
              <a:rPr lang="ru-RU" sz="1600" b="1" dirty="0" smtClean="0">
                <a:solidFill>
                  <a:srgbClr val="00B0F0"/>
                </a:solidFill>
                <a:latin typeface="Arial" pitchFamily="34" charset="0"/>
              </a:rPr>
              <a:t>?»</a:t>
            </a:r>
            <a:endParaRPr lang="ru-RU" sz="1600" b="1" dirty="0">
              <a:solidFill>
                <a:srgbClr val="00B0F0"/>
              </a:solidFill>
              <a:latin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440317"/>
              </p:ext>
            </p:extLst>
          </p:nvPr>
        </p:nvGraphicFramePr>
        <p:xfrm>
          <a:off x="4283968" y="4221088"/>
          <a:ext cx="4464496" cy="1892629"/>
        </p:xfrm>
        <a:graphic>
          <a:graphicData uri="http://schemas.openxmlformats.org/drawingml/2006/table">
            <a:tbl>
              <a:tblPr>
                <a:tableStyleId>{18603FDC-E32A-4AB5-989C-0864C3EAD2B8}</a:tableStyleId>
              </a:tblPr>
              <a:tblGrid>
                <a:gridCol w="3296859"/>
                <a:gridCol w="1167637"/>
              </a:tblGrid>
              <a:tr h="27074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u="none" strike="noStrike" dirty="0" err="1">
                          <a:effectLst/>
                          <a:latin typeface="Arial Black" pitchFamily="34" charset="0"/>
                        </a:rPr>
                        <a:t>Бугульминский</a:t>
                      </a:r>
                      <a:r>
                        <a:rPr lang="ru-RU" sz="1700" u="none" strike="noStrike" dirty="0">
                          <a:effectLst/>
                          <a:latin typeface="Arial Black" pitchFamily="34" charset="0"/>
                        </a:rPr>
                        <a:t>            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 marL="9085" marR="9085" marT="90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u="none" strike="noStrike" dirty="0">
                          <a:effectLst/>
                          <a:latin typeface="Arial Black" pitchFamily="34" charset="0"/>
                        </a:rPr>
                        <a:t>46,3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 marL="9085" marR="9085" marT="9085" marB="0" anchor="b"/>
                </a:tc>
              </a:tr>
              <a:tr h="1613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u="none" strike="noStrike" dirty="0" err="1">
                          <a:effectLst/>
                          <a:latin typeface="Arial Black" pitchFamily="34" charset="0"/>
                        </a:rPr>
                        <a:t>Тетюшский</a:t>
                      </a:r>
                      <a:r>
                        <a:rPr lang="ru-RU" sz="1700" u="none" strike="noStrike" dirty="0">
                          <a:effectLst/>
                          <a:latin typeface="Arial Black" pitchFamily="34" charset="0"/>
                        </a:rPr>
                        <a:t>                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 marL="9085" marR="9085" marT="90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u="none" strike="noStrike" dirty="0">
                          <a:effectLst/>
                          <a:latin typeface="Arial Black" pitchFamily="34" charset="0"/>
                        </a:rPr>
                        <a:t>45,9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 marL="9085" marR="9085" marT="9085" marB="0" anchor="b"/>
                </a:tc>
              </a:tr>
              <a:tr h="27074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u="none" strike="noStrike" dirty="0">
                          <a:effectLst/>
                          <a:latin typeface="Arial Black" pitchFamily="34" charset="0"/>
                        </a:rPr>
                        <a:t>Рыбно-</a:t>
                      </a:r>
                      <a:r>
                        <a:rPr lang="ru-RU" sz="1700" u="none" strike="noStrike" dirty="0" err="1">
                          <a:effectLst/>
                          <a:latin typeface="Arial Black" pitchFamily="34" charset="0"/>
                        </a:rPr>
                        <a:t>Слободский</a:t>
                      </a:r>
                      <a:r>
                        <a:rPr lang="ru-RU" sz="1700" u="none" strike="noStrike" dirty="0">
                          <a:effectLst/>
                          <a:latin typeface="Arial Black" pitchFamily="34" charset="0"/>
                        </a:rPr>
                        <a:t>         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 marL="9085" marR="9085" marT="90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u="none" strike="noStrike" dirty="0">
                          <a:effectLst/>
                          <a:latin typeface="Arial Black" pitchFamily="34" charset="0"/>
                        </a:rPr>
                        <a:t>45,8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 marL="9085" marR="9085" marT="9085" marB="0" anchor="b"/>
                </a:tc>
              </a:tr>
              <a:tr h="27074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u="none" strike="noStrike" dirty="0" err="1">
                          <a:effectLst/>
                          <a:latin typeface="Arial Black" pitchFamily="34" charset="0"/>
                        </a:rPr>
                        <a:t>Мензелинский</a:t>
                      </a:r>
                      <a:r>
                        <a:rPr lang="ru-RU" sz="1700" u="none" strike="noStrike" dirty="0">
                          <a:effectLst/>
                          <a:latin typeface="Arial Black" pitchFamily="34" charset="0"/>
                        </a:rPr>
                        <a:t>             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 marL="9085" marR="9085" marT="90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u="none" strike="noStrike" dirty="0">
                          <a:effectLst/>
                          <a:latin typeface="Arial Black" pitchFamily="34" charset="0"/>
                        </a:rPr>
                        <a:t>45,5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 marL="9085" marR="9085" marT="9085" marB="0" anchor="b"/>
                </a:tc>
              </a:tr>
              <a:tr h="27074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u="none" strike="noStrike" dirty="0">
                          <a:effectLst/>
                          <a:latin typeface="Arial Black" pitchFamily="34" charset="0"/>
                        </a:rPr>
                        <a:t>г. Казань                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 marL="9085" marR="9085" marT="90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u="none" strike="noStrike" dirty="0">
                          <a:effectLst/>
                          <a:latin typeface="Arial Black" pitchFamily="34" charset="0"/>
                        </a:rPr>
                        <a:t>42,2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 marL="9085" marR="9085" marT="9085" marB="0" anchor="b"/>
                </a:tc>
              </a:tr>
              <a:tr h="27074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u="none" strike="noStrike" dirty="0" err="1">
                          <a:effectLst/>
                          <a:latin typeface="Arial Black" pitchFamily="34" charset="0"/>
                        </a:rPr>
                        <a:t>Зеленодольский</a:t>
                      </a:r>
                      <a:r>
                        <a:rPr lang="ru-RU" sz="1700" u="none" strike="noStrike" dirty="0">
                          <a:effectLst/>
                          <a:latin typeface="Arial Black" pitchFamily="34" charset="0"/>
                        </a:rPr>
                        <a:t>           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 marL="9085" marR="9085" marT="90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u="none" strike="noStrike" dirty="0">
                          <a:effectLst/>
                          <a:latin typeface="Arial Black" pitchFamily="34" charset="0"/>
                        </a:rPr>
                        <a:t>42,0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 marL="9085" marR="9085" marT="9085" marB="0" anchor="b"/>
                </a:tc>
              </a:tr>
              <a:tr h="27074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u="none" strike="noStrike" dirty="0">
                          <a:effectLst/>
                          <a:latin typeface="Arial Black" pitchFamily="34" charset="0"/>
                        </a:rPr>
                        <a:t>Арский                   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 marL="9085" marR="9085" marT="908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u="none" strike="noStrike" dirty="0">
                          <a:effectLst/>
                          <a:latin typeface="Arial Black" pitchFamily="34" charset="0"/>
                        </a:rPr>
                        <a:t>41,4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 marL="9085" marR="9085" marT="9085" marB="0" anchor="b"/>
                </a:tc>
              </a:tr>
            </a:tbl>
          </a:graphicData>
        </a:graphic>
      </p:graphicFrame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2348880"/>
            <a:ext cx="180020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4293096"/>
            <a:ext cx="1651826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1187624" y="1196752"/>
            <a:ext cx="7776864" cy="37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УДОВЛЕТВОРЕННОСТЬ</a:t>
            </a:r>
          </a:p>
        </p:txBody>
      </p:sp>
      <p:sp>
        <p:nvSpPr>
          <p:cNvPr id="14" name="Овал 13"/>
          <p:cNvSpPr/>
          <p:nvPr/>
        </p:nvSpPr>
        <p:spPr>
          <a:xfrm>
            <a:off x="395536" y="3068960"/>
            <a:ext cx="2016224" cy="2016224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47790" y="3356992"/>
            <a:ext cx="16401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РТ</a:t>
            </a: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64,1%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3" name="Номер слайда 2"/>
          <p:cNvSpPr txBox="1">
            <a:spLocks/>
          </p:cNvSpPr>
          <p:nvPr/>
        </p:nvSpPr>
        <p:spPr>
          <a:xfrm>
            <a:off x="6553200" y="637624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4A068574-686D-4014-A654-FDE2F7D46D12}" type="slidenum">
              <a:rPr lang="ru-RU" sz="1400" b="1" smtClean="0">
                <a:solidFill>
                  <a:schemeClr val="bg1"/>
                </a:solidFill>
              </a:rPr>
              <a:pPr algn="r">
                <a:defRPr/>
              </a:pPr>
              <a:t>27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F:\ЗАСТКОЛ\БЛАНК__.jpg"/>
          <p:cNvPicPr>
            <a:picLocks noChangeAspect="1" noChangeArrowheads="1"/>
          </p:cNvPicPr>
          <p:nvPr/>
        </p:nvPicPr>
        <p:blipFill>
          <a:blip r:embed="rId2" cstate="print"/>
          <a:srcRect l="365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48131" name="Rectangle 5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1187624" y="1196752"/>
            <a:ext cx="7776864" cy="37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АУТСОРСИНГ</a:t>
            </a:r>
          </a:p>
        </p:txBody>
      </p:sp>
      <p:pic>
        <p:nvPicPr>
          <p:cNvPr id="24" name="Picture 2" descr="C:\Users\Пользователь\Desktop\28.05.13 Челны Ак Чач\IMG_5180.JPG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1566853"/>
            <a:ext cx="8027987" cy="469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30"/>
          <p:cNvSpPr txBox="1">
            <a:spLocks noChangeArrowheads="1"/>
          </p:cNvSpPr>
          <p:nvPr/>
        </p:nvSpPr>
        <p:spPr bwMode="auto">
          <a:xfrm>
            <a:off x="206375" y="1506687"/>
            <a:ext cx="8950325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 dirty="0">
                <a:solidFill>
                  <a:srgbClr val="215968"/>
                </a:solidFill>
                <a:latin typeface="Tahoma" pitchFamily="34" charset="0"/>
                <a:cs typeface="Tahoma" pitchFamily="34" charset="0"/>
              </a:rPr>
              <a:t>     МАКСИМАЛЬНО ОСВОБОДИТЬ  ЛПУ ОТ НЕПРОФИЛЬНЫХ ВИДОВ ДЕЯТЕЛЬНОСТИ</a:t>
            </a:r>
          </a:p>
        </p:txBody>
      </p:sp>
      <p:sp>
        <p:nvSpPr>
          <p:cNvPr id="27" name="TextBox 2"/>
          <p:cNvSpPr txBox="1">
            <a:spLocks noChangeArrowheads="1"/>
          </p:cNvSpPr>
          <p:nvPr/>
        </p:nvSpPr>
        <p:spPr bwMode="auto">
          <a:xfrm rot="5400000">
            <a:off x="-53181" y="3368155"/>
            <a:ext cx="31384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800" b="1">
                <a:solidFill>
                  <a:srgbClr val="C00000"/>
                </a:solidFill>
              </a:rPr>
              <a:t>ПРАЧЕЧНЫЕ</a:t>
            </a:r>
          </a:p>
        </p:txBody>
      </p:sp>
      <p:sp>
        <p:nvSpPr>
          <p:cNvPr id="28" name="TextBox 19"/>
          <p:cNvSpPr txBox="1">
            <a:spLocks noChangeArrowheads="1"/>
          </p:cNvSpPr>
          <p:nvPr/>
        </p:nvSpPr>
        <p:spPr bwMode="auto">
          <a:xfrm rot="5400000">
            <a:off x="1405732" y="3379268"/>
            <a:ext cx="3138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800" b="1">
                <a:solidFill>
                  <a:srgbClr val="C00000"/>
                </a:solidFill>
              </a:rPr>
              <a:t>ПИТАНИЕ</a:t>
            </a:r>
          </a:p>
        </p:txBody>
      </p:sp>
      <p:sp>
        <p:nvSpPr>
          <p:cNvPr id="29" name="TextBox 20"/>
          <p:cNvSpPr txBox="1">
            <a:spLocks noChangeArrowheads="1"/>
          </p:cNvSpPr>
          <p:nvPr/>
        </p:nvSpPr>
        <p:spPr bwMode="auto">
          <a:xfrm rot="5400000">
            <a:off x="2389982" y="3698751"/>
            <a:ext cx="37830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400" b="1">
                <a:solidFill>
                  <a:srgbClr val="C00000"/>
                </a:solidFill>
                <a:latin typeface="Arial" pitchFamily="34" charset="0"/>
              </a:rPr>
              <a:t>ИНФОРМАТИЗАЦИЯ</a:t>
            </a:r>
          </a:p>
        </p:txBody>
      </p:sp>
      <p:sp>
        <p:nvSpPr>
          <p:cNvPr id="30" name="TextBox 21"/>
          <p:cNvSpPr txBox="1">
            <a:spLocks noChangeArrowheads="1"/>
          </p:cNvSpPr>
          <p:nvPr/>
        </p:nvSpPr>
        <p:spPr bwMode="auto">
          <a:xfrm rot="5400000">
            <a:off x="3825876" y="3677320"/>
            <a:ext cx="3784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800" b="1">
                <a:solidFill>
                  <a:srgbClr val="C00000"/>
                </a:solidFill>
              </a:rPr>
              <a:t>ЛАБОРАТОРИИ</a:t>
            </a:r>
          </a:p>
        </p:txBody>
      </p:sp>
      <p:sp>
        <p:nvSpPr>
          <p:cNvPr id="31" name="TextBox 22"/>
          <p:cNvSpPr txBox="1">
            <a:spLocks noChangeArrowheads="1"/>
          </p:cNvSpPr>
          <p:nvPr/>
        </p:nvSpPr>
        <p:spPr bwMode="auto">
          <a:xfrm rot="5400000">
            <a:off x="5578476" y="3623345"/>
            <a:ext cx="3784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800" b="1">
                <a:solidFill>
                  <a:srgbClr val="C00000"/>
                </a:solidFill>
              </a:rPr>
              <a:t>СОДЕРЖАНИЕ</a:t>
            </a:r>
          </a:p>
        </p:txBody>
      </p:sp>
      <p:sp>
        <p:nvSpPr>
          <p:cNvPr id="13" name="Номер слайда 2"/>
          <p:cNvSpPr txBox="1">
            <a:spLocks/>
          </p:cNvSpPr>
          <p:nvPr/>
        </p:nvSpPr>
        <p:spPr>
          <a:xfrm>
            <a:off x="6553200" y="637624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4A068574-686D-4014-A654-FDE2F7D46D12}" type="slidenum">
              <a:rPr lang="ru-RU" sz="1400" b="1" smtClean="0">
                <a:solidFill>
                  <a:schemeClr val="bg1"/>
                </a:solidFill>
              </a:rPr>
              <a:pPr algn="r">
                <a:defRPr/>
              </a:pPr>
              <a:t>28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F:\ЗАСТКОЛ\БЛАНК__.jpg"/>
          <p:cNvPicPr>
            <a:picLocks noChangeAspect="1" noChangeArrowheads="1"/>
          </p:cNvPicPr>
          <p:nvPr/>
        </p:nvPicPr>
        <p:blipFill>
          <a:blip r:embed="rId2" cstate="print"/>
          <a:srcRect l="365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grpSp>
        <p:nvGrpSpPr>
          <p:cNvPr id="13" name="Группа 12"/>
          <p:cNvGrpSpPr/>
          <p:nvPr/>
        </p:nvGrpSpPr>
        <p:grpSpPr>
          <a:xfrm>
            <a:off x="1403649" y="1700808"/>
            <a:ext cx="3456384" cy="4447689"/>
            <a:chOff x="1403648" y="1700808"/>
            <a:chExt cx="3894137" cy="5010991"/>
          </a:xfrm>
        </p:grpSpPr>
        <p:pic>
          <p:nvPicPr>
            <p:cNvPr id="53251" name="Picture 2" descr="Диализ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9" y="4221088"/>
              <a:ext cx="3888432" cy="2490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3" name="Picture 2" descr="Клиника АВА КАЗАНЬ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1700808"/>
              <a:ext cx="3894137" cy="2376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254" name="TextBox 6"/>
          <p:cNvSpPr txBox="1">
            <a:spLocks noChangeArrowheads="1"/>
          </p:cNvSpPr>
          <p:nvPr/>
        </p:nvSpPr>
        <p:spPr bwMode="auto">
          <a:xfrm>
            <a:off x="5076056" y="1916832"/>
            <a:ext cx="460851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000" dirty="0">
                <a:solidFill>
                  <a:srgbClr val="7F7F7F"/>
                </a:solidFill>
                <a:latin typeface="Arial" pitchFamily="34" charset="0"/>
              </a:rPr>
              <a:t>На начало 2013 года в РТ функционируют                                  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</a:rPr>
              <a:t>1 404 субъекта </a:t>
            </a:r>
            <a:r>
              <a:rPr lang="ru-RU" sz="2000" dirty="0">
                <a:solidFill>
                  <a:srgbClr val="7F7F7F"/>
                </a:solidFill>
                <a:latin typeface="Arial" pitchFamily="34" charset="0"/>
              </a:rPr>
              <a:t>предпринимательства в здравоохранении, в том числе                    юридических лиц – 1 162,                                            индивидуальных </a:t>
            </a:r>
            <a:endParaRPr lang="ru-RU" sz="2000" dirty="0" smtClean="0">
              <a:solidFill>
                <a:srgbClr val="7F7F7F"/>
              </a:solidFill>
              <a:latin typeface="Arial" pitchFamily="34" charset="0"/>
            </a:endParaRPr>
          </a:p>
          <a:p>
            <a:pPr eaLnBrk="1" hangingPunct="1"/>
            <a:r>
              <a:rPr lang="ru-RU" sz="2000" dirty="0" smtClean="0">
                <a:solidFill>
                  <a:srgbClr val="7F7F7F"/>
                </a:solidFill>
                <a:latin typeface="Arial" pitchFamily="34" charset="0"/>
              </a:rPr>
              <a:t>предпринимателей </a:t>
            </a:r>
            <a:r>
              <a:rPr lang="ru-RU" sz="2000" dirty="0">
                <a:solidFill>
                  <a:srgbClr val="7F7F7F"/>
                </a:solidFill>
                <a:latin typeface="Arial" pitchFamily="34" charset="0"/>
              </a:rPr>
              <a:t>-242</a:t>
            </a:r>
          </a:p>
        </p:txBody>
      </p:sp>
      <p:sp>
        <p:nvSpPr>
          <p:cNvPr id="53255" name="Прямоугольник 1"/>
          <p:cNvSpPr>
            <a:spLocks noChangeArrowheads="1"/>
          </p:cNvSpPr>
          <p:nvPr/>
        </p:nvSpPr>
        <p:spPr bwMode="auto">
          <a:xfrm>
            <a:off x="5076056" y="4725144"/>
            <a:ext cx="3816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dirty="0">
                <a:solidFill>
                  <a:srgbClr val="7F7F7F"/>
                </a:solidFill>
                <a:latin typeface="Arial" pitchFamily="34" charset="0"/>
              </a:rPr>
              <a:t>Амбулаторный диализ </a:t>
            </a:r>
            <a:endParaRPr lang="ru-RU" dirty="0">
              <a:latin typeface="Arial" pitchFamily="34" charset="0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1187624" y="1196752"/>
            <a:ext cx="7776864" cy="37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 ГОСУДАРСТВЕННО-ЧАСТНОЕ ПАРТНЕРСТВО</a:t>
            </a:r>
          </a:p>
        </p:txBody>
      </p:sp>
      <p:sp>
        <p:nvSpPr>
          <p:cNvPr id="10" name="Номер слайда 2"/>
          <p:cNvSpPr txBox="1">
            <a:spLocks/>
          </p:cNvSpPr>
          <p:nvPr/>
        </p:nvSpPr>
        <p:spPr>
          <a:xfrm>
            <a:off x="6553200" y="637624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4A068574-686D-4014-A654-FDE2F7D46D12}" type="slidenum">
              <a:rPr lang="ru-RU" sz="1400" b="1" smtClean="0">
                <a:solidFill>
                  <a:schemeClr val="bg1"/>
                </a:solidFill>
              </a:rPr>
              <a:pPr algn="r">
                <a:defRPr/>
              </a:pPr>
              <a:t>29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:\ЗАСТКОЛ\БЛАНК__.jpg"/>
          <p:cNvPicPr>
            <a:picLocks noChangeAspect="1" noChangeArrowheads="1"/>
          </p:cNvPicPr>
          <p:nvPr/>
        </p:nvPicPr>
        <p:blipFill>
          <a:blip r:embed="rId2" cstate="print"/>
          <a:srcRect l="365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187624" y="1268760"/>
            <a:ext cx="51125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ИТОГИ МОДЕРНИЗАЦИИ </a:t>
            </a:r>
            <a:endParaRPr lang="ru-RU" sz="24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ЗДРАВООХРАНЕНИЯ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2011-2013</a:t>
            </a:r>
          </a:p>
        </p:txBody>
      </p:sp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1187624" y="2708920"/>
            <a:ext cx="8497888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ОБНОВЛЕНИЕ ВЕДУЩИХ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КЛИНИК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</a:endParaRPr>
          </a:p>
          <a:p>
            <a:pPr eaLnBrk="1" hangingPunct="1"/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</a:endParaRPr>
          </a:p>
          <a:p>
            <a:pPr eaLnBrk="1" hangingPunct="1"/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31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ЦЕНТРАЛЬНОЙ РАЙОННОЙ БОЛЬНИЦЫ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</a:endParaRPr>
          </a:p>
          <a:p>
            <a:pPr eaLnBrk="1" hangingPunct="1"/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</a:endParaRPr>
          </a:p>
          <a:p>
            <a:pPr eaLnBrk="1" hangingPunct="1"/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38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ВРАЧЕБНЫХ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АМБУЛАТОРИЙ</a:t>
            </a:r>
          </a:p>
          <a:p>
            <a:pPr eaLnBrk="1" hangingPunct="1"/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</a:endParaRPr>
          </a:p>
          <a:p>
            <a:pPr eaLnBrk="1" hangingPunct="1"/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ОТРЕМОНТИРОВАНО 199.1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ТЫС.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КВ.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М ПЛОЩАДЕЙ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</a:endParaRPr>
          </a:p>
          <a:p>
            <a:pPr eaLnBrk="1" hangingPunct="1"/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</a:endParaRPr>
          </a:p>
          <a:p>
            <a:pPr eaLnBrk="1" hangingPunct="1"/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ЗАКУПЛЕНО БОЛЕЕ 21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ТЫС.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ЕДИНИЦ СОВРЕМЕННОГО ОБОРУДОВАНИЯ</a:t>
            </a:r>
          </a:p>
          <a:p>
            <a:pPr eaLnBrk="1" hangingPunct="1"/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 </a:t>
            </a:r>
          </a:p>
          <a:p>
            <a:pPr eaLnBrk="1" hangingPunct="1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26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1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 ЕДИНИЦ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А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САНИТАРНОГО АВТОТРАНСПОРТА</a:t>
            </a:r>
          </a:p>
        </p:txBody>
      </p:sp>
      <p:pic>
        <p:nvPicPr>
          <p:cNvPr id="7174" name="Picture 10" descr="http://белру.рф/pics/news/2011/06/07/55290_nd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94"/>
          <a:stretch>
            <a:fillRect/>
          </a:stretch>
        </p:blipFill>
        <p:spPr bwMode="auto">
          <a:xfrm>
            <a:off x="6876256" y="1196752"/>
            <a:ext cx="1728192" cy="1182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259632" y="2132856"/>
            <a:ext cx="489654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2"/>
          <p:cNvSpPr txBox="1">
            <a:spLocks/>
          </p:cNvSpPr>
          <p:nvPr/>
        </p:nvSpPr>
        <p:spPr>
          <a:xfrm>
            <a:off x="6553200" y="637624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4A068574-686D-4014-A654-FDE2F7D46D12}" type="slidenum">
              <a:rPr lang="ru-RU" sz="1400" b="1" smtClean="0">
                <a:solidFill>
                  <a:schemeClr val="bg1"/>
                </a:solidFill>
              </a:rPr>
              <a:pPr algn="r">
                <a:defRPr/>
              </a:pPr>
              <a:t>3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104" y="4310834"/>
            <a:ext cx="3635895" cy="25471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7544" y="1772816"/>
            <a:ext cx="838842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 smtClean="0">
                <a:latin typeface="AGOpus" pitchFamily="2" charset="0"/>
              </a:rPr>
              <a:t>Чтобы превратить действительно интересные идеи и технологии в жизнь, нужна железная дисциплина.</a:t>
            </a:r>
          </a:p>
          <a:p>
            <a:endParaRPr lang="ru-RU" sz="2800" dirty="0" smtClean="0">
              <a:latin typeface="AGOpus" pitchFamily="2" charset="0"/>
            </a:endParaRPr>
          </a:p>
        </p:txBody>
      </p:sp>
      <p:sp>
        <p:nvSpPr>
          <p:cNvPr id="5" name="Номер слайда 2"/>
          <p:cNvSpPr txBox="1">
            <a:spLocks/>
          </p:cNvSpPr>
          <p:nvPr/>
        </p:nvSpPr>
        <p:spPr>
          <a:xfrm>
            <a:off x="6553200" y="637624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4A068574-686D-4014-A654-FDE2F7D46D12}" type="slidenum">
              <a:rPr lang="ru-RU" sz="1400" b="1" smtClean="0">
                <a:solidFill>
                  <a:schemeClr val="bg1"/>
                </a:solidFill>
              </a:rPr>
              <a:pPr algn="r">
                <a:defRPr/>
              </a:pPr>
              <a:t>30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97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Папка HN_JUN_2013_\print_572531_535439_.jpg"/>
          <p:cNvPicPr>
            <a:picLocks noChangeAspect="1" noChangeArrowheads="1"/>
          </p:cNvPicPr>
          <p:nvPr/>
        </p:nvPicPr>
        <p:blipFill>
          <a:blip r:embed="rId2" cstate="print"/>
          <a:srcRect r="11134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1628800"/>
            <a:ext cx="3635896" cy="3312368"/>
          </a:xfrm>
          <a:prstGeom prst="rect">
            <a:avLst/>
          </a:prstGeom>
          <a:solidFill>
            <a:schemeClr val="tx2">
              <a:lumMod val="75000"/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95" name="TextBox 1"/>
          <p:cNvSpPr txBox="1">
            <a:spLocks noChangeArrowheads="1"/>
          </p:cNvSpPr>
          <p:nvPr/>
        </p:nvSpPr>
        <p:spPr bwMode="auto">
          <a:xfrm>
            <a:off x="251520" y="1844824"/>
            <a:ext cx="8640762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162 страны                                                                        </a:t>
            </a:r>
          </a:p>
          <a:p>
            <a:pPr eaLnBrk="1" hangingPunct="1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10 500 участников</a:t>
            </a:r>
          </a:p>
          <a:p>
            <a:pPr eaLnBrk="1" hangingPunct="1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27 видов спорта</a:t>
            </a:r>
          </a:p>
          <a:p>
            <a:pPr eaLnBrk="1" hangingPunct="1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350 комплектов медалей</a:t>
            </a:r>
          </a:p>
          <a:p>
            <a:pPr eaLnBrk="1" hangingPunct="1"/>
            <a:endParaRPr lang="ru-RU" b="1" dirty="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1309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</a:rPr>
              <a:t>врачей и 147 ФМБА </a:t>
            </a:r>
          </a:p>
          <a:p>
            <a:pPr eaLnBrk="1" hangingPunct="1"/>
            <a:r>
              <a:rPr lang="ru-RU" b="1" dirty="0" smtClean="0">
                <a:solidFill>
                  <a:schemeClr val="bg1"/>
                </a:solidFill>
                <a:latin typeface="Arial" pitchFamily="34" charset="0"/>
              </a:rPr>
              <a:t>55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бригад скорой помощи</a:t>
            </a:r>
          </a:p>
          <a:p>
            <a:pPr eaLnBrk="1" hangingPunct="1"/>
            <a:r>
              <a:rPr lang="ru-RU" b="1" dirty="0" smtClean="0">
                <a:solidFill>
                  <a:schemeClr val="bg1"/>
                </a:solidFill>
                <a:latin typeface="Arial" pitchFamily="34" charset="0"/>
              </a:rPr>
              <a:t>635 волонтеров-медиков</a:t>
            </a:r>
            <a:endParaRPr lang="ru-RU" b="1" dirty="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r>
              <a:rPr lang="ru-RU" b="1" dirty="0" smtClean="0">
                <a:solidFill>
                  <a:schemeClr val="bg1"/>
                </a:solidFill>
                <a:latin typeface="Arial" pitchFamily="34" charset="0"/>
              </a:rPr>
              <a:t>12 940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обращений </a:t>
            </a:r>
            <a:endParaRPr lang="en-US" b="1" dirty="0" smtClean="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/>
            <a:r>
              <a:rPr lang="ru-RU" b="1" dirty="0" smtClean="0">
                <a:solidFill>
                  <a:schemeClr val="bg1"/>
                </a:solidFill>
                <a:latin typeface="Arial" pitchFamily="34" charset="0"/>
              </a:rPr>
              <a:t>за медицинской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помощью</a:t>
            </a:r>
          </a:p>
          <a:p>
            <a:pPr eaLnBrk="1" hangingPunct="1"/>
            <a:endParaRPr lang="ru-RU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6" name="Номер слайда 2"/>
          <p:cNvSpPr txBox="1">
            <a:spLocks/>
          </p:cNvSpPr>
          <p:nvPr/>
        </p:nvSpPr>
        <p:spPr>
          <a:xfrm>
            <a:off x="6553200" y="637624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4A068574-686D-4014-A654-FDE2F7D46D12}" type="slidenum">
              <a:rPr lang="ru-RU" sz="1400" b="1" smtClean="0">
                <a:solidFill>
                  <a:schemeClr val="bg1"/>
                </a:solidFill>
              </a:rPr>
              <a:pPr algn="r">
                <a:defRPr/>
              </a:pPr>
              <a:t>4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F:\ЗАСТКОЛ\БЛАНК__.jpg"/>
          <p:cNvPicPr>
            <a:picLocks noChangeAspect="1" noChangeArrowheads="1"/>
          </p:cNvPicPr>
          <p:nvPr/>
        </p:nvPicPr>
        <p:blipFill>
          <a:blip r:embed="rId2" cstate="print"/>
          <a:srcRect l="365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1560" y="1196752"/>
            <a:ext cx="8856663" cy="4462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3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ЦЕНТР ЭКСТРЕННОЙ МЕДИЦИНЫ НА БАЗЕ ГКБ №7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510" y="1772816"/>
            <a:ext cx="7488832" cy="425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Номер слайда 2"/>
          <p:cNvSpPr txBox="1">
            <a:spLocks/>
          </p:cNvSpPr>
          <p:nvPr/>
        </p:nvSpPr>
        <p:spPr>
          <a:xfrm>
            <a:off x="6553200" y="637624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4A068574-686D-4014-A654-FDE2F7D46D12}" type="slidenum">
              <a:rPr lang="ru-RU" sz="1400" b="1" smtClean="0">
                <a:solidFill>
                  <a:schemeClr val="bg1"/>
                </a:solidFill>
              </a:rPr>
              <a:pPr algn="r">
                <a:defRPr/>
              </a:pPr>
              <a:t>5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F:\ЗАСТКОЛ\БЛАНК__.jpg"/>
          <p:cNvPicPr>
            <a:picLocks noChangeAspect="1" noChangeArrowheads="1"/>
          </p:cNvPicPr>
          <p:nvPr/>
        </p:nvPicPr>
        <p:blipFill>
          <a:blip r:embed="rId2" cstate="print"/>
          <a:srcRect l="365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graphicFrame>
        <p:nvGraphicFramePr>
          <p:cNvPr id="3" name="Объект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606770875"/>
              </p:ext>
            </p:extLst>
          </p:nvPr>
        </p:nvGraphicFramePr>
        <p:xfrm>
          <a:off x="3923928" y="2492896"/>
          <a:ext cx="4680520" cy="3026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87624" y="1220738"/>
            <a:ext cx="842486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КОЭФФИЦИЕНТ ЕСТЕСТВЕННОГО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ПРИРОСТА</a:t>
            </a:r>
          </a:p>
          <a:p>
            <a:pPr>
              <a:defRPr/>
            </a:pPr>
            <a:endParaRPr lang="ru-RU" sz="24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96" y="2132856"/>
            <a:ext cx="4392488" cy="221599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13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</a:rPr>
              <a:t>+2,7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51520" y="4318932"/>
            <a:ext cx="26643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4800" b="1" dirty="0">
                <a:solidFill>
                  <a:srgbClr val="C00000"/>
                </a:solidFill>
                <a:latin typeface="Arial" pitchFamily="34" charset="0"/>
              </a:rPr>
              <a:t>+ </a:t>
            </a:r>
            <a:r>
              <a:rPr lang="ru-RU" sz="4800" b="1" dirty="0" smtClean="0">
                <a:solidFill>
                  <a:srgbClr val="C00000"/>
                </a:solidFill>
                <a:latin typeface="Arial" pitchFamily="34" charset="0"/>
              </a:rPr>
              <a:t>10 218</a:t>
            </a:r>
            <a:endParaRPr lang="ru-RU" sz="4800" b="1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56617" y="4967004"/>
            <a:ext cx="2735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400" dirty="0">
                <a:solidFill>
                  <a:srgbClr val="C00000"/>
                </a:solidFill>
                <a:latin typeface="Arial" pitchFamily="34" charset="0"/>
              </a:rPr>
              <a:t>   ЧЕЛОВЕК</a:t>
            </a:r>
          </a:p>
        </p:txBody>
      </p:sp>
      <p:sp>
        <p:nvSpPr>
          <p:cNvPr id="10249" name="TextBox 11"/>
          <p:cNvSpPr txBox="1">
            <a:spLocks noChangeArrowheads="1"/>
          </p:cNvSpPr>
          <p:nvPr/>
        </p:nvSpPr>
        <p:spPr bwMode="auto">
          <a:xfrm>
            <a:off x="4499992" y="2823319"/>
            <a:ext cx="4217813" cy="461665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</a:rPr>
              <a:t>НА 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</a:rPr>
              <a:t>1 000 НАСЕЛЕНИЯ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87624" y="1671772"/>
            <a:ext cx="60486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Естественный прирост в 17 муниципальных районах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 </a:t>
            </a:r>
          </a:p>
          <a:p>
            <a:endParaRPr lang="ru-RU" dirty="0"/>
          </a:p>
        </p:txBody>
      </p:sp>
      <p:sp>
        <p:nvSpPr>
          <p:cNvPr id="13" name="Полилиния 12"/>
          <p:cNvSpPr/>
          <p:nvPr/>
        </p:nvSpPr>
        <p:spPr>
          <a:xfrm>
            <a:off x="7993258" y="3742433"/>
            <a:ext cx="899221" cy="390525"/>
          </a:xfrm>
          <a:custGeom>
            <a:avLst/>
            <a:gdLst>
              <a:gd name="connsiteX0" fmla="*/ 0 w 525780"/>
              <a:gd name="connsiteY0" fmla="*/ 217306 h 217306"/>
              <a:gd name="connsiteX1" fmla="*/ 137160 w 525780"/>
              <a:gd name="connsiteY1" fmla="*/ 171586 h 217306"/>
              <a:gd name="connsiteX2" fmla="*/ 171450 w 525780"/>
              <a:gd name="connsiteY2" fmla="*/ 148726 h 217306"/>
              <a:gd name="connsiteX3" fmla="*/ 217170 w 525780"/>
              <a:gd name="connsiteY3" fmla="*/ 125866 h 217306"/>
              <a:gd name="connsiteX4" fmla="*/ 320040 w 525780"/>
              <a:gd name="connsiteY4" fmla="*/ 68716 h 217306"/>
              <a:gd name="connsiteX5" fmla="*/ 388620 w 525780"/>
              <a:gd name="connsiteY5" fmla="*/ 34426 h 217306"/>
              <a:gd name="connsiteX6" fmla="*/ 434340 w 525780"/>
              <a:gd name="connsiteY6" fmla="*/ 11566 h 217306"/>
              <a:gd name="connsiteX7" fmla="*/ 525780 w 525780"/>
              <a:gd name="connsiteY7" fmla="*/ 136 h 217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5780" h="217306">
                <a:moveTo>
                  <a:pt x="0" y="217306"/>
                </a:moveTo>
                <a:cubicBezTo>
                  <a:pt x="47436" y="203753"/>
                  <a:pt x="92945" y="193694"/>
                  <a:pt x="137160" y="171586"/>
                </a:cubicBezTo>
                <a:cubicBezTo>
                  <a:pt x="149447" y="165443"/>
                  <a:pt x="159523" y="155542"/>
                  <a:pt x="171450" y="148726"/>
                </a:cubicBezTo>
                <a:cubicBezTo>
                  <a:pt x="186244" y="140272"/>
                  <a:pt x="202559" y="134632"/>
                  <a:pt x="217170" y="125866"/>
                </a:cubicBezTo>
                <a:cubicBezTo>
                  <a:pt x="315426" y="66912"/>
                  <a:pt x="251068" y="91707"/>
                  <a:pt x="320040" y="68716"/>
                </a:cubicBezTo>
                <a:cubicBezTo>
                  <a:pt x="385937" y="24785"/>
                  <a:pt x="322369" y="62819"/>
                  <a:pt x="388620" y="34426"/>
                </a:cubicBezTo>
                <a:cubicBezTo>
                  <a:pt x="404281" y="27714"/>
                  <a:pt x="418176" y="16954"/>
                  <a:pt x="434340" y="11566"/>
                </a:cubicBezTo>
                <a:cubicBezTo>
                  <a:pt x="475355" y="-2106"/>
                  <a:pt x="488150" y="136"/>
                  <a:pt x="525780" y="136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Полилиния 13"/>
          <p:cNvSpPr/>
          <p:nvPr/>
        </p:nvSpPr>
        <p:spPr>
          <a:xfrm>
            <a:off x="8030914" y="4090095"/>
            <a:ext cx="861565" cy="114300"/>
          </a:xfrm>
          <a:custGeom>
            <a:avLst/>
            <a:gdLst>
              <a:gd name="connsiteX0" fmla="*/ 0 w 514350"/>
              <a:gd name="connsiteY0" fmla="*/ 0 h 46259"/>
              <a:gd name="connsiteX1" fmla="*/ 297180 w 514350"/>
              <a:gd name="connsiteY1" fmla="*/ 11430 h 46259"/>
              <a:gd name="connsiteX2" fmla="*/ 342900 w 514350"/>
              <a:gd name="connsiteY2" fmla="*/ 34290 h 46259"/>
              <a:gd name="connsiteX3" fmla="*/ 514350 w 514350"/>
              <a:gd name="connsiteY3" fmla="*/ 45720 h 46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350" h="46259">
                <a:moveTo>
                  <a:pt x="0" y="0"/>
                </a:moveTo>
                <a:cubicBezTo>
                  <a:pt x="99060" y="3810"/>
                  <a:pt x="198539" y="1566"/>
                  <a:pt x="297180" y="11430"/>
                </a:cubicBezTo>
                <a:cubicBezTo>
                  <a:pt x="314134" y="13125"/>
                  <a:pt x="326462" y="29807"/>
                  <a:pt x="342900" y="34290"/>
                </a:cubicBezTo>
                <a:cubicBezTo>
                  <a:pt x="400615" y="50031"/>
                  <a:pt x="455330" y="45720"/>
                  <a:pt x="514350" y="45720"/>
                </a:cubicBezTo>
              </a:path>
            </a:pathLst>
          </a:cu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Номер слайда 2"/>
          <p:cNvSpPr txBox="1">
            <a:spLocks/>
          </p:cNvSpPr>
          <p:nvPr/>
        </p:nvSpPr>
        <p:spPr>
          <a:xfrm>
            <a:off x="6553200" y="637624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4A068574-686D-4014-A654-FDE2F7D46D12}" type="slidenum">
              <a:rPr lang="ru-RU" sz="1400" b="1" smtClean="0">
                <a:solidFill>
                  <a:schemeClr val="bg1"/>
                </a:solidFill>
              </a:rPr>
              <a:pPr algn="r">
                <a:defRPr/>
              </a:pPr>
              <a:t>6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F:\ЗАСТКОЛ\БЛАНК__.jpg"/>
          <p:cNvPicPr>
            <a:picLocks noChangeAspect="1" noChangeArrowheads="1"/>
          </p:cNvPicPr>
          <p:nvPr/>
        </p:nvPicPr>
        <p:blipFill>
          <a:blip r:embed="rId2" cstate="print"/>
          <a:srcRect l="365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043608" y="1213009"/>
            <a:ext cx="4392488" cy="221599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13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</a:rPr>
              <a:t>12,1</a:t>
            </a:r>
          </a:p>
        </p:txBody>
      </p:sp>
      <p:sp>
        <p:nvSpPr>
          <p:cNvPr id="11274" name="TextBox 11"/>
          <p:cNvSpPr txBox="1">
            <a:spLocks noChangeArrowheads="1"/>
          </p:cNvSpPr>
          <p:nvPr/>
        </p:nvSpPr>
        <p:spPr bwMode="auto">
          <a:xfrm>
            <a:off x="1169825" y="1054477"/>
            <a:ext cx="73453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3600" b="1" dirty="0">
                <a:solidFill>
                  <a:srgbClr val="002060"/>
                </a:solidFill>
                <a:latin typeface="Arial" pitchFamily="34" charset="0"/>
              </a:rPr>
              <a:t>СМЕРТНОСТЬ  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4716016" y="2204864"/>
            <a:ext cx="4225908" cy="3122918"/>
            <a:chOff x="0" y="3560198"/>
            <a:chExt cx="4463657" cy="3298613"/>
          </a:xfrm>
        </p:grpSpPr>
        <p:pic>
          <p:nvPicPr>
            <p:cNvPr id="20493" name="Picture 13" descr="C:\Users\safinar\Desktop\КАРТА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60198"/>
              <a:ext cx="4463657" cy="3298613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5-конечная звезда 10"/>
            <p:cNvSpPr/>
            <p:nvPr/>
          </p:nvSpPr>
          <p:spPr>
            <a:xfrm>
              <a:off x="985838" y="5473700"/>
              <a:ext cx="358775" cy="384175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1277" name="Picture 1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2713" y="5343525"/>
              <a:ext cx="317500" cy="363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78" name="Picture 1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088" y="4856163"/>
              <a:ext cx="344487" cy="395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79" name="Picture 1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9075" y="4538663"/>
              <a:ext cx="355600" cy="407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80" name="Picture 1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8888" y="5221288"/>
              <a:ext cx="38258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81" name="Picture 1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4713" y="4946650"/>
              <a:ext cx="265112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1475656" y="3284984"/>
            <a:ext cx="2653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ru-RU" dirty="0">
                <a:solidFill>
                  <a:srgbClr val="002060"/>
                </a:solidFill>
                <a:latin typeface="Arial" pitchFamily="34" charset="0"/>
              </a:rPr>
              <a:t>НА 1 000 НАСЕЛЕНИЯ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262631"/>
              </p:ext>
            </p:extLst>
          </p:nvPr>
        </p:nvGraphicFramePr>
        <p:xfrm>
          <a:off x="1505778" y="3976186"/>
          <a:ext cx="3192986" cy="21055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0421"/>
                <a:gridCol w="602565"/>
              </a:tblGrid>
              <a:tr h="342562">
                <a:tc>
                  <a:txBody>
                    <a:bodyPr/>
                    <a:lstStyle/>
                    <a:p>
                      <a:r>
                        <a:rPr lang="ru-RU" sz="17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Тетюшский</a:t>
                      </a:r>
                      <a:endParaRPr lang="ru-RU" sz="17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21" marR="62221" marT="31111" marB="31111"/>
                </a:tc>
                <a:tc>
                  <a:txBody>
                    <a:bodyPr/>
                    <a:lstStyle/>
                    <a:p>
                      <a:pPr eaLnBrk="1" hangingPunct="1"/>
                      <a:r>
                        <a:rPr lang="ru-RU" sz="1700" b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18,7</a:t>
                      </a:r>
                      <a:endParaRPr lang="ru-RU" sz="1700" b="1">
                        <a:solidFill>
                          <a:srgbClr val="C00000"/>
                        </a:solidFill>
                        <a:latin typeface="Arial" pitchFamily="34" charset="0"/>
                        <a:cs typeface="Arial" panose="020B0604020202020204" pitchFamily="34" charset="0"/>
                      </a:endParaRPr>
                    </a:p>
                  </a:txBody>
                  <a:tcPr marL="62221" marR="62221" marT="31111" marB="31111"/>
                </a:tc>
              </a:tr>
              <a:tr h="342562">
                <a:tc>
                  <a:txBody>
                    <a:bodyPr/>
                    <a:lstStyle/>
                    <a:p>
                      <a:r>
                        <a:rPr lang="ru-RU" sz="17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Новошешминский</a:t>
                      </a:r>
                      <a:endParaRPr lang="ru-RU" sz="17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21" marR="62221" marT="31111" marB="3111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17,9</a:t>
                      </a:r>
                    </a:p>
                  </a:txBody>
                  <a:tcPr marL="62221" marR="62221" marT="31111" marB="31111"/>
                </a:tc>
              </a:tr>
              <a:tr h="342562">
                <a:tc>
                  <a:txBody>
                    <a:bodyPr/>
                    <a:lstStyle/>
                    <a:p>
                      <a:r>
                        <a:rPr lang="ru-RU" sz="17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Мензелинский</a:t>
                      </a:r>
                      <a:r>
                        <a:rPr lang="ru-RU" sz="17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7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21" marR="62221" marT="31111" marB="3111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17,8</a:t>
                      </a:r>
                    </a:p>
                  </a:txBody>
                  <a:tcPr marL="62221" marR="62221" marT="31111" marB="31111"/>
                </a:tc>
              </a:tr>
              <a:tr h="342562">
                <a:tc>
                  <a:txBody>
                    <a:bodyPr/>
                    <a:lstStyle/>
                    <a:p>
                      <a:r>
                        <a:rPr lang="ru-RU" sz="17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Рыбно-Слободский</a:t>
                      </a:r>
                      <a:r>
                        <a:rPr lang="ru-RU" sz="17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7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21" marR="62221" marT="31111" marB="3111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17,6</a:t>
                      </a:r>
                    </a:p>
                  </a:txBody>
                  <a:tcPr marL="62221" marR="62221" marT="31111" marB="31111"/>
                </a:tc>
              </a:tr>
              <a:tr h="342562">
                <a:tc>
                  <a:txBody>
                    <a:bodyPr/>
                    <a:lstStyle/>
                    <a:p>
                      <a:r>
                        <a:rPr lang="ru-RU" sz="17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Кайбицкий</a:t>
                      </a:r>
                      <a:endParaRPr lang="ru-RU" sz="17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21" marR="62221" marT="31111" marB="3111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17,3</a:t>
                      </a:r>
                    </a:p>
                  </a:txBody>
                  <a:tcPr marL="62221" marR="62221" marT="31111" marB="31111"/>
                </a:tc>
              </a:tr>
              <a:tr h="392719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Камско-</a:t>
                      </a:r>
                      <a:r>
                        <a:rPr lang="ru-RU" sz="17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Устьинский</a:t>
                      </a:r>
                      <a:endParaRPr lang="ru-RU" sz="17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221" marR="62221" marT="31111" marB="3111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17,2</a:t>
                      </a:r>
                    </a:p>
                  </a:txBody>
                  <a:tcPr marL="62221" marR="62221" marT="31111" marB="31111"/>
                </a:tc>
              </a:tr>
            </a:tbl>
          </a:graphicData>
        </a:graphic>
      </p:graphicFrame>
      <p:sp>
        <p:nvSpPr>
          <p:cNvPr id="11273" name="TextBox 10"/>
          <p:cNvSpPr txBox="1">
            <a:spLocks noChangeArrowheads="1"/>
          </p:cNvSpPr>
          <p:nvPr/>
        </p:nvSpPr>
        <p:spPr bwMode="auto">
          <a:xfrm>
            <a:off x="5724128" y="4952201"/>
            <a:ext cx="35168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</a:rPr>
              <a:t>РЕСПУБЛИКА ТАТАРСТАН</a:t>
            </a:r>
          </a:p>
        </p:txBody>
      </p:sp>
      <p:sp>
        <p:nvSpPr>
          <p:cNvPr id="17" name="Номер слайда 2"/>
          <p:cNvSpPr txBox="1">
            <a:spLocks/>
          </p:cNvSpPr>
          <p:nvPr/>
        </p:nvSpPr>
        <p:spPr>
          <a:xfrm>
            <a:off x="6553200" y="637624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4A068574-686D-4014-A654-FDE2F7D46D12}" type="slidenum">
              <a:rPr lang="ru-RU" sz="1400" b="1" smtClean="0">
                <a:solidFill>
                  <a:schemeClr val="bg1"/>
                </a:solidFill>
              </a:rPr>
              <a:pPr algn="r">
                <a:defRPr/>
              </a:pPr>
              <a:t>7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F:\ЗАСТКОЛ\БЛАНК__.jpg"/>
          <p:cNvPicPr>
            <a:picLocks noChangeAspect="1" noChangeArrowheads="1"/>
          </p:cNvPicPr>
          <p:nvPr/>
        </p:nvPicPr>
        <p:blipFill>
          <a:blip r:embed="rId2" cstate="print"/>
          <a:srcRect l="365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3" name="Объект 2"/>
          <p:cNvSpPr txBox="1">
            <a:spLocks/>
          </p:cNvSpPr>
          <p:nvPr/>
        </p:nvSpPr>
        <p:spPr bwMode="auto">
          <a:xfrm>
            <a:off x="2195736" y="1772816"/>
            <a:ext cx="6072008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20000"/>
              </a:spcBef>
              <a:buFont typeface="Arial" charset="0"/>
              <a:buNone/>
            </a:pPr>
            <a:r>
              <a:rPr lang="ru-RU" sz="2300" dirty="0" smtClean="0">
                <a:solidFill>
                  <a:srgbClr val="CC0000"/>
                </a:solidFill>
                <a:latin typeface="Arial" charset="0"/>
              </a:rPr>
              <a:t>Первичная медико-санитарная помощь</a:t>
            </a:r>
            <a:endParaRPr lang="ru-RU" sz="2300" dirty="0">
              <a:solidFill>
                <a:srgbClr val="CC0000"/>
              </a:solidFill>
              <a:latin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Font typeface="Arial" charset="0"/>
              <a:buNone/>
            </a:pPr>
            <a:r>
              <a:rPr lang="ru-RU" sz="2300" dirty="0" smtClean="0">
                <a:solidFill>
                  <a:srgbClr val="CC0000"/>
                </a:solidFill>
                <a:latin typeface="Arial" charset="0"/>
              </a:rPr>
              <a:t>Кадры</a:t>
            </a:r>
            <a:endParaRPr lang="ru-RU" sz="2300" dirty="0">
              <a:solidFill>
                <a:srgbClr val="CC0000"/>
              </a:solidFill>
              <a:latin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Font typeface="Arial" charset="0"/>
              <a:buNone/>
            </a:pPr>
            <a:r>
              <a:rPr lang="ru-RU" sz="2300" dirty="0" smtClean="0">
                <a:solidFill>
                  <a:srgbClr val="CC0000"/>
                </a:solidFill>
                <a:latin typeface="Arial" charset="0"/>
              </a:rPr>
              <a:t>Диспансеризация населения</a:t>
            </a:r>
            <a:endParaRPr lang="ru-RU" sz="2300" dirty="0">
              <a:solidFill>
                <a:srgbClr val="CC0000"/>
              </a:solidFill>
              <a:latin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Font typeface="Arial" charset="0"/>
              <a:buNone/>
            </a:pPr>
            <a:r>
              <a:rPr lang="ru-RU" sz="2300" dirty="0" smtClean="0">
                <a:solidFill>
                  <a:srgbClr val="CC0000"/>
                </a:solidFill>
                <a:latin typeface="Arial" charset="0"/>
              </a:rPr>
              <a:t>Лекарственное обеспечение</a:t>
            </a:r>
            <a:endParaRPr lang="ru-RU" sz="2300" dirty="0">
              <a:solidFill>
                <a:srgbClr val="CC0000"/>
              </a:solidFill>
              <a:latin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</a:pPr>
            <a:r>
              <a:rPr lang="ru-RU" sz="2300" dirty="0" smtClean="0">
                <a:solidFill>
                  <a:srgbClr val="CC0000"/>
                </a:solidFill>
                <a:latin typeface="Arial" charset="0"/>
              </a:rPr>
              <a:t>Снижение смертности от ДТП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</a:pPr>
            <a:r>
              <a:rPr lang="ru-RU" sz="2300" dirty="0" smtClean="0">
                <a:solidFill>
                  <a:srgbClr val="CC0000"/>
                </a:solidFill>
                <a:latin typeface="Arial" charset="0"/>
              </a:rPr>
              <a:t>Информатизация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</a:pPr>
            <a:r>
              <a:rPr lang="ru-RU" sz="2300" dirty="0" smtClean="0">
                <a:solidFill>
                  <a:srgbClr val="CC0000"/>
                </a:solidFill>
                <a:latin typeface="Arial" charset="0"/>
              </a:rPr>
              <a:t>Качество </a:t>
            </a:r>
            <a:r>
              <a:rPr lang="ru-RU" sz="2300" dirty="0">
                <a:solidFill>
                  <a:srgbClr val="CC0000"/>
                </a:solidFill>
                <a:latin typeface="Arial" charset="0"/>
              </a:rPr>
              <a:t>и безопасность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Font typeface="Arial" charset="0"/>
              <a:buNone/>
            </a:pPr>
            <a:endParaRPr lang="ru-RU" sz="2000" dirty="0">
              <a:solidFill>
                <a:srgbClr val="CC0000"/>
              </a:solidFill>
              <a:latin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Font typeface="Arial" charset="0"/>
              <a:buNone/>
            </a:pPr>
            <a:endParaRPr lang="ru-RU" sz="2000" dirty="0">
              <a:latin typeface="Arial" charset="0"/>
            </a:endParaRPr>
          </a:p>
        </p:txBody>
      </p:sp>
      <p:pic>
        <p:nvPicPr>
          <p:cNvPr id="4" name="Picture 5" descr="http://facegallery.ru/images/blogs/12442/cover.cover.jpg?134417149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5626" y="5431945"/>
            <a:ext cx="811192" cy="54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http://facegallery.ru/images/blogs/12442/cover.cover.jpg?134417149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5099" y="2377523"/>
            <a:ext cx="811192" cy="54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ttp://facegallery.ru/images/blogs/12442/cover.cover.jpg?134417149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5099" y="2960788"/>
            <a:ext cx="811192" cy="54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http://facegallery.ru/images/blogs/12442/cover.cover.jpg?134417149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2512" y="3504779"/>
            <a:ext cx="811192" cy="54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http://facegallery.ru/images/blogs/12442/cover.cover.jpg?134417149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9924" y="4175538"/>
            <a:ext cx="811192" cy="54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http://facegallery.ru/images/blogs/12442/cover.cover.jpg?134417149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7337" y="4774193"/>
            <a:ext cx="811192" cy="54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http://facegallery.ru/images/blogs/12442/cover.cover.jpg?134417149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754063"/>
            <a:ext cx="811192" cy="54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1169825" y="1054477"/>
            <a:ext cx="73453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</a:rPr>
              <a:t>ЗАДАЧИ на 2014 год</a:t>
            </a:r>
            <a:endParaRPr lang="ru-RU" sz="36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14" name="Номер слайда 2"/>
          <p:cNvSpPr txBox="1">
            <a:spLocks/>
          </p:cNvSpPr>
          <p:nvPr/>
        </p:nvSpPr>
        <p:spPr>
          <a:xfrm>
            <a:off x="6553200" y="637624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4A068574-686D-4014-A654-FDE2F7D46D12}" type="slidenum">
              <a:rPr lang="ru-RU" sz="1400" b="1" smtClean="0">
                <a:solidFill>
                  <a:schemeClr val="bg1"/>
                </a:solidFill>
              </a:rPr>
              <a:pPr algn="r">
                <a:defRPr/>
              </a:pPr>
              <a:t>8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F:\ЗАСТКОЛ\БЛАНК__.jpg"/>
          <p:cNvPicPr>
            <a:picLocks noChangeAspect="1" noChangeArrowheads="1"/>
          </p:cNvPicPr>
          <p:nvPr/>
        </p:nvPicPr>
        <p:blipFill>
          <a:blip r:embed="rId2" cstate="print"/>
          <a:srcRect l="365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13314" name="Picture 5" descr="C:\Users\Пользователь\AppData\Local\Microsoft\Windows\Temporary Internet Files\Content.Outlook\WIUOSMR3\Group 11-_MG_8687__MG_8703-17 imag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962356"/>
            <a:ext cx="3384376" cy="194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C:\Users\Пользователь\Desktop\ПАО\P10109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4030820"/>
            <a:ext cx="3367073" cy="2134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13"/>
          <p:cNvSpPr txBox="1">
            <a:spLocks noChangeArrowheads="1"/>
          </p:cNvSpPr>
          <p:nvPr/>
        </p:nvSpPr>
        <p:spPr bwMode="auto">
          <a:xfrm>
            <a:off x="1187624" y="1196752"/>
            <a:ext cx="8856662" cy="64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ru-RU" sz="2400" b="1" dirty="0" smtClean="0">
                <a:solidFill>
                  <a:srgbClr val="215968"/>
                </a:solidFill>
                <a:latin typeface="Arial" pitchFamily="34" charset="0"/>
                <a:cs typeface="Tahoma" pitchFamily="34" charset="0"/>
              </a:rPr>
              <a:t>СТРОИТЕЛЬСТВО С ИСПОЛЬЗОВАНИЕМ </a:t>
            </a:r>
          </a:p>
          <a:p>
            <a:pPr eaLnBrk="1" hangingPunct="1">
              <a:lnSpc>
                <a:spcPct val="75000"/>
              </a:lnSpc>
            </a:pPr>
            <a:r>
              <a:rPr lang="ru-RU" sz="2400" b="1" dirty="0" smtClean="0">
                <a:solidFill>
                  <a:srgbClr val="215968"/>
                </a:solidFill>
                <a:latin typeface="Arial" pitchFamily="34" charset="0"/>
                <a:cs typeface="Tahoma" pitchFamily="34" charset="0"/>
              </a:rPr>
              <a:t>МОДУЛЬНЫХ ТЕХНОЛОГИЙ </a:t>
            </a:r>
            <a:endParaRPr lang="ru-RU" sz="2400" b="1" dirty="0">
              <a:solidFill>
                <a:srgbClr val="215968"/>
              </a:solidFill>
              <a:latin typeface="Arial" pitchFamily="34" charset="0"/>
              <a:cs typeface="Tahoma" pitchFamily="34" charset="0"/>
            </a:endParaRPr>
          </a:p>
        </p:txBody>
      </p:sp>
      <p:sp>
        <p:nvSpPr>
          <p:cNvPr id="13317" name="Прямоугольник 5"/>
          <p:cNvSpPr>
            <a:spLocks noChangeArrowheads="1"/>
          </p:cNvSpPr>
          <p:nvPr/>
        </p:nvSpPr>
        <p:spPr bwMode="auto">
          <a:xfrm>
            <a:off x="5005932" y="2132856"/>
            <a:ext cx="435610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ФЕЛЬДШЕРСКО- </a:t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</a:b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АКУШЕРСКИЕ </a:t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</a:b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ПУНКТЫ 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ru-RU" sz="1600" dirty="0" smtClean="0">
                <a:solidFill>
                  <a:srgbClr val="7F7F7F"/>
                </a:solidFill>
                <a:latin typeface="Arial" pitchFamily="34" charset="0"/>
              </a:rPr>
              <a:t>Открыты </a:t>
            </a:r>
            <a:r>
              <a:rPr lang="ru-RU" sz="1600" dirty="0">
                <a:solidFill>
                  <a:srgbClr val="7F7F7F"/>
                </a:solidFill>
                <a:latin typeface="Arial" pitchFamily="34" charset="0"/>
              </a:rPr>
              <a:t>в 2012-2013 – 153 </a:t>
            </a:r>
            <a:r>
              <a:rPr lang="ru-RU" sz="1600" dirty="0" err="1">
                <a:solidFill>
                  <a:srgbClr val="7F7F7F"/>
                </a:solidFill>
                <a:latin typeface="Arial" pitchFamily="34" charset="0"/>
              </a:rPr>
              <a:t>ФАПов</a:t>
            </a:r>
            <a:r>
              <a:rPr lang="ru-RU" sz="1600" dirty="0">
                <a:solidFill>
                  <a:srgbClr val="7F7F7F"/>
                </a:solidFill>
                <a:latin typeface="Arial" pitchFamily="34" charset="0"/>
              </a:rPr>
              <a:t>       </a:t>
            </a:r>
            <a:r>
              <a:rPr lang="ru-RU" sz="1600" dirty="0" smtClean="0">
                <a:solidFill>
                  <a:srgbClr val="7F7F7F"/>
                </a:solidFill>
                <a:latin typeface="Arial" pitchFamily="34" charset="0"/>
              </a:rPr>
              <a:t/>
            </a:r>
            <a:br>
              <a:rPr lang="ru-RU" sz="1600" dirty="0" smtClean="0">
                <a:solidFill>
                  <a:srgbClr val="7F7F7F"/>
                </a:solidFill>
                <a:latin typeface="Arial" pitchFamily="34" charset="0"/>
              </a:rPr>
            </a:br>
            <a:r>
              <a:rPr lang="ru-RU" sz="1600" dirty="0" smtClean="0">
                <a:solidFill>
                  <a:srgbClr val="7F7F7F"/>
                </a:solidFill>
                <a:latin typeface="Arial" pitchFamily="34" charset="0"/>
              </a:rPr>
              <a:t>План </a:t>
            </a:r>
            <a:r>
              <a:rPr lang="ru-RU" sz="1600" dirty="0">
                <a:solidFill>
                  <a:srgbClr val="7F7F7F"/>
                </a:solidFill>
                <a:latin typeface="Arial" pitchFamily="34" charset="0"/>
              </a:rPr>
              <a:t>2014 </a:t>
            </a:r>
            <a:r>
              <a:rPr lang="ru-RU" sz="1600" dirty="0" smtClean="0">
                <a:solidFill>
                  <a:srgbClr val="7F7F7F"/>
                </a:solidFill>
                <a:latin typeface="Arial" pitchFamily="34" charset="0"/>
              </a:rPr>
              <a:t>- </a:t>
            </a:r>
            <a:r>
              <a:rPr lang="ru-RU" sz="1600" dirty="0">
                <a:solidFill>
                  <a:srgbClr val="7F7F7F"/>
                </a:solidFill>
                <a:latin typeface="Arial" pitchFamily="34" charset="0"/>
              </a:rPr>
              <a:t>75</a:t>
            </a:r>
          </a:p>
        </p:txBody>
      </p:sp>
      <p:sp>
        <p:nvSpPr>
          <p:cNvPr id="13318" name="Прямоугольник 6"/>
          <p:cNvSpPr>
            <a:spLocks noChangeArrowheads="1"/>
          </p:cNvSpPr>
          <p:nvPr/>
        </p:nvSpPr>
        <p:spPr bwMode="auto">
          <a:xfrm>
            <a:off x="5004048" y="4160531"/>
            <a:ext cx="424815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МОДУЛЬНЫЕ ПАТОЛОГОАНАТОМИЧЕСКИЕ ОТДЕЛЕНИЯ</a:t>
            </a:r>
          </a:p>
          <a:p>
            <a:pPr>
              <a:spcBef>
                <a:spcPct val="50000"/>
              </a:spcBef>
            </a:pPr>
            <a:r>
              <a:rPr lang="ru-RU" sz="1600" dirty="0">
                <a:solidFill>
                  <a:srgbClr val="7F7F7F"/>
                </a:solidFill>
                <a:latin typeface="Arial" pitchFamily="34" charset="0"/>
              </a:rPr>
              <a:t>в 19 районах </a:t>
            </a:r>
            <a:r>
              <a:rPr lang="ru-RU" sz="1600" dirty="0" smtClean="0">
                <a:solidFill>
                  <a:srgbClr val="7F7F7F"/>
                </a:solidFill>
                <a:latin typeface="Arial" pitchFamily="34" charset="0"/>
              </a:rPr>
              <a:t/>
            </a:r>
            <a:br>
              <a:rPr lang="ru-RU" sz="1600" dirty="0" smtClean="0">
                <a:solidFill>
                  <a:srgbClr val="7F7F7F"/>
                </a:solidFill>
                <a:latin typeface="Arial" pitchFamily="34" charset="0"/>
              </a:rPr>
            </a:br>
            <a:r>
              <a:rPr lang="ru-RU" sz="1600" dirty="0" smtClean="0">
                <a:solidFill>
                  <a:srgbClr val="7F7F7F"/>
                </a:solidFill>
                <a:latin typeface="Arial" pitchFamily="34" charset="0"/>
              </a:rPr>
              <a:t>Открыты </a:t>
            </a:r>
            <a:r>
              <a:rPr lang="ru-RU" sz="1600" dirty="0">
                <a:solidFill>
                  <a:srgbClr val="7F7F7F"/>
                </a:solidFill>
                <a:latin typeface="Arial" pitchFamily="34" charset="0"/>
              </a:rPr>
              <a:t>в 2013 – 3 ПАО </a:t>
            </a:r>
            <a:r>
              <a:rPr lang="ru-RU" sz="1600" dirty="0" smtClean="0">
                <a:solidFill>
                  <a:srgbClr val="7F7F7F"/>
                </a:solidFill>
                <a:latin typeface="Arial" pitchFamily="34" charset="0"/>
              </a:rPr>
              <a:t/>
            </a:r>
            <a:br>
              <a:rPr lang="ru-RU" sz="1600" dirty="0" smtClean="0">
                <a:solidFill>
                  <a:srgbClr val="7F7F7F"/>
                </a:solidFill>
                <a:latin typeface="Arial" pitchFamily="34" charset="0"/>
              </a:rPr>
            </a:br>
            <a:r>
              <a:rPr lang="ru-RU" sz="1600" dirty="0" smtClean="0">
                <a:solidFill>
                  <a:srgbClr val="7F7F7F"/>
                </a:solidFill>
                <a:latin typeface="Arial" pitchFamily="34" charset="0"/>
              </a:rPr>
              <a:t>План </a:t>
            </a:r>
            <a:r>
              <a:rPr lang="ru-RU" sz="1600" dirty="0">
                <a:solidFill>
                  <a:srgbClr val="7F7F7F"/>
                </a:solidFill>
                <a:latin typeface="Arial" pitchFamily="34" charset="0"/>
              </a:rPr>
              <a:t>2014 - 3 </a:t>
            </a:r>
          </a:p>
        </p:txBody>
      </p:sp>
      <p:sp>
        <p:nvSpPr>
          <p:cNvPr id="9" name="Номер слайда 2"/>
          <p:cNvSpPr txBox="1">
            <a:spLocks/>
          </p:cNvSpPr>
          <p:nvPr/>
        </p:nvSpPr>
        <p:spPr>
          <a:xfrm>
            <a:off x="6553200" y="637624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4A068574-686D-4014-A654-FDE2F7D46D12}" type="slidenum">
              <a:rPr lang="ru-RU" sz="1400" b="1" smtClean="0">
                <a:solidFill>
                  <a:schemeClr val="bg1"/>
                </a:solidFill>
              </a:rPr>
              <a:pPr algn="r">
                <a:defRPr/>
              </a:pPr>
              <a:t>9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Кутюр">
    <a:fillStyleLst>
      <a:solidFill>
        <a:schemeClr val="phClr"/>
      </a:solidFill>
      <a:solidFill>
        <a:schemeClr val="phClr">
          <a:tint val="65000"/>
        </a:schemeClr>
      </a:solidFill>
      <a:solidFill>
        <a:schemeClr val="phClr">
          <a:shade val="80000"/>
          <a:satMod val="18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0795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50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2605</TotalTime>
  <Words>883</Words>
  <Application>Microsoft Office PowerPoint</Application>
  <PresentationFormat>Экран (4:3)</PresentationFormat>
  <Paragraphs>322</Paragraphs>
  <Slides>30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РЕЗУЛЬТАТЫ ЗА 2013  И ЗАДАЧИ НА 2014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помощь руководителю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САНАТОРИИ</dc:title>
  <dc:creator>Пользователь</dc:creator>
  <cp:lastModifiedBy>Марат С. Нурмиев</cp:lastModifiedBy>
  <cp:revision>241</cp:revision>
  <cp:lastPrinted>2014-01-13T16:02:55Z</cp:lastPrinted>
  <dcterms:created xsi:type="dcterms:W3CDTF">2011-02-02T15:09:55Z</dcterms:created>
  <dcterms:modified xsi:type="dcterms:W3CDTF">2014-01-15T06:10:59Z</dcterms:modified>
</cp:coreProperties>
</file>