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74" r:id="rId16"/>
    <p:sldId id="271" r:id="rId17"/>
    <p:sldId id="270" r:id="rId18"/>
    <p:sldId id="269"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8" autoAdjust="0"/>
  </p:normalViewPr>
  <p:slideViewPr>
    <p:cSldViewPr>
      <p:cViewPr varScale="1">
        <p:scale>
          <a:sx n="104" d="100"/>
          <a:sy n="104" d="100"/>
        </p:scale>
        <p:origin x="-9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08CAF-9E72-4625-932E-F65540B735A3}" type="datetimeFigureOut">
              <a:rPr lang="ru-RU" smtClean="0"/>
              <a:t>31.03.2020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C0737-99A2-45A7-B1FE-A7B86CD23D3A}" type="slidenum">
              <a:rPr lang="ru-RU" smtClean="0"/>
              <a:t>‹#›</a:t>
            </a:fld>
            <a:endParaRPr lang="ru-RU"/>
          </a:p>
        </p:txBody>
      </p:sp>
    </p:spTree>
    <p:extLst>
      <p:ext uri="{BB962C8B-B14F-4D97-AF65-F5344CB8AC3E}">
        <p14:creationId xmlns:p14="http://schemas.microsoft.com/office/powerpoint/2010/main" val="177664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62955F02-DF2A-4D9F-964B-6C6EEA381EF1}" type="slidenum">
              <a:rPr lang="en-US" altLang="ru-RU" sz="1200" smtClean="0">
                <a:latin typeface="Times New Roman" pitchFamily="18" charset="0"/>
              </a:rPr>
              <a:pPr/>
              <a:t>6</a:t>
            </a:fld>
            <a:endParaRPr lang="en-US" altLang="ru-RU" sz="1200" smtClean="0">
              <a:latin typeface="Times New Roman" pitchFamily="18" charset="0"/>
            </a:endParaRPr>
          </a:p>
        </p:txBody>
      </p:sp>
      <p:sp>
        <p:nvSpPr>
          <p:cNvPr id="82947" name="Rectangle 1026"/>
          <p:cNvSpPr>
            <a:spLocks noChangeArrowheads="1" noTextEdit="1"/>
          </p:cNvSpPr>
          <p:nvPr>
            <p:ph type="sldImg"/>
          </p:nvPr>
        </p:nvSpPr>
        <p:spPr>
          <a:ln/>
        </p:spPr>
      </p:sp>
      <p:sp>
        <p:nvSpPr>
          <p:cNvPr id="829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nb-NO" altLang="ru-RU" smtClean="0"/>
              <a:t>The Normal Alveolus (Left-Hand Side) and the Injured Alveolus in the Acute Phase of Acute Lung Injury and the Acute Respiratory Distress Syndrome (Right-Hand Side). </a:t>
            </a:r>
          </a:p>
          <a:p>
            <a:pPr>
              <a:spcBef>
                <a:spcPts val="500"/>
              </a:spcBef>
              <a:spcAft>
                <a:spcPts val="500"/>
              </a:spcAft>
            </a:pPr>
            <a:r>
              <a:rPr lang="nb-NO" altLang="ru-RU" smtClean="0"/>
              <a:t>In the acute phase of the syndrome (right-hand side), there is sloughing of both the bronchial and alveolar epithelial cells, with the formation of protein-rich hyaline membranes on the denuded basement membrane. Neutrophils are shown adhering to the injured capillary endothelium and marginating through the interstitium into the air space, which is filled with protein-rich edema fluid. In the air space, an alveloar macrophage is secreting cytokines, interleukin-1, 6, 8, and 10, (IL-1, 6, 8, and 10) and tumor necrosis factor (TNF-), which act locally to stimulate chemotaxis and activate neutrophils. Macrophages also secrete other cytokines, including interleukin-1, 6, and 10. Interleukin-1 can also stimulate the production of extracellular matrix by fibroblasts. Neutrophils can release oxidants, proteases, leukotrienes, and other proinflammatory molecules, such as platelet-activating factor (PAF). A number of antiinflammatory mediators are also present in the alveolar milieu, including interleukin-1–receptor antagonist, soluble tumor necrosis factor receptor, autoantibodies against interleukin-8, and cytokines such as interleukin-10 and 11 (not shown). The influx of protein-rich edema fluid into the alveolus has led to the inactivation of surfactant. MIF denotes macrophage inhibitory factor.</a:t>
            </a:r>
          </a:p>
          <a:p>
            <a:endParaRPr lang="nb-NO"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1F6D70B7-A44D-4CD3-B58C-4FDEA0E5A746}" type="slidenum">
              <a:rPr lang="en-US" altLang="ru-RU" sz="1200" smtClean="0">
                <a:latin typeface="Times New Roman" pitchFamily="18" charset="0"/>
              </a:rPr>
              <a:pPr/>
              <a:t>7</a:t>
            </a:fld>
            <a:endParaRPr lang="en-US" altLang="ru-RU" sz="1200" smtClean="0">
              <a:latin typeface="Times New Roman" pitchFamily="18"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nb-NO" altLang="ru-RU" smtClean="0"/>
              <a:t>Mechanisms Important in the Resolution of Acute Lung Injury and the Acute Respiratory Distress Syndrome. </a:t>
            </a:r>
          </a:p>
          <a:p>
            <a:pPr>
              <a:spcBef>
                <a:spcPts val="500"/>
              </a:spcBef>
              <a:spcAft>
                <a:spcPts val="500"/>
              </a:spcAft>
            </a:pPr>
            <a:r>
              <a:rPr lang="nb-NO" altLang="ru-RU" smtClean="0"/>
              <a:t>On the left side of the alveolus, the alveolar epithelium is being repopulated by the proliferation and differentiation of alveolar type II cells. Resorption of alveolar edema fluid is shown at the base of the alveolus, with sodium and chloride being transported through the apical membrane of type II cells. Sodium is taken up by the epithelial sodium channel (ENaC) and through the basolateral membrane of type II cells by the sodium pump (Na</a:t>
            </a:r>
            <a:r>
              <a:rPr lang="nb-NO" altLang="ru-RU" baseline="30000" smtClean="0"/>
              <a:t>+</a:t>
            </a:r>
            <a:r>
              <a:rPr lang="nb-NO" altLang="ru-RU" smtClean="0"/>
              <a:t>/K</a:t>
            </a:r>
            <a:r>
              <a:rPr lang="nb-NO" altLang="ru-RU" baseline="30000" smtClean="0"/>
              <a:t>+</a:t>
            </a:r>
            <a:r>
              <a:rPr lang="nb-NO" altLang="ru-RU" smtClean="0"/>
              <a:t>–ATPase). The relevant pathways for chloride transport are unclear. Water is shown moving through water channels, the aquaporins, located primarily on type I cells. Some water may also cross by a paracellular route. Soluble protein is probably cleared primarily by paracellular diffusion and secondarily by endocytosis by alveolar epithelial cells. Macrophages remove insoluble protein and apoptotic neutrophils by phagocytosis. On the right side of the alveolus, the gradual remodeling and resolution of intraalveolar and interstitial granulation tissue and fibrosis are shown.</a:t>
            </a:r>
          </a:p>
          <a:p>
            <a:endParaRPr lang="nb-NO"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E4CCC96C-68FB-48E9-AF8E-94A9BFC1845B}" type="slidenum">
              <a:rPr lang="en-US" altLang="ru-RU" sz="1200" smtClean="0">
                <a:latin typeface="Times New Roman" pitchFamily="18" charset="0"/>
              </a:rPr>
              <a:pPr/>
              <a:t>8</a:t>
            </a:fld>
            <a:endParaRPr lang="en-US" altLang="ru-RU" sz="1200" smtClean="0">
              <a:latin typeface="Times New Roman"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nb-NO" altLang="ru-RU" dirty="0" smtClean="0"/>
              <a:t>CT scan. Note the consolidation, most apparent in the posterior regions of both lungs, and the development of cystic changes, particularly in the anterior right lung. </a:t>
            </a:r>
          </a:p>
          <a:p>
            <a:endParaRPr lang="nb-NO" alt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F48AC76C-A5C0-4FB9-B299-580342BCEBC1}" type="slidenum">
              <a:rPr lang="en-US" altLang="ru-RU" sz="1200" smtClean="0">
                <a:latin typeface="Times New Roman" pitchFamily="18" charset="0"/>
              </a:rPr>
              <a:pPr/>
              <a:t>9</a:t>
            </a:fld>
            <a:endParaRPr lang="en-US" altLang="ru-RU" sz="1200" smtClean="0">
              <a:latin typeface="Times New Roman" pitchFamily="18"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nb-NO" altLang="ru-RU" smtClean="0"/>
              <a:t>CT scan. Note the consolidation, most apparent in the posterior regions of both lungs, and the development of cystic changes, particularly in the anterior right lung. </a:t>
            </a:r>
          </a:p>
          <a:p>
            <a:endParaRPr lang="nb-NO"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a:fld id="{215E5812-F0D5-4EF5-968B-8DB590DC7126}" type="slidenum">
              <a:rPr lang="en-US" altLang="ru-RU" sz="1200">
                <a:latin typeface="Times New Roman" pitchFamily="18" charset="0"/>
              </a:rPr>
              <a:pPr algn="r"/>
              <a:t>13</a:t>
            </a:fld>
            <a:endParaRPr lang="en-US" altLang="ru-RU" sz="1200">
              <a:latin typeface="Times New Roman" pitchFamily="18"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a:fld id="{D6F04894-776E-46A8-BC7D-72B447B2FAA9}" type="slidenum">
              <a:rPr lang="en-US" altLang="ru-RU" sz="1200">
                <a:latin typeface="Times New Roman" pitchFamily="18" charset="0"/>
              </a:rPr>
              <a:pPr algn="r"/>
              <a:t>14</a:t>
            </a:fld>
            <a:endParaRPr lang="en-US" altLang="ru-RU" sz="1200">
              <a:latin typeface="Times New Roman" pitchFamily="18"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200" b="1" dirty="0" smtClean="0">
                <a:solidFill>
                  <a:srgbClr val="C00000"/>
                </a:solidFill>
              </a:rPr>
              <a:t>Реанимационное сопровождение пациентов с </a:t>
            </a:r>
            <a:r>
              <a:rPr lang="en-US" sz="3200" b="1" dirty="0" smtClean="0">
                <a:solidFill>
                  <a:srgbClr val="C00000"/>
                </a:solidFill>
              </a:rPr>
              <a:t>COVID-19 </a:t>
            </a:r>
            <a:r>
              <a:rPr lang="ru-RU" sz="3200" b="1" dirty="0" smtClean="0">
                <a:solidFill>
                  <a:srgbClr val="C00000"/>
                </a:solidFill>
              </a:rPr>
              <a:t>(ОРДС) </a:t>
            </a:r>
            <a:endParaRPr lang="ru-RU" sz="3200" b="1" dirty="0">
              <a:solidFill>
                <a:srgbClr val="C00000"/>
              </a:solidFill>
            </a:endParaRPr>
          </a:p>
        </p:txBody>
      </p:sp>
      <p:sp>
        <p:nvSpPr>
          <p:cNvPr id="3" name="Подзаголовок 2"/>
          <p:cNvSpPr>
            <a:spLocks noGrp="1"/>
          </p:cNvSpPr>
          <p:nvPr>
            <p:ph type="subTitle" idx="1"/>
          </p:nvPr>
        </p:nvSpPr>
        <p:spPr/>
        <p:txBody>
          <a:bodyPr>
            <a:normAutofit/>
          </a:bodyPr>
          <a:lstStyle/>
          <a:p>
            <a:r>
              <a:rPr lang="ru-RU" sz="2000" dirty="0" err="1" smtClean="0">
                <a:solidFill>
                  <a:schemeClr val="tx2"/>
                </a:solidFill>
              </a:rPr>
              <a:t>Баялиева</a:t>
            </a:r>
            <a:r>
              <a:rPr lang="ru-RU" sz="2000" dirty="0" smtClean="0">
                <a:solidFill>
                  <a:schemeClr val="tx2"/>
                </a:solidFill>
              </a:rPr>
              <a:t> А.Ж.</a:t>
            </a:r>
          </a:p>
          <a:p>
            <a:r>
              <a:rPr lang="ru-RU" sz="2000" dirty="0" smtClean="0">
                <a:solidFill>
                  <a:schemeClr val="tx2"/>
                </a:solidFill>
              </a:rPr>
              <a:t>Министерство здравоохранения Республики Татарстан</a:t>
            </a:r>
          </a:p>
          <a:p>
            <a:r>
              <a:rPr lang="ru-RU" sz="2000" dirty="0" smtClean="0">
                <a:solidFill>
                  <a:schemeClr val="tx2"/>
                </a:solidFill>
              </a:rPr>
              <a:t>ГБОУ ВО «Казанский государственный медицинский университет»</a:t>
            </a:r>
            <a:endParaRPr lang="ru-RU" sz="2000" dirty="0">
              <a:solidFill>
                <a:schemeClr val="tx2"/>
              </a:solidFill>
            </a:endParaRPr>
          </a:p>
        </p:txBody>
      </p:sp>
    </p:spTree>
    <p:extLst>
      <p:ext uri="{BB962C8B-B14F-4D97-AF65-F5344CB8AC3E}">
        <p14:creationId xmlns:p14="http://schemas.microsoft.com/office/powerpoint/2010/main" val="99239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67551" y="548680"/>
            <a:ext cx="8450262" cy="1143000"/>
          </a:xfrm>
        </p:spPr>
        <p:txBody>
          <a:bodyPr>
            <a:normAutofit/>
          </a:bodyPr>
          <a:lstStyle/>
          <a:p>
            <a:pPr>
              <a:defRPr/>
            </a:pPr>
            <a:r>
              <a:rPr lang="nb-NO" sz="4000" dirty="0" smtClean="0">
                <a:solidFill>
                  <a:srgbClr val="C00000"/>
                </a:solidFill>
              </a:rPr>
              <a:t>Tерапия О</a:t>
            </a:r>
            <a:r>
              <a:rPr lang="ru-RU" sz="4000" dirty="0" smtClean="0">
                <a:solidFill>
                  <a:srgbClr val="C00000"/>
                </a:solidFill>
              </a:rPr>
              <a:t>РДС</a:t>
            </a:r>
            <a:r>
              <a:rPr lang="nb-NO" sz="1800" dirty="0" smtClean="0">
                <a:solidFill>
                  <a:srgbClr val="C00000"/>
                </a:solidFill>
              </a:rPr>
              <a:t/>
            </a:r>
            <a:br>
              <a:rPr lang="nb-NO" sz="1800" dirty="0" smtClean="0">
                <a:solidFill>
                  <a:srgbClr val="C00000"/>
                </a:solidFill>
              </a:rPr>
            </a:br>
            <a:r>
              <a:rPr lang="en-US" sz="1600" dirty="0" smtClean="0">
                <a:solidFill>
                  <a:srgbClr val="C00000"/>
                </a:solidFill>
                <a:latin typeface="Times New Roman" pitchFamily="18" charset="0"/>
              </a:rPr>
              <a:t>Fan </a:t>
            </a:r>
            <a:r>
              <a:rPr lang="en-US" sz="1600" dirty="0">
                <a:solidFill>
                  <a:srgbClr val="C00000"/>
                </a:solidFill>
                <a:latin typeface="Times New Roman" pitchFamily="18" charset="0"/>
              </a:rPr>
              <a:t>E. </a:t>
            </a:r>
            <a:r>
              <a:rPr lang="en-US" sz="1600" dirty="0">
                <a:solidFill>
                  <a:srgbClr val="C00000"/>
                </a:solidFill>
                <a:latin typeface="Times New Roman" pitchFamily="18" charset="0"/>
              </a:rPr>
              <a:t>et al. </a:t>
            </a:r>
            <a:r>
              <a:rPr lang="nb-NO" sz="1600" i="1" dirty="0">
                <a:solidFill>
                  <a:srgbClr val="C00000"/>
                </a:solidFill>
                <a:latin typeface="Times New Roman" pitchFamily="18" charset="0"/>
              </a:rPr>
              <a:t>JAMA</a:t>
            </a:r>
            <a:r>
              <a:rPr lang="nb-NO" sz="1600" dirty="0">
                <a:solidFill>
                  <a:srgbClr val="C00000"/>
                </a:solidFill>
                <a:latin typeface="Times New Roman" pitchFamily="18" charset="0"/>
              </a:rPr>
              <a:t> 2018;319:698-710</a:t>
            </a:r>
            <a:endParaRPr lang="nb-NO" sz="1600" dirty="0" smtClean="0">
              <a:solidFill>
                <a:srgbClr val="C00000"/>
              </a:solidFill>
              <a:latin typeface="Times New Roman" pitchFamily="18" charset="0"/>
            </a:endParaRPr>
          </a:p>
        </p:txBody>
      </p:sp>
      <p:sp>
        <p:nvSpPr>
          <p:cNvPr id="365571" name="Rectangle 3"/>
          <p:cNvSpPr>
            <a:spLocks noGrp="1" noChangeArrowheads="1"/>
          </p:cNvSpPr>
          <p:nvPr>
            <p:ph type="body" idx="1"/>
          </p:nvPr>
        </p:nvSpPr>
        <p:spPr>
          <a:xfrm>
            <a:off x="366713" y="2225675"/>
            <a:ext cx="7772400" cy="4114800"/>
          </a:xfrm>
        </p:spPr>
        <p:txBody>
          <a:bodyPr/>
          <a:lstStyle/>
          <a:p>
            <a:pPr>
              <a:buFont typeface="Monotype Sorts" pitchFamily="2" charset="2"/>
              <a:buChar char="n"/>
              <a:defRPr/>
            </a:pPr>
            <a:r>
              <a:rPr lang="nb-NO" dirty="0" smtClean="0"/>
              <a:t>Этиотропная терапия</a:t>
            </a:r>
          </a:p>
          <a:p>
            <a:pPr>
              <a:buFont typeface="Monotype Sorts" pitchFamily="2" charset="2"/>
              <a:buChar char="n"/>
              <a:defRPr/>
            </a:pPr>
            <a:r>
              <a:rPr lang="nb-NO" dirty="0" smtClean="0"/>
              <a:t>Коррекция гемодинамики</a:t>
            </a:r>
          </a:p>
          <a:p>
            <a:pPr>
              <a:buFont typeface="Monotype Sorts" pitchFamily="2" charset="2"/>
              <a:buChar char="n"/>
              <a:defRPr/>
            </a:pPr>
            <a:r>
              <a:rPr lang="nb-NO" dirty="0" smtClean="0"/>
              <a:t>ИВЛ</a:t>
            </a:r>
          </a:p>
          <a:p>
            <a:pPr>
              <a:buFont typeface="Monotype Sorts" pitchFamily="2" charset="2"/>
              <a:buChar char="n"/>
              <a:defRPr/>
            </a:pPr>
            <a:r>
              <a:rPr lang="nb-NO" dirty="0" smtClean="0"/>
              <a:t>Фармакотерапия</a:t>
            </a:r>
          </a:p>
        </p:txBody>
      </p:sp>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780928"/>
            <a:ext cx="4098925"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06049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err="1" smtClean="0">
                <a:solidFill>
                  <a:srgbClr val="C00000"/>
                </a:solidFill>
              </a:rPr>
              <a:t>Неинвазивная</a:t>
            </a:r>
            <a:r>
              <a:rPr lang="ru-RU" sz="3200" dirty="0" smtClean="0">
                <a:solidFill>
                  <a:srgbClr val="C00000"/>
                </a:solidFill>
              </a:rPr>
              <a:t> вентиляция легких – терапия первой линии</a:t>
            </a:r>
            <a:endParaRPr lang="ru-RU" sz="3200" dirty="0">
              <a:solidFill>
                <a:srgbClr val="C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8137149" cy="372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41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idx="4294967295"/>
          </p:nvPr>
        </p:nvSpPr>
        <p:spPr>
          <a:xfrm>
            <a:off x="539552" y="980728"/>
            <a:ext cx="8407400" cy="1143000"/>
          </a:xfrm>
        </p:spPr>
        <p:txBody>
          <a:bodyPr>
            <a:normAutofit fontScale="90000"/>
          </a:bodyPr>
          <a:lstStyle/>
          <a:p>
            <a:pPr>
              <a:defRPr/>
            </a:pPr>
            <a:r>
              <a:rPr lang="ru-RU" sz="4000" dirty="0" smtClean="0">
                <a:solidFill>
                  <a:srgbClr val="C00000"/>
                </a:solidFill>
              </a:rPr>
              <a:t>Задачи респираторной поддержки при </a:t>
            </a:r>
            <a:r>
              <a:rPr lang="nb-NO" sz="4000" dirty="0" smtClean="0">
                <a:solidFill>
                  <a:srgbClr val="C00000"/>
                </a:solidFill>
              </a:rPr>
              <a:t> </a:t>
            </a:r>
            <a:r>
              <a:rPr lang="ru-RU" sz="4000" dirty="0" smtClean="0">
                <a:solidFill>
                  <a:srgbClr val="C00000"/>
                </a:solidFill>
              </a:rPr>
              <a:t>ОРДС, пневмонии</a:t>
            </a:r>
            <a:r>
              <a:rPr lang="nb-NO" sz="1800" dirty="0" smtClean="0"/>
              <a:t/>
            </a:r>
            <a:br>
              <a:rPr lang="nb-NO" sz="1800" dirty="0" smtClean="0"/>
            </a:br>
            <a:r>
              <a:rPr lang="en-US" sz="1800" dirty="0" smtClean="0">
                <a:solidFill>
                  <a:srgbClr val="C00000"/>
                </a:solidFill>
                <a:latin typeface="Times New Roman" pitchFamily="18" charset="0"/>
              </a:rPr>
              <a:t>Fan </a:t>
            </a:r>
            <a:r>
              <a:rPr lang="en-US" sz="1800" dirty="0">
                <a:solidFill>
                  <a:srgbClr val="C00000"/>
                </a:solidFill>
                <a:latin typeface="Times New Roman" pitchFamily="18" charset="0"/>
              </a:rPr>
              <a:t>E. </a:t>
            </a:r>
            <a:r>
              <a:rPr lang="en-US" sz="1800" dirty="0">
                <a:solidFill>
                  <a:srgbClr val="C00000"/>
                </a:solidFill>
                <a:latin typeface="Times New Roman" pitchFamily="18" charset="0"/>
              </a:rPr>
              <a:t>et al. </a:t>
            </a:r>
            <a:r>
              <a:rPr lang="nb-NO" sz="1800" i="1" dirty="0">
                <a:solidFill>
                  <a:srgbClr val="C00000"/>
                </a:solidFill>
                <a:latin typeface="Times New Roman" pitchFamily="18" charset="0"/>
              </a:rPr>
              <a:t>JAMA</a:t>
            </a:r>
            <a:r>
              <a:rPr lang="nb-NO" sz="1800" dirty="0">
                <a:solidFill>
                  <a:srgbClr val="C00000"/>
                </a:solidFill>
                <a:latin typeface="Times New Roman" pitchFamily="18" charset="0"/>
              </a:rPr>
              <a:t> 2018;319:698-710</a:t>
            </a:r>
            <a:r>
              <a:rPr lang="en-US" sz="1800" dirty="0">
                <a:latin typeface="Times New Roman" pitchFamily="18" charset="0"/>
              </a:rPr>
              <a:t/>
            </a:r>
            <a:br>
              <a:rPr lang="en-US" sz="1800" dirty="0">
                <a:latin typeface="Times New Roman" pitchFamily="18" charset="0"/>
              </a:rPr>
            </a:br>
            <a:endParaRPr lang="nb-NO" sz="1800" dirty="0" smtClean="0">
              <a:latin typeface="Times New Roman" pitchFamily="18" charset="0"/>
            </a:endParaRPr>
          </a:p>
        </p:txBody>
      </p:sp>
      <p:sp>
        <p:nvSpPr>
          <p:cNvPr id="612355" name="Rectangle 3"/>
          <p:cNvSpPr>
            <a:spLocks noGrp="1" noChangeArrowheads="1"/>
          </p:cNvSpPr>
          <p:nvPr>
            <p:ph type="body" idx="4294967295"/>
          </p:nvPr>
        </p:nvSpPr>
        <p:spPr>
          <a:xfrm>
            <a:off x="180975" y="2432050"/>
            <a:ext cx="7772400" cy="4114800"/>
          </a:xfrm>
        </p:spPr>
        <p:txBody>
          <a:bodyPr/>
          <a:lstStyle/>
          <a:p>
            <a:pPr>
              <a:buFont typeface="Monotype Sorts" pitchFamily="2" charset="2"/>
              <a:buChar char="n"/>
              <a:defRPr/>
            </a:pPr>
            <a:r>
              <a:rPr lang="ru-RU" dirty="0" smtClean="0"/>
              <a:t>Оптимизация газообмена</a:t>
            </a:r>
          </a:p>
          <a:p>
            <a:pPr>
              <a:buFont typeface="Monotype Sorts" pitchFamily="2" charset="2"/>
              <a:buChar char="n"/>
              <a:defRPr/>
            </a:pPr>
            <a:r>
              <a:rPr lang="ru-RU" dirty="0" smtClean="0"/>
              <a:t>Уменьшение работы дыхания</a:t>
            </a:r>
          </a:p>
          <a:p>
            <a:pPr>
              <a:buFont typeface="Monotype Sorts" pitchFamily="2" charset="2"/>
              <a:buChar char="n"/>
              <a:defRPr/>
            </a:pPr>
            <a:r>
              <a:rPr lang="ru-RU" dirty="0" smtClean="0"/>
              <a:t>Снижение потребления О</a:t>
            </a:r>
            <a:r>
              <a:rPr lang="ru-RU" baseline="-25000" dirty="0" smtClean="0"/>
              <a:t>2</a:t>
            </a:r>
          </a:p>
          <a:p>
            <a:pPr>
              <a:buFont typeface="Monotype Sorts" pitchFamily="2" charset="2"/>
              <a:buChar char="n"/>
              <a:defRPr/>
            </a:pPr>
            <a:r>
              <a:rPr lang="ru-RU" dirty="0" smtClean="0"/>
              <a:t>Предотвращение </a:t>
            </a:r>
            <a:r>
              <a:rPr lang="ru-RU" dirty="0" err="1" smtClean="0"/>
              <a:t>волюмо</a:t>
            </a:r>
            <a:r>
              <a:rPr lang="ru-RU" dirty="0" smtClean="0"/>
              <a:t>-, </a:t>
            </a:r>
            <a:r>
              <a:rPr lang="ru-RU" dirty="0" err="1" smtClean="0"/>
              <a:t>баро</a:t>
            </a:r>
            <a:r>
              <a:rPr lang="ru-RU" dirty="0" smtClean="0"/>
              <a:t>-, </a:t>
            </a:r>
            <a:r>
              <a:rPr lang="ru-RU" dirty="0" err="1" smtClean="0"/>
              <a:t>био</a:t>
            </a:r>
            <a:r>
              <a:rPr lang="ru-RU" dirty="0" smtClean="0"/>
              <a:t>- и </a:t>
            </a:r>
            <a:r>
              <a:rPr lang="ru-RU" dirty="0" err="1" smtClean="0"/>
              <a:t>ателектотравмы</a:t>
            </a:r>
            <a:endParaRPr lang="nb-NO" dirty="0" smtClean="0"/>
          </a:p>
        </p:txBody>
      </p:sp>
    </p:spTree>
    <p:extLst>
      <p:ext uri="{BB962C8B-B14F-4D97-AF65-F5344CB8AC3E}">
        <p14:creationId xmlns:p14="http://schemas.microsoft.com/office/powerpoint/2010/main" val="1266590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idx="4294967295"/>
          </p:nvPr>
        </p:nvSpPr>
        <p:spPr>
          <a:xfrm>
            <a:off x="971600" y="404665"/>
            <a:ext cx="7441828" cy="1368152"/>
          </a:xfrm>
        </p:spPr>
        <p:txBody>
          <a:bodyPr>
            <a:normAutofit/>
          </a:bodyPr>
          <a:lstStyle/>
          <a:p>
            <a:pPr>
              <a:defRPr/>
            </a:pPr>
            <a:r>
              <a:rPr lang="ru-RU" sz="3600" dirty="0" smtClean="0">
                <a:solidFill>
                  <a:srgbClr val="C00000"/>
                </a:solidFill>
              </a:rPr>
              <a:t>Р</a:t>
            </a:r>
            <a:r>
              <a:rPr lang="nb-NO" sz="3600" dirty="0" smtClean="0">
                <a:solidFill>
                  <a:srgbClr val="C00000"/>
                </a:solidFill>
              </a:rPr>
              <a:t>еспираторная </a:t>
            </a:r>
            <a:r>
              <a:rPr lang="nb-NO" sz="3600" dirty="0" smtClean="0">
                <a:solidFill>
                  <a:srgbClr val="C00000"/>
                </a:solidFill>
              </a:rPr>
              <a:t>поддержка</a:t>
            </a:r>
            <a:r>
              <a:rPr lang="nb-NO" sz="3500" dirty="0" smtClean="0">
                <a:solidFill>
                  <a:srgbClr val="C00000"/>
                </a:solidFill>
              </a:rPr>
              <a:t/>
            </a:r>
            <a:br>
              <a:rPr lang="nb-NO" sz="3500" dirty="0" smtClean="0">
                <a:solidFill>
                  <a:srgbClr val="C00000"/>
                </a:solidFill>
              </a:rPr>
            </a:br>
            <a:endParaRPr lang="ru-RU" sz="1800" dirty="0" smtClean="0">
              <a:solidFill>
                <a:srgbClr val="C00000"/>
              </a:solidFill>
              <a:latin typeface="Times New Roman" pitchFamily="18" charset="0"/>
              <a:cs typeface="Times New Roman" pitchFamily="18" charset="0"/>
            </a:endParaRPr>
          </a:p>
        </p:txBody>
      </p:sp>
      <p:sp>
        <p:nvSpPr>
          <p:cNvPr id="619523" name="Rectangle 3"/>
          <p:cNvSpPr>
            <a:spLocks noGrp="1" noChangeArrowheads="1"/>
          </p:cNvSpPr>
          <p:nvPr>
            <p:ph type="body" idx="4294967295"/>
          </p:nvPr>
        </p:nvSpPr>
        <p:spPr>
          <a:xfrm>
            <a:off x="323528" y="2276872"/>
            <a:ext cx="8432800" cy="4114800"/>
          </a:xfrm>
        </p:spPr>
        <p:txBody>
          <a:bodyPr/>
          <a:lstStyle/>
          <a:p>
            <a:pPr>
              <a:lnSpc>
                <a:spcPct val="90000"/>
              </a:lnSpc>
              <a:buClr>
                <a:srgbClr val="C00000"/>
              </a:buClr>
              <a:buFont typeface="Wingdings" panose="05000000000000000000" pitchFamily="2" charset="2"/>
              <a:buChar char="ü"/>
              <a:defRPr/>
            </a:pPr>
            <a:r>
              <a:rPr lang="ru-RU" sz="2800" dirty="0" smtClean="0"/>
              <a:t>Перевод на ИВЛ при ЧД</a:t>
            </a:r>
            <a:r>
              <a:rPr lang="en-US" sz="2800" dirty="0" smtClean="0"/>
              <a:t>&gt;35 </a:t>
            </a:r>
            <a:r>
              <a:rPr lang="ru-RU" sz="2800" dirty="0" smtClean="0"/>
              <a:t>в мин, </a:t>
            </a:r>
            <a:r>
              <a:rPr lang="en-US" sz="2800" dirty="0" smtClean="0"/>
              <a:t>SatHbO</a:t>
            </a:r>
            <a:r>
              <a:rPr lang="en-US" sz="2800" baseline="-25000" dirty="0" smtClean="0"/>
              <a:t>2</a:t>
            </a:r>
            <a:r>
              <a:rPr lang="en-US" sz="2800" dirty="0" smtClean="0"/>
              <a:t>&lt;90% (PaO</a:t>
            </a:r>
            <a:r>
              <a:rPr lang="en-US" sz="2800" baseline="-25000" dirty="0" smtClean="0"/>
              <a:t>2</a:t>
            </a:r>
            <a:r>
              <a:rPr lang="en-US" sz="2800" dirty="0" smtClean="0"/>
              <a:t>&lt;60 </a:t>
            </a:r>
            <a:r>
              <a:rPr lang="en-US" sz="2800" dirty="0" err="1" smtClean="0"/>
              <a:t>мм</a:t>
            </a:r>
            <a:r>
              <a:rPr lang="en-US" sz="2800" dirty="0" smtClean="0"/>
              <a:t> </a:t>
            </a:r>
            <a:r>
              <a:rPr lang="en-US" sz="2800" dirty="0" err="1" smtClean="0"/>
              <a:t>рт</a:t>
            </a:r>
            <a:r>
              <a:rPr lang="en-US" sz="2800" dirty="0" smtClean="0"/>
              <a:t>. </a:t>
            </a:r>
            <a:r>
              <a:rPr lang="en-US" sz="2800" dirty="0" err="1" smtClean="0"/>
              <a:t>ст</a:t>
            </a:r>
            <a:r>
              <a:rPr lang="en-US" sz="2800" dirty="0" smtClean="0"/>
              <a:t>.) </a:t>
            </a:r>
            <a:r>
              <a:rPr lang="ru-RU" sz="2800" dirty="0" smtClean="0"/>
              <a:t>на фоне ингаляции </a:t>
            </a:r>
            <a:r>
              <a:rPr lang="en-US" sz="2800" dirty="0" smtClean="0"/>
              <a:t>O</a:t>
            </a:r>
            <a:r>
              <a:rPr lang="en-US" sz="2800" baseline="-25000" dirty="0" smtClean="0"/>
              <a:t>2</a:t>
            </a:r>
            <a:r>
              <a:rPr lang="en-US" sz="2800" dirty="0" smtClean="0"/>
              <a:t>, </a:t>
            </a:r>
            <a:r>
              <a:rPr lang="ru-RU" sz="2800" dirty="0" smtClean="0"/>
              <a:t>нарушении ментального </a:t>
            </a:r>
            <a:r>
              <a:rPr lang="ru-RU" sz="2800" dirty="0" smtClean="0"/>
              <a:t>статуса.</a:t>
            </a:r>
            <a:endParaRPr lang="ru-RU" sz="2800" dirty="0" smtClean="0"/>
          </a:p>
          <a:p>
            <a:pPr>
              <a:lnSpc>
                <a:spcPct val="90000"/>
              </a:lnSpc>
              <a:buClr>
                <a:srgbClr val="C00000"/>
              </a:buClr>
              <a:buFont typeface="Wingdings" panose="05000000000000000000" pitchFamily="2" charset="2"/>
              <a:buChar char="ü"/>
              <a:defRPr/>
            </a:pPr>
            <a:r>
              <a:rPr lang="ru-RU" sz="2800" dirty="0" smtClean="0"/>
              <a:t>Поздний перевод на ИВЛ ассоциируется с ухудшением клинического </a:t>
            </a:r>
            <a:r>
              <a:rPr lang="ru-RU" sz="2800" dirty="0" smtClean="0"/>
              <a:t>исхода.</a:t>
            </a:r>
            <a:endParaRPr lang="ru-RU" sz="2800" dirty="0" smtClean="0"/>
          </a:p>
          <a:p>
            <a:pPr>
              <a:lnSpc>
                <a:spcPct val="90000"/>
              </a:lnSpc>
              <a:buClr>
                <a:srgbClr val="C00000"/>
              </a:buClr>
              <a:buFont typeface="Wingdings" panose="05000000000000000000" pitchFamily="2" charset="2"/>
              <a:buChar char="ü"/>
              <a:defRPr/>
            </a:pPr>
            <a:r>
              <a:rPr lang="ru-RU" sz="2800" dirty="0" err="1" smtClean="0"/>
              <a:t>Оксигенация</a:t>
            </a:r>
            <a:r>
              <a:rPr lang="ru-RU" sz="2800" dirty="0"/>
              <a:t>: поддержание </a:t>
            </a:r>
            <a:r>
              <a:rPr lang="en-US" sz="2800" dirty="0" smtClean="0"/>
              <a:t>SaO</a:t>
            </a:r>
            <a:r>
              <a:rPr lang="en-US" sz="2800" baseline="-25000" dirty="0" smtClean="0"/>
              <a:t>2 </a:t>
            </a:r>
            <a:r>
              <a:rPr lang="en-US" sz="2800" dirty="0" smtClean="0"/>
              <a:t>92-97% </a:t>
            </a:r>
            <a:r>
              <a:rPr lang="en-US" sz="2800" dirty="0"/>
              <a:t>(PaO</a:t>
            </a:r>
            <a:r>
              <a:rPr lang="en-US" sz="2800" baseline="-25000" dirty="0"/>
              <a:t>2 </a:t>
            </a:r>
            <a:r>
              <a:rPr lang="en-US" sz="2800" dirty="0" smtClean="0"/>
              <a:t>70-90 </a:t>
            </a:r>
            <a:r>
              <a:rPr lang="en-US" sz="2800" dirty="0" err="1"/>
              <a:t>мм</a:t>
            </a:r>
            <a:r>
              <a:rPr lang="en-US" sz="2800" dirty="0"/>
              <a:t> </a:t>
            </a:r>
            <a:r>
              <a:rPr lang="en-US" sz="2800" dirty="0" err="1"/>
              <a:t>рт</a:t>
            </a:r>
            <a:r>
              <a:rPr lang="en-US" sz="2800" dirty="0"/>
              <a:t>. </a:t>
            </a:r>
            <a:r>
              <a:rPr lang="en-US" sz="2800" dirty="0" err="1"/>
              <a:t>ст</a:t>
            </a:r>
            <a:r>
              <a:rPr lang="en-US" sz="2800" dirty="0"/>
              <a:t>.), FiO</a:t>
            </a:r>
            <a:r>
              <a:rPr lang="en-US" sz="2800" baseline="-25000" dirty="0"/>
              <a:t>2</a:t>
            </a:r>
            <a:r>
              <a:rPr lang="en-US" sz="2800" dirty="0"/>
              <a:t>&lt;0</a:t>
            </a:r>
            <a:r>
              <a:rPr lang="ru-RU" sz="2800" dirty="0"/>
              <a:t>,</a:t>
            </a:r>
            <a:r>
              <a:rPr lang="en-US" sz="2800" dirty="0" smtClean="0"/>
              <a:t>6</a:t>
            </a:r>
            <a:r>
              <a:rPr lang="ru-RU" sz="2800" dirty="0" smtClean="0"/>
              <a:t>.</a:t>
            </a:r>
            <a:endParaRPr lang="en-US" sz="2800" dirty="0"/>
          </a:p>
          <a:p>
            <a:pPr>
              <a:lnSpc>
                <a:spcPct val="90000"/>
              </a:lnSpc>
              <a:buClr>
                <a:srgbClr val="C00000"/>
              </a:buClr>
              <a:buFont typeface="Wingdings" panose="05000000000000000000" pitchFamily="2" charset="2"/>
              <a:buChar char="ü"/>
              <a:defRPr/>
            </a:pPr>
            <a:endParaRPr lang="en-US" sz="2800" dirty="0" smtClean="0"/>
          </a:p>
          <a:p>
            <a:pPr>
              <a:lnSpc>
                <a:spcPct val="90000"/>
              </a:lnSpc>
              <a:buFont typeface="Monotype Sorts" pitchFamily="2" charset="2"/>
              <a:buNone/>
              <a:defRPr/>
            </a:pPr>
            <a:r>
              <a:rPr lang="en-US" sz="2400" dirty="0" smtClean="0"/>
              <a:t>	</a:t>
            </a:r>
          </a:p>
        </p:txBody>
      </p:sp>
    </p:spTree>
    <p:extLst>
      <p:ext uri="{BB962C8B-B14F-4D97-AF65-F5344CB8AC3E}">
        <p14:creationId xmlns:p14="http://schemas.microsoft.com/office/powerpoint/2010/main" val="2580638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idx="4294967295"/>
          </p:nvPr>
        </p:nvSpPr>
        <p:spPr>
          <a:xfrm>
            <a:off x="204788" y="598488"/>
            <a:ext cx="8089900" cy="1843087"/>
          </a:xfrm>
        </p:spPr>
        <p:txBody>
          <a:bodyPr>
            <a:normAutofit/>
          </a:bodyPr>
          <a:lstStyle/>
          <a:p>
            <a:pPr>
              <a:defRPr/>
            </a:pPr>
            <a:r>
              <a:rPr lang="ru-RU" sz="3600" dirty="0" smtClean="0">
                <a:solidFill>
                  <a:srgbClr val="C00000"/>
                </a:solidFill>
              </a:rPr>
              <a:t>Подбор ДО при </a:t>
            </a:r>
            <a:r>
              <a:rPr lang="nb-NO" sz="3600" dirty="0" smtClean="0">
                <a:solidFill>
                  <a:srgbClr val="C00000"/>
                </a:solidFill>
              </a:rPr>
              <a:t>респираторн</a:t>
            </a:r>
            <a:r>
              <a:rPr lang="ru-RU" sz="3600" dirty="0" smtClean="0">
                <a:solidFill>
                  <a:srgbClr val="C00000"/>
                </a:solidFill>
              </a:rPr>
              <a:t>ой</a:t>
            </a:r>
            <a:r>
              <a:rPr lang="nb-NO" sz="3600" dirty="0" smtClean="0">
                <a:solidFill>
                  <a:srgbClr val="C00000"/>
                </a:solidFill>
              </a:rPr>
              <a:t> поддержк</a:t>
            </a:r>
            <a:r>
              <a:rPr lang="ru-RU" sz="3600" dirty="0" smtClean="0">
                <a:solidFill>
                  <a:srgbClr val="C00000"/>
                </a:solidFill>
              </a:rPr>
              <a:t>е</a:t>
            </a:r>
            <a:r>
              <a:rPr lang="nb-NO" sz="3500" dirty="0" smtClean="0">
                <a:solidFill>
                  <a:srgbClr val="C00000"/>
                </a:solidFill>
              </a:rPr>
              <a:t/>
            </a:r>
            <a:br>
              <a:rPr lang="nb-NO" sz="3500" dirty="0" smtClean="0">
                <a:solidFill>
                  <a:srgbClr val="C00000"/>
                </a:solidFill>
              </a:rPr>
            </a:br>
            <a:endParaRPr lang="ru-RU" sz="1800" dirty="0" smtClean="0">
              <a:solidFill>
                <a:srgbClr val="C00000"/>
              </a:solidFill>
            </a:endParaRPr>
          </a:p>
        </p:txBody>
      </p:sp>
      <p:sp>
        <p:nvSpPr>
          <p:cNvPr id="621571" name="Rectangle 3"/>
          <p:cNvSpPr>
            <a:spLocks noGrp="1" noChangeArrowheads="1"/>
          </p:cNvSpPr>
          <p:nvPr>
            <p:ph type="body" idx="4294967295"/>
          </p:nvPr>
        </p:nvSpPr>
        <p:spPr>
          <a:xfrm>
            <a:off x="276225" y="2339975"/>
            <a:ext cx="8662988" cy="4114800"/>
          </a:xfrm>
        </p:spPr>
        <p:txBody>
          <a:bodyPr>
            <a:normAutofit fontScale="92500"/>
          </a:bodyPr>
          <a:lstStyle/>
          <a:p>
            <a:pPr>
              <a:buFont typeface="Wingdings" panose="05000000000000000000" pitchFamily="2" charset="2"/>
              <a:buChar char="Ø"/>
              <a:defRPr/>
            </a:pPr>
            <a:r>
              <a:rPr lang="en-US" sz="2400" dirty="0" err="1" smtClean="0"/>
              <a:t>Профилактика</a:t>
            </a:r>
            <a:r>
              <a:rPr lang="ru-RU" sz="2400" dirty="0" smtClean="0"/>
              <a:t> риска </a:t>
            </a:r>
            <a:r>
              <a:rPr lang="ru-RU" sz="2400" dirty="0" err="1" smtClean="0"/>
              <a:t>баро</a:t>
            </a:r>
            <a:r>
              <a:rPr lang="ru-RU" sz="2400" dirty="0" smtClean="0"/>
              <a:t>- и </a:t>
            </a:r>
            <a:r>
              <a:rPr lang="ru-RU" sz="2400" dirty="0" err="1" smtClean="0"/>
              <a:t>волюмо</a:t>
            </a:r>
            <a:r>
              <a:rPr lang="ru-RU" sz="2400" dirty="0" smtClean="0"/>
              <a:t>-травмы</a:t>
            </a:r>
          </a:p>
          <a:p>
            <a:pPr marL="0" indent="0">
              <a:buNone/>
              <a:defRPr/>
            </a:pPr>
            <a:r>
              <a:rPr lang="ru-RU" sz="2400" dirty="0" smtClean="0"/>
              <a:t> ДО=4-8 мл</a:t>
            </a:r>
            <a:r>
              <a:rPr lang="en-US" sz="2400" dirty="0" smtClean="0"/>
              <a:t>/</a:t>
            </a:r>
            <a:r>
              <a:rPr lang="ru-RU" sz="2400" dirty="0" smtClean="0"/>
              <a:t>кг, начиная с 6 мл/кг, </a:t>
            </a:r>
          </a:p>
          <a:p>
            <a:pPr marL="0" indent="0">
              <a:buNone/>
              <a:defRPr/>
            </a:pPr>
            <a:r>
              <a:rPr lang="en-US" sz="2400" dirty="0" smtClean="0"/>
              <a:t>P</a:t>
            </a:r>
            <a:r>
              <a:rPr lang="ru-RU" sz="2400" baseline="-25000" dirty="0" smtClean="0"/>
              <a:t>плато</a:t>
            </a:r>
            <a:r>
              <a:rPr lang="en-US" sz="2400" dirty="0" smtClean="0"/>
              <a:t>&lt;30 c</a:t>
            </a:r>
            <a:r>
              <a:rPr lang="ru-RU" sz="2400" dirty="0" smtClean="0"/>
              <a:t>м </a:t>
            </a:r>
            <a:r>
              <a:rPr lang="en-US" sz="2400" dirty="0" smtClean="0"/>
              <a:t>H</a:t>
            </a:r>
            <a:r>
              <a:rPr lang="en-US" sz="2400" baseline="-25000" dirty="0" smtClean="0"/>
              <a:t>2</a:t>
            </a:r>
            <a:r>
              <a:rPr lang="en-US" sz="2400" dirty="0" smtClean="0"/>
              <a:t>O, </a:t>
            </a:r>
            <a:endParaRPr lang="ru-RU" sz="2400" dirty="0" smtClean="0"/>
          </a:p>
          <a:p>
            <a:pPr marL="0" indent="0">
              <a:buNone/>
              <a:defRPr/>
            </a:pPr>
            <a:r>
              <a:rPr lang="en-US" sz="2400" dirty="0" smtClean="0"/>
              <a:t>P</a:t>
            </a:r>
            <a:r>
              <a:rPr lang="ru-RU" sz="2400" baseline="-25000" dirty="0" smtClean="0"/>
              <a:t>пик</a:t>
            </a:r>
            <a:r>
              <a:rPr lang="en-US" sz="2400" dirty="0" smtClean="0"/>
              <a:t>&lt;3</a:t>
            </a:r>
            <a:r>
              <a:rPr lang="ru-RU" sz="2400" dirty="0" smtClean="0"/>
              <a:t>5</a:t>
            </a:r>
            <a:r>
              <a:rPr lang="en-US" sz="2400" dirty="0" smtClean="0"/>
              <a:t> c</a:t>
            </a:r>
            <a:r>
              <a:rPr lang="ru-RU" sz="2400" dirty="0" smtClean="0"/>
              <a:t>м </a:t>
            </a:r>
            <a:r>
              <a:rPr lang="en-US" sz="2400" dirty="0" smtClean="0"/>
              <a:t>H</a:t>
            </a:r>
            <a:r>
              <a:rPr lang="en-US" sz="2400" baseline="-25000" dirty="0" smtClean="0"/>
              <a:t>2</a:t>
            </a:r>
            <a:r>
              <a:rPr lang="en-US" sz="2400" dirty="0" smtClean="0"/>
              <a:t>O</a:t>
            </a:r>
            <a:endParaRPr lang="ru-RU" sz="2400" dirty="0" smtClean="0"/>
          </a:p>
          <a:p>
            <a:pPr>
              <a:buFont typeface="Wingdings" panose="05000000000000000000" pitchFamily="2" charset="2"/>
              <a:buChar char="Ø"/>
              <a:defRPr/>
            </a:pPr>
            <a:endParaRPr lang="en-US" sz="2400" dirty="0" smtClean="0"/>
          </a:p>
          <a:p>
            <a:pPr>
              <a:buFont typeface="Wingdings" panose="05000000000000000000" pitchFamily="2" charset="2"/>
              <a:buChar char="Ø"/>
              <a:defRPr/>
            </a:pPr>
            <a:r>
              <a:rPr lang="ru-RU" sz="2400" dirty="0" smtClean="0"/>
              <a:t>Подбор ПДКВ </a:t>
            </a:r>
            <a:r>
              <a:rPr lang="en-US" sz="2400" dirty="0" smtClean="0"/>
              <a:t>(PEEP)</a:t>
            </a:r>
            <a:r>
              <a:rPr lang="ru-RU" sz="2400" dirty="0" smtClean="0"/>
              <a:t> осторожно повышая на 2 </a:t>
            </a:r>
            <a:r>
              <a:rPr lang="ru-RU" sz="2400" dirty="0" err="1" smtClean="0"/>
              <a:t>мбар</a:t>
            </a:r>
            <a:r>
              <a:rPr lang="ru-RU" sz="2400" dirty="0" smtClean="0"/>
              <a:t> в зависимости от </a:t>
            </a:r>
            <a:r>
              <a:rPr lang="ru-RU" sz="2400" dirty="0" err="1" smtClean="0"/>
              <a:t>рекрутабельности</a:t>
            </a:r>
            <a:r>
              <a:rPr lang="ru-RU" sz="2400" dirty="0" smtClean="0"/>
              <a:t> (10-15 </a:t>
            </a:r>
            <a:r>
              <a:rPr lang="ru-RU" sz="2400" dirty="0" err="1" smtClean="0"/>
              <a:t>мбар</a:t>
            </a:r>
            <a:r>
              <a:rPr lang="ru-RU" sz="2400" dirty="0" smtClean="0"/>
              <a:t> – это высокий ПДКВ)</a:t>
            </a:r>
            <a:r>
              <a:rPr lang="en-US" sz="2400" dirty="0" smtClean="0"/>
              <a:t> </a:t>
            </a:r>
          </a:p>
          <a:p>
            <a:pPr>
              <a:buFont typeface="Wingdings" panose="05000000000000000000" pitchFamily="2" charset="2"/>
              <a:buChar char="Ø"/>
              <a:defRPr/>
            </a:pPr>
            <a:r>
              <a:rPr lang="ru-RU" sz="2400" dirty="0" smtClean="0"/>
              <a:t>Подбор частоты дыхания (16 д/мин и более до 25 д/мин)</a:t>
            </a:r>
          </a:p>
          <a:p>
            <a:pPr>
              <a:buFont typeface="Wingdings" panose="05000000000000000000" pitchFamily="2" charset="2"/>
              <a:buChar char="Ø"/>
              <a:defRPr/>
            </a:pPr>
            <a:r>
              <a:rPr lang="ru-RU" sz="2400" dirty="0" smtClean="0"/>
              <a:t>Подбор концентрации подаваемого кислорода </a:t>
            </a:r>
            <a:r>
              <a:rPr lang="en-US" sz="2400" dirty="0" smtClean="0"/>
              <a:t>FiO</a:t>
            </a:r>
            <a:r>
              <a:rPr lang="en-US" sz="2000" dirty="0" smtClean="0"/>
              <a:t>2</a:t>
            </a:r>
            <a:r>
              <a:rPr lang="ru-RU" sz="2400" dirty="0"/>
              <a:t> </a:t>
            </a:r>
            <a:r>
              <a:rPr lang="ru-RU" sz="2400" dirty="0" smtClean="0"/>
              <a:t>в зависимости от сатурации и ПДКВ</a:t>
            </a:r>
            <a:endParaRPr lang="en-US" sz="2400" dirty="0" smtClean="0"/>
          </a:p>
        </p:txBody>
      </p:sp>
    </p:spTree>
    <p:extLst>
      <p:ext uri="{BB962C8B-B14F-4D97-AF65-F5344CB8AC3E}">
        <p14:creationId xmlns:p14="http://schemas.microsoft.com/office/powerpoint/2010/main" val="2158688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Важно !!!</a:t>
            </a:r>
            <a:endParaRPr lang="ru-RU" dirty="0">
              <a:solidFill>
                <a:srgbClr val="C00000"/>
              </a:solidFill>
            </a:endParaRPr>
          </a:p>
        </p:txBody>
      </p:sp>
      <p:sp>
        <p:nvSpPr>
          <p:cNvPr id="3" name="Объект 2"/>
          <p:cNvSpPr>
            <a:spLocks noGrp="1"/>
          </p:cNvSpPr>
          <p:nvPr>
            <p:ph idx="1"/>
          </p:nvPr>
        </p:nvSpPr>
        <p:spPr/>
        <p:txBody>
          <a:bodyPr>
            <a:normAutofit lnSpcReduction="10000"/>
          </a:bodyPr>
          <a:lstStyle/>
          <a:p>
            <a:r>
              <a:rPr lang="ru-RU" dirty="0" smtClean="0"/>
              <a:t>У </a:t>
            </a:r>
            <a:r>
              <a:rPr lang="ru-RU" dirty="0"/>
              <a:t>здорового человека величина дыхательного объёма составляет примерно 6 мл/кг идеальной массы тела. </a:t>
            </a:r>
            <a:endParaRPr lang="ru-RU" dirty="0" smtClean="0"/>
          </a:p>
          <a:p>
            <a:r>
              <a:rPr lang="ru-RU" dirty="0" smtClean="0"/>
              <a:t>Для </a:t>
            </a:r>
            <a:r>
              <a:rPr lang="ru-RU" dirty="0"/>
              <a:t>расчета ИМТ используют следующие формулы</a:t>
            </a:r>
            <a:r>
              <a:rPr lang="ru-RU" dirty="0" smtClean="0"/>
              <a:t>:</a:t>
            </a:r>
          </a:p>
          <a:p>
            <a:r>
              <a:rPr lang="ru-RU" dirty="0" smtClean="0"/>
              <a:t> </a:t>
            </a:r>
            <a:r>
              <a:rPr lang="ru-RU" dirty="0"/>
              <a:t>для мужчин  ИМТ (кг) = 50 + 0,91 (Рост [см] – 152,4); </a:t>
            </a:r>
            <a:endParaRPr lang="ru-RU" dirty="0" smtClean="0"/>
          </a:p>
          <a:p>
            <a:r>
              <a:rPr lang="ru-RU" dirty="0" smtClean="0"/>
              <a:t>для </a:t>
            </a:r>
            <a:r>
              <a:rPr lang="ru-RU" dirty="0"/>
              <a:t>женщин ИМТ (кг) = 45,5 + 0,91 (Рост [</a:t>
            </a:r>
            <a:r>
              <a:rPr lang="ru-RU" dirty="0" err="1"/>
              <a:t>cм</a:t>
            </a:r>
            <a:r>
              <a:rPr lang="ru-RU" dirty="0"/>
              <a:t>] – 152,4).</a:t>
            </a:r>
          </a:p>
        </p:txBody>
      </p:sp>
    </p:spTree>
    <p:extLst>
      <p:ext uri="{BB962C8B-B14F-4D97-AF65-F5344CB8AC3E}">
        <p14:creationId xmlns:p14="http://schemas.microsoft.com/office/powerpoint/2010/main" val="3661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C00000"/>
                </a:solidFill>
              </a:rPr>
              <a:t>Степень интервенции в зависимости от тяжести ОРДС</a:t>
            </a:r>
            <a:endParaRPr lang="ru-RU" sz="3200" dirty="0">
              <a:solidFill>
                <a:srgbClr val="C00000"/>
              </a:solidFill>
            </a:endParaRPr>
          </a:p>
        </p:txBody>
      </p:sp>
      <p:pic>
        <p:nvPicPr>
          <p:cNvPr id="3" name="officeArt object"/>
          <p:cNvPicPr/>
          <p:nvPr/>
        </p:nvPicPr>
        <p:blipFill>
          <a:blip r:embed="rId2"/>
          <a:stretch>
            <a:fillRect/>
          </a:stretch>
        </p:blipFill>
        <p:spPr>
          <a:xfrm>
            <a:off x="755576" y="1772816"/>
            <a:ext cx="6552728" cy="4733290"/>
          </a:xfrm>
          <a:prstGeom prst="rect">
            <a:avLst/>
          </a:prstGeom>
          <a:ln w="12700" cap="flat">
            <a:noFill/>
            <a:miter lim="400000"/>
          </a:ln>
          <a:effectLst/>
        </p:spPr>
      </p:pic>
    </p:spTree>
    <p:extLst>
      <p:ext uri="{BB962C8B-B14F-4D97-AF65-F5344CB8AC3E}">
        <p14:creationId xmlns:p14="http://schemas.microsoft.com/office/powerpoint/2010/main" val="238384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idx="4294967295"/>
          </p:nvPr>
        </p:nvSpPr>
        <p:spPr>
          <a:xfrm>
            <a:off x="438150" y="332656"/>
            <a:ext cx="8229600" cy="720080"/>
          </a:xfrm>
        </p:spPr>
        <p:txBody>
          <a:bodyPr anchor="ctr"/>
          <a:lstStyle/>
          <a:p>
            <a:pPr>
              <a:defRPr/>
            </a:pPr>
            <a:r>
              <a:rPr lang="ru-RU" sz="3600" dirty="0" smtClean="0">
                <a:solidFill>
                  <a:srgbClr val="C00000"/>
                </a:solidFill>
              </a:rPr>
              <a:t>Положение на животе</a:t>
            </a:r>
            <a:endParaRPr lang="en-US" sz="3600" dirty="0" smtClean="0">
              <a:solidFill>
                <a:srgbClr val="C00000"/>
              </a:solidFill>
            </a:endParaRPr>
          </a:p>
        </p:txBody>
      </p:sp>
      <p:sp>
        <p:nvSpPr>
          <p:cNvPr id="654339" name="Rectangle 3"/>
          <p:cNvSpPr>
            <a:spLocks noChangeArrowheads="1"/>
          </p:cNvSpPr>
          <p:nvPr/>
        </p:nvSpPr>
        <p:spPr bwMode="auto">
          <a:xfrm>
            <a:off x="622881" y="908720"/>
            <a:ext cx="8208963" cy="3627438"/>
          </a:xfrm>
          <a:prstGeom prst="rect">
            <a:avLst/>
          </a:prstGeom>
          <a:noFill/>
          <a:ln w="9525">
            <a:noFill/>
            <a:miter lim="800000"/>
            <a:headEnd/>
            <a:tailEnd/>
          </a:ln>
          <a:effectLst/>
        </p:spPr>
        <p:txBody>
          <a:bodyPr/>
          <a:lstStyle/>
          <a:p>
            <a:pPr marL="457200" indent="-457200">
              <a:spcBef>
                <a:spcPct val="20000"/>
              </a:spcBef>
              <a:buClr>
                <a:schemeClr val="folHlink"/>
              </a:buClr>
              <a:buSzPct val="75000"/>
              <a:buFont typeface="Arial" panose="020B0604020202020204" pitchFamily="34" charset="0"/>
              <a:buChar char="•"/>
              <a:defRPr/>
            </a:pPr>
            <a:r>
              <a:rPr kumimoji="1" lang="ru-RU" sz="2800" dirty="0">
                <a:latin typeface="Tahoma" pitchFamily="34" charset="0"/>
              </a:rPr>
              <a:t>При экспозиции 16-20 ч, снижении </a:t>
            </a:r>
            <a:r>
              <a:rPr kumimoji="1" lang="nb-NO" sz="2800" dirty="0">
                <a:latin typeface="Tahoma" pitchFamily="34" charset="0"/>
              </a:rPr>
              <a:t>PaCO</a:t>
            </a:r>
            <a:r>
              <a:rPr kumimoji="1" lang="nb-NO" sz="2800" baseline="-25000" dirty="0">
                <a:latin typeface="Tahoma" pitchFamily="34" charset="0"/>
              </a:rPr>
              <a:t>2</a:t>
            </a:r>
            <a:r>
              <a:rPr kumimoji="1" lang="nb-NO" sz="2800" dirty="0">
                <a:latin typeface="Tahoma" pitchFamily="34" charset="0"/>
              </a:rPr>
              <a:t> – </a:t>
            </a:r>
            <a:r>
              <a:rPr kumimoji="1" lang="ru-RU" sz="2800" dirty="0">
                <a:latin typeface="Tahoma" pitchFamily="34" charset="0"/>
              </a:rPr>
              <a:t>лучше исход</a:t>
            </a:r>
          </a:p>
          <a:p>
            <a:pPr marL="457200" indent="-457200">
              <a:spcBef>
                <a:spcPct val="20000"/>
              </a:spcBef>
              <a:buClr>
                <a:schemeClr val="folHlink"/>
              </a:buClr>
              <a:buSzPct val="75000"/>
              <a:buFont typeface="Arial" panose="020B0604020202020204" pitchFamily="34" charset="0"/>
              <a:buChar char="•"/>
              <a:defRPr/>
            </a:pPr>
            <a:r>
              <a:rPr kumimoji="1" lang="ru-RU" sz="2800" dirty="0">
                <a:latin typeface="Tahoma" pitchFamily="34" charset="0"/>
              </a:rPr>
              <a:t>Рекомендовано при тяжелом ОРДС</a:t>
            </a:r>
          </a:p>
          <a:p>
            <a:pPr marL="457200" indent="-457200">
              <a:spcBef>
                <a:spcPct val="20000"/>
              </a:spcBef>
              <a:buClr>
                <a:schemeClr val="folHlink"/>
              </a:buClr>
              <a:buSzPct val="75000"/>
              <a:buFont typeface="Arial" panose="020B0604020202020204" pitchFamily="34" charset="0"/>
              <a:buChar char="•"/>
              <a:defRPr/>
            </a:pPr>
            <a:r>
              <a:rPr kumimoji="1" lang="ru-RU" sz="2800" dirty="0">
                <a:latin typeface="Tahoma" pitchFamily="34" charset="0"/>
              </a:rPr>
              <a:t>Противопоказано при ранах и дренажах на передней грудной и брюшной стенке, повреждении спинного мозга, переломах ребер, </a:t>
            </a:r>
            <a:r>
              <a:rPr kumimoji="1" lang="ru-RU" sz="2800" dirty="0" err="1" smtClean="0">
                <a:latin typeface="Tahoma" pitchFamily="34" charset="0"/>
              </a:rPr>
              <a:t>политравме</a:t>
            </a:r>
            <a:r>
              <a:rPr kumimoji="1" lang="ru-RU" sz="2800" dirty="0" smtClean="0">
                <a:latin typeface="Tahoma" pitchFamily="34" charset="0"/>
              </a:rPr>
              <a:t>.</a:t>
            </a:r>
            <a:endParaRPr kumimoji="1" lang="nb-NO" sz="2800" dirty="0">
              <a:latin typeface="Tahoma" pitchFamily="34" charset="0"/>
            </a:endParaRPr>
          </a:p>
          <a:p>
            <a:pPr>
              <a:spcBef>
                <a:spcPct val="20000"/>
              </a:spcBef>
              <a:buClr>
                <a:schemeClr val="folHlink"/>
              </a:buClr>
              <a:buSzPct val="75000"/>
              <a:buFont typeface="Monotype Sorts" pitchFamily="2" charset="2"/>
              <a:buNone/>
              <a:defRPr/>
            </a:pPr>
            <a:endParaRPr kumimoji="1" lang="ru-RU" sz="2800" baseline="-25000" dirty="0">
              <a:effectLst>
                <a:outerShdw blurRad="38100" dist="38100" dir="2700000" algn="tl">
                  <a:srgbClr val="000000"/>
                </a:outerShdw>
              </a:effectLst>
              <a:latin typeface="Tahoma" pitchFamily="34" charset="0"/>
            </a:endParaRPr>
          </a:p>
          <a:p>
            <a:pPr>
              <a:spcBef>
                <a:spcPct val="20000"/>
              </a:spcBef>
              <a:buClr>
                <a:schemeClr val="folHlink"/>
              </a:buClr>
              <a:buSzPct val="75000"/>
              <a:buFont typeface="Monotype Sorts" pitchFamily="2" charset="2"/>
              <a:buNone/>
              <a:defRPr/>
            </a:pPr>
            <a:endParaRPr kumimoji="1" lang="ru-RU" sz="2000" b="1" dirty="0">
              <a:solidFill>
                <a:schemeClr val="bg1"/>
              </a:solidFill>
              <a:effectLst>
                <a:outerShdw blurRad="38100" dist="38100" dir="2700000" algn="tl">
                  <a:srgbClr val="000000"/>
                </a:outerShdw>
              </a:effectLst>
              <a:latin typeface="Tahoma" pitchFamily="34" charset="0"/>
            </a:endParaRPr>
          </a:p>
        </p:txBody>
      </p:sp>
      <p:sp>
        <p:nvSpPr>
          <p:cNvPr id="654340" name="Rectangle 4"/>
          <p:cNvSpPr>
            <a:spLocks noChangeArrowheads="1"/>
          </p:cNvSpPr>
          <p:nvPr/>
        </p:nvSpPr>
        <p:spPr bwMode="auto">
          <a:xfrm>
            <a:off x="438150" y="796925"/>
            <a:ext cx="184731" cy="923330"/>
          </a:xfrm>
          <a:prstGeom prst="rect">
            <a:avLst/>
          </a:prstGeom>
          <a:noFill/>
          <a:ln w="12700" cap="sq">
            <a:noFill/>
            <a:miter lim="800000"/>
            <a:headEnd type="none" w="sm" len="sm"/>
            <a:tailEnd type="none" w="sm" len="sm"/>
          </a:ln>
          <a:effectLst/>
        </p:spPr>
        <p:txBody>
          <a:bodyPr wrap="none">
            <a:spAutoFit/>
          </a:bodyPr>
          <a:lstStyle/>
          <a:p>
            <a:pPr>
              <a:defRPr/>
            </a:pPr>
            <a:endParaRPr lang="ru-RU" dirty="0">
              <a:solidFill>
                <a:schemeClr val="tx2"/>
              </a:solidFill>
              <a:effectLst>
                <a:outerShdw blurRad="38100" dist="38100" dir="2700000" algn="tl">
                  <a:srgbClr val="000000">
                    <a:alpha val="43137"/>
                  </a:srgbClr>
                </a:outerShdw>
              </a:effectLst>
              <a:latin typeface="Times New Roman" pitchFamily="18" charset="0"/>
            </a:endParaRPr>
          </a:p>
          <a:p>
            <a:pPr>
              <a:defRPr/>
            </a:pPr>
            <a:endParaRPr kumimoji="1" lang="en-US" dirty="0">
              <a:solidFill>
                <a:schemeClr val="tx2"/>
              </a:solidFill>
              <a:effectLst>
                <a:outerShdw blurRad="38100" dist="38100" dir="2700000" algn="tl">
                  <a:srgbClr val="000000">
                    <a:alpha val="43137"/>
                  </a:srgbClr>
                </a:outerShdw>
              </a:effectLst>
              <a:latin typeface="Times New Roman" pitchFamily="18" charset="0"/>
            </a:endParaRPr>
          </a:p>
          <a:p>
            <a:pPr>
              <a:defRPr/>
            </a:pPr>
            <a:endParaRPr kumimoji="1" lang="ru-RU" dirty="0">
              <a:solidFill>
                <a:schemeClr val="tx2"/>
              </a:solidFill>
              <a:effectLst>
                <a:outerShdw blurRad="38100" dist="38100" dir="2700000" algn="tl">
                  <a:srgbClr val="000000"/>
                </a:outerShdw>
              </a:effectLst>
              <a:latin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653136"/>
            <a:ext cx="6138863"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816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rrowheads="1"/>
          </p:cNvPicPr>
          <p:nvPr/>
        </p:nvPicPr>
        <p:blipFill>
          <a:blip r:embed="rId2">
            <a:extLst>
              <a:ext uri="{28A0092B-C50C-407E-A947-70E740481C1C}">
                <a14:useLocalDpi xmlns:a14="http://schemas.microsoft.com/office/drawing/2010/main" val="0"/>
              </a:ext>
            </a:extLst>
          </a:blip>
          <a:srcRect t="47580" r="2319"/>
          <a:stretch>
            <a:fillRect/>
          </a:stretch>
        </p:blipFill>
        <p:spPr bwMode="auto">
          <a:xfrm>
            <a:off x="4949825" y="846138"/>
            <a:ext cx="3884613"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rrowheads="1"/>
          </p:cNvPicPr>
          <p:nvPr/>
        </p:nvPicPr>
        <p:blipFill>
          <a:blip r:embed="rId2">
            <a:extLst>
              <a:ext uri="{28A0092B-C50C-407E-A947-70E740481C1C}">
                <a14:useLocalDpi xmlns:a14="http://schemas.microsoft.com/office/drawing/2010/main" val="0"/>
              </a:ext>
            </a:extLst>
          </a:blip>
          <a:srcRect r="2690" b="51091"/>
          <a:stretch>
            <a:fillRect/>
          </a:stretch>
        </p:blipFill>
        <p:spPr bwMode="auto">
          <a:xfrm>
            <a:off x="441325" y="846138"/>
            <a:ext cx="3713163"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5"/>
          <p:cNvSpPr txBox="1">
            <a:spLocks noChangeArrowheads="1"/>
          </p:cNvSpPr>
          <p:nvPr/>
        </p:nvSpPr>
        <p:spPr bwMode="auto">
          <a:xfrm>
            <a:off x="838200" y="5897563"/>
            <a:ext cx="2919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defTabSz="762000">
              <a:spcBef>
                <a:spcPct val="20000"/>
              </a:spcBef>
              <a:buClr>
                <a:schemeClr val="folHlink"/>
              </a:buClr>
              <a:buChar char="–"/>
              <a:defRPr kumimoji="1" sz="2800">
                <a:solidFill>
                  <a:schemeClr val="tx1"/>
                </a:solidFill>
                <a:latin typeface="Tahoma" pitchFamily="34" charset="0"/>
              </a:defRPr>
            </a:lvl2pPr>
            <a:lvl3pPr marL="1143000" indent="-228600" defTabSz="7620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defTabSz="762000">
              <a:spcBef>
                <a:spcPct val="20000"/>
              </a:spcBef>
              <a:buChar char="–"/>
              <a:defRPr kumimoji="1" sz="2000">
                <a:solidFill>
                  <a:schemeClr val="tx1"/>
                </a:solidFill>
                <a:latin typeface="Tahoma" pitchFamily="34" charset="0"/>
              </a:defRPr>
            </a:lvl4pPr>
            <a:lvl5pPr marL="2057400" indent="-228600" defTabSz="7620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defTabSz="7620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defTabSz="7620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defTabSz="7620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defTabSz="7620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lgn="ctr">
              <a:spcBef>
                <a:spcPct val="50000"/>
              </a:spcBef>
              <a:buClrTx/>
              <a:buSzTx/>
              <a:buFontTx/>
              <a:buNone/>
            </a:pPr>
            <a:r>
              <a:rPr kumimoji="0" lang="ru-RU" altLang="ru-RU" sz="2400">
                <a:solidFill>
                  <a:schemeClr val="bg1"/>
                </a:solidFill>
                <a:latin typeface="Arial" pitchFamily="34" charset="0"/>
              </a:rPr>
              <a:t>Положение на спине</a:t>
            </a:r>
            <a:endParaRPr kumimoji="0" lang="de-DE" altLang="ru-RU" sz="2400">
              <a:solidFill>
                <a:schemeClr val="bg1"/>
              </a:solidFill>
              <a:latin typeface="Arial" pitchFamily="34" charset="0"/>
            </a:endParaRPr>
          </a:p>
        </p:txBody>
      </p:sp>
      <p:sp>
        <p:nvSpPr>
          <p:cNvPr id="49157" name="Text Box 6"/>
          <p:cNvSpPr txBox="1">
            <a:spLocks noChangeArrowheads="1"/>
          </p:cNvSpPr>
          <p:nvPr/>
        </p:nvSpPr>
        <p:spPr bwMode="auto">
          <a:xfrm>
            <a:off x="5310188" y="5867400"/>
            <a:ext cx="2919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defTabSz="762000">
              <a:spcBef>
                <a:spcPct val="20000"/>
              </a:spcBef>
              <a:buClr>
                <a:schemeClr val="folHlink"/>
              </a:buClr>
              <a:buChar char="–"/>
              <a:defRPr kumimoji="1" sz="2800">
                <a:solidFill>
                  <a:schemeClr val="tx1"/>
                </a:solidFill>
                <a:latin typeface="Tahoma" pitchFamily="34" charset="0"/>
              </a:defRPr>
            </a:lvl2pPr>
            <a:lvl3pPr marL="1143000" indent="-228600" defTabSz="7620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defTabSz="762000">
              <a:spcBef>
                <a:spcPct val="20000"/>
              </a:spcBef>
              <a:buChar char="–"/>
              <a:defRPr kumimoji="1" sz="2000">
                <a:solidFill>
                  <a:schemeClr val="tx1"/>
                </a:solidFill>
                <a:latin typeface="Tahoma" pitchFamily="34" charset="0"/>
              </a:defRPr>
            </a:lvl4pPr>
            <a:lvl5pPr marL="2057400" indent="-228600" defTabSz="7620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defTabSz="7620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defTabSz="7620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defTabSz="7620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defTabSz="7620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lgn="ctr">
              <a:spcBef>
                <a:spcPct val="50000"/>
              </a:spcBef>
              <a:buClrTx/>
              <a:buSzTx/>
              <a:buFontTx/>
              <a:buNone/>
            </a:pPr>
            <a:r>
              <a:rPr kumimoji="0" lang="ru-RU" altLang="ru-RU" sz="2400">
                <a:solidFill>
                  <a:schemeClr val="bg1"/>
                </a:solidFill>
                <a:latin typeface="Arial" pitchFamily="34" charset="0"/>
              </a:rPr>
              <a:t>Положение на животе</a:t>
            </a:r>
            <a:endParaRPr kumimoji="0" lang="de-DE" altLang="ru-RU" sz="2400">
              <a:solidFill>
                <a:schemeClr val="bg1"/>
              </a:solidFill>
              <a:latin typeface="Arial" pitchFamily="34" charset="0"/>
            </a:endParaRPr>
          </a:p>
        </p:txBody>
      </p:sp>
      <p:pic>
        <p:nvPicPr>
          <p:cNvPr id="4915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3935413"/>
            <a:ext cx="3713163"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3935413"/>
            <a:ext cx="3794125"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2932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normAutofit/>
          </a:bodyPr>
          <a:lstStyle/>
          <a:p>
            <a:pPr>
              <a:defRPr/>
            </a:pPr>
            <a:r>
              <a:rPr lang="ru-RU" altLang="en-GB" sz="3600" dirty="0" smtClean="0">
                <a:solidFill>
                  <a:srgbClr val="C00000"/>
                </a:solidFill>
              </a:rPr>
              <a:t>З</a:t>
            </a:r>
            <a:r>
              <a:rPr lang="en-US" altLang="en-GB" sz="3600" dirty="0" err="1" smtClean="0">
                <a:solidFill>
                  <a:srgbClr val="C00000"/>
                </a:solidFill>
              </a:rPr>
              <a:t>аключение</a:t>
            </a:r>
            <a:endParaRPr lang="nb-NO" sz="3600" dirty="0" smtClean="0">
              <a:solidFill>
                <a:srgbClr val="C00000"/>
              </a:solidFill>
            </a:endParaRPr>
          </a:p>
        </p:txBody>
      </p:sp>
      <p:sp>
        <p:nvSpPr>
          <p:cNvPr id="379907" name="Rectangle 3"/>
          <p:cNvSpPr>
            <a:spLocks noGrp="1" noChangeArrowheads="1"/>
          </p:cNvSpPr>
          <p:nvPr>
            <p:ph type="body" idx="1"/>
          </p:nvPr>
        </p:nvSpPr>
        <p:spPr>
          <a:xfrm>
            <a:off x="685800" y="1981200"/>
            <a:ext cx="8099425" cy="4114800"/>
          </a:xfrm>
        </p:spPr>
        <p:txBody>
          <a:bodyPr/>
          <a:lstStyle/>
          <a:p>
            <a:pPr>
              <a:buFont typeface="Wingdings" panose="05000000000000000000" pitchFamily="2" charset="2"/>
              <a:buChar char="Ø"/>
              <a:defRPr/>
            </a:pPr>
            <a:r>
              <a:rPr lang="nb-NO" dirty="0" smtClean="0"/>
              <a:t>ИВЛ малыми дыхательными объемами</a:t>
            </a:r>
            <a:r>
              <a:rPr lang="ru-RU" dirty="0" smtClean="0"/>
              <a:t> с адекватным уровнем ПДКВ</a:t>
            </a:r>
            <a:r>
              <a:rPr lang="nb-NO" dirty="0" smtClean="0"/>
              <a:t> позволяет достоверно улучшить исход </a:t>
            </a:r>
            <a:r>
              <a:rPr lang="nb-NO" dirty="0" smtClean="0"/>
              <a:t>ОРДС</a:t>
            </a:r>
            <a:r>
              <a:rPr lang="ru-RU" dirty="0" smtClean="0"/>
              <a:t>, пневмоний.</a:t>
            </a:r>
            <a:endParaRPr lang="ru-RU" dirty="0" smtClean="0"/>
          </a:p>
          <a:p>
            <a:pPr>
              <a:buFont typeface="Wingdings" panose="05000000000000000000" pitchFamily="2" charset="2"/>
              <a:buChar char="Ø"/>
              <a:defRPr/>
            </a:pPr>
            <a:r>
              <a:rPr lang="ru-RU" dirty="0" smtClean="0"/>
              <a:t>Положение на животе может улучшить вентиляционные показатели.</a:t>
            </a:r>
            <a:endParaRPr lang="nb-NO" dirty="0" smtClean="0"/>
          </a:p>
          <a:p>
            <a:pPr>
              <a:buFont typeface="Wingdings" panose="05000000000000000000" pitchFamily="2" charset="2"/>
              <a:buChar char="Ø"/>
              <a:defRPr/>
            </a:pPr>
            <a:endParaRPr lang="en-US" altLang="en-GB" dirty="0" smtClean="0"/>
          </a:p>
          <a:p>
            <a:pPr>
              <a:buFont typeface="Monotype Sorts" pitchFamily="2" charset="2"/>
              <a:buNone/>
              <a:defRPr/>
            </a:pPr>
            <a:endParaRPr lang="nb-NO" dirty="0" smtClean="0"/>
          </a:p>
        </p:txBody>
      </p:sp>
    </p:spTree>
    <p:extLst>
      <p:ext uri="{BB962C8B-B14F-4D97-AF65-F5344CB8AC3E}">
        <p14:creationId xmlns:p14="http://schemas.microsoft.com/office/powerpoint/2010/main" val="1011657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27883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fficeArt object" descr="Рисунок 6"/>
          <p:cNvPicPr/>
          <p:nvPr/>
        </p:nvPicPr>
        <p:blipFill>
          <a:blip r:embed="rId3"/>
          <a:stretch>
            <a:fillRect/>
          </a:stretch>
        </p:blipFill>
        <p:spPr>
          <a:xfrm>
            <a:off x="5940152" y="620688"/>
            <a:ext cx="1417955" cy="947420"/>
          </a:xfrm>
          <a:prstGeom prst="rect">
            <a:avLst/>
          </a:prstGeom>
          <a:ln w="12700" cap="flat">
            <a:noFill/>
            <a:miter lim="400000"/>
          </a:ln>
          <a:effectLst/>
        </p:spPr>
      </p:pic>
      <p:sp>
        <p:nvSpPr>
          <p:cNvPr id="2" name="Прямоугольник 1"/>
          <p:cNvSpPr/>
          <p:nvPr/>
        </p:nvSpPr>
        <p:spPr>
          <a:xfrm>
            <a:off x="5076056" y="1772816"/>
            <a:ext cx="2994666" cy="369332"/>
          </a:xfrm>
          <a:prstGeom prst="rect">
            <a:avLst/>
          </a:prstGeom>
        </p:spPr>
        <p:txBody>
          <a:bodyPr wrap="none">
            <a:spAutoFit/>
          </a:bodyPr>
          <a:lstStyle/>
          <a:p>
            <a:r>
              <a:rPr lang="ru-RU" dirty="0"/>
              <a:t>Клинические рекомендации</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079" y="2444457"/>
            <a:ext cx="3972099" cy="82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57351" y="4221089"/>
            <a:ext cx="3977827" cy="954107"/>
          </a:xfrm>
          <a:prstGeom prst="rect">
            <a:avLst/>
          </a:prstGeom>
        </p:spPr>
        <p:txBody>
          <a:bodyPr wrap="square">
            <a:spAutoFit/>
          </a:bodyPr>
          <a:lstStyle/>
          <a:p>
            <a:pPr algn="ctr"/>
            <a:r>
              <a:rPr lang="ru-RU" sz="1400" dirty="0">
                <a:solidFill>
                  <a:schemeClr val="tx2"/>
                </a:solidFill>
              </a:rPr>
              <a:t>Профессиональные ассоциации:</a:t>
            </a:r>
          </a:p>
          <a:p>
            <a:pPr algn="ctr"/>
            <a:r>
              <a:rPr lang="ru-RU" sz="1400" dirty="0">
                <a:solidFill>
                  <a:schemeClr val="tx2"/>
                </a:solidFill>
              </a:rPr>
              <a:t>•	Общероссийская общественная организация «Федерация анестезиологов-реаниматологов</a:t>
            </a:r>
            <a:r>
              <a:rPr lang="ru-RU" sz="1400" dirty="0" smtClean="0">
                <a:solidFill>
                  <a:schemeClr val="tx2"/>
                </a:solidFill>
              </a:rPr>
              <a:t>» март - 2020 пересмотр</a:t>
            </a:r>
            <a:endParaRPr lang="ru-RU" sz="1400" dirty="0">
              <a:solidFill>
                <a:schemeClr val="tx2"/>
              </a:solidFill>
            </a:endParaRPr>
          </a:p>
        </p:txBody>
      </p:sp>
    </p:spTree>
    <p:extLst>
      <p:ext uri="{BB962C8B-B14F-4D97-AF65-F5344CB8AC3E}">
        <p14:creationId xmlns:p14="http://schemas.microsoft.com/office/powerpoint/2010/main" val="42837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C00000"/>
                </a:solidFill>
              </a:rPr>
              <a:t>Основные вопросы</a:t>
            </a:r>
            <a:endParaRPr lang="ru-RU" sz="3200" dirty="0">
              <a:solidFill>
                <a:srgbClr val="C00000"/>
              </a:solidFill>
            </a:endParaRPr>
          </a:p>
        </p:txBody>
      </p:sp>
      <p:sp>
        <p:nvSpPr>
          <p:cNvPr id="3" name="Объект 2"/>
          <p:cNvSpPr>
            <a:spLocks noGrp="1"/>
          </p:cNvSpPr>
          <p:nvPr>
            <p:ph idx="1"/>
          </p:nvPr>
        </p:nvSpPr>
        <p:spPr/>
        <p:txBody>
          <a:bodyPr/>
          <a:lstStyle/>
          <a:p>
            <a:pPr marL="514350" indent="-514350">
              <a:buFont typeface="+mj-lt"/>
              <a:buAutoNum type="arabicPeriod"/>
            </a:pPr>
            <a:r>
              <a:rPr lang="ru-RU" dirty="0" smtClean="0"/>
              <a:t>Осложнения при вирусной инфекции.</a:t>
            </a:r>
          </a:p>
          <a:p>
            <a:pPr marL="514350" indent="-514350">
              <a:buFont typeface="+mj-lt"/>
              <a:buAutoNum type="arabicPeriod"/>
            </a:pPr>
            <a:r>
              <a:rPr lang="ru-RU" dirty="0" smtClean="0"/>
              <a:t>Поврежденная структура легочной ткани-как необходимы знания при выборе методов и режимов ИВЛ.</a:t>
            </a:r>
          </a:p>
          <a:p>
            <a:pPr marL="514350" indent="-514350">
              <a:buFont typeface="+mj-lt"/>
              <a:buAutoNum type="arabicPeriod"/>
            </a:pPr>
            <a:r>
              <a:rPr lang="ru-RU" dirty="0" smtClean="0"/>
              <a:t>Респираторная поддержка, особенности подбора параметров вентиляции на аппарате ИВЛ.</a:t>
            </a:r>
          </a:p>
          <a:p>
            <a:pPr marL="514350" indent="-514350">
              <a:buFont typeface="+mj-lt"/>
              <a:buAutoNum type="arabicPeriod"/>
            </a:pPr>
            <a:r>
              <a:rPr lang="ru-RU" dirty="0" smtClean="0"/>
              <a:t>Заключение.</a:t>
            </a:r>
          </a:p>
          <a:p>
            <a:endParaRPr lang="ru-RU" dirty="0"/>
          </a:p>
        </p:txBody>
      </p:sp>
    </p:spTree>
    <p:extLst>
      <p:ext uri="{BB962C8B-B14F-4D97-AF65-F5344CB8AC3E}">
        <p14:creationId xmlns:p14="http://schemas.microsoft.com/office/powerpoint/2010/main" val="37781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C00000"/>
                </a:solidFill>
              </a:rPr>
              <a:t>Возможные осложнения вирусной инфекции</a:t>
            </a:r>
            <a:endParaRPr lang="ru-RU" sz="3200" dirty="0">
              <a:solidFill>
                <a:srgbClr val="C00000"/>
              </a:solidFill>
            </a:endParaRPr>
          </a:p>
        </p:txBody>
      </p:sp>
      <p:sp>
        <p:nvSpPr>
          <p:cNvPr id="3" name="Объект 2"/>
          <p:cNvSpPr>
            <a:spLocks noGrp="1"/>
          </p:cNvSpPr>
          <p:nvPr>
            <p:ph idx="1"/>
          </p:nvPr>
        </p:nvSpPr>
        <p:spPr/>
        <p:txBody>
          <a:bodyPr/>
          <a:lstStyle/>
          <a:p>
            <a:r>
              <a:rPr lang="ru-RU" dirty="0" smtClean="0"/>
              <a:t>У 3-4 % пациентов от всех заболевших </a:t>
            </a:r>
            <a:r>
              <a:rPr lang="en-US" dirty="0" smtClean="0"/>
              <a:t>COVID-19 </a:t>
            </a:r>
            <a:r>
              <a:rPr lang="ru-RU" dirty="0" smtClean="0"/>
              <a:t>зарегистрировано развитие РДС-синдрома.</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344" y="3356992"/>
            <a:ext cx="71628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96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603" y="1835680"/>
            <a:ext cx="6731781" cy="332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15495" y="404664"/>
            <a:ext cx="651288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1539" y="5373216"/>
            <a:ext cx="72008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08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28575"/>
            <a:ext cx="6291262"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4579" name="Прямоугольник 1"/>
          <p:cNvSpPr>
            <a:spLocks noChangeArrowheads="1"/>
          </p:cNvSpPr>
          <p:nvPr/>
        </p:nvSpPr>
        <p:spPr bwMode="auto">
          <a:xfrm>
            <a:off x="4564063" y="6529388"/>
            <a:ext cx="4579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lgn="ctr">
              <a:spcBef>
                <a:spcPct val="0"/>
              </a:spcBef>
              <a:buClrTx/>
              <a:buSzTx/>
              <a:buFontTx/>
              <a:buNone/>
            </a:pPr>
            <a:r>
              <a:rPr kumimoji="0" lang="en-US" altLang="ru-RU" sz="1600">
                <a:solidFill>
                  <a:srgbClr val="99FF66"/>
                </a:solidFill>
                <a:latin typeface="Times New Roman" pitchFamily="18" charset="0"/>
              </a:rPr>
              <a:t>Thompson BT et al. </a:t>
            </a:r>
            <a:r>
              <a:rPr kumimoji="0" lang="nb-NO" altLang="ru-RU" sz="1600" i="1">
                <a:solidFill>
                  <a:srgbClr val="99FF66"/>
                </a:solidFill>
                <a:latin typeface="Times New Roman" pitchFamily="18" charset="0"/>
              </a:rPr>
              <a:t>N Engl J Med</a:t>
            </a:r>
            <a:r>
              <a:rPr kumimoji="0" lang="nb-NO" altLang="ru-RU" sz="1600">
                <a:solidFill>
                  <a:srgbClr val="99FF66"/>
                </a:solidFill>
                <a:latin typeface="Times New Roman" pitchFamily="18" charset="0"/>
              </a:rPr>
              <a:t> 2017;377:562-</a:t>
            </a:r>
            <a:r>
              <a:rPr kumimoji="0" lang="ru-RU" altLang="ru-RU" sz="1600">
                <a:solidFill>
                  <a:srgbClr val="99FF66"/>
                </a:solidFill>
                <a:latin typeface="Times New Roman" pitchFamily="18" charset="0"/>
              </a:rPr>
              <a:t>5</a:t>
            </a:r>
            <a:r>
              <a:rPr kumimoji="0" lang="nb-NO" altLang="ru-RU" sz="1600">
                <a:solidFill>
                  <a:srgbClr val="99FF66"/>
                </a:solidFill>
                <a:latin typeface="Times New Roman" pitchFamily="18" charset="0"/>
              </a:rPr>
              <a:t>72</a:t>
            </a:r>
            <a:endParaRPr kumimoji="0" lang="ru-RU" altLang="ru-RU" sz="1600">
              <a:latin typeface="Arial" pitchFamily="34" charset="0"/>
            </a:endParaRPr>
          </a:p>
        </p:txBody>
      </p:sp>
    </p:spTree>
    <p:extLst>
      <p:ext uri="{BB962C8B-B14F-4D97-AF65-F5344CB8AC3E}">
        <p14:creationId xmlns:p14="http://schemas.microsoft.com/office/powerpoint/2010/main" val="35486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0"/>
            <a:ext cx="6450013" cy="652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5603" name="Прямоугольник 2"/>
          <p:cNvSpPr>
            <a:spLocks noChangeArrowheads="1"/>
          </p:cNvSpPr>
          <p:nvPr/>
        </p:nvSpPr>
        <p:spPr bwMode="auto">
          <a:xfrm>
            <a:off x="4564063" y="6529388"/>
            <a:ext cx="4579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75000"/>
              <a:buFont typeface="Monotype Sorts"/>
              <a:buChar char="n"/>
              <a:defRPr kumimoji="1" sz="3200">
                <a:solidFill>
                  <a:schemeClr val="tx1"/>
                </a:solidFill>
                <a:latin typeface="Tahoma" pitchFamily="34" charset="0"/>
              </a:defRPr>
            </a:lvl1pPr>
            <a:lvl2pPr marL="742950" indent="-285750">
              <a:spcBef>
                <a:spcPct val="20000"/>
              </a:spcBef>
              <a:buClr>
                <a:schemeClr val="folHlink"/>
              </a:buClr>
              <a:buChar char="–"/>
              <a:defRPr kumimoji="1" sz="2800">
                <a:solidFill>
                  <a:schemeClr val="tx1"/>
                </a:solidFill>
                <a:latin typeface="Tahoma" pitchFamily="34" charset="0"/>
              </a:defRPr>
            </a:lvl2pPr>
            <a:lvl3pPr marL="1143000" indent="-228600">
              <a:spcBef>
                <a:spcPct val="20000"/>
              </a:spcBef>
              <a:buClr>
                <a:schemeClr val="folHlink"/>
              </a:buClr>
              <a:buSzPct val="60000"/>
              <a:buFont typeface="Monotype Sorts"/>
              <a:buChar char="n"/>
              <a:defRPr kumimoji="1" sz="2400">
                <a:solidFill>
                  <a:schemeClr val="tx1"/>
                </a:solidFill>
                <a:latin typeface="Tahoma" pitchFamily="34" charset="0"/>
              </a:defRPr>
            </a:lvl3pPr>
            <a:lvl4pPr marL="1600200" indent="-228600">
              <a:spcBef>
                <a:spcPct val="20000"/>
              </a:spcBef>
              <a:buChar char="–"/>
              <a:defRPr kumimoji="1" sz="2000">
                <a:solidFill>
                  <a:schemeClr val="tx1"/>
                </a:solidFill>
                <a:latin typeface="Tahoma" pitchFamily="34" charset="0"/>
              </a:defRPr>
            </a:lvl4pPr>
            <a:lvl5pPr marL="2057400" indent="-228600">
              <a:spcBef>
                <a:spcPct val="20000"/>
              </a:spcBef>
              <a:buClr>
                <a:schemeClr val="folHlink"/>
              </a:buClr>
              <a:buSzPct val="50000"/>
              <a:buFont typeface="Monotype Sorts"/>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50000"/>
              <a:buFont typeface="Monotype Sorts"/>
              <a:buChar char="n"/>
              <a:defRPr kumimoji="1" sz="2000">
                <a:solidFill>
                  <a:schemeClr val="tx1"/>
                </a:solidFill>
                <a:latin typeface="Tahoma" pitchFamily="34" charset="0"/>
              </a:defRPr>
            </a:lvl9pPr>
          </a:lstStyle>
          <a:p>
            <a:pPr algn="ctr">
              <a:spcBef>
                <a:spcPct val="0"/>
              </a:spcBef>
              <a:buClrTx/>
              <a:buSzTx/>
              <a:buFontTx/>
              <a:buNone/>
            </a:pPr>
            <a:r>
              <a:rPr kumimoji="0" lang="en-US" altLang="ru-RU" sz="1600">
                <a:solidFill>
                  <a:srgbClr val="99FF66"/>
                </a:solidFill>
                <a:latin typeface="Times New Roman" pitchFamily="18" charset="0"/>
              </a:rPr>
              <a:t>Thompson BT et al. </a:t>
            </a:r>
            <a:r>
              <a:rPr kumimoji="0" lang="nb-NO" altLang="ru-RU" sz="1600" i="1">
                <a:solidFill>
                  <a:srgbClr val="99FF66"/>
                </a:solidFill>
                <a:latin typeface="Times New Roman" pitchFamily="18" charset="0"/>
              </a:rPr>
              <a:t>N Engl J Med</a:t>
            </a:r>
            <a:r>
              <a:rPr kumimoji="0" lang="nb-NO" altLang="ru-RU" sz="1600">
                <a:solidFill>
                  <a:srgbClr val="99FF66"/>
                </a:solidFill>
                <a:latin typeface="Times New Roman" pitchFamily="18" charset="0"/>
              </a:rPr>
              <a:t> 2017;377:562-</a:t>
            </a:r>
            <a:r>
              <a:rPr kumimoji="0" lang="ru-RU" altLang="ru-RU" sz="1600">
                <a:solidFill>
                  <a:srgbClr val="99FF66"/>
                </a:solidFill>
                <a:latin typeface="Times New Roman" pitchFamily="18" charset="0"/>
              </a:rPr>
              <a:t>5</a:t>
            </a:r>
            <a:r>
              <a:rPr kumimoji="0" lang="nb-NO" altLang="ru-RU" sz="1600">
                <a:solidFill>
                  <a:srgbClr val="99FF66"/>
                </a:solidFill>
                <a:latin typeface="Times New Roman" pitchFamily="18" charset="0"/>
              </a:rPr>
              <a:t>72</a:t>
            </a:r>
            <a:endParaRPr kumimoji="0" lang="ru-RU" altLang="ru-RU" sz="1600">
              <a:latin typeface="Arial" pitchFamily="34" charset="0"/>
            </a:endParaRPr>
          </a:p>
        </p:txBody>
      </p:sp>
    </p:spTree>
    <p:extLst>
      <p:ext uri="{BB962C8B-B14F-4D97-AF65-F5344CB8AC3E}">
        <p14:creationId xmlns:p14="http://schemas.microsoft.com/office/powerpoint/2010/main" val="1931935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388" y="0"/>
            <a:ext cx="8743950" cy="815975"/>
          </a:xfrm>
        </p:spPr>
        <p:txBody>
          <a:bodyPr>
            <a:normAutofit lnSpcReduction="10000"/>
          </a:bodyPr>
          <a:lstStyle/>
          <a:p>
            <a:pPr marL="0" indent="0">
              <a:buFont typeface="Monotype Sorts" pitchFamily="2" charset="2"/>
              <a:buNone/>
              <a:defRPr/>
            </a:pPr>
            <a:r>
              <a:rPr lang="ru-RU" dirty="0" smtClean="0">
                <a:solidFill>
                  <a:schemeClr val="tx2"/>
                </a:solidFill>
              </a:rPr>
              <a:t>Концепция стресс-растяжение при ОРДС</a:t>
            </a:r>
          </a:p>
          <a:p>
            <a:pPr marL="0" indent="0">
              <a:buFont typeface="Monotype Sorts" pitchFamily="2" charset="2"/>
              <a:buNone/>
              <a:defRPr/>
            </a:pPr>
            <a:r>
              <a:rPr lang="en-US" sz="1600" dirty="0" err="1" smtClean="0">
                <a:solidFill>
                  <a:srgbClr val="99FF66"/>
                </a:solidFill>
                <a:latin typeface="Times New Roman" pitchFamily="18" charset="0"/>
                <a:ea typeface="+mj-ea"/>
                <a:cs typeface="+mj-cs"/>
              </a:rPr>
              <a:t>Beitler</a:t>
            </a:r>
            <a:r>
              <a:rPr lang="en-US" sz="1600" dirty="0" smtClean="0">
                <a:solidFill>
                  <a:srgbClr val="99FF66"/>
                </a:solidFill>
                <a:latin typeface="Times New Roman" pitchFamily="18" charset="0"/>
                <a:ea typeface="+mj-ea"/>
                <a:cs typeface="+mj-cs"/>
              </a:rPr>
              <a:t> JR</a:t>
            </a:r>
            <a:r>
              <a:rPr lang="nb-NO" sz="1600" dirty="0" smtClean="0">
                <a:solidFill>
                  <a:srgbClr val="99FF66"/>
                </a:solidFill>
                <a:latin typeface="Times New Roman" pitchFamily="18" charset="0"/>
                <a:ea typeface="+mj-ea"/>
                <a:cs typeface="+mj-cs"/>
              </a:rPr>
              <a:t>. </a:t>
            </a:r>
            <a:r>
              <a:rPr lang="ru-RU" sz="1600" i="1" dirty="0" smtClean="0">
                <a:solidFill>
                  <a:srgbClr val="99FF66"/>
                </a:solidFill>
                <a:latin typeface="Times New Roman" pitchFamily="18" charset="0"/>
                <a:ea typeface="+mj-ea"/>
                <a:cs typeface="+mj-cs"/>
              </a:rPr>
              <a:t>С</a:t>
            </a:r>
            <a:r>
              <a:rPr lang="en-US" sz="1600" i="1" dirty="0" err="1" smtClean="0">
                <a:solidFill>
                  <a:srgbClr val="99FF66"/>
                </a:solidFill>
                <a:latin typeface="Times New Roman" pitchFamily="18" charset="0"/>
                <a:ea typeface="+mj-ea"/>
                <a:cs typeface="+mj-cs"/>
              </a:rPr>
              <a:t>urr</a:t>
            </a:r>
            <a:r>
              <a:rPr lang="en-US" sz="1600" i="1" dirty="0" smtClean="0">
                <a:solidFill>
                  <a:srgbClr val="99FF66"/>
                </a:solidFill>
                <a:latin typeface="Times New Roman" pitchFamily="18" charset="0"/>
                <a:ea typeface="+mj-ea"/>
                <a:cs typeface="+mj-cs"/>
              </a:rPr>
              <a:t> </a:t>
            </a:r>
            <a:r>
              <a:rPr lang="en-US" sz="1600" i="1" dirty="0" err="1" smtClean="0">
                <a:solidFill>
                  <a:srgbClr val="99FF66"/>
                </a:solidFill>
                <a:latin typeface="Times New Roman" pitchFamily="18" charset="0"/>
                <a:ea typeface="+mj-ea"/>
                <a:cs typeface="+mj-cs"/>
              </a:rPr>
              <a:t>Opin</a:t>
            </a:r>
            <a:r>
              <a:rPr lang="en-US" sz="1600" i="1" dirty="0" smtClean="0">
                <a:solidFill>
                  <a:srgbClr val="99FF66"/>
                </a:solidFill>
                <a:latin typeface="Times New Roman" pitchFamily="18" charset="0"/>
                <a:ea typeface="+mj-ea"/>
                <a:cs typeface="+mj-cs"/>
              </a:rPr>
              <a:t> </a:t>
            </a:r>
            <a:r>
              <a:rPr lang="nb-NO" sz="1600" i="1" dirty="0" smtClean="0">
                <a:solidFill>
                  <a:srgbClr val="99FF66"/>
                </a:solidFill>
                <a:latin typeface="Times New Roman" pitchFamily="18" charset="0"/>
                <a:ea typeface="+mj-ea"/>
                <a:cs typeface="+mj-cs"/>
              </a:rPr>
              <a:t>Crit </a:t>
            </a:r>
            <a:r>
              <a:rPr lang="nb-NO" sz="1600" i="1" dirty="0">
                <a:solidFill>
                  <a:srgbClr val="99FF66"/>
                </a:solidFill>
                <a:latin typeface="Times New Roman" pitchFamily="18" charset="0"/>
                <a:ea typeface="+mj-ea"/>
                <a:cs typeface="+mj-cs"/>
              </a:rPr>
              <a:t>Care </a:t>
            </a:r>
            <a:r>
              <a:rPr lang="nb-NO" sz="1600" dirty="0" smtClean="0">
                <a:solidFill>
                  <a:srgbClr val="99FF66"/>
                </a:solidFill>
                <a:latin typeface="Times New Roman" pitchFamily="18" charset="0"/>
                <a:ea typeface="+mj-ea"/>
                <a:cs typeface="+mj-cs"/>
              </a:rPr>
              <a:t>2019;25</a:t>
            </a:r>
            <a:endParaRPr lang="ru-RU" dirty="0"/>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430338"/>
            <a:ext cx="9147175" cy="399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95041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388" y="0"/>
            <a:ext cx="8743950" cy="815975"/>
          </a:xfrm>
        </p:spPr>
        <p:txBody>
          <a:bodyPr>
            <a:normAutofit fontScale="70000" lnSpcReduction="20000"/>
          </a:bodyPr>
          <a:lstStyle/>
          <a:p>
            <a:pPr marL="0" indent="0">
              <a:buFont typeface="Monotype Sorts" pitchFamily="2" charset="2"/>
              <a:buNone/>
              <a:defRPr/>
            </a:pPr>
            <a:r>
              <a:rPr lang="ru-RU" dirty="0" err="1" smtClean="0">
                <a:solidFill>
                  <a:schemeClr val="tx2"/>
                </a:solidFill>
              </a:rPr>
              <a:t>Перерастяжение</a:t>
            </a:r>
            <a:r>
              <a:rPr lang="ru-RU" dirty="0" smtClean="0">
                <a:solidFill>
                  <a:schemeClr val="tx2"/>
                </a:solidFill>
              </a:rPr>
              <a:t> альвеол при гетерогенных легких на фоне  ОРДС</a:t>
            </a:r>
          </a:p>
          <a:p>
            <a:pPr marL="0" indent="0">
              <a:buFont typeface="Monotype Sorts" pitchFamily="2" charset="2"/>
              <a:buNone/>
              <a:defRPr/>
            </a:pPr>
            <a:r>
              <a:rPr lang="en-US" sz="1600" dirty="0" err="1" smtClean="0">
                <a:solidFill>
                  <a:srgbClr val="99FF66"/>
                </a:solidFill>
                <a:latin typeface="Times New Roman" pitchFamily="18" charset="0"/>
                <a:ea typeface="+mj-ea"/>
                <a:cs typeface="+mj-cs"/>
              </a:rPr>
              <a:t>Beitler</a:t>
            </a:r>
            <a:r>
              <a:rPr lang="en-US" sz="1600" dirty="0" smtClean="0">
                <a:solidFill>
                  <a:srgbClr val="99FF66"/>
                </a:solidFill>
                <a:latin typeface="Times New Roman" pitchFamily="18" charset="0"/>
                <a:ea typeface="+mj-ea"/>
                <a:cs typeface="+mj-cs"/>
              </a:rPr>
              <a:t> JR</a:t>
            </a:r>
            <a:r>
              <a:rPr lang="nb-NO" sz="1600" dirty="0" smtClean="0">
                <a:solidFill>
                  <a:srgbClr val="99FF66"/>
                </a:solidFill>
                <a:latin typeface="Times New Roman" pitchFamily="18" charset="0"/>
                <a:ea typeface="+mj-ea"/>
                <a:cs typeface="+mj-cs"/>
              </a:rPr>
              <a:t>. </a:t>
            </a:r>
            <a:r>
              <a:rPr lang="ru-RU" sz="1600" i="1" dirty="0" smtClean="0">
                <a:solidFill>
                  <a:srgbClr val="99FF66"/>
                </a:solidFill>
                <a:latin typeface="Times New Roman" pitchFamily="18" charset="0"/>
                <a:ea typeface="+mj-ea"/>
                <a:cs typeface="+mj-cs"/>
              </a:rPr>
              <a:t>С</a:t>
            </a:r>
            <a:r>
              <a:rPr lang="en-US" sz="1600" i="1" dirty="0" err="1" smtClean="0">
                <a:solidFill>
                  <a:srgbClr val="99FF66"/>
                </a:solidFill>
                <a:latin typeface="Times New Roman" pitchFamily="18" charset="0"/>
                <a:ea typeface="+mj-ea"/>
                <a:cs typeface="+mj-cs"/>
              </a:rPr>
              <a:t>urr</a:t>
            </a:r>
            <a:r>
              <a:rPr lang="en-US" sz="1600" i="1" dirty="0" smtClean="0">
                <a:solidFill>
                  <a:srgbClr val="99FF66"/>
                </a:solidFill>
                <a:latin typeface="Times New Roman" pitchFamily="18" charset="0"/>
                <a:ea typeface="+mj-ea"/>
                <a:cs typeface="+mj-cs"/>
              </a:rPr>
              <a:t> </a:t>
            </a:r>
            <a:r>
              <a:rPr lang="en-US" sz="1600" i="1" dirty="0" err="1" smtClean="0">
                <a:solidFill>
                  <a:srgbClr val="99FF66"/>
                </a:solidFill>
                <a:latin typeface="Times New Roman" pitchFamily="18" charset="0"/>
                <a:ea typeface="+mj-ea"/>
                <a:cs typeface="+mj-cs"/>
              </a:rPr>
              <a:t>Opin</a:t>
            </a:r>
            <a:r>
              <a:rPr lang="en-US" sz="1600" i="1" dirty="0" smtClean="0">
                <a:solidFill>
                  <a:srgbClr val="99FF66"/>
                </a:solidFill>
                <a:latin typeface="Times New Roman" pitchFamily="18" charset="0"/>
                <a:ea typeface="+mj-ea"/>
                <a:cs typeface="+mj-cs"/>
              </a:rPr>
              <a:t> </a:t>
            </a:r>
            <a:r>
              <a:rPr lang="nb-NO" sz="1600" i="1" dirty="0" smtClean="0">
                <a:solidFill>
                  <a:srgbClr val="99FF66"/>
                </a:solidFill>
                <a:latin typeface="Times New Roman" pitchFamily="18" charset="0"/>
                <a:ea typeface="+mj-ea"/>
                <a:cs typeface="+mj-cs"/>
              </a:rPr>
              <a:t>Crit </a:t>
            </a:r>
            <a:r>
              <a:rPr lang="nb-NO" sz="1600" i="1" dirty="0">
                <a:solidFill>
                  <a:srgbClr val="99FF66"/>
                </a:solidFill>
                <a:latin typeface="Times New Roman" pitchFamily="18" charset="0"/>
                <a:ea typeface="+mj-ea"/>
                <a:cs typeface="+mj-cs"/>
              </a:rPr>
              <a:t>Care </a:t>
            </a:r>
            <a:r>
              <a:rPr lang="nb-NO" sz="1600" dirty="0" smtClean="0">
                <a:solidFill>
                  <a:srgbClr val="99FF66"/>
                </a:solidFill>
                <a:latin typeface="Times New Roman" pitchFamily="18" charset="0"/>
                <a:ea typeface="+mj-ea"/>
                <a:cs typeface="+mj-cs"/>
              </a:rPr>
              <a:t>2019;25</a:t>
            </a:r>
            <a:endParaRPr lang="ru-RU"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48680"/>
            <a:ext cx="57150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841776"/>
            <a:ext cx="204635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425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653136"/>
            <a:ext cx="2061096" cy="205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238304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5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955</Words>
  <Application>Microsoft Office PowerPoint</Application>
  <PresentationFormat>Экран (4:3)</PresentationFormat>
  <Paragraphs>74</Paragraphs>
  <Slides>19</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Реанимационное сопровождение пациентов с COVID-19 (ОРДС) </vt:lpstr>
      <vt:lpstr>Презентация PowerPoint</vt:lpstr>
      <vt:lpstr>Основные вопросы</vt:lpstr>
      <vt:lpstr>Возможные осложнения вирусной инфекции</vt:lpstr>
      <vt:lpstr>Презентация PowerPoint</vt:lpstr>
      <vt:lpstr>Презентация PowerPoint</vt:lpstr>
      <vt:lpstr>Презентация PowerPoint</vt:lpstr>
      <vt:lpstr>Презентация PowerPoint</vt:lpstr>
      <vt:lpstr>Презентация PowerPoint</vt:lpstr>
      <vt:lpstr>Tерапия ОРДС Fan E. et al. JAMA 2018;319:698-710</vt:lpstr>
      <vt:lpstr>Неинвазивная вентиляция легких – терапия первой линии</vt:lpstr>
      <vt:lpstr>Задачи респираторной поддержки при  ОРДС, пневмонии Fan E. et al. JAMA 2018;319:698-710 </vt:lpstr>
      <vt:lpstr>Респираторная поддержка </vt:lpstr>
      <vt:lpstr>Подбор ДО при респираторной поддержке </vt:lpstr>
      <vt:lpstr>Важно !!!</vt:lpstr>
      <vt:lpstr>Степень интервенции в зависимости от тяжести ОРДС</vt:lpstr>
      <vt:lpstr>Положение на животе</vt:lpstr>
      <vt:lpstr>Презентация PowerPoint</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ИВЛ при Респираторном дисстресс-синдроме </dc:title>
  <dc:creator>сотрудник</dc:creator>
  <cp:lastModifiedBy>сотрудник</cp:lastModifiedBy>
  <cp:revision>13</cp:revision>
  <dcterms:created xsi:type="dcterms:W3CDTF">2020-03-31T07:59:07Z</dcterms:created>
  <dcterms:modified xsi:type="dcterms:W3CDTF">2020-03-31T14:05:50Z</dcterms:modified>
</cp:coreProperties>
</file>