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414" r:id="rId3"/>
    <p:sldId id="415" r:id="rId4"/>
    <p:sldId id="426" r:id="rId5"/>
    <p:sldId id="422" r:id="rId6"/>
    <p:sldId id="424" r:id="rId7"/>
    <p:sldId id="425" r:id="rId8"/>
    <p:sldId id="423" r:id="rId9"/>
    <p:sldId id="35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781" autoAdjust="0"/>
    <p:restoredTop sz="92294" autoAdjust="0"/>
  </p:normalViewPr>
  <p:slideViewPr>
    <p:cSldViewPr>
      <p:cViewPr>
        <p:scale>
          <a:sx n="70" d="100"/>
          <a:sy n="70" d="100"/>
        </p:scale>
        <p:origin x="-2814" y="-9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8996A0-9A31-46DF-916D-2E0C55BB3501}" type="doc">
      <dgm:prSet loTypeId="urn:microsoft.com/office/officeart/2005/8/layout/radial4" loCatId="relationship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6A6ECE20-D291-49E3-A1B0-3BDDEDCC1FBD}">
      <dgm:prSet phldrT="[Текст]" custT="1"/>
      <dgm:spPr>
        <a:solidFill>
          <a:schemeClr val="accent1"/>
        </a:solidFill>
      </dgm:spPr>
      <dgm:t>
        <a:bodyPr/>
        <a:lstStyle/>
        <a:p>
          <a:r>
            <a:rPr lang="ru-RU" sz="6000" b="1" dirty="0" smtClean="0">
              <a:solidFill>
                <a:schemeClr val="bg1"/>
              </a:solidFill>
            </a:rPr>
            <a:t>КЗГ</a:t>
          </a:r>
          <a:endParaRPr lang="ru-RU" sz="6000" b="1" dirty="0">
            <a:solidFill>
              <a:schemeClr val="bg1"/>
            </a:solidFill>
          </a:endParaRPr>
        </a:p>
      </dgm:t>
    </dgm:pt>
    <dgm:pt modelId="{E157878B-F622-4175-A4E2-DA23183547EA}" type="parTrans" cxnId="{02A260F4-50F6-4930-8A55-B639C14729B5}">
      <dgm:prSet/>
      <dgm:spPr/>
      <dgm:t>
        <a:bodyPr/>
        <a:lstStyle/>
        <a:p>
          <a:endParaRPr lang="ru-RU" sz="2000" b="0"/>
        </a:p>
      </dgm:t>
    </dgm:pt>
    <dgm:pt modelId="{68DAD552-09FB-40F8-95A6-A101419D3B54}" type="sibTrans" cxnId="{02A260F4-50F6-4930-8A55-B639C14729B5}">
      <dgm:prSet/>
      <dgm:spPr/>
      <dgm:t>
        <a:bodyPr/>
        <a:lstStyle/>
        <a:p>
          <a:endParaRPr lang="ru-RU" sz="2000" b="0"/>
        </a:p>
      </dgm:t>
    </dgm:pt>
    <dgm:pt modelId="{A00CD4D2-9CCA-4F07-9E11-D1EBD9C08344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2000" b="0" dirty="0" smtClean="0"/>
            <a:t>Пилотный проект внедрен</a:t>
          </a:r>
        </a:p>
        <a:p>
          <a:r>
            <a:rPr lang="ru-RU" sz="2000" b="0" dirty="0" smtClean="0"/>
            <a:t> </a:t>
          </a:r>
          <a:r>
            <a:rPr lang="ru-RU" sz="2000" b="1" dirty="0" smtClean="0"/>
            <a:t>1 октября 2013 года</a:t>
          </a:r>
          <a:endParaRPr lang="ru-RU" sz="2000" b="1" dirty="0"/>
        </a:p>
      </dgm:t>
    </dgm:pt>
    <dgm:pt modelId="{05431A9E-8C72-4FD2-8870-1E14204F8238}" type="parTrans" cxnId="{299CD8E5-0852-4755-A72B-FA3C3B353A8B}">
      <dgm:prSet/>
      <dgm:spPr/>
      <dgm:t>
        <a:bodyPr/>
        <a:lstStyle/>
        <a:p>
          <a:endParaRPr lang="ru-RU" sz="2000" b="0"/>
        </a:p>
      </dgm:t>
    </dgm:pt>
    <dgm:pt modelId="{FA5D9FF9-993D-496F-9CCD-BD9B2E9098EA}" type="sibTrans" cxnId="{299CD8E5-0852-4755-A72B-FA3C3B353A8B}">
      <dgm:prSet/>
      <dgm:spPr/>
      <dgm:t>
        <a:bodyPr/>
        <a:lstStyle/>
        <a:p>
          <a:endParaRPr lang="ru-RU" sz="2000" b="0"/>
        </a:p>
      </dgm:t>
    </dgm:pt>
    <dgm:pt modelId="{FBAB6A88-5E55-4394-A5DA-18ED20A074B0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2000" b="0" dirty="0" smtClean="0"/>
            <a:t>Оплата медицинской помощи в круглосуточном стационаре производится по  педиатрическим и хирургическим  КЗГ</a:t>
          </a:r>
          <a:endParaRPr lang="ru-RU" sz="2000" b="0" dirty="0"/>
        </a:p>
      </dgm:t>
    </dgm:pt>
    <dgm:pt modelId="{E90FBC7B-21C3-49ED-AB24-366D859424C9}" type="parTrans" cxnId="{2ADD913E-C6DD-4EA5-96F1-C5B24CB40753}">
      <dgm:prSet/>
      <dgm:spPr/>
      <dgm:t>
        <a:bodyPr/>
        <a:lstStyle/>
        <a:p>
          <a:endParaRPr lang="ru-RU" sz="2000" b="0"/>
        </a:p>
      </dgm:t>
    </dgm:pt>
    <dgm:pt modelId="{FDD296DE-E8DF-49E5-B87F-FA3B748E0343}" type="sibTrans" cxnId="{2ADD913E-C6DD-4EA5-96F1-C5B24CB40753}">
      <dgm:prSet/>
      <dgm:spPr/>
      <dgm:t>
        <a:bodyPr/>
        <a:lstStyle/>
        <a:p>
          <a:endParaRPr lang="ru-RU" sz="2000" b="0"/>
        </a:p>
      </dgm:t>
    </dgm:pt>
    <dgm:pt modelId="{E3672BE7-C825-4CA3-ACDC-ECD945B8C139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2000" b="1" dirty="0" smtClean="0"/>
            <a:t>Оплата производится по пролеченным пациентам</a:t>
          </a:r>
          <a:endParaRPr lang="ru-RU" sz="2000" b="1" dirty="0"/>
        </a:p>
      </dgm:t>
    </dgm:pt>
    <dgm:pt modelId="{1AF6C720-B3D3-466D-8CFE-DD8D886F59B8}" type="parTrans" cxnId="{943BCEEB-0326-4D95-838C-A41282EF755F}">
      <dgm:prSet/>
      <dgm:spPr/>
      <dgm:t>
        <a:bodyPr/>
        <a:lstStyle/>
        <a:p>
          <a:endParaRPr lang="ru-RU" sz="2000" b="0"/>
        </a:p>
      </dgm:t>
    </dgm:pt>
    <dgm:pt modelId="{EB407D1E-782C-440C-99B2-5957851F2F76}" type="sibTrans" cxnId="{943BCEEB-0326-4D95-838C-A41282EF755F}">
      <dgm:prSet/>
      <dgm:spPr/>
      <dgm:t>
        <a:bodyPr/>
        <a:lstStyle/>
        <a:p>
          <a:endParaRPr lang="ru-RU" sz="2000" b="0"/>
        </a:p>
      </dgm:t>
    </dgm:pt>
    <dgm:pt modelId="{F5E5B07D-5287-4DE8-BD26-5C83F9AE3FAD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2000" b="0" dirty="0" smtClean="0"/>
            <a:t>Выделено 58 групп педиатрических</a:t>
          </a:r>
        </a:p>
        <a:p>
          <a:r>
            <a:rPr lang="ru-RU" sz="2000" b="0" dirty="0" smtClean="0"/>
            <a:t>45 групп хирургических (разбивка по 5 категориям сложности вмешательств)</a:t>
          </a:r>
          <a:endParaRPr lang="ru-RU" sz="2000" b="0" dirty="0"/>
        </a:p>
      </dgm:t>
    </dgm:pt>
    <dgm:pt modelId="{D279DF8B-E4FB-4E63-B59D-B8E3CB516FCD}" type="parTrans" cxnId="{71672E83-E5D5-4A04-BEA8-1A121F9FB2D2}">
      <dgm:prSet/>
      <dgm:spPr/>
      <dgm:t>
        <a:bodyPr/>
        <a:lstStyle/>
        <a:p>
          <a:endParaRPr lang="ru-RU" sz="2000" b="0"/>
        </a:p>
      </dgm:t>
    </dgm:pt>
    <dgm:pt modelId="{DE0A3D1B-9351-4904-8E09-0059D80AA60B}" type="sibTrans" cxnId="{71672E83-E5D5-4A04-BEA8-1A121F9FB2D2}">
      <dgm:prSet/>
      <dgm:spPr/>
      <dgm:t>
        <a:bodyPr/>
        <a:lstStyle/>
        <a:p>
          <a:endParaRPr lang="ru-RU" sz="2000" b="0"/>
        </a:p>
      </dgm:t>
    </dgm:pt>
    <dgm:pt modelId="{A0085BA3-6050-40F7-B21C-A894B4476E73}">
      <dgm:prSet phldrT="[Текст]" custRadScaleRad="133136" custRadScaleInc="71164"/>
      <dgm:spPr/>
      <dgm:t>
        <a:bodyPr/>
        <a:lstStyle/>
        <a:p>
          <a:endParaRPr lang="ru-RU"/>
        </a:p>
      </dgm:t>
    </dgm:pt>
    <dgm:pt modelId="{51F05A46-9E15-40A1-BA55-DD893FEC4486}" type="sibTrans" cxnId="{8BE4926D-42A3-4C5A-B882-DBCC54001CB7}">
      <dgm:prSet/>
      <dgm:spPr/>
      <dgm:t>
        <a:bodyPr/>
        <a:lstStyle/>
        <a:p>
          <a:endParaRPr lang="ru-RU"/>
        </a:p>
      </dgm:t>
    </dgm:pt>
    <dgm:pt modelId="{C9B70112-DEFE-45A5-BB8F-2D6539C2552F}" type="parTrans" cxnId="{8BE4926D-42A3-4C5A-B882-DBCC54001CB7}">
      <dgm:prSet/>
      <dgm:spPr/>
      <dgm:t>
        <a:bodyPr/>
        <a:lstStyle/>
        <a:p>
          <a:endParaRPr lang="ru-RU" b="0"/>
        </a:p>
      </dgm:t>
    </dgm:pt>
    <dgm:pt modelId="{325055D6-3DC5-42B3-AD4B-86CC5AB7BA87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2000" b="0" dirty="0" smtClean="0"/>
            <a:t>Обучение персонала по применению КЗГ совместно ТФОМС РТ</a:t>
          </a:r>
          <a:endParaRPr lang="ru-RU" sz="2000" b="0" dirty="0"/>
        </a:p>
      </dgm:t>
    </dgm:pt>
    <dgm:pt modelId="{1E551393-8634-4567-9924-2B520CFBA6F7}" type="parTrans" cxnId="{54E2AD21-DBA1-4533-853E-FCB336A58A4E}">
      <dgm:prSet/>
      <dgm:spPr/>
      <dgm:t>
        <a:bodyPr/>
        <a:lstStyle/>
        <a:p>
          <a:endParaRPr lang="ru-RU"/>
        </a:p>
      </dgm:t>
    </dgm:pt>
    <dgm:pt modelId="{7FBD0E94-A750-4DBC-9E42-9628EB10142F}" type="sibTrans" cxnId="{54E2AD21-DBA1-4533-853E-FCB336A58A4E}">
      <dgm:prSet/>
      <dgm:spPr/>
      <dgm:t>
        <a:bodyPr/>
        <a:lstStyle/>
        <a:p>
          <a:endParaRPr lang="ru-RU"/>
        </a:p>
      </dgm:t>
    </dgm:pt>
    <dgm:pt modelId="{92464906-473F-4CEB-87FF-70B3385D5756}" type="pres">
      <dgm:prSet presAssocID="{B38996A0-9A31-46DF-916D-2E0C55BB350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48E843-270A-46DA-A47D-4341E4DFD707}" type="pres">
      <dgm:prSet presAssocID="{6A6ECE20-D291-49E3-A1B0-3BDDEDCC1FBD}" presName="centerShape" presStyleLbl="node0" presStyleIdx="0" presStyleCnt="1" custLinFactNeighborX="-1451" custLinFactNeighborY="-46708"/>
      <dgm:spPr/>
      <dgm:t>
        <a:bodyPr/>
        <a:lstStyle/>
        <a:p>
          <a:endParaRPr lang="ru-RU"/>
        </a:p>
      </dgm:t>
    </dgm:pt>
    <dgm:pt modelId="{9867C020-4D75-4315-A2E9-C4A862D61337}" type="pres">
      <dgm:prSet presAssocID="{05431A9E-8C72-4FD2-8870-1E14204F8238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EBA165A2-649F-4FCF-9B81-79F06250B989}" type="pres">
      <dgm:prSet presAssocID="{A00CD4D2-9CCA-4F07-9E11-D1EBD9C08344}" presName="node" presStyleLbl="node1" presStyleIdx="0" presStyleCnt="5" custScaleX="115212" custRadScaleRad="137827" custRadScaleInc="1370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722204-3815-43EA-94E1-18C1FF7A1770}" type="pres">
      <dgm:prSet presAssocID="{1E551393-8634-4567-9924-2B520CFBA6F7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5594FE56-CDB6-4BF7-A920-DB4E401DEBBA}" type="pres">
      <dgm:prSet presAssocID="{325055D6-3DC5-42B3-AD4B-86CC5AB7BA87}" presName="node" presStyleLbl="node1" presStyleIdx="1" presStyleCnt="5" custRadScaleRad="98127" custRadScaleInc="-590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BEEB00-07F0-49AA-A3EB-691AB8AE0F22}" type="pres">
      <dgm:prSet presAssocID="{E90FBC7B-21C3-49ED-AB24-366D859424C9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E9A2F297-AC87-4502-BD95-7E9CDCB54AED}" type="pres">
      <dgm:prSet presAssocID="{FBAB6A88-5E55-4394-A5DA-18ED20A074B0}" presName="node" presStyleLbl="node1" presStyleIdx="2" presStyleCnt="5" custScaleX="141984" custScaleY="117421" custRadScaleRad="4560" custRadScaleInc="-2811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CADFD-7B9A-4B6B-A465-F442E174AFF5}" type="pres">
      <dgm:prSet presAssocID="{1AF6C720-B3D3-466D-8CFE-DD8D886F59B8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D5F9AFA3-25A5-469B-8B69-64F81B72E895}" type="pres">
      <dgm:prSet presAssocID="{E3672BE7-C825-4CA3-ACDC-ECD945B8C139}" presName="node" presStyleLbl="node1" presStyleIdx="3" presStyleCnt="5" custRadScaleRad="135976" custRadScaleInc="-105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F92C48-8BD8-4DD7-96E0-20CE2970BB45}" type="pres">
      <dgm:prSet presAssocID="{D279DF8B-E4FB-4E63-B59D-B8E3CB516FCD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364E9A37-9D4B-4591-A43D-0CA7DC5DD226}" type="pres">
      <dgm:prSet presAssocID="{F5E5B07D-5287-4DE8-BD26-5C83F9AE3FAD}" presName="node" presStyleLbl="node1" presStyleIdx="4" presStyleCnt="5" custScaleX="135264" custScaleY="116545" custRadScaleRad="98470" custRadScaleInc="-578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E2AD21-DBA1-4533-853E-FCB336A58A4E}" srcId="{6A6ECE20-D291-49E3-A1B0-3BDDEDCC1FBD}" destId="{325055D6-3DC5-42B3-AD4B-86CC5AB7BA87}" srcOrd="1" destOrd="0" parTransId="{1E551393-8634-4567-9924-2B520CFBA6F7}" sibTransId="{7FBD0E94-A750-4DBC-9E42-9628EB10142F}"/>
    <dgm:cxn modelId="{73DF4820-376E-474F-8C02-22AF75B4B79B}" type="presOf" srcId="{F5E5B07D-5287-4DE8-BD26-5C83F9AE3FAD}" destId="{364E9A37-9D4B-4591-A43D-0CA7DC5DD226}" srcOrd="0" destOrd="0" presId="urn:microsoft.com/office/officeart/2005/8/layout/radial4"/>
    <dgm:cxn modelId="{3F3FEFBC-8DD8-472A-8130-6195DBE89AAC}" type="presOf" srcId="{05431A9E-8C72-4FD2-8870-1E14204F8238}" destId="{9867C020-4D75-4315-A2E9-C4A862D61337}" srcOrd="0" destOrd="0" presId="urn:microsoft.com/office/officeart/2005/8/layout/radial4"/>
    <dgm:cxn modelId="{18C09396-F83D-4CD8-BD94-27DA10F1054B}" type="presOf" srcId="{FBAB6A88-5E55-4394-A5DA-18ED20A074B0}" destId="{E9A2F297-AC87-4502-BD95-7E9CDCB54AED}" srcOrd="0" destOrd="0" presId="urn:microsoft.com/office/officeart/2005/8/layout/radial4"/>
    <dgm:cxn modelId="{914D21C4-4BFA-49EC-85EA-F46A544120A9}" type="presOf" srcId="{D279DF8B-E4FB-4E63-B59D-B8E3CB516FCD}" destId="{C8F92C48-8BD8-4DD7-96E0-20CE2970BB45}" srcOrd="0" destOrd="0" presId="urn:microsoft.com/office/officeart/2005/8/layout/radial4"/>
    <dgm:cxn modelId="{63A59BB2-B914-4C98-BC23-04E497B7C4D6}" type="presOf" srcId="{E3672BE7-C825-4CA3-ACDC-ECD945B8C139}" destId="{D5F9AFA3-25A5-469B-8B69-64F81B72E895}" srcOrd="0" destOrd="0" presId="urn:microsoft.com/office/officeart/2005/8/layout/radial4"/>
    <dgm:cxn modelId="{02A260F4-50F6-4930-8A55-B639C14729B5}" srcId="{B38996A0-9A31-46DF-916D-2E0C55BB3501}" destId="{6A6ECE20-D291-49E3-A1B0-3BDDEDCC1FBD}" srcOrd="0" destOrd="0" parTransId="{E157878B-F622-4175-A4E2-DA23183547EA}" sibTransId="{68DAD552-09FB-40F8-95A6-A101419D3B54}"/>
    <dgm:cxn modelId="{2ADD913E-C6DD-4EA5-96F1-C5B24CB40753}" srcId="{6A6ECE20-D291-49E3-A1B0-3BDDEDCC1FBD}" destId="{FBAB6A88-5E55-4394-A5DA-18ED20A074B0}" srcOrd="2" destOrd="0" parTransId="{E90FBC7B-21C3-49ED-AB24-366D859424C9}" sibTransId="{FDD296DE-E8DF-49E5-B87F-FA3B748E0343}"/>
    <dgm:cxn modelId="{A8F3B577-17CE-4294-A283-685970DC1029}" type="presOf" srcId="{1E551393-8634-4567-9924-2B520CFBA6F7}" destId="{27722204-3815-43EA-94E1-18C1FF7A1770}" srcOrd="0" destOrd="0" presId="urn:microsoft.com/office/officeart/2005/8/layout/radial4"/>
    <dgm:cxn modelId="{4A129746-78A7-4721-A07B-6AAD7F3EB08C}" type="presOf" srcId="{A00CD4D2-9CCA-4F07-9E11-D1EBD9C08344}" destId="{EBA165A2-649F-4FCF-9B81-79F06250B989}" srcOrd="0" destOrd="0" presId="urn:microsoft.com/office/officeart/2005/8/layout/radial4"/>
    <dgm:cxn modelId="{72C86353-5D17-4BFB-A1AA-571FD8DCF4EC}" type="presOf" srcId="{B38996A0-9A31-46DF-916D-2E0C55BB3501}" destId="{92464906-473F-4CEB-87FF-70B3385D5756}" srcOrd="0" destOrd="0" presId="urn:microsoft.com/office/officeart/2005/8/layout/radial4"/>
    <dgm:cxn modelId="{622C6416-DE29-41B6-AE60-47D1C0609317}" type="presOf" srcId="{6A6ECE20-D291-49E3-A1B0-3BDDEDCC1FBD}" destId="{CD48E843-270A-46DA-A47D-4341E4DFD707}" srcOrd="0" destOrd="0" presId="urn:microsoft.com/office/officeart/2005/8/layout/radial4"/>
    <dgm:cxn modelId="{8BE4926D-42A3-4C5A-B882-DBCC54001CB7}" srcId="{B38996A0-9A31-46DF-916D-2E0C55BB3501}" destId="{A0085BA3-6050-40F7-B21C-A894B4476E73}" srcOrd="1" destOrd="0" parTransId="{C9B70112-DEFE-45A5-BB8F-2D6539C2552F}" sibTransId="{51F05A46-9E15-40A1-BA55-DD893FEC4486}"/>
    <dgm:cxn modelId="{943BCEEB-0326-4D95-838C-A41282EF755F}" srcId="{6A6ECE20-D291-49E3-A1B0-3BDDEDCC1FBD}" destId="{E3672BE7-C825-4CA3-ACDC-ECD945B8C139}" srcOrd="3" destOrd="0" parTransId="{1AF6C720-B3D3-466D-8CFE-DD8D886F59B8}" sibTransId="{EB407D1E-782C-440C-99B2-5957851F2F76}"/>
    <dgm:cxn modelId="{7E02E451-0901-4331-98E2-F936FB1B23D9}" type="presOf" srcId="{E90FBC7B-21C3-49ED-AB24-366D859424C9}" destId="{ACBEEB00-07F0-49AA-A3EB-691AB8AE0F22}" srcOrd="0" destOrd="0" presId="urn:microsoft.com/office/officeart/2005/8/layout/radial4"/>
    <dgm:cxn modelId="{71672E83-E5D5-4A04-BEA8-1A121F9FB2D2}" srcId="{6A6ECE20-D291-49E3-A1B0-3BDDEDCC1FBD}" destId="{F5E5B07D-5287-4DE8-BD26-5C83F9AE3FAD}" srcOrd="4" destOrd="0" parTransId="{D279DF8B-E4FB-4E63-B59D-B8E3CB516FCD}" sibTransId="{DE0A3D1B-9351-4904-8E09-0059D80AA60B}"/>
    <dgm:cxn modelId="{299CD8E5-0852-4755-A72B-FA3C3B353A8B}" srcId="{6A6ECE20-D291-49E3-A1B0-3BDDEDCC1FBD}" destId="{A00CD4D2-9CCA-4F07-9E11-D1EBD9C08344}" srcOrd="0" destOrd="0" parTransId="{05431A9E-8C72-4FD2-8870-1E14204F8238}" sibTransId="{FA5D9FF9-993D-496F-9CCD-BD9B2E9098EA}"/>
    <dgm:cxn modelId="{6125387D-6295-415B-9FCF-949F78627A44}" type="presOf" srcId="{1AF6C720-B3D3-466D-8CFE-DD8D886F59B8}" destId="{CD2CADFD-7B9A-4B6B-A465-F442E174AFF5}" srcOrd="0" destOrd="0" presId="urn:microsoft.com/office/officeart/2005/8/layout/radial4"/>
    <dgm:cxn modelId="{E4F44D53-675F-4705-9CAF-EEBEA01E80C8}" type="presOf" srcId="{325055D6-3DC5-42B3-AD4B-86CC5AB7BA87}" destId="{5594FE56-CDB6-4BF7-A920-DB4E401DEBBA}" srcOrd="0" destOrd="0" presId="urn:microsoft.com/office/officeart/2005/8/layout/radial4"/>
    <dgm:cxn modelId="{20C278AC-EED7-40B7-A811-39AC28DCC613}" type="presParOf" srcId="{92464906-473F-4CEB-87FF-70B3385D5756}" destId="{CD48E843-270A-46DA-A47D-4341E4DFD707}" srcOrd="0" destOrd="0" presId="urn:microsoft.com/office/officeart/2005/8/layout/radial4"/>
    <dgm:cxn modelId="{1F6AD413-90DD-4314-AFD6-6D298AFAB56F}" type="presParOf" srcId="{92464906-473F-4CEB-87FF-70B3385D5756}" destId="{9867C020-4D75-4315-A2E9-C4A862D61337}" srcOrd="1" destOrd="0" presId="urn:microsoft.com/office/officeart/2005/8/layout/radial4"/>
    <dgm:cxn modelId="{553E445F-240F-4E5C-9CDE-5A8B6121E0DA}" type="presParOf" srcId="{92464906-473F-4CEB-87FF-70B3385D5756}" destId="{EBA165A2-649F-4FCF-9B81-79F06250B989}" srcOrd="2" destOrd="0" presId="urn:microsoft.com/office/officeart/2005/8/layout/radial4"/>
    <dgm:cxn modelId="{5D63AA69-E9E0-4928-8DE8-5C2197151CAB}" type="presParOf" srcId="{92464906-473F-4CEB-87FF-70B3385D5756}" destId="{27722204-3815-43EA-94E1-18C1FF7A1770}" srcOrd="3" destOrd="0" presId="urn:microsoft.com/office/officeart/2005/8/layout/radial4"/>
    <dgm:cxn modelId="{FB92F776-D3C9-4D35-A66B-602490702995}" type="presParOf" srcId="{92464906-473F-4CEB-87FF-70B3385D5756}" destId="{5594FE56-CDB6-4BF7-A920-DB4E401DEBBA}" srcOrd="4" destOrd="0" presId="urn:microsoft.com/office/officeart/2005/8/layout/radial4"/>
    <dgm:cxn modelId="{9FCD7B95-C2B1-4058-A1DB-3060E4DCFC5B}" type="presParOf" srcId="{92464906-473F-4CEB-87FF-70B3385D5756}" destId="{ACBEEB00-07F0-49AA-A3EB-691AB8AE0F22}" srcOrd="5" destOrd="0" presId="urn:microsoft.com/office/officeart/2005/8/layout/radial4"/>
    <dgm:cxn modelId="{4663D581-163A-4388-B0DA-61C722F12C31}" type="presParOf" srcId="{92464906-473F-4CEB-87FF-70B3385D5756}" destId="{E9A2F297-AC87-4502-BD95-7E9CDCB54AED}" srcOrd="6" destOrd="0" presId="urn:microsoft.com/office/officeart/2005/8/layout/radial4"/>
    <dgm:cxn modelId="{29397AE5-726C-4057-8136-AC5366BEFDD9}" type="presParOf" srcId="{92464906-473F-4CEB-87FF-70B3385D5756}" destId="{CD2CADFD-7B9A-4B6B-A465-F442E174AFF5}" srcOrd="7" destOrd="0" presId="urn:microsoft.com/office/officeart/2005/8/layout/radial4"/>
    <dgm:cxn modelId="{4520ADF7-B0B0-4E8F-BEE5-2659DB2743C7}" type="presParOf" srcId="{92464906-473F-4CEB-87FF-70B3385D5756}" destId="{D5F9AFA3-25A5-469B-8B69-64F81B72E895}" srcOrd="8" destOrd="0" presId="urn:microsoft.com/office/officeart/2005/8/layout/radial4"/>
    <dgm:cxn modelId="{CEAD790B-A4F9-47DD-895F-C38AE073A804}" type="presParOf" srcId="{92464906-473F-4CEB-87FF-70B3385D5756}" destId="{C8F92C48-8BD8-4DD7-96E0-20CE2970BB45}" srcOrd="9" destOrd="0" presId="urn:microsoft.com/office/officeart/2005/8/layout/radial4"/>
    <dgm:cxn modelId="{E1E91320-5BF8-4A08-898F-9E22A7E09F97}" type="presParOf" srcId="{92464906-473F-4CEB-87FF-70B3385D5756}" destId="{364E9A37-9D4B-4591-A43D-0CA7DC5DD226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891669-CF42-4A4C-B17E-788639366FE1}" type="doc">
      <dgm:prSet loTypeId="urn:microsoft.com/office/officeart/2005/8/layout/vList5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A819B0C1-F1BE-4CB7-B028-8052DB92DAE9}">
      <dgm:prSet phldrT="[Текст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+</a:t>
          </a:r>
          <a:endParaRPr lang="ru-RU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4461DC6F-E6B7-49DB-95E1-F8F3EC73A699}" type="parTrans" cxnId="{B3EF1492-B0FB-4A77-8B70-EACB9C1DB544}">
      <dgm:prSet/>
      <dgm:spPr/>
      <dgm:t>
        <a:bodyPr/>
        <a:lstStyle/>
        <a:p>
          <a:endParaRPr lang="ru-RU"/>
        </a:p>
      </dgm:t>
    </dgm:pt>
    <dgm:pt modelId="{93795181-F6D7-4360-87A3-E10925BC63D1}" type="sibTrans" cxnId="{B3EF1492-B0FB-4A77-8B70-EACB9C1DB544}">
      <dgm:prSet/>
      <dgm:spPr/>
      <dgm:t>
        <a:bodyPr/>
        <a:lstStyle/>
        <a:p>
          <a:endParaRPr lang="ru-RU"/>
        </a:p>
      </dgm:t>
    </dgm:pt>
    <dgm:pt modelId="{FB8F4B32-51C2-4FBD-8AE7-5989A9B492E8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+</a:t>
          </a:r>
        </a:p>
      </dgm:t>
    </dgm:pt>
    <dgm:pt modelId="{1A6C5BA8-6081-4BB5-8E7E-EC41C30222A9}" type="parTrans" cxnId="{6081B7C7-5399-40C6-A794-C501E6C9C467}">
      <dgm:prSet/>
      <dgm:spPr/>
      <dgm:t>
        <a:bodyPr/>
        <a:lstStyle/>
        <a:p>
          <a:endParaRPr lang="ru-RU"/>
        </a:p>
      </dgm:t>
    </dgm:pt>
    <dgm:pt modelId="{4F5BD6F4-96A3-414E-92F9-6A7FA75EAEDF}" type="sibTrans" cxnId="{6081B7C7-5399-40C6-A794-C501E6C9C467}">
      <dgm:prSet/>
      <dgm:spPr/>
      <dgm:t>
        <a:bodyPr/>
        <a:lstStyle/>
        <a:p>
          <a:endParaRPr lang="ru-RU"/>
        </a:p>
      </dgm:t>
    </dgm:pt>
    <dgm:pt modelId="{76764409-974A-4C3E-BA0D-8A9741348B03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+</a:t>
          </a:r>
        </a:p>
      </dgm:t>
    </dgm:pt>
    <dgm:pt modelId="{28664366-8ACC-43BC-80DC-223448CC7EC6}" type="parTrans" cxnId="{AD2D8087-0FD2-48A7-9D77-3940FA826000}">
      <dgm:prSet/>
      <dgm:spPr/>
      <dgm:t>
        <a:bodyPr/>
        <a:lstStyle/>
        <a:p>
          <a:endParaRPr lang="ru-RU"/>
        </a:p>
      </dgm:t>
    </dgm:pt>
    <dgm:pt modelId="{AA6AF23E-36C6-4543-8E28-FCB42550A22A}" type="sibTrans" cxnId="{AD2D8087-0FD2-48A7-9D77-3940FA826000}">
      <dgm:prSet/>
      <dgm:spPr/>
      <dgm:t>
        <a:bodyPr/>
        <a:lstStyle/>
        <a:p>
          <a:endParaRPr lang="ru-RU"/>
        </a:p>
      </dgm:t>
    </dgm:pt>
    <dgm:pt modelId="{C348A327-71CA-4448-A985-AD5AA54BFFC0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+</a:t>
          </a:r>
        </a:p>
      </dgm:t>
    </dgm:pt>
    <dgm:pt modelId="{60FD9AFA-8FA0-4259-A521-3593705482E2}" type="parTrans" cxnId="{D6B13CB1-3691-428E-8FA7-01D440968FF2}">
      <dgm:prSet/>
      <dgm:spPr/>
      <dgm:t>
        <a:bodyPr/>
        <a:lstStyle/>
        <a:p>
          <a:endParaRPr lang="ru-RU"/>
        </a:p>
      </dgm:t>
    </dgm:pt>
    <dgm:pt modelId="{556A4519-AE26-42C5-998B-C4DDD1C9B332}" type="sibTrans" cxnId="{D6B13CB1-3691-428E-8FA7-01D440968FF2}">
      <dgm:prSet/>
      <dgm:spPr/>
      <dgm:t>
        <a:bodyPr/>
        <a:lstStyle/>
        <a:p>
          <a:endParaRPr lang="ru-RU"/>
        </a:p>
      </dgm:t>
    </dgm:pt>
    <dgm:pt modelId="{4C6CD1DE-B526-49A6-8616-0A5327683A3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>
              <a:latin typeface="Arial" pitchFamily="34" charset="0"/>
              <a:cs typeface="Arial" pitchFamily="34" charset="0"/>
            </a:rPr>
            <a:t>Нет необходимости «держать» пациента на койке 80% от плановых сроков длительности лечения;</a:t>
          </a:r>
          <a:endParaRPr lang="ru-RU" sz="1800" b="1" dirty="0">
            <a:latin typeface="Arial" pitchFamily="34" charset="0"/>
            <a:cs typeface="Arial" pitchFamily="34" charset="0"/>
          </a:endParaRPr>
        </a:p>
      </dgm:t>
    </dgm:pt>
    <dgm:pt modelId="{B2F382C7-044C-4638-A4FD-6BC1A89014A9}" type="parTrans" cxnId="{188076CA-CC62-4A2A-812F-F525ED12ECA2}">
      <dgm:prSet/>
      <dgm:spPr/>
      <dgm:t>
        <a:bodyPr/>
        <a:lstStyle/>
        <a:p>
          <a:endParaRPr lang="ru-RU"/>
        </a:p>
      </dgm:t>
    </dgm:pt>
    <dgm:pt modelId="{213408C6-E6B2-46C3-8932-3655581B2A99}" type="sibTrans" cxnId="{188076CA-CC62-4A2A-812F-F525ED12ECA2}">
      <dgm:prSet/>
      <dgm:spPr/>
      <dgm:t>
        <a:bodyPr/>
        <a:lstStyle/>
        <a:p>
          <a:endParaRPr lang="ru-RU"/>
        </a:p>
      </dgm:t>
    </dgm:pt>
    <dgm:pt modelId="{CAD7144B-114E-424E-AC6E-8980CD91FF7B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700" b="1" dirty="0" smtClean="0">
              <a:latin typeface="Arial" pitchFamily="34" charset="0"/>
              <a:cs typeface="Arial" pitchFamily="34" charset="0"/>
            </a:rPr>
            <a:t>Стимулирование к применению более технологичных (в </a:t>
          </a:r>
          <a:r>
            <a:rPr lang="ru-RU" sz="1700" b="1" dirty="0" err="1" smtClean="0">
              <a:latin typeface="Arial" pitchFamily="34" charset="0"/>
              <a:cs typeface="Arial" pitchFamily="34" charset="0"/>
            </a:rPr>
            <a:t>т.ч</a:t>
          </a:r>
          <a:r>
            <a:rPr lang="ru-RU" sz="1700" b="1" dirty="0" smtClean="0">
              <a:latin typeface="Arial" pitchFamily="34" charset="0"/>
              <a:cs typeface="Arial" pitchFamily="34" charset="0"/>
            </a:rPr>
            <a:t>. эндоскопических) оперативных вмешательств;</a:t>
          </a:r>
        </a:p>
      </dgm:t>
    </dgm:pt>
    <dgm:pt modelId="{7B3DB7EC-6AAE-470E-BA87-7498A9A59F20}" type="parTrans" cxnId="{6860D657-C433-4AB1-9511-8E142C96886D}">
      <dgm:prSet/>
      <dgm:spPr/>
      <dgm:t>
        <a:bodyPr/>
        <a:lstStyle/>
        <a:p>
          <a:endParaRPr lang="ru-RU"/>
        </a:p>
      </dgm:t>
    </dgm:pt>
    <dgm:pt modelId="{49A24F01-A956-4C39-957A-592DBA167590}" type="sibTrans" cxnId="{6860D657-C433-4AB1-9511-8E142C96886D}">
      <dgm:prSet/>
      <dgm:spPr/>
      <dgm:t>
        <a:bodyPr/>
        <a:lstStyle/>
        <a:p>
          <a:endParaRPr lang="ru-RU"/>
        </a:p>
      </dgm:t>
    </dgm:pt>
    <dgm:pt modelId="{C3513010-AFBC-4C4C-8F37-04CF3DF5C58F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i="0" dirty="0" smtClean="0">
              <a:latin typeface="Arial" pitchFamily="34" charset="0"/>
              <a:cs typeface="Arial" pitchFamily="34" charset="0"/>
            </a:rPr>
            <a:t>В перспективе - изменение способов планирования объемов медицинской помощи по количеству пролеченных пациентов.</a:t>
          </a:r>
        </a:p>
      </dgm:t>
    </dgm:pt>
    <dgm:pt modelId="{C21BAE37-0892-4B46-B728-F4106099224B}" type="parTrans" cxnId="{5B66BF2F-EE37-47B6-A75C-79DC8324ED27}">
      <dgm:prSet/>
      <dgm:spPr/>
      <dgm:t>
        <a:bodyPr/>
        <a:lstStyle/>
        <a:p>
          <a:endParaRPr lang="ru-RU"/>
        </a:p>
      </dgm:t>
    </dgm:pt>
    <dgm:pt modelId="{3B0A5FD7-6BC8-4D36-8D9C-1718D3363255}" type="sibTrans" cxnId="{5B66BF2F-EE37-47B6-A75C-79DC8324ED27}">
      <dgm:prSet/>
      <dgm:spPr/>
      <dgm:t>
        <a:bodyPr/>
        <a:lstStyle/>
        <a:p>
          <a:endParaRPr lang="ru-RU"/>
        </a:p>
      </dgm:t>
    </dgm:pt>
    <dgm:pt modelId="{2B3B2A24-B83D-45EA-AAC1-46F5A9B850B3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>
              <a:latin typeface="Arial" pitchFamily="34" charset="0"/>
              <a:cs typeface="Arial" pitchFamily="34" charset="0"/>
            </a:rPr>
            <a:t>Увеличение количества пролеченных больных, с возможностью привлечения пациентов по        ВМП-ОМС из других субъектов РФ;</a:t>
          </a:r>
        </a:p>
      </dgm:t>
    </dgm:pt>
    <dgm:pt modelId="{EB31BEC0-5D92-4F75-839D-A31802E99307}" type="parTrans" cxnId="{FE225D12-7A76-4AEE-80A0-838FFFFB681A}">
      <dgm:prSet/>
      <dgm:spPr/>
      <dgm:t>
        <a:bodyPr/>
        <a:lstStyle/>
        <a:p>
          <a:endParaRPr lang="ru-RU"/>
        </a:p>
      </dgm:t>
    </dgm:pt>
    <dgm:pt modelId="{A9AC20F3-2437-41A5-924B-83E05B4BD6B6}" type="sibTrans" cxnId="{FE225D12-7A76-4AEE-80A0-838FFFFB681A}">
      <dgm:prSet/>
      <dgm:spPr/>
      <dgm:t>
        <a:bodyPr/>
        <a:lstStyle/>
        <a:p>
          <a:endParaRPr lang="ru-RU"/>
        </a:p>
      </dgm:t>
    </dgm:pt>
    <dgm:pt modelId="{88AD6B3F-A2B9-43E8-B4A7-65DEBACB07C1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>
              <a:latin typeface="Arial" pitchFamily="34" charset="0"/>
              <a:cs typeface="Arial" pitchFamily="34" charset="0"/>
            </a:rPr>
            <a:t>Снижение средней длительности пребывания;</a:t>
          </a:r>
        </a:p>
      </dgm:t>
    </dgm:pt>
    <dgm:pt modelId="{BFA2A6FA-50C5-4D13-B900-67C8E1926A22}" type="sibTrans" cxnId="{8EBA3FDC-2CBA-4BBB-B4F1-DECE8FC81A35}">
      <dgm:prSet/>
      <dgm:spPr/>
      <dgm:t>
        <a:bodyPr/>
        <a:lstStyle/>
        <a:p>
          <a:endParaRPr lang="ru-RU"/>
        </a:p>
      </dgm:t>
    </dgm:pt>
    <dgm:pt modelId="{095C33D5-B616-4450-96F2-DE0A57B20C1C}" type="parTrans" cxnId="{8EBA3FDC-2CBA-4BBB-B4F1-DECE8FC81A35}">
      <dgm:prSet/>
      <dgm:spPr/>
      <dgm:t>
        <a:bodyPr/>
        <a:lstStyle/>
        <a:p>
          <a:endParaRPr lang="ru-RU"/>
        </a:p>
      </dgm:t>
    </dgm:pt>
    <dgm:pt modelId="{5417A2A4-8746-4622-8307-308C96F92767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700" b="1" dirty="0" smtClean="0">
              <a:latin typeface="Arial" pitchFamily="34" charset="0"/>
              <a:cs typeface="Arial" pitchFamily="34" charset="0"/>
            </a:rPr>
            <a:t>Невыгодно проводить непоказанные мед. услуги;</a:t>
          </a:r>
        </a:p>
      </dgm:t>
    </dgm:pt>
    <dgm:pt modelId="{C48B6261-4DF6-49E5-A572-07345E268749}" type="parTrans" cxnId="{6D33C5DD-470A-4C08-BC1B-B1A0CC45F2FB}">
      <dgm:prSet/>
      <dgm:spPr/>
      <dgm:t>
        <a:bodyPr/>
        <a:lstStyle/>
        <a:p>
          <a:endParaRPr lang="ru-RU"/>
        </a:p>
      </dgm:t>
    </dgm:pt>
    <dgm:pt modelId="{2A800357-805D-4287-9B8C-CE32F02E2C07}" type="sibTrans" cxnId="{6D33C5DD-470A-4C08-BC1B-B1A0CC45F2FB}">
      <dgm:prSet/>
      <dgm:spPr/>
      <dgm:t>
        <a:bodyPr/>
        <a:lstStyle/>
        <a:p>
          <a:endParaRPr lang="ru-RU"/>
        </a:p>
      </dgm:t>
    </dgm:pt>
    <dgm:pt modelId="{E237A497-74D8-4FFC-94E2-FFDBD6A19E2F}" type="pres">
      <dgm:prSet presAssocID="{A5891669-CF42-4A4C-B17E-788639366F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95E3B7-574B-4723-B5D6-133AE98CE3D5}" type="pres">
      <dgm:prSet presAssocID="{A819B0C1-F1BE-4CB7-B028-8052DB92DAE9}" presName="linNode" presStyleCnt="0"/>
      <dgm:spPr/>
    </dgm:pt>
    <dgm:pt modelId="{6D18C850-82A8-4C13-A796-D2E6F4EC6B48}" type="pres">
      <dgm:prSet presAssocID="{A819B0C1-F1BE-4CB7-B028-8052DB92DAE9}" presName="parentText" presStyleLbl="node1" presStyleIdx="0" presStyleCnt="4" custScaleX="3971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B5AE56-46CB-459A-B2F1-EBBB02373CCD}" type="pres">
      <dgm:prSet presAssocID="{A819B0C1-F1BE-4CB7-B028-8052DB92DAE9}" presName="descendantText" presStyleLbl="alignAccFollowNode1" presStyleIdx="0" presStyleCnt="4" custScaleX="1083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8BB14-D84C-4D7C-B1DE-5B506762C785}" type="pres">
      <dgm:prSet presAssocID="{93795181-F6D7-4360-87A3-E10925BC63D1}" presName="sp" presStyleCnt="0"/>
      <dgm:spPr/>
    </dgm:pt>
    <dgm:pt modelId="{15395437-10A5-4E1C-8B62-174C3CEC2550}" type="pres">
      <dgm:prSet presAssocID="{FB8F4B32-51C2-4FBD-8AE7-5989A9B492E8}" presName="linNode" presStyleCnt="0"/>
      <dgm:spPr/>
    </dgm:pt>
    <dgm:pt modelId="{F26AC5FC-52AD-40E3-9E45-0256EA935AC7}" type="pres">
      <dgm:prSet presAssocID="{FB8F4B32-51C2-4FBD-8AE7-5989A9B492E8}" presName="parentText" presStyleLbl="node1" presStyleIdx="1" presStyleCnt="4" custScaleX="3971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CF3C1-1BA9-44E2-B421-6AE80DFA6C92}" type="pres">
      <dgm:prSet presAssocID="{FB8F4B32-51C2-4FBD-8AE7-5989A9B492E8}" presName="descendantText" presStyleLbl="alignAccFollowNode1" presStyleIdx="1" presStyleCnt="4" custScaleX="1083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41DD6D-C2B4-4D86-A167-B76C1802AF54}" type="pres">
      <dgm:prSet presAssocID="{4F5BD6F4-96A3-414E-92F9-6A7FA75EAEDF}" presName="sp" presStyleCnt="0"/>
      <dgm:spPr/>
    </dgm:pt>
    <dgm:pt modelId="{AC997D63-DCB7-488B-A612-2EAD336BF4D4}" type="pres">
      <dgm:prSet presAssocID="{76764409-974A-4C3E-BA0D-8A9741348B03}" presName="linNode" presStyleCnt="0"/>
      <dgm:spPr/>
    </dgm:pt>
    <dgm:pt modelId="{4761D3F9-8F87-453D-B482-B5F28A3A6B06}" type="pres">
      <dgm:prSet presAssocID="{76764409-974A-4C3E-BA0D-8A9741348B03}" presName="parentText" presStyleLbl="node1" presStyleIdx="2" presStyleCnt="4" custScaleX="3971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016B54-D9D5-4787-A16A-879E1167C34F}" type="pres">
      <dgm:prSet presAssocID="{76764409-974A-4C3E-BA0D-8A9741348B03}" presName="descendantText" presStyleLbl="alignAccFollowNode1" presStyleIdx="2" presStyleCnt="4" custScaleX="1083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8000E0-B643-4E10-890A-6EDD42734631}" type="pres">
      <dgm:prSet presAssocID="{AA6AF23E-36C6-4543-8E28-FCB42550A22A}" presName="sp" presStyleCnt="0"/>
      <dgm:spPr/>
    </dgm:pt>
    <dgm:pt modelId="{CD49308A-D884-4AF9-BD55-06E9B3C0E7F5}" type="pres">
      <dgm:prSet presAssocID="{C348A327-71CA-4448-A985-AD5AA54BFFC0}" presName="linNode" presStyleCnt="0"/>
      <dgm:spPr/>
    </dgm:pt>
    <dgm:pt modelId="{D522A8D4-1464-4A19-8DB9-8517651DE592}" type="pres">
      <dgm:prSet presAssocID="{C348A327-71CA-4448-A985-AD5AA54BFFC0}" presName="parentText" presStyleLbl="node1" presStyleIdx="3" presStyleCnt="4" custScaleX="3971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315C66-FABB-446D-B593-1E8B9EB2E9FE}" type="pres">
      <dgm:prSet presAssocID="{C348A327-71CA-4448-A985-AD5AA54BFFC0}" presName="descendantText" presStyleLbl="alignAccFollowNode1" presStyleIdx="3" presStyleCnt="4" custScaleX="108345" custLinFactNeighborX="588" custLinFactNeighborY="-11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66BF2F-EE37-47B6-A75C-79DC8324ED27}" srcId="{C348A327-71CA-4448-A985-AD5AA54BFFC0}" destId="{C3513010-AFBC-4C4C-8F37-04CF3DF5C58F}" srcOrd="0" destOrd="0" parTransId="{C21BAE37-0892-4B46-B728-F4106099224B}" sibTransId="{3B0A5FD7-6BC8-4D36-8D9C-1718D3363255}"/>
    <dgm:cxn modelId="{6860D657-C433-4AB1-9511-8E142C96886D}" srcId="{76764409-974A-4C3E-BA0D-8A9741348B03}" destId="{CAD7144B-114E-424E-AC6E-8980CD91FF7B}" srcOrd="0" destOrd="0" parTransId="{7B3DB7EC-6AAE-470E-BA87-7498A9A59F20}" sibTransId="{49A24F01-A956-4C39-957A-592DBA167590}"/>
    <dgm:cxn modelId="{AD77C27D-D7CC-42FA-9317-505BD6C432EE}" type="presOf" srcId="{A819B0C1-F1BE-4CB7-B028-8052DB92DAE9}" destId="{6D18C850-82A8-4C13-A796-D2E6F4EC6B48}" srcOrd="0" destOrd="0" presId="urn:microsoft.com/office/officeart/2005/8/layout/vList5"/>
    <dgm:cxn modelId="{2F51541F-848E-41FA-8931-64A81F828934}" type="presOf" srcId="{C348A327-71CA-4448-A985-AD5AA54BFFC0}" destId="{D522A8D4-1464-4A19-8DB9-8517651DE592}" srcOrd="0" destOrd="0" presId="urn:microsoft.com/office/officeart/2005/8/layout/vList5"/>
    <dgm:cxn modelId="{68693472-38BC-4108-896E-712F4FF05C7A}" type="presOf" srcId="{CAD7144B-114E-424E-AC6E-8980CD91FF7B}" destId="{59016B54-D9D5-4787-A16A-879E1167C34F}" srcOrd="0" destOrd="0" presId="urn:microsoft.com/office/officeart/2005/8/layout/vList5"/>
    <dgm:cxn modelId="{D6B13CB1-3691-428E-8FA7-01D440968FF2}" srcId="{A5891669-CF42-4A4C-B17E-788639366FE1}" destId="{C348A327-71CA-4448-A985-AD5AA54BFFC0}" srcOrd="3" destOrd="0" parTransId="{60FD9AFA-8FA0-4259-A521-3593705482E2}" sibTransId="{556A4519-AE26-42C5-998B-C4DDD1C9B332}"/>
    <dgm:cxn modelId="{FE225D12-7A76-4AEE-80A0-838FFFFB681A}" srcId="{FB8F4B32-51C2-4FBD-8AE7-5989A9B492E8}" destId="{2B3B2A24-B83D-45EA-AAC1-46F5A9B850B3}" srcOrd="1" destOrd="0" parTransId="{EB31BEC0-5D92-4F75-839D-A31802E99307}" sibTransId="{A9AC20F3-2437-41A5-924B-83E05B4BD6B6}"/>
    <dgm:cxn modelId="{B3EF1492-B0FB-4A77-8B70-EACB9C1DB544}" srcId="{A5891669-CF42-4A4C-B17E-788639366FE1}" destId="{A819B0C1-F1BE-4CB7-B028-8052DB92DAE9}" srcOrd="0" destOrd="0" parTransId="{4461DC6F-E6B7-49DB-95E1-F8F3EC73A699}" sibTransId="{93795181-F6D7-4360-87A3-E10925BC63D1}"/>
    <dgm:cxn modelId="{188076CA-CC62-4A2A-812F-F525ED12ECA2}" srcId="{A819B0C1-F1BE-4CB7-B028-8052DB92DAE9}" destId="{4C6CD1DE-B526-49A6-8616-0A5327683A3B}" srcOrd="0" destOrd="0" parTransId="{B2F382C7-044C-4638-A4FD-6BC1A89014A9}" sibTransId="{213408C6-E6B2-46C3-8932-3655581B2A99}"/>
    <dgm:cxn modelId="{83FD2C62-BFE0-4F7E-9855-0454F3587175}" type="presOf" srcId="{76764409-974A-4C3E-BA0D-8A9741348B03}" destId="{4761D3F9-8F87-453D-B482-B5F28A3A6B06}" srcOrd="0" destOrd="0" presId="urn:microsoft.com/office/officeart/2005/8/layout/vList5"/>
    <dgm:cxn modelId="{6D33C5DD-470A-4C08-BC1B-B1A0CC45F2FB}" srcId="{76764409-974A-4C3E-BA0D-8A9741348B03}" destId="{5417A2A4-8746-4622-8307-308C96F92767}" srcOrd="1" destOrd="0" parTransId="{C48B6261-4DF6-49E5-A572-07345E268749}" sibTransId="{2A800357-805D-4287-9B8C-CE32F02E2C07}"/>
    <dgm:cxn modelId="{2FA57E25-03C6-48ED-B032-F1F2B6B8F169}" type="presOf" srcId="{4C6CD1DE-B526-49A6-8616-0A5327683A3B}" destId="{D0B5AE56-46CB-459A-B2F1-EBBB02373CCD}" srcOrd="0" destOrd="0" presId="urn:microsoft.com/office/officeart/2005/8/layout/vList5"/>
    <dgm:cxn modelId="{581F416F-302B-4AC4-8CEB-F471D838DF24}" type="presOf" srcId="{88AD6B3F-A2B9-43E8-B4A7-65DEBACB07C1}" destId="{649CF3C1-1BA9-44E2-B421-6AE80DFA6C92}" srcOrd="0" destOrd="0" presId="urn:microsoft.com/office/officeart/2005/8/layout/vList5"/>
    <dgm:cxn modelId="{6081B7C7-5399-40C6-A794-C501E6C9C467}" srcId="{A5891669-CF42-4A4C-B17E-788639366FE1}" destId="{FB8F4B32-51C2-4FBD-8AE7-5989A9B492E8}" srcOrd="1" destOrd="0" parTransId="{1A6C5BA8-6081-4BB5-8E7E-EC41C30222A9}" sibTransId="{4F5BD6F4-96A3-414E-92F9-6A7FA75EAEDF}"/>
    <dgm:cxn modelId="{374E1A97-C789-44CF-B3D8-D6CBD1F41036}" type="presOf" srcId="{C3513010-AFBC-4C4C-8F37-04CF3DF5C58F}" destId="{C3315C66-FABB-446D-B593-1E8B9EB2E9FE}" srcOrd="0" destOrd="0" presId="urn:microsoft.com/office/officeart/2005/8/layout/vList5"/>
    <dgm:cxn modelId="{AD2D8087-0FD2-48A7-9D77-3940FA826000}" srcId="{A5891669-CF42-4A4C-B17E-788639366FE1}" destId="{76764409-974A-4C3E-BA0D-8A9741348B03}" srcOrd="2" destOrd="0" parTransId="{28664366-8ACC-43BC-80DC-223448CC7EC6}" sibTransId="{AA6AF23E-36C6-4543-8E28-FCB42550A22A}"/>
    <dgm:cxn modelId="{8EBA3FDC-2CBA-4BBB-B4F1-DECE8FC81A35}" srcId="{FB8F4B32-51C2-4FBD-8AE7-5989A9B492E8}" destId="{88AD6B3F-A2B9-43E8-B4A7-65DEBACB07C1}" srcOrd="0" destOrd="0" parTransId="{095C33D5-B616-4450-96F2-DE0A57B20C1C}" sibTransId="{BFA2A6FA-50C5-4D13-B900-67C8E1926A22}"/>
    <dgm:cxn modelId="{1F50FA1A-E188-49C8-A74A-B515F37CCE1A}" type="presOf" srcId="{FB8F4B32-51C2-4FBD-8AE7-5989A9B492E8}" destId="{F26AC5FC-52AD-40E3-9E45-0256EA935AC7}" srcOrd="0" destOrd="0" presId="urn:microsoft.com/office/officeart/2005/8/layout/vList5"/>
    <dgm:cxn modelId="{292F0FE6-3D75-4948-809B-41CFF7C18EA1}" type="presOf" srcId="{5417A2A4-8746-4622-8307-308C96F92767}" destId="{59016B54-D9D5-4787-A16A-879E1167C34F}" srcOrd="0" destOrd="1" presId="urn:microsoft.com/office/officeart/2005/8/layout/vList5"/>
    <dgm:cxn modelId="{F54D0DDA-10D2-4179-8A65-E7B36E2AA3A5}" type="presOf" srcId="{A5891669-CF42-4A4C-B17E-788639366FE1}" destId="{E237A497-74D8-4FFC-94E2-FFDBD6A19E2F}" srcOrd="0" destOrd="0" presId="urn:microsoft.com/office/officeart/2005/8/layout/vList5"/>
    <dgm:cxn modelId="{127C3D18-8C5D-4A08-AFAD-CB6A1D39A486}" type="presOf" srcId="{2B3B2A24-B83D-45EA-AAC1-46F5A9B850B3}" destId="{649CF3C1-1BA9-44E2-B421-6AE80DFA6C92}" srcOrd="0" destOrd="1" presId="urn:microsoft.com/office/officeart/2005/8/layout/vList5"/>
    <dgm:cxn modelId="{E3CAEA21-A48F-4875-AD75-A05EAADF668D}" type="presParOf" srcId="{E237A497-74D8-4FFC-94E2-FFDBD6A19E2F}" destId="{4D95E3B7-574B-4723-B5D6-133AE98CE3D5}" srcOrd="0" destOrd="0" presId="urn:microsoft.com/office/officeart/2005/8/layout/vList5"/>
    <dgm:cxn modelId="{C7E256C4-D3F5-49C7-89F3-30B89D924E75}" type="presParOf" srcId="{4D95E3B7-574B-4723-B5D6-133AE98CE3D5}" destId="{6D18C850-82A8-4C13-A796-D2E6F4EC6B48}" srcOrd="0" destOrd="0" presId="urn:microsoft.com/office/officeart/2005/8/layout/vList5"/>
    <dgm:cxn modelId="{18DAC8FC-1255-4AA4-AAAA-9033BA70DD60}" type="presParOf" srcId="{4D95E3B7-574B-4723-B5D6-133AE98CE3D5}" destId="{D0B5AE56-46CB-459A-B2F1-EBBB02373CCD}" srcOrd="1" destOrd="0" presId="urn:microsoft.com/office/officeart/2005/8/layout/vList5"/>
    <dgm:cxn modelId="{F1F7DB9F-A5F4-4A23-BA44-277468FBF35B}" type="presParOf" srcId="{E237A497-74D8-4FFC-94E2-FFDBD6A19E2F}" destId="{8628BB14-D84C-4D7C-B1DE-5B506762C785}" srcOrd="1" destOrd="0" presId="urn:microsoft.com/office/officeart/2005/8/layout/vList5"/>
    <dgm:cxn modelId="{A7CB12E8-5E46-49FF-9515-A8D3AAD42B8C}" type="presParOf" srcId="{E237A497-74D8-4FFC-94E2-FFDBD6A19E2F}" destId="{15395437-10A5-4E1C-8B62-174C3CEC2550}" srcOrd="2" destOrd="0" presId="urn:microsoft.com/office/officeart/2005/8/layout/vList5"/>
    <dgm:cxn modelId="{A18274E1-CA64-4141-B939-0089DFA458F8}" type="presParOf" srcId="{15395437-10A5-4E1C-8B62-174C3CEC2550}" destId="{F26AC5FC-52AD-40E3-9E45-0256EA935AC7}" srcOrd="0" destOrd="0" presId="urn:microsoft.com/office/officeart/2005/8/layout/vList5"/>
    <dgm:cxn modelId="{8F081711-725A-4446-817D-29D63EB2C56C}" type="presParOf" srcId="{15395437-10A5-4E1C-8B62-174C3CEC2550}" destId="{649CF3C1-1BA9-44E2-B421-6AE80DFA6C92}" srcOrd="1" destOrd="0" presId="urn:microsoft.com/office/officeart/2005/8/layout/vList5"/>
    <dgm:cxn modelId="{03B8D5D0-DE15-4A82-81DC-2E4020A03048}" type="presParOf" srcId="{E237A497-74D8-4FFC-94E2-FFDBD6A19E2F}" destId="{3641DD6D-C2B4-4D86-A167-B76C1802AF54}" srcOrd="3" destOrd="0" presId="urn:microsoft.com/office/officeart/2005/8/layout/vList5"/>
    <dgm:cxn modelId="{38531E2D-204B-472C-8302-72A51C287BFB}" type="presParOf" srcId="{E237A497-74D8-4FFC-94E2-FFDBD6A19E2F}" destId="{AC997D63-DCB7-488B-A612-2EAD336BF4D4}" srcOrd="4" destOrd="0" presId="urn:microsoft.com/office/officeart/2005/8/layout/vList5"/>
    <dgm:cxn modelId="{7CB6E9D4-B167-4BDB-8917-3C9840BD6E44}" type="presParOf" srcId="{AC997D63-DCB7-488B-A612-2EAD336BF4D4}" destId="{4761D3F9-8F87-453D-B482-B5F28A3A6B06}" srcOrd="0" destOrd="0" presId="urn:microsoft.com/office/officeart/2005/8/layout/vList5"/>
    <dgm:cxn modelId="{61A66FA3-4A5D-47BE-A1CB-6F85D7330460}" type="presParOf" srcId="{AC997D63-DCB7-488B-A612-2EAD336BF4D4}" destId="{59016B54-D9D5-4787-A16A-879E1167C34F}" srcOrd="1" destOrd="0" presId="urn:microsoft.com/office/officeart/2005/8/layout/vList5"/>
    <dgm:cxn modelId="{2D1B42E7-EABD-4C9C-A613-F6B0E3E42654}" type="presParOf" srcId="{E237A497-74D8-4FFC-94E2-FFDBD6A19E2F}" destId="{868000E0-B643-4E10-890A-6EDD42734631}" srcOrd="5" destOrd="0" presId="urn:microsoft.com/office/officeart/2005/8/layout/vList5"/>
    <dgm:cxn modelId="{0065C463-AD35-4167-B03D-81ED641D73CA}" type="presParOf" srcId="{E237A497-74D8-4FFC-94E2-FFDBD6A19E2F}" destId="{CD49308A-D884-4AF9-BD55-06E9B3C0E7F5}" srcOrd="6" destOrd="0" presId="urn:microsoft.com/office/officeart/2005/8/layout/vList5"/>
    <dgm:cxn modelId="{5A7F52C5-6FF2-46E0-A648-DFC3235EC6BB}" type="presParOf" srcId="{CD49308A-D884-4AF9-BD55-06E9B3C0E7F5}" destId="{D522A8D4-1464-4A19-8DB9-8517651DE592}" srcOrd="0" destOrd="0" presId="urn:microsoft.com/office/officeart/2005/8/layout/vList5"/>
    <dgm:cxn modelId="{C6792940-B1CA-427C-9A3F-B8CD6D89CF63}" type="presParOf" srcId="{CD49308A-D884-4AF9-BD55-06E9B3C0E7F5}" destId="{C3315C66-FABB-446D-B593-1E8B9EB2E9F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891669-CF42-4A4C-B17E-788639366FE1}" type="doc">
      <dgm:prSet loTypeId="urn:microsoft.com/office/officeart/2005/8/layout/vList5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A819B0C1-F1BE-4CB7-B028-8052DB92DAE9}">
      <dgm:prSet phldrT="[Текст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</a:t>
          </a:r>
          <a:endParaRPr lang="ru-RU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4461DC6F-E6B7-49DB-95E1-F8F3EC73A699}" type="parTrans" cxnId="{B3EF1492-B0FB-4A77-8B70-EACB9C1DB544}">
      <dgm:prSet/>
      <dgm:spPr/>
      <dgm:t>
        <a:bodyPr/>
        <a:lstStyle/>
        <a:p>
          <a:endParaRPr lang="ru-RU"/>
        </a:p>
      </dgm:t>
    </dgm:pt>
    <dgm:pt modelId="{93795181-F6D7-4360-87A3-E10925BC63D1}" type="sibTrans" cxnId="{B3EF1492-B0FB-4A77-8B70-EACB9C1DB544}">
      <dgm:prSet/>
      <dgm:spPr/>
      <dgm:t>
        <a:bodyPr/>
        <a:lstStyle/>
        <a:p>
          <a:endParaRPr lang="ru-RU"/>
        </a:p>
      </dgm:t>
    </dgm:pt>
    <dgm:pt modelId="{FB8F4B32-51C2-4FBD-8AE7-5989A9B492E8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</a:t>
          </a:r>
        </a:p>
      </dgm:t>
    </dgm:pt>
    <dgm:pt modelId="{1A6C5BA8-6081-4BB5-8E7E-EC41C30222A9}" type="parTrans" cxnId="{6081B7C7-5399-40C6-A794-C501E6C9C467}">
      <dgm:prSet/>
      <dgm:spPr/>
      <dgm:t>
        <a:bodyPr/>
        <a:lstStyle/>
        <a:p>
          <a:endParaRPr lang="ru-RU"/>
        </a:p>
      </dgm:t>
    </dgm:pt>
    <dgm:pt modelId="{4F5BD6F4-96A3-414E-92F9-6A7FA75EAEDF}" type="sibTrans" cxnId="{6081B7C7-5399-40C6-A794-C501E6C9C467}">
      <dgm:prSet/>
      <dgm:spPr/>
      <dgm:t>
        <a:bodyPr/>
        <a:lstStyle/>
        <a:p>
          <a:endParaRPr lang="ru-RU"/>
        </a:p>
      </dgm:t>
    </dgm:pt>
    <dgm:pt modelId="{76764409-974A-4C3E-BA0D-8A9741348B03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</a:t>
          </a:r>
        </a:p>
      </dgm:t>
    </dgm:pt>
    <dgm:pt modelId="{28664366-8ACC-43BC-80DC-223448CC7EC6}" type="parTrans" cxnId="{AD2D8087-0FD2-48A7-9D77-3940FA826000}">
      <dgm:prSet/>
      <dgm:spPr/>
      <dgm:t>
        <a:bodyPr/>
        <a:lstStyle/>
        <a:p>
          <a:endParaRPr lang="ru-RU"/>
        </a:p>
      </dgm:t>
    </dgm:pt>
    <dgm:pt modelId="{AA6AF23E-36C6-4543-8E28-FCB42550A22A}" type="sibTrans" cxnId="{AD2D8087-0FD2-48A7-9D77-3940FA826000}">
      <dgm:prSet/>
      <dgm:spPr/>
      <dgm:t>
        <a:bodyPr/>
        <a:lstStyle/>
        <a:p>
          <a:endParaRPr lang="ru-RU"/>
        </a:p>
      </dgm:t>
    </dgm:pt>
    <dgm:pt modelId="{C348A327-71CA-4448-A985-AD5AA54BFFC0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</a:t>
          </a:r>
        </a:p>
      </dgm:t>
    </dgm:pt>
    <dgm:pt modelId="{60FD9AFA-8FA0-4259-A521-3593705482E2}" type="parTrans" cxnId="{D6B13CB1-3691-428E-8FA7-01D440968FF2}">
      <dgm:prSet/>
      <dgm:spPr/>
      <dgm:t>
        <a:bodyPr/>
        <a:lstStyle/>
        <a:p>
          <a:endParaRPr lang="ru-RU"/>
        </a:p>
      </dgm:t>
    </dgm:pt>
    <dgm:pt modelId="{556A4519-AE26-42C5-998B-C4DDD1C9B332}" type="sibTrans" cxnId="{D6B13CB1-3691-428E-8FA7-01D440968FF2}">
      <dgm:prSet/>
      <dgm:spPr/>
      <dgm:t>
        <a:bodyPr/>
        <a:lstStyle/>
        <a:p>
          <a:endParaRPr lang="ru-RU"/>
        </a:p>
      </dgm:t>
    </dgm:pt>
    <dgm:pt modelId="{4C6CD1DE-B526-49A6-8616-0A5327683A3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 smtClean="0">
              <a:latin typeface="Arial" pitchFamily="34" charset="0"/>
              <a:cs typeface="Arial" pitchFamily="34" charset="0"/>
            </a:rPr>
            <a:t>Длительно лежащий в тяжелом состоянии пациент выходит  за рамки КЗГ</a:t>
          </a:r>
          <a:r>
            <a:rPr lang="ru-RU" sz="1800" b="0" dirty="0" smtClean="0">
              <a:latin typeface="Arial" pitchFamily="34" charset="0"/>
              <a:cs typeface="Arial" pitchFamily="34" charset="0"/>
            </a:rPr>
            <a:t> (в итоге выходит «</a:t>
          </a:r>
          <a:r>
            <a:rPr lang="ru-RU" sz="1800" b="0" dirty="0" err="1" smtClean="0">
              <a:latin typeface="Arial" pitchFamily="34" charset="0"/>
              <a:cs typeface="Arial" pitchFamily="34" charset="0"/>
            </a:rPr>
            <a:t>высокозатратным</a:t>
          </a:r>
          <a:r>
            <a:rPr lang="ru-RU" sz="1800" b="0" dirty="0" smtClean="0">
              <a:latin typeface="Arial" pitchFamily="34" charset="0"/>
              <a:cs typeface="Arial" pitchFamily="34" charset="0"/>
            </a:rPr>
            <a:t>» пациентом для клиники);</a:t>
          </a:r>
          <a:endParaRPr lang="ru-RU" sz="1800" b="0" dirty="0">
            <a:latin typeface="Arial" pitchFamily="34" charset="0"/>
            <a:cs typeface="Arial" pitchFamily="34" charset="0"/>
          </a:endParaRPr>
        </a:p>
      </dgm:t>
    </dgm:pt>
    <dgm:pt modelId="{B2F382C7-044C-4638-A4FD-6BC1A89014A9}" type="parTrans" cxnId="{188076CA-CC62-4A2A-812F-F525ED12ECA2}">
      <dgm:prSet/>
      <dgm:spPr/>
      <dgm:t>
        <a:bodyPr/>
        <a:lstStyle/>
        <a:p>
          <a:endParaRPr lang="ru-RU"/>
        </a:p>
      </dgm:t>
    </dgm:pt>
    <dgm:pt modelId="{213408C6-E6B2-46C3-8932-3655581B2A99}" type="sibTrans" cxnId="{188076CA-CC62-4A2A-812F-F525ED12ECA2}">
      <dgm:prSet/>
      <dgm:spPr/>
      <dgm:t>
        <a:bodyPr/>
        <a:lstStyle/>
        <a:p>
          <a:endParaRPr lang="ru-RU"/>
        </a:p>
      </dgm:t>
    </dgm:pt>
    <dgm:pt modelId="{CAD7144B-114E-424E-AC6E-8980CD91FF7B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700" b="1" dirty="0" smtClean="0">
              <a:latin typeface="Arial" pitchFamily="34" charset="0"/>
              <a:cs typeface="Arial" pitchFamily="34" charset="0"/>
            </a:rPr>
            <a:t>Экспертиза оказания медицинской помощи  ведется по МЭС;</a:t>
          </a:r>
        </a:p>
      </dgm:t>
    </dgm:pt>
    <dgm:pt modelId="{7B3DB7EC-6AAE-470E-BA87-7498A9A59F20}" type="parTrans" cxnId="{6860D657-C433-4AB1-9511-8E142C96886D}">
      <dgm:prSet/>
      <dgm:spPr/>
      <dgm:t>
        <a:bodyPr/>
        <a:lstStyle/>
        <a:p>
          <a:endParaRPr lang="ru-RU"/>
        </a:p>
      </dgm:t>
    </dgm:pt>
    <dgm:pt modelId="{49A24F01-A956-4C39-957A-592DBA167590}" type="sibTrans" cxnId="{6860D657-C433-4AB1-9511-8E142C96886D}">
      <dgm:prSet/>
      <dgm:spPr/>
      <dgm:t>
        <a:bodyPr/>
        <a:lstStyle/>
        <a:p>
          <a:endParaRPr lang="ru-RU"/>
        </a:p>
      </dgm:t>
    </dgm:pt>
    <dgm:pt modelId="{C3513010-AFBC-4C4C-8F37-04CF3DF5C58F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 smtClean="0">
              <a:latin typeface="Arial" pitchFamily="34" charset="0"/>
              <a:cs typeface="Arial" pitchFamily="34" charset="0"/>
            </a:rPr>
            <a:t>Кодирование больных (66 форма) ведется по МЭС, а оплата по КЗГ.</a:t>
          </a:r>
        </a:p>
      </dgm:t>
    </dgm:pt>
    <dgm:pt modelId="{C21BAE37-0892-4B46-B728-F4106099224B}" type="parTrans" cxnId="{5B66BF2F-EE37-47B6-A75C-79DC8324ED27}">
      <dgm:prSet/>
      <dgm:spPr/>
      <dgm:t>
        <a:bodyPr/>
        <a:lstStyle/>
        <a:p>
          <a:endParaRPr lang="ru-RU"/>
        </a:p>
      </dgm:t>
    </dgm:pt>
    <dgm:pt modelId="{3B0A5FD7-6BC8-4D36-8D9C-1718D3363255}" type="sibTrans" cxnId="{5B66BF2F-EE37-47B6-A75C-79DC8324ED27}">
      <dgm:prSet/>
      <dgm:spPr/>
      <dgm:t>
        <a:bodyPr/>
        <a:lstStyle/>
        <a:p>
          <a:endParaRPr lang="ru-RU"/>
        </a:p>
      </dgm:t>
    </dgm:pt>
    <dgm:pt modelId="{88AD6B3F-A2B9-43E8-B4A7-65DEBACB07C1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700" b="1" dirty="0" smtClean="0">
              <a:solidFill>
                <a:srgbClr val="000000"/>
              </a:solidFill>
              <a:latin typeface="Arial" pitchFamily="34" charset="0"/>
              <a:ea typeface="Arial Unicode MS" pitchFamily="34" charset="-128"/>
              <a:cs typeface="Arial Unicode MS" pitchFamily="34" charset="-128"/>
            </a:rPr>
            <a:t>Несовершенный процесс планирования объемов медицинской помощи </a:t>
          </a:r>
          <a:r>
            <a:rPr lang="ru-RU" sz="1700" b="0" dirty="0" smtClean="0">
              <a:solidFill>
                <a:srgbClr val="000000"/>
              </a:solidFill>
              <a:latin typeface="Arial" pitchFamily="34" charset="0"/>
              <a:ea typeface="Arial Unicode MS" pitchFamily="34" charset="-128"/>
              <a:cs typeface="Arial Unicode MS" pitchFamily="34" charset="-128"/>
            </a:rPr>
            <a:t>(по тяжести, категориям сложности хирургических пациентов, по отделениям, по профилям);</a:t>
          </a:r>
          <a:endParaRPr lang="ru-RU" sz="1700" b="0" dirty="0" smtClean="0">
            <a:latin typeface="Arial" pitchFamily="34" charset="0"/>
            <a:cs typeface="Arial" pitchFamily="34" charset="0"/>
          </a:endParaRPr>
        </a:p>
      </dgm:t>
    </dgm:pt>
    <dgm:pt modelId="{BFA2A6FA-50C5-4D13-B900-67C8E1926A22}" type="sibTrans" cxnId="{8EBA3FDC-2CBA-4BBB-B4F1-DECE8FC81A35}">
      <dgm:prSet/>
      <dgm:spPr/>
      <dgm:t>
        <a:bodyPr/>
        <a:lstStyle/>
        <a:p>
          <a:endParaRPr lang="ru-RU"/>
        </a:p>
      </dgm:t>
    </dgm:pt>
    <dgm:pt modelId="{095C33D5-B616-4450-96F2-DE0A57B20C1C}" type="parTrans" cxnId="{8EBA3FDC-2CBA-4BBB-B4F1-DECE8FC81A35}">
      <dgm:prSet/>
      <dgm:spPr/>
      <dgm:t>
        <a:bodyPr/>
        <a:lstStyle/>
        <a:p>
          <a:endParaRPr lang="ru-RU"/>
        </a:p>
      </dgm:t>
    </dgm:pt>
    <dgm:pt modelId="{E237A497-74D8-4FFC-94E2-FFDBD6A19E2F}" type="pres">
      <dgm:prSet presAssocID="{A5891669-CF42-4A4C-B17E-788639366F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95E3B7-574B-4723-B5D6-133AE98CE3D5}" type="pres">
      <dgm:prSet presAssocID="{A819B0C1-F1BE-4CB7-B028-8052DB92DAE9}" presName="linNode" presStyleCnt="0"/>
      <dgm:spPr/>
    </dgm:pt>
    <dgm:pt modelId="{6D18C850-82A8-4C13-A796-D2E6F4EC6B48}" type="pres">
      <dgm:prSet presAssocID="{A819B0C1-F1BE-4CB7-B028-8052DB92DAE9}" presName="parentText" presStyleLbl="node1" presStyleIdx="0" presStyleCnt="4" custScaleX="39710" custLinFactNeighborX="457" custLinFactNeighborY="-1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B5AE56-46CB-459A-B2F1-EBBB02373CCD}" type="pres">
      <dgm:prSet presAssocID="{A819B0C1-F1BE-4CB7-B028-8052DB92DAE9}" presName="descendantText" presStyleLbl="alignAccFollowNode1" presStyleIdx="0" presStyleCnt="4" custScaleX="108345" custLinFactNeighborX="1122" custLinFactNeighborY="6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8BB14-D84C-4D7C-B1DE-5B506762C785}" type="pres">
      <dgm:prSet presAssocID="{93795181-F6D7-4360-87A3-E10925BC63D1}" presName="sp" presStyleCnt="0"/>
      <dgm:spPr/>
    </dgm:pt>
    <dgm:pt modelId="{15395437-10A5-4E1C-8B62-174C3CEC2550}" type="pres">
      <dgm:prSet presAssocID="{FB8F4B32-51C2-4FBD-8AE7-5989A9B492E8}" presName="linNode" presStyleCnt="0"/>
      <dgm:spPr/>
    </dgm:pt>
    <dgm:pt modelId="{F26AC5FC-52AD-40E3-9E45-0256EA935AC7}" type="pres">
      <dgm:prSet presAssocID="{FB8F4B32-51C2-4FBD-8AE7-5989A9B492E8}" presName="parentText" presStyleLbl="node1" presStyleIdx="1" presStyleCnt="4" custScaleX="39710" custLinFactNeighborX="0" custLinFactNeighborY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CF3C1-1BA9-44E2-B421-6AE80DFA6C92}" type="pres">
      <dgm:prSet presAssocID="{FB8F4B32-51C2-4FBD-8AE7-5989A9B492E8}" presName="descendantText" presStyleLbl="alignAccFollowNode1" presStyleIdx="1" presStyleCnt="4" custScaleX="108345" custLinFactNeighborX="1122" custLinFactNeighborY="6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41DD6D-C2B4-4D86-A167-B76C1802AF54}" type="pres">
      <dgm:prSet presAssocID="{4F5BD6F4-96A3-414E-92F9-6A7FA75EAEDF}" presName="sp" presStyleCnt="0"/>
      <dgm:spPr/>
    </dgm:pt>
    <dgm:pt modelId="{AC997D63-DCB7-488B-A612-2EAD336BF4D4}" type="pres">
      <dgm:prSet presAssocID="{76764409-974A-4C3E-BA0D-8A9741348B03}" presName="linNode" presStyleCnt="0"/>
      <dgm:spPr/>
    </dgm:pt>
    <dgm:pt modelId="{4761D3F9-8F87-453D-B482-B5F28A3A6B06}" type="pres">
      <dgm:prSet presAssocID="{76764409-974A-4C3E-BA0D-8A9741348B03}" presName="parentText" presStyleLbl="node1" presStyleIdx="2" presStyleCnt="4" custScaleX="39710" custLinFactNeighborX="0" custLinFactNeighborY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016B54-D9D5-4787-A16A-879E1167C34F}" type="pres">
      <dgm:prSet presAssocID="{76764409-974A-4C3E-BA0D-8A9741348B03}" presName="descendantText" presStyleLbl="alignAccFollowNode1" presStyleIdx="2" presStyleCnt="4" custScaleX="108345" custLinFactNeighborX="1122" custLinFactNeighborY="6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8000E0-B643-4E10-890A-6EDD42734631}" type="pres">
      <dgm:prSet presAssocID="{AA6AF23E-36C6-4543-8E28-FCB42550A22A}" presName="sp" presStyleCnt="0"/>
      <dgm:spPr/>
    </dgm:pt>
    <dgm:pt modelId="{CD49308A-D884-4AF9-BD55-06E9B3C0E7F5}" type="pres">
      <dgm:prSet presAssocID="{C348A327-71CA-4448-A985-AD5AA54BFFC0}" presName="linNode" presStyleCnt="0"/>
      <dgm:spPr/>
    </dgm:pt>
    <dgm:pt modelId="{D522A8D4-1464-4A19-8DB9-8517651DE592}" type="pres">
      <dgm:prSet presAssocID="{C348A327-71CA-4448-A985-AD5AA54BFFC0}" presName="parentText" presStyleLbl="node1" presStyleIdx="3" presStyleCnt="4" custScaleX="39710" custLinFactNeighborX="0" custLinFactNeighborY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315C66-FABB-446D-B593-1E8B9EB2E9FE}" type="pres">
      <dgm:prSet presAssocID="{C348A327-71CA-4448-A985-AD5AA54BFFC0}" presName="descendantText" presStyleLbl="alignAccFollowNode1" presStyleIdx="3" presStyleCnt="4" custScaleX="108345" custLinFactNeighborX="1710" custLinFactNeighborY="-5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66BF2F-EE37-47B6-A75C-79DC8324ED27}" srcId="{C348A327-71CA-4448-A985-AD5AA54BFFC0}" destId="{C3513010-AFBC-4C4C-8F37-04CF3DF5C58F}" srcOrd="0" destOrd="0" parTransId="{C21BAE37-0892-4B46-B728-F4106099224B}" sibTransId="{3B0A5FD7-6BC8-4D36-8D9C-1718D3363255}"/>
    <dgm:cxn modelId="{6860D657-C433-4AB1-9511-8E142C96886D}" srcId="{76764409-974A-4C3E-BA0D-8A9741348B03}" destId="{CAD7144B-114E-424E-AC6E-8980CD91FF7B}" srcOrd="0" destOrd="0" parTransId="{7B3DB7EC-6AAE-470E-BA87-7498A9A59F20}" sibTransId="{49A24F01-A956-4C39-957A-592DBA167590}"/>
    <dgm:cxn modelId="{D6B13CB1-3691-428E-8FA7-01D440968FF2}" srcId="{A5891669-CF42-4A4C-B17E-788639366FE1}" destId="{C348A327-71CA-4448-A985-AD5AA54BFFC0}" srcOrd="3" destOrd="0" parTransId="{60FD9AFA-8FA0-4259-A521-3593705482E2}" sibTransId="{556A4519-AE26-42C5-998B-C4DDD1C9B332}"/>
    <dgm:cxn modelId="{B3EF1492-B0FB-4A77-8B70-EACB9C1DB544}" srcId="{A5891669-CF42-4A4C-B17E-788639366FE1}" destId="{A819B0C1-F1BE-4CB7-B028-8052DB92DAE9}" srcOrd="0" destOrd="0" parTransId="{4461DC6F-E6B7-49DB-95E1-F8F3EC73A699}" sibTransId="{93795181-F6D7-4360-87A3-E10925BC63D1}"/>
    <dgm:cxn modelId="{496DD1CA-E165-4179-B835-A77340B569E8}" type="presOf" srcId="{76764409-974A-4C3E-BA0D-8A9741348B03}" destId="{4761D3F9-8F87-453D-B482-B5F28A3A6B06}" srcOrd="0" destOrd="0" presId="urn:microsoft.com/office/officeart/2005/8/layout/vList5"/>
    <dgm:cxn modelId="{188076CA-CC62-4A2A-812F-F525ED12ECA2}" srcId="{A819B0C1-F1BE-4CB7-B028-8052DB92DAE9}" destId="{4C6CD1DE-B526-49A6-8616-0A5327683A3B}" srcOrd="0" destOrd="0" parTransId="{B2F382C7-044C-4638-A4FD-6BC1A89014A9}" sibTransId="{213408C6-E6B2-46C3-8932-3655581B2A99}"/>
    <dgm:cxn modelId="{C56BD8EC-4274-4229-8822-9E6DDAD04C2D}" type="presOf" srcId="{CAD7144B-114E-424E-AC6E-8980CD91FF7B}" destId="{59016B54-D9D5-4787-A16A-879E1167C34F}" srcOrd="0" destOrd="0" presId="urn:microsoft.com/office/officeart/2005/8/layout/vList5"/>
    <dgm:cxn modelId="{2C86E512-7633-42A5-A039-6AFBA9704631}" type="presOf" srcId="{C348A327-71CA-4448-A985-AD5AA54BFFC0}" destId="{D522A8D4-1464-4A19-8DB9-8517651DE592}" srcOrd="0" destOrd="0" presId="urn:microsoft.com/office/officeart/2005/8/layout/vList5"/>
    <dgm:cxn modelId="{622B7C26-AF70-4250-B943-C66347B70733}" type="presOf" srcId="{A819B0C1-F1BE-4CB7-B028-8052DB92DAE9}" destId="{6D18C850-82A8-4C13-A796-D2E6F4EC6B48}" srcOrd="0" destOrd="0" presId="urn:microsoft.com/office/officeart/2005/8/layout/vList5"/>
    <dgm:cxn modelId="{C0FC4B18-A1CB-441B-93B4-6FE6FB297983}" type="presOf" srcId="{FB8F4B32-51C2-4FBD-8AE7-5989A9B492E8}" destId="{F26AC5FC-52AD-40E3-9E45-0256EA935AC7}" srcOrd="0" destOrd="0" presId="urn:microsoft.com/office/officeart/2005/8/layout/vList5"/>
    <dgm:cxn modelId="{C7BC47A4-98B7-41CF-9FEF-5F1ACD5A8021}" type="presOf" srcId="{88AD6B3F-A2B9-43E8-B4A7-65DEBACB07C1}" destId="{649CF3C1-1BA9-44E2-B421-6AE80DFA6C92}" srcOrd="0" destOrd="0" presId="urn:microsoft.com/office/officeart/2005/8/layout/vList5"/>
    <dgm:cxn modelId="{6081B7C7-5399-40C6-A794-C501E6C9C467}" srcId="{A5891669-CF42-4A4C-B17E-788639366FE1}" destId="{FB8F4B32-51C2-4FBD-8AE7-5989A9B492E8}" srcOrd="1" destOrd="0" parTransId="{1A6C5BA8-6081-4BB5-8E7E-EC41C30222A9}" sibTransId="{4F5BD6F4-96A3-414E-92F9-6A7FA75EAEDF}"/>
    <dgm:cxn modelId="{E296A603-81FF-4924-8FA9-6DB28B78A982}" type="presOf" srcId="{A5891669-CF42-4A4C-B17E-788639366FE1}" destId="{E237A497-74D8-4FFC-94E2-FFDBD6A19E2F}" srcOrd="0" destOrd="0" presId="urn:microsoft.com/office/officeart/2005/8/layout/vList5"/>
    <dgm:cxn modelId="{72B71545-49F2-40D1-BD5F-522B2674475B}" type="presOf" srcId="{C3513010-AFBC-4C4C-8F37-04CF3DF5C58F}" destId="{C3315C66-FABB-446D-B593-1E8B9EB2E9FE}" srcOrd="0" destOrd="0" presId="urn:microsoft.com/office/officeart/2005/8/layout/vList5"/>
    <dgm:cxn modelId="{B24C505E-5A61-4DC5-86F0-365C4253A7A2}" type="presOf" srcId="{4C6CD1DE-B526-49A6-8616-0A5327683A3B}" destId="{D0B5AE56-46CB-459A-B2F1-EBBB02373CCD}" srcOrd="0" destOrd="0" presId="urn:microsoft.com/office/officeart/2005/8/layout/vList5"/>
    <dgm:cxn modelId="{AD2D8087-0FD2-48A7-9D77-3940FA826000}" srcId="{A5891669-CF42-4A4C-B17E-788639366FE1}" destId="{76764409-974A-4C3E-BA0D-8A9741348B03}" srcOrd="2" destOrd="0" parTransId="{28664366-8ACC-43BC-80DC-223448CC7EC6}" sibTransId="{AA6AF23E-36C6-4543-8E28-FCB42550A22A}"/>
    <dgm:cxn modelId="{8EBA3FDC-2CBA-4BBB-B4F1-DECE8FC81A35}" srcId="{FB8F4B32-51C2-4FBD-8AE7-5989A9B492E8}" destId="{88AD6B3F-A2B9-43E8-B4A7-65DEBACB07C1}" srcOrd="0" destOrd="0" parTransId="{095C33D5-B616-4450-96F2-DE0A57B20C1C}" sibTransId="{BFA2A6FA-50C5-4D13-B900-67C8E1926A22}"/>
    <dgm:cxn modelId="{5340C19D-E646-47B9-8363-B989C44A86C4}" type="presParOf" srcId="{E237A497-74D8-4FFC-94E2-FFDBD6A19E2F}" destId="{4D95E3B7-574B-4723-B5D6-133AE98CE3D5}" srcOrd="0" destOrd="0" presId="urn:microsoft.com/office/officeart/2005/8/layout/vList5"/>
    <dgm:cxn modelId="{FFFBCE18-F9AE-4A8D-860D-268966D282A2}" type="presParOf" srcId="{4D95E3B7-574B-4723-B5D6-133AE98CE3D5}" destId="{6D18C850-82A8-4C13-A796-D2E6F4EC6B48}" srcOrd="0" destOrd="0" presId="urn:microsoft.com/office/officeart/2005/8/layout/vList5"/>
    <dgm:cxn modelId="{635AF432-937A-474B-A350-D73BACF67EF0}" type="presParOf" srcId="{4D95E3B7-574B-4723-B5D6-133AE98CE3D5}" destId="{D0B5AE56-46CB-459A-B2F1-EBBB02373CCD}" srcOrd="1" destOrd="0" presId="urn:microsoft.com/office/officeart/2005/8/layout/vList5"/>
    <dgm:cxn modelId="{ADEC469F-7066-45FC-B553-198601EAB432}" type="presParOf" srcId="{E237A497-74D8-4FFC-94E2-FFDBD6A19E2F}" destId="{8628BB14-D84C-4D7C-B1DE-5B506762C785}" srcOrd="1" destOrd="0" presId="urn:microsoft.com/office/officeart/2005/8/layout/vList5"/>
    <dgm:cxn modelId="{5125FFA4-8730-4DC5-ACD7-79E4274FF55C}" type="presParOf" srcId="{E237A497-74D8-4FFC-94E2-FFDBD6A19E2F}" destId="{15395437-10A5-4E1C-8B62-174C3CEC2550}" srcOrd="2" destOrd="0" presId="urn:microsoft.com/office/officeart/2005/8/layout/vList5"/>
    <dgm:cxn modelId="{A4B9369E-BC5C-4DF9-AE72-E3591792F9EF}" type="presParOf" srcId="{15395437-10A5-4E1C-8B62-174C3CEC2550}" destId="{F26AC5FC-52AD-40E3-9E45-0256EA935AC7}" srcOrd="0" destOrd="0" presId="urn:microsoft.com/office/officeart/2005/8/layout/vList5"/>
    <dgm:cxn modelId="{8B81EE8A-E6D6-4D95-9019-1CB4B165E447}" type="presParOf" srcId="{15395437-10A5-4E1C-8B62-174C3CEC2550}" destId="{649CF3C1-1BA9-44E2-B421-6AE80DFA6C92}" srcOrd="1" destOrd="0" presId="urn:microsoft.com/office/officeart/2005/8/layout/vList5"/>
    <dgm:cxn modelId="{4236DF59-4CFE-42F8-A13C-1AF977ED8760}" type="presParOf" srcId="{E237A497-74D8-4FFC-94E2-FFDBD6A19E2F}" destId="{3641DD6D-C2B4-4D86-A167-B76C1802AF54}" srcOrd="3" destOrd="0" presId="urn:microsoft.com/office/officeart/2005/8/layout/vList5"/>
    <dgm:cxn modelId="{2669AB84-3555-4F6E-BB4C-F2E4966AEA02}" type="presParOf" srcId="{E237A497-74D8-4FFC-94E2-FFDBD6A19E2F}" destId="{AC997D63-DCB7-488B-A612-2EAD336BF4D4}" srcOrd="4" destOrd="0" presId="urn:microsoft.com/office/officeart/2005/8/layout/vList5"/>
    <dgm:cxn modelId="{8F52B0C3-532A-4B31-B1E0-C303624F673B}" type="presParOf" srcId="{AC997D63-DCB7-488B-A612-2EAD336BF4D4}" destId="{4761D3F9-8F87-453D-B482-B5F28A3A6B06}" srcOrd="0" destOrd="0" presId="urn:microsoft.com/office/officeart/2005/8/layout/vList5"/>
    <dgm:cxn modelId="{74A55E67-2695-4B3A-AC2E-254F4DB6A528}" type="presParOf" srcId="{AC997D63-DCB7-488B-A612-2EAD336BF4D4}" destId="{59016B54-D9D5-4787-A16A-879E1167C34F}" srcOrd="1" destOrd="0" presId="urn:microsoft.com/office/officeart/2005/8/layout/vList5"/>
    <dgm:cxn modelId="{BED2F11F-FEEA-48E1-8570-2245D436EB7D}" type="presParOf" srcId="{E237A497-74D8-4FFC-94E2-FFDBD6A19E2F}" destId="{868000E0-B643-4E10-890A-6EDD42734631}" srcOrd="5" destOrd="0" presId="urn:microsoft.com/office/officeart/2005/8/layout/vList5"/>
    <dgm:cxn modelId="{A3D5CECE-06DE-46B8-AFC4-F4E1A89F183E}" type="presParOf" srcId="{E237A497-74D8-4FFC-94E2-FFDBD6A19E2F}" destId="{CD49308A-D884-4AF9-BD55-06E9B3C0E7F5}" srcOrd="6" destOrd="0" presId="urn:microsoft.com/office/officeart/2005/8/layout/vList5"/>
    <dgm:cxn modelId="{7E4AC8A5-7D88-4FE7-99C6-64D6FB4D3B2A}" type="presParOf" srcId="{CD49308A-D884-4AF9-BD55-06E9B3C0E7F5}" destId="{D522A8D4-1464-4A19-8DB9-8517651DE592}" srcOrd="0" destOrd="0" presId="urn:microsoft.com/office/officeart/2005/8/layout/vList5"/>
    <dgm:cxn modelId="{A280FD51-560D-47DA-9BDF-79459FF22948}" type="presParOf" srcId="{CD49308A-D884-4AF9-BD55-06E9B3C0E7F5}" destId="{C3315C66-FABB-446D-B593-1E8B9EB2E9F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48E843-270A-46DA-A47D-4341E4DFD707}">
      <dsp:nvSpPr>
        <dsp:cNvPr id="0" name=""/>
        <dsp:cNvSpPr/>
      </dsp:nvSpPr>
      <dsp:spPr>
        <a:xfrm>
          <a:off x="3058168" y="225792"/>
          <a:ext cx="2260767" cy="2260767"/>
        </a:xfrm>
        <a:prstGeom prst="ellipse">
          <a:avLst/>
        </a:prstGeom>
        <a:solidFill>
          <a:schemeClr val="accent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smtClean="0">
              <a:solidFill>
                <a:schemeClr val="bg1"/>
              </a:solidFill>
            </a:rPr>
            <a:t>КЗГ</a:t>
          </a:r>
          <a:endParaRPr lang="ru-RU" sz="6000" b="1" kern="1200" dirty="0">
            <a:solidFill>
              <a:schemeClr val="bg1"/>
            </a:solidFill>
          </a:endParaRPr>
        </a:p>
      </dsp:txBody>
      <dsp:txXfrm>
        <a:off x="3389250" y="556874"/>
        <a:ext cx="1598603" cy="1598603"/>
      </dsp:txXfrm>
    </dsp:sp>
    <dsp:sp modelId="{9867C020-4D75-4315-A2E9-C4A862D61337}">
      <dsp:nvSpPr>
        <dsp:cNvPr id="0" name=""/>
        <dsp:cNvSpPr/>
      </dsp:nvSpPr>
      <dsp:spPr>
        <a:xfrm rot="11237275">
          <a:off x="1297575" y="771691"/>
          <a:ext cx="1679547" cy="644318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A165A2-649F-4FCF-9B81-79F06250B989}">
      <dsp:nvSpPr>
        <dsp:cNvPr id="0" name=""/>
        <dsp:cNvSpPr/>
      </dsp:nvSpPr>
      <dsp:spPr>
        <a:xfrm>
          <a:off x="67138" y="128229"/>
          <a:ext cx="2474441" cy="1718183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Пилотный проект внедрен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 </a:t>
          </a:r>
          <a:r>
            <a:rPr lang="ru-RU" sz="2000" b="1" kern="1200" dirty="0" smtClean="0"/>
            <a:t>1 октября 2013 года</a:t>
          </a:r>
          <a:endParaRPr lang="ru-RU" sz="2000" b="1" kern="1200" dirty="0"/>
        </a:p>
      </dsp:txBody>
      <dsp:txXfrm>
        <a:off x="117462" y="178553"/>
        <a:ext cx="2373793" cy="1617535"/>
      </dsp:txXfrm>
    </dsp:sp>
    <dsp:sp modelId="{27722204-3815-43EA-94E1-18C1FF7A1770}">
      <dsp:nvSpPr>
        <dsp:cNvPr id="0" name=""/>
        <dsp:cNvSpPr/>
      </dsp:nvSpPr>
      <dsp:spPr>
        <a:xfrm rot="8891280">
          <a:off x="1143698" y="2259316"/>
          <a:ext cx="2139143" cy="644318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94FE56-CDB6-4BF7-A920-DB4E401DEBBA}">
      <dsp:nvSpPr>
        <dsp:cNvPr id="0" name=""/>
        <dsp:cNvSpPr/>
      </dsp:nvSpPr>
      <dsp:spPr>
        <a:xfrm>
          <a:off x="230502" y="2286191"/>
          <a:ext cx="2147729" cy="1718183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Обучение персонала по применению КЗГ совместно ТФОМС РТ</a:t>
          </a:r>
          <a:endParaRPr lang="ru-RU" sz="2000" b="0" kern="1200" dirty="0"/>
        </a:p>
      </dsp:txBody>
      <dsp:txXfrm>
        <a:off x="280826" y="2336515"/>
        <a:ext cx="2047081" cy="1617535"/>
      </dsp:txXfrm>
    </dsp:sp>
    <dsp:sp modelId="{ACBEEB00-07F0-49AA-A3EB-691AB8AE0F22}">
      <dsp:nvSpPr>
        <dsp:cNvPr id="0" name=""/>
        <dsp:cNvSpPr/>
      </dsp:nvSpPr>
      <dsp:spPr>
        <a:xfrm rot="5457257">
          <a:off x="3207631" y="3218574"/>
          <a:ext cx="1889063" cy="644318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A2F297-AC87-4502-BD95-7E9CDCB54AED}">
      <dsp:nvSpPr>
        <dsp:cNvPr id="0" name=""/>
        <dsp:cNvSpPr/>
      </dsp:nvSpPr>
      <dsp:spPr>
        <a:xfrm>
          <a:off x="2611717" y="3476381"/>
          <a:ext cx="3049431" cy="2017507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Оплата медицинской помощи в круглосуточном стационаре производится по  педиатрическим и хирургическим  КЗГ</a:t>
          </a:r>
          <a:endParaRPr lang="ru-RU" sz="2000" b="0" kern="1200" dirty="0"/>
        </a:p>
      </dsp:txBody>
      <dsp:txXfrm>
        <a:off x="2670808" y="3535472"/>
        <a:ext cx="2931249" cy="1899325"/>
      </dsp:txXfrm>
    </dsp:sp>
    <dsp:sp modelId="{CD2CADFD-7B9A-4B6B-A465-F442E174AFF5}">
      <dsp:nvSpPr>
        <dsp:cNvPr id="0" name=""/>
        <dsp:cNvSpPr/>
      </dsp:nvSpPr>
      <dsp:spPr>
        <a:xfrm rot="21271183">
          <a:off x="5416450" y="827696"/>
          <a:ext cx="1845154" cy="644318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F9AFA3-25A5-469B-8B69-64F81B72E895}">
      <dsp:nvSpPr>
        <dsp:cNvPr id="0" name=""/>
        <dsp:cNvSpPr/>
      </dsp:nvSpPr>
      <dsp:spPr>
        <a:xfrm>
          <a:off x="6183524" y="202654"/>
          <a:ext cx="2147729" cy="1718183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Оплата производится по пролеченным пациентам</a:t>
          </a:r>
          <a:endParaRPr lang="ru-RU" sz="2000" b="1" kern="1200" dirty="0"/>
        </a:p>
      </dsp:txBody>
      <dsp:txXfrm>
        <a:off x="6233848" y="252978"/>
        <a:ext cx="2047081" cy="1617535"/>
      </dsp:txXfrm>
    </dsp:sp>
    <dsp:sp modelId="{C8F92C48-8BD8-4DD7-96E0-20CE2970BB45}">
      <dsp:nvSpPr>
        <dsp:cNvPr id="0" name=""/>
        <dsp:cNvSpPr/>
      </dsp:nvSpPr>
      <dsp:spPr>
        <a:xfrm rot="1895765">
          <a:off x="5091812" y="2335890"/>
          <a:ext cx="2426457" cy="644318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4E9A37-9D4B-4591-A43D-0CA7DC5DD226}">
      <dsp:nvSpPr>
        <dsp:cNvPr id="0" name=""/>
        <dsp:cNvSpPr/>
      </dsp:nvSpPr>
      <dsp:spPr>
        <a:xfrm>
          <a:off x="5885872" y="2292465"/>
          <a:ext cx="2905104" cy="2002456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Выделено 58 групп педиатрических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45 групп хирургических (разбивка по 5 категориям сложности вмешательств)</a:t>
          </a:r>
          <a:endParaRPr lang="ru-RU" sz="2000" b="0" kern="1200" dirty="0"/>
        </a:p>
      </dsp:txBody>
      <dsp:txXfrm>
        <a:off x="5944522" y="2351115"/>
        <a:ext cx="2787804" cy="18851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5AE56-46CB-459A-B2F1-EBBB02373CCD}">
      <dsp:nvSpPr>
        <dsp:cNvPr id="0" name=""/>
        <dsp:cNvSpPr/>
      </dsp:nvSpPr>
      <dsp:spPr>
        <a:xfrm rot="5400000">
          <a:off x="4870192" y="-2603880"/>
          <a:ext cx="1081744" cy="6565564"/>
        </a:xfrm>
        <a:prstGeom prst="round2Same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Нет необходимости «держать» пациента на койке 80% от плановых сроков длительности лечения;</a:t>
          </a:r>
          <a:endParaRPr lang="ru-RU" sz="1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2128282" y="190836"/>
        <a:ext cx="6512758" cy="976132"/>
      </dsp:txXfrm>
    </dsp:sp>
    <dsp:sp modelId="{6D18C850-82A8-4C13-A796-D2E6F4EC6B48}">
      <dsp:nvSpPr>
        <dsp:cNvPr id="0" name=""/>
        <dsp:cNvSpPr/>
      </dsp:nvSpPr>
      <dsp:spPr>
        <a:xfrm>
          <a:off x="774697" y="2811"/>
          <a:ext cx="1353585" cy="1352180"/>
        </a:xfrm>
        <a:prstGeom prst="round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+</a:t>
          </a:r>
          <a:endParaRPr lang="ru-RU" sz="6500" b="1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840705" y="68819"/>
        <a:ext cx="1221569" cy="1220164"/>
      </dsp:txXfrm>
    </dsp:sp>
    <dsp:sp modelId="{649CF3C1-1BA9-44E2-B421-6AE80DFA6C92}">
      <dsp:nvSpPr>
        <dsp:cNvPr id="0" name=""/>
        <dsp:cNvSpPr/>
      </dsp:nvSpPr>
      <dsp:spPr>
        <a:xfrm rot="5400000">
          <a:off x="4870192" y="-1184091"/>
          <a:ext cx="1081744" cy="6565564"/>
        </a:xfrm>
        <a:prstGeom prst="round2Same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Снижение средней длительности пребывания;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Увеличение количества пролеченных больных, с возможностью привлечения пациентов по        ВМП-ОМС из других субъектов РФ;</a:t>
          </a:r>
        </a:p>
      </dsp:txBody>
      <dsp:txXfrm rot="-5400000">
        <a:off x="2128282" y="1610625"/>
        <a:ext cx="6512758" cy="976132"/>
      </dsp:txXfrm>
    </dsp:sp>
    <dsp:sp modelId="{F26AC5FC-52AD-40E3-9E45-0256EA935AC7}">
      <dsp:nvSpPr>
        <dsp:cNvPr id="0" name=""/>
        <dsp:cNvSpPr/>
      </dsp:nvSpPr>
      <dsp:spPr>
        <a:xfrm>
          <a:off x="774697" y="1422600"/>
          <a:ext cx="1353585" cy="1352180"/>
        </a:xfrm>
        <a:prstGeom prst="round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+</a:t>
          </a:r>
        </a:p>
      </dsp:txBody>
      <dsp:txXfrm>
        <a:off x="840705" y="1488608"/>
        <a:ext cx="1221569" cy="1220164"/>
      </dsp:txXfrm>
    </dsp:sp>
    <dsp:sp modelId="{59016B54-D9D5-4787-A16A-879E1167C34F}">
      <dsp:nvSpPr>
        <dsp:cNvPr id="0" name=""/>
        <dsp:cNvSpPr/>
      </dsp:nvSpPr>
      <dsp:spPr>
        <a:xfrm rot="5400000">
          <a:off x="4870192" y="235697"/>
          <a:ext cx="1081744" cy="6565564"/>
        </a:xfrm>
        <a:prstGeom prst="round2Same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kern="1200" dirty="0" smtClean="0">
              <a:latin typeface="Arial" pitchFamily="34" charset="0"/>
              <a:cs typeface="Arial" pitchFamily="34" charset="0"/>
            </a:rPr>
            <a:t>Стимулирование к применению более технологичных (в </a:t>
          </a:r>
          <a:r>
            <a:rPr lang="ru-RU" sz="1700" b="1" kern="1200" dirty="0" err="1" smtClean="0">
              <a:latin typeface="Arial" pitchFamily="34" charset="0"/>
              <a:cs typeface="Arial" pitchFamily="34" charset="0"/>
            </a:rPr>
            <a:t>т.ч</a:t>
          </a:r>
          <a:r>
            <a:rPr lang="ru-RU" sz="1700" b="1" kern="1200" dirty="0" smtClean="0">
              <a:latin typeface="Arial" pitchFamily="34" charset="0"/>
              <a:cs typeface="Arial" pitchFamily="34" charset="0"/>
            </a:rPr>
            <a:t>. эндоскопических) оперативных вмешательств;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kern="1200" dirty="0" smtClean="0">
              <a:latin typeface="Arial" pitchFamily="34" charset="0"/>
              <a:cs typeface="Arial" pitchFamily="34" charset="0"/>
            </a:rPr>
            <a:t>Невыгодно проводить непоказанные мед. услуги;</a:t>
          </a:r>
        </a:p>
      </dsp:txBody>
      <dsp:txXfrm rot="-5400000">
        <a:off x="2128282" y="3030413"/>
        <a:ext cx="6512758" cy="976132"/>
      </dsp:txXfrm>
    </dsp:sp>
    <dsp:sp modelId="{4761D3F9-8F87-453D-B482-B5F28A3A6B06}">
      <dsp:nvSpPr>
        <dsp:cNvPr id="0" name=""/>
        <dsp:cNvSpPr/>
      </dsp:nvSpPr>
      <dsp:spPr>
        <a:xfrm>
          <a:off x="774697" y="2842389"/>
          <a:ext cx="1353585" cy="1352180"/>
        </a:xfrm>
        <a:prstGeom prst="round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+</a:t>
          </a:r>
        </a:p>
      </dsp:txBody>
      <dsp:txXfrm>
        <a:off x="840705" y="2908397"/>
        <a:ext cx="1221569" cy="1220164"/>
      </dsp:txXfrm>
    </dsp:sp>
    <dsp:sp modelId="{C3315C66-FABB-446D-B593-1E8B9EB2E9FE}">
      <dsp:nvSpPr>
        <dsp:cNvPr id="0" name=""/>
        <dsp:cNvSpPr/>
      </dsp:nvSpPr>
      <dsp:spPr>
        <a:xfrm rot="5400000">
          <a:off x="4890235" y="1643511"/>
          <a:ext cx="1081744" cy="6565564"/>
        </a:xfrm>
        <a:prstGeom prst="round2Same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i="0" kern="1200" dirty="0" smtClean="0">
              <a:latin typeface="Arial" pitchFamily="34" charset="0"/>
              <a:cs typeface="Arial" pitchFamily="34" charset="0"/>
            </a:rPr>
            <a:t>В перспективе - изменение способов планирования объемов медицинской помощи по количеству пролеченных пациентов.</a:t>
          </a:r>
        </a:p>
      </dsp:txBody>
      <dsp:txXfrm rot="-5400000">
        <a:off x="2148325" y="4438227"/>
        <a:ext cx="6512758" cy="976132"/>
      </dsp:txXfrm>
    </dsp:sp>
    <dsp:sp modelId="{D522A8D4-1464-4A19-8DB9-8517651DE592}">
      <dsp:nvSpPr>
        <dsp:cNvPr id="0" name=""/>
        <dsp:cNvSpPr/>
      </dsp:nvSpPr>
      <dsp:spPr>
        <a:xfrm>
          <a:off x="774697" y="4262178"/>
          <a:ext cx="1353585" cy="1352180"/>
        </a:xfrm>
        <a:prstGeom prst="round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+</a:t>
          </a:r>
        </a:p>
      </dsp:txBody>
      <dsp:txXfrm>
        <a:off x="840705" y="4328186"/>
        <a:ext cx="1221569" cy="12201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AFE4C-04FD-4942-A6B1-06E152E51036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31568-2EE2-4555-9DCB-4856D5E32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200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F307CF-D4C7-46E0-A16F-C2EE898BA676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11366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8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11366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B887E84-02DB-4649-A876-66A6F27A91F0}" type="slidenum">
              <a:rPr lang="ru-RU" sz="1200" b="0">
                <a:solidFill>
                  <a:schemeClr val="tx1"/>
                </a:solidFill>
              </a:rPr>
              <a:pPr algn="r"/>
              <a:t>1</a:t>
            </a:fld>
            <a:endParaRPr lang="ru-RU" sz="12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mtClean="0"/>
              <a:t>Т.е  КЗГ основаны на методиках упаковывания пациентов в группы, родственные по нозологическому признаку, затратам на оказание помощи, технологиям лечения.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5476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AB07F7-1E97-45D0-93BB-2F42BF88965A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75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9065B3-429C-40D6-AA53-ED268ACA40DD}" type="slidenum">
              <a:rPr lang="ru-RU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180B6F-1968-4B80-AB88-534F861B9B1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180B6F-1968-4B80-AB88-534F861B9B1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628650"/>
            <a:ext cx="8559800" cy="54975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5988B-07CB-4642-99E0-36E6F79A5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2B5AD-889A-44CC-AC3B-ADBFF8D9BBD2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26272-D88D-416A-B111-58C53185D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 advTm="5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kar.info/azbuka-zdorovya/article-42792-osobennosti-pravilnoy-gigienyi-nedonoshennyih-dete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otvetin.ru/domsemya/820-potnica-u-grudnogo-rebyonka-chto-delat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likar.info/ad.pictures/reklama/Happy_nedonoshennye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9190" y="1071546"/>
            <a:ext cx="4214810" cy="2773582"/>
          </a:xfrm>
          <a:prstGeom prst="rect">
            <a:avLst/>
          </a:prstGeom>
          <a:noFill/>
        </p:spPr>
      </p:pic>
      <p:sp>
        <p:nvSpPr>
          <p:cNvPr id="6149" name="Rectangle 16"/>
          <p:cNvSpPr>
            <a:spLocks noChangeArrowheads="1"/>
          </p:cNvSpPr>
          <p:nvPr/>
        </p:nvSpPr>
        <p:spPr bwMode="auto">
          <a:xfrm>
            <a:off x="642938" y="4429125"/>
            <a:ext cx="7673975" cy="353943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i="1" dirty="0" smtClean="0">
                <a:solidFill>
                  <a:schemeClr val="tx2"/>
                </a:solidFill>
              </a:rPr>
              <a:t>Опыт перехода  ДРКБ МЗ РТ по оплате оказания медицинской помощи в круглосуточном стационаре по КЗГ.</a:t>
            </a:r>
          </a:p>
          <a:p>
            <a:pPr algn="ctr"/>
            <a:endParaRPr lang="ru-RU" sz="32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3200" i="1" dirty="0">
                <a:solidFill>
                  <a:schemeClr val="tx2"/>
                </a:solidFill>
              </a:rPr>
              <a:t/>
            </a:r>
            <a:br>
              <a:rPr lang="ru-RU" sz="3200" i="1" dirty="0">
                <a:solidFill>
                  <a:schemeClr val="tx2"/>
                </a:solidFill>
              </a:rPr>
            </a:br>
            <a:endParaRPr lang="ru-RU" sz="3200" i="1" dirty="0">
              <a:solidFill>
                <a:schemeClr val="tx2"/>
              </a:solidFill>
            </a:endParaRPr>
          </a:p>
          <a:p>
            <a:pPr algn="ctr"/>
            <a:endParaRPr lang="ru-RU" sz="3200" i="1" dirty="0">
              <a:solidFill>
                <a:schemeClr val="tx2"/>
              </a:solidFill>
            </a:endParaRPr>
          </a:p>
        </p:txBody>
      </p:sp>
      <p:sp>
        <p:nvSpPr>
          <p:cNvPr id="6150" name="Text Box 10"/>
          <p:cNvSpPr txBox="1">
            <a:spLocks noChangeArrowheads="1"/>
          </p:cNvSpPr>
          <p:nvPr/>
        </p:nvSpPr>
        <p:spPr bwMode="auto">
          <a:xfrm flipV="1">
            <a:off x="3357563" y="3786192"/>
            <a:ext cx="5786437" cy="357188"/>
          </a:xfrm>
          <a:prstGeom prst="rect">
            <a:avLst/>
          </a:prstGeom>
          <a:solidFill>
            <a:srgbClr val="FF993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endParaRPr lang="ru-RU" sz="2400" u="sng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6151" name="Text Box 10"/>
          <p:cNvSpPr txBox="1">
            <a:spLocks noChangeArrowheads="1"/>
          </p:cNvSpPr>
          <p:nvPr/>
        </p:nvSpPr>
        <p:spPr bwMode="auto">
          <a:xfrm flipV="1">
            <a:off x="0" y="3786192"/>
            <a:ext cx="3357563" cy="357188"/>
          </a:xfrm>
          <a:prstGeom prst="rect">
            <a:avLst/>
          </a:prstGeom>
          <a:solidFill>
            <a:srgbClr val="307C3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endParaRPr lang="ru-RU" sz="2400" u="sng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6152" name="Text Box 10"/>
          <p:cNvSpPr txBox="1">
            <a:spLocks noChangeArrowheads="1"/>
          </p:cNvSpPr>
          <p:nvPr/>
        </p:nvSpPr>
        <p:spPr bwMode="auto">
          <a:xfrm flipV="1">
            <a:off x="0" y="3786192"/>
            <a:ext cx="785813" cy="357188"/>
          </a:xfrm>
          <a:prstGeom prst="rect">
            <a:avLst/>
          </a:prstGeom>
          <a:solidFill>
            <a:srgbClr val="9EC63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endParaRPr lang="ru-RU" sz="2400" u="sng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 flipV="1">
            <a:off x="857250" y="3282950"/>
            <a:ext cx="214313" cy="357188"/>
          </a:xfrm>
          <a:prstGeom prst="rect">
            <a:avLst/>
          </a:prstGeom>
          <a:solidFill>
            <a:srgbClr val="9EC63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endParaRPr lang="ru-RU" sz="2400" u="sng">
              <a:solidFill>
                <a:schemeClr val="bg2"/>
              </a:solidFill>
              <a:latin typeface="Arial Narrow" pitchFamily="34" charset="0"/>
            </a:endParaRPr>
          </a:p>
        </p:txBody>
      </p:sp>
      <p:cxnSp>
        <p:nvCxnSpPr>
          <p:cNvPr id="6155" name="Прямая соединительная линия 7"/>
          <p:cNvCxnSpPr>
            <a:cxnSpLocks noChangeShapeType="1"/>
          </p:cNvCxnSpPr>
          <p:nvPr/>
        </p:nvCxnSpPr>
        <p:spPr bwMode="auto">
          <a:xfrm rot="10800000">
            <a:off x="6429375" y="6429375"/>
            <a:ext cx="2428875" cy="0"/>
          </a:xfrm>
          <a:prstGeom prst="line">
            <a:avLst/>
          </a:prstGeom>
          <a:noFill/>
          <a:ln w="28575" algn="ctr">
            <a:solidFill>
              <a:srgbClr val="9EC63A"/>
            </a:solidFill>
            <a:round/>
            <a:headEnd/>
            <a:tailEnd/>
          </a:ln>
        </p:spPr>
      </p:cxnSp>
      <p:sp>
        <p:nvSpPr>
          <p:cNvPr id="6156" name="Прямоугольник 6"/>
          <p:cNvSpPr>
            <a:spLocks noChangeArrowheads="1"/>
          </p:cNvSpPr>
          <p:nvPr/>
        </p:nvSpPr>
        <p:spPr bwMode="auto">
          <a:xfrm>
            <a:off x="6215063" y="6429375"/>
            <a:ext cx="27146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ru-RU" sz="1200" dirty="0">
                <a:solidFill>
                  <a:schemeClr val="tx1"/>
                </a:solidFill>
              </a:rPr>
              <a:t>ДРКБ МЗ РТ  </a:t>
            </a:r>
            <a:r>
              <a:rPr lang="en-US" sz="1200" b="0" dirty="0">
                <a:solidFill>
                  <a:schemeClr val="tx1"/>
                </a:solidFill>
              </a:rPr>
              <a:t>| www.drkbmzrt.ru</a:t>
            </a:r>
            <a:endParaRPr lang="ru-RU" sz="1200" b="0" dirty="0">
              <a:solidFill>
                <a:schemeClr val="tx1"/>
              </a:solidFill>
            </a:endParaRPr>
          </a:p>
        </p:txBody>
      </p:sp>
      <p:sp>
        <p:nvSpPr>
          <p:cNvPr id="6159" name="Прямоугольник 14"/>
          <p:cNvSpPr>
            <a:spLocks noChangeArrowheads="1"/>
          </p:cNvSpPr>
          <p:nvPr/>
        </p:nvSpPr>
        <p:spPr bwMode="auto">
          <a:xfrm>
            <a:off x="1042988" y="0"/>
            <a:ext cx="69580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Детская республиканская клиническая больница Министерства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здравоохранения Республики Татарстан</a:t>
            </a:r>
          </a:p>
        </p:txBody>
      </p:sp>
      <p:pic>
        <p:nvPicPr>
          <p:cNvPr id="12" name="Рисунок 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" y="1057504"/>
            <a:ext cx="4929188" cy="27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>
            <a:spLocks noGrp="1"/>
          </p:cNvSpPr>
          <p:nvPr>
            <p:ph idx="1"/>
          </p:nvPr>
        </p:nvSpPr>
        <p:spPr>
          <a:xfrm>
            <a:off x="428625" y="1268760"/>
            <a:ext cx="8229600" cy="3816424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</a:pPr>
            <a:r>
              <a:rPr lang="ru-RU" sz="4000" b="1" i="1" u="sng" dirty="0" smtClean="0">
                <a:solidFill>
                  <a:schemeClr val="tx2"/>
                </a:solidFill>
              </a:rPr>
              <a:t>Клинико-затратная группа (КЗГ) </a:t>
            </a:r>
            <a:r>
              <a:rPr lang="ru-RU" sz="4000" b="1" i="1" dirty="0" smtClean="0">
                <a:solidFill>
                  <a:schemeClr val="tx2"/>
                </a:solidFill>
              </a:rPr>
              <a:t>или клинико-статистическая группа (КСГ) </a:t>
            </a:r>
            <a:r>
              <a:rPr lang="ru-RU" sz="4000" i="1" dirty="0" smtClean="0">
                <a:solidFill>
                  <a:schemeClr val="tx2"/>
                </a:solidFill>
              </a:rPr>
              <a:t>- это группировка больных, сходных по клиническим параметрам и </a:t>
            </a:r>
            <a:r>
              <a:rPr lang="ru-RU" sz="4000" i="1" dirty="0" err="1" smtClean="0">
                <a:solidFill>
                  <a:schemeClr val="tx2"/>
                </a:solidFill>
              </a:rPr>
              <a:t>затратоемкости</a:t>
            </a:r>
            <a:r>
              <a:rPr lang="ru-RU" sz="4000" i="1" dirty="0" smtClean="0">
                <a:solidFill>
                  <a:schemeClr val="tx2"/>
                </a:solidFill>
              </a:rPr>
              <a:t> их лечения по МКБ-10.</a:t>
            </a:r>
          </a:p>
        </p:txBody>
      </p:sp>
      <p:cxnSp>
        <p:nvCxnSpPr>
          <p:cNvPr id="6" name="Прямая соединительная линия 7"/>
          <p:cNvCxnSpPr>
            <a:cxnSpLocks noChangeShapeType="1"/>
          </p:cNvCxnSpPr>
          <p:nvPr/>
        </p:nvCxnSpPr>
        <p:spPr bwMode="auto">
          <a:xfrm rot="10800000">
            <a:off x="6429375" y="6429375"/>
            <a:ext cx="2428875" cy="0"/>
          </a:xfrm>
          <a:prstGeom prst="line">
            <a:avLst/>
          </a:prstGeom>
          <a:noFill/>
          <a:ln w="28575" algn="ctr">
            <a:solidFill>
              <a:srgbClr val="9EC63A"/>
            </a:solidFill>
            <a:round/>
            <a:headEnd/>
            <a:tailEnd/>
          </a:ln>
        </p:spPr>
      </p:cxn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6215063" y="6429375"/>
            <a:ext cx="27146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ru-RU" sz="1200" dirty="0">
                <a:solidFill>
                  <a:schemeClr val="tx1"/>
                </a:solidFill>
              </a:rPr>
              <a:t>ДРКБ МЗ РТ  </a:t>
            </a:r>
            <a:r>
              <a:rPr lang="en-US" sz="1200" b="0" dirty="0">
                <a:solidFill>
                  <a:schemeClr val="tx1"/>
                </a:solidFill>
              </a:rPr>
              <a:t>| www.drkbmzrt.ru</a:t>
            </a:r>
            <a:endParaRPr lang="ru-RU" sz="12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666495546"/>
              </p:ext>
            </p:extLst>
          </p:nvPr>
        </p:nvGraphicFramePr>
        <p:xfrm>
          <a:off x="179512" y="620688"/>
          <a:ext cx="8785010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Прямая соединительная линия 7"/>
          <p:cNvCxnSpPr>
            <a:cxnSpLocks noChangeShapeType="1"/>
          </p:cNvCxnSpPr>
          <p:nvPr/>
        </p:nvCxnSpPr>
        <p:spPr bwMode="auto">
          <a:xfrm rot="10800000">
            <a:off x="6429375" y="6429375"/>
            <a:ext cx="2428875" cy="0"/>
          </a:xfrm>
          <a:prstGeom prst="line">
            <a:avLst/>
          </a:prstGeom>
          <a:noFill/>
          <a:ln w="28575" algn="ctr">
            <a:solidFill>
              <a:srgbClr val="9EC63A"/>
            </a:solidFill>
            <a:round/>
            <a:headEnd/>
            <a:tailEnd/>
          </a:ln>
        </p:spPr>
      </p:cxnSp>
      <p:sp>
        <p:nvSpPr>
          <p:cNvPr id="5" name="Прямоугольник 6"/>
          <p:cNvSpPr>
            <a:spLocks noChangeArrowheads="1"/>
          </p:cNvSpPr>
          <p:nvPr/>
        </p:nvSpPr>
        <p:spPr bwMode="auto">
          <a:xfrm>
            <a:off x="6215063" y="6429375"/>
            <a:ext cx="27146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ru-RU" sz="1200" dirty="0">
                <a:solidFill>
                  <a:schemeClr val="tx1"/>
                </a:solidFill>
              </a:rPr>
              <a:t>ДРКБ МЗ РТ  </a:t>
            </a:r>
            <a:r>
              <a:rPr lang="en-US" sz="1200" b="0" dirty="0">
                <a:solidFill>
                  <a:schemeClr val="tx1"/>
                </a:solidFill>
              </a:rPr>
              <a:t>| www.drkbmzrt.ru</a:t>
            </a:r>
            <a:endParaRPr lang="ru-RU" sz="12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86934863"/>
              </p:ext>
            </p:extLst>
          </p:nvPr>
        </p:nvGraphicFramePr>
        <p:xfrm>
          <a:off x="323529" y="1268759"/>
          <a:ext cx="8640959" cy="5090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399"/>
                <a:gridCol w="1728192"/>
                <a:gridCol w="1728192"/>
                <a:gridCol w="1584176"/>
              </a:tblGrid>
              <a:tr h="970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показатели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2012г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мес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. по МЭС)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2013г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(9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мес. по МЭС)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2014г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мес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. по КЗГ)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800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Количество пролеченных пациентов 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18583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23033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25372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800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Средняя</a:t>
                      </a:r>
                      <a:r>
                        <a:rPr lang="ru-RU" sz="2400" b="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длительность пребывания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9,6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9,5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9,1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800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Хирургическая активность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68,1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70,3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71,3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05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Общая летальность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0,49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0,34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0,33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168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Выполнение финансового плана в %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101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9512" y="188640"/>
            <a:ext cx="8784976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400" b="1" dirty="0" smtClean="0">
                <a:solidFill>
                  <a:srgbClr val="002060"/>
                </a:solidFill>
              </a:rPr>
              <a:t>Динамика показателей круглосуточного стационара </a:t>
            </a:r>
          </a:p>
          <a:p>
            <a:pPr algn="ctr">
              <a:spcBef>
                <a:spcPct val="0"/>
              </a:spcBef>
            </a:pPr>
            <a:r>
              <a:rPr lang="ru-RU" sz="2400" b="1" dirty="0" smtClean="0">
                <a:solidFill>
                  <a:srgbClr val="002060"/>
                </a:solidFill>
              </a:rPr>
              <a:t>за 9 месяцев 2012-2014гг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cxnSp>
        <p:nvCxnSpPr>
          <p:cNvPr id="8" name="Прямая соединительная линия 7"/>
          <p:cNvCxnSpPr>
            <a:cxnSpLocks noChangeShapeType="1"/>
          </p:cNvCxnSpPr>
          <p:nvPr/>
        </p:nvCxnSpPr>
        <p:spPr bwMode="auto">
          <a:xfrm rot="10800000">
            <a:off x="6429375" y="6429375"/>
            <a:ext cx="2428875" cy="0"/>
          </a:xfrm>
          <a:prstGeom prst="line">
            <a:avLst/>
          </a:prstGeom>
          <a:noFill/>
          <a:ln w="28575" algn="ctr">
            <a:solidFill>
              <a:srgbClr val="9EC63A"/>
            </a:solidFill>
            <a:round/>
            <a:headEnd/>
            <a:tailEnd/>
          </a:ln>
        </p:spPr>
      </p:cxnSp>
      <p:sp>
        <p:nvSpPr>
          <p:cNvPr id="9" name="Прямоугольник 6"/>
          <p:cNvSpPr>
            <a:spLocks noChangeArrowheads="1"/>
          </p:cNvSpPr>
          <p:nvPr/>
        </p:nvSpPr>
        <p:spPr bwMode="auto">
          <a:xfrm>
            <a:off x="6215063" y="6429375"/>
            <a:ext cx="27146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ru-RU" sz="1200" dirty="0">
                <a:solidFill>
                  <a:schemeClr val="tx1"/>
                </a:solidFill>
              </a:rPr>
              <a:t>ДРКБ МЗ РТ  </a:t>
            </a:r>
            <a:r>
              <a:rPr lang="en-US" sz="1200" b="0" dirty="0">
                <a:solidFill>
                  <a:schemeClr val="tx1"/>
                </a:solidFill>
              </a:rPr>
              <a:t>| www.drkbmzrt.ru</a:t>
            </a:r>
            <a:endParaRPr lang="ru-RU" sz="12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525872" y="1340768"/>
            <a:ext cx="8308280" cy="4824536"/>
          </a:xfrm>
        </p:spPr>
        <p:txBody>
          <a:bodyPr>
            <a:normAutofit fontScale="92500" lnSpcReduction="20000"/>
          </a:bodyPr>
          <a:lstStyle/>
          <a:p>
            <a:pPr lvl="0" algn="just">
              <a:spcBef>
                <a:spcPts val="2400"/>
              </a:spcBef>
            </a:pPr>
            <a:r>
              <a:rPr lang="ru-RU" sz="2600" dirty="0" err="1" smtClean="0">
                <a:solidFill>
                  <a:srgbClr val="000000"/>
                </a:solidFill>
              </a:rPr>
              <a:t>Демотивирует</a:t>
            </a:r>
            <a:r>
              <a:rPr lang="ru-RU" sz="2600" dirty="0" smtClean="0">
                <a:solidFill>
                  <a:srgbClr val="000000"/>
                </a:solidFill>
              </a:rPr>
              <a:t> врачей «</a:t>
            </a:r>
            <a:r>
              <a:rPr lang="ru-RU" sz="2600" dirty="0" err="1" smtClean="0">
                <a:solidFill>
                  <a:srgbClr val="000000"/>
                </a:solidFill>
              </a:rPr>
              <a:t>недолечивать</a:t>
            </a:r>
            <a:r>
              <a:rPr lang="ru-RU" sz="2600" dirty="0" smtClean="0">
                <a:solidFill>
                  <a:srgbClr val="000000"/>
                </a:solidFill>
              </a:rPr>
              <a:t>» пациентов, выписывать их из стационара преждевременно, из-за чего возможны повторные госпитализации, что  может повысить общую стоимость лечения;</a:t>
            </a:r>
          </a:p>
          <a:p>
            <a:pPr lvl="0" algn="just">
              <a:spcBef>
                <a:spcPts val="2400"/>
              </a:spcBef>
            </a:pPr>
            <a:r>
              <a:rPr lang="ru-RU" sz="2600" dirty="0" smtClean="0">
                <a:solidFill>
                  <a:srgbClr val="000000"/>
                </a:solidFill>
              </a:rPr>
              <a:t>Допускает </a:t>
            </a:r>
            <a:r>
              <a:rPr lang="ru-RU" sz="2600" dirty="0" smtClean="0"/>
              <a:t>факты </a:t>
            </a:r>
            <a:r>
              <a:rPr lang="ru-RU" sz="2600" dirty="0" smtClean="0">
                <a:solidFill>
                  <a:srgbClr val="000000"/>
                </a:solidFill>
              </a:rPr>
              <a:t>появления необоснованных госпитализаций (по причине </a:t>
            </a:r>
            <a:r>
              <a:rPr lang="ru-RU" sz="2600" dirty="0" err="1" smtClean="0">
                <a:solidFill>
                  <a:srgbClr val="000000"/>
                </a:solidFill>
              </a:rPr>
              <a:t>гипердиагностики</a:t>
            </a:r>
            <a:r>
              <a:rPr lang="ru-RU" sz="2600" dirty="0" smtClean="0">
                <a:solidFill>
                  <a:srgbClr val="000000"/>
                </a:solidFill>
              </a:rPr>
              <a:t>)  и выписки пациентов из стационара через короткие сроки;</a:t>
            </a:r>
          </a:p>
          <a:p>
            <a:pPr lvl="0" algn="just">
              <a:spcBef>
                <a:spcPts val="2400"/>
              </a:spcBef>
            </a:pPr>
            <a:r>
              <a:rPr lang="ru-RU" sz="2600" dirty="0" smtClean="0">
                <a:solidFill>
                  <a:srgbClr val="000000"/>
                </a:solidFill>
              </a:rPr>
              <a:t>Увеличение количества пациентов ведет к перегрузке диагностических и вспомогательных служб  (ПДО, </a:t>
            </a:r>
            <a:r>
              <a:rPr lang="ru-RU" sz="2600" dirty="0" err="1" smtClean="0">
                <a:solidFill>
                  <a:srgbClr val="000000"/>
                </a:solidFill>
              </a:rPr>
              <a:t>параклиника</a:t>
            </a:r>
            <a:r>
              <a:rPr lang="ru-RU" sz="2600" dirty="0" smtClean="0">
                <a:solidFill>
                  <a:srgbClr val="000000"/>
                </a:solidFill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</a:rPr>
              <a:t>оперблок</a:t>
            </a:r>
            <a:r>
              <a:rPr lang="ru-RU" sz="2600" dirty="0" smtClean="0">
                <a:solidFill>
                  <a:srgbClr val="000000"/>
                </a:solidFill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</a:rPr>
              <a:t>клининг</a:t>
            </a:r>
            <a:r>
              <a:rPr lang="ru-RU" sz="2600" dirty="0" smtClean="0">
                <a:solidFill>
                  <a:srgbClr val="000000"/>
                </a:solidFill>
              </a:rPr>
              <a:t>); </a:t>
            </a:r>
          </a:p>
          <a:p>
            <a:pPr lvl="0" algn="just">
              <a:spcBef>
                <a:spcPts val="2400"/>
              </a:spcBef>
            </a:pPr>
            <a:r>
              <a:rPr lang="ru-RU" sz="2600" dirty="0" err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Неоперированные</a:t>
            </a:r>
            <a:r>
              <a:rPr lang="ru-RU" sz="26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пациенты, находящиеся в  хирургических отделениях оплачиваются по педиатрическим КЗГ. </a:t>
            </a:r>
          </a:p>
          <a:p>
            <a:pPr lvl="0" algn="just"/>
            <a:endParaRPr lang="ru-RU" sz="2000" b="1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88640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2400" b="1" dirty="0" smtClean="0">
                <a:solidFill>
                  <a:schemeClr val="tx2"/>
                </a:solidFill>
              </a:rPr>
              <a:t>Возможные риски внедрения </a:t>
            </a:r>
            <a:r>
              <a:rPr lang="ru-RU" altLang="ko-KR" sz="2400" b="1" dirty="0" smtClean="0">
                <a:solidFill>
                  <a:schemeClr val="tx2"/>
                </a:solidFill>
              </a:rPr>
              <a:t>оплаты стационарной помощи по КЗГ</a:t>
            </a:r>
            <a:endParaRPr lang="ru-RU" altLang="ko-KR" sz="2400" b="1" dirty="0">
              <a:solidFill>
                <a:schemeClr val="tx2"/>
              </a:solidFill>
            </a:endParaRPr>
          </a:p>
        </p:txBody>
      </p:sp>
      <p:cxnSp>
        <p:nvCxnSpPr>
          <p:cNvPr id="4" name="Прямая соединительная линия 7"/>
          <p:cNvCxnSpPr>
            <a:cxnSpLocks noChangeShapeType="1"/>
          </p:cNvCxnSpPr>
          <p:nvPr/>
        </p:nvCxnSpPr>
        <p:spPr bwMode="auto">
          <a:xfrm rot="10800000">
            <a:off x="6429375" y="6429375"/>
            <a:ext cx="2428875" cy="0"/>
          </a:xfrm>
          <a:prstGeom prst="line">
            <a:avLst/>
          </a:prstGeom>
          <a:noFill/>
          <a:ln w="28575" algn="ctr">
            <a:solidFill>
              <a:srgbClr val="9EC63A"/>
            </a:solidFill>
            <a:round/>
            <a:headEnd/>
            <a:tailEnd/>
          </a:ln>
        </p:spPr>
      </p:cxnSp>
      <p:sp>
        <p:nvSpPr>
          <p:cNvPr id="5" name="Прямоугольник 6"/>
          <p:cNvSpPr>
            <a:spLocks noChangeArrowheads="1"/>
          </p:cNvSpPr>
          <p:nvPr/>
        </p:nvSpPr>
        <p:spPr bwMode="auto">
          <a:xfrm>
            <a:off x="6215063" y="6429375"/>
            <a:ext cx="27146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ru-RU" sz="1200" dirty="0">
                <a:solidFill>
                  <a:schemeClr val="tx1"/>
                </a:solidFill>
              </a:rPr>
              <a:t>ДРКБ МЗ РТ  </a:t>
            </a:r>
            <a:r>
              <a:rPr lang="en-US" sz="1200" b="0" dirty="0">
                <a:solidFill>
                  <a:schemeClr val="tx1"/>
                </a:solidFill>
              </a:rPr>
              <a:t>| www.drkbmzrt.ru</a:t>
            </a:r>
            <a:endParaRPr lang="ru-RU" sz="12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187446068"/>
              </p:ext>
            </p:extLst>
          </p:nvPr>
        </p:nvGraphicFramePr>
        <p:xfrm>
          <a:off x="0" y="764704"/>
          <a:ext cx="9468544" cy="5617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6"/>
          <p:cNvSpPr txBox="1">
            <a:spLocks/>
          </p:cNvSpPr>
          <p:nvPr/>
        </p:nvSpPr>
        <p:spPr bwMode="auto">
          <a:xfrm>
            <a:off x="1115616" y="0"/>
            <a:ext cx="7128792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srgbClr val="002060"/>
                </a:solidFill>
                <a:ea typeface="+mj-ea"/>
                <a:cs typeface="Times New Roman" pitchFamily="18" charset="0"/>
              </a:rPr>
              <a:t>Позитивные особенности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srgbClr val="002060"/>
                </a:solidFill>
                <a:ea typeface="+mj-ea"/>
                <a:cs typeface="Times New Roman" pitchFamily="18" charset="0"/>
              </a:rPr>
              <a:t>при реализации проекта КЗГ </a:t>
            </a:r>
            <a:endParaRPr lang="ru-RU" sz="2400" b="1" kern="0" dirty="0">
              <a:solidFill>
                <a:srgbClr val="002060"/>
              </a:solidFill>
              <a:ea typeface="+mj-ea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7"/>
          <p:cNvCxnSpPr>
            <a:cxnSpLocks noChangeShapeType="1"/>
          </p:cNvCxnSpPr>
          <p:nvPr/>
        </p:nvCxnSpPr>
        <p:spPr bwMode="auto">
          <a:xfrm rot="10800000">
            <a:off x="6429375" y="6429375"/>
            <a:ext cx="2428875" cy="0"/>
          </a:xfrm>
          <a:prstGeom prst="line">
            <a:avLst/>
          </a:prstGeom>
          <a:noFill/>
          <a:ln w="28575" algn="ctr">
            <a:solidFill>
              <a:srgbClr val="9EC63A"/>
            </a:solidFill>
            <a:round/>
            <a:headEnd/>
            <a:tailEnd/>
          </a:ln>
        </p:spPr>
      </p:cxnSp>
      <p:sp>
        <p:nvSpPr>
          <p:cNvPr id="6" name="Прямоугольник 6"/>
          <p:cNvSpPr>
            <a:spLocks noChangeArrowheads="1"/>
          </p:cNvSpPr>
          <p:nvPr/>
        </p:nvSpPr>
        <p:spPr bwMode="auto">
          <a:xfrm>
            <a:off x="6215063" y="6429375"/>
            <a:ext cx="27146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ru-RU" sz="1200" dirty="0">
                <a:solidFill>
                  <a:schemeClr val="tx1"/>
                </a:solidFill>
              </a:rPr>
              <a:t>ДРКБ МЗ РТ  </a:t>
            </a:r>
            <a:r>
              <a:rPr lang="en-US" sz="1200" b="0" dirty="0">
                <a:solidFill>
                  <a:schemeClr val="tx1"/>
                </a:solidFill>
              </a:rPr>
              <a:t>| www.drkbmzrt.ru</a:t>
            </a:r>
            <a:endParaRPr lang="ru-RU" sz="12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754781046"/>
              </p:ext>
            </p:extLst>
          </p:nvPr>
        </p:nvGraphicFramePr>
        <p:xfrm>
          <a:off x="0" y="692696"/>
          <a:ext cx="9396536" cy="5617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Прямая соединительная линия 7"/>
          <p:cNvCxnSpPr>
            <a:cxnSpLocks noChangeShapeType="1"/>
          </p:cNvCxnSpPr>
          <p:nvPr/>
        </p:nvCxnSpPr>
        <p:spPr bwMode="auto">
          <a:xfrm rot="10800000">
            <a:off x="6429375" y="6429375"/>
            <a:ext cx="2428875" cy="0"/>
          </a:xfrm>
          <a:prstGeom prst="line">
            <a:avLst/>
          </a:prstGeom>
          <a:noFill/>
          <a:ln w="28575" algn="ctr">
            <a:solidFill>
              <a:srgbClr val="9EC63A"/>
            </a:solidFill>
            <a:round/>
            <a:headEnd/>
            <a:tailEnd/>
          </a:ln>
        </p:spPr>
      </p:cxnSp>
      <p:sp>
        <p:nvSpPr>
          <p:cNvPr id="6" name="Прямоугольник 6"/>
          <p:cNvSpPr>
            <a:spLocks noChangeArrowheads="1"/>
          </p:cNvSpPr>
          <p:nvPr/>
        </p:nvSpPr>
        <p:spPr bwMode="auto">
          <a:xfrm>
            <a:off x="6215063" y="6429375"/>
            <a:ext cx="27146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ru-RU" sz="1200" dirty="0">
                <a:solidFill>
                  <a:schemeClr val="tx1"/>
                </a:solidFill>
              </a:rPr>
              <a:t>ДРКБ МЗ РТ  </a:t>
            </a:r>
            <a:r>
              <a:rPr lang="en-US" sz="1200" b="0" dirty="0">
                <a:solidFill>
                  <a:schemeClr val="tx1"/>
                </a:solidFill>
              </a:rPr>
              <a:t>| www.drkbmzrt.ru</a:t>
            </a:r>
            <a:endParaRPr lang="ru-RU" sz="1200" b="0" dirty="0">
              <a:solidFill>
                <a:schemeClr val="tx1"/>
              </a:solidFill>
            </a:endParaRPr>
          </a:p>
        </p:txBody>
      </p:sp>
      <p:sp>
        <p:nvSpPr>
          <p:cNvPr id="7" name="Заголовок 6"/>
          <p:cNvSpPr txBox="1">
            <a:spLocks/>
          </p:cNvSpPr>
          <p:nvPr/>
        </p:nvSpPr>
        <p:spPr bwMode="auto">
          <a:xfrm>
            <a:off x="1115616" y="0"/>
            <a:ext cx="7128792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srgbClr val="002060"/>
                </a:solidFill>
                <a:ea typeface="+mj-ea"/>
                <a:cs typeface="Times New Roman" pitchFamily="18" charset="0"/>
              </a:rPr>
              <a:t>Специфические особенности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srgbClr val="002060"/>
                </a:solidFill>
                <a:ea typeface="+mj-ea"/>
                <a:cs typeface="Times New Roman" pitchFamily="18" charset="0"/>
              </a:rPr>
              <a:t>при реализации проекта КЗГ на сегодняшний день</a:t>
            </a:r>
            <a:endParaRPr lang="ru-RU" sz="2400" b="1" kern="0" dirty="0">
              <a:solidFill>
                <a:srgbClr val="002060"/>
              </a:solidFill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251520" y="1052736"/>
            <a:ext cx="8559800" cy="4968552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u-RU" sz="2600" dirty="0" smtClean="0">
                <a:solidFill>
                  <a:srgbClr val="000000"/>
                </a:solidFill>
                <a:latin typeface="Arial" pitchFamily="34" charset="0"/>
              </a:rPr>
              <a:t>Разработка методических рекомендаций стандартов оказания медицинской помощи по КЗГ;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u-RU" sz="2600" dirty="0" smtClean="0">
                <a:solidFill>
                  <a:srgbClr val="000000"/>
                </a:solidFill>
                <a:latin typeface="Arial" pitchFamily="34" charset="0"/>
              </a:rPr>
              <a:t>Внедрение четкой </a:t>
            </a:r>
            <a:r>
              <a:rPr lang="ru-RU" sz="2600" dirty="0">
                <a:solidFill>
                  <a:srgbClr val="000000"/>
                </a:solidFill>
                <a:latin typeface="Arial" pitchFamily="34" charset="0"/>
              </a:rPr>
              <a:t>маршрутизации пациентов в рамках 3-х уровневой системы оказания медицинской помощи в </a:t>
            </a:r>
            <a:r>
              <a:rPr lang="ru-RU" sz="2600" dirty="0" smtClean="0">
                <a:solidFill>
                  <a:srgbClr val="000000"/>
                </a:solidFill>
                <a:latin typeface="Arial" pitchFamily="34" charset="0"/>
              </a:rPr>
              <a:t>РТ по группам КЗГ;</a:t>
            </a:r>
          </a:p>
          <a:p>
            <a:pPr lvl="0" algn="just">
              <a:lnSpc>
                <a:spcPct val="120000"/>
              </a:lnSpc>
              <a:spcBef>
                <a:spcPts val="1200"/>
              </a:spcBef>
            </a:pPr>
            <a:r>
              <a:rPr lang="ru-RU" sz="2600" dirty="0" smtClean="0">
                <a:solidFill>
                  <a:srgbClr val="000000"/>
                </a:solidFill>
                <a:latin typeface="Arial" pitchFamily="34" charset="0"/>
              </a:rPr>
              <a:t>Планирование объемов медицинской помощи по пролеченным пациентам (без  планирования по койко-дням);</a:t>
            </a:r>
          </a:p>
          <a:p>
            <a:pPr lvl="0" algn="just">
              <a:lnSpc>
                <a:spcPct val="120000"/>
              </a:lnSpc>
              <a:spcBef>
                <a:spcPts val="1200"/>
              </a:spcBef>
            </a:pPr>
            <a:r>
              <a:rPr lang="ru-RU" sz="2600" dirty="0" smtClean="0">
                <a:solidFill>
                  <a:srgbClr val="000000"/>
                </a:solidFill>
                <a:latin typeface="Arial" pitchFamily="34" charset="0"/>
              </a:rPr>
              <a:t>Возможность 50% оплаты от стоимости КЗГ для пациентов, находящихся на лечении менее 3-х дней (сейчас менее 4-х дней);</a:t>
            </a:r>
          </a:p>
          <a:p>
            <a:pPr lvl="0" algn="just">
              <a:lnSpc>
                <a:spcPct val="120000"/>
              </a:lnSpc>
              <a:spcBef>
                <a:spcPts val="1200"/>
              </a:spcBef>
            </a:pPr>
            <a:r>
              <a:rPr lang="ru-RU" sz="2600" dirty="0" smtClean="0">
                <a:solidFill>
                  <a:srgbClr val="000000"/>
                </a:solidFill>
                <a:latin typeface="Arial" pitchFamily="34" charset="0"/>
              </a:rPr>
              <a:t>Доработка программного обеспечения,  отчетных форм под систему оплаты по КЗГ.</a:t>
            </a:r>
          </a:p>
          <a:p>
            <a:pPr lvl="0"/>
            <a:endParaRPr lang="ru-RU" sz="2000" b="1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88640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altLang="ko-KR" sz="2400" b="1" dirty="0" smtClean="0">
                <a:solidFill>
                  <a:schemeClr val="tx2"/>
                </a:solidFill>
              </a:rPr>
              <a:t>Вопросы, требующие доработки</a:t>
            </a:r>
            <a:endParaRPr lang="ru-RU" altLang="ko-KR" sz="2400" b="1" dirty="0">
              <a:solidFill>
                <a:schemeClr val="tx2"/>
              </a:solidFill>
            </a:endParaRPr>
          </a:p>
        </p:txBody>
      </p:sp>
      <p:cxnSp>
        <p:nvCxnSpPr>
          <p:cNvPr id="4" name="Прямая соединительная линия 7"/>
          <p:cNvCxnSpPr>
            <a:cxnSpLocks noChangeShapeType="1"/>
          </p:cNvCxnSpPr>
          <p:nvPr/>
        </p:nvCxnSpPr>
        <p:spPr bwMode="auto">
          <a:xfrm rot="10800000">
            <a:off x="6429375" y="6429375"/>
            <a:ext cx="2428875" cy="0"/>
          </a:xfrm>
          <a:prstGeom prst="line">
            <a:avLst/>
          </a:prstGeom>
          <a:noFill/>
          <a:ln w="28575" algn="ctr">
            <a:solidFill>
              <a:srgbClr val="9EC63A"/>
            </a:solidFill>
            <a:round/>
            <a:headEnd/>
            <a:tailEnd/>
          </a:ln>
        </p:spPr>
      </p:cxnSp>
      <p:sp>
        <p:nvSpPr>
          <p:cNvPr id="5" name="Прямоугольник 6"/>
          <p:cNvSpPr>
            <a:spLocks noChangeArrowheads="1"/>
          </p:cNvSpPr>
          <p:nvPr/>
        </p:nvSpPr>
        <p:spPr bwMode="auto">
          <a:xfrm>
            <a:off x="6215063" y="6429375"/>
            <a:ext cx="27146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ru-RU" sz="1200" dirty="0">
                <a:solidFill>
                  <a:schemeClr val="tx1"/>
                </a:solidFill>
              </a:rPr>
              <a:t>ДРКБ МЗ РТ  </a:t>
            </a:r>
            <a:r>
              <a:rPr lang="en-US" sz="1200" b="0" dirty="0">
                <a:solidFill>
                  <a:schemeClr val="tx1"/>
                </a:solidFill>
              </a:rPr>
              <a:t>| www.drkbmzrt.ru</a:t>
            </a:r>
            <a:endParaRPr lang="ru-RU" sz="12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otvetin.ru/uploads/posts/2009-09/1253519511_8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r="8334" b="8333"/>
          <a:stretch>
            <a:fillRect/>
          </a:stretch>
        </p:blipFill>
        <p:spPr bwMode="auto">
          <a:xfrm>
            <a:off x="0" y="-27384"/>
            <a:ext cx="9180512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323850" y="260350"/>
            <a:ext cx="36718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dirty="0" smtClean="0">
                <a:solidFill>
                  <a:schemeClr val="tx2"/>
                </a:solidFill>
                <a:latin typeface="Verdana" pitchFamily="34" charset="0"/>
              </a:rPr>
              <a:t>С заботой о каждом ребенке!</a:t>
            </a:r>
            <a:endParaRPr lang="ru-RU" sz="32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3552</TotalTime>
  <Words>565</Words>
  <Application>Microsoft Office PowerPoint</Application>
  <PresentationFormat>Экран (4:3)</PresentationFormat>
  <Paragraphs>91</Paragraphs>
  <Slides>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DRKB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Lilia</dc:creator>
  <cp:lastModifiedBy>User</cp:lastModifiedBy>
  <cp:revision>491</cp:revision>
  <dcterms:created xsi:type="dcterms:W3CDTF">2012-06-01T06:41:03Z</dcterms:created>
  <dcterms:modified xsi:type="dcterms:W3CDTF">2014-10-24T11:55:33Z</dcterms:modified>
</cp:coreProperties>
</file>