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3" r:id="rId2"/>
    <p:sldId id="274" r:id="rId3"/>
    <p:sldId id="307" r:id="rId4"/>
    <p:sldId id="291" r:id="rId5"/>
    <p:sldId id="273" r:id="rId6"/>
    <p:sldId id="283" r:id="rId7"/>
    <p:sldId id="308" r:id="rId8"/>
    <p:sldId id="275" r:id="rId9"/>
    <p:sldId id="297" r:id="rId10"/>
    <p:sldId id="276" r:id="rId11"/>
    <p:sldId id="277" r:id="rId12"/>
    <p:sldId id="285" r:id="rId13"/>
    <p:sldId id="290" r:id="rId14"/>
    <p:sldId id="281" r:id="rId15"/>
    <p:sldId id="293" r:id="rId16"/>
    <p:sldId id="282" r:id="rId17"/>
    <p:sldId id="280" r:id="rId18"/>
    <p:sldId id="279" r:id="rId19"/>
    <p:sldId id="272" r:id="rId20"/>
    <p:sldId id="287" r:id="rId21"/>
    <p:sldId id="294" r:id="rId22"/>
    <p:sldId id="298" r:id="rId23"/>
    <p:sldId id="267" r:id="rId24"/>
    <p:sldId id="258" r:id="rId25"/>
    <p:sldId id="266" r:id="rId26"/>
    <p:sldId id="278" r:id="rId27"/>
    <p:sldId id="295" r:id="rId28"/>
    <p:sldId id="296" r:id="rId29"/>
    <p:sldId id="305" r:id="rId30"/>
    <p:sldId id="306" r:id="rId31"/>
    <p:sldId id="259" r:id="rId32"/>
    <p:sldId id="260" r:id="rId33"/>
    <p:sldId id="289" r:id="rId34"/>
    <p:sldId id="268" r:id="rId35"/>
    <p:sldId id="302" r:id="rId36"/>
    <p:sldId id="269" r:id="rId37"/>
    <p:sldId id="299" r:id="rId38"/>
    <p:sldId id="300" r:id="rId39"/>
    <p:sldId id="265" r:id="rId40"/>
    <p:sldId id="270" r:id="rId41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2F2F2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2" autoAdjust="0"/>
    <p:restoredTop sz="94660"/>
  </p:normalViewPr>
  <p:slideViewPr>
    <p:cSldViewPr>
      <p:cViewPr varScale="1">
        <p:scale>
          <a:sx n="79" d="100"/>
          <a:sy n="79" d="100"/>
        </p:scale>
        <p:origin x="-1478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37C8E-515C-4397-8CB1-71864960627A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E1D36-2D1F-4246-9958-8EC46040E4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383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F2E92-6C70-4C8C-A3F0-3433B8671FA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562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E1D36-2D1F-4246-9958-8EC46040E41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712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E1D36-2D1F-4246-9958-8EC46040E41E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542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4133-160A-4A44-B286-74E61F6EAF2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4B1B-BD8E-4F2E-BA83-AB19750B1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409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4133-160A-4A44-B286-74E61F6EAF2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4B1B-BD8E-4F2E-BA83-AB19750B1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378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4133-160A-4A44-B286-74E61F6EAF2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4B1B-BD8E-4F2E-BA83-AB19750B1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675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4133-160A-4A44-B286-74E61F6EAF2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4B1B-BD8E-4F2E-BA83-AB19750B1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234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4133-160A-4A44-B286-74E61F6EAF2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4B1B-BD8E-4F2E-BA83-AB19750B1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49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4133-160A-4A44-B286-74E61F6EAF2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4B1B-BD8E-4F2E-BA83-AB19750B1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27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4133-160A-4A44-B286-74E61F6EAF2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4B1B-BD8E-4F2E-BA83-AB19750B1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089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4133-160A-4A44-B286-74E61F6EAF2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4B1B-BD8E-4F2E-BA83-AB19750B1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885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4133-160A-4A44-B286-74E61F6EAF2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4B1B-BD8E-4F2E-BA83-AB19750B1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280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4133-160A-4A44-B286-74E61F6EAF2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4B1B-BD8E-4F2E-BA83-AB19750B1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850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4133-160A-4A44-B286-74E61F6EAF2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4B1B-BD8E-4F2E-BA83-AB19750B1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561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84133-160A-4A44-B286-74E61F6EAF2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A4B1B-BD8E-4F2E-BA83-AB19750B1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63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ezpregrad.com/entrance/barriers/" TargetMode="External"/><Relationship Id="rId5" Type="http://schemas.openxmlformats.org/officeDocument/2006/relationships/hyperlink" Target="http://255555.ru/" TargetMode="Externa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1804" y="2132856"/>
            <a:ext cx="7772400" cy="1470025"/>
          </a:xfrm>
        </p:spPr>
        <p:txBody>
          <a:bodyPr/>
          <a:lstStyle/>
          <a:p>
            <a:r>
              <a:rPr lang="ru-RU" dirty="0" smtClean="0"/>
              <a:t>В помощь руководителю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73016"/>
            <a:ext cx="6400800" cy="1752600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endParaRPr lang="ru-RU" sz="2000" dirty="0" smtClean="0"/>
          </a:p>
          <a:p>
            <a:r>
              <a:rPr lang="ru-RU" sz="2800" dirty="0" smtClean="0">
                <a:solidFill>
                  <a:schemeClr val="bg1"/>
                </a:solidFill>
              </a:rPr>
              <a:t>ДОСТУПНАЯ СРЕДА</a:t>
            </a:r>
          </a:p>
          <a:p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764704"/>
            <a:ext cx="8712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ДИСПЕТЧЕРСКИЙ ЦЕНТР МИНИСТЕРСТВА ЗДРАВООХРАНЕНИЯ РЕСПУБЛИКИ ТАТАРСТАН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\\Gate\обмен\Ростислав Иванович\Новый рисуно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1099531"/>
            <a:ext cx="1090613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4293096"/>
            <a:ext cx="83529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                                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СТАНЬ МИЛОСЕРДНЫМ К ЛЮДЯМ</a:t>
            </a:r>
            <a:r>
              <a:rPr lang="ru-RU" dirty="0"/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1880" y="5733256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2016 год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1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44252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6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u="sng" dirty="0" smtClean="0">
                <a:solidFill>
                  <a:srgbClr val="002060"/>
                </a:solidFill>
              </a:rPr>
              <a:t>КАТЕГОРИИ ПОВЫШЕННОГО ВНИМАНИЯ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052736"/>
            <a:ext cx="85689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3200" dirty="0" smtClean="0">
                <a:solidFill>
                  <a:schemeClr val="accent6">
                    <a:lumMod val="75000"/>
                  </a:schemeClr>
                </a:solidFill>
              </a:rPr>
              <a:t>I.  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ИНВАЛИДЫ И БОЛЬНЫЕ ИМЕЮЩИЕ:</a:t>
            </a:r>
          </a:p>
          <a:p>
            <a:endParaRPr lang="ru-RU" sz="3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ДВИГАТЕЛЬНЫЕ  ОГРАНИЧЕНИЯ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ЗРИТЕЛЬНЫЕ ОГРАНИЧЕНИЯ</a:t>
            </a: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СЛУХОВЫЕ ОГРАНИЧЕНИЯ</a:t>
            </a:r>
          </a:p>
          <a:p>
            <a:endParaRPr lang="tt-RU" sz="3200" dirty="0"/>
          </a:p>
          <a:p>
            <a:r>
              <a:rPr lang="tt-RU" sz="3200" dirty="0" smtClean="0">
                <a:solidFill>
                  <a:schemeClr val="accent6">
                    <a:lumMod val="75000"/>
                  </a:schemeClr>
                </a:solidFill>
              </a:rPr>
              <a:t>II. 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ГРУДНЫЕ ДЕТИ И ДЕТИ МЛАДШЕГО ВОЗРАСТА (КОЛЯСКИ)</a:t>
            </a:r>
          </a:p>
          <a:p>
            <a:pPr marL="514350" indent="-514350">
              <a:buAutoNum type="arabicPeriod"/>
            </a:pPr>
            <a:endParaRPr lang="ru-RU" sz="3200" dirty="0"/>
          </a:p>
          <a:p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4" name="Picture 1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24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8864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002060"/>
                </a:solidFill>
              </a:rPr>
              <a:t>ОРГАНИЗАЦИЯ ДОСТУПНОЙ СРЕДЫ В УЧРЕЖДЕНИЯХ  МЗ РТ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268760"/>
            <a:ext cx="1872208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ЗОНА ПЕРЕДВИЖЕНИЯ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00360" y="1280190"/>
            <a:ext cx="1872208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ЗОНА ПОЛУЧЕНИЯ СПРАВОК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83490" y="1268760"/>
            <a:ext cx="1872208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ЗОНА КОМФОРТНОГО ПРЕБЫВАНИЯ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732330" y="1257330"/>
            <a:ext cx="1872208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ЗОНА ПОЛУЧЕНИЯ МЕД. ПОМОЩИ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2204864"/>
            <a:ext cx="1872208" cy="41044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11790" y="2204864"/>
            <a:ext cx="1872208" cy="41044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560630" y="2182004"/>
            <a:ext cx="1872208" cy="41044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709470" y="2204864"/>
            <a:ext cx="1872208" cy="41044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51520" y="2204864"/>
            <a:ext cx="18722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Широкие двери, желательно раздвижные.</a:t>
            </a:r>
          </a:p>
          <a:p>
            <a:r>
              <a:rPr lang="ru-RU" sz="1600" dirty="0" smtClean="0"/>
              <a:t>Отсутствие порогов</a:t>
            </a:r>
          </a:p>
          <a:p>
            <a:r>
              <a:rPr lang="ru-RU" sz="1600" dirty="0" smtClean="0"/>
              <a:t>Поручни</a:t>
            </a:r>
          </a:p>
          <a:p>
            <a:r>
              <a:rPr lang="ru-RU" sz="1600" dirty="0" smtClean="0"/>
              <a:t>Указатели</a:t>
            </a:r>
          </a:p>
          <a:p>
            <a:r>
              <a:rPr lang="ru-RU" sz="1600" dirty="0" smtClean="0"/>
              <a:t>Освещенность</a:t>
            </a:r>
          </a:p>
          <a:p>
            <a:r>
              <a:rPr lang="ru-RU" sz="1600" dirty="0" smtClean="0"/>
              <a:t>Кнопки вызова</a:t>
            </a:r>
          </a:p>
          <a:p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411760" y="2204864"/>
            <a:ext cx="18722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Удобная административная стойка</a:t>
            </a:r>
            <a:r>
              <a:rPr lang="ru-RU" sz="1600" dirty="0"/>
              <a:t> </a:t>
            </a:r>
            <a:r>
              <a:rPr lang="ru-RU" sz="1600" dirty="0" smtClean="0"/>
              <a:t>с разными уровнями столешницы</a:t>
            </a:r>
          </a:p>
          <a:p>
            <a:endParaRPr lang="ru-RU" sz="1600" dirty="0"/>
          </a:p>
          <a:p>
            <a:r>
              <a:rPr lang="ru-RU" sz="1600" dirty="0" smtClean="0"/>
              <a:t>Информационные табло с четкими, крупными буквами.</a:t>
            </a:r>
          </a:p>
          <a:p>
            <a:r>
              <a:rPr lang="ru-RU" sz="1600" dirty="0" smtClean="0"/>
              <a:t>Звуковая информация</a:t>
            </a:r>
          </a:p>
          <a:p>
            <a:endParaRPr lang="ru-RU" sz="1600" dirty="0"/>
          </a:p>
          <a:p>
            <a:r>
              <a:rPr lang="ru-RU" sz="1600" dirty="0" smtClean="0"/>
              <a:t>Информация ясная и краткая 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0" y="2204864"/>
            <a:ext cx="18722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Холлы</a:t>
            </a:r>
          </a:p>
          <a:p>
            <a:endParaRPr lang="ru-RU" sz="1600" dirty="0"/>
          </a:p>
          <a:p>
            <a:r>
              <a:rPr lang="ru-RU" sz="1600" dirty="0" err="1" smtClean="0"/>
              <a:t>Рецепшн</a:t>
            </a:r>
            <a:r>
              <a:rPr lang="ru-RU" sz="1600" dirty="0" smtClean="0"/>
              <a:t>, посты медицинских сестер.</a:t>
            </a:r>
          </a:p>
          <a:p>
            <a:endParaRPr lang="ru-RU" sz="1600" dirty="0"/>
          </a:p>
          <a:p>
            <a:r>
              <a:rPr lang="ru-RU" sz="1600" dirty="0" smtClean="0"/>
              <a:t>Туалеты приспособленные для инвалидов</a:t>
            </a:r>
          </a:p>
          <a:p>
            <a:endParaRPr lang="ru-RU" sz="1600" dirty="0"/>
          </a:p>
          <a:p>
            <a:r>
              <a:rPr lang="ru-RU" sz="1600" dirty="0" smtClean="0"/>
              <a:t>Кнопки вызова персонала</a:t>
            </a:r>
          </a:p>
          <a:p>
            <a:endParaRPr lang="ru-RU" sz="1600" dirty="0"/>
          </a:p>
          <a:p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732240" y="2204864"/>
            <a:ext cx="18722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Организация кабинетов для осмотра инвалидов в зоне приема больных</a:t>
            </a:r>
          </a:p>
          <a:p>
            <a:endParaRPr lang="ru-RU" sz="1600" dirty="0" smtClean="0"/>
          </a:p>
          <a:p>
            <a:r>
              <a:rPr lang="ru-RU" sz="1600" dirty="0" smtClean="0"/>
              <a:t>Палаты</a:t>
            </a:r>
          </a:p>
          <a:p>
            <a:endParaRPr lang="ru-RU" sz="1600" dirty="0"/>
          </a:p>
          <a:p>
            <a:r>
              <a:rPr lang="ru-RU" sz="1600" dirty="0" smtClean="0"/>
              <a:t>Диагностические кабинеты</a:t>
            </a:r>
          </a:p>
          <a:p>
            <a:endParaRPr lang="ru-RU" sz="1600" dirty="0"/>
          </a:p>
          <a:p>
            <a:r>
              <a:rPr lang="ru-RU" sz="1600" dirty="0" smtClean="0"/>
              <a:t>Специальные устройства для работы с инвалидами</a:t>
            </a:r>
            <a:endParaRPr lang="ru-RU" sz="1600" dirty="0"/>
          </a:p>
        </p:txBody>
      </p:sp>
      <p:pic>
        <p:nvPicPr>
          <p:cNvPr id="16" name="Picture 1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76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002060"/>
                </a:solidFill>
              </a:rPr>
              <a:t>ВНЕШНИЙ КОНТУР.  ПОДЪЕЗДНЫЕ ПУТИ.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pic>
        <p:nvPicPr>
          <p:cNvPr id="9218" name="Picture 2" descr="http://www.grif.kiev.ua/files/images/08_2010/12810198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936"/>
            <a:ext cx="28956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adm.incoat.ru/images/148935098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372" y="2456902"/>
            <a:ext cx="5868144" cy="440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uaprom-image.s3.amazonaws.com/151828_w640_h640_13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836712"/>
            <a:ext cx="1734801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124744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Рекомендуемые атрибуты у медицинских учреждений</a:t>
            </a:r>
            <a:endParaRPr lang="ru-RU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122" name="Picture 2" descr="http://ts3.mm.bing.net/images/thumbnail.aspx?q=1303853538298&amp;id=191f329429899ead48554fdff9ffffeb&amp;url=http%3a%2f%2fnadoroge.org.ua%2fimg%2f7_16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40768"/>
            <a:ext cx="15240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49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975494"/>
            <a:ext cx="89289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связи с тем, что длина пути, преодолеваемая инвалидами и престарелыми без отдыха, колеблется от 100 до 500 м, рекомендуется через каждые </a:t>
            </a:r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30-60 метров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 пешеходных </a:t>
            </a:r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аллеях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организовывать </a:t>
            </a:r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места 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для отдыха инвалидов, престарелых и пешеходов с маленькими </a:t>
            </a:r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детьми. </a:t>
            </a:r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endParaRPr lang="ru-RU" sz="28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Осветительные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устройства, фонари рекомендуется устанавливать по одной стороне пешеходного пути; желательна также установка вдоль </a:t>
            </a:r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тротуара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 активным пешеходным движением фонарей-ориентиров на высоте 0,3-0,4 м от земли с интервалом в 2-3 м.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260648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002060"/>
                </a:solidFill>
              </a:rPr>
              <a:t>ВНЕШНИЙ КОНТУР.  ПОДЪЕЗДНЫЕ ПУТИ.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pic>
        <p:nvPicPr>
          <p:cNvPr id="4" name="Picture 1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89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ourt_0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32"/>
          <a:stretch/>
        </p:blipFill>
        <p:spPr bwMode="auto">
          <a:xfrm>
            <a:off x="0" y="2857499"/>
            <a:ext cx="9144000" cy="400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754" y="30902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002060"/>
                </a:solidFill>
              </a:rPr>
              <a:t>ВНЕШНИЙ КОНТУР. ЗОНА ПЕРЕДВИЖЕНИЯ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8032" y="1004535"/>
            <a:ext cx="867645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7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При устройстве съездов с тротуара около здания допускается увеличивать продольный уклон до 10% на протяжении не более 10 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2204864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Зона съезда  выделена ярким цветом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1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24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355976" y="4077652"/>
            <a:ext cx="468052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7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Участки </a:t>
            </a:r>
            <a:r>
              <a:rPr lang="ru-RU" dirty="0" smtClean="0">
                <a:solidFill>
                  <a:srgbClr val="003366"/>
                </a:solidFill>
                <a:latin typeface="+mj-lt"/>
                <a:ea typeface="Times New Roman" pitchFamily="18" charset="0"/>
                <a:cs typeface="Arial" pitchFamily="34" charset="0"/>
              </a:rPr>
              <a:t>поверхности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на путях движения на расстоянии 0,6 м перед дверными проемами и входами на пандусы </a:t>
            </a:r>
          </a:p>
          <a:p>
            <a:pPr marL="0" marR="0" lvl="0" indent="307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должны иметь рифленую и/или контрастно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3366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окрашенную поверхность для обеспечения доступа в здание слабовидящих и  слабослышащих инвалидов.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307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2049" name="Picture 1" descr="incoming_group_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157389" cy="311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rossing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381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function_zone_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" y="3789040"/>
            <a:ext cx="4126322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87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54" y="30902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002060"/>
                </a:solidFill>
              </a:rPr>
              <a:t>ПАРКОВКА.   ВНЕШНИЙ КОНТУР.     ЗОНА ПЕРЕДВИЖЕНИЯ.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pic>
        <p:nvPicPr>
          <p:cNvPr id="8194" name="Picture 2" descr="DSC013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7757272" cy="4976631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860519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 открытых индивидуальных автостоянках около учреждений обслуживания следует выделять не менее 10% мест (но не менее одного места) для транспорта инвалидов. Эти места должны обозначаться знаками, принятыми в международной практике      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            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(ст.15 ФЗ №181-ФЗ </a:t>
            </a:r>
            <a:r>
              <a:rPr lang="ru-RU" dirty="0"/>
              <a:t>).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6165304"/>
            <a:ext cx="90364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7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Места для личного автотранспорта инвалидов желательно размещать вблизи входа, доступного для инвалидов, но не далее 50 м, а при жилых зданиях - не далее 100 м.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6" y="3164775"/>
            <a:ext cx="4176464" cy="1200329"/>
          </a:xfrm>
          <a:prstGeom prst="rect">
            <a:avLst/>
          </a:prstGeom>
          <a:solidFill>
            <a:srgbClr val="FFFFFF">
              <a:alpha val="38824"/>
            </a:srgb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Рекомендуется обеспечить видеонаблюдение парковочных  для инвалидов мест и оснастить стояночное место кнопкой вызова персонала.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ts1.mm.bing.net/images/thumbnail.aspx?q=1338742283460&amp;id=5f93a702c42d9b0be409041f99c6ed3f&amp;url=http%3a%2f%2fuaprom-image.s3.amazonaws.com%2f446325_w640_h640_cnbb2310pv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844824"/>
            <a:ext cx="12057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llofsafety.ru/img/goods/image/42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005064"/>
            <a:ext cx="985372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driverblogs.ru/img-cache/upload/iblock/688/8570-jpg-resized-156x116-crop-big-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28" y="2078765"/>
            <a:ext cx="1331640" cy="99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75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ьзователь\Desktop\ФОТО\МЗ РТ\ДКРБ\IMG_44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8"/>
          <a:stretch/>
        </p:blipFill>
        <p:spPr bwMode="auto">
          <a:xfrm>
            <a:off x="1" y="621027"/>
            <a:ext cx="9144000" cy="626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1663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002060"/>
                </a:solidFill>
              </a:rPr>
              <a:t>ВНЕШНИЙ КОНТУР.  ПРИЕМНОЕ ОТДЕЛЕНИЕ.                                            ЗОНА ПЕРЕДВИЖЕНИЯ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7864" y="558924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Для автомашин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904" y="480057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Пандус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9014" y="5212050"/>
            <a:ext cx="1868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Для посетителей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3995936" y="5301208"/>
            <a:ext cx="648072" cy="28803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2201426" y="5038318"/>
            <a:ext cx="648072" cy="28803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1043608" y="4797152"/>
            <a:ext cx="774988" cy="8685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24128" y="982469"/>
            <a:ext cx="3419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Яркая вывеска. Крупные буквы.</a:t>
            </a:r>
          </a:p>
          <a:p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Хорошая освещенность.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864" y="6309320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Просторная площадка для приема нескольких машин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Picture 1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35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bezpregrad.com/entrance/rampant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301208"/>
            <a:ext cx="3180350" cy="138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Пользователь\Desktop\ФОТО\МЗ РТ\ДКРБ\IMG_45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2" t="18546" r="-557" b="-835"/>
          <a:stretch/>
        </p:blipFill>
        <p:spPr bwMode="auto">
          <a:xfrm>
            <a:off x="107504" y="788750"/>
            <a:ext cx="4591735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661248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Внешний пандус с двумя уровнями поручней</a:t>
            </a:r>
            <a:endParaRPr lang="ru-RU" sz="2400" dirty="0">
              <a:solidFill>
                <a:schemeClr val="bg1"/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1115616" y="2780928"/>
            <a:ext cx="0" cy="1728192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1691680" y="3212976"/>
            <a:ext cx="0" cy="864096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763688" y="3429000"/>
            <a:ext cx="5760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70 см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3068960"/>
            <a:ext cx="5760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9</a:t>
            </a:r>
            <a:r>
              <a:rPr lang="ru-RU" sz="1200" dirty="0" smtClean="0">
                <a:solidFill>
                  <a:schemeClr val="tx1"/>
                </a:solidFill>
              </a:rPr>
              <a:t>0 см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60032" y="188640"/>
            <a:ext cx="39969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Уклон пандуса для маломобильных групп населения допускается от 5 до 8 %. Если пер</a:t>
            </a:r>
            <a:r>
              <a:rPr lang="ru-RU" sz="1400" dirty="0">
                <a:solidFill>
                  <a:schemeClr val="bg1"/>
                </a:solidFill>
              </a:rPr>
              <a:t>епад </a:t>
            </a:r>
            <a:r>
              <a:rPr lang="ru-RU" sz="1400" dirty="0"/>
              <a:t>высот менее чем 0,2 метра допускается 10 %. Один пролет пандуса для инвалидов не должен превышать по высоте 0,8 метра при уклоне 8 % (т.е. длина не более 10 метров). При большей длине пандуса необходима промежуточная площадка</a:t>
            </a:r>
            <a:r>
              <a:rPr lang="ru-RU" sz="1400" dirty="0" smtClean="0"/>
              <a:t>.</a:t>
            </a:r>
          </a:p>
          <a:p>
            <a:r>
              <a:rPr lang="ru-RU" sz="1400" dirty="0"/>
              <a:t>Если пандус планируется использовать для одностороннего движения то ширина - не менее 1 метра, при двустороннем движении - не менее 1,8 метра. Поворотная площадка пандуса для инвалидной коляски должна быть глубиной не менее 1,5 метра на горизонтальном участке. В начале и в конце подъёма пандуса следует устраивать горизонтальные площадки длиной не менее 1,4-1,5 м. По внешним боковым краям </a:t>
            </a:r>
            <a:r>
              <a:rPr lang="ru-RU" sz="1400" dirty="0">
                <a:hlinkClick r:id="rId5"/>
              </a:rPr>
              <a:t>пандуса для инвалидов</a:t>
            </a:r>
            <a:r>
              <a:rPr lang="ru-RU" sz="1400" dirty="0"/>
              <a:t> должны быть предусмотрены бортики высотой не менее 5 см. По обеим сторонам пандуса предусматриваются ограждения с поручнями. </a:t>
            </a:r>
            <a:r>
              <a:rPr lang="ru-RU" sz="1400" dirty="0">
                <a:hlinkClick r:id="rId6" action="ppaction://hlinkfile"/>
              </a:rPr>
              <a:t>Поручни перил</a:t>
            </a:r>
            <a:r>
              <a:rPr lang="ru-RU" sz="1400" dirty="0"/>
              <a:t> у пандусов следует располагать на высоте 0,7 и 0,9 м и выполнять их непрерывными по всей длине.</a:t>
            </a:r>
          </a:p>
          <a:p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475656" y="188640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002060"/>
                </a:solidFill>
              </a:rPr>
              <a:t>ПАНДУС</a:t>
            </a:r>
            <a:endParaRPr lang="ru-RU" sz="2400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2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Пользователь\Desktop\ФОТО\РАЙОНЫ\28.0911 Кам Поляны\28.09.11 Кам.Поляны 1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3056"/>
            <a:ext cx="410445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32040" y="6093296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FF00"/>
                </a:solidFill>
              </a:rPr>
              <a:t>Внутренняя входная группа</a:t>
            </a:r>
          </a:p>
          <a:p>
            <a:r>
              <a:rPr lang="ru-RU" sz="1600" dirty="0" err="1" smtClean="0">
                <a:solidFill>
                  <a:srgbClr val="FFFF00"/>
                </a:solidFill>
              </a:rPr>
              <a:t>Елабужской</a:t>
            </a:r>
            <a:r>
              <a:rPr lang="ru-RU" sz="1600" dirty="0" smtClean="0">
                <a:solidFill>
                  <a:srgbClr val="FFFF00"/>
                </a:solidFill>
              </a:rPr>
              <a:t> ЦРБ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1039956"/>
            <a:ext cx="4572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Входная группа для маломобильных групп населения </a:t>
            </a:r>
          </a:p>
          <a:p>
            <a:r>
              <a:rPr lang="ru-RU" sz="1400" dirty="0">
                <a:solidFill>
                  <a:srgbClr val="002060"/>
                </a:solidFill>
              </a:rPr>
              <a:t>Хотя бы один вход должен быть приспособлен для маломобильных групп населения . Хотя бы одно из дверных полотен должна быть шириной не менее 900 мм. В связи с этим </a:t>
            </a:r>
            <a:r>
              <a:rPr lang="ru-RU" sz="1400" dirty="0" smtClean="0">
                <a:solidFill>
                  <a:srgbClr val="002060"/>
                </a:solidFill>
              </a:rPr>
              <a:t>двери </a:t>
            </a:r>
            <a:r>
              <a:rPr lang="ru-RU" sz="1400" dirty="0">
                <a:solidFill>
                  <a:srgbClr val="002060"/>
                </a:solidFill>
              </a:rPr>
              <a:t>чаще всего делают не симметричные, а полуторные. Пороги и перепады нежелательны, в крайнем случае не более 2,5 см. Если в дверном полотне есть стекло на высоте до 0,3 метра то оно защищается </a:t>
            </a:r>
            <a:r>
              <a:rPr lang="ru-RU" sz="1400" dirty="0" err="1">
                <a:solidFill>
                  <a:srgbClr val="002060"/>
                </a:solidFill>
              </a:rPr>
              <a:t>противоударной</a:t>
            </a:r>
            <a:r>
              <a:rPr lang="ru-RU" sz="1400" dirty="0">
                <a:solidFill>
                  <a:srgbClr val="002060"/>
                </a:solidFill>
              </a:rPr>
              <a:t> полосой. Не допускается применение дверей на качающихся петлях и дверей-вертушек на путях движения инвалидов. </a:t>
            </a:r>
            <a:r>
              <a:rPr lang="ru-RU" sz="1400" dirty="0">
                <a:solidFill>
                  <a:srgbClr val="C00000"/>
                </a:solidFill>
              </a:rPr>
              <a:t>Дверь должна открываться в противоположную от пандуса сторону.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188640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002060"/>
                </a:solidFill>
              </a:rPr>
              <a:t>ВХОДНАЯ ГРУППА.  ЗОНА ПЕРЕДВИЖЕНИЯ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22530" name="Picture 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galeeva\Documents\Доступная среда на 2014 год\Доступная среда\БСМП Челны\DSC_046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4" y="692696"/>
            <a:ext cx="3968252" cy="2764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C:\Users\galeeva\Documents\Доступная среда на 2014 год\для Просвиряковой И.Ю\И.Ю.Просвиряковой\РКБ 2 стало\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3" y="3901499"/>
            <a:ext cx="4151792" cy="276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743" y="2626231"/>
            <a:ext cx="246803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FF00"/>
                </a:solidFill>
              </a:rPr>
              <a:t>Пандус Больницы скорой медицинской помощи г.Набережные Челны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2646" y="6055664"/>
            <a:ext cx="2995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FF00"/>
                </a:solidFill>
              </a:rPr>
              <a:t>Наружная входная группа</a:t>
            </a:r>
          </a:p>
          <a:p>
            <a:r>
              <a:rPr lang="ru-RU" sz="1600" dirty="0" smtClean="0">
                <a:solidFill>
                  <a:srgbClr val="FFFF00"/>
                </a:solidFill>
              </a:rPr>
              <a:t>РКБ 2</a:t>
            </a:r>
          </a:p>
        </p:txBody>
      </p:sp>
    </p:spTree>
    <p:extLst>
      <p:ext uri="{BB962C8B-B14F-4D97-AF65-F5344CB8AC3E}">
        <p14:creationId xmlns:p14="http://schemas.microsoft.com/office/powerpoint/2010/main" val="367137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80728"/>
            <a:ext cx="88924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Принимая во внимание то обстоятельство, что почти 9% населения Татарстана – это граждане с ограниченными возможностями здоровья, одним из направлений стратегии социально-экономического развития Республики Татарстан является реабилитация и социальная интеграция инвалидов.</a:t>
            </a:r>
          </a:p>
          <a:p>
            <a:endParaRPr lang="ru-RU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002060"/>
                </a:solidFill>
              </a:rPr>
              <a:t>СТРАТЕГИЯ СОЦИАЛЬНО-ЭКОНОМИЧЕСКОГО РАЗВИТИЯ  РТ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pic>
        <p:nvPicPr>
          <p:cNvPr id="4" name="Picture 1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1143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64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ФОТО\МЗ РТ\ДКРБ\IMG_45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7"/>
            <a:ext cx="9144000" cy="588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94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002060"/>
                </a:solidFill>
              </a:rPr>
              <a:t>ВХОДНАЯ ГРУППА.  ВНУТРЕННИЙ КОНТУР</a:t>
            </a:r>
            <a:r>
              <a:rPr lang="ru-RU" sz="2400" u="sng" dirty="0" smtClean="0"/>
              <a:t>.</a:t>
            </a:r>
            <a:endParaRPr lang="ru-RU" sz="24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2942942"/>
            <a:ext cx="6192688" cy="2862322"/>
          </a:xfrm>
          <a:prstGeom prst="rect">
            <a:avLst/>
          </a:prstGeom>
          <a:solidFill>
            <a:srgbClr val="F2F2F2">
              <a:alpha val="54902"/>
            </a:srgb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Ширина дверного проема – 1.5 м</a:t>
            </a:r>
          </a:p>
          <a:p>
            <a:endParaRPr lang="ru-RU" dirty="0"/>
          </a:p>
          <a:p>
            <a:r>
              <a:rPr lang="ru-RU" dirty="0" smtClean="0"/>
              <a:t>Отсутствие порогов на всем протяжении</a:t>
            </a:r>
          </a:p>
          <a:p>
            <a:endParaRPr lang="ru-RU" dirty="0"/>
          </a:p>
          <a:p>
            <a:r>
              <a:rPr lang="ru-RU" dirty="0" smtClean="0"/>
              <a:t>Грязезащитные покрытия – система  решеток и ковриков с поддонами для грязи.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1506" name="Picture 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556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18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908720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Глубина тамбуров и тамбур-шлюзов должна быть не менее 1,8 м, а в жилых зданиях - не менее 1,5 м при ширине не менее 2,2 м.</a:t>
            </a:r>
          </a:p>
          <a:p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Дренажные и водосборные решетки, устанавливаемые в полу тамбуров или входных площадок, должны устанавливаться заподлицо с поверхностью покрытия пола. Ширина просветов их ячеек не должна превышать 0,015 м. Предпочтительно применение решеток с ромбовидными или квадратными ячейками.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002060"/>
                </a:solidFill>
              </a:rPr>
              <a:t>ВХОДНАЯ ГРУППА.  ВНУТРЕННИЙ КОНТУР.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pic>
        <p:nvPicPr>
          <p:cNvPr id="5" name="Picture 2" descr="http://tk-dessa.ru/netcat_files/Image/NOSP/graz_poddon_t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" y="4293097"/>
            <a:ext cx="3975599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995936" y="6309320"/>
            <a:ext cx="3672408" cy="7200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995936" y="6309320"/>
            <a:ext cx="0" cy="28803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 flipV="1">
            <a:off x="251520" y="6525344"/>
            <a:ext cx="3744416" cy="7200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23928" y="5085184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Подготовка «корыта» в полу для установки грязезащитных ковриков и решеток </a:t>
            </a: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5148064" y="5805264"/>
            <a:ext cx="0" cy="36004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2" name="Picture 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9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22997"/>
            <a:ext cx="88569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ВЫДЕЛИТЬ КАБИНЕТ ДЛЯ ОСМОТРА ИНВАЛИДОВ В ЗОНЕ  ПЕРВИЧНОГО ПРИЕМА </a:t>
            </a:r>
            <a:r>
              <a:rPr lang="ru-RU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БОЛЬНЫХ с целью минимизации перемещений инвалидов по учреждению.</a:t>
            </a:r>
            <a:endParaRPr lang="ru-RU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74" name="Picture 2" descr="http://www.zdravitsa.ru/site/images/3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4" y="4306186"/>
            <a:ext cx="5120640" cy="255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mkkedr.ru/produktsiya/stoly-dlya-osmotra/images/mer409b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65104"/>
            <a:ext cx="3995936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264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64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ФОТО\МЗ РТ\ДКРБ\IMG_44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19"/>
          <a:stretch/>
        </p:blipFill>
        <p:spPr bwMode="auto">
          <a:xfrm>
            <a:off x="19817" y="802595"/>
            <a:ext cx="7261093" cy="608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800" y="6381328"/>
            <a:ext cx="2160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Отсутствие порогов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4365104"/>
            <a:ext cx="23762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Раздвижные двери на фотоэлементах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16632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002060"/>
                </a:solidFill>
              </a:rPr>
              <a:t>ЗОНА ПЕРЕДВИЖЕНИЯ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pic>
        <p:nvPicPr>
          <p:cNvPr id="19458" name="Picture 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35476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65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ФОТО-1консервация 2.08.10\РЕПОРТАЖИ\Госпиталь\Госпиталь 03.03.2010\Госпиталь 3.03.2010 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8" r="32580"/>
          <a:stretch/>
        </p:blipFill>
        <p:spPr bwMode="auto">
          <a:xfrm>
            <a:off x="-1" y="1196752"/>
            <a:ext cx="4162879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139952" y="909875"/>
            <a:ext cx="500404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cs typeface="Arial" pitchFamily="34" charset="0"/>
              </a:rPr>
              <a:t>Предназначенные для инвалидов входные двери должны иметь ширину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cs typeface="Arial" pitchFamily="34" charset="0"/>
              </a:rPr>
              <a:t> в свету не менее 900 мм. Применение дверей на качающихся петлях 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cs typeface="Arial" pitchFamily="34" charset="0"/>
              </a:rPr>
              <a:t> дверей-вертушек на путях передвижения инвалидов запрещается.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39952" y="2566059"/>
            <a:ext cx="50040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 полотнах входных дверей в здания следует предусматривать смотровые панели из </a:t>
            </a:r>
            <a:r>
              <a:rPr lang="ru-RU" dirty="0" err="1">
                <a:solidFill>
                  <a:srgbClr val="002060"/>
                </a:solidFill>
              </a:rPr>
              <a:t>противоударного</a:t>
            </a:r>
            <a:r>
              <a:rPr lang="ru-RU" dirty="0">
                <a:solidFill>
                  <a:srgbClr val="002060"/>
                </a:solidFill>
              </a:rPr>
              <a:t> стекла, нижняя часть которых должна располагаться не выше 0,9 м от уровня пола. В качестве остекления дверей следует применять закаленное или армированное стекло. Нижняя часть дверных полотен на высоту 0,3 м должна быть защищена </a:t>
            </a:r>
            <a:r>
              <a:rPr lang="ru-RU" dirty="0" err="1">
                <a:solidFill>
                  <a:srgbClr val="002060"/>
                </a:solidFill>
              </a:rPr>
              <a:t>противоударной</a:t>
            </a:r>
            <a:r>
              <a:rPr lang="ru-RU" dirty="0">
                <a:solidFill>
                  <a:srgbClr val="002060"/>
                </a:solidFill>
              </a:rPr>
              <a:t> полосой.</a:t>
            </a:r>
          </a:p>
          <a:p>
            <a:r>
              <a:rPr lang="ru-RU" dirty="0">
                <a:solidFill>
                  <a:srgbClr val="002060"/>
                </a:solidFill>
              </a:rPr>
              <a:t>  Ручки дверей должны иметь поверхность, удобную для схватывания рукой, и позволять легко открывать дверь движением кисти руки или предплечья. Максимальное усилие для открывания и закрывания двери должно быть не более 2,5 кг.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159023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002060"/>
                </a:solidFill>
              </a:rPr>
              <a:t>ДВЕРИ.   ЗОНА ПЕРЕДВИЖЕНИЯ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pic>
        <p:nvPicPr>
          <p:cNvPr id="18434" name="Picture 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75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2040" y="980728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Лестницы и пандусы" СНиП 35-01-2001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sz="1200" dirty="0"/>
              <a:t/>
            </a:r>
            <a:br>
              <a:rPr lang="ru-RU" sz="1200" dirty="0"/>
            </a:br>
            <a:endParaRPr lang="ru-RU" sz="1400" dirty="0"/>
          </a:p>
        </p:txBody>
      </p:sp>
      <p:pic>
        <p:nvPicPr>
          <p:cNvPr id="5122" name="Picture 2" descr="C:\Users\Пользователь\Desktop\ФОТО\МЗ РТ\ДКРБ\IMG_44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1" r="13067"/>
          <a:stretch/>
        </p:blipFill>
        <p:spPr bwMode="auto">
          <a:xfrm>
            <a:off x="1156" y="980728"/>
            <a:ext cx="489204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1556792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Поручни-из отбойной доски на переходных площадках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987824" y="2204864"/>
            <a:ext cx="0" cy="43204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87624" y="356372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Двух уровневые перила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827584" y="2996952"/>
            <a:ext cx="504056" cy="57606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683568" y="1484784"/>
            <a:ext cx="648072" cy="208823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395536" y="567402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/>
              <a:t>Полы и лестницы должны быть чистыми и сухими, на них не должно быть ненужных предметов. 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51520" y="159023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002060"/>
                </a:solidFill>
              </a:rPr>
              <a:t>ЗОНА ПЕРЕДВИЖЕНИЯ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576" y="4581128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Выключатели должны находиться как в начале, так и в конце лестницы</a:t>
            </a:r>
            <a:r>
              <a:rPr lang="ru-RU" sz="14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4614030" y="1227530"/>
            <a:ext cx="427713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7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07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Ширина марша лестниц -            не менее 1,35 м.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307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Ширина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проступей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 лестниц  -     не менее 0,3 м,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307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Высота подъема ступеней -         не более 0,15 м.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307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Уклоны лестниц должны быть   не более 1:2.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307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92896"/>
            <a:ext cx="3601865" cy="269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4860032" y="5383669"/>
            <a:ext cx="421196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7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Участки пола на путях движения на расстоянии 0,6 м перед входами на лестницы должны иметь предупредительную рифленую и/или контрастно окрашенную поверхность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3366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15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ФОТО\МЗ РТ\ДКРБ\IMG_44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42" y="980728"/>
            <a:ext cx="691276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3275856" y="3861048"/>
            <a:ext cx="0" cy="1368152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4355976" y="3284984"/>
            <a:ext cx="5730" cy="1909926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5561856" y="2780928"/>
            <a:ext cx="18256" cy="2436842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1520" y="260648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002060"/>
                </a:solidFill>
              </a:rPr>
              <a:t>ЗОНА ДЛЯ ПОЛУЧЕНИЯ СПРАВОК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7864" y="4509120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80 см</a:t>
            </a:r>
            <a:endParaRPr lang="ru-RU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107504" y="6021288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Административная стойка с разной высотой столешниц позволяет удобно обслужить пациентов с двигательными ограничениями.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2120" y="3140968"/>
            <a:ext cx="68118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110 см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451970" y="3838198"/>
            <a:ext cx="68118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100 см</a:t>
            </a:r>
            <a:endParaRPr lang="ru-RU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6948264" y="1052736"/>
            <a:ext cx="20882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Удачно подобранные  цветовые комбинации создают позитивный настрой  у пациентов и персонала.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://img.cao.granit.ru/1/1141/17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937" y="3933056"/>
            <a:ext cx="3405063" cy="205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50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http://ts1.mm.bing.net/images/thumbnail.aspx?q=1310668956804&amp;id=679653170302f95245ecbff64bcf807b&amp;url=http%3a%2f%2fsavok.name%2fuploads%2ftelefon%2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427984"/>
            <a:ext cx="2016224" cy="1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renescenter.ru/files/rad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052736"/>
            <a:ext cx="19050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ts2.mm.bing.net/images/thumbnail.aspx?q=1237683147109&amp;id=475a77e52503781edbc982205c95ec90&amp;url=http%3a%2f%2fwww.indigo-music.com.ua%2fupload%2fi%2f00001321_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47466"/>
            <a:ext cx="1872208" cy="223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60648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002060"/>
                </a:solidFill>
              </a:rPr>
              <a:t>ЗОНА ДЛЯ ПОЛУЧЕНИЯ СПРАВОК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9752" y="1052736"/>
            <a:ext cx="48965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Административная стойка (</a:t>
            </a:r>
            <a:r>
              <a:rPr lang="ru-RU" sz="2000" smtClean="0">
                <a:solidFill>
                  <a:srgbClr val="002060"/>
                </a:solidFill>
              </a:rPr>
              <a:t>ресепшн</a:t>
            </a:r>
            <a:r>
              <a:rPr lang="ru-RU" sz="2000" dirty="0" smtClean="0">
                <a:solidFill>
                  <a:srgbClr val="002060"/>
                </a:solidFill>
              </a:rPr>
              <a:t>) должна быть обеспечены наушниками для слабослышащих людей и звукоусиливающим устройством для персонала.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077" name="Picture 5" descr="J:\ФОТО-1консервация 2.08.10\РЕПОРТАЖИ\Госпиталь\6 мая 2010\6 мая 2010 Госпиталь 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3816424" cy="254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39952" y="2780928"/>
            <a:ext cx="48965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Объявления должны быть выполнены крупными, контрастными буквами, без отражающих поверхностей. 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Объявления должны быть хорошо освещены.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Объявления должны быть четкими, краткими, ясными, понятными.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 крупных учреждениях,  для слабовидящих рядом с объявлениями располагается  безномерной таксофон для звукового  воспроизведения объявления или связи с администратором. 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021288"/>
            <a:ext cx="9144000" cy="89255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Не менее одного из таксофонов, размещаемых в доступных для инвалидов местах общего пользования, следует устанавливать на высоте от 0,85 до 1,1 м от уровня покрытия пола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362" name="Picture 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2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002060"/>
                </a:solidFill>
              </a:rPr>
              <a:t>ЗОНА ДЛЯ ПОЛУЧЕНИЯ СПРАВОК.                                                             ВИДЫ ИНФОРМАЦИОННОГО ОБЕСПЕЧЕНИЯ в ЛПУ РТ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pic>
        <p:nvPicPr>
          <p:cNvPr id="4098" name="Picture 2" descr="http://static.wix.com/media/e3a004a332293ac02d83b1b2bcaf59ec.wix_mp_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177882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ts2.mm.bing.net/images/thumbnail.aspx?q=1237683147109&amp;id=475a77e52503781edbc982205c95ec90&amp;url=http%3a%2f%2fwww.indigo-music.com.ua%2fupload%2fi%2f00001321_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2"/>
          <a:stretch/>
        </p:blipFill>
        <p:spPr bwMode="auto">
          <a:xfrm>
            <a:off x="179512" y="3717032"/>
            <a:ext cx="1754916" cy="22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J:\ФОТО-1консервация 2.08.10\РЕПОРТАЖИ\Госпиталь\6 мая 2010\6 мая 2010 Госпиталь 0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1" r="23118"/>
          <a:stretch/>
        </p:blipFill>
        <p:spPr bwMode="auto">
          <a:xfrm>
            <a:off x="4572000" y="1340768"/>
            <a:ext cx="1656184" cy="22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Администратор\Documents\___СОРТИРОВАТЬ\IMG_146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84984"/>
            <a:ext cx="215972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20" y="1412776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Таксофон.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1. Безномерной для прямой связи и справок.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2. Многоканальный 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192" y="3789040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Инфомат</a:t>
            </a:r>
            <a:r>
              <a:rPr lang="ru-RU" dirty="0" smtClean="0"/>
              <a:t> с полным набором справочной информации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071092" y="3861048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Прямой контакт с администратором, в том числе с использование звукоусиливающей системы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11622" y="136016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Настенная информация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021288"/>
            <a:ext cx="9144000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Таксофоны и другое специализированное оборудование для людей с недостатками зрения должны устанавливаться на горизонтальной плоскости с применением рифленого покрытия или на отдельных плитах высотой до 0,04 м, край которых должен находиться от установленного оборудования на расстоянии 0,7-0,8 м.</a:t>
            </a:r>
          </a:p>
          <a:p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4338" name="Picture 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918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83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ФОТО\МЗ РТ\ДКРБ\IMG_45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2736"/>
            <a:ext cx="3870177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7944" y="1124744"/>
            <a:ext cx="47525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3.35 Параметры кабины лифта, предназначенного для пользования инвалидом на кресле-коляске, должны иметь внутренние размеры не менее, м: ширина - 1,1; глубина - 1,4. Для нового строительства общественных и производственных зданий рекомендуется применять лифты с шириной дверного проема не менее 0,9 м. В остальных случаях размер дверного проема устанавливается в задании на проектирование по ГОСТ Р 51631.</a:t>
            </a:r>
          </a:p>
          <a:p>
            <a:r>
              <a:rPr lang="ru-RU" dirty="0">
                <a:solidFill>
                  <a:srgbClr val="002060"/>
                </a:solidFill>
              </a:rPr>
              <a:t>3.36 В подвальном или цокольном этаже перед дверью лифта для инвалидов необходимо устройство тамбур-шлюза.</a:t>
            </a:r>
          </a:p>
          <a:p>
            <a:r>
              <a:rPr lang="ru-RU" dirty="0">
                <a:solidFill>
                  <a:srgbClr val="002060"/>
                </a:solidFill>
              </a:rPr>
              <a:t>3.37 Световая и звуковая информирующая сигнализация, соответствующая требованиям ГОСТ Р 51631, должна быть предусмотрена у каждой двери лифта, предназначенного для инвалидов на креслах-колясках.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159023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002060"/>
                </a:solidFill>
              </a:rPr>
              <a:t>ЛИФТЫ.   ЗОНА ПЕРЕДВИЖЕНИЯ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pic>
        <p:nvPicPr>
          <p:cNvPr id="13314" name="Picture 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242088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Поручни в кабине лифта</a:t>
            </a:r>
          </a:p>
          <a:p>
            <a:r>
              <a:rPr lang="ru-RU" dirty="0" smtClean="0"/>
              <a:t>Откидное сиденье </a:t>
            </a:r>
            <a:endParaRPr lang="ru-RU" dirty="0"/>
          </a:p>
        </p:txBody>
      </p:sp>
      <p:pic>
        <p:nvPicPr>
          <p:cNvPr id="1026" name="Picture 2" descr="http://kranik.ru/published/publicdata/KRANIKSHOP/attachments/SC/products_pictures/%D1%81%D0%B8%D0%B4%D0%B5%D0%BD%D0%B8%D0%B5%20%D0%B4%D0%BB%D1%8F%20%D0%B4%D1%83%D1%88%D0%B0%20provex%20%20400%20%D0%B1%D0%B5%D0%BB%D0%BE%D0%B5%20%D0%BE%D1%82%D0%BA%D0%B8%D0%B4%D0%BD%D0%BE%D0%B5_thm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6" b="27278"/>
          <a:stretch/>
        </p:blipFill>
        <p:spPr bwMode="auto">
          <a:xfrm>
            <a:off x="1403648" y="3861048"/>
            <a:ext cx="1209734" cy="105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57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002060"/>
                </a:solidFill>
              </a:rPr>
              <a:t>СТАТИСТИКА ПО РЕСПУБЛИКЕ ТАТАРСТАН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700808"/>
            <a:ext cx="83442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Жителей в Республике Татарстан – 3.8 млн. человек</a:t>
            </a:r>
          </a:p>
          <a:p>
            <a:r>
              <a:rPr lang="ru-RU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Детей всего – 777.2 тысяч</a:t>
            </a:r>
          </a:p>
          <a:p>
            <a:endParaRPr lang="ru-RU" sz="2400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r>
              <a:rPr lang="ru-RU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Число инвалидов всего – 318,09 тысяч человек</a:t>
            </a:r>
          </a:p>
          <a:p>
            <a:r>
              <a:rPr lang="ru-RU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Число инвалидов детей – 15.2 тысяч</a:t>
            </a:r>
          </a:p>
          <a:p>
            <a:endParaRPr lang="ru-RU" sz="2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4" name="Picture 1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1143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06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http://ts3.mm.bing.net/images/thumbnail.aspx?q=1312622185806&amp;id=db864eaee69dd03fa274d18b92a1641b&amp;url=http%3a%2f%2ffast.med.ultima.ru%2fgood_pics%2f9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12976"/>
            <a:ext cx="180020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ts3.mm.bing.net/images/thumbnail.aspx?q=1312622185806&amp;id=db864eaee69dd03fa274d18b92a1641b&amp;url=http%3a%2f%2ffast.med.ultima.ru%2fgood_pics%2f9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482" y="1601366"/>
            <a:ext cx="180020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ts3.mm.bing.net/images/thumbnail.aspx?q=1312622185806&amp;id=db864eaee69dd03fa274d18b92a1641b&amp;url=http%3a%2f%2ffast.med.ultima.ru%2fgood_pics%2f9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062" y="3140968"/>
            <a:ext cx="180020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ts3.mm.bing.net/images/thumbnail.aspx?q=1312622185806&amp;id=db864eaee69dd03fa274d18b92a1641b&amp;url=http%3a%2f%2ffast.med.ultima.ru%2fgood_pics%2f9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180020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1124744"/>
            <a:ext cx="5472608" cy="52565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980728"/>
            <a:ext cx="1512168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 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316006" y="992158"/>
            <a:ext cx="1512168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 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70336" y="6249958"/>
            <a:ext cx="1512168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 </a:t>
            </a: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4581128"/>
            <a:ext cx="2736304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51920" y="5085184"/>
            <a:ext cx="144016" cy="9361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1619672" y="1124744"/>
            <a:ext cx="0" cy="864096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059832" y="2204864"/>
            <a:ext cx="1746528" cy="0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608242" y="2427764"/>
            <a:ext cx="0" cy="864096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254412" y="2450624"/>
            <a:ext cx="0" cy="864096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79712" y="908720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         окно</a:t>
            </a:r>
            <a:endParaRPr lang="ru-RU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4505742" y="908720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         окно</a:t>
            </a:r>
            <a:endParaRPr lang="ru-R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4768632" y="6166520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         Дверь</a:t>
            </a:r>
            <a:endParaRPr lang="ru-RU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3563888" y="184482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1.3 м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324108" y="275922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0.9 м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666508" y="142191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0.9 м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251520" y="159023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002060"/>
                </a:solidFill>
              </a:rPr>
              <a:t>ПАЛАТА.   ЗОНА ПОЛУЧЕНИЯ МЕДИЦИНСКОЙ ПОМОЩИ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07704" y="522920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Санузел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3306344" y="5342728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         Дверь</a:t>
            </a:r>
            <a:endParaRPr lang="ru-RU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4932040" y="587727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1.2-1.3м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3784558" y="536857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0.9 м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6732240" y="1052736"/>
            <a:ext cx="23042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Рекомендуемые минимальные расстояния и размеры для организации больничной палаты.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Розетки устанавливаются на высоте  80-110 см от уровня пола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32240" y="4293096"/>
            <a:ext cx="23042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</a:rPr>
              <a:t>Светильник дежурного освещения над дверью.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</a:rPr>
              <a:t>Прикроватные светильники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</a:rPr>
              <a:t>Прикроватная сигнализация для вызова персонала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42" name="Picture 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547664" y="638132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Температура +22-23 гр.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6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</a:t>
            </a:r>
            <a:r>
              <a:rPr lang="ru-RU" sz="2400" u="sng" dirty="0" smtClean="0">
                <a:solidFill>
                  <a:srgbClr val="002060"/>
                </a:solidFill>
              </a:rPr>
              <a:t>ЗОНА КОМФОРТНОГО ПРЕБЫВАНИЯ. САНИТАРНАЯ КОМНА</a:t>
            </a:r>
            <a:r>
              <a:rPr lang="ru-RU" sz="2400" dirty="0" smtClean="0">
                <a:solidFill>
                  <a:srgbClr val="002060"/>
                </a:solidFill>
              </a:rPr>
              <a:t>ТА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galeeva\Documents\Доступная среда на 2014 год\для Просвиряковой И.Ю\И.Ю.Просвиряковой\РКБ 2 стало\РКБ 2 (туалет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" y="548680"/>
            <a:ext cx="9144000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95936" y="441127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Подвижный</a:t>
            </a:r>
          </a:p>
          <a:p>
            <a:r>
              <a:rPr lang="ru-RU" sz="1600" dirty="0" smtClean="0">
                <a:solidFill>
                  <a:srgbClr val="FF0000"/>
                </a:solidFill>
              </a:rPr>
              <a:t>поручень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1920" y="2780928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Кнопка вызова персонала со шнурком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4211960" y="3365703"/>
            <a:ext cx="360040" cy="3333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444" y="4826768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Система поручней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648072" y="5195951"/>
            <a:ext cx="504056" cy="720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940152" y="3801546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Раковина с поручнем</a:t>
            </a:r>
            <a:endParaRPr lang="ru-RU" sz="1600" dirty="0">
              <a:solidFill>
                <a:srgbClr val="FF0000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6588224" y="4411270"/>
            <a:ext cx="576064" cy="6265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9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ФОТО-1консервация 2.08.10\РЕПОРТАЖИ\Госпиталь\Госпиталь 03.03.2010\Госпиталь 3.03.2010 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2" y="764671"/>
            <a:ext cx="4048502" cy="607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</a:t>
            </a:r>
            <a:r>
              <a:rPr lang="ru-RU" sz="2400" u="sng" dirty="0" smtClean="0">
                <a:solidFill>
                  <a:srgbClr val="002060"/>
                </a:solidFill>
              </a:rPr>
              <a:t>ЗОНА КОМФОРТНОГО ПРЕБЫВАНИЯ. САНИТАРНАЯ КОМНАТА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1960" y="836712"/>
            <a:ext cx="468052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Ширина дверного проема в санитарных комнатах, предназначенные для посещения инвалидов должна быть не менее 90 см. без порога.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Санитарные приборы должны быть приспособлены для использования специальных колясок.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В санитарной комнате  устанавливаются  поручни,  кнопки вызова персонала со шнурком,  водонагреватель в случае отсутствия горячей воды. полный набор  туалетных принадлежностей (</a:t>
            </a:r>
            <a:r>
              <a:rPr lang="ru-RU" i="1" dirty="0" smtClean="0">
                <a:solidFill>
                  <a:srgbClr val="002060"/>
                </a:solidFill>
              </a:rPr>
              <a:t>ершики туалетные, туалетная бумага, мыло,  бумажные полотенца, электросушилка для рук, дезодорант, урна</a:t>
            </a:r>
            <a:r>
              <a:rPr lang="ru-RU" dirty="0" smtClean="0">
                <a:solidFill>
                  <a:srgbClr val="002060"/>
                </a:solidFill>
              </a:rPr>
              <a:t>)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12290" name="Picture 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698" y="3204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58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rkmet.ru/photos/photoporuch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2823989" cy="376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.cao.granit.ru/1/1141/18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830" y="1628800"/>
            <a:ext cx="306417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lehnen.com.ua/cms/public/photos/FCK/image/Wizualizacje%20-%20strefa%20WC/bb_wiz_strefa_wc_transf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0"/>
          <a:stretch/>
        </p:blipFill>
        <p:spPr bwMode="auto">
          <a:xfrm>
            <a:off x="2915816" y="1772816"/>
            <a:ext cx="3168352" cy="260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332656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002060"/>
                </a:solidFill>
              </a:rPr>
              <a:t>ВАРИАНТЫ РЕШЕНИЙ ДЛЯ ТУАЛЕТНОЙ КОМНАТЫ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pic>
        <p:nvPicPr>
          <p:cNvPr id="1032" name="Picture 8" descr="http://www.ooodon.ru/catalog/small/1289375476mo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365104"/>
            <a:ext cx="1656184" cy="16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052736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Доступ до туалетных принадлежностей должен быть обеспечен на расстоянии вытянутой руки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58924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 </a:t>
            </a:r>
            <a:r>
              <a:rPr lang="ru-RU" sz="1600" dirty="0">
                <a:solidFill>
                  <a:srgbClr val="002060"/>
                </a:solidFill>
              </a:rPr>
              <a:t>туалетах следует предусматривать не менее одной кабины для инвалидов, использующих при передвижении кресла-коляски, с минимальными размерами </a:t>
            </a:r>
            <a:r>
              <a:rPr lang="ru-RU" sz="1600" dirty="0" smtClean="0">
                <a:solidFill>
                  <a:srgbClr val="002060"/>
                </a:solidFill>
              </a:rPr>
              <a:t>1,65 </a:t>
            </a:r>
            <a:r>
              <a:rPr lang="ru-RU" sz="1600" dirty="0">
                <a:solidFill>
                  <a:srgbClr val="002060"/>
                </a:solidFill>
              </a:rPr>
              <a:t>х 1,80 м. Для обеспечения возможности пересадки из кресла на унитаз в кабине предусматривается свободная площадь для размещения кресла-коляски рядом с унитазом.</a:t>
            </a:r>
          </a:p>
        </p:txBody>
      </p:sp>
      <p:pic>
        <p:nvPicPr>
          <p:cNvPr id="11266" name="Picture 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-10244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62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82047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Вариантов решения проблемы обеспечения доступности для инвалида с использованием подъемника может быть несколько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Подъемные </a:t>
            </a:r>
            <a:r>
              <a:rPr lang="ru-RU" b="1" dirty="0">
                <a:solidFill>
                  <a:srgbClr val="002060"/>
                </a:solidFill>
              </a:rPr>
              <a:t>платформы для инвалидов.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sz="1200" dirty="0">
                <a:solidFill>
                  <a:srgbClr val="002060"/>
                </a:solidFill>
              </a:rPr>
              <a:t>Для безопасности пользователей, людей, находящихся вне подъемных платформ и обслуживающего персонала, конструкция и условия эксплуатации подъемных платформ должны отвечать </a:t>
            </a:r>
            <a:r>
              <a:rPr lang="ru-RU" sz="1200" dirty="0" smtClean="0">
                <a:solidFill>
                  <a:srgbClr val="002060"/>
                </a:solidFill>
              </a:rPr>
              <a:t>требованиям Правил безопасности </a:t>
            </a:r>
            <a:r>
              <a:rPr lang="ru-RU" sz="1200" dirty="0" err="1" smtClean="0">
                <a:solidFill>
                  <a:srgbClr val="002060"/>
                </a:solidFill>
              </a:rPr>
              <a:t>Ростехнадзора</a:t>
            </a:r>
            <a:r>
              <a:rPr lang="ru-RU" sz="1200" dirty="0" smtClean="0">
                <a:solidFill>
                  <a:srgbClr val="002060"/>
                </a:solidFill>
              </a:rPr>
              <a:t> (Госгортехнадзора России)* ПБ 10-403-01 и ГОСТ Р 51630-00. </a:t>
            </a:r>
            <a:r>
              <a:rPr lang="ru-RU" sz="1200" dirty="0">
                <a:solidFill>
                  <a:srgbClr val="002060"/>
                </a:solidFill>
              </a:rPr>
              <a:t/>
            </a:r>
            <a:br>
              <a:rPr lang="ru-RU" sz="1200" dirty="0">
                <a:solidFill>
                  <a:srgbClr val="002060"/>
                </a:solidFill>
              </a:rPr>
            </a:br>
            <a:r>
              <a:rPr lang="ru-RU" sz="1200" dirty="0" smtClean="0">
                <a:solidFill>
                  <a:srgbClr val="002060"/>
                </a:solidFill>
              </a:rPr>
              <a:t>. </a:t>
            </a:r>
            <a:r>
              <a:rPr lang="ru-RU" sz="1200" dirty="0">
                <a:solidFill>
                  <a:srgbClr val="002060"/>
                </a:solidFill>
              </a:rPr>
              <a:t>Назначение подъемных платформ- подъем и спуск инвалидов, с сопровождающим или без него, стоя или сидя в кресле-коляске. Платформы различаются по направлению перемещения: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по вертикали (вертикальная платформа);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по наклонной траектории вдоль лестничного марша (наклонная </a:t>
            </a:r>
            <a:r>
              <a:rPr lang="ru-RU" sz="1200" dirty="0" smtClean="0">
                <a:solidFill>
                  <a:srgbClr val="002060"/>
                </a:solidFill>
              </a:rPr>
              <a:t>платформа</a:t>
            </a:r>
            <a:endParaRPr lang="ru-RU" sz="1200" dirty="0">
              <a:solidFill>
                <a:srgbClr val="002060"/>
              </a:solidFill>
            </a:endParaRPr>
          </a:p>
          <a:p>
            <a:r>
              <a:rPr lang="ru-RU" sz="1200" dirty="0">
                <a:solidFill>
                  <a:srgbClr val="002060"/>
                </a:solidFill>
              </a:rPr>
              <a:t>В свою очередь вертикальные подъемные платформы могут быть: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без ограждения шахты (рис. 7.2.5);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с ограждением (рис. 7.2.6).</a:t>
            </a:r>
          </a:p>
          <a:p>
            <a:r>
              <a:rPr lang="ru-RU" sz="1200" dirty="0">
                <a:solidFill>
                  <a:srgbClr val="002060"/>
                </a:solidFill>
              </a:rPr>
              <a:t>Наклонные платформы, как правило, не имеют ограждения.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Высота подъема вертикальных платформ без ограждения шахты ограничена 2,0 м при 2-х остановках. Высота подъема вертикальных платформ с ограждением шахты до 4,0 м. При необходимости вертикального подъема свыше 4,0 м следует использовать лифт с доступностью для инвалида.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Высота подъема и длина пути наклонных платформ не ограничена. По типу привода подъемные платформы могут быть электрические</a:t>
            </a:r>
            <a:br>
              <a:rPr lang="ru-RU" sz="1200" dirty="0">
                <a:solidFill>
                  <a:srgbClr val="002060"/>
                </a:solidFill>
              </a:rPr>
            </a:br>
            <a:r>
              <a:rPr lang="ru-RU" sz="1200" dirty="0">
                <a:solidFill>
                  <a:srgbClr val="002060"/>
                </a:solidFill>
              </a:rPr>
              <a:t>и гидравлические. 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В </a:t>
            </a:r>
            <a:r>
              <a:rPr lang="ru-RU" sz="1200" dirty="0">
                <a:solidFill>
                  <a:srgbClr val="002060"/>
                </a:solidFill>
              </a:rPr>
              <a:t>зависимости от расстройств функций организма инвалид на платформе может располагаться на платформе в одном из положений - сидя, стоя, сидя в кресле-коляске. Грузоподъемность подъемных платформ ограничена 500 кг. Номинальную грузоподъемность платформы следует определять с учетом массы пользователя: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при транспортировании сидя или стоя - 120 кг; </a:t>
            </a:r>
          </a:p>
          <a:p>
            <a:r>
              <a:rPr lang="ru-RU" sz="1200" dirty="0">
                <a:solidFill>
                  <a:srgbClr val="002060"/>
                </a:solidFill>
              </a:rPr>
              <a:t>в кресле-коляске -155 кг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Для </a:t>
            </a:r>
            <a:r>
              <a:rPr lang="ru-RU" sz="1200" dirty="0">
                <a:solidFill>
                  <a:srgbClr val="002060"/>
                </a:solidFill>
              </a:rPr>
              <a:t>общественных зданий и сооружений массу пользователя в кресле-коляске рекомендуется принимать не менее 225 кг. </a:t>
            </a:r>
            <a:br>
              <a:rPr lang="ru-RU" sz="1200" dirty="0">
                <a:solidFill>
                  <a:srgbClr val="002060"/>
                </a:solidFill>
              </a:rPr>
            </a:br>
            <a:r>
              <a:rPr lang="ru-RU" sz="1200" dirty="0">
                <a:solidFill>
                  <a:srgbClr val="002060"/>
                </a:solidFill>
              </a:rPr>
              <a:t/>
            </a:r>
            <a:br>
              <a:rPr lang="ru-RU" sz="1200" dirty="0">
                <a:solidFill>
                  <a:srgbClr val="002060"/>
                </a:solidFill>
              </a:rPr>
            </a:b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10242" name="Picture 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346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62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iomir21.ru/img_cat/img_3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000108"/>
            <a:ext cx="3455988" cy="497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3" descr="_DSC6324"/>
          <p:cNvPicPr>
            <a:picLocks noChangeAspect="1" noChangeArrowheads="1"/>
          </p:cNvPicPr>
          <p:nvPr/>
        </p:nvPicPr>
        <p:blipFill>
          <a:blip r:embed="rId3"/>
          <a:srcRect l="40807" t="10672" r="175" b="49312"/>
          <a:stretch>
            <a:fillRect/>
          </a:stretch>
        </p:blipFill>
        <p:spPr bwMode="auto">
          <a:xfrm>
            <a:off x="142844" y="1285860"/>
            <a:ext cx="5330348" cy="379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7158" y="357166"/>
            <a:ext cx="707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002060"/>
                </a:solidFill>
              </a:rPr>
              <a:t>ПОДЪЕМНАЯ ПЛАТФОРМА ДЛЯ ИНВАЛИДОВ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pic>
        <p:nvPicPr>
          <p:cNvPr id="5" name="Picture 1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1143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Pictures\723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20689"/>
            <a:ext cx="42748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6021288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Вертикальная платформа без ограждения шахты</a:t>
            </a:r>
          </a:p>
        </p:txBody>
      </p:sp>
      <p:pic>
        <p:nvPicPr>
          <p:cNvPr id="1028" name="Picture 4" descr="http://www.know-house.ru/engineering/ris/723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4664"/>
            <a:ext cx="279844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know-house.ru/engineering/ris/723_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80928"/>
            <a:ext cx="2520280" cy="332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6176" y="5949280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Вертикальная платформа </a:t>
            </a:r>
            <a:r>
              <a:rPr lang="ru-RU" dirty="0" smtClean="0"/>
              <a:t>с ограждением </a:t>
            </a:r>
            <a:r>
              <a:rPr lang="ru-RU" dirty="0"/>
              <a:t>шахты</a:t>
            </a:r>
          </a:p>
        </p:txBody>
      </p:sp>
      <p:pic>
        <p:nvPicPr>
          <p:cNvPr id="7172" name="Picture 4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576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80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rmnt.ru/pub/docs_details/26401/26401_html_19e5afd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2137410" cy="215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mega-optim.ru/images/toilet/CF07-5505/bi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8" b="12001"/>
          <a:stretch/>
        </p:blipFill>
        <p:spPr bwMode="auto">
          <a:xfrm>
            <a:off x="251520" y="2780928"/>
            <a:ext cx="2160240" cy="169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ts1.mm.bing.net/images/thumbnail.aspx?q=1229864709112&amp;id=524bf49d5983351b86673d50c1267e35&amp;url=http%3a%2f%2fwww.blagomed.ru%2fproducts_pictures%2f2010-280x2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53136"/>
            <a:ext cx="2088232" cy="204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27784" y="90872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Подъемник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3484" y="3080420"/>
            <a:ext cx="213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Насадка на унитаз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3484" y="5229260"/>
            <a:ext cx="213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Насадка на унитаз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198" name="Picture 6" descr="http://ts4.mm.bing.net/images/thumbnail.aspx?q=1261835203323&amp;id=7bebfd1d1a8875ef6c8d44fc733d0061&amp;url=http%3a%2f%2fooodon.ru%2fimg%2f3%2f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mt.apteka.ru/images/motus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190500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ts2.mm.bing.net/images/thumbnail.aspx?q=1230301233833&amp;id=aac8ee049428674a8a38b10ba915b58b&amp;url=http%3a%2f%2fwww.vrnprop.ru%2fimg%2fcatalog%2fuhod%2520za%2520invalidami%2f1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 r="9175"/>
          <a:stretch/>
        </p:blipFill>
        <p:spPr bwMode="auto">
          <a:xfrm>
            <a:off x="4788024" y="4581128"/>
            <a:ext cx="1874520" cy="20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76256" y="90872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Подставки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7676" y="271466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Кресла для передвижения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4816" y="508067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Кресла для облегчения ухода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204" name="Picture 1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1143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43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gbmse73.narod.ru/informatsiya/o_federalnom_perechne_reabilitatsionnih_meropriyatii/Trosti.jpg?rand=2552194484492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6408712" cy="44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socio.samtel.ru/img/n18050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05064"/>
            <a:ext cx="3563888" cy="268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dokmed.ru/uploads/posts/2008-07/thumbs/1215156006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265712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69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Все для инвалидов (10 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346836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Все для инвалидов (10 фото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084167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Все для инвалидов (10 фото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" t="5092" r="278" b="26919"/>
          <a:stretch/>
        </p:blipFill>
        <p:spPr bwMode="auto">
          <a:xfrm>
            <a:off x="4572000" y="4293096"/>
            <a:ext cx="4104456" cy="228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Все для инвалидов (10 фото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338437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260648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</a:rPr>
              <a:t>ЭТОГО НЕ ДОЛЖНО БЫТЬ!</a:t>
            </a:r>
            <a:endParaRPr lang="ru-RU" sz="2400" b="1" u="sng" dirty="0">
              <a:solidFill>
                <a:srgbClr val="C00000"/>
              </a:solidFill>
            </a:endParaRPr>
          </a:p>
        </p:txBody>
      </p:sp>
      <p:pic>
        <p:nvPicPr>
          <p:cNvPr id="2050" name="Picture 2" descr="http://data.kontrakty.ua/cache/www/200,0/images/stories/invali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08720"/>
            <a:ext cx="190500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28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268760"/>
            <a:ext cx="85689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 медицинских учреждениях  повышенного внимания требуют не только инвалиды, но и больные с временно ограниченными возможностями, сопровождающие лица, дети, </a:t>
            </a:r>
            <a:r>
              <a:rPr lang="ru-RU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граждане, </a:t>
            </a:r>
            <a:r>
              <a:rPr lang="ru-RU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перенесшие тяжелую  эмоциональную </a:t>
            </a:r>
            <a:r>
              <a:rPr lang="ru-RU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травму.</a:t>
            </a:r>
            <a:endParaRPr lang="ru-RU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33265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  </a:t>
            </a:r>
            <a:r>
              <a:rPr lang="ru-RU" sz="2400" u="sng" dirty="0" smtClean="0">
                <a:solidFill>
                  <a:srgbClr val="002060"/>
                </a:solidFill>
              </a:rPr>
              <a:t>ДОСТУПНАЯ СРЕДА в учреждениях здравоохранения РТ </a:t>
            </a:r>
            <a:endParaRPr lang="ru-RU" sz="2400" u="sng" dirty="0"/>
          </a:p>
        </p:txBody>
      </p:sp>
      <p:pic>
        <p:nvPicPr>
          <p:cNvPr id="4" name="Picture 1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1143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93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332656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ЗНАКИ ДЛЯ ИНВАЛИДОВ</a:t>
            </a:r>
            <a:endParaRPr lang="ru-RU" dirty="0"/>
          </a:p>
        </p:txBody>
      </p:sp>
      <p:pic>
        <p:nvPicPr>
          <p:cNvPr id="3074" name="Picture 2" descr="http://streklama.ru/wp-content/uploads/2010/07/знаки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568952" cy="627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19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ФОТО\!!!\Вертолет\IMG_14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9" b="23775"/>
          <a:stretch/>
        </p:blipFill>
        <p:spPr bwMode="auto">
          <a:xfrm>
            <a:off x="0" y="2314897"/>
            <a:ext cx="9158888" cy="296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олилиния 1"/>
          <p:cNvSpPr/>
          <p:nvPr/>
        </p:nvSpPr>
        <p:spPr>
          <a:xfrm>
            <a:off x="4663440" y="3044974"/>
            <a:ext cx="2937510" cy="1725930"/>
          </a:xfrm>
          <a:custGeom>
            <a:avLst/>
            <a:gdLst>
              <a:gd name="connsiteX0" fmla="*/ 754380 w 2937510"/>
              <a:gd name="connsiteY0" fmla="*/ 80010 h 1725930"/>
              <a:gd name="connsiteX1" fmla="*/ 742950 w 2937510"/>
              <a:gd name="connsiteY1" fmla="*/ 320040 h 1725930"/>
              <a:gd name="connsiteX2" fmla="*/ 731520 w 2937510"/>
              <a:gd name="connsiteY2" fmla="*/ 365760 h 1725930"/>
              <a:gd name="connsiteX3" fmla="*/ 662940 w 2937510"/>
              <a:gd name="connsiteY3" fmla="*/ 422910 h 1725930"/>
              <a:gd name="connsiteX4" fmla="*/ 594360 w 2937510"/>
              <a:gd name="connsiteY4" fmla="*/ 445770 h 1725930"/>
              <a:gd name="connsiteX5" fmla="*/ 514350 w 2937510"/>
              <a:gd name="connsiteY5" fmla="*/ 514350 h 1725930"/>
              <a:gd name="connsiteX6" fmla="*/ 491490 w 2937510"/>
              <a:gd name="connsiteY6" fmla="*/ 548640 h 1725930"/>
              <a:gd name="connsiteX7" fmla="*/ 411480 w 2937510"/>
              <a:gd name="connsiteY7" fmla="*/ 617220 h 1725930"/>
              <a:gd name="connsiteX8" fmla="*/ 377190 w 2937510"/>
              <a:gd name="connsiteY8" fmla="*/ 651510 h 1725930"/>
              <a:gd name="connsiteX9" fmla="*/ 285750 w 2937510"/>
              <a:gd name="connsiteY9" fmla="*/ 662940 h 1725930"/>
              <a:gd name="connsiteX10" fmla="*/ 205740 w 2937510"/>
              <a:gd name="connsiteY10" fmla="*/ 685800 h 1725930"/>
              <a:gd name="connsiteX11" fmla="*/ 182880 w 2937510"/>
              <a:gd name="connsiteY11" fmla="*/ 731520 h 1725930"/>
              <a:gd name="connsiteX12" fmla="*/ 148590 w 2937510"/>
              <a:gd name="connsiteY12" fmla="*/ 765810 h 1725930"/>
              <a:gd name="connsiteX13" fmla="*/ 125730 w 2937510"/>
              <a:gd name="connsiteY13" fmla="*/ 800100 h 1725930"/>
              <a:gd name="connsiteX14" fmla="*/ 114300 w 2937510"/>
              <a:gd name="connsiteY14" fmla="*/ 1085850 h 1725930"/>
              <a:gd name="connsiteX15" fmla="*/ 102870 w 2937510"/>
              <a:gd name="connsiteY15" fmla="*/ 1120140 h 1725930"/>
              <a:gd name="connsiteX16" fmla="*/ 80010 w 2937510"/>
              <a:gd name="connsiteY16" fmla="*/ 1268730 h 1725930"/>
              <a:gd name="connsiteX17" fmla="*/ 57150 w 2937510"/>
              <a:gd name="connsiteY17" fmla="*/ 1325880 h 1725930"/>
              <a:gd name="connsiteX18" fmla="*/ 45720 w 2937510"/>
              <a:gd name="connsiteY18" fmla="*/ 1360170 h 1725930"/>
              <a:gd name="connsiteX19" fmla="*/ 22860 w 2937510"/>
              <a:gd name="connsiteY19" fmla="*/ 1394460 h 1725930"/>
              <a:gd name="connsiteX20" fmla="*/ 0 w 2937510"/>
              <a:gd name="connsiteY20" fmla="*/ 1463040 h 1725930"/>
              <a:gd name="connsiteX21" fmla="*/ 11430 w 2937510"/>
              <a:gd name="connsiteY21" fmla="*/ 1554480 h 1725930"/>
              <a:gd name="connsiteX22" fmla="*/ 148590 w 2937510"/>
              <a:gd name="connsiteY22" fmla="*/ 1645920 h 1725930"/>
              <a:gd name="connsiteX23" fmla="*/ 194310 w 2937510"/>
              <a:gd name="connsiteY23" fmla="*/ 1657350 h 1725930"/>
              <a:gd name="connsiteX24" fmla="*/ 342900 w 2937510"/>
              <a:gd name="connsiteY24" fmla="*/ 1703070 h 1725930"/>
              <a:gd name="connsiteX25" fmla="*/ 537210 w 2937510"/>
              <a:gd name="connsiteY25" fmla="*/ 1725930 h 1725930"/>
              <a:gd name="connsiteX26" fmla="*/ 1474470 w 2937510"/>
              <a:gd name="connsiteY26" fmla="*/ 1714500 h 1725930"/>
              <a:gd name="connsiteX27" fmla="*/ 1531620 w 2937510"/>
              <a:gd name="connsiteY27" fmla="*/ 1703070 h 1725930"/>
              <a:gd name="connsiteX28" fmla="*/ 1885950 w 2937510"/>
              <a:gd name="connsiteY28" fmla="*/ 1680210 h 1725930"/>
              <a:gd name="connsiteX29" fmla="*/ 2114550 w 2937510"/>
              <a:gd name="connsiteY29" fmla="*/ 1645920 h 1725930"/>
              <a:gd name="connsiteX30" fmla="*/ 2160270 w 2937510"/>
              <a:gd name="connsiteY30" fmla="*/ 1634490 h 1725930"/>
              <a:gd name="connsiteX31" fmla="*/ 2217420 w 2937510"/>
              <a:gd name="connsiteY31" fmla="*/ 1611630 h 1725930"/>
              <a:gd name="connsiteX32" fmla="*/ 2446020 w 2937510"/>
              <a:gd name="connsiteY32" fmla="*/ 1577340 h 1725930"/>
              <a:gd name="connsiteX33" fmla="*/ 2480310 w 2937510"/>
              <a:gd name="connsiteY33" fmla="*/ 1565910 h 1725930"/>
              <a:gd name="connsiteX34" fmla="*/ 2526030 w 2937510"/>
              <a:gd name="connsiteY34" fmla="*/ 1543050 h 1725930"/>
              <a:gd name="connsiteX35" fmla="*/ 2571750 w 2937510"/>
              <a:gd name="connsiteY35" fmla="*/ 1531620 h 1725930"/>
              <a:gd name="connsiteX36" fmla="*/ 2640330 w 2937510"/>
              <a:gd name="connsiteY36" fmla="*/ 1451610 h 1725930"/>
              <a:gd name="connsiteX37" fmla="*/ 2686050 w 2937510"/>
              <a:gd name="connsiteY37" fmla="*/ 1440180 h 1725930"/>
              <a:gd name="connsiteX38" fmla="*/ 2720340 w 2937510"/>
              <a:gd name="connsiteY38" fmla="*/ 1428750 h 1725930"/>
              <a:gd name="connsiteX39" fmla="*/ 2743200 w 2937510"/>
              <a:gd name="connsiteY39" fmla="*/ 1394460 h 1725930"/>
              <a:gd name="connsiteX40" fmla="*/ 2777490 w 2937510"/>
              <a:gd name="connsiteY40" fmla="*/ 1360170 h 1725930"/>
              <a:gd name="connsiteX41" fmla="*/ 2800350 w 2937510"/>
              <a:gd name="connsiteY41" fmla="*/ 1280160 h 1725930"/>
              <a:gd name="connsiteX42" fmla="*/ 2857500 w 2937510"/>
              <a:gd name="connsiteY42" fmla="*/ 1188720 h 1725930"/>
              <a:gd name="connsiteX43" fmla="*/ 2891790 w 2937510"/>
              <a:gd name="connsiteY43" fmla="*/ 1097280 h 1725930"/>
              <a:gd name="connsiteX44" fmla="*/ 2914650 w 2937510"/>
              <a:gd name="connsiteY44" fmla="*/ 1017270 h 1725930"/>
              <a:gd name="connsiteX45" fmla="*/ 2937510 w 2937510"/>
              <a:gd name="connsiteY45" fmla="*/ 960120 h 1725930"/>
              <a:gd name="connsiteX46" fmla="*/ 2926080 w 2937510"/>
              <a:gd name="connsiteY46" fmla="*/ 445770 h 1725930"/>
              <a:gd name="connsiteX47" fmla="*/ 2891790 w 2937510"/>
              <a:gd name="connsiteY47" fmla="*/ 411480 h 1725930"/>
              <a:gd name="connsiteX48" fmla="*/ 2868930 w 2937510"/>
              <a:gd name="connsiteY48" fmla="*/ 377190 h 1725930"/>
              <a:gd name="connsiteX49" fmla="*/ 2834640 w 2937510"/>
              <a:gd name="connsiteY49" fmla="*/ 331470 h 1725930"/>
              <a:gd name="connsiteX50" fmla="*/ 2800350 w 2937510"/>
              <a:gd name="connsiteY50" fmla="*/ 297180 h 1725930"/>
              <a:gd name="connsiteX51" fmla="*/ 2731770 w 2937510"/>
              <a:gd name="connsiteY51" fmla="*/ 217170 h 1725930"/>
              <a:gd name="connsiteX52" fmla="*/ 2663190 w 2937510"/>
              <a:gd name="connsiteY52" fmla="*/ 171450 h 1725930"/>
              <a:gd name="connsiteX53" fmla="*/ 2594610 w 2937510"/>
              <a:gd name="connsiteY53" fmla="*/ 114300 h 1725930"/>
              <a:gd name="connsiteX54" fmla="*/ 2560320 w 2937510"/>
              <a:gd name="connsiteY54" fmla="*/ 102870 h 1725930"/>
              <a:gd name="connsiteX55" fmla="*/ 2446020 w 2937510"/>
              <a:gd name="connsiteY55" fmla="*/ 45720 h 1725930"/>
              <a:gd name="connsiteX56" fmla="*/ 2377440 w 2937510"/>
              <a:gd name="connsiteY56" fmla="*/ 34290 h 1725930"/>
              <a:gd name="connsiteX57" fmla="*/ 2343150 w 2937510"/>
              <a:gd name="connsiteY57" fmla="*/ 22860 h 1725930"/>
              <a:gd name="connsiteX58" fmla="*/ 2251710 w 2937510"/>
              <a:gd name="connsiteY58" fmla="*/ 0 h 1725930"/>
              <a:gd name="connsiteX59" fmla="*/ 1131570 w 2937510"/>
              <a:gd name="connsiteY59" fmla="*/ 22860 h 1725930"/>
              <a:gd name="connsiteX60" fmla="*/ 1005840 w 2937510"/>
              <a:gd name="connsiteY60" fmla="*/ 57150 h 1725930"/>
              <a:gd name="connsiteX61" fmla="*/ 754380 w 2937510"/>
              <a:gd name="connsiteY61" fmla="*/ 80010 h 172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937510" h="1725930">
                <a:moveTo>
                  <a:pt x="754380" y="80010"/>
                </a:moveTo>
                <a:cubicBezTo>
                  <a:pt x="710565" y="123825"/>
                  <a:pt x="749338" y="240194"/>
                  <a:pt x="742950" y="320040"/>
                </a:cubicBezTo>
                <a:cubicBezTo>
                  <a:pt x="741697" y="335699"/>
                  <a:pt x="741164" y="353360"/>
                  <a:pt x="731520" y="365760"/>
                </a:cubicBezTo>
                <a:cubicBezTo>
                  <a:pt x="713251" y="389249"/>
                  <a:pt x="688644" y="407916"/>
                  <a:pt x="662940" y="422910"/>
                </a:cubicBezTo>
                <a:cubicBezTo>
                  <a:pt x="642126" y="435052"/>
                  <a:pt x="617220" y="438150"/>
                  <a:pt x="594360" y="445770"/>
                </a:cubicBezTo>
                <a:cubicBezTo>
                  <a:pt x="503069" y="567491"/>
                  <a:pt x="618948" y="427185"/>
                  <a:pt x="514350" y="514350"/>
                </a:cubicBezTo>
                <a:cubicBezTo>
                  <a:pt x="503797" y="523144"/>
                  <a:pt x="500284" y="538087"/>
                  <a:pt x="491490" y="548640"/>
                </a:cubicBezTo>
                <a:cubicBezTo>
                  <a:pt x="456037" y="591183"/>
                  <a:pt x="455627" y="579380"/>
                  <a:pt x="411480" y="617220"/>
                </a:cubicBezTo>
                <a:cubicBezTo>
                  <a:pt x="399207" y="627740"/>
                  <a:pt x="392381" y="645986"/>
                  <a:pt x="377190" y="651510"/>
                </a:cubicBezTo>
                <a:cubicBezTo>
                  <a:pt x="348322" y="662007"/>
                  <a:pt x="316049" y="657890"/>
                  <a:pt x="285750" y="662940"/>
                </a:cubicBezTo>
                <a:cubicBezTo>
                  <a:pt x="257046" y="667724"/>
                  <a:pt x="232918" y="676741"/>
                  <a:pt x="205740" y="685800"/>
                </a:cubicBezTo>
                <a:cubicBezTo>
                  <a:pt x="198120" y="701040"/>
                  <a:pt x="192784" y="717655"/>
                  <a:pt x="182880" y="731520"/>
                </a:cubicBezTo>
                <a:cubicBezTo>
                  <a:pt x="173485" y="744674"/>
                  <a:pt x="158938" y="753392"/>
                  <a:pt x="148590" y="765810"/>
                </a:cubicBezTo>
                <a:cubicBezTo>
                  <a:pt x="139796" y="776363"/>
                  <a:pt x="133350" y="788670"/>
                  <a:pt x="125730" y="800100"/>
                </a:cubicBezTo>
                <a:cubicBezTo>
                  <a:pt x="121920" y="895350"/>
                  <a:pt x="121092" y="990766"/>
                  <a:pt x="114300" y="1085850"/>
                </a:cubicBezTo>
                <a:cubicBezTo>
                  <a:pt x="113442" y="1097868"/>
                  <a:pt x="105090" y="1108298"/>
                  <a:pt x="102870" y="1120140"/>
                </a:cubicBezTo>
                <a:cubicBezTo>
                  <a:pt x="93635" y="1169394"/>
                  <a:pt x="90881" y="1219811"/>
                  <a:pt x="80010" y="1268730"/>
                </a:cubicBezTo>
                <a:cubicBezTo>
                  <a:pt x="75559" y="1288759"/>
                  <a:pt x="64354" y="1306669"/>
                  <a:pt x="57150" y="1325880"/>
                </a:cubicBezTo>
                <a:cubicBezTo>
                  <a:pt x="52920" y="1337161"/>
                  <a:pt x="51108" y="1349394"/>
                  <a:pt x="45720" y="1360170"/>
                </a:cubicBezTo>
                <a:cubicBezTo>
                  <a:pt x="39577" y="1372457"/>
                  <a:pt x="28439" y="1381907"/>
                  <a:pt x="22860" y="1394460"/>
                </a:cubicBezTo>
                <a:cubicBezTo>
                  <a:pt x="13073" y="1416480"/>
                  <a:pt x="0" y="1463040"/>
                  <a:pt x="0" y="1463040"/>
                </a:cubicBezTo>
                <a:cubicBezTo>
                  <a:pt x="3810" y="1493520"/>
                  <a:pt x="-2307" y="1527006"/>
                  <a:pt x="11430" y="1554480"/>
                </a:cubicBezTo>
                <a:cubicBezTo>
                  <a:pt x="41783" y="1615186"/>
                  <a:pt x="90533" y="1631406"/>
                  <a:pt x="148590" y="1645920"/>
                </a:cubicBezTo>
                <a:cubicBezTo>
                  <a:pt x="163830" y="1649730"/>
                  <a:pt x="179407" y="1652382"/>
                  <a:pt x="194310" y="1657350"/>
                </a:cubicBezTo>
                <a:cubicBezTo>
                  <a:pt x="264626" y="1680789"/>
                  <a:pt x="256064" y="1692215"/>
                  <a:pt x="342900" y="1703070"/>
                </a:cubicBezTo>
                <a:cubicBezTo>
                  <a:pt x="468575" y="1718779"/>
                  <a:pt x="403811" y="1711108"/>
                  <a:pt x="537210" y="1725930"/>
                </a:cubicBezTo>
                <a:lnTo>
                  <a:pt x="1474470" y="1714500"/>
                </a:lnTo>
                <a:cubicBezTo>
                  <a:pt x="1493892" y="1714054"/>
                  <a:pt x="1512255" y="1704619"/>
                  <a:pt x="1531620" y="1703070"/>
                </a:cubicBezTo>
                <a:cubicBezTo>
                  <a:pt x="1915840" y="1672332"/>
                  <a:pt x="1621584" y="1708038"/>
                  <a:pt x="1885950" y="1680210"/>
                </a:cubicBezTo>
                <a:cubicBezTo>
                  <a:pt x="1940746" y="1674442"/>
                  <a:pt x="2071786" y="1656611"/>
                  <a:pt x="2114550" y="1645920"/>
                </a:cubicBezTo>
                <a:cubicBezTo>
                  <a:pt x="2129790" y="1642110"/>
                  <a:pt x="2145367" y="1639458"/>
                  <a:pt x="2160270" y="1634490"/>
                </a:cubicBezTo>
                <a:cubicBezTo>
                  <a:pt x="2179735" y="1628002"/>
                  <a:pt x="2197515" y="1616606"/>
                  <a:pt x="2217420" y="1611630"/>
                </a:cubicBezTo>
                <a:cubicBezTo>
                  <a:pt x="2298709" y="1591308"/>
                  <a:pt x="2364301" y="1586420"/>
                  <a:pt x="2446020" y="1577340"/>
                </a:cubicBezTo>
                <a:cubicBezTo>
                  <a:pt x="2457450" y="1573530"/>
                  <a:pt x="2469236" y="1570656"/>
                  <a:pt x="2480310" y="1565910"/>
                </a:cubicBezTo>
                <a:cubicBezTo>
                  <a:pt x="2495971" y="1559198"/>
                  <a:pt x="2510076" y="1549033"/>
                  <a:pt x="2526030" y="1543050"/>
                </a:cubicBezTo>
                <a:cubicBezTo>
                  <a:pt x="2540739" y="1537534"/>
                  <a:pt x="2556510" y="1535430"/>
                  <a:pt x="2571750" y="1531620"/>
                </a:cubicBezTo>
                <a:cubicBezTo>
                  <a:pt x="2584078" y="1515183"/>
                  <a:pt x="2619435" y="1463550"/>
                  <a:pt x="2640330" y="1451610"/>
                </a:cubicBezTo>
                <a:cubicBezTo>
                  <a:pt x="2653969" y="1443816"/>
                  <a:pt x="2670945" y="1444496"/>
                  <a:pt x="2686050" y="1440180"/>
                </a:cubicBezTo>
                <a:cubicBezTo>
                  <a:pt x="2697635" y="1436870"/>
                  <a:pt x="2708910" y="1432560"/>
                  <a:pt x="2720340" y="1428750"/>
                </a:cubicBezTo>
                <a:cubicBezTo>
                  <a:pt x="2727960" y="1417320"/>
                  <a:pt x="2734406" y="1405013"/>
                  <a:pt x="2743200" y="1394460"/>
                </a:cubicBezTo>
                <a:cubicBezTo>
                  <a:pt x="2753548" y="1382042"/>
                  <a:pt x="2768524" y="1373620"/>
                  <a:pt x="2777490" y="1360170"/>
                </a:cubicBezTo>
                <a:cubicBezTo>
                  <a:pt x="2785385" y="1348327"/>
                  <a:pt x="2797084" y="1288870"/>
                  <a:pt x="2800350" y="1280160"/>
                </a:cubicBezTo>
                <a:cubicBezTo>
                  <a:pt x="2816040" y="1238321"/>
                  <a:pt x="2830528" y="1224682"/>
                  <a:pt x="2857500" y="1188720"/>
                </a:cubicBezTo>
                <a:cubicBezTo>
                  <a:pt x="2883444" y="1110888"/>
                  <a:pt x="2850788" y="1206618"/>
                  <a:pt x="2891790" y="1097280"/>
                </a:cubicBezTo>
                <a:cubicBezTo>
                  <a:pt x="2924813" y="1009219"/>
                  <a:pt x="2878621" y="1125356"/>
                  <a:pt x="2914650" y="1017270"/>
                </a:cubicBezTo>
                <a:cubicBezTo>
                  <a:pt x="2921138" y="997805"/>
                  <a:pt x="2929890" y="979170"/>
                  <a:pt x="2937510" y="960120"/>
                </a:cubicBezTo>
                <a:cubicBezTo>
                  <a:pt x="2933700" y="788670"/>
                  <a:pt x="2940322" y="616670"/>
                  <a:pt x="2926080" y="445770"/>
                </a:cubicBezTo>
                <a:cubicBezTo>
                  <a:pt x="2924738" y="429661"/>
                  <a:pt x="2902138" y="423898"/>
                  <a:pt x="2891790" y="411480"/>
                </a:cubicBezTo>
                <a:cubicBezTo>
                  <a:pt x="2882996" y="400927"/>
                  <a:pt x="2876915" y="388368"/>
                  <a:pt x="2868930" y="377190"/>
                </a:cubicBezTo>
                <a:cubicBezTo>
                  <a:pt x="2857857" y="361688"/>
                  <a:pt x="2847038" y="345934"/>
                  <a:pt x="2834640" y="331470"/>
                </a:cubicBezTo>
                <a:cubicBezTo>
                  <a:pt x="2824120" y="319197"/>
                  <a:pt x="2810870" y="309453"/>
                  <a:pt x="2800350" y="297180"/>
                </a:cubicBezTo>
                <a:cubicBezTo>
                  <a:pt x="2769673" y="261390"/>
                  <a:pt x="2768235" y="245532"/>
                  <a:pt x="2731770" y="217170"/>
                </a:cubicBezTo>
                <a:cubicBezTo>
                  <a:pt x="2710083" y="200302"/>
                  <a:pt x="2682617" y="190877"/>
                  <a:pt x="2663190" y="171450"/>
                </a:cubicBezTo>
                <a:cubicBezTo>
                  <a:pt x="2637911" y="146171"/>
                  <a:pt x="2626436" y="130213"/>
                  <a:pt x="2594610" y="114300"/>
                </a:cubicBezTo>
                <a:cubicBezTo>
                  <a:pt x="2583834" y="108912"/>
                  <a:pt x="2571096" y="108258"/>
                  <a:pt x="2560320" y="102870"/>
                </a:cubicBezTo>
                <a:lnTo>
                  <a:pt x="2446020" y="45720"/>
                </a:lnTo>
                <a:cubicBezTo>
                  <a:pt x="2423870" y="38904"/>
                  <a:pt x="2400063" y="39317"/>
                  <a:pt x="2377440" y="34290"/>
                </a:cubicBezTo>
                <a:cubicBezTo>
                  <a:pt x="2365679" y="31676"/>
                  <a:pt x="2354774" y="26030"/>
                  <a:pt x="2343150" y="22860"/>
                </a:cubicBezTo>
                <a:cubicBezTo>
                  <a:pt x="2312839" y="14593"/>
                  <a:pt x="2251710" y="0"/>
                  <a:pt x="2251710" y="0"/>
                </a:cubicBezTo>
                <a:lnTo>
                  <a:pt x="1131570" y="22860"/>
                </a:lnTo>
                <a:cubicBezTo>
                  <a:pt x="942463" y="28263"/>
                  <a:pt x="1133988" y="27577"/>
                  <a:pt x="1005840" y="57150"/>
                </a:cubicBezTo>
                <a:cubicBezTo>
                  <a:pt x="939901" y="72367"/>
                  <a:pt x="798195" y="36195"/>
                  <a:pt x="754380" y="8001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2411760" y="2532883"/>
            <a:ext cx="3018514" cy="1832221"/>
          </a:xfrm>
          <a:custGeom>
            <a:avLst/>
            <a:gdLst>
              <a:gd name="connsiteX0" fmla="*/ 3509010 w 3510034"/>
              <a:gd name="connsiteY0" fmla="*/ 500661 h 2112291"/>
              <a:gd name="connsiteX1" fmla="*/ 3486150 w 3510034"/>
              <a:gd name="connsiteY1" fmla="*/ 374931 h 2112291"/>
              <a:gd name="connsiteX2" fmla="*/ 3474720 w 3510034"/>
              <a:gd name="connsiteY2" fmla="*/ 340641 h 2112291"/>
              <a:gd name="connsiteX3" fmla="*/ 3451860 w 3510034"/>
              <a:gd name="connsiteY3" fmla="*/ 306351 h 2112291"/>
              <a:gd name="connsiteX4" fmla="*/ 3440430 w 3510034"/>
              <a:gd name="connsiteY4" fmla="*/ 272061 h 2112291"/>
              <a:gd name="connsiteX5" fmla="*/ 3406140 w 3510034"/>
              <a:gd name="connsiteY5" fmla="*/ 249201 h 2112291"/>
              <a:gd name="connsiteX6" fmla="*/ 3371850 w 3510034"/>
              <a:gd name="connsiteY6" fmla="*/ 203481 h 2112291"/>
              <a:gd name="connsiteX7" fmla="*/ 3314700 w 3510034"/>
              <a:gd name="connsiteY7" fmla="*/ 180621 h 2112291"/>
              <a:gd name="connsiteX8" fmla="*/ 3223260 w 3510034"/>
              <a:gd name="connsiteY8" fmla="*/ 146331 h 2112291"/>
              <a:gd name="connsiteX9" fmla="*/ 3108960 w 3510034"/>
              <a:gd name="connsiteY9" fmla="*/ 100611 h 2112291"/>
              <a:gd name="connsiteX10" fmla="*/ 3017520 w 3510034"/>
              <a:gd name="connsiteY10" fmla="*/ 89181 h 2112291"/>
              <a:gd name="connsiteX11" fmla="*/ 2971800 w 3510034"/>
              <a:gd name="connsiteY11" fmla="*/ 77751 h 2112291"/>
              <a:gd name="connsiteX12" fmla="*/ 2777490 w 3510034"/>
              <a:gd name="connsiteY12" fmla="*/ 66321 h 2112291"/>
              <a:gd name="connsiteX13" fmla="*/ 2674620 w 3510034"/>
              <a:gd name="connsiteY13" fmla="*/ 43461 h 2112291"/>
              <a:gd name="connsiteX14" fmla="*/ 2217420 w 3510034"/>
              <a:gd name="connsiteY14" fmla="*/ 20601 h 2112291"/>
              <a:gd name="connsiteX15" fmla="*/ 1760220 w 3510034"/>
              <a:gd name="connsiteY15" fmla="*/ 20601 h 2112291"/>
              <a:gd name="connsiteX16" fmla="*/ 1588770 w 3510034"/>
              <a:gd name="connsiteY16" fmla="*/ 32031 h 2112291"/>
              <a:gd name="connsiteX17" fmla="*/ 1257300 w 3510034"/>
              <a:gd name="connsiteY17" fmla="*/ 66321 h 2112291"/>
              <a:gd name="connsiteX18" fmla="*/ 1165860 w 3510034"/>
              <a:gd name="connsiteY18" fmla="*/ 77751 h 2112291"/>
              <a:gd name="connsiteX19" fmla="*/ 1097280 w 3510034"/>
              <a:gd name="connsiteY19" fmla="*/ 112041 h 2112291"/>
              <a:gd name="connsiteX20" fmla="*/ 982980 w 3510034"/>
              <a:gd name="connsiteY20" fmla="*/ 157761 h 2112291"/>
              <a:gd name="connsiteX21" fmla="*/ 902970 w 3510034"/>
              <a:gd name="connsiteY21" fmla="*/ 214911 h 2112291"/>
              <a:gd name="connsiteX22" fmla="*/ 834390 w 3510034"/>
              <a:gd name="connsiteY22" fmla="*/ 237771 h 2112291"/>
              <a:gd name="connsiteX23" fmla="*/ 765810 w 3510034"/>
              <a:gd name="connsiteY23" fmla="*/ 283491 h 2112291"/>
              <a:gd name="connsiteX24" fmla="*/ 617220 w 3510034"/>
              <a:gd name="connsiteY24" fmla="*/ 374931 h 2112291"/>
              <a:gd name="connsiteX25" fmla="*/ 571500 w 3510034"/>
              <a:gd name="connsiteY25" fmla="*/ 420651 h 2112291"/>
              <a:gd name="connsiteX26" fmla="*/ 480060 w 3510034"/>
              <a:gd name="connsiteY26" fmla="*/ 477801 h 2112291"/>
              <a:gd name="connsiteX27" fmla="*/ 400050 w 3510034"/>
              <a:gd name="connsiteY27" fmla="*/ 557811 h 2112291"/>
              <a:gd name="connsiteX28" fmla="*/ 365760 w 3510034"/>
              <a:gd name="connsiteY28" fmla="*/ 592101 h 2112291"/>
              <a:gd name="connsiteX29" fmla="*/ 285750 w 3510034"/>
              <a:gd name="connsiteY29" fmla="*/ 683541 h 2112291"/>
              <a:gd name="connsiteX30" fmla="*/ 217170 w 3510034"/>
              <a:gd name="connsiteY30" fmla="*/ 809271 h 2112291"/>
              <a:gd name="connsiteX31" fmla="*/ 182880 w 3510034"/>
              <a:gd name="connsiteY31" fmla="*/ 832131 h 2112291"/>
              <a:gd name="connsiteX32" fmla="*/ 171450 w 3510034"/>
              <a:gd name="connsiteY32" fmla="*/ 877851 h 2112291"/>
              <a:gd name="connsiteX33" fmla="*/ 125730 w 3510034"/>
              <a:gd name="connsiteY33" fmla="*/ 946431 h 2112291"/>
              <a:gd name="connsiteX34" fmla="*/ 91440 w 3510034"/>
              <a:gd name="connsiteY34" fmla="*/ 1026441 h 2112291"/>
              <a:gd name="connsiteX35" fmla="*/ 57150 w 3510034"/>
              <a:gd name="connsiteY35" fmla="*/ 1060731 h 2112291"/>
              <a:gd name="connsiteX36" fmla="*/ 22860 w 3510034"/>
              <a:gd name="connsiteY36" fmla="*/ 1209321 h 2112291"/>
              <a:gd name="connsiteX37" fmla="*/ 0 w 3510034"/>
              <a:gd name="connsiteY37" fmla="*/ 1255041 h 2112291"/>
              <a:gd name="connsiteX38" fmla="*/ 11430 w 3510034"/>
              <a:gd name="connsiteY38" fmla="*/ 1689381 h 2112291"/>
              <a:gd name="connsiteX39" fmla="*/ 22860 w 3510034"/>
              <a:gd name="connsiteY39" fmla="*/ 1723671 h 2112291"/>
              <a:gd name="connsiteX40" fmla="*/ 45720 w 3510034"/>
              <a:gd name="connsiteY40" fmla="*/ 1757961 h 2112291"/>
              <a:gd name="connsiteX41" fmla="*/ 68580 w 3510034"/>
              <a:gd name="connsiteY41" fmla="*/ 1837971 h 2112291"/>
              <a:gd name="connsiteX42" fmla="*/ 80010 w 3510034"/>
              <a:gd name="connsiteY42" fmla="*/ 1883691 h 2112291"/>
              <a:gd name="connsiteX43" fmla="*/ 91440 w 3510034"/>
              <a:gd name="connsiteY43" fmla="*/ 1917981 h 2112291"/>
              <a:gd name="connsiteX44" fmla="*/ 137160 w 3510034"/>
              <a:gd name="connsiteY44" fmla="*/ 1952271 h 2112291"/>
              <a:gd name="connsiteX45" fmla="*/ 160020 w 3510034"/>
              <a:gd name="connsiteY45" fmla="*/ 1986561 h 2112291"/>
              <a:gd name="connsiteX46" fmla="*/ 262890 w 3510034"/>
              <a:gd name="connsiteY46" fmla="*/ 2066571 h 2112291"/>
              <a:gd name="connsiteX47" fmla="*/ 308610 w 3510034"/>
              <a:gd name="connsiteY47" fmla="*/ 2089431 h 2112291"/>
              <a:gd name="connsiteX48" fmla="*/ 537210 w 3510034"/>
              <a:gd name="connsiteY48" fmla="*/ 2112291 h 2112291"/>
              <a:gd name="connsiteX49" fmla="*/ 1074420 w 3510034"/>
              <a:gd name="connsiteY49" fmla="*/ 2100861 h 2112291"/>
              <a:gd name="connsiteX50" fmla="*/ 1108710 w 3510034"/>
              <a:gd name="connsiteY50" fmla="*/ 2089431 h 2112291"/>
              <a:gd name="connsiteX51" fmla="*/ 1188720 w 3510034"/>
              <a:gd name="connsiteY51" fmla="*/ 2066571 h 2112291"/>
              <a:gd name="connsiteX52" fmla="*/ 1348740 w 3510034"/>
              <a:gd name="connsiteY52" fmla="*/ 2055141 h 2112291"/>
              <a:gd name="connsiteX53" fmla="*/ 1451610 w 3510034"/>
              <a:gd name="connsiteY53" fmla="*/ 2032281 h 2112291"/>
              <a:gd name="connsiteX54" fmla="*/ 1520190 w 3510034"/>
              <a:gd name="connsiteY54" fmla="*/ 2009421 h 2112291"/>
              <a:gd name="connsiteX55" fmla="*/ 1565910 w 3510034"/>
              <a:gd name="connsiteY55" fmla="*/ 1975131 h 2112291"/>
              <a:gd name="connsiteX56" fmla="*/ 1634490 w 3510034"/>
              <a:gd name="connsiteY56" fmla="*/ 1952271 h 2112291"/>
              <a:gd name="connsiteX57" fmla="*/ 1668780 w 3510034"/>
              <a:gd name="connsiteY57" fmla="*/ 1917981 h 2112291"/>
              <a:gd name="connsiteX58" fmla="*/ 1703070 w 3510034"/>
              <a:gd name="connsiteY58" fmla="*/ 1906551 h 2112291"/>
              <a:gd name="connsiteX59" fmla="*/ 1897380 w 3510034"/>
              <a:gd name="connsiteY59" fmla="*/ 1883691 h 2112291"/>
              <a:gd name="connsiteX60" fmla="*/ 1977390 w 3510034"/>
              <a:gd name="connsiteY60" fmla="*/ 1860831 h 2112291"/>
              <a:gd name="connsiteX61" fmla="*/ 2034540 w 3510034"/>
              <a:gd name="connsiteY61" fmla="*/ 1826541 h 2112291"/>
              <a:gd name="connsiteX62" fmla="*/ 2103120 w 3510034"/>
              <a:gd name="connsiteY62" fmla="*/ 1780821 h 2112291"/>
              <a:gd name="connsiteX63" fmla="*/ 2148840 w 3510034"/>
              <a:gd name="connsiteY63" fmla="*/ 1746531 h 2112291"/>
              <a:gd name="connsiteX64" fmla="*/ 2251710 w 3510034"/>
              <a:gd name="connsiteY64" fmla="*/ 1700811 h 2112291"/>
              <a:gd name="connsiteX65" fmla="*/ 2286000 w 3510034"/>
              <a:gd name="connsiteY65" fmla="*/ 1689381 h 2112291"/>
              <a:gd name="connsiteX66" fmla="*/ 2377440 w 3510034"/>
              <a:gd name="connsiteY66" fmla="*/ 1655091 h 2112291"/>
              <a:gd name="connsiteX67" fmla="*/ 2423160 w 3510034"/>
              <a:gd name="connsiteY67" fmla="*/ 1620801 h 2112291"/>
              <a:gd name="connsiteX68" fmla="*/ 2457450 w 3510034"/>
              <a:gd name="connsiteY68" fmla="*/ 1597941 h 2112291"/>
              <a:gd name="connsiteX69" fmla="*/ 2468880 w 3510034"/>
              <a:gd name="connsiteY69" fmla="*/ 1563651 h 2112291"/>
              <a:gd name="connsiteX70" fmla="*/ 2491740 w 3510034"/>
              <a:gd name="connsiteY70" fmla="*/ 1529361 h 2112291"/>
              <a:gd name="connsiteX71" fmla="*/ 2571750 w 3510034"/>
              <a:gd name="connsiteY71" fmla="*/ 1449351 h 2112291"/>
              <a:gd name="connsiteX72" fmla="*/ 2606040 w 3510034"/>
              <a:gd name="connsiteY72" fmla="*/ 1437921 h 2112291"/>
              <a:gd name="connsiteX73" fmla="*/ 2651760 w 3510034"/>
              <a:gd name="connsiteY73" fmla="*/ 1403631 h 2112291"/>
              <a:gd name="connsiteX74" fmla="*/ 2686050 w 3510034"/>
              <a:gd name="connsiteY74" fmla="*/ 1380771 h 2112291"/>
              <a:gd name="connsiteX75" fmla="*/ 2800350 w 3510034"/>
              <a:gd name="connsiteY75" fmla="*/ 1266471 h 2112291"/>
              <a:gd name="connsiteX76" fmla="*/ 2834640 w 3510034"/>
              <a:gd name="connsiteY76" fmla="*/ 1243611 h 2112291"/>
              <a:gd name="connsiteX77" fmla="*/ 2903220 w 3510034"/>
              <a:gd name="connsiteY77" fmla="*/ 1232181 h 2112291"/>
              <a:gd name="connsiteX78" fmla="*/ 2971800 w 3510034"/>
              <a:gd name="connsiteY78" fmla="*/ 1209321 h 2112291"/>
              <a:gd name="connsiteX79" fmla="*/ 3074670 w 3510034"/>
              <a:gd name="connsiteY79" fmla="*/ 1152171 h 2112291"/>
              <a:gd name="connsiteX80" fmla="*/ 3223260 w 3510034"/>
              <a:gd name="connsiteY80" fmla="*/ 1129311 h 2112291"/>
              <a:gd name="connsiteX81" fmla="*/ 3337560 w 3510034"/>
              <a:gd name="connsiteY81" fmla="*/ 1106451 h 2112291"/>
              <a:gd name="connsiteX82" fmla="*/ 3360420 w 3510034"/>
              <a:gd name="connsiteY82" fmla="*/ 1072161 h 2112291"/>
              <a:gd name="connsiteX83" fmla="*/ 3383280 w 3510034"/>
              <a:gd name="connsiteY83" fmla="*/ 900711 h 2112291"/>
              <a:gd name="connsiteX84" fmla="*/ 3394710 w 3510034"/>
              <a:gd name="connsiteY84" fmla="*/ 843561 h 2112291"/>
              <a:gd name="connsiteX85" fmla="*/ 3406140 w 3510034"/>
              <a:gd name="connsiteY85" fmla="*/ 774981 h 2112291"/>
              <a:gd name="connsiteX86" fmla="*/ 3429000 w 3510034"/>
              <a:gd name="connsiteY86" fmla="*/ 706401 h 2112291"/>
              <a:gd name="connsiteX87" fmla="*/ 3451860 w 3510034"/>
              <a:gd name="connsiteY87" fmla="*/ 569241 h 2112291"/>
              <a:gd name="connsiteX88" fmla="*/ 3509010 w 3510034"/>
              <a:gd name="connsiteY88" fmla="*/ 500661 h 2112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510034" h="2112291">
                <a:moveTo>
                  <a:pt x="3509010" y="500661"/>
                </a:moveTo>
                <a:cubicBezTo>
                  <a:pt x="3514725" y="468276"/>
                  <a:pt x="3495075" y="416583"/>
                  <a:pt x="3486150" y="374931"/>
                </a:cubicBezTo>
                <a:cubicBezTo>
                  <a:pt x="3483626" y="363150"/>
                  <a:pt x="3480108" y="351417"/>
                  <a:pt x="3474720" y="340641"/>
                </a:cubicBezTo>
                <a:cubicBezTo>
                  <a:pt x="3468577" y="328354"/>
                  <a:pt x="3458003" y="318638"/>
                  <a:pt x="3451860" y="306351"/>
                </a:cubicBezTo>
                <a:cubicBezTo>
                  <a:pt x="3446472" y="295575"/>
                  <a:pt x="3447956" y="281469"/>
                  <a:pt x="3440430" y="272061"/>
                </a:cubicBezTo>
                <a:cubicBezTo>
                  <a:pt x="3431848" y="261334"/>
                  <a:pt x="3415854" y="258915"/>
                  <a:pt x="3406140" y="249201"/>
                </a:cubicBezTo>
                <a:cubicBezTo>
                  <a:pt x="3392670" y="235731"/>
                  <a:pt x="3387090" y="214911"/>
                  <a:pt x="3371850" y="203481"/>
                </a:cubicBezTo>
                <a:cubicBezTo>
                  <a:pt x="3355436" y="191171"/>
                  <a:pt x="3333051" y="189797"/>
                  <a:pt x="3314700" y="180621"/>
                </a:cubicBezTo>
                <a:cubicBezTo>
                  <a:pt x="3236215" y="141379"/>
                  <a:pt x="3333521" y="168383"/>
                  <a:pt x="3223260" y="146331"/>
                </a:cubicBezTo>
                <a:cubicBezTo>
                  <a:pt x="3180955" y="125179"/>
                  <a:pt x="3158394" y="111204"/>
                  <a:pt x="3108960" y="100611"/>
                </a:cubicBezTo>
                <a:cubicBezTo>
                  <a:pt x="3078925" y="94175"/>
                  <a:pt x="3047819" y="94231"/>
                  <a:pt x="3017520" y="89181"/>
                </a:cubicBezTo>
                <a:cubicBezTo>
                  <a:pt x="3002025" y="86598"/>
                  <a:pt x="2987438" y="79240"/>
                  <a:pt x="2971800" y="77751"/>
                </a:cubicBezTo>
                <a:cubicBezTo>
                  <a:pt x="2907210" y="71600"/>
                  <a:pt x="2842260" y="70131"/>
                  <a:pt x="2777490" y="66321"/>
                </a:cubicBezTo>
                <a:cubicBezTo>
                  <a:pt x="2744212" y="58002"/>
                  <a:pt x="2708479" y="48298"/>
                  <a:pt x="2674620" y="43461"/>
                </a:cubicBezTo>
                <a:cubicBezTo>
                  <a:pt x="2517541" y="21021"/>
                  <a:pt x="2389627" y="26156"/>
                  <a:pt x="2217420" y="20601"/>
                </a:cubicBezTo>
                <a:cubicBezTo>
                  <a:pt x="2032365" y="-16410"/>
                  <a:pt x="2159715" y="4621"/>
                  <a:pt x="1760220" y="20601"/>
                </a:cubicBezTo>
                <a:cubicBezTo>
                  <a:pt x="1702989" y="22890"/>
                  <a:pt x="1645920" y="28221"/>
                  <a:pt x="1588770" y="32031"/>
                </a:cubicBezTo>
                <a:cubicBezTo>
                  <a:pt x="1455250" y="98791"/>
                  <a:pt x="1574274" y="47110"/>
                  <a:pt x="1257300" y="66321"/>
                </a:cubicBezTo>
                <a:cubicBezTo>
                  <a:pt x="1226639" y="68179"/>
                  <a:pt x="1196340" y="73941"/>
                  <a:pt x="1165860" y="77751"/>
                </a:cubicBezTo>
                <a:cubicBezTo>
                  <a:pt x="1040805" y="119436"/>
                  <a:pt x="1230224" y="52955"/>
                  <a:pt x="1097280" y="112041"/>
                </a:cubicBezTo>
                <a:cubicBezTo>
                  <a:pt x="1026250" y="143610"/>
                  <a:pt x="1040555" y="121777"/>
                  <a:pt x="982980" y="157761"/>
                </a:cubicBezTo>
                <a:cubicBezTo>
                  <a:pt x="972588" y="164256"/>
                  <a:pt x="919710" y="207471"/>
                  <a:pt x="902970" y="214911"/>
                </a:cubicBezTo>
                <a:cubicBezTo>
                  <a:pt x="880950" y="224698"/>
                  <a:pt x="854440" y="224405"/>
                  <a:pt x="834390" y="237771"/>
                </a:cubicBezTo>
                <a:cubicBezTo>
                  <a:pt x="811530" y="253011"/>
                  <a:pt x="790384" y="271204"/>
                  <a:pt x="765810" y="283491"/>
                </a:cubicBezTo>
                <a:cubicBezTo>
                  <a:pt x="715491" y="308650"/>
                  <a:pt x="656236" y="335915"/>
                  <a:pt x="617220" y="374931"/>
                </a:cubicBezTo>
                <a:cubicBezTo>
                  <a:pt x="601980" y="390171"/>
                  <a:pt x="588742" y="407719"/>
                  <a:pt x="571500" y="420651"/>
                </a:cubicBezTo>
                <a:cubicBezTo>
                  <a:pt x="463205" y="501872"/>
                  <a:pt x="590322" y="377563"/>
                  <a:pt x="480060" y="477801"/>
                </a:cubicBezTo>
                <a:cubicBezTo>
                  <a:pt x="452152" y="503172"/>
                  <a:pt x="426720" y="531141"/>
                  <a:pt x="400050" y="557811"/>
                </a:cubicBezTo>
                <a:lnTo>
                  <a:pt x="365760" y="592101"/>
                </a:lnTo>
                <a:cubicBezTo>
                  <a:pt x="336410" y="621451"/>
                  <a:pt x="308077" y="647259"/>
                  <a:pt x="285750" y="683541"/>
                </a:cubicBezTo>
                <a:cubicBezTo>
                  <a:pt x="285649" y="683705"/>
                  <a:pt x="238067" y="788374"/>
                  <a:pt x="217170" y="809271"/>
                </a:cubicBezTo>
                <a:cubicBezTo>
                  <a:pt x="207456" y="818985"/>
                  <a:pt x="194310" y="824511"/>
                  <a:pt x="182880" y="832131"/>
                </a:cubicBezTo>
                <a:cubicBezTo>
                  <a:pt x="179070" y="847371"/>
                  <a:pt x="178475" y="863800"/>
                  <a:pt x="171450" y="877851"/>
                </a:cubicBezTo>
                <a:cubicBezTo>
                  <a:pt x="159163" y="902425"/>
                  <a:pt x="134418" y="920367"/>
                  <a:pt x="125730" y="946431"/>
                </a:cubicBezTo>
                <a:cubicBezTo>
                  <a:pt x="116402" y="974414"/>
                  <a:pt x="109095" y="1001724"/>
                  <a:pt x="91440" y="1026441"/>
                </a:cubicBezTo>
                <a:cubicBezTo>
                  <a:pt x="82045" y="1039595"/>
                  <a:pt x="68580" y="1049301"/>
                  <a:pt x="57150" y="1060731"/>
                </a:cubicBezTo>
                <a:cubicBezTo>
                  <a:pt x="50924" y="1091859"/>
                  <a:pt x="32051" y="1190940"/>
                  <a:pt x="22860" y="1209321"/>
                </a:cubicBezTo>
                <a:lnTo>
                  <a:pt x="0" y="1255041"/>
                </a:lnTo>
                <a:cubicBezTo>
                  <a:pt x="3810" y="1399821"/>
                  <a:pt x="4374" y="1544723"/>
                  <a:pt x="11430" y="1689381"/>
                </a:cubicBezTo>
                <a:cubicBezTo>
                  <a:pt x="12017" y="1701415"/>
                  <a:pt x="17472" y="1712895"/>
                  <a:pt x="22860" y="1723671"/>
                </a:cubicBezTo>
                <a:cubicBezTo>
                  <a:pt x="29003" y="1735958"/>
                  <a:pt x="38100" y="1746531"/>
                  <a:pt x="45720" y="1757961"/>
                </a:cubicBezTo>
                <a:cubicBezTo>
                  <a:pt x="53340" y="1784631"/>
                  <a:pt x="61282" y="1811211"/>
                  <a:pt x="68580" y="1837971"/>
                </a:cubicBezTo>
                <a:cubicBezTo>
                  <a:pt x="72713" y="1853127"/>
                  <a:pt x="75694" y="1868586"/>
                  <a:pt x="80010" y="1883691"/>
                </a:cubicBezTo>
                <a:cubicBezTo>
                  <a:pt x="83320" y="1895276"/>
                  <a:pt x="83727" y="1908725"/>
                  <a:pt x="91440" y="1917981"/>
                </a:cubicBezTo>
                <a:cubicBezTo>
                  <a:pt x="103636" y="1932616"/>
                  <a:pt x="123690" y="1938801"/>
                  <a:pt x="137160" y="1952271"/>
                </a:cubicBezTo>
                <a:cubicBezTo>
                  <a:pt x="146874" y="1961985"/>
                  <a:pt x="151226" y="1976008"/>
                  <a:pt x="160020" y="1986561"/>
                </a:cubicBezTo>
                <a:cubicBezTo>
                  <a:pt x="186899" y="2018815"/>
                  <a:pt x="226477" y="2048365"/>
                  <a:pt x="262890" y="2066571"/>
                </a:cubicBezTo>
                <a:cubicBezTo>
                  <a:pt x="278130" y="2074191"/>
                  <a:pt x="291803" y="2086630"/>
                  <a:pt x="308610" y="2089431"/>
                </a:cubicBezTo>
                <a:cubicBezTo>
                  <a:pt x="384148" y="2102021"/>
                  <a:pt x="461010" y="2104671"/>
                  <a:pt x="537210" y="2112291"/>
                </a:cubicBezTo>
                <a:lnTo>
                  <a:pt x="1074420" y="2100861"/>
                </a:lnTo>
                <a:cubicBezTo>
                  <a:pt x="1086459" y="2100379"/>
                  <a:pt x="1097170" y="2092893"/>
                  <a:pt x="1108710" y="2089431"/>
                </a:cubicBezTo>
                <a:cubicBezTo>
                  <a:pt x="1135277" y="2081461"/>
                  <a:pt x="1161262" y="2070494"/>
                  <a:pt x="1188720" y="2066571"/>
                </a:cubicBezTo>
                <a:cubicBezTo>
                  <a:pt x="1241658" y="2059008"/>
                  <a:pt x="1295400" y="2058951"/>
                  <a:pt x="1348740" y="2055141"/>
                </a:cubicBezTo>
                <a:cubicBezTo>
                  <a:pt x="1381369" y="2048615"/>
                  <a:pt x="1419326" y="2041966"/>
                  <a:pt x="1451610" y="2032281"/>
                </a:cubicBezTo>
                <a:cubicBezTo>
                  <a:pt x="1474690" y="2025357"/>
                  <a:pt x="1497330" y="2017041"/>
                  <a:pt x="1520190" y="2009421"/>
                </a:cubicBezTo>
                <a:cubicBezTo>
                  <a:pt x="1535430" y="1997991"/>
                  <a:pt x="1548871" y="1983650"/>
                  <a:pt x="1565910" y="1975131"/>
                </a:cubicBezTo>
                <a:cubicBezTo>
                  <a:pt x="1587463" y="1964355"/>
                  <a:pt x="1634490" y="1952271"/>
                  <a:pt x="1634490" y="1952271"/>
                </a:cubicBezTo>
                <a:cubicBezTo>
                  <a:pt x="1645920" y="1940841"/>
                  <a:pt x="1655330" y="1926947"/>
                  <a:pt x="1668780" y="1917981"/>
                </a:cubicBezTo>
                <a:cubicBezTo>
                  <a:pt x="1678805" y="1911298"/>
                  <a:pt x="1691381" y="1909473"/>
                  <a:pt x="1703070" y="1906551"/>
                </a:cubicBezTo>
                <a:cubicBezTo>
                  <a:pt x="1774566" y="1888677"/>
                  <a:pt x="1813221" y="1890704"/>
                  <a:pt x="1897380" y="1883691"/>
                </a:cubicBezTo>
                <a:cubicBezTo>
                  <a:pt x="1924050" y="1876071"/>
                  <a:pt x="1951786" y="1871499"/>
                  <a:pt x="1977390" y="1860831"/>
                </a:cubicBezTo>
                <a:cubicBezTo>
                  <a:pt x="1997897" y="1852286"/>
                  <a:pt x="2015797" y="1838468"/>
                  <a:pt x="2034540" y="1826541"/>
                </a:cubicBezTo>
                <a:cubicBezTo>
                  <a:pt x="2057719" y="1811791"/>
                  <a:pt x="2081141" y="1797306"/>
                  <a:pt x="2103120" y="1780821"/>
                </a:cubicBezTo>
                <a:cubicBezTo>
                  <a:pt x="2118360" y="1769391"/>
                  <a:pt x="2132686" y="1756627"/>
                  <a:pt x="2148840" y="1746531"/>
                </a:cubicBezTo>
                <a:cubicBezTo>
                  <a:pt x="2174816" y="1730296"/>
                  <a:pt x="2224613" y="1710972"/>
                  <a:pt x="2251710" y="1700811"/>
                </a:cubicBezTo>
                <a:cubicBezTo>
                  <a:pt x="2262991" y="1696581"/>
                  <a:pt x="2274719" y="1693611"/>
                  <a:pt x="2286000" y="1689381"/>
                </a:cubicBezTo>
                <a:cubicBezTo>
                  <a:pt x="2395338" y="1648379"/>
                  <a:pt x="2299608" y="1681035"/>
                  <a:pt x="2377440" y="1655091"/>
                </a:cubicBezTo>
                <a:cubicBezTo>
                  <a:pt x="2392680" y="1643661"/>
                  <a:pt x="2407658" y="1631874"/>
                  <a:pt x="2423160" y="1620801"/>
                </a:cubicBezTo>
                <a:cubicBezTo>
                  <a:pt x="2434338" y="1612816"/>
                  <a:pt x="2448868" y="1608668"/>
                  <a:pt x="2457450" y="1597941"/>
                </a:cubicBezTo>
                <a:cubicBezTo>
                  <a:pt x="2464976" y="1588533"/>
                  <a:pt x="2463492" y="1574427"/>
                  <a:pt x="2468880" y="1563651"/>
                </a:cubicBezTo>
                <a:cubicBezTo>
                  <a:pt x="2475023" y="1551364"/>
                  <a:pt x="2483755" y="1540539"/>
                  <a:pt x="2491740" y="1529361"/>
                </a:cubicBezTo>
                <a:cubicBezTo>
                  <a:pt x="2520643" y="1488896"/>
                  <a:pt x="2527607" y="1474576"/>
                  <a:pt x="2571750" y="1449351"/>
                </a:cubicBezTo>
                <a:cubicBezTo>
                  <a:pt x="2582211" y="1443373"/>
                  <a:pt x="2594610" y="1441731"/>
                  <a:pt x="2606040" y="1437921"/>
                </a:cubicBezTo>
                <a:cubicBezTo>
                  <a:pt x="2621280" y="1426491"/>
                  <a:pt x="2636258" y="1414704"/>
                  <a:pt x="2651760" y="1403631"/>
                </a:cubicBezTo>
                <a:cubicBezTo>
                  <a:pt x="2662938" y="1395646"/>
                  <a:pt x="2677004" y="1391109"/>
                  <a:pt x="2686050" y="1380771"/>
                </a:cubicBezTo>
                <a:cubicBezTo>
                  <a:pt x="2792730" y="1258851"/>
                  <a:pt x="2663190" y="1357911"/>
                  <a:pt x="2800350" y="1266471"/>
                </a:cubicBezTo>
                <a:cubicBezTo>
                  <a:pt x="2811780" y="1258851"/>
                  <a:pt x="2821090" y="1245869"/>
                  <a:pt x="2834640" y="1243611"/>
                </a:cubicBezTo>
                <a:cubicBezTo>
                  <a:pt x="2857500" y="1239801"/>
                  <a:pt x="2880737" y="1237802"/>
                  <a:pt x="2903220" y="1232181"/>
                </a:cubicBezTo>
                <a:cubicBezTo>
                  <a:pt x="2926597" y="1226337"/>
                  <a:pt x="2971800" y="1209321"/>
                  <a:pt x="2971800" y="1209321"/>
                </a:cubicBezTo>
                <a:cubicBezTo>
                  <a:pt x="2992891" y="1146049"/>
                  <a:pt x="2972258" y="1175805"/>
                  <a:pt x="3074670" y="1152171"/>
                </a:cubicBezTo>
                <a:cubicBezTo>
                  <a:pt x="3165566" y="1131195"/>
                  <a:pt x="3106810" y="1148719"/>
                  <a:pt x="3223260" y="1129311"/>
                </a:cubicBezTo>
                <a:cubicBezTo>
                  <a:pt x="3261586" y="1122923"/>
                  <a:pt x="3299460" y="1114071"/>
                  <a:pt x="3337560" y="1106451"/>
                </a:cubicBezTo>
                <a:cubicBezTo>
                  <a:pt x="3345180" y="1095021"/>
                  <a:pt x="3354277" y="1084448"/>
                  <a:pt x="3360420" y="1072161"/>
                </a:cubicBezTo>
                <a:cubicBezTo>
                  <a:pt x="3384125" y="1024750"/>
                  <a:pt x="3379351" y="934105"/>
                  <a:pt x="3383280" y="900711"/>
                </a:cubicBezTo>
                <a:cubicBezTo>
                  <a:pt x="3385550" y="881417"/>
                  <a:pt x="3391235" y="862675"/>
                  <a:pt x="3394710" y="843561"/>
                </a:cubicBezTo>
                <a:cubicBezTo>
                  <a:pt x="3398856" y="820759"/>
                  <a:pt x="3400519" y="797464"/>
                  <a:pt x="3406140" y="774981"/>
                </a:cubicBezTo>
                <a:cubicBezTo>
                  <a:pt x="3411984" y="751604"/>
                  <a:pt x="3429000" y="706401"/>
                  <a:pt x="3429000" y="706401"/>
                </a:cubicBezTo>
                <a:cubicBezTo>
                  <a:pt x="3433906" y="672056"/>
                  <a:pt x="3441832" y="606011"/>
                  <a:pt x="3451860" y="569241"/>
                </a:cubicBezTo>
                <a:cubicBezTo>
                  <a:pt x="3475925" y="481003"/>
                  <a:pt x="3503295" y="533046"/>
                  <a:pt x="3509010" y="500661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292080" y="155679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Внешний контур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4420" y="156822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Внутренний контур</a:t>
            </a:r>
            <a:endParaRPr lang="ru-R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051720" y="2132856"/>
            <a:ext cx="1800200" cy="144016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6084168" y="2060848"/>
            <a:ext cx="288032" cy="187220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132" y="3448"/>
            <a:ext cx="8291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 </a:t>
            </a:r>
            <a:r>
              <a:rPr lang="ru-RU" sz="2400" u="sng" dirty="0" smtClean="0">
                <a:solidFill>
                  <a:srgbClr val="002060"/>
                </a:solidFill>
              </a:rPr>
              <a:t>ДОСТУПНАЯ СРЕДА  включает в себя само учреждение и территорию от места подъезда автомобильного или общественного транспорта до входа в ЛПУ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1" name="Picture 1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1143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60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20688"/>
            <a:ext cx="8928992" cy="206210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</a:t>
            </a: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Конституция Российской Федерации» от 12.12.1993.</a:t>
            </a:r>
          </a:p>
          <a:p>
            <a:pPr algn="ctr"/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Статья 27 закрепляет право человека на свободу передвижения.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2780928"/>
            <a:ext cx="84969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Федеральный закон от 24.11.1995 года №181-ФЗ  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«</a:t>
            </a: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 социальной защите инвалидов в Российской Федерации». </a:t>
            </a:r>
          </a:p>
          <a:p>
            <a:pPr algn="ctr"/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16632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002060"/>
                </a:solidFill>
              </a:rPr>
              <a:t>НОРМАТИВНАЯ БАЗА.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4653136"/>
            <a:ext cx="8928992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СП 59.13330.2012 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«</a:t>
            </a: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Доступность зданий и сооружений для маломобильных групп населения».</a:t>
            </a:r>
          </a:p>
        </p:txBody>
      </p:sp>
      <p:pic>
        <p:nvPicPr>
          <p:cNvPr id="7" name="Picture 1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1143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17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4" y="797077"/>
            <a:ext cx="9144000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приказ </a:t>
            </a: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Министерства здравоохранения 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РФ</a:t>
            </a:r>
          </a:p>
          <a:p>
            <a:pPr algn="ctr"/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от 12 ноября 2015 года  №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802н</a:t>
            </a:r>
            <a:endParaRPr lang="ru-RU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558" y="1874295"/>
            <a:ext cx="84969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Федеральный закон от 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01.12.2014 </a:t>
            </a: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года 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№419-ФЗ  «</a:t>
            </a: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 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внесении изменений в отдельные законодательные акты Российской Федерации по вопросам социальной защиты инвалидов в связи с ратификацией Конвенции о правах инвалидов». </a:t>
            </a:r>
            <a:endParaRPr lang="ru-RU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6632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rgbClr val="002060"/>
                </a:solidFill>
              </a:rPr>
              <a:t>НОРМАТИВНАЯ БАЗА.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pic>
        <p:nvPicPr>
          <p:cNvPr id="7" name="Picture 1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1143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5013176"/>
            <a:ext cx="9144000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Постановление </a:t>
            </a:r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Правительства РФ от </a:t>
            </a: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 марта 2011 г.  №175 О государственной программе Российской Федерации «Доступная среда» на 2011 - 2015 </a:t>
            </a:r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годы</a:t>
            </a:r>
            <a:endParaRPr lang="ru-RU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6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32856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НЕ ИНВАЛИД ХОДИТ ПО СПЕЦИАЛИСТАМ, А СПЕЦИАЛИСТЫ ИДУТ К БОЛЬНОМУ ИНВАЛИДУ.</a:t>
            </a:r>
            <a:endParaRPr lang="ru-RU" sz="5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332656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   </a:t>
            </a:r>
            <a:r>
              <a:rPr lang="ru-RU" sz="2400" u="sng" dirty="0" smtClean="0">
                <a:solidFill>
                  <a:srgbClr val="002060"/>
                </a:solidFill>
              </a:rPr>
              <a:t>СТРАТЕГИЯ МИНИСТЕРСТВА ЗДРАВООХРАНЕНИЯ РТ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56792"/>
            <a:ext cx="91440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    В УЧРЕЖДЕНИЯХ ЗДРАВООХРАНЕНИЯ РЕСПУБЛИКИ ТАТАРСТАН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589240"/>
            <a:ext cx="9144000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Необходимо минимизировать  перемещения по учреждению лиц с ограниченными возможностями. Передвижения по учреждению лиц с ограниченными возможностями осуществляется в присутствии персонала учреждения.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Picture 1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63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aprom-image.s3.amazonaws.com/2658832_w200_h200_9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24847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332656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   </a:t>
            </a:r>
            <a:r>
              <a:rPr lang="ru-RU" sz="2400" u="sng" dirty="0" smtClean="0">
                <a:solidFill>
                  <a:srgbClr val="002060"/>
                </a:solidFill>
              </a:rPr>
              <a:t>СТРАТЕГИЯ МИНИСТЕРСТВА ЗДРАВООХРАНЕНИЯ РТ</a:t>
            </a:r>
            <a:endParaRPr lang="ru-RU" sz="2400" u="sng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1700808"/>
            <a:ext cx="5400600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ИНВАЛИДЫ В УЧРЕЖДЕНИЯХ ЗДРАВООХРАНЕНИЯ  ПЕРЕМЕЩАЮТСЯ В ИНВАЛИДНЫХ КОЛЯСКАХ В СОПРОВОЖДЕНИИ ПЕРСОНАЛА  УЧРЕЖДЕНИЯ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www.nest.by/files/imagecache/image_node/images/psixonevrol_internat_spb.aif.r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909" y="3861048"/>
            <a:ext cx="2646467" cy="274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://ts3.mm.bing.net/images/thumbnail.aspx?q=1221799913494&amp;id=bf52a820798e3be02bcc2d0cb699b57b&amp;url=http%3a%2f%2fwww.allfairs.ru%2fimg%2fex%2flogos%2f2317f599efb12d2b0e988267ab305c8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82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1720</TotalTime>
  <Words>1878</Words>
  <Application>Microsoft Office PowerPoint</Application>
  <PresentationFormat>Экран (4:3)</PresentationFormat>
  <Paragraphs>241</Paragraphs>
  <Slides>40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В помощь руководителю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Галеева</cp:lastModifiedBy>
  <cp:revision>83</cp:revision>
  <cp:lastPrinted>2011-10-12T12:30:26Z</cp:lastPrinted>
  <dcterms:created xsi:type="dcterms:W3CDTF">2011-09-27T05:56:29Z</dcterms:created>
  <dcterms:modified xsi:type="dcterms:W3CDTF">2016-02-25T13:09:10Z</dcterms:modified>
</cp:coreProperties>
</file>