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1" r:id="rId2"/>
    <p:sldId id="299" r:id="rId3"/>
    <p:sldId id="290" r:id="rId4"/>
    <p:sldId id="292" r:id="rId5"/>
    <p:sldId id="314" r:id="rId6"/>
    <p:sldId id="303" r:id="rId7"/>
    <p:sldId id="305" r:id="rId8"/>
    <p:sldId id="307" r:id="rId9"/>
    <p:sldId id="341" r:id="rId10"/>
    <p:sldId id="317" r:id="rId11"/>
    <p:sldId id="318" r:id="rId12"/>
    <p:sldId id="295" r:id="rId13"/>
    <p:sldId id="309" r:id="rId14"/>
    <p:sldId id="310" r:id="rId15"/>
    <p:sldId id="344" r:id="rId16"/>
    <p:sldId id="313" r:id="rId17"/>
    <p:sldId id="311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42" r:id="rId28"/>
    <p:sldId id="321" r:id="rId29"/>
    <p:sldId id="322" r:id="rId30"/>
    <p:sldId id="323" r:id="rId31"/>
    <p:sldId id="324" r:id="rId32"/>
    <p:sldId id="343" r:id="rId33"/>
    <p:sldId id="337" r:id="rId3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CA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9" autoAdjust="0"/>
    <p:restoredTop sz="94563" autoAdjust="0"/>
  </p:normalViewPr>
  <p:slideViewPr>
    <p:cSldViewPr>
      <p:cViewPr>
        <p:scale>
          <a:sx n="100" d="100"/>
          <a:sy n="100" d="100"/>
        </p:scale>
        <p:origin x="-212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825396825396828E-2"/>
          <c:y val="5.7553956834532377E-2"/>
          <c:w val="0.88730158730158726"/>
          <c:h val="0.70263788968824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Республика Татарстан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98783414785021E-2"/>
                  <c:y val="-3.866322257753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827914519159867E-3"/>
                  <c:y val="-4.6175728399710264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354,0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68121145873693E-2"/>
                  <c:y val="-2.3695928891378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84113108742754E-2"/>
                  <c:y val="-8.9485349113143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540733255801276E-3"/>
                  <c:y val="-1.06133090161398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375,0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2005г.</c:v>
                </c:pt>
                <c:pt idx="1">
                  <c:v>2006г.</c:v>
                </c:pt>
                <c:pt idx="2">
                  <c:v>2007г.</c:v>
                </c:pt>
                <c:pt idx="3">
                  <c:v>2008г.</c:v>
                </c:pt>
                <c:pt idx="4">
                  <c:v>2009г.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352.9</c:v>
                </c:pt>
                <c:pt idx="1">
                  <c:v>354</c:v>
                </c:pt>
                <c:pt idx="2">
                  <c:v>339.6</c:v>
                </c:pt>
                <c:pt idx="3">
                  <c:v>358.7</c:v>
                </c:pt>
                <c:pt idx="4">
                  <c:v>375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15641582937713E-2"/>
                  <c:y val="-1.2494717917879285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325,0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48689146907517E-2"/>
                  <c:y val="-1.320470836912360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338,0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53332104673308E-2"/>
                  <c:y val="-8.0323139532793731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348,0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799244903709048E-2"/>
                  <c:y val="-2.08077566114524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359,0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2005г.</c:v>
                </c:pt>
                <c:pt idx="1">
                  <c:v>2006г.</c:v>
                </c:pt>
                <c:pt idx="2">
                  <c:v>2007г.</c:v>
                </c:pt>
                <c:pt idx="3">
                  <c:v>2008г.</c:v>
                </c:pt>
                <c:pt idx="4">
                  <c:v>2009г.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325</c:v>
                </c:pt>
                <c:pt idx="1">
                  <c:v>338</c:v>
                </c:pt>
                <c:pt idx="2">
                  <c:v>348</c:v>
                </c:pt>
                <c:pt idx="3">
                  <c:v>359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2005г.</c:v>
                </c:pt>
                <c:pt idx="1">
                  <c:v>2006г.</c:v>
                </c:pt>
                <c:pt idx="2">
                  <c:v>2007г.</c:v>
                </c:pt>
                <c:pt idx="3">
                  <c:v>2008г.</c:v>
                </c:pt>
                <c:pt idx="4">
                  <c:v>2009г.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8568192"/>
        <c:axId val="68569728"/>
        <c:axId val="0"/>
      </c:bar3DChart>
      <c:catAx>
        <c:axId val="685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856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5697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8568192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5238095238095247E-3"/>
          <c:y val="0.90167865707434047"/>
          <c:w val="0.97936507936507933"/>
          <c:h val="9.11270983213429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144.4</c:v>
                </c:pt>
                <c:pt idx="1">
                  <c:v>130.9</c:v>
                </c:pt>
                <c:pt idx="2">
                  <c:v>132.9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01216"/>
        <c:axId val="115002752"/>
      </c:barChart>
      <c:catAx>
        <c:axId val="1150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5002752"/>
        <c:crosses val="autoZero"/>
        <c:auto val="1"/>
        <c:lblAlgn val="ctr"/>
        <c:lblOffset val="100"/>
        <c:noMultiLvlLbl val="0"/>
      </c:catAx>
      <c:valAx>
        <c:axId val="115002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5001216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</c:v>
                </c:pt>
                <c:pt idx="1">
                  <c:v>185.8</c:v>
                </c:pt>
                <c:pt idx="2">
                  <c:v>171.3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96160"/>
        <c:axId val="79606144"/>
      </c:barChart>
      <c:catAx>
        <c:axId val="79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79606144"/>
        <c:crosses val="autoZero"/>
        <c:auto val="1"/>
        <c:lblAlgn val="ctr"/>
        <c:lblOffset val="100"/>
        <c:noMultiLvlLbl val="0"/>
      </c:catAx>
      <c:valAx>
        <c:axId val="79606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959616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245.6</c:v>
                </c:pt>
                <c:pt idx="1">
                  <c:v>219.2</c:v>
                </c:pt>
                <c:pt idx="2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70944"/>
        <c:axId val="77172736"/>
      </c:barChart>
      <c:catAx>
        <c:axId val="771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77172736"/>
        <c:crosses val="autoZero"/>
        <c:auto val="1"/>
        <c:lblAlgn val="ctr"/>
        <c:lblOffset val="100"/>
        <c:noMultiLvlLbl val="0"/>
      </c:catAx>
      <c:valAx>
        <c:axId val="77172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7170944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r>
              <a:rPr lang="ru-RU" sz="1400" dirty="0">
                <a:latin typeface="+mn-lt"/>
              </a:rPr>
              <a:t>Динамика основных показателей работы сосудистого центра</a:t>
            </a:r>
          </a:p>
        </c:rich>
      </c:tx>
      <c:layout>
        <c:manualLayout>
          <c:xMode val="edge"/>
          <c:yMode val="edge"/>
          <c:x val="0.14072089457089199"/>
          <c:y val="3.7974683544303799E-2"/>
        </c:manualLayout>
      </c:layout>
      <c:overlay val="0"/>
      <c:spPr>
        <a:noFill/>
        <a:ln w="314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105263157894737E-2"/>
          <c:y val="0.22413793103448276"/>
          <c:w val="0.58105263157894738"/>
          <c:h val="0.65086206896551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ДанныеСЦ!$A$231</c:f>
              <c:strCache>
                <c:ptCount val="1"/>
                <c:pt idx="0">
                  <c:v>Поступило </c:v>
                </c:pt>
              </c:strCache>
            </c:strRef>
          </c:tx>
          <c:spPr>
            <a:solidFill>
              <a:srgbClr val="3366FF"/>
            </a:solidFill>
            <a:ln w="15717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4751170039022211E-4"/>
                  <c:y val="0.33704978169741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756611026522008E-4"/>
                  <c:y val="0.240143572188788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433">
                <a:noFill/>
              </a:ln>
            </c:spPr>
            <c:txPr>
              <a:bodyPr/>
              <a:lstStyle/>
              <a:p>
                <a:pPr>
                  <a:defRPr sz="990" b="0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ДанныеСЦ!$D$1:$E$1</c:f>
              <c:strCache>
                <c:ptCount val="2"/>
                <c:pt idx="0">
                  <c:v>2009 г.</c:v>
                </c:pt>
                <c:pt idx="1">
                  <c:v>9 мес 2010 г.</c:v>
                </c:pt>
              </c:strCache>
            </c:strRef>
          </c:cat>
          <c:val>
            <c:numRef>
              <c:f>ДанныеСЦ!$D$231:$E$231</c:f>
              <c:numCache>
                <c:formatCode>General</c:formatCode>
                <c:ptCount val="2"/>
                <c:pt idx="0">
                  <c:v>382</c:v>
                </c:pt>
                <c:pt idx="1">
                  <c:v>315</c:v>
                </c:pt>
              </c:numCache>
            </c:numRef>
          </c:val>
        </c:ser>
        <c:ser>
          <c:idx val="1"/>
          <c:order val="1"/>
          <c:tx>
            <c:strRef>
              <c:f>ДанныеСЦ!$A$232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800000"/>
            </a:solidFill>
            <a:ln w="15717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55025160033166E-3"/>
                  <c:y val="5.7825377403992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981505176648597E-4"/>
                  <c:y val="5.9300606847976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433">
                <a:noFill/>
              </a:ln>
            </c:spPr>
            <c:txPr>
              <a:bodyPr/>
              <a:lstStyle/>
              <a:p>
                <a:pPr>
                  <a:defRPr sz="990" b="0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ДанныеСЦ!$D$1:$E$1</c:f>
              <c:strCache>
                <c:ptCount val="2"/>
                <c:pt idx="0">
                  <c:v>2009 г.</c:v>
                </c:pt>
                <c:pt idx="1">
                  <c:v>9 мес 2010 г.</c:v>
                </c:pt>
              </c:strCache>
            </c:strRef>
          </c:cat>
          <c:val>
            <c:numRef>
              <c:f>ДанныеСЦ!$D$232:$E$232</c:f>
              <c:numCache>
                <c:formatCode>General</c:formatCode>
                <c:ptCount val="2"/>
                <c:pt idx="0">
                  <c:v>31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60864"/>
        <c:axId val="79862400"/>
      </c:barChart>
      <c:lineChart>
        <c:grouping val="standard"/>
        <c:varyColors val="0"/>
        <c:ser>
          <c:idx val="2"/>
          <c:order val="2"/>
          <c:tx>
            <c:strRef>
              <c:f>ДанныеСЦ!$A$233</c:f>
              <c:strCache>
                <c:ptCount val="1"/>
                <c:pt idx="0">
                  <c:v>Летальность</c:v>
                </c:pt>
              </c:strCache>
            </c:strRef>
          </c:tx>
          <c:spPr>
            <a:ln w="31433">
              <a:solidFill>
                <a:srgbClr val="8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0012740979069424E-2"/>
                  <c:y val="-5.881157124019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073599331121389E-3"/>
                  <c:y val="-3.8748016602682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433">
                <a:noFill/>
              </a:ln>
            </c:spPr>
            <c:txPr>
              <a:bodyPr/>
              <a:lstStyle/>
              <a:p>
                <a:pPr>
                  <a:defRPr sz="99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ДанныеСЦ!$D$1:$E$1</c:f>
              <c:strCache>
                <c:ptCount val="2"/>
                <c:pt idx="0">
                  <c:v>2009 г.</c:v>
                </c:pt>
                <c:pt idx="1">
                  <c:v>9 мес 2010 г.</c:v>
                </c:pt>
              </c:strCache>
            </c:strRef>
          </c:cat>
          <c:val>
            <c:numRef>
              <c:f>ДанныеСЦ!$D$233:$E$233</c:f>
              <c:numCache>
                <c:formatCode>0.0%</c:formatCode>
                <c:ptCount val="2"/>
                <c:pt idx="0">
                  <c:v>8.1151832460732987E-2</c:v>
                </c:pt>
                <c:pt idx="1">
                  <c:v>0.1111111111111111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ДанныеСЦ!$A$234</c:f>
              <c:strCache>
                <c:ptCount val="1"/>
                <c:pt idx="0">
                  <c:v>Независимость</c:v>
                </c:pt>
              </c:strCache>
            </c:strRef>
          </c:tx>
          <c:spPr>
            <a:ln w="31433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8022146632799847E-3"/>
                  <c:y val="-3.9144140428539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433">
                <a:noFill/>
              </a:ln>
            </c:spPr>
            <c:txPr>
              <a:bodyPr/>
              <a:lstStyle/>
              <a:p>
                <a:pPr>
                  <a:defRPr sz="99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ДанныеСЦ!$D$1:$E$1</c:f>
              <c:strCache>
                <c:ptCount val="2"/>
                <c:pt idx="0">
                  <c:v>2009 г.</c:v>
                </c:pt>
                <c:pt idx="1">
                  <c:v>9 мес 2010 г.</c:v>
                </c:pt>
              </c:strCache>
            </c:strRef>
          </c:cat>
          <c:val>
            <c:numRef>
              <c:f>ДанныеСЦ!$D$234:$E$234</c:f>
              <c:numCache>
                <c:formatCode>0.0%</c:formatCode>
                <c:ptCount val="2"/>
                <c:pt idx="0">
                  <c:v>0.71989528795811519</c:v>
                </c:pt>
                <c:pt idx="1">
                  <c:v>0.57777777777777772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868288"/>
        <c:axId val="79869824"/>
      </c:lineChart>
      <c:catAx>
        <c:axId val="798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4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86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862400"/>
        <c:scaling>
          <c:orientation val="minMax"/>
        </c:scaling>
        <c:delete val="0"/>
        <c:axPos val="l"/>
        <c:majorGridlines>
          <c:spPr>
            <a:ln w="3929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860864"/>
        <c:crosses val="autoZero"/>
        <c:crossBetween val="between"/>
      </c:valAx>
      <c:catAx>
        <c:axId val="79868288"/>
        <c:scaling>
          <c:orientation val="minMax"/>
        </c:scaling>
        <c:delete val="1"/>
        <c:axPos val="b"/>
        <c:majorTickMark val="out"/>
        <c:minorTickMark val="none"/>
        <c:tickLblPos val="nextTo"/>
        <c:crossAx val="79869824"/>
        <c:crosses val="autoZero"/>
        <c:auto val="1"/>
        <c:lblAlgn val="ctr"/>
        <c:lblOffset val="100"/>
        <c:noMultiLvlLbl val="0"/>
      </c:catAx>
      <c:valAx>
        <c:axId val="798698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 w="3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868288"/>
        <c:crosses val="max"/>
        <c:crossBetween val="between"/>
      </c:valAx>
      <c:spPr>
        <a:solidFill>
          <a:srgbClr val="FFCC99"/>
        </a:solidFill>
        <a:ln w="1571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68421052631573"/>
          <c:y val="0.36206896551724138"/>
          <c:w val="0.24421052631578946"/>
          <c:h val="0.34913793103448276"/>
        </c:manualLayout>
      </c:layout>
      <c:overlay val="0"/>
      <c:spPr>
        <a:noFill/>
        <a:ln w="31433">
          <a:noFill/>
        </a:ln>
      </c:spPr>
      <c:txPr>
        <a:bodyPr/>
        <a:lstStyle/>
        <a:p>
          <a:pPr>
            <a:defRPr sz="1052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929">
      <a:solidFill>
        <a:srgbClr val="000000"/>
      </a:solidFill>
      <a:prstDash val="solid"/>
    </a:ln>
  </c:spPr>
  <c:txPr>
    <a:bodyPr/>
    <a:lstStyle/>
    <a:p>
      <a:pPr>
        <a:defRPr sz="114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105.8</c:v>
                </c:pt>
                <c:pt idx="1">
                  <c:v>97</c:v>
                </c:pt>
                <c:pt idx="2">
                  <c:v>94.5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2672"/>
        <c:axId val="108574208"/>
      </c:barChart>
      <c:catAx>
        <c:axId val="1085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574208"/>
        <c:crosses val="autoZero"/>
        <c:auto val="1"/>
        <c:lblAlgn val="ctr"/>
        <c:lblOffset val="100"/>
        <c:noMultiLvlLbl val="0"/>
      </c:catAx>
      <c:valAx>
        <c:axId val="1085742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857267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206.8</c:v>
                </c:pt>
                <c:pt idx="1">
                  <c:v>228</c:v>
                </c:pt>
                <c:pt idx="2">
                  <c:v>194.6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26816"/>
        <c:axId val="108253184"/>
      </c:barChart>
      <c:catAx>
        <c:axId val="10822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253184"/>
        <c:crosses val="autoZero"/>
        <c:auto val="1"/>
        <c:lblAlgn val="ctr"/>
        <c:lblOffset val="100"/>
        <c:noMultiLvlLbl val="0"/>
      </c:catAx>
      <c:valAx>
        <c:axId val="1082531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8226816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256684491978606E-2"/>
          <c:y val="5.2032520325203252E-2"/>
          <c:w val="0.88983957219251342"/>
          <c:h val="0.8097560975609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413155073379575E-3"/>
                  <c:y val="-7.81327953840480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00277462207067E-2"/>
                  <c:y val="-1.37893310604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95433455866508E-2"/>
                  <c:y val="-7.4884148854503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210">
                <a:noFill/>
              </a:ln>
            </c:spPr>
            <c:txPr>
              <a:bodyPr/>
              <a:lstStyle/>
              <a:p>
                <a:pPr>
                  <a:defRPr sz="8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10мес.2010г.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194.9</c:v>
                </c:pt>
                <c:pt idx="1">
                  <c:v>180.5</c:v>
                </c:pt>
                <c:pt idx="2">
                  <c:v>168.8</c:v>
                </c:pt>
                <c:pt idx="3">
                  <c:v>141.5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210">
                <a:noFill/>
              </a:ln>
            </c:spPr>
            <c:txPr>
              <a:bodyPr/>
              <a:lstStyle/>
              <a:p>
                <a:pPr>
                  <a:defRPr sz="106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10мес.2010г.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76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210">
                <a:noFill/>
              </a:ln>
            </c:spPr>
            <c:txPr>
              <a:bodyPr/>
              <a:lstStyle/>
              <a:p>
                <a:pPr>
                  <a:defRPr sz="106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10мес.2010г.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5888384"/>
        <c:axId val="125889920"/>
        <c:axId val="0"/>
      </c:bar3DChart>
      <c:catAx>
        <c:axId val="12588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88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88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88838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256684491978606E-2"/>
          <c:y val="5.2032520325203252E-2"/>
          <c:w val="0.88983957219251342"/>
          <c:h val="0.8097560975609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00"/>
            </a:solidFill>
            <a:ln w="76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075709703841736E-2"/>
                  <c:y val="-7.8132795384048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00277462207067E-2"/>
                  <c:y val="-1.37893310604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95433455866508E-2"/>
                  <c:y val="-7.4884148854503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228">
                <a:noFill/>
              </a:ln>
            </c:spPr>
            <c:txPr>
              <a:bodyPr/>
              <a:lstStyle/>
              <a:p>
                <a:pPr>
                  <a:defRPr sz="8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39.9</c:v>
                </c:pt>
                <c:pt idx="1">
                  <c:v>62.9</c:v>
                </c:pt>
                <c:pt idx="2">
                  <c:v>53.9</c:v>
                </c:pt>
                <c:pt idx="3">
                  <c:v>60.2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1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228">
                <a:noFill/>
              </a:ln>
            </c:spPr>
            <c:txPr>
              <a:bodyPr/>
              <a:lstStyle/>
              <a:p>
                <a:pPr>
                  <a:defRPr sz="10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761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228">
                <a:noFill/>
              </a:ln>
            </c:spPr>
            <c:txPr>
              <a:bodyPr/>
              <a:lstStyle/>
              <a:p>
                <a:pPr>
                  <a:defRPr sz="10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10мес.2010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6244736"/>
        <c:axId val="126246272"/>
        <c:axId val="0"/>
      </c:bar3DChart>
      <c:catAx>
        <c:axId val="1262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24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24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244736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72457627118644"/>
          <c:y val="4.4871794871794872E-2"/>
          <c:w val="0.83898305084745761"/>
          <c:h val="0.834935897435897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01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110172479388715E-2"/>
                  <c:y val="-1.942531217523373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/>
                      <a:t>17,1%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85104903880458E-3"/>
                  <c:y val="-2.76763877748893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smtClean="0"/>
                      <a:t>13,2%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98726572661782E-2"/>
                  <c:y val="-2.7130482893969838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smtClean="0"/>
                      <a:t>14,5%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1" smtClean="0"/>
                      <a:t>14,4%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4035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11мес.2010г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0.17100000000000001</c:v>
                </c:pt>
                <c:pt idx="1">
                  <c:v>0.13200000000000001</c:v>
                </c:pt>
                <c:pt idx="2">
                  <c:v>0.14499999999999999</c:v>
                </c:pt>
                <c:pt idx="3">
                  <c:v>0.14399999999999999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01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4035">
                <a:noFill/>
              </a:ln>
            </c:spPr>
            <c:txPr>
              <a:bodyPr/>
              <a:lstStyle/>
              <a:p>
                <a:pPr>
                  <a:defRPr sz="9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11мес.2010г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701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4035">
                <a:noFill/>
              </a:ln>
            </c:spPr>
            <c:txPr>
              <a:bodyPr/>
              <a:lstStyle/>
              <a:p>
                <a:pPr>
                  <a:defRPr sz="9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11мес.2010г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6310272"/>
        <c:axId val="126311808"/>
        <c:axId val="0"/>
      </c:bar3DChart>
      <c:catAx>
        <c:axId val="1263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1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311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631027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3.4375000000000003E-2"/>
          <c:w val="0.867621719160105"/>
          <c:h val="0.83614074803149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167.6</c:v>
                </c:pt>
                <c:pt idx="1">
                  <c:v>163.9</c:v>
                </c:pt>
                <c:pt idx="2">
                  <c:v>177.6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160.5</c:v>
                </c:pt>
                <c:pt idx="1">
                  <c:v>159.9</c:v>
                </c:pt>
                <c:pt idx="2">
                  <c:v>161.5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35840"/>
        <c:axId val="126037376"/>
      </c:barChart>
      <c:catAx>
        <c:axId val="1260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037376"/>
        <c:crosses val="autoZero"/>
        <c:auto val="1"/>
        <c:lblAlgn val="ctr"/>
        <c:lblOffset val="100"/>
        <c:noMultiLvlLbl val="0"/>
      </c:catAx>
      <c:valAx>
        <c:axId val="126037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035840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88299531981279256"/>
          <c:y val="0.37704918032786883"/>
          <c:w val="0.10452418096723869"/>
          <c:h val="0.243559718969555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  <a:ln w="635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4095</c:v>
                </c:pt>
                <c:pt idx="1">
                  <c:v>5712</c:v>
                </c:pt>
                <c:pt idx="2">
                  <c:v>7175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34176"/>
        <c:axId val="90035712"/>
      </c:barChart>
      <c:catAx>
        <c:axId val="900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035712"/>
        <c:crosses val="autoZero"/>
        <c:auto val="1"/>
        <c:lblAlgn val="ctr"/>
        <c:lblOffset val="100"/>
        <c:noMultiLvlLbl val="0"/>
      </c:catAx>
      <c:valAx>
        <c:axId val="9003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03417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160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425.9</c:v>
                </c:pt>
                <c:pt idx="1">
                  <c:v>480.8</c:v>
                </c:pt>
                <c:pt idx="2">
                  <c:v>997.1</c:v>
                </c:pt>
                <c:pt idx="3">
                  <c:v>12024</c:v>
                </c:pt>
                <c:pt idx="4">
                  <c:v>12647</c:v>
                </c:pt>
                <c:pt idx="5">
                  <c:v>11182.5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84224"/>
        <c:axId val="126085760"/>
      </c:barChart>
      <c:catAx>
        <c:axId val="1260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085760"/>
        <c:crosses val="autoZero"/>
        <c:auto val="1"/>
        <c:lblAlgn val="ctr"/>
        <c:lblOffset val="100"/>
        <c:noMultiLvlLbl val="0"/>
      </c:catAx>
      <c:valAx>
        <c:axId val="1260857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08422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770833333333333"/>
          <c:h val="0.89689050196850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269</c:v>
                </c:pt>
                <c:pt idx="2">
                  <c:v>471</c:v>
                </c:pt>
                <c:pt idx="3">
                  <c:v>549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42624"/>
        <c:axId val="125644160"/>
      </c:barChart>
      <c:catAx>
        <c:axId val="1256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644160"/>
        <c:crosses val="autoZero"/>
        <c:auto val="1"/>
        <c:lblAlgn val="ctr"/>
        <c:lblOffset val="100"/>
        <c:noMultiLvlLbl val="0"/>
      </c:catAx>
      <c:valAx>
        <c:axId val="1256441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5642624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1781</c:v>
                </c:pt>
                <c:pt idx="1">
                  <c:v>2488</c:v>
                </c:pt>
                <c:pt idx="2">
                  <c:v>3777</c:v>
                </c:pt>
                <c:pt idx="3">
                  <c:v>3695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11328"/>
        <c:axId val="125698432"/>
      </c:barChart>
      <c:catAx>
        <c:axId val="1258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698432"/>
        <c:crosses val="autoZero"/>
        <c:auto val="1"/>
        <c:lblAlgn val="ctr"/>
        <c:lblOffset val="100"/>
        <c:noMultiLvlLbl val="0"/>
      </c:catAx>
      <c:valAx>
        <c:axId val="125698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5811328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388</c:v>
                </c:pt>
                <c:pt idx="1">
                  <c:v>654</c:v>
                </c:pt>
                <c:pt idx="2">
                  <c:v>769</c:v>
                </c:pt>
                <c:pt idx="3">
                  <c:v>592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34272"/>
        <c:axId val="125760640"/>
      </c:barChart>
      <c:catAx>
        <c:axId val="12573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760640"/>
        <c:crosses val="autoZero"/>
        <c:auto val="1"/>
        <c:lblAlgn val="ctr"/>
        <c:lblOffset val="100"/>
        <c:noMultiLvlLbl val="0"/>
      </c:catAx>
      <c:valAx>
        <c:axId val="125760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5734272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51.6</c:v>
                </c:pt>
                <c:pt idx="1">
                  <c:v>51.1</c:v>
                </c:pt>
                <c:pt idx="2">
                  <c:v>55.1</c:v>
                </c:pt>
                <c:pt idx="3">
                  <c:v>53.4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833333333333332E-2"/>
                  <c:y val="-9.374999999999999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49999999999999E-2"/>
                  <c:y val="-9.374999999999999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46.7</c:v>
                </c:pt>
                <c:pt idx="1">
                  <c:v>46.6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10мес.2010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35488"/>
        <c:axId val="126737024"/>
      </c:barChart>
      <c:catAx>
        <c:axId val="12673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6737024"/>
        <c:crosses val="autoZero"/>
        <c:auto val="1"/>
        <c:lblAlgn val="ctr"/>
        <c:lblOffset val="100"/>
        <c:noMultiLvlLbl val="0"/>
      </c:catAx>
      <c:valAx>
        <c:axId val="126737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73548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8828125"/>
          <c:y val="0.37704918032786883"/>
          <c:w val="0.1046875"/>
          <c:h val="0.243559718969555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Казань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3.415753707123771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4725824114781E-2"/>
                  <c:y val="-1.13858456904125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42871426984301E-2"/>
                  <c:y val="-2.2771691380825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</c:v>
                </c:pt>
                <c:pt idx="1">
                  <c:v>0.73</c:v>
                </c:pt>
                <c:pt idx="2">
                  <c:v>0.76600000000000001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483581189391655E-2"/>
                  <c:y val="1.01840562299402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38484612820791E-2"/>
                  <c:y val="1.138584569041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67916263272335"/>
                  <c:y val="1.7078768535618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0.56200000000000006</c:v>
                </c:pt>
                <c:pt idx="1">
                  <c:v>0.64300000000000002</c:v>
                </c:pt>
                <c:pt idx="2">
                  <c:v>0.65800000000000003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72928"/>
        <c:axId val="39774464"/>
        <c:axId val="0"/>
      </c:bar3DChart>
      <c:catAx>
        <c:axId val="3977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39774464"/>
        <c:crosses val="autoZero"/>
        <c:auto val="1"/>
        <c:lblAlgn val="ctr"/>
        <c:lblOffset val="100"/>
        <c:noMultiLvlLbl val="0"/>
      </c:catAx>
      <c:valAx>
        <c:axId val="39774464"/>
        <c:scaling>
          <c:orientation val="minMax"/>
          <c:min val="0.30000000000000004"/>
        </c:scaling>
        <c:delete val="1"/>
        <c:axPos val="l"/>
        <c:numFmt formatCode="0.00%" sourceLinked="1"/>
        <c:majorTickMark val="out"/>
        <c:minorTickMark val="none"/>
        <c:tickLblPos val="nextTo"/>
        <c:crossAx val="39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43968130525178E-2"/>
          <c:y val="6.4867585616390652E-2"/>
          <c:w val="0.91181535384957224"/>
          <c:h val="0.7401563322743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0.17100000000000001</c:v>
                </c:pt>
                <c:pt idx="1">
                  <c:v>0.13200000000000001</c:v>
                </c:pt>
                <c:pt idx="2">
                  <c:v>0.14499999999999999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41376"/>
        <c:axId val="77542912"/>
        <c:axId val="0"/>
      </c:bar3DChart>
      <c:catAx>
        <c:axId val="7754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77542912"/>
        <c:crosses val="autoZero"/>
        <c:auto val="1"/>
        <c:lblAlgn val="ctr"/>
        <c:lblOffset val="100"/>
        <c:noMultiLvlLbl val="0"/>
      </c:catAx>
      <c:valAx>
        <c:axId val="775429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7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43968130525178E-2"/>
          <c:y val="6.4867585616390652E-2"/>
          <c:w val="0.91181535384957224"/>
          <c:h val="0.7401563322743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0.11700000000000001</c:v>
                </c:pt>
                <c:pt idx="1">
                  <c:v>0.127</c:v>
                </c:pt>
                <c:pt idx="2">
                  <c:v>0.13700000000000001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657600"/>
        <c:axId val="77659136"/>
        <c:axId val="0"/>
      </c:bar3DChart>
      <c:catAx>
        <c:axId val="7765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77659136"/>
        <c:crosses val="autoZero"/>
        <c:auto val="1"/>
        <c:lblAlgn val="ctr"/>
        <c:lblOffset val="100"/>
        <c:noMultiLvlLbl val="0"/>
      </c:catAx>
      <c:valAx>
        <c:axId val="776591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76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43968130525178E-2"/>
          <c:y val="6.4867585616390652E-2"/>
          <c:w val="0.91181535384957224"/>
          <c:h val="0.7401563322743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194.9</c:v>
                </c:pt>
                <c:pt idx="1">
                  <c:v>180.5</c:v>
                </c:pt>
                <c:pt idx="2">
                  <c:v>168.8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35552"/>
        <c:axId val="90137344"/>
        <c:axId val="0"/>
      </c:bar3DChart>
      <c:catAx>
        <c:axId val="9013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90137344"/>
        <c:crosses val="autoZero"/>
        <c:auto val="1"/>
        <c:lblAlgn val="ctr"/>
        <c:lblOffset val="100"/>
        <c:noMultiLvlLbl val="0"/>
      </c:catAx>
      <c:valAx>
        <c:axId val="9013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13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6313058641977688E-2"/>
                  <c:y val="-3.942525633660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83315671557304E-2"/>
                  <c:y val="-4.240522623681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94811419757604E-2"/>
                  <c:y val="-3.679690591416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2008г.</c:v>
                </c:pt>
                <c:pt idx="1">
                  <c:v>2009г.</c:v>
                </c:pt>
                <c:pt idx="2">
                  <c:v>11мес.2010г.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3262</c:v>
                </c:pt>
                <c:pt idx="1">
                  <c:v>4913</c:v>
                </c:pt>
                <c:pt idx="2">
                  <c:v>6088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96384"/>
        <c:axId val="97596544"/>
        <c:axId val="0"/>
      </c:bar3DChart>
      <c:catAx>
        <c:axId val="9049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97596544"/>
        <c:crosses val="autoZero"/>
        <c:auto val="1"/>
        <c:lblAlgn val="ctr"/>
        <c:lblOffset val="100"/>
        <c:noMultiLvlLbl val="0"/>
      </c:catAx>
      <c:valAx>
        <c:axId val="9759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4963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23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260.3</c:v>
                </c:pt>
                <c:pt idx="1">
                  <c:v>216.2</c:v>
                </c:pt>
                <c:pt idx="2">
                  <c:v>223.2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27680"/>
        <c:axId val="97529216"/>
      </c:barChart>
      <c:catAx>
        <c:axId val="975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19"/>
            </a:pPr>
            <a:endParaRPr lang="ru-RU"/>
          </a:p>
        </c:txPr>
        <c:crossAx val="97529216"/>
        <c:crosses val="autoZero"/>
        <c:auto val="1"/>
        <c:lblAlgn val="ctr"/>
        <c:lblOffset val="100"/>
        <c:noMultiLvlLbl val="0"/>
      </c:catAx>
      <c:valAx>
        <c:axId val="97529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527680"/>
        <c:crosses val="autoZero"/>
        <c:crossBetween val="between"/>
      </c:valAx>
      <c:spPr>
        <a:noFill/>
        <a:ln w="2581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2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6541325639127E-2"/>
          <c:y val="2.7359655416266518E-2"/>
          <c:w val="0.88222281999482155"/>
          <c:h val="0.8414396896535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0915298440067488E-2"/>
                  <c:y val="0.2162644627461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21813944677681E-2"/>
                  <c:y val="0.19178137208251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5297544314095E-2"/>
                  <c:y val="0.1468966162049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156.6</c:v>
                </c:pt>
                <c:pt idx="1">
                  <c:v>158.9</c:v>
                </c:pt>
                <c:pt idx="2">
                  <c:v>128.6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78688"/>
        <c:axId val="137780224"/>
      </c:barChart>
      <c:catAx>
        <c:axId val="1377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37780224"/>
        <c:crosses val="autoZero"/>
        <c:auto val="1"/>
        <c:lblAlgn val="ctr"/>
        <c:lblOffset val="100"/>
        <c:noMultiLvlLbl val="0"/>
      </c:catAx>
      <c:valAx>
        <c:axId val="1377802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777868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84E6E7-7FE4-446A-A8A5-707CEC89E04B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34AD84-16BB-4D58-8523-DCE9C9D42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3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B9BFD6-5ED0-45FC-80B3-18ABB0C85E21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В настоящее время ИС «ПГ» внедрена в промышленную эксплуатацию в: </a:t>
            </a:r>
          </a:p>
          <a:p>
            <a:pPr>
              <a:defRPr/>
            </a:pPr>
            <a:r>
              <a:rPr lang="ru-RU" dirty="0" smtClean="0"/>
              <a:t>• Поликлиниках № 3, № 6, № 9, № 10, № 17, № 18, № 21 г. Казани. </a:t>
            </a:r>
          </a:p>
          <a:p>
            <a:pPr>
              <a:defRPr/>
            </a:pPr>
            <a:r>
              <a:rPr lang="ru-RU" dirty="0" smtClean="0"/>
              <a:t>• Крупных городских больницах № 12 и № 18 г. Казани. </a:t>
            </a:r>
          </a:p>
          <a:p>
            <a:pPr>
              <a:defRPr/>
            </a:pPr>
            <a:r>
              <a:rPr lang="ru-RU" dirty="0" smtClean="0"/>
              <a:t>• Казанском кардиологическом диспансере. </a:t>
            </a:r>
          </a:p>
          <a:p>
            <a:pPr>
              <a:defRPr/>
            </a:pPr>
            <a:r>
              <a:rPr lang="ru-RU" dirty="0" smtClean="0"/>
              <a:t>• Центральных районных больницах Республики Татарстан в городах: Азнакаево, Буинск, Елабуга, </a:t>
            </a:r>
            <a:r>
              <a:rPr lang="ru-RU" dirty="0" err="1" smtClean="0"/>
              <a:t>Мамадыш</a:t>
            </a:r>
            <a:r>
              <a:rPr lang="ru-RU" dirty="0" smtClean="0"/>
              <a:t>. </a:t>
            </a:r>
          </a:p>
          <a:p>
            <a:pPr>
              <a:defRPr/>
            </a:pPr>
            <a:r>
              <a:rPr lang="ru-RU" dirty="0" smtClean="0"/>
              <a:t>• Городской больнице № 5 и Больнице скорой медицинской помощи города Набережные Челны. </a:t>
            </a:r>
          </a:p>
          <a:p>
            <a:pPr>
              <a:defRPr/>
            </a:pPr>
            <a:r>
              <a:rPr lang="ru-RU" dirty="0" smtClean="0"/>
              <a:t>• Медсанчасти ОАО «</a:t>
            </a:r>
            <a:r>
              <a:rPr lang="ru-RU" dirty="0" err="1" smtClean="0"/>
              <a:t>Татнефть</a:t>
            </a:r>
            <a:r>
              <a:rPr lang="ru-RU" dirty="0" smtClean="0"/>
              <a:t>» и г. Альметьевск. </a:t>
            </a:r>
          </a:p>
          <a:p>
            <a:pPr>
              <a:defRPr/>
            </a:pPr>
            <a:r>
              <a:rPr lang="ru-RU" dirty="0" smtClean="0"/>
              <a:t>• Городской поликлинике г. Елабуга.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Для Пациентов: </a:t>
            </a:r>
          </a:p>
          <a:p>
            <a:pPr>
              <a:defRPr/>
            </a:pPr>
            <a:r>
              <a:rPr lang="ru-RU" dirty="0" smtClean="0"/>
              <a:t>• повышение доступности высокотехнологичной мед. помощи; </a:t>
            </a:r>
          </a:p>
          <a:p>
            <a:pPr>
              <a:defRPr/>
            </a:pPr>
            <a:r>
              <a:rPr lang="ru-RU" dirty="0" smtClean="0"/>
              <a:t>• повышения качества обслуживания, за счет использования принципа одного окна и централизованного планирования лечения. </a:t>
            </a:r>
          </a:p>
          <a:p>
            <a:pPr>
              <a:defRPr/>
            </a:pPr>
            <a:r>
              <a:rPr lang="ru-RU" b="1" dirty="0" smtClean="0"/>
              <a:t>Для органов управления Здравоохранением Региона: </a:t>
            </a:r>
          </a:p>
          <a:p>
            <a:pPr>
              <a:defRPr/>
            </a:pPr>
            <a:r>
              <a:rPr lang="ru-RU" dirty="0" smtClean="0"/>
              <a:t>• повышение эффективности использования ресурсов здравоохранения Региона; </a:t>
            </a:r>
          </a:p>
          <a:p>
            <a:pPr>
              <a:defRPr/>
            </a:pPr>
            <a:r>
              <a:rPr lang="ru-RU" dirty="0" smtClean="0"/>
              <a:t>• организация системного, обоснованного, эффективного взаимодействия учреждений в интересах пациентов. </a:t>
            </a:r>
          </a:p>
          <a:p>
            <a:pPr>
              <a:defRPr/>
            </a:pPr>
            <a:r>
              <a:rPr lang="ru-RU" b="1" dirty="0" smtClean="0"/>
              <a:t>Для Врачей: </a:t>
            </a:r>
          </a:p>
          <a:p>
            <a:pPr>
              <a:defRPr/>
            </a:pPr>
            <a:r>
              <a:rPr lang="ru-RU" dirty="0" smtClean="0"/>
              <a:t>• возможность получения дополнительной прибыли, за счет обслуживания большего числа пациентов; </a:t>
            </a:r>
          </a:p>
          <a:p>
            <a:pPr>
              <a:defRPr/>
            </a:pPr>
            <a:r>
              <a:rPr lang="ru-RU" dirty="0" smtClean="0"/>
              <a:t>• возможность трудиться более результативно, в качественно новой, бесконфликтной, технологичной среде.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E8CE2-65AA-4546-8AEA-502558C4BA19}" type="slidenum">
              <a:rPr lang="de-DE" smtClean="0"/>
              <a:pPr eaLnBrk="1" hangingPunct="1"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4538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6275" y="4724400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27463" y="9444038"/>
            <a:ext cx="29321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2" tIns="45271" rIns="90542" bIns="45271" anchor="b"/>
          <a:lstStyle>
            <a:lvl1pPr defTabSz="903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C90582-309D-49DD-9D10-F8D829518C17}" type="slidenum">
              <a:rPr lang="ru-RU" sz="1100">
                <a:cs typeface="Arial" charset="0"/>
              </a:rPr>
              <a:pPr algn="r" eaLnBrk="1" hangingPunct="1"/>
              <a:t>11</a:t>
            </a:fld>
            <a:endParaRPr lang="ru-RU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CE9B86-AD49-4789-96F9-E21B8FF20521}" type="slidenum">
              <a:rPr lang="ru-RU" smtClean="0"/>
              <a:pPr eaLnBrk="1" hangingPunct="1"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1ABA-A543-4B70-A396-31844F2B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6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591A-C583-4178-B663-791AE4355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4CB7-0460-43B9-83D9-945B627E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3525-123B-413E-BD62-A6193A86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F29E-F931-4F9C-8479-63DCC2D5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09F1-7B5D-4FB7-8472-F1C4423D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3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B83C-9DBA-4798-99ED-96557DC72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0966-08A5-4DF3-80F2-F01204BD1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3F42-C6CB-4CA2-A1E8-71284EC9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8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06BF-0021-44E6-BEF0-877D33500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3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F5B0-BDE9-4351-9868-2BD773112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6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D6262"/>
            </a:gs>
            <a:gs pos="100000">
              <a:srgbClr val="CAD3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E87665-A5EA-49C6-811A-69952044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8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9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0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1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15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jpeg"/><Relationship Id="rId3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576BD8-7132-441D-8AED-4FD17D4398D1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pic>
        <p:nvPicPr>
          <p:cNvPr id="2051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0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46878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медицинской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помощи больным с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сосудистыми заболеваниями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Республике Татарстан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538812" y="5259924"/>
            <a:ext cx="31683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cs typeface="Times New Roman" pitchFamily="18" charset="0"/>
              </a:rPr>
              <a:t>Заместитель министра здравоохранения </a:t>
            </a:r>
          </a:p>
          <a:p>
            <a:pPr eaLnBrk="1" hangingPunct="1"/>
            <a:r>
              <a:rPr lang="ru-RU" sz="2000" b="1" dirty="0">
                <a:cs typeface="Times New Roman" pitchFamily="18" charset="0"/>
              </a:rPr>
              <a:t>Республики Татарстан </a:t>
            </a:r>
          </a:p>
          <a:p>
            <a:pPr eaLnBrk="1" hangingPunct="1"/>
            <a:r>
              <a:rPr lang="ru-RU" sz="2000" b="1" dirty="0" err="1">
                <a:cs typeface="Times New Roman" pitchFamily="18" charset="0"/>
              </a:rPr>
              <a:t>Р.К.Голубева</a:t>
            </a:r>
            <a:endParaRPr lang="ru-RU" sz="2000" b="1" dirty="0">
              <a:cs typeface="Times New Roman" pitchFamily="18" charset="0"/>
            </a:endParaRPr>
          </a:p>
        </p:txBody>
      </p:sp>
      <p:pic>
        <p:nvPicPr>
          <p:cNvPr id="7" name="Рисунок 6" descr="rtger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0"/>
            <a:ext cx="7700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AD3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28575" y="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133698" y="4581128"/>
            <a:ext cx="889248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300" b="1" dirty="0" smtClean="0">
                <a:latin typeface="Calibri" pitchFamily="34" charset="0"/>
                <a:cs typeface="Arial" charset="0"/>
              </a:rPr>
              <a:t>Обеспечиваются функции </a:t>
            </a:r>
            <a:r>
              <a:rPr lang="ru-RU" sz="2300" b="1" dirty="0">
                <a:latin typeface="Calibri" pitchFamily="34" charset="0"/>
                <a:cs typeface="Arial" charset="0"/>
              </a:rPr>
              <a:t>оперативного мониторинга </a:t>
            </a:r>
            <a:r>
              <a:rPr lang="ru-RU" sz="2300" b="1" dirty="0" smtClean="0">
                <a:latin typeface="Calibri" pitchFamily="34" charset="0"/>
                <a:cs typeface="Arial" charset="0"/>
              </a:rPr>
              <a:t>работы  </a:t>
            </a:r>
            <a:r>
              <a:rPr lang="ru-RU" sz="2300" b="1" dirty="0">
                <a:latin typeface="Calibri" pitchFamily="34" charset="0"/>
                <a:cs typeface="Arial" charset="0"/>
              </a:rPr>
              <a:t>сосудистых центров, </a:t>
            </a:r>
            <a:r>
              <a:rPr lang="ru-RU" sz="2300" b="1" dirty="0" smtClean="0">
                <a:latin typeface="Calibri" pitchFamily="34" charset="0"/>
                <a:cs typeface="Arial" charset="0"/>
              </a:rPr>
              <a:t>возможность проведения консультаций </a:t>
            </a:r>
            <a:endParaRPr lang="ru-RU" sz="2300" b="1" dirty="0">
              <a:latin typeface="Calibri" pitchFamily="34" charset="0"/>
              <a:cs typeface="Arial" charset="0"/>
            </a:endParaRPr>
          </a:p>
          <a:p>
            <a:pPr eaLnBrk="1" hangingPunct="1"/>
            <a:endParaRPr lang="ru-RU" sz="23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2" descr="C:\Users\iayupov\Desktop\77-0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686" y="188640"/>
            <a:ext cx="7992888" cy="552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7938" y="7938"/>
            <a:ext cx="9144000" cy="7032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19063"/>
            <a:ext cx="7504112" cy="5016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2009 году запущена в эксплуатацию информационная система деятельности сосудистых центров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AD3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2857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Прямоугольник 36"/>
          <p:cNvSpPr>
            <a:spLocks noChangeArrowheads="1"/>
          </p:cNvSpPr>
          <p:nvPr/>
        </p:nvSpPr>
        <p:spPr bwMode="auto">
          <a:xfrm>
            <a:off x="7938" y="7938"/>
            <a:ext cx="9144000" cy="8636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95263"/>
            <a:ext cx="7504113" cy="501650"/>
          </a:xfrm>
        </p:spPr>
        <p:txBody>
          <a:bodyPr tIns="0" bIns="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Описание решения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Интеграция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780928"/>
            <a:ext cx="3960440" cy="26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latin typeface="+mn-lt"/>
              </a:rPr>
              <a:t>Возможность интеграции с федеральным программным продуктом «Госпитальный регистр» и прочими системами, решает проблему дублированного ввода данных в разные программные продукты </a:t>
            </a:r>
            <a:endParaRPr lang="ru-RU" b="1" kern="0" dirty="0">
              <a:latin typeface="+mn-lt"/>
              <a:cs typeface="Arial" pitchFamily="34" charset="0"/>
            </a:endParaRPr>
          </a:p>
        </p:txBody>
      </p:sp>
      <p:pic>
        <p:nvPicPr>
          <p:cNvPr id="12293" name="Picture 8" descr="C:\Users\iayupov\Downloads\Untitled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1357"/>
            <a:ext cx="6851252" cy="56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5614194"/>
            <a:ext cx="84772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latin typeface="+mn-lt"/>
              </a:rPr>
              <a:t>Система содержит набор управленческих отчетов, позволяющих провести всесторонний анализ работы  каждого сосудистого центра в отдельности и системы в целом </a:t>
            </a:r>
            <a:endParaRPr lang="ru-RU" b="1" kern="0" dirty="0">
              <a:latin typeface="+mn-lt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C25632-E146-47A9-A7AA-3F2D2C1024B1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pic>
        <p:nvPicPr>
          <p:cNvPr id="1331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352800" y="94612"/>
            <a:ext cx="2225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РЕЗУЛЬТАТЫ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539552" y="3657600"/>
            <a:ext cx="3877816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Динамика смертности от инсульта в РТ в 2007 – 2009г.г</a:t>
            </a:r>
            <a:r>
              <a:rPr lang="ru-RU" sz="1400" b="1" dirty="0" smtClean="0"/>
              <a:t>.</a:t>
            </a:r>
            <a:r>
              <a:rPr lang="ru-RU" sz="1100" b="1" dirty="0" smtClean="0"/>
              <a:t>(</a:t>
            </a:r>
            <a:r>
              <a:rPr lang="ru-RU" sz="1100" b="1" dirty="0"/>
              <a:t>на 100 000 взрослого населения)</a:t>
            </a: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5030398" y="548680"/>
            <a:ext cx="3718066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Динамика госпитальной летальности от инсульта в сосудистых центрах</a:t>
            </a:r>
          </a:p>
          <a:p>
            <a:pPr algn="ctr"/>
            <a:r>
              <a:rPr lang="ru-RU" sz="1400" b="1" dirty="0"/>
              <a:t>2007 – 2009г.г.</a:t>
            </a:r>
          </a:p>
        </p:txBody>
      </p: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323528" y="556277"/>
            <a:ext cx="388843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Доля госпитализированных больных с инсультом </a:t>
            </a:r>
            <a:r>
              <a:rPr lang="ru-RU" sz="1400" b="1" dirty="0" smtClean="0"/>
              <a:t>в </a:t>
            </a:r>
            <a:r>
              <a:rPr lang="ru-RU" sz="1400" b="1" dirty="0"/>
              <a:t>2007 – 2009г.г.</a:t>
            </a:r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5105400" y="3657600"/>
            <a:ext cx="38590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Доля геморрагического инсульта среди всех ОНМК </a:t>
            </a:r>
            <a:r>
              <a:rPr lang="ru-RU" sz="1400" b="1" dirty="0" smtClean="0"/>
              <a:t>в </a:t>
            </a:r>
            <a:r>
              <a:rPr lang="ru-RU" sz="1400" b="1" dirty="0"/>
              <a:t>2007 – 2009г.г.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900417"/>
              </p:ext>
            </p:extLst>
          </p:nvPr>
        </p:nvGraphicFramePr>
        <p:xfrm>
          <a:off x="179512" y="1426760"/>
          <a:ext cx="4032448" cy="223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84249921"/>
              </p:ext>
            </p:extLst>
          </p:nvPr>
        </p:nvGraphicFramePr>
        <p:xfrm>
          <a:off x="4499992" y="1631241"/>
          <a:ext cx="3960440" cy="19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875353264"/>
              </p:ext>
            </p:extLst>
          </p:nvPr>
        </p:nvGraphicFramePr>
        <p:xfrm>
          <a:off x="4716016" y="4641588"/>
          <a:ext cx="3960440" cy="19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028428850"/>
              </p:ext>
            </p:extLst>
          </p:nvPr>
        </p:nvGraphicFramePr>
        <p:xfrm>
          <a:off x="464267" y="4630738"/>
          <a:ext cx="3960440" cy="19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71A33B-5F2A-4708-A664-37C6B7B36717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pic>
        <p:nvPicPr>
          <p:cNvPr id="14339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1936" y="0"/>
            <a:ext cx="914593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Постановление Правительства Российской Федерации</a:t>
            </a:r>
          </a:p>
          <a:p>
            <a:pPr eaLnBrk="1" hangingPunct="1"/>
            <a:r>
              <a:rPr lang="ru-RU" sz="2400" dirty="0"/>
              <a:t>от 31.12.2009 № 1154 «О финансовом обеспечении в 2010 </a:t>
            </a:r>
            <a:r>
              <a:rPr lang="ru-RU" sz="2400" dirty="0" smtClean="0"/>
              <a:t>году</a:t>
            </a:r>
            <a:r>
              <a:rPr lang="en-US" sz="2400" dirty="0" smtClean="0"/>
              <a:t> </a:t>
            </a:r>
            <a:r>
              <a:rPr lang="ru-RU" sz="2400" dirty="0" smtClean="0"/>
              <a:t>за </a:t>
            </a:r>
            <a:r>
              <a:rPr lang="ru-RU" sz="2400" dirty="0"/>
              <a:t>счет бюджетных ассигнований из федерального бюджета </a:t>
            </a:r>
            <a:r>
              <a:rPr lang="ru-RU" sz="2400" dirty="0" smtClean="0"/>
              <a:t>мероприятий</a:t>
            </a:r>
            <a:r>
              <a:rPr lang="ru-RU" sz="2400" dirty="0"/>
              <a:t>, направленных на совершенствование </a:t>
            </a:r>
          </a:p>
          <a:p>
            <a:pPr eaLnBrk="1" hangingPunct="1"/>
            <a:r>
              <a:rPr lang="ru-RU" sz="2400" dirty="0"/>
              <a:t>медицинской помощи больным с сосудистыми заболеваниями» </a:t>
            </a:r>
          </a:p>
          <a:p>
            <a:pPr eaLnBrk="1" hangingPunct="1"/>
            <a:endParaRPr lang="ru-RU" sz="1400" dirty="0"/>
          </a:p>
          <a:p>
            <a:pPr eaLnBrk="1" hangingPunct="1"/>
            <a:r>
              <a:rPr lang="ru-RU" sz="2400" dirty="0"/>
              <a:t>     </a:t>
            </a:r>
            <a:r>
              <a:rPr lang="ru-RU" sz="2400" b="1" i="1" dirty="0"/>
              <a:t>Средства из бюджета РФ</a:t>
            </a:r>
            <a:r>
              <a:rPr lang="ru-RU" sz="2400" i="1" dirty="0"/>
              <a:t>:  </a:t>
            </a:r>
          </a:p>
          <a:p>
            <a:pPr eaLnBrk="1" hangingPunct="1"/>
            <a:r>
              <a:rPr lang="ru-RU" sz="2400" dirty="0"/>
              <a:t>     </a:t>
            </a:r>
            <a:r>
              <a:rPr lang="ru-RU" sz="2400" dirty="0">
                <a:solidFill>
                  <a:srgbClr val="0000FF"/>
                </a:solidFill>
              </a:rPr>
              <a:t>236 410,9</a:t>
            </a:r>
            <a:r>
              <a:rPr lang="ru-RU" sz="2400" dirty="0"/>
              <a:t> тыс. рублей </a:t>
            </a:r>
          </a:p>
          <a:p>
            <a:pPr eaLnBrk="1" hangingPunct="1"/>
            <a:endParaRPr lang="ru-RU" sz="1400" dirty="0"/>
          </a:p>
          <a:p>
            <a:pPr eaLnBrk="1" hangingPunct="1"/>
            <a:r>
              <a:rPr lang="ru-RU" sz="2400" dirty="0"/>
              <a:t>     </a:t>
            </a:r>
            <a:r>
              <a:rPr lang="ru-RU" sz="2400" b="1" i="1" dirty="0" err="1"/>
              <a:t>Софинансирование</a:t>
            </a:r>
            <a:r>
              <a:rPr lang="ru-RU" sz="2400" b="1" i="1" dirty="0"/>
              <a:t> из бюджета РТ: </a:t>
            </a:r>
          </a:p>
          <a:p>
            <a:pPr eaLnBrk="1" hangingPunct="1"/>
            <a:r>
              <a:rPr lang="ru-RU" sz="2400" dirty="0"/>
              <a:t>     </a:t>
            </a:r>
            <a:r>
              <a:rPr lang="ru-RU" sz="2400" dirty="0">
                <a:solidFill>
                  <a:srgbClr val="0000FF"/>
                </a:solidFill>
              </a:rPr>
              <a:t>77 705,5 </a:t>
            </a:r>
            <a:r>
              <a:rPr lang="ru-RU" sz="2400" dirty="0"/>
              <a:t>тыс. рублей на приобретение медицинского </a:t>
            </a:r>
          </a:p>
          <a:p>
            <a:pPr eaLnBrk="1" hangingPunct="1"/>
            <a:r>
              <a:rPr lang="ru-RU" sz="2400" dirty="0"/>
              <a:t>     оборудования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eaLnBrk="1" hangingPunct="1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00FF"/>
                </a:solidFill>
              </a:rPr>
              <a:t>40 500,0 </a:t>
            </a:r>
            <a:r>
              <a:rPr lang="ru-RU" sz="2400" dirty="0"/>
              <a:t>тыс. рублей на выполнение проектных и </a:t>
            </a:r>
          </a:p>
          <a:p>
            <a:pPr eaLnBrk="1" hangingPunct="1"/>
            <a:r>
              <a:rPr lang="ru-RU" sz="2400" dirty="0"/>
              <a:t>     строительно-монтажных работ, </a:t>
            </a:r>
            <a:r>
              <a:rPr lang="ru-RU" sz="2400" dirty="0" smtClean="0"/>
              <a:t>оснащение</a:t>
            </a:r>
            <a:endParaRPr lang="en-US" sz="2400" dirty="0" smtClean="0"/>
          </a:p>
          <a:p>
            <a:pPr eaLnBrk="1" hangingPunct="1"/>
            <a:r>
              <a:rPr lang="ru-RU" sz="2400" dirty="0" smtClean="0"/>
              <a:t> </a:t>
            </a:r>
            <a:r>
              <a:rPr lang="en-US" sz="2400" dirty="0" smtClean="0"/>
              <a:t>    </a:t>
            </a:r>
            <a:r>
              <a:rPr lang="ru-RU" sz="2400" dirty="0" smtClean="0"/>
              <a:t>оборудованием </a:t>
            </a:r>
            <a:r>
              <a:rPr lang="ru-RU" sz="2400" dirty="0"/>
              <a:t>и </a:t>
            </a:r>
            <a:r>
              <a:rPr lang="ru-RU" sz="2400" dirty="0" smtClean="0"/>
              <a:t>мебелью</a:t>
            </a:r>
            <a:r>
              <a:rPr lang="en-US" sz="2400" dirty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11A042-54A1-4C73-A747-9079650D381A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pic>
        <p:nvPicPr>
          <p:cNvPr id="15363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-17463" y="1412875"/>
            <a:ext cx="8740776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dirty="0"/>
              <a:t>  Дооснащены медицинским оборудованием сосудистые центры:</a:t>
            </a:r>
          </a:p>
          <a:p>
            <a:pPr eaLnBrk="1" hangingPunct="1"/>
            <a:endParaRPr lang="ru-RU" sz="2200" dirty="0"/>
          </a:p>
          <a:p>
            <a:pPr eaLnBrk="1" hangingPunct="1"/>
            <a:r>
              <a:rPr lang="ru-RU" sz="2200" dirty="0"/>
              <a:t>  ГУЗ «МКДЦ»</a:t>
            </a:r>
          </a:p>
          <a:p>
            <a:pPr eaLnBrk="1" hangingPunct="1"/>
            <a:endParaRPr lang="ru-RU" sz="2200" dirty="0"/>
          </a:p>
          <a:p>
            <a:pPr eaLnBrk="1" hangingPunct="1"/>
            <a:r>
              <a:rPr lang="ru-RU" sz="2200" dirty="0"/>
              <a:t>  ГУЗ «РКБ №2»</a:t>
            </a:r>
          </a:p>
          <a:p>
            <a:pPr eaLnBrk="1" hangingPunct="1"/>
            <a:endParaRPr lang="ru-RU" sz="2200" dirty="0"/>
          </a:p>
          <a:p>
            <a:pPr eaLnBrk="1" hangingPunct="1"/>
            <a:r>
              <a:rPr lang="ru-RU" sz="2200" dirty="0"/>
              <a:t>  МУП «НЦРМБ»</a:t>
            </a:r>
          </a:p>
          <a:p>
            <a:pPr eaLnBrk="1" hangingPunct="1"/>
            <a:endParaRPr lang="ru-RU" sz="2200" dirty="0"/>
          </a:p>
          <a:p>
            <a:pPr eaLnBrk="1" hangingPunct="1"/>
            <a:r>
              <a:rPr lang="ru-RU" sz="2200" dirty="0"/>
              <a:t>  МБУЗ «</a:t>
            </a:r>
            <a:r>
              <a:rPr lang="ru-RU" sz="2200" dirty="0" err="1"/>
              <a:t>Зеленодольская</a:t>
            </a:r>
            <a:r>
              <a:rPr lang="ru-RU" sz="2200" dirty="0"/>
              <a:t> ЦРБ»</a:t>
            </a:r>
          </a:p>
          <a:p>
            <a:pPr eaLnBrk="1" hangingPunct="1"/>
            <a:endParaRPr lang="ru-RU" sz="2400" dirty="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-17463" y="0"/>
            <a:ext cx="916146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Реализация Постановления Правительства Российской Федерации от 31.12.2009 № 1154 </a:t>
            </a:r>
          </a:p>
          <a:p>
            <a:pPr eaLnBrk="1" hangingPunct="1"/>
            <a:endParaRPr lang="ru-RU" dirty="0"/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184150" y="5157788"/>
            <a:ext cx="7739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dirty="0"/>
              <a:t>В рамках средств </a:t>
            </a:r>
            <a:r>
              <a:rPr lang="ru-RU" sz="2200" dirty="0" err="1"/>
              <a:t>софинансирования</a:t>
            </a:r>
            <a:r>
              <a:rPr lang="ru-RU" sz="2200" dirty="0"/>
              <a:t> из бюджета РТ </a:t>
            </a:r>
          </a:p>
          <a:p>
            <a:pPr eaLnBrk="1" hangingPunct="1"/>
            <a:r>
              <a:rPr lang="ru-RU" sz="2200" dirty="0"/>
              <a:t>дооснащен оборудованием сосудистый центр ГУЗ «РКБ»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D5B4F2-AF4B-4D4A-9AC7-7709D28759F1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pic>
        <p:nvPicPr>
          <p:cNvPr id="5123" name="Picture 3" descr="␳眏蛄蚸稗眏ﮠ̹겾瞫屨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5845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463800" y="2570163"/>
            <a:ext cx="1762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ru-RU" sz="2800" b="1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125" name="Text Box 1031"/>
          <p:cNvSpPr txBox="1">
            <a:spLocks noChangeArrowheads="1"/>
          </p:cNvSpPr>
          <p:nvPr/>
        </p:nvSpPr>
        <p:spPr bwMode="auto">
          <a:xfrm>
            <a:off x="1835150" y="2420938"/>
            <a:ext cx="7604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РГСЦ</a:t>
            </a:r>
          </a:p>
        </p:txBody>
      </p:sp>
      <p:sp>
        <p:nvSpPr>
          <p:cNvPr id="49163" name="Line 45"/>
          <p:cNvSpPr>
            <a:spLocks noChangeShapeType="1"/>
          </p:cNvSpPr>
          <p:nvPr/>
        </p:nvSpPr>
        <p:spPr bwMode="auto">
          <a:xfrm flipH="1" flipV="1">
            <a:off x="2555875" y="2997200"/>
            <a:ext cx="21590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4" name="Line 45"/>
          <p:cNvSpPr>
            <a:spLocks noChangeShapeType="1"/>
          </p:cNvSpPr>
          <p:nvPr/>
        </p:nvSpPr>
        <p:spPr bwMode="auto">
          <a:xfrm flipH="1" flipV="1">
            <a:off x="2619375" y="2881313"/>
            <a:ext cx="368300" cy="1158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1" name="Text Box 1038"/>
          <p:cNvSpPr txBox="1">
            <a:spLocks noChangeArrowheads="1"/>
          </p:cNvSpPr>
          <p:nvPr/>
        </p:nvSpPr>
        <p:spPr bwMode="auto">
          <a:xfrm>
            <a:off x="6156325" y="2781300"/>
            <a:ext cx="854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68" name="Line 45"/>
          <p:cNvSpPr>
            <a:spLocks noChangeShapeType="1"/>
          </p:cNvSpPr>
          <p:nvPr/>
        </p:nvSpPr>
        <p:spPr bwMode="auto">
          <a:xfrm flipH="1" flipV="1">
            <a:off x="6156325" y="3213100"/>
            <a:ext cx="71438" cy="21590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0" name="Line 45"/>
          <p:cNvSpPr>
            <a:spLocks noChangeShapeType="1"/>
          </p:cNvSpPr>
          <p:nvPr/>
        </p:nvSpPr>
        <p:spPr bwMode="auto">
          <a:xfrm>
            <a:off x="6011863" y="2708275"/>
            <a:ext cx="112712" cy="322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1" name="Line 45"/>
          <p:cNvSpPr>
            <a:spLocks noChangeShapeType="1"/>
          </p:cNvSpPr>
          <p:nvPr/>
        </p:nvSpPr>
        <p:spPr bwMode="auto">
          <a:xfrm flipH="1" flipV="1">
            <a:off x="2455863" y="2541588"/>
            <a:ext cx="911225" cy="701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8" name="Text Box 1046"/>
          <p:cNvSpPr txBox="1">
            <a:spLocks noChangeArrowheads="1"/>
          </p:cNvSpPr>
          <p:nvPr/>
        </p:nvSpPr>
        <p:spPr bwMode="auto">
          <a:xfrm>
            <a:off x="6156325" y="4437063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76" name="Line 45"/>
          <p:cNvSpPr>
            <a:spLocks noChangeShapeType="1"/>
          </p:cNvSpPr>
          <p:nvPr/>
        </p:nvSpPr>
        <p:spPr bwMode="auto">
          <a:xfrm>
            <a:off x="5673725" y="4710113"/>
            <a:ext cx="450850" cy="746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7" name="Line 45"/>
          <p:cNvSpPr>
            <a:spLocks noChangeShapeType="1"/>
          </p:cNvSpPr>
          <p:nvPr/>
        </p:nvSpPr>
        <p:spPr bwMode="auto">
          <a:xfrm flipH="1" flipV="1">
            <a:off x="6278563" y="4724400"/>
            <a:ext cx="752475" cy="4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6" name="Text Box 1056"/>
          <p:cNvSpPr txBox="1">
            <a:spLocks noChangeArrowheads="1"/>
          </p:cNvSpPr>
          <p:nvPr/>
        </p:nvSpPr>
        <p:spPr bwMode="auto">
          <a:xfrm>
            <a:off x="4859338" y="2924175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86" name="Line 45"/>
          <p:cNvSpPr>
            <a:spLocks noChangeShapeType="1"/>
          </p:cNvSpPr>
          <p:nvPr/>
        </p:nvSpPr>
        <p:spPr bwMode="auto">
          <a:xfrm flipV="1">
            <a:off x="5229225" y="3573463"/>
            <a:ext cx="134938" cy="17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50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84438" y="32131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Microsoft ClipArt Gallery" r:id="rId4" imgW="4775200" imgH="2489200" progId="MS_ClipArt_Gallery">
                  <p:embed/>
                </p:oleObj>
              </mc:Choice>
              <mc:Fallback>
                <p:oleObj name="Microsoft ClipArt Gallery" r:id="rId4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131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1" name="Object 106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59563" y="3357563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Microsoft ClipArt Gallery" r:id="rId6" imgW="4775200" imgH="2489200" progId="MS_ClipArt_Gallery">
                  <p:embed/>
                </p:oleObj>
              </mc:Choice>
              <mc:Fallback>
                <p:oleObj name="Microsoft ClipArt Gallery" r:id="rId6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357563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106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48263" y="36449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Microsoft ClipArt Gallery" r:id="rId7" imgW="4775200" imgH="2489200" progId="MS_ClipArt_Gallery">
                  <p:embed/>
                </p:oleObj>
              </mc:Choice>
              <mc:Fallback>
                <p:oleObj name="Microsoft ClipArt Gallery" r:id="rId7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449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106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32588" y="4941888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Microsoft ClipArt Gallery" r:id="rId8" imgW="4775200" imgH="2489200" progId="MS_ClipArt_Gallery">
                  <p:embed/>
                </p:oleObj>
              </mc:Choice>
              <mc:Fallback>
                <p:oleObj name="Microsoft ClipArt Gallery" r:id="rId8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941888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Text Box 1065"/>
          <p:cNvSpPr txBox="1">
            <a:spLocks noChangeArrowheads="1"/>
          </p:cNvSpPr>
          <p:nvPr/>
        </p:nvSpPr>
        <p:spPr bwMode="auto">
          <a:xfrm>
            <a:off x="4067175" y="3500438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95" name="Line 45"/>
          <p:cNvSpPr>
            <a:spLocks noChangeShapeType="1"/>
          </p:cNvSpPr>
          <p:nvPr/>
        </p:nvSpPr>
        <p:spPr bwMode="auto">
          <a:xfrm flipV="1">
            <a:off x="4067175" y="3933825"/>
            <a:ext cx="73025" cy="358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59" name="Object 106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67175" y="40767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Microsoft ClipArt Gallery" r:id="rId9" imgW="4775200" imgH="2489200" progId="MS_ClipArt_Gallery">
                  <p:embed/>
                </p:oleObj>
              </mc:Choice>
              <mc:Fallback>
                <p:oleObj name="Microsoft ClipArt Gallery" r:id="rId9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" name="Text Box 1073"/>
          <p:cNvSpPr txBox="1">
            <a:spLocks noChangeArrowheads="1"/>
          </p:cNvSpPr>
          <p:nvPr/>
        </p:nvSpPr>
        <p:spPr bwMode="auto">
          <a:xfrm>
            <a:off x="3059113" y="2205038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graphicFrame>
        <p:nvGraphicFramePr>
          <p:cNvPr id="5165" name="Object 10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79838" y="1773238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Microsoft ClipArt Gallery" r:id="rId10" imgW="4775200" imgH="2489200" progId="MS_ClipArt_Gallery">
                  <p:embed/>
                </p:oleObj>
              </mc:Choice>
              <mc:Fallback>
                <p:oleObj name="Microsoft ClipArt Gallery" r:id="rId10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773238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6" name="Text Box 1080"/>
          <p:cNvSpPr txBox="1">
            <a:spLocks noChangeArrowheads="1"/>
          </p:cNvSpPr>
          <p:nvPr/>
        </p:nvSpPr>
        <p:spPr bwMode="auto">
          <a:xfrm>
            <a:off x="654050" y="4203700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210" name="Line 45"/>
          <p:cNvSpPr>
            <a:spLocks noChangeShapeType="1"/>
          </p:cNvSpPr>
          <p:nvPr/>
        </p:nvSpPr>
        <p:spPr bwMode="auto">
          <a:xfrm flipV="1">
            <a:off x="939800" y="4616450"/>
            <a:ext cx="269875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2" name="Line 45"/>
          <p:cNvSpPr>
            <a:spLocks noChangeShapeType="1"/>
          </p:cNvSpPr>
          <p:nvPr/>
        </p:nvSpPr>
        <p:spPr bwMode="auto">
          <a:xfrm flipH="1" flipV="1">
            <a:off x="1619250" y="4581525"/>
            <a:ext cx="288925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3" name="Line 45"/>
          <p:cNvSpPr>
            <a:spLocks noChangeShapeType="1"/>
          </p:cNvSpPr>
          <p:nvPr/>
        </p:nvSpPr>
        <p:spPr bwMode="auto">
          <a:xfrm flipH="1">
            <a:off x="1357313" y="4105275"/>
            <a:ext cx="274637" cy="3667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73" name="Object 108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03350" y="47244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Microsoft ClipArt Gallery" r:id="rId11" imgW="4775200" imgH="2489200" progId="MS_ClipArt_Gallery">
                  <p:embed/>
                </p:oleObj>
              </mc:Choice>
              <mc:Fallback>
                <p:oleObj name="Microsoft ClipArt Gallery" r:id="rId11" imgW="4775200" imgH="2489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244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5" name="Rectangle 2"/>
          <p:cNvSpPr>
            <a:spLocks noChangeArrowheads="1"/>
          </p:cNvSpPr>
          <p:nvPr/>
        </p:nvSpPr>
        <p:spPr bwMode="auto">
          <a:xfrm>
            <a:off x="-12378" y="0"/>
            <a:ext cx="9144000" cy="101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0" hangingPunct="0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Сосудистые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центры для лечения больных с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ОНМК 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территории Республики Татарстан</a:t>
            </a:r>
          </a:p>
          <a:p>
            <a:pPr algn="ctr" eaLnBrk="0" hangingPunct="0"/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8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5997388" y="449719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5286380" y="314324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5929322" y="278605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3929058" y="3643314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3037995" y="1917600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AutoShape 13"/>
          <p:cNvSpPr>
            <a:spLocks noChangeArrowheads="1"/>
          </p:cNvSpPr>
          <p:nvPr/>
        </p:nvSpPr>
        <p:spPr bwMode="auto">
          <a:xfrm>
            <a:off x="941188" y="4436863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2052686" y="2438540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2370125" y="2374900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6081722" y="293845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2424534" y="2759869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1500275" y="2361306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A9B9D-1572-406D-9234-D0C901A4823D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pic>
        <p:nvPicPr>
          <p:cNvPr id="17411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/>
              <a:t>Число больных, госпитализированных в сосудистые центры в 2008-2010 гг.</a:t>
            </a:r>
          </a:p>
          <a:p>
            <a:pPr eaLnBrk="1" hangingPunct="1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7140669"/>
              </p:ext>
            </p:extLst>
          </p:nvPr>
        </p:nvGraphicFramePr>
        <p:xfrm>
          <a:off x="755576" y="1333376"/>
          <a:ext cx="7785174" cy="483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FE404-A259-4137-8159-088B8498979E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pic>
        <p:nvPicPr>
          <p:cNvPr id="1843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727" y="1350962"/>
            <a:ext cx="95193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/>
              <a:t>Госпитализированы 6088 пациентов </a:t>
            </a:r>
            <a:r>
              <a:rPr lang="ru-RU" sz="2000" dirty="0"/>
              <a:t>(11 мес. 2009г. – 4791 чел.), из них: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b="1" dirty="0"/>
              <a:t>в первые 6 час. заболевания – 49% </a:t>
            </a:r>
            <a:r>
              <a:rPr lang="ru-RU" sz="2000" dirty="0"/>
              <a:t>(11 мес. 2009г. – 47%) 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b="1" dirty="0"/>
              <a:t>Выполнено 166 </a:t>
            </a:r>
            <a:r>
              <a:rPr lang="ru-RU" sz="2000" b="1" dirty="0" err="1"/>
              <a:t>тромболизисов</a:t>
            </a:r>
            <a:r>
              <a:rPr lang="ru-RU" sz="2000" b="1" dirty="0"/>
              <a:t> </a:t>
            </a:r>
            <a:r>
              <a:rPr lang="ru-RU" sz="2000" dirty="0"/>
              <a:t>(4,1% от ИИ) (11 мес. 2009г. – 3,8%) 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b="1" dirty="0"/>
              <a:t>Показатель летальности – 14,4% </a:t>
            </a:r>
            <a:r>
              <a:rPr lang="ru-RU" sz="2000" dirty="0"/>
              <a:t>(11 мес. 2009г. – 14,5%) 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b="1" dirty="0"/>
              <a:t>Направлено на реабилитацию 1276 чел. </a:t>
            </a:r>
            <a:r>
              <a:rPr lang="ru-RU" sz="2000" dirty="0"/>
              <a:t>(11 мес. 2009г. – 1285 чел.), в </a:t>
            </a:r>
            <a:r>
              <a:rPr lang="ru-RU" sz="2000" dirty="0" err="1"/>
              <a:t>т.ч</a:t>
            </a:r>
            <a:r>
              <a:rPr lang="ru-RU" sz="2000" dirty="0"/>
              <a:t>.: </a:t>
            </a:r>
          </a:p>
          <a:p>
            <a:pPr eaLnBrk="1" hangingPunct="1"/>
            <a:r>
              <a:rPr lang="ru-RU" sz="2000" dirty="0"/>
              <a:t>неработающих граждан – 814 чел., </a:t>
            </a:r>
          </a:p>
          <a:p>
            <a:pPr eaLnBrk="1" hangingPunct="1"/>
            <a:r>
              <a:rPr lang="ru-RU" sz="2000" dirty="0"/>
              <a:t>работающих граждан     -  462 чел.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b="1" dirty="0"/>
              <a:t>Выполнено высокотехнологичных операций </a:t>
            </a:r>
            <a:r>
              <a:rPr lang="ru-RU" sz="2000" dirty="0" smtClean="0"/>
              <a:t>- </a:t>
            </a:r>
            <a:r>
              <a:rPr lang="ru-RU" sz="2000" b="1" dirty="0"/>
              <a:t>450</a:t>
            </a:r>
            <a:r>
              <a:rPr lang="ru-RU" sz="2000" dirty="0"/>
              <a:t> (11 мес. 2009г. – 412)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0" y="332656"/>
            <a:ext cx="9143999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Итоги работы сосудистых центров </a:t>
            </a:r>
            <a:r>
              <a:rPr lang="ru-RU" sz="2400" b="1" dirty="0" smtClean="0"/>
              <a:t>за 11 мес. </a:t>
            </a:r>
            <a:r>
              <a:rPr lang="ru-RU" sz="2400" b="1" dirty="0"/>
              <a:t>2010 </a:t>
            </a:r>
            <a:r>
              <a:rPr lang="ru-RU" sz="2400" b="1" dirty="0" smtClean="0"/>
              <a:t>года</a:t>
            </a:r>
            <a:endParaRPr lang="ru-RU" sz="2400" b="1" dirty="0"/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110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8" name="Group 55"/>
          <p:cNvGrpSpPr>
            <a:grpSpLocks/>
          </p:cNvGrpSpPr>
          <p:nvPr/>
        </p:nvGrpSpPr>
        <p:grpSpPr bwMode="auto">
          <a:xfrm>
            <a:off x="684213" y="765175"/>
            <a:ext cx="1919287" cy="1017588"/>
            <a:chOff x="2215" y="657"/>
            <a:chExt cx="549" cy="296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2620" y="802"/>
              <a:ext cx="144" cy="145"/>
            </a:xfrm>
            <a:custGeom>
              <a:avLst/>
              <a:gdLst>
                <a:gd name="T0" fmla="*/ 342900 w 685800"/>
                <a:gd name="T1" fmla="*/ 0 h 723900"/>
                <a:gd name="T2" fmla="*/ 1 w 685800"/>
                <a:gd name="T3" fmla="*/ 276504 h 723900"/>
                <a:gd name="T4" fmla="*/ 130976 w 685800"/>
                <a:gd name="T5" fmla="*/ 723898 h 723900"/>
                <a:gd name="T6" fmla="*/ 554824 w 685800"/>
                <a:gd name="T7" fmla="*/ 723898 h 723900"/>
                <a:gd name="T8" fmla="*/ 685799 w 685800"/>
                <a:gd name="T9" fmla="*/ 276504 h 7239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211926 w 685800"/>
                <a:gd name="T16" fmla="*/ 276506 h 723900"/>
                <a:gd name="T17" fmla="*/ 473874 w 685800"/>
                <a:gd name="T18" fmla="*/ 553007 h 723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800" h="723900">
                  <a:moveTo>
                    <a:pt x="1" y="276504"/>
                  </a:moveTo>
                  <a:lnTo>
                    <a:pt x="261954" y="276506"/>
                  </a:lnTo>
                  <a:lnTo>
                    <a:pt x="342900" y="0"/>
                  </a:lnTo>
                  <a:lnTo>
                    <a:pt x="423846" y="276506"/>
                  </a:lnTo>
                  <a:lnTo>
                    <a:pt x="685799" y="276504"/>
                  </a:lnTo>
                  <a:lnTo>
                    <a:pt x="473874" y="447393"/>
                  </a:lnTo>
                  <a:lnTo>
                    <a:pt x="554824" y="723898"/>
                  </a:lnTo>
                  <a:lnTo>
                    <a:pt x="342900" y="553007"/>
                  </a:lnTo>
                  <a:lnTo>
                    <a:pt x="130976" y="723898"/>
                  </a:lnTo>
                  <a:lnTo>
                    <a:pt x="211926" y="447393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6" name="Freeform 38"/>
            <p:cNvSpPr>
              <a:spLocks/>
            </p:cNvSpPr>
            <p:nvPr/>
          </p:nvSpPr>
          <p:spPr bwMode="auto">
            <a:xfrm>
              <a:off x="2215" y="657"/>
              <a:ext cx="440" cy="296"/>
            </a:xfrm>
            <a:custGeom>
              <a:avLst/>
              <a:gdLst>
                <a:gd name="T0" fmla="*/ 364 w 417"/>
                <a:gd name="T1" fmla="*/ 38 h 278"/>
                <a:gd name="T2" fmla="*/ 401 w 417"/>
                <a:gd name="T3" fmla="*/ 72 h 278"/>
                <a:gd name="T4" fmla="*/ 424 w 417"/>
                <a:gd name="T5" fmla="*/ 113 h 278"/>
                <a:gd name="T6" fmla="*/ 449 w 417"/>
                <a:gd name="T7" fmla="*/ 78 h 278"/>
                <a:gd name="T8" fmla="*/ 514 w 417"/>
                <a:gd name="T9" fmla="*/ 106 h 278"/>
                <a:gd name="T10" fmla="*/ 549 w 417"/>
                <a:gd name="T11" fmla="*/ 106 h 278"/>
                <a:gd name="T12" fmla="*/ 557 w 417"/>
                <a:gd name="T13" fmla="*/ 143 h 278"/>
                <a:gd name="T14" fmla="*/ 500 w 417"/>
                <a:gd name="T15" fmla="*/ 172 h 278"/>
                <a:gd name="T16" fmla="*/ 542 w 417"/>
                <a:gd name="T17" fmla="*/ 197 h 278"/>
                <a:gd name="T18" fmla="*/ 494 w 417"/>
                <a:gd name="T19" fmla="*/ 194 h 278"/>
                <a:gd name="T20" fmla="*/ 537 w 417"/>
                <a:gd name="T21" fmla="*/ 246 h 278"/>
                <a:gd name="T22" fmla="*/ 528 w 417"/>
                <a:gd name="T23" fmla="*/ 277 h 278"/>
                <a:gd name="T24" fmla="*/ 521 w 417"/>
                <a:gd name="T25" fmla="*/ 293 h 278"/>
                <a:gd name="T26" fmla="*/ 548 w 417"/>
                <a:gd name="T27" fmla="*/ 293 h 278"/>
                <a:gd name="T28" fmla="*/ 556 w 417"/>
                <a:gd name="T29" fmla="*/ 274 h 278"/>
                <a:gd name="T30" fmla="*/ 576 w 417"/>
                <a:gd name="T31" fmla="*/ 292 h 278"/>
                <a:gd name="T32" fmla="*/ 611 w 417"/>
                <a:gd name="T33" fmla="*/ 357 h 278"/>
                <a:gd name="T34" fmla="*/ 642 w 417"/>
                <a:gd name="T35" fmla="*/ 378 h 278"/>
                <a:gd name="T36" fmla="*/ 631 w 417"/>
                <a:gd name="T37" fmla="*/ 402 h 278"/>
                <a:gd name="T38" fmla="*/ 592 w 417"/>
                <a:gd name="T39" fmla="*/ 415 h 278"/>
                <a:gd name="T40" fmla="*/ 560 w 417"/>
                <a:gd name="T41" fmla="*/ 423 h 278"/>
                <a:gd name="T42" fmla="*/ 509 w 417"/>
                <a:gd name="T43" fmla="*/ 454 h 278"/>
                <a:gd name="T44" fmla="*/ 493 w 417"/>
                <a:gd name="T45" fmla="*/ 459 h 278"/>
                <a:gd name="T46" fmla="*/ 455 w 417"/>
                <a:gd name="T47" fmla="*/ 434 h 278"/>
                <a:gd name="T48" fmla="*/ 436 w 417"/>
                <a:gd name="T49" fmla="*/ 439 h 278"/>
                <a:gd name="T50" fmla="*/ 400 w 417"/>
                <a:gd name="T51" fmla="*/ 434 h 278"/>
                <a:gd name="T52" fmla="*/ 355 w 417"/>
                <a:gd name="T53" fmla="*/ 415 h 278"/>
                <a:gd name="T54" fmla="*/ 300 w 417"/>
                <a:gd name="T55" fmla="*/ 406 h 278"/>
                <a:gd name="T56" fmla="*/ 221 w 417"/>
                <a:gd name="T57" fmla="*/ 402 h 278"/>
                <a:gd name="T58" fmla="*/ 216 w 417"/>
                <a:gd name="T59" fmla="*/ 385 h 278"/>
                <a:gd name="T60" fmla="*/ 185 w 417"/>
                <a:gd name="T61" fmla="*/ 410 h 278"/>
                <a:gd name="T62" fmla="*/ 122 w 417"/>
                <a:gd name="T63" fmla="*/ 400 h 278"/>
                <a:gd name="T64" fmla="*/ 69 w 417"/>
                <a:gd name="T65" fmla="*/ 381 h 278"/>
                <a:gd name="T66" fmla="*/ 42 w 417"/>
                <a:gd name="T67" fmla="*/ 381 h 278"/>
                <a:gd name="T68" fmla="*/ 20 w 417"/>
                <a:gd name="T69" fmla="*/ 365 h 278"/>
                <a:gd name="T70" fmla="*/ 8 w 417"/>
                <a:gd name="T71" fmla="*/ 336 h 278"/>
                <a:gd name="T72" fmla="*/ 0 w 417"/>
                <a:gd name="T73" fmla="*/ 312 h 278"/>
                <a:gd name="T74" fmla="*/ 22 w 417"/>
                <a:gd name="T75" fmla="*/ 274 h 278"/>
                <a:gd name="T76" fmla="*/ 26 w 417"/>
                <a:gd name="T77" fmla="*/ 254 h 278"/>
                <a:gd name="T78" fmla="*/ 59 w 417"/>
                <a:gd name="T79" fmla="*/ 250 h 278"/>
                <a:gd name="T80" fmla="*/ 77 w 417"/>
                <a:gd name="T81" fmla="*/ 241 h 278"/>
                <a:gd name="T82" fmla="*/ 110 w 417"/>
                <a:gd name="T83" fmla="*/ 247 h 278"/>
                <a:gd name="T84" fmla="*/ 136 w 417"/>
                <a:gd name="T85" fmla="*/ 235 h 278"/>
                <a:gd name="T86" fmla="*/ 157 w 417"/>
                <a:gd name="T87" fmla="*/ 218 h 278"/>
                <a:gd name="T88" fmla="*/ 189 w 417"/>
                <a:gd name="T89" fmla="*/ 231 h 278"/>
                <a:gd name="T90" fmla="*/ 227 w 417"/>
                <a:gd name="T91" fmla="*/ 247 h 278"/>
                <a:gd name="T92" fmla="*/ 247 w 417"/>
                <a:gd name="T93" fmla="*/ 216 h 278"/>
                <a:gd name="T94" fmla="*/ 282 w 417"/>
                <a:gd name="T95" fmla="*/ 183 h 278"/>
                <a:gd name="T96" fmla="*/ 256 w 417"/>
                <a:gd name="T97" fmla="*/ 162 h 278"/>
                <a:gd name="T98" fmla="*/ 275 w 417"/>
                <a:gd name="T99" fmla="*/ 138 h 278"/>
                <a:gd name="T100" fmla="*/ 276 w 417"/>
                <a:gd name="T101" fmla="*/ 119 h 278"/>
                <a:gd name="T102" fmla="*/ 257 w 417"/>
                <a:gd name="T103" fmla="*/ 104 h 278"/>
                <a:gd name="T104" fmla="*/ 229 w 417"/>
                <a:gd name="T105" fmla="*/ 99 h 278"/>
                <a:gd name="T106" fmla="*/ 248 w 417"/>
                <a:gd name="T107" fmla="*/ 82 h 278"/>
                <a:gd name="T108" fmla="*/ 271 w 417"/>
                <a:gd name="T109" fmla="*/ 54 h 278"/>
                <a:gd name="T110" fmla="*/ 257 w 417"/>
                <a:gd name="T111" fmla="*/ 22 h 278"/>
                <a:gd name="T112" fmla="*/ 295 w 417"/>
                <a:gd name="T113" fmla="*/ 0 h 278"/>
                <a:gd name="T114" fmla="*/ 300 w 417"/>
                <a:gd name="T115" fmla="*/ 32 h 278"/>
                <a:gd name="T116" fmla="*/ 311 w 417"/>
                <a:gd name="T117" fmla="*/ 48 h 278"/>
                <a:gd name="T118" fmla="*/ 341 w 417"/>
                <a:gd name="T119" fmla="*/ 32 h 278"/>
                <a:gd name="T120" fmla="*/ 364 w 417"/>
                <a:gd name="T121" fmla="*/ 38 h 2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7" h="278">
                  <a:moveTo>
                    <a:pt x="237" y="23"/>
                  </a:moveTo>
                  <a:lnTo>
                    <a:pt x="261" y="44"/>
                  </a:lnTo>
                  <a:lnTo>
                    <a:pt x="276" y="69"/>
                  </a:lnTo>
                  <a:lnTo>
                    <a:pt x="293" y="48"/>
                  </a:lnTo>
                  <a:lnTo>
                    <a:pt x="335" y="65"/>
                  </a:lnTo>
                  <a:lnTo>
                    <a:pt x="357" y="65"/>
                  </a:lnTo>
                  <a:lnTo>
                    <a:pt x="363" y="86"/>
                  </a:lnTo>
                  <a:lnTo>
                    <a:pt x="326" y="104"/>
                  </a:lnTo>
                  <a:lnTo>
                    <a:pt x="353" y="119"/>
                  </a:lnTo>
                  <a:lnTo>
                    <a:pt x="321" y="117"/>
                  </a:lnTo>
                  <a:lnTo>
                    <a:pt x="350" y="149"/>
                  </a:lnTo>
                  <a:lnTo>
                    <a:pt x="344" y="167"/>
                  </a:lnTo>
                  <a:lnTo>
                    <a:pt x="339" y="177"/>
                  </a:lnTo>
                  <a:lnTo>
                    <a:pt x="356" y="177"/>
                  </a:lnTo>
                  <a:lnTo>
                    <a:pt x="362" y="165"/>
                  </a:lnTo>
                  <a:lnTo>
                    <a:pt x="374" y="176"/>
                  </a:lnTo>
                  <a:lnTo>
                    <a:pt x="398" y="216"/>
                  </a:lnTo>
                  <a:lnTo>
                    <a:pt x="417" y="228"/>
                  </a:lnTo>
                  <a:lnTo>
                    <a:pt x="410" y="243"/>
                  </a:lnTo>
                  <a:lnTo>
                    <a:pt x="386" y="252"/>
                  </a:lnTo>
                  <a:lnTo>
                    <a:pt x="365" y="255"/>
                  </a:lnTo>
                  <a:lnTo>
                    <a:pt x="332" y="275"/>
                  </a:lnTo>
                  <a:lnTo>
                    <a:pt x="320" y="278"/>
                  </a:lnTo>
                  <a:lnTo>
                    <a:pt x="297" y="263"/>
                  </a:lnTo>
                  <a:lnTo>
                    <a:pt x="284" y="266"/>
                  </a:lnTo>
                  <a:lnTo>
                    <a:pt x="260" y="263"/>
                  </a:lnTo>
                  <a:lnTo>
                    <a:pt x="230" y="252"/>
                  </a:lnTo>
                  <a:lnTo>
                    <a:pt x="195" y="246"/>
                  </a:lnTo>
                  <a:lnTo>
                    <a:pt x="144" y="243"/>
                  </a:lnTo>
                  <a:lnTo>
                    <a:pt x="140" y="234"/>
                  </a:lnTo>
                  <a:lnTo>
                    <a:pt x="120" y="249"/>
                  </a:lnTo>
                  <a:lnTo>
                    <a:pt x="80" y="242"/>
                  </a:lnTo>
                  <a:lnTo>
                    <a:pt x="45" y="231"/>
                  </a:lnTo>
                  <a:lnTo>
                    <a:pt x="27" y="231"/>
                  </a:lnTo>
                  <a:lnTo>
                    <a:pt x="12" y="222"/>
                  </a:lnTo>
                  <a:lnTo>
                    <a:pt x="8" y="204"/>
                  </a:lnTo>
                  <a:lnTo>
                    <a:pt x="0" y="18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39" y="152"/>
                  </a:lnTo>
                  <a:lnTo>
                    <a:pt x="50" y="146"/>
                  </a:lnTo>
                  <a:lnTo>
                    <a:pt x="72" y="150"/>
                  </a:lnTo>
                  <a:lnTo>
                    <a:pt x="89" y="143"/>
                  </a:lnTo>
                  <a:lnTo>
                    <a:pt x="102" y="132"/>
                  </a:lnTo>
                  <a:lnTo>
                    <a:pt x="123" y="140"/>
                  </a:lnTo>
                  <a:lnTo>
                    <a:pt x="147" y="150"/>
                  </a:lnTo>
                  <a:lnTo>
                    <a:pt x="161" y="131"/>
                  </a:lnTo>
                  <a:lnTo>
                    <a:pt x="183" y="111"/>
                  </a:lnTo>
                  <a:lnTo>
                    <a:pt x="167" y="98"/>
                  </a:lnTo>
                  <a:lnTo>
                    <a:pt x="179" y="84"/>
                  </a:lnTo>
                  <a:lnTo>
                    <a:pt x="180" y="72"/>
                  </a:lnTo>
                  <a:lnTo>
                    <a:pt x="168" y="63"/>
                  </a:lnTo>
                  <a:lnTo>
                    <a:pt x="149" y="60"/>
                  </a:lnTo>
                  <a:lnTo>
                    <a:pt x="162" y="50"/>
                  </a:lnTo>
                  <a:lnTo>
                    <a:pt x="177" y="33"/>
                  </a:lnTo>
                  <a:lnTo>
                    <a:pt x="168" y="14"/>
                  </a:lnTo>
                  <a:lnTo>
                    <a:pt x="192" y="0"/>
                  </a:lnTo>
                  <a:lnTo>
                    <a:pt x="195" y="20"/>
                  </a:lnTo>
                  <a:lnTo>
                    <a:pt x="203" y="29"/>
                  </a:lnTo>
                  <a:lnTo>
                    <a:pt x="222" y="20"/>
                  </a:lnTo>
                  <a:lnTo>
                    <a:pt x="237" y="23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50"/>
            <p:cNvSpPr>
              <a:spLocks noChangeShapeType="1"/>
            </p:cNvSpPr>
            <p:nvPr/>
          </p:nvSpPr>
          <p:spPr bwMode="auto">
            <a:xfrm>
              <a:off x="2381" y="845"/>
              <a:ext cx="227" cy="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Rectangle 53"/>
          <p:cNvSpPr>
            <a:spLocks noChangeArrowheads="1"/>
          </p:cNvSpPr>
          <p:nvPr/>
        </p:nvSpPr>
        <p:spPr bwMode="auto">
          <a:xfrm>
            <a:off x="2555875" y="1484313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i="1"/>
              <a:t>Казань</a:t>
            </a:r>
          </a:p>
        </p:txBody>
      </p:sp>
      <p:sp>
        <p:nvSpPr>
          <p:cNvPr id="19460" name="AutoShape 49"/>
          <p:cNvSpPr>
            <a:spLocks/>
          </p:cNvSpPr>
          <p:nvPr/>
        </p:nvSpPr>
        <p:spPr bwMode="auto">
          <a:xfrm>
            <a:off x="250825" y="2781300"/>
            <a:ext cx="2103438" cy="1857375"/>
          </a:xfrm>
          <a:prstGeom prst="borderCallout2">
            <a:avLst>
              <a:gd name="adj1" fmla="val 6153"/>
              <a:gd name="adj2" fmla="val 103620"/>
              <a:gd name="adj3" fmla="val 6153"/>
              <a:gd name="adj4" fmla="val 104153"/>
              <a:gd name="adj5" fmla="val 8806"/>
              <a:gd name="adj6" fmla="val 10482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ГУ «МКДЦ»</a:t>
            </a:r>
          </a:p>
          <a:p>
            <a:r>
              <a:rPr lang="ru-RU" sz="1600">
                <a:latin typeface="Times New Roman" pitchFamily="18" charset="0"/>
              </a:rPr>
              <a:t>(</a:t>
            </a:r>
            <a:r>
              <a:rPr lang="ru-RU" sz="1600" b="1">
                <a:latin typeface="Times New Roman" pitchFamily="18" charset="0"/>
              </a:rPr>
              <a:t>706 538</a:t>
            </a:r>
            <a:r>
              <a:rPr lang="ru-RU" sz="1600">
                <a:latin typeface="Times New Roman" pitchFamily="18" charset="0"/>
              </a:rPr>
              <a:t> взр.нас.)</a:t>
            </a:r>
          </a:p>
          <a:p>
            <a:r>
              <a:rPr lang="ru-RU" sz="1600">
                <a:latin typeface="Times New Roman" pitchFamily="18" charset="0"/>
              </a:rPr>
              <a:t> -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</a:rPr>
              <a:t>Авиастроительный</a:t>
            </a:r>
            <a:r>
              <a:rPr lang="ru-RU" sz="1600">
                <a:latin typeface="Times New Roman" pitchFamily="18" charset="0"/>
              </a:rPr>
              <a:t>,</a:t>
            </a:r>
          </a:p>
          <a:p>
            <a:r>
              <a:rPr lang="ru-RU" sz="1600">
                <a:latin typeface="Times New Roman" pitchFamily="18" charset="0"/>
              </a:rPr>
              <a:t> -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</a:rPr>
              <a:t>Советский</a:t>
            </a:r>
            <a:r>
              <a:rPr lang="ru-RU" sz="1600">
                <a:latin typeface="Times New Roman" pitchFamily="18" charset="0"/>
              </a:rPr>
              <a:t>,</a:t>
            </a:r>
          </a:p>
          <a:p>
            <a:r>
              <a:rPr lang="ru-RU" sz="1600">
                <a:latin typeface="Times New Roman" pitchFamily="18" charset="0"/>
              </a:rPr>
              <a:t> -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</a:rPr>
              <a:t>Кировский</a:t>
            </a:r>
            <a:r>
              <a:rPr lang="ru-RU" sz="1600">
                <a:latin typeface="Times New Roman" pitchFamily="18" charset="0"/>
              </a:rPr>
              <a:t>,</a:t>
            </a:r>
          </a:p>
          <a:p>
            <a:r>
              <a:rPr lang="ru-RU" sz="1600">
                <a:latin typeface="Times New Roman" pitchFamily="18" charset="0"/>
              </a:rPr>
              <a:t> -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</a:rPr>
              <a:t>Ново-Савиновский</a:t>
            </a:r>
            <a:r>
              <a:rPr lang="ru-RU" sz="1600">
                <a:latin typeface="Times New Roman" pitchFamily="18" charset="0"/>
              </a:rPr>
              <a:t>,</a:t>
            </a:r>
          </a:p>
          <a:p>
            <a:r>
              <a:rPr lang="ru-RU" sz="1600">
                <a:latin typeface="Times New Roman" pitchFamily="18" charset="0"/>
              </a:rPr>
              <a:t> - Зеленодольский</a:t>
            </a:r>
          </a:p>
        </p:txBody>
      </p:sp>
      <p:sp>
        <p:nvSpPr>
          <p:cNvPr id="19461" name="Rectangle 56"/>
          <p:cNvSpPr>
            <a:spLocks noChangeArrowheads="1"/>
          </p:cNvSpPr>
          <p:nvPr/>
        </p:nvSpPr>
        <p:spPr bwMode="auto">
          <a:xfrm>
            <a:off x="755650" y="1844675"/>
            <a:ext cx="1295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i="1"/>
              <a:t>Зеленодольский</a:t>
            </a:r>
          </a:p>
        </p:txBody>
      </p:sp>
      <p:graphicFrame>
        <p:nvGraphicFramePr>
          <p:cNvPr id="1946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50932"/>
              </p:ext>
            </p:extLst>
          </p:nvPr>
        </p:nvGraphicFramePr>
        <p:xfrm>
          <a:off x="3325308" y="188913"/>
          <a:ext cx="5783768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08" y="188913"/>
                        <a:ext cx="5783768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013110"/>
              </p:ext>
            </p:extLst>
          </p:nvPr>
        </p:nvGraphicFramePr>
        <p:xfrm>
          <a:off x="3470672" y="3479800"/>
          <a:ext cx="5541566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4500563" y="3573463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/>
              <a:t>Динамика смертности от инсульта </a:t>
            </a:r>
          </a:p>
          <a:p>
            <a:pPr algn="ctr" eaLnBrk="1" hangingPunct="1"/>
            <a:r>
              <a:rPr lang="ru-RU" sz="1600"/>
              <a:t>на прикрепленной территории </a:t>
            </a:r>
          </a:p>
          <a:p>
            <a:pPr algn="ctr" eaLnBrk="1" hangingPunct="1"/>
            <a:r>
              <a:rPr lang="ru-RU" sz="1200"/>
              <a:t>на 100 тыс. взрослого населения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6610747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/>
          <p:cNvSpPr>
            <a:spLocks/>
          </p:cNvSpPr>
          <p:nvPr/>
        </p:nvSpPr>
        <p:spPr bwMode="auto">
          <a:xfrm>
            <a:off x="646113" y="2774950"/>
            <a:ext cx="2730500" cy="3817938"/>
          </a:xfrm>
          <a:prstGeom prst="borderCallout2">
            <a:avLst>
              <a:gd name="adj1" fmla="val 3394"/>
              <a:gd name="adj2" fmla="val -4199"/>
              <a:gd name="adj3" fmla="val 3394"/>
              <a:gd name="adj4" fmla="val -5597"/>
              <a:gd name="adj5" fmla="val 4102"/>
              <a:gd name="adj6" fmla="val -586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МУЗ «Городская  больница №5» 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г.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</a:rPr>
              <a:t>Наб.Челны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</a:rPr>
              <a:t>662 048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взр.нас</a:t>
            </a:r>
            <a:r>
              <a:rPr lang="ru-RU" sz="1600" dirty="0">
                <a:latin typeface="Times New Roman" pitchFamily="18" charset="0"/>
              </a:rPr>
              <a:t>.)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г.Наб.Челны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Актанышский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Тукаевский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Муслюмовский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Елабужский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Мензелинский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Менделеевский,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Мамадышский</a:t>
            </a:r>
            <a:r>
              <a:rPr lang="ru-RU" sz="1600" dirty="0">
                <a:latin typeface="Times New Roman" pitchFamily="18" charset="0"/>
              </a:rPr>
              <a:t>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Агрызский</a:t>
            </a:r>
            <a:endParaRPr lang="ru-RU" sz="1600" dirty="0">
              <a:latin typeface="Times New Roman" pitchFamily="18" charset="0"/>
            </a:endParaRPr>
          </a:p>
        </p:txBody>
      </p:sp>
      <p:grpSp>
        <p:nvGrpSpPr>
          <p:cNvPr id="20483" name="Group 61"/>
          <p:cNvGrpSpPr>
            <a:grpSpLocks/>
          </p:cNvGrpSpPr>
          <p:nvPr/>
        </p:nvGrpSpPr>
        <p:grpSpPr bwMode="auto">
          <a:xfrm>
            <a:off x="250825" y="333375"/>
            <a:ext cx="3292475" cy="2239963"/>
            <a:chOff x="1292" y="527"/>
            <a:chExt cx="2074" cy="1411"/>
          </a:xfrm>
        </p:grpSpPr>
        <p:grpSp>
          <p:nvGrpSpPr>
            <p:cNvPr id="20487" name="Group 59"/>
            <p:cNvGrpSpPr>
              <a:grpSpLocks/>
            </p:cNvGrpSpPr>
            <p:nvPr/>
          </p:nvGrpSpPr>
          <p:grpSpPr bwMode="auto">
            <a:xfrm>
              <a:off x="1292" y="527"/>
              <a:ext cx="2074" cy="1411"/>
              <a:chOff x="3449" y="175"/>
              <a:chExt cx="2074" cy="1411"/>
            </a:xfrm>
          </p:grpSpPr>
          <p:sp>
            <p:nvSpPr>
              <p:cNvPr id="20489" name="Freeform 8"/>
              <p:cNvSpPr>
                <a:spLocks/>
              </p:cNvSpPr>
              <p:nvPr/>
            </p:nvSpPr>
            <p:spPr bwMode="auto">
              <a:xfrm>
                <a:off x="3449" y="670"/>
                <a:ext cx="536" cy="594"/>
              </a:xfrm>
              <a:custGeom>
                <a:avLst/>
                <a:gdLst>
                  <a:gd name="T0" fmla="*/ 614 w 508"/>
                  <a:gd name="T1" fmla="*/ 48 h 558"/>
                  <a:gd name="T2" fmla="*/ 623 w 508"/>
                  <a:gd name="T3" fmla="*/ 102 h 558"/>
                  <a:gd name="T4" fmla="*/ 633 w 508"/>
                  <a:gd name="T5" fmla="*/ 148 h 558"/>
                  <a:gd name="T6" fmla="*/ 669 w 508"/>
                  <a:gd name="T7" fmla="*/ 211 h 558"/>
                  <a:gd name="T8" fmla="*/ 679 w 508"/>
                  <a:gd name="T9" fmla="*/ 266 h 558"/>
                  <a:gd name="T10" fmla="*/ 705 w 508"/>
                  <a:gd name="T11" fmla="*/ 359 h 558"/>
                  <a:gd name="T12" fmla="*/ 723 w 508"/>
                  <a:gd name="T13" fmla="*/ 425 h 558"/>
                  <a:gd name="T14" fmla="*/ 703 w 508"/>
                  <a:gd name="T15" fmla="*/ 482 h 558"/>
                  <a:gd name="T16" fmla="*/ 668 w 508"/>
                  <a:gd name="T17" fmla="*/ 555 h 558"/>
                  <a:gd name="T18" fmla="*/ 665 w 508"/>
                  <a:gd name="T19" fmla="*/ 630 h 558"/>
                  <a:gd name="T20" fmla="*/ 706 w 508"/>
                  <a:gd name="T21" fmla="*/ 705 h 558"/>
                  <a:gd name="T22" fmla="*/ 765 w 508"/>
                  <a:gd name="T23" fmla="*/ 717 h 558"/>
                  <a:gd name="T24" fmla="*/ 743 w 508"/>
                  <a:gd name="T25" fmla="*/ 745 h 558"/>
                  <a:gd name="T26" fmla="*/ 725 w 508"/>
                  <a:gd name="T27" fmla="*/ 836 h 558"/>
                  <a:gd name="T28" fmla="*/ 659 w 508"/>
                  <a:gd name="T29" fmla="*/ 903 h 558"/>
                  <a:gd name="T30" fmla="*/ 587 w 508"/>
                  <a:gd name="T31" fmla="*/ 914 h 558"/>
                  <a:gd name="T32" fmla="*/ 623 w 508"/>
                  <a:gd name="T33" fmla="*/ 895 h 558"/>
                  <a:gd name="T34" fmla="*/ 568 w 508"/>
                  <a:gd name="T35" fmla="*/ 861 h 558"/>
                  <a:gd name="T36" fmla="*/ 468 w 508"/>
                  <a:gd name="T37" fmla="*/ 848 h 558"/>
                  <a:gd name="T38" fmla="*/ 432 w 508"/>
                  <a:gd name="T39" fmla="*/ 874 h 558"/>
                  <a:gd name="T40" fmla="*/ 360 w 508"/>
                  <a:gd name="T41" fmla="*/ 919 h 558"/>
                  <a:gd name="T42" fmla="*/ 291 w 508"/>
                  <a:gd name="T43" fmla="*/ 914 h 558"/>
                  <a:gd name="T44" fmla="*/ 211 w 508"/>
                  <a:gd name="T45" fmla="*/ 860 h 558"/>
                  <a:gd name="T46" fmla="*/ 158 w 508"/>
                  <a:gd name="T47" fmla="*/ 814 h 558"/>
                  <a:gd name="T48" fmla="*/ 143 w 508"/>
                  <a:gd name="T49" fmla="*/ 774 h 558"/>
                  <a:gd name="T50" fmla="*/ 143 w 508"/>
                  <a:gd name="T51" fmla="*/ 705 h 558"/>
                  <a:gd name="T52" fmla="*/ 92 w 508"/>
                  <a:gd name="T53" fmla="*/ 673 h 558"/>
                  <a:gd name="T54" fmla="*/ 129 w 508"/>
                  <a:gd name="T55" fmla="*/ 638 h 558"/>
                  <a:gd name="T56" fmla="*/ 102 w 508"/>
                  <a:gd name="T57" fmla="*/ 534 h 558"/>
                  <a:gd name="T58" fmla="*/ 0 w 508"/>
                  <a:gd name="T59" fmla="*/ 443 h 558"/>
                  <a:gd name="T60" fmla="*/ 23 w 508"/>
                  <a:gd name="T61" fmla="*/ 393 h 558"/>
                  <a:gd name="T62" fmla="*/ 72 w 508"/>
                  <a:gd name="T63" fmla="*/ 380 h 558"/>
                  <a:gd name="T64" fmla="*/ 121 w 508"/>
                  <a:gd name="T65" fmla="*/ 340 h 558"/>
                  <a:gd name="T66" fmla="*/ 143 w 508"/>
                  <a:gd name="T67" fmla="*/ 284 h 558"/>
                  <a:gd name="T68" fmla="*/ 143 w 508"/>
                  <a:gd name="T69" fmla="*/ 221 h 558"/>
                  <a:gd name="T70" fmla="*/ 195 w 508"/>
                  <a:gd name="T71" fmla="*/ 246 h 558"/>
                  <a:gd name="T72" fmla="*/ 276 w 508"/>
                  <a:gd name="T73" fmla="*/ 187 h 558"/>
                  <a:gd name="T74" fmla="*/ 241 w 508"/>
                  <a:gd name="T75" fmla="*/ 163 h 558"/>
                  <a:gd name="T76" fmla="*/ 305 w 508"/>
                  <a:gd name="T77" fmla="*/ 94 h 558"/>
                  <a:gd name="T78" fmla="*/ 315 w 508"/>
                  <a:gd name="T79" fmla="*/ 134 h 558"/>
                  <a:gd name="T80" fmla="*/ 409 w 508"/>
                  <a:gd name="T81" fmla="*/ 109 h 558"/>
                  <a:gd name="T82" fmla="*/ 428 w 508"/>
                  <a:gd name="T83" fmla="*/ 52 h 558"/>
                  <a:gd name="T84" fmla="*/ 478 w 508"/>
                  <a:gd name="T85" fmla="*/ 32 h 558"/>
                  <a:gd name="T86" fmla="*/ 478 w 508"/>
                  <a:gd name="T87" fmla="*/ 3 h 558"/>
                  <a:gd name="T88" fmla="*/ 538 w 508"/>
                  <a:gd name="T89" fmla="*/ 20 h 558"/>
                  <a:gd name="T90" fmla="*/ 587 w 508"/>
                  <a:gd name="T91" fmla="*/ 28 h 5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8" h="558">
                    <a:moveTo>
                      <a:pt x="382" y="18"/>
                    </a:moveTo>
                    <a:lnTo>
                      <a:pt x="400" y="29"/>
                    </a:lnTo>
                    <a:lnTo>
                      <a:pt x="400" y="50"/>
                    </a:lnTo>
                    <a:lnTo>
                      <a:pt x="405" y="62"/>
                    </a:lnTo>
                    <a:lnTo>
                      <a:pt x="408" y="74"/>
                    </a:lnTo>
                    <a:lnTo>
                      <a:pt x="412" y="90"/>
                    </a:lnTo>
                    <a:lnTo>
                      <a:pt x="418" y="107"/>
                    </a:lnTo>
                    <a:lnTo>
                      <a:pt x="436" y="128"/>
                    </a:lnTo>
                    <a:lnTo>
                      <a:pt x="453" y="123"/>
                    </a:lnTo>
                    <a:lnTo>
                      <a:pt x="442" y="162"/>
                    </a:lnTo>
                    <a:lnTo>
                      <a:pt x="448" y="179"/>
                    </a:lnTo>
                    <a:lnTo>
                      <a:pt x="459" y="218"/>
                    </a:lnTo>
                    <a:lnTo>
                      <a:pt x="462" y="242"/>
                    </a:lnTo>
                    <a:lnTo>
                      <a:pt x="471" y="257"/>
                    </a:lnTo>
                    <a:lnTo>
                      <a:pt x="463" y="276"/>
                    </a:lnTo>
                    <a:lnTo>
                      <a:pt x="457" y="293"/>
                    </a:lnTo>
                    <a:lnTo>
                      <a:pt x="447" y="311"/>
                    </a:lnTo>
                    <a:lnTo>
                      <a:pt x="435" y="335"/>
                    </a:lnTo>
                    <a:lnTo>
                      <a:pt x="433" y="360"/>
                    </a:lnTo>
                    <a:lnTo>
                      <a:pt x="432" y="381"/>
                    </a:lnTo>
                    <a:lnTo>
                      <a:pt x="445" y="404"/>
                    </a:lnTo>
                    <a:lnTo>
                      <a:pt x="460" y="428"/>
                    </a:lnTo>
                    <a:lnTo>
                      <a:pt x="471" y="438"/>
                    </a:lnTo>
                    <a:lnTo>
                      <a:pt x="498" y="435"/>
                    </a:lnTo>
                    <a:lnTo>
                      <a:pt x="508" y="437"/>
                    </a:lnTo>
                    <a:lnTo>
                      <a:pt x="483" y="453"/>
                    </a:lnTo>
                    <a:lnTo>
                      <a:pt x="466" y="480"/>
                    </a:lnTo>
                    <a:lnTo>
                      <a:pt x="472" y="506"/>
                    </a:lnTo>
                    <a:lnTo>
                      <a:pt x="462" y="519"/>
                    </a:lnTo>
                    <a:lnTo>
                      <a:pt x="429" y="548"/>
                    </a:lnTo>
                    <a:lnTo>
                      <a:pt x="420" y="555"/>
                    </a:lnTo>
                    <a:lnTo>
                      <a:pt x="382" y="554"/>
                    </a:lnTo>
                    <a:lnTo>
                      <a:pt x="378" y="542"/>
                    </a:lnTo>
                    <a:lnTo>
                      <a:pt x="405" y="543"/>
                    </a:lnTo>
                    <a:lnTo>
                      <a:pt x="390" y="528"/>
                    </a:lnTo>
                    <a:lnTo>
                      <a:pt x="370" y="522"/>
                    </a:lnTo>
                    <a:lnTo>
                      <a:pt x="349" y="516"/>
                    </a:lnTo>
                    <a:lnTo>
                      <a:pt x="304" y="515"/>
                    </a:lnTo>
                    <a:lnTo>
                      <a:pt x="292" y="509"/>
                    </a:lnTo>
                    <a:lnTo>
                      <a:pt x="282" y="530"/>
                    </a:lnTo>
                    <a:lnTo>
                      <a:pt x="258" y="545"/>
                    </a:lnTo>
                    <a:lnTo>
                      <a:pt x="234" y="558"/>
                    </a:lnTo>
                    <a:lnTo>
                      <a:pt x="210" y="555"/>
                    </a:lnTo>
                    <a:lnTo>
                      <a:pt x="190" y="554"/>
                    </a:lnTo>
                    <a:lnTo>
                      <a:pt x="166" y="533"/>
                    </a:lnTo>
                    <a:lnTo>
                      <a:pt x="138" y="521"/>
                    </a:lnTo>
                    <a:lnTo>
                      <a:pt x="114" y="512"/>
                    </a:lnTo>
                    <a:lnTo>
                      <a:pt x="103" y="494"/>
                    </a:lnTo>
                    <a:lnTo>
                      <a:pt x="106" y="474"/>
                    </a:lnTo>
                    <a:lnTo>
                      <a:pt x="94" y="470"/>
                    </a:lnTo>
                    <a:lnTo>
                      <a:pt x="84" y="446"/>
                    </a:lnTo>
                    <a:lnTo>
                      <a:pt x="94" y="428"/>
                    </a:lnTo>
                    <a:lnTo>
                      <a:pt x="90" y="417"/>
                    </a:lnTo>
                    <a:lnTo>
                      <a:pt x="60" y="408"/>
                    </a:lnTo>
                    <a:lnTo>
                      <a:pt x="72" y="396"/>
                    </a:lnTo>
                    <a:lnTo>
                      <a:pt x="84" y="387"/>
                    </a:lnTo>
                    <a:lnTo>
                      <a:pt x="64" y="357"/>
                    </a:lnTo>
                    <a:lnTo>
                      <a:pt x="66" y="324"/>
                    </a:lnTo>
                    <a:lnTo>
                      <a:pt x="48" y="308"/>
                    </a:lnTo>
                    <a:lnTo>
                      <a:pt x="0" y="269"/>
                    </a:lnTo>
                    <a:lnTo>
                      <a:pt x="13" y="252"/>
                    </a:lnTo>
                    <a:lnTo>
                      <a:pt x="15" y="239"/>
                    </a:lnTo>
                    <a:lnTo>
                      <a:pt x="39" y="240"/>
                    </a:lnTo>
                    <a:lnTo>
                      <a:pt x="46" y="230"/>
                    </a:lnTo>
                    <a:lnTo>
                      <a:pt x="40" y="213"/>
                    </a:lnTo>
                    <a:lnTo>
                      <a:pt x="79" y="207"/>
                    </a:lnTo>
                    <a:lnTo>
                      <a:pt x="94" y="195"/>
                    </a:lnTo>
                    <a:lnTo>
                      <a:pt x="94" y="173"/>
                    </a:lnTo>
                    <a:lnTo>
                      <a:pt x="81" y="156"/>
                    </a:lnTo>
                    <a:lnTo>
                      <a:pt x="94" y="134"/>
                    </a:lnTo>
                    <a:lnTo>
                      <a:pt x="123" y="134"/>
                    </a:lnTo>
                    <a:lnTo>
                      <a:pt x="127" y="149"/>
                    </a:lnTo>
                    <a:lnTo>
                      <a:pt x="144" y="143"/>
                    </a:lnTo>
                    <a:lnTo>
                      <a:pt x="180" y="114"/>
                    </a:lnTo>
                    <a:lnTo>
                      <a:pt x="180" y="87"/>
                    </a:lnTo>
                    <a:lnTo>
                      <a:pt x="156" y="99"/>
                    </a:lnTo>
                    <a:lnTo>
                      <a:pt x="163" y="80"/>
                    </a:lnTo>
                    <a:lnTo>
                      <a:pt x="198" y="57"/>
                    </a:lnTo>
                    <a:lnTo>
                      <a:pt x="204" y="66"/>
                    </a:lnTo>
                    <a:lnTo>
                      <a:pt x="205" y="81"/>
                    </a:lnTo>
                    <a:lnTo>
                      <a:pt x="219" y="84"/>
                    </a:lnTo>
                    <a:lnTo>
                      <a:pt x="267" y="66"/>
                    </a:lnTo>
                    <a:lnTo>
                      <a:pt x="273" y="48"/>
                    </a:lnTo>
                    <a:lnTo>
                      <a:pt x="280" y="32"/>
                    </a:lnTo>
                    <a:lnTo>
                      <a:pt x="292" y="23"/>
                    </a:lnTo>
                    <a:lnTo>
                      <a:pt x="312" y="20"/>
                    </a:lnTo>
                    <a:lnTo>
                      <a:pt x="322" y="18"/>
                    </a:lnTo>
                    <a:lnTo>
                      <a:pt x="312" y="3"/>
                    </a:lnTo>
                    <a:lnTo>
                      <a:pt x="334" y="0"/>
                    </a:lnTo>
                    <a:lnTo>
                      <a:pt x="351" y="12"/>
                    </a:lnTo>
                    <a:lnTo>
                      <a:pt x="361" y="26"/>
                    </a:lnTo>
                    <a:lnTo>
                      <a:pt x="382" y="18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1"/>
              <p:cNvSpPr>
                <a:spLocks/>
              </p:cNvSpPr>
              <p:nvPr/>
            </p:nvSpPr>
            <p:spPr bwMode="auto">
              <a:xfrm>
                <a:off x="3908" y="758"/>
                <a:ext cx="500" cy="377"/>
              </a:xfrm>
              <a:custGeom>
                <a:avLst/>
                <a:gdLst>
                  <a:gd name="T0" fmla="*/ 47 w 474"/>
                  <a:gd name="T1" fmla="*/ 587 h 354"/>
                  <a:gd name="T2" fmla="*/ 0 w 474"/>
                  <a:gd name="T3" fmla="*/ 411 h 354"/>
                  <a:gd name="T4" fmla="*/ 55 w 474"/>
                  <a:gd name="T5" fmla="*/ 284 h 354"/>
                  <a:gd name="T6" fmla="*/ 36 w 474"/>
                  <a:gd name="T7" fmla="*/ 210 h 354"/>
                  <a:gd name="T8" fmla="*/ 26 w 474"/>
                  <a:gd name="T9" fmla="*/ 59 h 354"/>
                  <a:gd name="T10" fmla="*/ 91 w 474"/>
                  <a:gd name="T11" fmla="*/ 30 h 354"/>
                  <a:gd name="T12" fmla="*/ 99 w 474"/>
                  <a:gd name="T13" fmla="*/ 0 h 354"/>
                  <a:gd name="T14" fmla="*/ 153 w 474"/>
                  <a:gd name="T15" fmla="*/ 24 h 354"/>
                  <a:gd name="T16" fmla="*/ 190 w 474"/>
                  <a:gd name="T17" fmla="*/ 67 h 354"/>
                  <a:gd name="T18" fmla="*/ 214 w 474"/>
                  <a:gd name="T19" fmla="*/ 18 h 354"/>
                  <a:gd name="T20" fmla="*/ 262 w 474"/>
                  <a:gd name="T21" fmla="*/ 67 h 354"/>
                  <a:gd name="T22" fmla="*/ 319 w 474"/>
                  <a:gd name="T23" fmla="*/ 85 h 354"/>
                  <a:gd name="T24" fmla="*/ 360 w 474"/>
                  <a:gd name="T25" fmla="*/ 75 h 354"/>
                  <a:gd name="T26" fmla="*/ 422 w 474"/>
                  <a:gd name="T27" fmla="*/ 86 h 354"/>
                  <a:gd name="T28" fmla="*/ 447 w 474"/>
                  <a:gd name="T29" fmla="*/ 154 h 354"/>
                  <a:gd name="T30" fmla="*/ 509 w 474"/>
                  <a:gd name="T31" fmla="*/ 194 h 354"/>
                  <a:gd name="T32" fmla="*/ 481 w 474"/>
                  <a:gd name="T33" fmla="*/ 249 h 354"/>
                  <a:gd name="T34" fmla="*/ 554 w 474"/>
                  <a:gd name="T35" fmla="*/ 229 h 354"/>
                  <a:gd name="T36" fmla="*/ 590 w 474"/>
                  <a:gd name="T37" fmla="*/ 187 h 354"/>
                  <a:gd name="T38" fmla="*/ 622 w 474"/>
                  <a:gd name="T39" fmla="*/ 259 h 354"/>
                  <a:gd name="T40" fmla="*/ 668 w 474"/>
                  <a:gd name="T41" fmla="*/ 276 h 354"/>
                  <a:gd name="T42" fmla="*/ 708 w 474"/>
                  <a:gd name="T43" fmla="*/ 311 h 354"/>
                  <a:gd name="T44" fmla="*/ 726 w 474"/>
                  <a:gd name="T45" fmla="*/ 407 h 354"/>
                  <a:gd name="T46" fmla="*/ 658 w 474"/>
                  <a:gd name="T47" fmla="*/ 441 h 354"/>
                  <a:gd name="T48" fmla="*/ 564 w 474"/>
                  <a:gd name="T49" fmla="*/ 466 h 354"/>
                  <a:gd name="T50" fmla="*/ 505 w 474"/>
                  <a:gd name="T51" fmla="*/ 436 h 354"/>
                  <a:gd name="T52" fmla="*/ 415 w 474"/>
                  <a:gd name="T53" fmla="*/ 429 h 354"/>
                  <a:gd name="T54" fmla="*/ 333 w 474"/>
                  <a:gd name="T55" fmla="*/ 436 h 354"/>
                  <a:gd name="T56" fmla="*/ 257 w 474"/>
                  <a:gd name="T57" fmla="*/ 423 h 354"/>
                  <a:gd name="T58" fmla="*/ 217 w 474"/>
                  <a:gd name="T59" fmla="*/ 469 h 354"/>
                  <a:gd name="T60" fmla="*/ 180 w 474"/>
                  <a:gd name="T61" fmla="*/ 517 h 354"/>
                  <a:gd name="T62" fmla="*/ 142 w 474"/>
                  <a:gd name="T63" fmla="*/ 562 h 3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4" h="354">
                    <a:moveTo>
                      <a:pt x="73" y="352"/>
                    </a:moveTo>
                    <a:lnTo>
                      <a:pt x="31" y="354"/>
                    </a:lnTo>
                    <a:lnTo>
                      <a:pt x="0" y="297"/>
                    </a:lnTo>
                    <a:lnTo>
                      <a:pt x="0" y="249"/>
                    </a:lnTo>
                    <a:lnTo>
                      <a:pt x="27" y="204"/>
                    </a:lnTo>
                    <a:lnTo>
                      <a:pt x="36" y="172"/>
                    </a:lnTo>
                    <a:lnTo>
                      <a:pt x="27" y="151"/>
                    </a:lnTo>
                    <a:lnTo>
                      <a:pt x="24" y="127"/>
                    </a:lnTo>
                    <a:lnTo>
                      <a:pt x="9" y="79"/>
                    </a:lnTo>
                    <a:lnTo>
                      <a:pt x="18" y="36"/>
                    </a:lnTo>
                    <a:lnTo>
                      <a:pt x="45" y="7"/>
                    </a:lnTo>
                    <a:lnTo>
                      <a:pt x="60" y="19"/>
                    </a:lnTo>
                    <a:lnTo>
                      <a:pt x="70" y="16"/>
                    </a:lnTo>
                    <a:lnTo>
                      <a:pt x="64" y="0"/>
                    </a:lnTo>
                    <a:lnTo>
                      <a:pt x="91" y="30"/>
                    </a:lnTo>
                    <a:lnTo>
                      <a:pt x="100" y="16"/>
                    </a:lnTo>
                    <a:lnTo>
                      <a:pt x="112" y="13"/>
                    </a:lnTo>
                    <a:lnTo>
                      <a:pt x="124" y="40"/>
                    </a:lnTo>
                    <a:lnTo>
                      <a:pt x="136" y="28"/>
                    </a:lnTo>
                    <a:lnTo>
                      <a:pt x="139" y="10"/>
                    </a:lnTo>
                    <a:lnTo>
                      <a:pt x="159" y="15"/>
                    </a:lnTo>
                    <a:lnTo>
                      <a:pt x="171" y="40"/>
                    </a:lnTo>
                    <a:lnTo>
                      <a:pt x="181" y="78"/>
                    </a:lnTo>
                    <a:lnTo>
                      <a:pt x="208" y="51"/>
                    </a:lnTo>
                    <a:lnTo>
                      <a:pt x="223" y="28"/>
                    </a:lnTo>
                    <a:lnTo>
                      <a:pt x="234" y="45"/>
                    </a:lnTo>
                    <a:lnTo>
                      <a:pt x="250" y="42"/>
                    </a:lnTo>
                    <a:lnTo>
                      <a:pt x="274" y="52"/>
                    </a:lnTo>
                    <a:lnTo>
                      <a:pt x="274" y="78"/>
                    </a:lnTo>
                    <a:lnTo>
                      <a:pt x="291" y="94"/>
                    </a:lnTo>
                    <a:lnTo>
                      <a:pt x="306" y="118"/>
                    </a:lnTo>
                    <a:lnTo>
                      <a:pt x="333" y="117"/>
                    </a:lnTo>
                    <a:lnTo>
                      <a:pt x="343" y="129"/>
                    </a:lnTo>
                    <a:lnTo>
                      <a:pt x="315" y="151"/>
                    </a:lnTo>
                    <a:lnTo>
                      <a:pt x="333" y="154"/>
                    </a:lnTo>
                    <a:lnTo>
                      <a:pt x="361" y="138"/>
                    </a:lnTo>
                    <a:lnTo>
                      <a:pt x="378" y="129"/>
                    </a:lnTo>
                    <a:lnTo>
                      <a:pt x="385" y="114"/>
                    </a:lnTo>
                    <a:lnTo>
                      <a:pt x="414" y="133"/>
                    </a:lnTo>
                    <a:lnTo>
                      <a:pt x="406" y="156"/>
                    </a:lnTo>
                    <a:lnTo>
                      <a:pt x="418" y="169"/>
                    </a:lnTo>
                    <a:lnTo>
                      <a:pt x="435" y="166"/>
                    </a:lnTo>
                    <a:lnTo>
                      <a:pt x="448" y="162"/>
                    </a:lnTo>
                    <a:lnTo>
                      <a:pt x="462" y="187"/>
                    </a:lnTo>
                    <a:lnTo>
                      <a:pt x="474" y="217"/>
                    </a:lnTo>
                    <a:lnTo>
                      <a:pt x="474" y="246"/>
                    </a:lnTo>
                    <a:lnTo>
                      <a:pt x="456" y="252"/>
                    </a:lnTo>
                    <a:lnTo>
                      <a:pt x="429" y="267"/>
                    </a:lnTo>
                    <a:lnTo>
                      <a:pt x="393" y="276"/>
                    </a:lnTo>
                    <a:lnTo>
                      <a:pt x="369" y="282"/>
                    </a:lnTo>
                    <a:lnTo>
                      <a:pt x="354" y="283"/>
                    </a:lnTo>
                    <a:lnTo>
                      <a:pt x="330" y="264"/>
                    </a:lnTo>
                    <a:lnTo>
                      <a:pt x="306" y="241"/>
                    </a:lnTo>
                    <a:lnTo>
                      <a:pt x="271" y="259"/>
                    </a:lnTo>
                    <a:lnTo>
                      <a:pt x="241" y="277"/>
                    </a:lnTo>
                    <a:lnTo>
                      <a:pt x="217" y="264"/>
                    </a:lnTo>
                    <a:lnTo>
                      <a:pt x="192" y="256"/>
                    </a:lnTo>
                    <a:lnTo>
                      <a:pt x="168" y="255"/>
                    </a:lnTo>
                    <a:lnTo>
                      <a:pt x="150" y="259"/>
                    </a:lnTo>
                    <a:lnTo>
                      <a:pt x="141" y="283"/>
                    </a:lnTo>
                    <a:lnTo>
                      <a:pt x="129" y="300"/>
                    </a:lnTo>
                    <a:lnTo>
                      <a:pt x="118" y="312"/>
                    </a:lnTo>
                    <a:lnTo>
                      <a:pt x="111" y="327"/>
                    </a:lnTo>
                    <a:lnTo>
                      <a:pt x="93" y="340"/>
                    </a:lnTo>
                    <a:lnTo>
                      <a:pt x="73" y="352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1" name="Freeform 12"/>
              <p:cNvSpPr>
                <a:spLocks/>
              </p:cNvSpPr>
              <p:nvPr/>
            </p:nvSpPr>
            <p:spPr bwMode="auto">
              <a:xfrm>
                <a:off x="4185" y="879"/>
                <a:ext cx="557" cy="442"/>
              </a:xfrm>
              <a:custGeom>
                <a:avLst/>
                <a:gdLst>
                  <a:gd name="T0" fmla="*/ 397 w 528"/>
                  <a:gd name="T1" fmla="*/ 3 h 416"/>
                  <a:gd name="T2" fmla="*/ 467 w 528"/>
                  <a:gd name="T3" fmla="*/ 19 h 416"/>
                  <a:gd name="T4" fmla="*/ 493 w 528"/>
                  <a:gd name="T5" fmla="*/ 0 h 416"/>
                  <a:gd name="T6" fmla="*/ 549 w 528"/>
                  <a:gd name="T7" fmla="*/ 32 h 416"/>
                  <a:gd name="T8" fmla="*/ 621 w 528"/>
                  <a:gd name="T9" fmla="*/ 19 h 416"/>
                  <a:gd name="T10" fmla="*/ 681 w 528"/>
                  <a:gd name="T11" fmla="*/ 19 h 416"/>
                  <a:gd name="T12" fmla="*/ 757 w 528"/>
                  <a:gd name="T13" fmla="*/ 6 h 416"/>
                  <a:gd name="T14" fmla="*/ 789 w 528"/>
                  <a:gd name="T15" fmla="*/ 53 h 416"/>
                  <a:gd name="T16" fmla="*/ 767 w 528"/>
                  <a:gd name="T17" fmla="*/ 101 h 416"/>
                  <a:gd name="T18" fmla="*/ 697 w 528"/>
                  <a:gd name="T19" fmla="*/ 210 h 416"/>
                  <a:gd name="T20" fmla="*/ 651 w 528"/>
                  <a:gd name="T21" fmla="*/ 250 h 416"/>
                  <a:gd name="T22" fmla="*/ 670 w 528"/>
                  <a:gd name="T23" fmla="*/ 303 h 416"/>
                  <a:gd name="T24" fmla="*/ 718 w 528"/>
                  <a:gd name="T25" fmla="*/ 364 h 416"/>
                  <a:gd name="T26" fmla="*/ 711 w 528"/>
                  <a:gd name="T27" fmla="*/ 434 h 416"/>
                  <a:gd name="T28" fmla="*/ 750 w 528"/>
                  <a:gd name="T29" fmla="*/ 522 h 416"/>
                  <a:gd name="T30" fmla="*/ 704 w 528"/>
                  <a:gd name="T31" fmla="*/ 548 h 416"/>
                  <a:gd name="T32" fmla="*/ 635 w 528"/>
                  <a:gd name="T33" fmla="*/ 579 h 416"/>
                  <a:gd name="T34" fmla="*/ 589 w 528"/>
                  <a:gd name="T35" fmla="*/ 602 h 416"/>
                  <a:gd name="T36" fmla="*/ 552 w 528"/>
                  <a:gd name="T37" fmla="*/ 656 h 416"/>
                  <a:gd name="T38" fmla="*/ 500 w 528"/>
                  <a:gd name="T39" fmla="*/ 636 h 416"/>
                  <a:gd name="T40" fmla="*/ 466 w 528"/>
                  <a:gd name="T41" fmla="*/ 675 h 416"/>
                  <a:gd name="T42" fmla="*/ 474 w 528"/>
                  <a:gd name="T43" fmla="*/ 631 h 416"/>
                  <a:gd name="T44" fmla="*/ 474 w 528"/>
                  <a:gd name="T45" fmla="*/ 576 h 416"/>
                  <a:gd name="T46" fmla="*/ 360 w 528"/>
                  <a:gd name="T47" fmla="*/ 521 h 416"/>
                  <a:gd name="T48" fmla="*/ 268 w 528"/>
                  <a:gd name="T49" fmla="*/ 526 h 416"/>
                  <a:gd name="T50" fmla="*/ 219 w 528"/>
                  <a:gd name="T51" fmla="*/ 522 h 416"/>
                  <a:gd name="T52" fmla="*/ 197 w 528"/>
                  <a:gd name="T53" fmla="*/ 505 h 416"/>
                  <a:gd name="T54" fmla="*/ 123 w 528"/>
                  <a:gd name="T55" fmla="*/ 531 h 416"/>
                  <a:gd name="T56" fmla="*/ 68 w 528"/>
                  <a:gd name="T57" fmla="*/ 511 h 416"/>
                  <a:gd name="T58" fmla="*/ 0 w 528"/>
                  <a:gd name="T59" fmla="*/ 475 h 416"/>
                  <a:gd name="T60" fmla="*/ 34 w 528"/>
                  <a:gd name="T61" fmla="*/ 414 h 416"/>
                  <a:gd name="T62" fmla="*/ 105 w 528"/>
                  <a:gd name="T63" fmla="*/ 434 h 416"/>
                  <a:gd name="T64" fmla="*/ 102 w 528"/>
                  <a:gd name="T65" fmla="*/ 381 h 416"/>
                  <a:gd name="T66" fmla="*/ 82 w 528"/>
                  <a:gd name="T67" fmla="*/ 306 h 416"/>
                  <a:gd name="T68" fmla="*/ 77 w 528"/>
                  <a:gd name="T69" fmla="*/ 242 h 416"/>
                  <a:gd name="T70" fmla="*/ 145 w 528"/>
                  <a:gd name="T71" fmla="*/ 284 h 416"/>
                  <a:gd name="T72" fmla="*/ 256 w 528"/>
                  <a:gd name="T73" fmla="*/ 252 h 416"/>
                  <a:gd name="T74" fmla="*/ 332 w 528"/>
                  <a:gd name="T75" fmla="*/ 224 h 416"/>
                  <a:gd name="T76" fmla="*/ 347 w 528"/>
                  <a:gd name="T77" fmla="*/ 156 h 416"/>
                  <a:gd name="T78" fmla="*/ 341 w 528"/>
                  <a:gd name="T79" fmla="*/ 102 h 416"/>
                  <a:gd name="T80" fmla="*/ 323 w 528"/>
                  <a:gd name="T81" fmla="*/ 32 h 4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8" h="416">
                    <a:moveTo>
                      <a:pt x="207" y="3"/>
                    </a:moveTo>
                    <a:lnTo>
                      <a:pt x="257" y="3"/>
                    </a:lnTo>
                    <a:lnTo>
                      <a:pt x="269" y="11"/>
                    </a:lnTo>
                    <a:lnTo>
                      <a:pt x="303" y="11"/>
                    </a:lnTo>
                    <a:lnTo>
                      <a:pt x="306" y="0"/>
                    </a:lnTo>
                    <a:lnTo>
                      <a:pt x="320" y="0"/>
                    </a:lnTo>
                    <a:lnTo>
                      <a:pt x="339" y="6"/>
                    </a:lnTo>
                    <a:lnTo>
                      <a:pt x="357" y="20"/>
                    </a:lnTo>
                    <a:lnTo>
                      <a:pt x="386" y="18"/>
                    </a:lnTo>
                    <a:lnTo>
                      <a:pt x="405" y="11"/>
                    </a:lnTo>
                    <a:lnTo>
                      <a:pt x="417" y="3"/>
                    </a:lnTo>
                    <a:lnTo>
                      <a:pt x="444" y="11"/>
                    </a:lnTo>
                    <a:lnTo>
                      <a:pt x="471" y="9"/>
                    </a:lnTo>
                    <a:lnTo>
                      <a:pt x="494" y="6"/>
                    </a:lnTo>
                    <a:lnTo>
                      <a:pt x="507" y="14"/>
                    </a:lnTo>
                    <a:lnTo>
                      <a:pt x="515" y="33"/>
                    </a:lnTo>
                    <a:lnTo>
                      <a:pt x="528" y="45"/>
                    </a:lnTo>
                    <a:lnTo>
                      <a:pt x="500" y="62"/>
                    </a:lnTo>
                    <a:lnTo>
                      <a:pt x="470" y="96"/>
                    </a:lnTo>
                    <a:lnTo>
                      <a:pt x="455" y="129"/>
                    </a:lnTo>
                    <a:lnTo>
                      <a:pt x="441" y="150"/>
                    </a:lnTo>
                    <a:lnTo>
                      <a:pt x="425" y="153"/>
                    </a:lnTo>
                    <a:lnTo>
                      <a:pt x="414" y="176"/>
                    </a:lnTo>
                    <a:lnTo>
                      <a:pt x="437" y="186"/>
                    </a:lnTo>
                    <a:lnTo>
                      <a:pt x="464" y="206"/>
                    </a:lnTo>
                    <a:lnTo>
                      <a:pt x="468" y="224"/>
                    </a:lnTo>
                    <a:lnTo>
                      <a:pt x="458" y="242"/>
                    </a:lnTo>
                    <a:lnTo>
                      <a:pt x="464" y="266"/>
                    </a:lnTo>
                    <a:lnTo>
                      <a:pt x="477" y="297"/>
                    </a:lnTo>
                    <a:lnTo>
                      <a:pt x="489" y="321"/>
                    </a:lnTo>
                    <a:lnTo>
                      <a:pt x="458" y="318"/>
                    </a:lnTo>
                    <a:lnTo>
                      <a:pt x="458" y="338"/>
                    </a:lnTo>
                    <a:lnTo>
                      <a:pt x="446" y="330"/>
                    </a:lnTo>
                    <a:lnTo>
                      <a:pt x="414" y="357"/>
                    </a:lnTo>
                    <a:lnTo>
                      <a:pt x="407" y="371"/>
                    </a:lnTo>
                    <a:lnTo>
                      <a:pt x="384" y="371"/>
                    </a:lnTo>
                    <a:lnTo>
                      <a:pt x="371" y="392"/>
                    </a:lnTo>
                    <a:lnTo>
                      <a:pt x="360" y="404"/>
                    </a:lnTo>
                    <a:lnTo>
                      <a:pt x="347" y="395"/>
                    </a:lnTo>
                    <a:lnTo>
                      <a:pt x="326" y="392"/>
                    </a:lnTo>
                    <a:lnTo>
                      <a:pt x="326" y="416"/>
                    </a:lnTo>
                    <a:lnTo>
                      <a:pt x="302" y="416"/>
                    </a:lnTo>
                    <a:lnTo>
                      <a:pt x="293" y="399"/>
                    </a:lnTo>
                    <a:lnTo>
                      <a:pt x="309" y="389"/>
                    </a:lnTo>
                    <a:lnTo>
                      <a:pt x="302" y="374"/>
                    </a:lnTo>
                    <a:lnTo>
                      <a:pt x="309" y="354"/>
                    </a:lnTo>
                    <a:lnTo>
                      <a:pt x="278" y="339"/>
                    </a:lnTo>
                    <a:lnTo>
                      <a:pt x="234" y="320"/>
                    </a:lnTo>
                    <a:lnTo>
                      <a:pt x="216" y="327"/>
                    </a:lnTo>
                    <a:lnTo>
                      <a:pt x="174" y="324"/>
                    </a:lnTo>
                    <a:lnTo>
                      <a:pt x="153" y="327"/>
                    </a:lnTo>
                    <a:lnTo>
                      <a:pt x="143" y="321"/>
                    </a:lnTo>
                    <a:lnTo>
                      <a:pt x="132" y="332"/>
                    </a:lnTo>
                    <a:lnTo>
                      <a:pt x="129" y="311"/>
                    </a:lnTo>
                    <a:lnTo>
                      <a:pt x="99" y="306"/>
                    </a:lnTo>
                    <a:lnTo>
                      <a:pt x="81" y="327"/>
                    </a:lnTo>
                    <a:lnTo>
                      <a:pt x="54" y="326"/>
                    </a:lnTo>
                    <a:lnTo>
                      <a:pt x="44" y="314"/>
                    </a:lnTo>
                    <a:lnTo>
                      <a:pt x="9" y="326"/>
                    </a:lnTo>
                    <a:lnTo>
                      <a:pt x="0" y="293"/>
                    </a:lnTo>
                    <a:lnTo>
                      <a:pt x="14" y="276"/>
                    </a:lnTo>
                    <a:lnTo>
                      <a:pt x="23" y="255"/>
                    </a:lnTo>
                    <a:lnTo>
                      <a:pt x="51" y="276"/>
                    </a:lnTo>
                    <a:lnTo>
                      <a:pt x="69" y="266"/>
                    </a:lnTo>
                    <a:lnTo>
                      <a:pt x="78" y="243"/>
                    </a:lnTo>
                    <a:lnTo>
                      <a:pt x="66" y="233"/>
                    </a:lnTo>
                    <a:lnTo>
                      <a:pt x="50" y="212"/>
                    </a:lnTo>
                    <a:lnTo>
                      <a:pt x="54" y="188"/>
                    </a:lnTo>
                    <a:lnTo>
                      <a:pt x="44" y="168"/>
                    </a:lnTo>
                    <a:lnTo>
                      <a:pt x="50" y="149"/>
                    </a:lnTo>
                    <a:lnTo>
                      <a:pt x="69" y="152"/>
                    </a:lnTo>
                    <a:lnTo>
                      <a:pt x="95" y="174"/>
                    </a:lnTo>
                    <a:lnTo>
                      <a:pt x="122" y="167"/>
                    </a:lnTo>
                    <a:lnTo>
                      <a:pt x="167" y="155"/>
                    </a:lnTo>
                    <a:lnTo>
                      <a:pt x="194" y="138"/>
                    </a:lnTo>
                    <a:lnTo>
                      <a:pt x="216" y="138"/>
                    </a:lnTo>
                    <a:lnTo>
                      <a:pt x="233" y="126"/>
                    </a:lnTo>
                    <a:lnTo>
                      <a:pt x="227" y="96"/>
                    </a:lnTo>
                    <a:lnTo>
                      <a:pt x="237" y="80"/>
                    </a:lnTo>
                    <a:lnTo>
                      <a:pt x="222" y="63"/>
                    </a:lnTo>
                    <a:lnTo>
                      <a:pt x="210" y="42"/>
                    </a:lnTo>
                    <a:lnTo>
                      <a:pt x="210" y="20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AutoShape 13"/>
              <p:cNvSpPr>
                <a:spLocks noChangeArrowheads="1"/>
              </p:cNvSpPr>
              <p:nvPr/>
            </p:nvSpPr>
            <p:spPr bwMode="auto">
              <a:xfrm>
                <a:off x="4320" y="953"/>
                <a:ext cx="158" cy="157"/>
              </a:xfrm>
              <a:custGeom>
                <a:avLst/>
                <a:gdLst>
                  <a:gd name="T0" fmla="*/ 263525 w 527050"/>
                  <a:gd name="T1" fmla="*/ 0 h 533400"/>
                  <a:gd name="T2" fmla="*/ 1 w 527050"/>
                  <a:gd name="T3" fmla="*/ 203740 h 533400"/>
                  <a:gd name="T4" fmla="*/ 100657 w 527050"/>
                  <a:gd name="T5" fmla="*/ 533398 h 533400"/>
                  <a:gd name="T6" fmla="*/ 426393 w 527050"/>
                  <a:gd name="T7" fmla="*/ 533398 h 533400"/>
                  <a:gd name="T8" fmla="*/ 527049 w 527050"/>
                  <a:gd name="T9" fmla="*/ 203740 h 533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62869 w 527050"/>
                  <a:gd name="T16" fmla="*/ 203742 h 533400"/>
                  <a:gd name="T17" fmla="*/ 364181 w 527050"/>
                  <a:gd name="T18" fmla="*/ 407479 h 533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7050" h="533400">
                    <a:moveTo>
                      <a:pt x="1" y="203740"/>
                    </a:moveTo>
                    <a:lnTo>
                      <a:pt x="201316" y="203742"/>
                    </a:lnTo>
                    <a:lnTo>
                      <a:pt x="263525" y="0"/>
                    </a:lnTo>
                    <a:lnTo>
                      <a:pt x="325734" y="203742"/>
                    </a:lnTo>
                    <a:lnTo>
                      <a:pt x="527049" y="203740"/>
                    </a:lnTo>
                    <a:lnTo>
                      <a:pt x="364181" y="329658"/>
                    </a:lnTo>
                    <a:lnTo>
                      <a:pt x="426393" y="533398"/>
                    </a:lnTo>
                    <a:lnTo>
                      <a:pt x="263525" y="407479"/>
                    </a:lnTo>
                    <a:lnTo>
                      <a:pt x="100657" y="533398"/>
                    </a:lnTo>
                    <a:lnTo>
                      <a:pt x="162869" y="329658"/>
                    </a:lnTo>
                    <a:close/>
                  </a:path>
                </a:pathLst>
              </a:custGeom>
              <a:solidFill>
                <a:srgbClr val="FF0000">
                  <a:alpha val="60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493" name="Freeform 14"/>
              <p:cNvSpPr>
                <a:spLocks/>
              </p:cNvSpPr>
              <p:nvPr/>
            </p:nvSpPr>
            <p:spPr bwMode="auto">
              <a:xfrm>
                <a:off x="4147" y="640"/>
                <a:ext cx="448" cy="297"/>
              </a:xfrm>
              <a:custGeom>
                <a:avLst/>
                <a:gdLst>
                  <a:gd name="T0" fmla="*/ 502 w 425"/>
                  <a:gd name="T1" fmla="*/ 42 h 279"/>
                  <a:gd name="T2" fmla="*/ 558 w 425"/>
                  <a:gd name="T3" fmla="*/ 45 h 279"/>
                  <a:gd name="T4" fmla="*/ 580 w 425"/>
                  <a:gd name="T5" fmla="*/ 88 h 279"/>
                  <a:gd name="T6" fmla="*/ 624 w 425"/>
                  <a:gd name="T7" fmla="*/ 111 h 279"/>
                  <a:gd name="T8" fmla="*/ 643 w 425"/>
                  <a:gd name="T9" fmla="*/ 153 h 279"/>
                  <a:gd name="T10" fmla="*/ 624 w 425"/>
                  <a:gd name="T11" fmla="*/ 199 h 279"/>
                  <a:gd name="T12" fmla="*/ 592 w 425"/>
                  <a:gd name="T13" fmla="*/ 242 h 279"/>
                  <a:gd name="T14" fmla="*/ 580 w 425"/>
                  <a:gd name="T15" fmla="*/ 279 h 279"/>
                  <a:gd name="T16" fmla="*/ 502 w 425"/>
                  <a:gd name="T17" fmla="*/ 302 h 279"/>
                  <a:gd name="T18" fmla="*/ 459 w 425"/>
                  <a:gd name="T19" fmla="*/ 266 h 279"/>
                  <a:gd name="T20" fmla="*/ 404 w 425"/>
                  <a:gd name="T21" fmla="*/ 279 h 279"/>
                  <a:gd name="T22" fmla="*/ 347 w 425"/>
                  <a:gd name="T23" fmla="*/ 353 h 279"/>
                  <a:gd name="T24" fmla="*/ 344 w 425"/>
                  <a:gd name="T25" fmla="*/ 415 h 279"/>
                  <a:gd name="T26" fmla="*/ 295 w 425"/>
                  <a:gd name="T27" fmla="*/ 460 h 279"/>
                  <a:gd name="T28" fmla="*/ 290 w 425"/>
                  <a:gd name="T29" fmla="*/ 403 h 279"/>
                  <a:gd name="T30" fmla="*/ 230 w 425"/>
                  <a:gd name="T31" fmla="*/ 394 h 279"/>
                  <a:gd name="T32" fmla="*/ 133 w 425"/>
                  <a:gd name="T33" fmla="*/ 431 h 279"/>
                  <a:gd name="T34" fmla="*/ 168 w 425"/>
                  <a:gd name="T35" fmla="*/ 375 h 279"/>
                  <a:gd name="T36" fmla="*/ 100 w 425"/>
                  <a:gd name="T37" fmla="*/ 333 h 279"/>
                  <a:gd name="T38" fmla="*/ 73 w 425"/>
                  <a:gd name="T39" fmla="*/ 274 h 279"/>
                  <a:gd name="T40" fmla="*/ 8 w 425"/>
                  <a:gd name="T41" fmla="*/ 259 h 279"/>
                  <a:gd name="T42" fmla="*/ 62 w 425"/>
                  <a:gd name="T43" fmla="*/ 227 h 279"/>
                  <a:gd name="T44" fmla="*/ 69 w 425"/>
                  <a:gd name="T45" fmla="*/ 177 h 279"/>
                  <a:gd name="T46" fmla="*/ 85 w 425"/>
                  <a:gd name="T47" fmla="*/ 153 h 279"/>
                  <a:gd name="T48" fmla="*/ 137 w 425"/>
                  <a:gd name="T49" fmla="*/ 179 h 279"/>
                  <a:gd name="T50" fmla="*/ 151 w 425"/>
                  <a:gd name="T51" fmla="*/ 224 h 279"/>
                  <a:gd name="T52" fmla="*/ 150 w 425"/>
                  <a:gd name="T53" fmla="*/ 255 h 279"/>
                  <a:gd name="T54" fmla="*/ 187 w 425"/>
                  <a:gd name="T55" fmla="*/ 282 h 279"/>
                  <a:gd name="T56" fmla="*/ 242 w 425"/>
                  <a:gd name="T57" fmla="*/ 274 h 279"/>
                  <a:gd name="T58" fmla="*/ 269 w 425"/>
                  <a:gd name="T59" fmla="*/ 258 h 279"/>
                  <a:gd name="T60" fmla="*/ 260 w 425"/>
                  <a:gd name="T61" fmla="*/ 218 h 279"/>
                  <a:gd name="T62" fmla="*/ 319 w 425"/>
                  <a:gd name="T63" fmla="*/ 210 h 279"/>
                  <a:gd name="T64" fmla="*/ 298 w 425"/>
                  <a:gd name="T65" fmla="*/ 175 h 279"/>
                  <a:gd name="T66" fmla="*/ 284 w 425"/>
                  <a:gd name="T67" fmla="*/ 138 h 279"/>
                  <a:gd name="T68" fmla="*/ 305 w 425"/>
                  <a:gd name="T69" fmla="*/ 49 h 279"/>
                  <a:gd name="T70" fmla="*/ 279 w 425"/>
                  <a:gd name="T71" fmla="*/ 4 h 279"/>
                  <a:gd name="T72" fmla="*/ 332 w 425"/>
                  <a:gd name="T73" fmla="*/ 30 h 279"/>
                  <a:gd name="T74" fmla="*/ 370 w 425"/>
                  <a:gd name="T75" fmla="*/ 54 h 279"/>
                  <a:gd name="T76" fmla="*/ 406 w 425"/>
                  <a:gd name="T77" fmla="*/ 100 h 279"/>
                  <a:gd name="T78" fmla="*/ 426 w 425"/>
                  <a:gd name="T79" fmla="*/ 83 h 279"/>
                  <a:gd name="T80" fmla="*/ 473 w 425"/>
                  <a:gd name="T81" fmla="*/ 99 h 279"/>
                  <a:gd name="T82" fmla="*/ 499 w 425"/>
                  <a:gd name="T83" fmla="*/ 99 h 279"/>
                  <a:gd name="T84" fmla="*/ 465 w 425"/>
                  <a:gd name="T85" fmla="*/ 28 h 2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5" h="279">
                    <a:moveTo>
                      <a:pt x="311" y="3"/>
                    </a:moveTo>
                    <a:lnTo>
                      <a:pt x="329" y="25"/>
                    </a:lnTo>
                    <a:lnTo>
                      <a:pt x="353" y="21"/>
                    </a:lnTo>
                    <a:lnTo>
                      <a:pt x="366" y="27"/>
                    </a:lnTo>
                    <a:lnTo>
                      <a:pt x="362" y="42"/>
                    </a:lnTo>
                    <a:lnTo>
                      <a:pt x="380" y="54"/>
                    </a:lnTo>
                    <a:lnTo>
                      <a:pt x="399" y="61"/>
                    </a:lnTo>
                    <a:lnTo>
                      <a:pt x="410" y="67"/>
                    </a:lnTo>
                    <a:lnTo>
                      <a:pt x="402" y="81"/>
                    </a:lnTo>
                    <a:lnTo>
                      <a:pt x="422" y="93"/>
                    </a:lnTo>
                    <a:lnTo>
                      <a:pt x="425" y="114"/>
                    </a:lnTo>
                    <a:lnTo>
                      <a:pt x="410" y="121"/>
                    </a:lnTo>
                    <a:lnTo>
                      <a:pt x="402" y="139"/>
                    </a:lnTo>
                    <a:lnTo>
                      <a:pt x="389" y="147"/>
                    </a:lnTo>
                    <a:lnTo>
                      <a:pt x="377" y="154"/>
                    </a:lnTo>
                    <a:lnTo>
                      <a:pt x="380" y="169"/>
                    </a:lnTo>
                    <a:lnTo>
                      <a:pt x="356" y="187"/>
                    </a:lnTo>
                    <a:lnTo>
                      <a:pt x="329" y="184"/>
                    </a:lnTo>
                    <a:lnTo>
                      <a:pt x="309" y="172"/>
                    </a:lnTo>
                    <a:lnTo>
                      <a:pt x="302" y="162"/>
                    </a:lnTo>
                    <a:lnTo>
                      <a:pt x="281" y="171"/>
                    </a:lnTo>
                    <a:lnTo>
                      <a:pt x="264" y="169"/>
                    </a:lnTo>
                    <a:lnTo>
                      <a:pt x="251" y="192"/>
                    </a:lnTo>
                    <a:lnTo>
                      <a:pt x="228" y="213"/>
                    </a:lnTo>
                    <a:lnTo>
                      <a:pt x="227" y="232"/>
                    </a:lnTo>
                    <a:lnTo>
                      <a:pt x="225" y="252"/>
                    </a:lnTo>
                    <a:lnTo>
                      <a:pt x="224" y="277"/>
                    </a:lnTo>
                    <a:lnTo>
                      <a:pt x="194" y="279"/>
                    </a:lnTo>
                    <a:lnTo>
                      <a:pt x="182" y="267"/>
                    </a:lnTo>
                    <a:lnTo>
                      <a:pt x="191" y="244"/>
                    </a:lnTo>
                    <a:lnTo>
                      <a:pt x="159" y="226"/>
                    </a:lnTo>
                    <a:lnTo>
                      <a:pt x="150" y="240"/>
                    </a:lnTo>
                    <a:lnTo>
                      <a:pt x="108" y="264"/>
                    </a:lnTo>
                    <a:lnTo>
                      <a:pt x="87" y="261"/>
                    </a:lnTo>
                    <a:lnTo>
                      <a:pt x="117" y="240"/>
                    </a:lnTo>
                    <a:lnTo>
                      <a:pt x="110" y="226"/>
                    </a:lnTo>
                    <a:lnTo>
                      <a:pt x="78" y="226"/>
                    </a:lnTo>
                    <a:lnTo>
                      <a:pt x="65" y="201"/>
                    </a:lnTo>
                    <a:lnTo>
                      <a:pt x="45" y="186"/>
                    </a:lnTo>
                    <a:lnTo>
                      <a:pt x="47" y="165"/>
                    </a:lnTo>
                    <a:lnTo>
                      <a:pt x="23" y="153"/>
                    </a:lnTo>
                    <a:lnTo>
                      <a:pt x="8" y="157"/>
                    </a:lnTo>
                    <a:lnTo>
                      <a:pt x="0" y="139"/>
                    </a:lnTo>
                    <a:lnTo>
                      <a:pt x="41" y="138"/>
                    </a:lnTo>
                    <a:lnTo>
                      <a:pt x="44" y="126"/>
                    </a:lnTo>
                    <a:lnTo>
                      <a:pt x="45" y="108"/>
                    </a:lnTo>
                    <a:lnTo>
                      <a:pt x="36" y="100"/>
                    </a:lnTo>
                    <a:lnTo>
                      <a:pt x="56" y="93"/>
                    </a:lnTo>
                    <a:lnTo>
                      <a:pt x="77" y="114"/>
                    </a:lnTo>
                    <a:lnTo>
                      <a:pt x="90" y="109"/>
                    </a:lnTo>
                    <a:lnTo>
                      <a:pt x="90" y="127"/>
                    </a:lnTo>
                    <a:lnTo>
                      <a:pt x="99" y="135"/>
                    </a:lnTo>
                    <a:lnTo>
                      <a:pt x="116" y="141"/>
                    </a:lnTo>
                    <a:lnTo>
                      <a:pt x="98" y="154"/>
                    </a:lnTo>
                    <a:lnTo>
                      <a:pt x="98" y="168"/>
                    </a:lnTo>
                    <a:lnTo>
                      <a:pt x="122" y="171"/>
                    </a:lnTo>
                    <a:lnTo>
                      <a:pt x="135" y="168"/>
                    </a:lnTo>
                    <a:lnTo>
                      <a:pt x="158" y="165"/>
                    </a:lnTo>
                    <a:lnTo>
                      <a:pt x="165" y="153"/>
                    </a:lnTo>
                    <a:lnTo>
                      <a:pt x="176" y="156"/>
                    </a:lnTo>
                    <a:lnTo>
                      <a:pt x="180" y="138"/>
                    </a:lnTo>
                    <a:lnTo>
                      <a:pt x="171" y="132"/>
                    </a:lnTo>
                    <a:lnTo>
                      <a:pt x="191" y="132"/>
                    </a:lnTo>
                    <a:lnTo>
                      <a:pt x="209" y="127"/>
                    </a:lnTo>
                    <a:lnTo>
                      <a:pt x="209" y="112"/>
                    </a:lnTo>
                    <a:lnTo>
                      <a:pt x="195" y="106"/>
                    </a:lnTo>
                    <a:lnTo>
                      <a:pt x="182" y="106"/>
                    </a:lnTo>
                    <a:lnTo>
                      <a:pt x="186" y="84"/>
                    </a:lnTo>
                    <a:lnTo>
                      <a:pt x="194" y="49"/>
                    </a:lnTo>
                    <a:lnTo>
                      <a:pt x="200" y="30"/>
                    </a:lnTo>
                    <a:lnTo>
                      <a:pt x="191" y="15"/>
                    </a:lnTo>
                    <a:lnTo>
                      <a:pt x="183" y="4"/>
                    </a:lnTo>
                    <a:lnTo>
                      <a:pt x="192" y="0"/>
                    </a:lnTo>
                    <a:lnTo>
                      <a:pt x="218" y="19"/>
                    </a:lnTo>
                    <a:lnTo>
                      <a:pt x="231" y="15"/>
                    </a:lnTo>
                    <a:lnTo>
                      <a:pt x="243" y="33"/>
                    </a:lnTo>
                    <a:lnTo>
                      <a:pt x="246" y="51"/>
                    </a:lnTo>
                    <a:lnTo>
                      <a:pt x="266" y="61"/>
                    </a:lnTo>
                    <a:lnTo>
                      <a:pt x="276" y="72"/>
                    </a:lnTo>
                    <a:lnTo>
                      <a:pt x="278" y="51"/>
                    </a:lnTo>
                    <a:lnTo>
                      <a:pt x="291" y="49"/>
                    </a:lnTo>
                    <a:lnTo>
                      <a:pt x="309" y="60"/>
                    </a:lnTo>
                    <a:lnTo>
                      <a:pt x="315" y="52"/>
                    </a:lnTo>
                    <a:lnTo>
                      <a:pt x="326" y="60"/>
                    </a:lnTo>
                    <a:lnTo>
                      <a:pt x="318" y="34"/>
                    </a:lnTo>
                    <a:lnTo>
                      <a:pt x="306" y="18"/>
                    </a:lnTo>
                    <a:lnTo>
                      <a:pt x="311" y="3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Freeform 17"/>
              <p:cNvSpPr>
                <a:spLocks/>
              </p:cNvSpPr>
              <p:nvPr/>
            </p:nvSpPr>
            <p:spPr bwMode="auto">
              <a:xfrm>
                <a:off x="4618" y="929"/>
                <a:ext cx="453" cy="379"/>
              </a:xfrm>
              <a:custGeom>
                <a:avLst/>
                <a:gdLst>
                  <a:gd name="T0" fmla="*/ 214 w 429"/>
                  <a:gd name="T1" fmla="*/ 22 h 356"/>
                  <a:gd name="T2" fmla="*/ 244 w 429"/>
                  <a:gd name="T3" fmla="*/ 63 h 356"/>
                  <a:gd name="T4" fmla="*/ 333 w 429"/>
                  <a:gd name="T5" fmla="*/ 34 h 356"/>
                  <a:gd name="T6" fmla="*/ 356 w 429"/>
                  <a:gd name="T7" fmla="*/ 98 h 356"/>
                  <a:gd name="T8" fmla="*/ 279 w 429"/>
                  <a:gd name="T9" fmla="*/ 148 h 356"/>
                  <a:gd name="T10" fmla="*/ 231 w 429"/>
                  <a:gd name="T11" fmla="*/ 187 h 356"/>
                  <a:gd name="T12" fmla="*/ 197 w 429"/>
                  <a:gd name="T13" fmla="*/ 221 h 356"/>
                  <a:gd name="T14" fmla="*/ 273 w 429"/>
                  <a:gd name="T15" fmla="*/ 187 h 356"/>
                  <a:gd name="T16" fmla="*/ 360 w 429"/>
                  <a:gd name="T17" fmla="*/ 134 h 356"/>
                  <a:gd name="T18" fmla="*/ 447 w 429"/>
                  <a:gd name="T19" fmla="*/ 104 h 356"/>
                  <a:gd name="T20" fmla="*/ 476 w 429"/>
                  <a:gd name="T21" fmla="*/ 153 h 356"/>
                  <a:gd name="T22" fmla="*/ 543 w 429"/>
                  <a:gd name="T23" fmla="*/ 187 h 356"/>
                  <a:gd name="T24" fmla="*/ 615 w 429"/>
                  <a:gd name="T25" fmla="*/ 156 h 356"/>
                  <a:gd name="T26" fmla="*/ 597 w 429"/>
                  <a:gd name="T27" fmla="*/ 198 h 356"/>
                  <a:gd name="T28" fmla="*/ 587 w 429"/>
                  <a:gd name="T29" fmla="*/ 274 h 356"/>
                  <a:gd name="T30" fmla="*/ 564 w 429"/>
                  <a:gd name="T31" fmla="*/ 336 h 356"/>
                  <a:gd name="T32" fmla="*/ 551 w 429"/>
                  <a:gd name="T33" fmla="*/ 378 h 356"/>
                  <a:gd name="T34" fmla="*/ 551 w 429"/>
                  <a:gd name="T35" fmla="*/ 418 h 356"/>
                  <a:gd name="T36" fmla="*/ 612 w 429"/>
                  <a:gd name="T37" fmla="*/ 415 h 356"/>
                  <a:gd name="T38" fmla="*/ 625 w 429"/>
                  <a:gd name="T39" fmla="*/ 460 h 356"/>
                  <a:gd name="T40" fmla="*/ 659 w 429"/>
                  <a:gd name="T41" fmla="*/ 489 h 356"/>
                  <a:gd name="T42" fmla="*/ 639 w 429"/>
                  <a:gd name="T43" fmla="*/ 528 h 356"/>
                  <a:gd name="T44" fmla="*/ 605 w 429"/>
                  <a:gd name="T45" fmla="*/ 533 h 356"/>
                  <a:gd name="T46" fmla="*/ 561 w 429"/>
                  <a:gd name="T47" fmla="*/ 564 h 356"/>
                  <a:gd name="T48" fmla="*/ 507 w 429"/>
                  <a:gd name="T49" fmla="*/ 558 h 356"/>
                  <a:gd name="T50" fmla="*/ 480 w 429"/>
                  <a:gd name="T51" fmla="*/ 525 h 356"/>
                  <a:gd name="T52" fmla="*/ 417 w 429"/>
                  <a:gd name="T53" fmla="*/ 499 h 356"/>
                  <a:gd name="T54" fmla="*/ 360 w 429"/>
                  <a:gd name="T55" fmla="*/ 523 h 356"/>
                  <a:gd name="T56" fmla="*/ 302 w 429"/>
                  <a:gd name="T57" fmla="*/ 543 h 356"/>
                  <a:gd name="T58" fmla="*/ 268 w 429"/>
                  <a:gd name="T59" fmla="*/ 510 h 356"/>
                  <a:gd name="T60" fmla="*/ 220 w 429"/>
                  <a:gd name="T61" fmla="*/ 494 h 356"/>
                  <a:gd name="T62" fmla="*/ 185 w 429"/>
                  <a:gd name="T63" fmla="*/ 450 h 356"/>
                  <a:gd name="T64" fmla="*/ 143 w 429"/>
                  <a:gd name="T65" fmla="*/ 438 h 356"/>
                  <a:gd name="T66" fmla="*/ 83 w 429"/>
                  <a:gd name="T67" fmla="*/ 374 h 356"/>
                  <a:gd name="T68" fmla="*/ 91 w 429"/>
                  <a:gd name="T69" fmla="*/ 277 h 356"/>
                  <a:gd name="T70" fmla="*/ 25 w 429"/>
                  <a:gd name="T71" fmla="*/ 218 h 356"/>
                  <a:gd name="T72" fmla="*/ 23 w 429"/>
                  <a:gd name="T73" fmla="*/ 172 h 356"/>
                  <a:gd name="T74" fmla="*/ 73 w 429"/>
                  <a:gd name="T75" fmla="*/ 127 h 356"/>
                  <a:gd name="T76" fmla="*/ 114 w 429"/>
                  <a:gd name="T77" fmla="*/ 49 h 356"/>
                  <a:gd name="T78" fmla="*/ 184 w 429"/>
                  <a:gd name="T79" fmla="*/ 0 h 3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9" h="356">
                    <a:moveTo>
                      <a:pt x="119" y="0"/>
                    </a:moveTo>
                    <a:lnTo>
                      <a:pt x="138" y="14"/>
                    </a:lnTo>
                    <a:lnTo>
                      <a:pt x="138" y="32"/>
                    </a:lnTo>
                    <a:lnTo>
                      <a:pt x="158" y="38"/>
                    </a:lnTo>
                    <a:lnTo>
                      <a:pt x="195" y="30"/>
                    </a:lnTo>
                    <a:lnTo>
                      <a:pt x="215" y="21"/>
                    </a:lnTo>
                    <a:lnTo>
                      <a:pt x="233" y="45"/>
                    </a:lnTo>
                    <a:lnTo>
                      <a:pt x="230" y="59"/>
                    </a:lnTo>
                    <a:lnTo>
                      <a:pt x="204" y="80"/>
                    </a:lnTo>
                    <a:lnTo>
                      <a:pt x="180" y="90"/>
                    </a:lnTo>
                    <a:lnTo>
                      <a:pt x="165" y="107"/>
                    </a:lnTo>
                    <a:lnTo>
                      <a:pt x="150" y="114"/>
                    </a:lnTo>
                    <a:lnTo>
                      <a:pt x="138" y="117"/>
                    </a:lnTo>
                    <a:lnTo>
                      <a:pt x="128" y="134"/>
                    </a:lnTo>
                    <a:lnTo>
                      <a:pt x="143" y="135"/>
                    </a:lnTo>
                    <a:lnTo>
                      <a:pt x="177" y="114"/>
                    </a:lnTo>
                    <a:lnTo>
                      <a:pt x="198" y="96"/>
                    </a:lnTo>
                    <a:lnTo>
                      <a:pt x="233" y="81"/>
                    </a:lnTo>
                    <a:lnTo>
                      <a:pt x="248" y="63"/>
                    </a:lnTo>
                    <a:lnTo>
                      <a:pt x="290" y="63"/>
                    </a:lnTo>
                    <a:lnTo>
                      <a:pt x="309" y="81"/>
                    </a:lnTo>
                    <a:lnTo>
                      <a:pt x="309" y="93"/>
                    </a:lnTo>
                    <a:lnTo>
                      <a:pt x="341" y="107"/>
                    </a:lnTo>
                    <a:lnTo>
                      <a:pt x="351" y="114"/>
                    </a:lnTo>
                    <a:lnTo>
                      <a:pt x="374" y="104"/>
                    </a:lnTo>
                    <a:lnTo>
                      <a:pt x="398" y="95"/>
                    </a:lnTo>
                    <a:lnTo>
                      <a:pt x="408" y="102"/>
                    </a:lnTo>
                    <a:lnTo>
                      <a:pt x="386" y="120"/>
                    </a:lnTo>
                    <a:lnTo>
                      <a:pt x="377" y="147"/>
                    </a:lnTo>
                    <a:lnTo>
                      <a:pt x="381" y="165"/>
                    </a:lnTo>
                    <a:lnTo>
                      <a:pt x="365" y="182"/>
                    </a:lnTo>
                    <a:lnTo>
                      <a:pt x="365" y="204"/>
                    </a:lnTo>
                    <a:lnTo>
                      <a:pt x="359" y="218"/>
                    </a:lnTo>
                    <a:lnTo>
                      <a:pt x="357" y="228"/>
                    </a:lnTo>
                    <a:lnTo>
                      <a:pt x="351" y="237"/>
                    </a:lnTo>
                    <a:lnTo>
                      <a:pt x="357" y="254"/>
                    </a:lnTo>
                    <a:lnTo>
                      <a:pt x="368" y="237"/>
                    </a:lnTo>
                    <a:lnTo>
                      <a:pt x="396" y="252"/>
                    </a:lnTo>
                    <a:lnTo>
                      <a:pt x="390" y="275"/>
                    </a:lnTo>
                    <a:lnTo>
                      <a:pt x="404" y="279"/>
                    </a:lnTo>
                    <a:lnTo>
                      <a:pt x="414" y="276"/>
                    </a:lnTo>
                    <a:lnTo>
                      <a:pt x="426" y="296"/>
                    </a:lnTo>
                    <a:lnTo>
                      <a:pt x="429" y="315"/>
                    </a:lnTo>
                    <a:lnTo>
                      <a:pt x="414" y="320"/>
                    </a:lnTo>
                    <a:lnTo>
                      <a:pt x="408" y="332"/>
                    </a:lnTo>
                    <a:lnTo>
                      <a:pt x="392" y="323"/>
                    </a:lnTo>
                    <a:lnTo>
                      <a:pt x="377" y="321"/>
                    </a:lnTo>
                    <a:lnTo>
                      <a:pt x="363" y="342"/>
                    </a:lnTo>
                    <a:lnTo>
                      <a:pt x="336" y="356"/>
                    </a:lnTo>
                    <a:lnTo>
                      <a:pt x="329" y="338"/>
                    </a:lnTo>
                    <a:lnTo>
                      <a:pt x="324" y="324"/>
                    </a:lnTo>
                    <a:lnTo>
                      <a:pt x="312" y="318"/>
                    </a:lnTo>
                    <a:lnTo>
                      <a:pt x="290" y="320"/>
                    </a:lnTo>
                    <a:lnTo>
                      <a:pt x="269" y="302"/>
                    </a:lnTo>
                    <a:lnTo>
                      <a:pt x="246" y="318"/>
                    </a:lnTo>
                    <a:lnTo>
                      <a:pt x="233" y="317"/>
                    </a:lnTo>
                    <a:lnTo>
                      <a:pt x="221" y="335"/>
                    </a:lnTo>
                    <a:lnTo>
                      <a:pt x="195" y="329"/>
                    </a:lnTo>
                    <a:lnTo>
                      <a:pt x="180" y="332"/>
                    </a:lnTo>
                    <a:lnTo>
                      <a:pt x="174" y="309"/>
                    </a:lnTo>
                    <a:lnTo>
                      <a:pt x="153" y="302"/>
                    </a:lnTo>
                    <a:lnTo>
                      <a:pt x="143" y="300"/>
                    </a:lnTo>
                    <a:lnTo>
                      <a:pt x="141" y="287"/>
                    </a:lnTo>
                    <a:lnTo>
                      <a:pt x="120" y="272"/>
                    </a:lnTo>
                    <a:lnTo>
                      <a:pt x="99" y="279"/>
                    </a:lnTo>
                    <a:lnTo>
                      <a:pt x="93" y="266"/>
                    </a:lnTo>
                    <a:lnTo>
                      <a:pt x="77" y="269"/>
                    </a:lnTo>
                    <a:lnTo>
                      <a:pt x="54" y="225"/>
                    </a:lnTo>
                    <a:lnTo>
                      <a:pt x="45" y="192"/>
                    </a:lnTo>
                    <a:lnTo>
                      <a:pt x="59" y="167"/>
                    </a:lnTo>
                    <a:lnTo>
                      <a:pt x="50" y="153"/>
                    </a:lnTo>
                    <a:lnTo>
                      <a:pt x="17" y="132"/>
                    </a:lnTo>
                    <a:lnTo>
                      <a:pt x="0" y="126"/>
                    </a:lnTo>
                    <a:lnTo>
                      <a:pt x="15" y="104"/>
                    </a:lnTo>
                    <a:lnTo>
                      <a:pt x="33" y="101"/>
                    </a:lnTo>
                    <a:lnTo>
                      <a:pt x="47" y="77"/>
                    </a:lnTo>
                    <a:lnTo>
                      <a:pt x="57" y="48"/>
                    </a:lnTo>
                    <a:lnTo>
                      <a:pt x="74" y="30"/>
                    </a:lnTo>
                    <a:lnTo>
                      <a:pt x="95" y="8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Freeform 19"/>
              <p:cNvSpPr>
                <a:spLocks/>
              </p:cNvSpPr>
              <p:nvPr/>
            </p:nvSpPr>
            <p:spPr bwMode="auto">
              <a:xfrm>
                <a:off x="4520" y="175"/>
                <a:ext cx="550" cy="686"/>
              </a:xfrm>
              <a:custGeom>
                <a:avLst/>
                <a:gdLst>
                  <a:gd name="T0" fmla="*/ 402 w 521"/>
                  <a:gd name="T1" fmla="*/ 29 h 644"/>
                  <a:gd name="T2" fmla="*/ 450 w 521"/>
                  <a:gd name="T3" fmla="*/ 43 h 644"/>
                  <a:gd name="T4" fmla="*/ 406 w 521"/>
                  <a:gd name="T5" fmla="*/ 152 h 644"/>
                  <a:gd name="T6" fmla="*/ 352 w 521"/>
                  <a:gd name="T7" fmla="*/ 160 h 644"/>
                  <a:gd name="T8" fmla="*/ 315 w 521"/>
                  <a:gd name="T9" fmla="*/ 248 h 644"/>
                  <a:gd name="T10" fmla="*/ 338 w 521"/>
                  <a:gd name="T11" fmla="*/ 329 h 644"/>
                  <a:gd name="T12" fmla="*/ 342 w 521"/>
                  <a:gd name="T13" fmla="*/ 403 h 644"/>
                  <a:gd name="T14" fmla="*/ 322 w 521"/>
                  <a:gd name="T15" fmla="*/ 499 h 644"/>
                  <a:gd name="T16" fmla="*/ 394 w 521"/>
                  <a:gd name="T17" fmla="*/ 549 h 644"/>
                  <a:gd name="T18" fmla="*/ 438 w 521"/>
                  <a:gd name="T19" fmla="*/ 656 h 644"/>
                  <a:gd name="T20" fmla="*/ 450 w 521"/>
                  <a:gd name="T21" fmla="*/ 611 h 644"/>
                  <a:gd name="T22" fmla="*/ 515 w 521"/>
                  <a:gd name="T23" fmla="*/ 643 h 644"/>
                  <a:gd name="T24" fmla="*/ 574 w 521"/>
                  <a:gd name="T25" fmla="*/ 646 h 644"/>
                  <a:gd name="T26" fmla="*/ 626 w 521"/>
                  <a:gd name="T27" fmla="*/ 688 h 644"/>
                  <a:gd name="T28" fmla="*/ 628 w 521"/>
                  <a:gd name="T29" fmla="*/ 552 h 644"/>
                  <a:gd name="T30" fmla="*/ 555 w 521"/>
                  <a:gd name="T31" fmla="*/ 483 h 644"/>
                  <a:gd name="T32" fmla="*/ 639 w 521"/>
                  <a:gd name="T33" fmla="*/ 428 h 644"/>
                  <a:gd name="T34" fmla="*/ 708 w 521"/>
                  <a:gd name="T35" fmla="*/ 442 h 644"/>
                  <a:gd name="T36" fmla="*/ 784 w 521"/>
                  <a:gd name="T37" fmla="*/ 540 h 644"/>
                  <a:gd name="T38" fmla="*/ 777 w 521"/>
                  <a:gd name="T39" fmla="*/ 667 h 644"/>
                  <a:gd name="T40" fmla="*/ 717 w 521"/>
                  <a:gd name="T41" fmla="*/ 785 h 644"/>
                  <a:gd name="T42" fmla="*/ 653 w 521"/>
                  <a:gd name="T43" fmla="*/ 832 h 644"/>
                  <a:gd name="T44" fmla="*/ 600 w 521"/>
                  <a:gd name="T45" fmla="*/ 947 h 644"/>
                  <a:gd name="T46" fmla="*/ 532 w 521"/>
                  <a:gd name="T47" fmla="*/ 960 h 644"/>
                  <a:gd name="T48" fmla="*/ 553 w 521"/>
                  <a:gd name="T49" fmla="*/ 1068 h 644"/>
                  <a:gd name="T50" fmla="*/ 382 w 521"/>
                  <a:gd name="T51" fmla="*/ 1024 h 644"/>
                  <a:gd name="T52" fmla="*/ 251 w 521"/>
                  <a:gd name="T53" fmla="*/ 969 h 644"/>
                  <a:gd name="T54" fmla="*/ 198 w 521"/>
                  <a:gd name="T55" fmla="*/ 882 h 644"/>
                  <a:gd name="T56" fmla="*/ 292 w 521"/>
                  <a:gd name="T57" fmla="*/ 785 h 644"/>
                  <a:gd name="T58" fmla="*/ 374 w 521"/>
                  <a:gd name="T59" fmla="*/ 651 h 644"/>
                  <a:gd name="T60" fmla="*/ 352 w 521"/>
                  <a:gd name="T61" fmla="*/ 616 h 644"/>
                  <a:gd name="T62" fmla="*/ 282 w 521"/>
                  <a:gd name="T63" fmla="*/ 744 h 644"/>
                  <a:gd name="T64" fmla="*/ 184 w 521"/>
                  <a:gd name="T65" fmla="*/ 798 h 644"/>
                  <a:gd name="T66" fmla="*/ 147 w 521"/>
                  <a:gd name="T67" fmla="*/ 738 h 644"/>
                  <a:gd name="T68" fmla="*/ 128 w 521"/>
                  <a:gd name="T69" fmla="*/ 671 h 644"/>
                  <a:gd name="T70" fmla="*/ 154 w 521"/>
                  <a:gd name="T71" fmla="*/ 680 h 644"/>
                  <a:gd name="T72" fmla="*/ 258 w 521"/>
                  <a:gd name="T73" fmla="*/ 666 h 644"/>
                  <a:gd name="T74" fmla="*/ 241 w 521"/>
                  <a:gd name="T75" fmla="*/ 616 h 644"/>
                  <a:gd name="T76" fmla="*/ 203 w 521"/>
                  <a:gd name="T77" fmla="*/ 587 h 644"/>
                  <a:gd name="T78" fmla="*/ 188 w 521"/>
                  <a:gd name="T79" fmla="*/ 520 h 644"/>
                  <a:gd name="T80" fmla="*/ 96 w 521"/>
                  <a:gd name="T81" fmla="*/ 517 h 644"/>
                  <a:gd name="T82" fmla="*/ 31 w 521"/>
                  <a:gd name="T83" fmla="*/ 511 h 644"/>
                  <a:gd name="T84" fmla="*/ 0 w 521"/>
                  <a:gd name="T85" fmla="*/ 456 h 644"/>
                  <a:gd name="T86" fmla="*/ 43 w 521"/>
                  <a:gd name="T87" fmla="*/ 406 h 644"/>
                  <a:gd name="T88" fmla="*/ 91 w 521"/>
                  <a:gd name="T89" fmla="*/ 364 h 644"/>
                  <a:gd name="T90" fmla="*/ 115 w 521"/>
                  <a:gd name="T91" fmla="*/ 310 h 644"/>
                  <a:gd name="T92" fmla="*/ 148 w 521"/>
                  <a:gd name="T93" fmla="*/ 261 h 644"/>
                  <a:gd name="T94" fmla="*/ 216 w 521"/>
                  <a:gd name="T95" fmla="*/ 247 h 644"/>
                  <a:gd name="T96" fmla="*/ 281 w 521"/>
                  <a:gd name="T97" fmla="*/ 195 h 644"/>
                  <a:gd name="T98" fmla="*/ 278 w 521"/>
                  <a:gd name="T99" fmla="*/ 134 h 644"/>
                  <a:gd name="T100" fmla="*/ 226 w 521"/>
                  <a:gd name="T101" fmla="*/ 66 h 644"/>
                  <a:gd name="T102" fmla="*/ 282 w 521"/>
                  <a:gd name="T103" fmla="*/ 49 h 644"/>
                  <a:gd name="T104" fmla="*/ 309 w 521"/>
                  <a:gd name="T105" fmla="*/ 3 h 6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21" h="644">
                    <a:moveTo>
                      <a:pt x="227" y="2"/>
                    </a:moveTo>
                    <a:lnTo>
                      <a:pt x="239" y="20"/>
                    </a:lnTo>
                    <a:lnTo>
                      <a:pt x="261" y="18"/>
                    </a:lnTo>
                    <a:lnTo>
                      <a:pt x="275" y="8"/>
                    </a:lnTo>
                    <a:lnTo>
                      <a:pt x="300" y="9"/>
                    </a:lnTo>
                    <a:lnTo>
                      <a:pt x="293" y="26"/>
                    </a:lnTo>
                    <a:lnTo>
                      <a:pt x="278" y="54"/>
                    </a:lnTo>
                    <a:lnTo>
                      <a:pt x="264" y="75"/>
                    </a:lnTo>
                    <a:lnTo>
                      <a:pt x="264" y="92"/>
                    </a:lnTo>
                    <a:lnTo>
                      <a:pt x="249" y="87"/>
                    </a:lnTo>
                    <a:lnTo>
                      <a:pt x="248" y="102"/>
                    </a:lnTo>
                    <a:lnTo>
                      <a:pt x="227" y="96"/>
                    </a:lnTo>
                    <a:lnTo>
                      <a:pt x="221" y="114"/>
                    </a:lnTo>
                    <a:lnTo>
                      <a:pt x="210" y="126"/>
                    </a:lnTo>
                    <a:lnTo>
                      <a:pt x="204" y="150"/>
                    </a:lnTo>
                    <a:lnTo>
                      <a:pt x="218" y="165"/>
                    </a:lnTo>
                    <a:lnTo>
                      <a:pt x="204" y="185"/>
                    </a:lnTo>
                    <a:lnTo>
                      <a:pt x="219" y="197"/>
                    </a:lnTo>
                    <a:lnTo>
                      <a:pt x="210" y="219"/>
                    </a:lnTo>
                    <a:lnTo>
                      <a:pt x="219" y="231"/>
                    </a:lnTo>
                    <a:lnTo>
                      <a:pt x="222" y="243"/>
                    </a:lnTo>
                    <a:lnTo>
                      <a:pt x="206" y="257"/>
                    </a:lnTo>
                    <a:lnTo>
                      <a:pt x="203" y="279"/>
                    </a:lnTo>
                    <a:lnTo>
                      <a:pt x="209" y="300"/>
                    </a:lnTo>
                    <a:lnTo>
                      <a:pt x="233" y="311"/>
                    </a:lnTo>
                    <a:lnTo>
                      <a:pt x="258" y="309"/>
                    </a:lnTo>
                    <a:lnTo>
                      <a:pt x="254" y="330"/>
                    </a:lnTo>
                    <a:lnTo>
                      <a:pt x="264" y="345"/>
                    </a:lnTo>
                    <a:lnTo>
                      <a:pt x="276" y="353"/>
                    </a:lnTo>
                    <a:lnTo>
                      <a:pt x="282" y="396"/>
                    </a:lnTo>
                    <a:lnTo>
                      <a:pt x="299" y="396"/>
                    </a:lnTo>
                    <a:lnTo>
                      <a:pt x="302" y="384"/>
                    </a:lnTo>
                    <a:lnTo>
                      <a:pt x="293" y="369"/>
                    </a:lnTo>
                    <a:lnTo>
                      <a:pt x="302" y="362"/>
                    </a:lnTo>
                    <a:lnTo>
                      <a:pt x="323" y="362"/>
                    </a:lnTo>
                    <a:lnTo>
                      <a:pt x="333" y="387"/>
                    </a:lnTo>
                    <a:lnTo>
                      <a:pt x="339" y="378"/>
                    </a:lnTo>
                    <a:lnTo>
                      <a:pt x="354" y="395"/>
                    </a:lnTo>
                    <a:lnTo>
                      <a:pt x="372" y="389"/>
                    </a:lnTo>
                    <a:lnTo>
                      <a:pt x="371" y="413"/>
                    </a:lnTo>
                    <a:lnTo>
                      <a:pt x="395" y="414"/>
                    </a:lnTo>
                    <a:lnTo>
                      <a:pt x="405" y="414"/>
                    </a:lnTo>
                    <a:lnTo>
                      <a:pt x="414" y="401"/>
                    </a:lnTo>
                    <a:lnTo>
                      <a:pt x="413" y="369"/>
                    </a:lnTo>
                    <a:lnTo>
                      <a:pt x="407" y="332"/>
                    </a:lnTo>
                    <a:lnTo>
                      <a:pt x="392" y="315"/>
                    </a:lnTo>
                    <a:lnTo>
                      <a:pt x="374" y="299"/>
                    </a:lnTo>
                    <a:lnTo>
                      <a:pt x="360" y="291"/>
                    </a:lnTo>
                    <a:lnTo>
                      <a:pt x="374" y="273"/>
                    </a:lnTo>
                    <a:lnTo>
                      <a:pt x="399" y="266"/>
                    </a:lnTo>
                    <a:lnTo>
                      <a:pt x="414" y="258"/>
                    </a:lnTo>
                    <a:lnTo>
                      <a:pt x="425" y="258"/>
                    </a:lnTo>
                    <a:lnTo>
                      <a:pt x="438" y="266"/>
                    </a:lnTo>
                    <a:lnTo>
                      <a:pt x="459" y="267"/>
                    </a:lnTo>
                    <a:lnTo>
                      <a:pt x="486" y="279"/>
                    </a:lnTo>
                    <a:lnTo>
                      <a:pt x="509" y="303"/>
                    </a:lnTo>
                    <a:lnTo>
                      <a:pt x="509" y="326"/>
                    </a:lnTo>
                    <a:lnTo>
                      <a:pt x="521" y="342"/>
                    </a:lnTo>
                    <a:lnTo>
                      <a:pt x="519" y="374"/>
                    </a:lnTo>
                    <a:lnTo>
                      <a:pt x="503" y="402"/>
                    </a:lnTo>
                    <a:lnTo>
                      <a:pt x="477" y="419"/>
                    </a:lnTo>
                    <a:lnTo>
                      <a:pt x="464" y="452"/>
                    </a:lnTo>
                    <a:lnTo>
                      <a:pt x="465" y="474"/>
                    </a:lnTo>
                    <a:lnTo>
                      <a:pt x="461" y="486"/>
                    </a:lnTo>
                    <a:lnTo>
                      <a:pt x="435" y="494"/>
                    </a:lnTo>
                    <a:lnTo>
                      <a:pt x="423" y="501"/>
                    </a:lnTo>
                    <a:lnTo>
                      <a:pt x="420" y="522"/>
                    </a:lnTo>
                    <a:lnTo>
                      <a:pt x="402" y="557"/>
                    </a:lnTo>
                    <a:lnTo>
                      <a:pt x="389" y="572"/>
                    </a:lnTo>
                    <a:lnTo>
                      <a:pt x="378" y="566"/>
                    </a:lnTo>
                    <a:lnTo>
                      <a:pt x="374" y="578"/>
                    </a:lnTo>
                    <a:lnTo>
                      <a:pt x="345" y="578"/>
                    </a:lnTo>
                    <a:lnTo>
                      <a:pt x="362" y="612"/>
                    </a:lnTo>
                    <a:lnTo>
                      <a:pt x="384" y="633"/>
                    </a:lnTo>
                    <a:lnTo>
                      <a:pt x="359" y="644"/>
                    </a:lnTo>
                    <a:lnTo>
                      <a:pt x="329" y="641"/>
                    </a:lnTo>
                    <a:lnTo>
                      <a:pt x="282" y="627"/>
                    </a:lnTo>
                    <a:lnTo>
                      <a:pt x="248" y="617"/>
                    </a:lnTo>
                    <a:lnTo>
                      <a:pt x="216" y="599"/>
                    </a:lnTo>
                    <a:lnTo>
                      <a:pt x="195" y="588"/>
                    </a:lnTo>
                    <a:lnTo>
                      <a:pt x="162" y="585"/>
                    </a:lnTo>
                    <a:lnTo>
                      <a:pt x="126" y="564"/>
                    </a:lnTo>
                    <a:lnTo>
                      <a:pt x="111" y="551"/>
                    </a:lnTo>
                    <a:lnTo>
                      <a:pt x="129" y="531"/>
                    </a:lnTo>
                    <a:lnTo>
                      <a:pt x="144" y="504"/>
                    </a:lnTo>
                    <a:lnTo>
                      <a:pt x="173" y="492"/>
                    </a:lnTo>
                    <a:lnTo>
                      <a:pt x="189" y="474"/>
                    </a:lnTo>
                    <a:lnTo>
                      <a:pt x="209" y="438"/>
                    </a:lnTo>
                    <a:lnTo>
                      <a:pt x="234" y="404"/>
                    </a:lnTo>
                    <a:lnTo>
                      <a:pt x="242" y="393"/>
                    </a:lnTo>
                    <a:lnTo>
                      <a:pt x="239" y="359"/>
                    </a:lnTo>
                    <a:lnTo>
                      <a:pt x="221" y="351"/>
                    </a:lnTo>
                    <a:lnTo>
                      <a:pt x="227" y="372"/>
                    </a:lnTo>
                    <a:lnTo>
                      <a:pt x="210" y="401"/>
                    </a:lnTo>
                    <a:lnTo>
                      <a:pt x="192" y="411"/>
                    </a:lnTo>
                    <a:lnTo>
                      <a:pt x="183" y="449"/>
                    </a:lnTo>
                    <a:lnTo>
                      <a:pt x="168" y="455"/>
                    </a:lnTo>
                    <a:lnTo>
                      <a:pt x="153" y="464"/>
                    </a:lnTo>
                    <a:lnTo>
                      <a:pt x="119" y="482"/>
                    </a:lnTo>
                    <a:lnTo>
                      <a:pt x="99" y="512"/>
                    </a:lnTo>
                    <a:lnTo>
                      <a:pt x="90" y="486"/>
                    </a:lnTo>
                    <a:lnTo>
                      <a:pt x="95" y="446"/>
                    </a:lnTo>
                    <a:lnTo>
                      <a:pt x="99" y="431"/>
                    </a:lnTo>
                    <a:lnTo>
                      <a:pt x="96" y="420"/>
                    </a:lnTo>
                    <a:lnTo>
                      <a:pt x="83" y="405"/>
                    </a:lnTo>
                    <a:lnTo>
                      <a:pt x="74" y="390"/>
                    </a:lnTo>
                    <a:lnTo>
                      <a:pt x="104" y="395"/>
                    </a:lnTo>
                    <a:lnTo>
                      <a:pt x="99" y="410"/>
                    </a:lnTo>
                    <a:lnTo>
                      <a:pt x="126" y="432"/>
                    </a:lnTo>
                    <a:lnTo>
                      <a:pt x="149" y="432"/>
                    </a:lnTo>
                    <a:lnTo>
                      <a:pt x="167" y="401"/>
                    </a:lnTo>
                    <a:lnTo>
                      <a:pt x="147" y="398"/>
                    </a:lnTo>
                    <a:lnTo>
                      <a:pt x="141" y="386"/>
                    </a:lnTo>
                    <a:lnTo>
                      <a:pt x="156" y="372"/>
                    </a:lnTo>
                    <a:lnTo>
                      <a:pt x="171" y="363"/>
                    </a:lnTo>
                    <a:lnTo>
                      <a:pt x="153" y="345"/>
                    </a:lnTo>
                    <a:lnTo>
                      <a:pt x="131" y="353"/>
                    </a:lnTo>
                    <a:lnTo>
                      <a:pt x="132" y="341"/>
                    </a:lnTo>
                    <a:lnTo>
                      <a:pt x="141" y="335"/>
                    </a:lnTo>
                    <a:lnTo>
                      <a:pt x="122" y="314"/>
                    </a:lnTo>
                    <a:lnTo>
                      <a:pt x="101" y="314"/>
                    </a:lnTo>
                    <a:lnTo>
                      <a:pt x="86" y="306"/>
                    </a:lnTo>
                    <a:lnTo>
                      <a:pt x="62" y="311"/>
                    </a:lnTo>
                    <a:lnTo>
                      <a:pt x="47" y="288"/>
                    </a:lnTo>
                    <a:lnTo>
                      <a:pt x="44" y="299"/>
                    </a:lnTo>
                    <a:lnTo>
                      <a:pt x="21" y="309"/>
                    </a:lnTo>
                    <a:lnTo>
                      <a:pt x="11" y="306"/>
                    </a:lnTo>
                    <a:lnTo>
                      <a:pt x="0" y="293"/>
                    </a:lnTo>
                    <a:lnTo>
                      <a:pt x="0" y="275"/>
                    </a:lnTo>
                    <a:lnTo>
                      <a:pt x="8" y="257"/>
                    </a:lnTo>
                    <a:lnTo>
                      <a:pt x="14" y="239"/>
                    </a:lnTo>
                    <a:lnTo>
                      <a:pt x="27" y="245"/>
                    </a:lnTo>
                    <a:lnTo>
                      <a:pt x="38" y="231"/>
                    </a:lnTo>
                    <a:lnTo>
                      <a:pt x="47" y="224"/>
                    </a:lnTo>
                    <a:lnTo>
                      <a:pt x="59" y="221"/>
                    </a:lnTo>
                    <a:lnTo>
                      <a:pt x="48" y="209"/>
                    </a:lnTo>
                    <a:lnTo>
                      <a:pt x="63" y="200"/>
                    </a:lnTo>
                    <a:lnTo>
                      <a:pt x="75" y="186"/>
                    </a:lnTo>
                    <a:lnTo>
                      <a:pt x="98" y="179"/>
                    </a:lnTo>
                    <a:lnTo>
                      <a:pt x="80" y="164"/>
                    </a:lnTo>
                    <a:lnTo>
                      <a:pt x="96" y="158"/>
                    </a:lnTo>
                    <a:lnTo>
                      <a:pt x="108" y="141"/>
                    </a:lnTo>
                    <a:lnTo>
                      <a:pt x="123" y="152"/>
                    </a:lnTo>
                    <a:lnTo>
                      <a:pt x="140" y="149"/>
                    </a:lnTo>
                    <a:lnTo>
                      <a:pt x="158" y="137"/>
                    </a:lnTo>
                    <a:lnTo>
                      <a:pt x="174" y="137"/>
                    </a:lnTo>
                    <a:lnTo>
                      <a:pt x="182" y="117"/>
                    </a:lnTo>
                    <a:lnTo>
                      <a:pt x="192" y="114"/>
                    </a:lnTo>
                    <a:lnTo>
                      <a:pt x="204" y="90"/>
                    </a:lnTo>
                    <a:lnTo>
                      <a:pt x="180" y="81"/>
                    </a:lnTo>
                    <a:lnTo>
                      <a:pt x="180" y="63"/>
                    </a:lnTo>
                    <a:lnTo>
                      <a:pt x="161" y="65"/>
                    </a:lnTo>
                    <a:lnTo>
                      <a:pt x="146" y="39"/>
                    </a:lnTo>
                    <a:lnTo>
                      <a:pt x="161" y="39"/>
                    </a:lnTo>
                    <a:lnTo>
                      <a:pt x="179" y="51"/>
                    </a:lnTo>
                    <a:lnTo>
                      <a:pt x="183" y="30"/>
                    </a:lnTo>
                    <a:lnTo>
                      <a:pt x="174" y="11"/>
                    </a:lnTo>
                    <a:lnTo>
                      <a:pt x="177" y="0"/>
                    </a:lnTo>
                    <a:lnTo>
                      <a:pt x="201" y="3"/>
                    </a:lnTo>
                    <a:lnTo>
                      <a:pt x="227" y="2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Freeform 20"/>
              <p:cNvSpPr>
                <a:spLocks/>
              </p:cNvSpPr>
              <p:nvPr/>
            </p:nvSpPr>
            <p:spPr bwMode="auto">
              <a:xfrm>
                <a:off x="4817" y="795"/>
                <a:ext cx="706" cy="541"/>
              </a:xfrm>
              <a:custGeom>
                <a:avLst/>
                <a:gdLst>
                  <a:gd name="T0" fmla="*/ 108 w 669"/>
                  <a:gd name="T1" fmla="*/ 147 h 509"/>
                  <a:gd name="T2" fmla="*/ 195 w 669"/>
                  <a:gd name="T3" fmla="*/ 131 h 509"/>
                  <a:gd name="T4" fmla="*/ 283 w 669"/>
                  <a:gd name="T5" fmla="*/ 69 h 509"/>
                  <a:gd name="T6" fmla="*/ 396 w 669"/>
                  <a:gd name="T7" fmla="*/ 0 h 509"/>
                  <a:gd name="T8" fmla="*/ 412 w 669"/>
                  <a:gd name="T9" fmla="*/ 53 h 509"/>
                  <a:gd name="T10" fmla="*/ 500 w 669"/>
                  <a:gd name="T11" fmla="*/ 19 h 509"/>
                  <a:gd name="T12" fmla="*/ 568 w 669"/>
                  <a:gd name="T13" fmla="*/ 23 h 509"/>
                  <a:gd name="T14" fmla="*/ 629 w 669"/>
                  <a:gd name="T15" fmla="*/ 3 h 509"/>
                  <a:gd name="T16" fmla="*/ 680 w 669"/>
                  <a:gd name="T17" fmla="*/ 62 h 509"/>
                  <a:gd name="T18" fmla="*/ 693 w 669"/>
                  <a:gd name="T19" fmla="*/ 88 h 509"/>
                  <a:gd name="T20" fmla="*/ 720 w 669"/>
                  <a:gd name="T21" fmla="*/ 131 h 509"/>
                  <a:gd name="T22" fmla="*/ 720 w 669"/>
                  <a:gd name="T23" fmla="*/ 165 h 509"/>
                  <a:gd name="T24" fmla="*/ 761 w 669"/>
                  <a:gd name="T25" fmla="*/ 192 h 509"/>
                  <a:gd name="T26" fmla="*/ 797 w 669"/>
                  <a:gd name="T27" fmla="*/ 180 h 509"/>
                  <a:gd name="T28" fmla="*/ 782 w 669"/>
                  <a:gd name="T29" fmla="*/ 225 h 509"/>
                  <a:gd name="T30" fmla="*/ 841 w 669"/>
                  <a:gd name="T31" fmla="*/ 186 h 509"/>
                  <a:gd name="T32" fmla="*/ 854 w 669"/>
                  <a:gd name="T33" fmla="*/ 155 h 509"/>
                  <a:gd name="T34" fmla="*/ 942 w 669"/>
                  <a:gd name="T35" fmla="*/ 223 h 509"/>
                  <a:gd name="T36" fmla="*/ 1028 w 669"/>
                  <a:gd name="T37" fmla="*/ 249 h 509"/>
                  <a:gd name="T38" fmla="*/ 966 w 669"/>
                  <a:gd name="T39" fmla="*/ 280 h 509"/>
                  <a:gd name="T40" fmla="*/ 948 w 669"/>
                  <a:gd name="T41" fmla="*/ 370 h 509"/>
                  <a:gd name="T42" fmla="*/ 915 w 669"/>
                  <a:gd name="T43" fmla="*/ 383 h 509"/>
                  <a:gd name="T44" fmla="*/ 913 w 669"/>
                  <a:gd name="T45" fmla="*/ 432 h 509"/>
                  <a:gd name="T46" fmla="*/ 869 w 669"/>
                  <a:gd name="T47" fmla="*/ 489 h 509"/>
                  <a:gd name="T48" fmla="*/ 797 w 669"/>
                  <a:gd name="T49" fmla="*/ 545 h 509"/>
                  <a:gd name="T50" fmla="*/ 767 w 669"/>
                  <a:gd name="T51" fmla="*/ 611 h 509"/>
                  <a:gd name="T52" fmla="*/ 744 w 669"/>
                  <a:gd name="T53" fmla="*/ 669 h 509"/>
                  <a:gd name="T54" fmla="*/ 697 w 669"/>
                  <a:gd name="T55" fmla="*/ 732 h 509"/>
                  <a:gd name="T56" fmla="*/ 702 w 669"/>
                  <a:gd name="T57" fmla="*/ 796 h 509"/>
                  <a:gd name="T58" fmla="*/ 602 w 669"/>
                  <a:gd name="T59" fmla="*/ 794 h 509"/>
                  <a:gd name="T60" fmla="*/ 568 w 669"/>
                  <a:gd name="T61" fmla="*/ 753 h 509"/>
                  <a:gd name="T62" fmla="*/ 471 w 669"/>
                  <a:gd name="T63" fmla="*/ 731 h 509"/>
                  <a:gd name="T64" fmla="*/ 483 w 669"/>
                  <a:gd name="T65" fmla="*/ 684 h 509"/>
                  <a:gd name="T66" fmla="*/ 428 w 669"/>
                  <a:gd name="T67" fmla="*/ 705 h 509"/>
                  <a:gd name="T68" fmla="*/ 361 w 669"/>
                  <a:gd name="T69" fmla="*/ 717 h 509"/>
                  <a:gd name="T70" fmla="*/ 346 w 669"/>
                  <a:gd name="T71" fmla="*/ 652 h 509"/>
                  <a:gd name="T72" fmla="*/ 316 w 669"/>
                  <a:gd name="T73" fmla="*/ 649 h 509"/>
                  <a:gd name="T74" fmla="*/ 279 w 669"/>
                  <a:gd name="T75" fmla="*/ 591 h 509"/>
                  <a:gd name="T76" fmla="*/ 251 w 669"/>
                  <a:gd name="T77" fmla="*/ 591 h 509"/>
                  <a:gd name="T78" fmla="*/ 274 w 669"/>
                  <a:gd name="T79" fmla="*/ 521 h 509"/>
                  <a:gd name="T80" fmla="*/ 305 w 669"/>
                  <a:gd name="T81" fmla="*/ 467 h 509"/>
                  <a:gd name="T82" fmla="*/ 309 w 669"/>
                  <a:gd name="T83" fmla="*/ 393 h 509"/>
                  <a:gd name="T84" fmla="*/ 358 w 669"/>
                  <a:gd name="T85" fmla="*/ 344 h 509"/>
                  <a:gd name="T86" fmla="*/ 323 w 669"/>
                  <a:gd name="T87" fmla="*/ 302 h 509"/>
                  <a:gd name="T88" fmla="*/ 305 w 669"/>
                  <a:gd name="T89" fmla="*/ 288 h 509"/>
                  <a:gd name="T90" fmla="*/ 345 w 669"/>
                  <a:gd name="T91" fmla="*/ 259 h 509"/>
                  <a:gd name="T92" fmla="*/ 279 w 669"/>
                  <a:gd name="T93" fmla="*/ 267 h 509"/>
                  <a:gd name="T94" fmla="*/ 227 w 669"/>
                  <a:gd name="T95" fmla="*/ 288 h 509"/>
                  <a:gd name="T96" fmla="*/ 221 w 669"/>
                  <a:gd name="T97" fmla="*/ 237 h 509"/>
                  <a:gd name="T98" fmla="*/ 204 w 669"/>
                  <a:gd name="T99" fmla="*/ 188 h 509"/>
                  <a:gd name="T100" fmla="*/ 175 w 669"/>
                  <a:gd name="T101" fmla="*/ 160 h 509"/>
                  <a:gd name="T102" fmla="*/ 139 w 669"/>
                  <a:gd name="T103" fmla="*/ 197 h 509"/>
                  <a:gd name="T104" fmla="*/ 139 w 669"/>
                  <a:gd name="T105" fmla="*/ 210 h 509"/>
                  <a:gd name="T106" fmla="*/ 55 w 669"/>
                  <a:gd name="T107" fmla="*/ 213 h 509"/>
                  <a:gd name="T108" fmla="*/ 0 w 669"/>
                  <a:gd name="T109" fmla="*/ 151 h 5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9" h="509">
                    <a:moveTo>
                      <a:pt x="0" y="93"/>
                    </a:moveTo>
                    <a:lnTo>
                      <a:pt x="70" y="90"/>
                    </a:lnTo>
                    <a:lnTo>
                      <a:pt x="97" y="86"/>
                    </a:lnTo>
                    <a:lnTo>
                      <a:pt x="127" y="81"/>
                    </a:lnTo>
                    <a:lnTo>
                      <a:pt x="178" y="71"/>
                    </a:lnTo>
                    <a:lnTo>
                      <a:pt x="184" y="42"/>
                    </a:lnTo>
                    <a:lnTo>
                      <a:pt x="222" y="26"/>
                    </a:lnTo>
                    <a:lnTo>
                      <a:pt x="256" y="0"/>
                    </a:lnTo>
                    <a:lnTo>
                      <a:pt x="270" y="17"/>
                    </a:lnTo>
                    <a:lnTo>
                      <a:pt x="268" y="33"/>
                    </a:lnTo>
                    <a:lnTo>
                      <a:pt x="298" y="21"/>
                    </a:lnTo>
                    <a:lnTo>
                      <a:pt x="325" y="11"/>
                    </a:lnTo>
                    <a:lnTo>
                      <a:pt x="343" y="11"/>
                    </a:lnTo>
                    <a:lnTo>
                      <a:pt x="369" y="15"/>
                    </a:lnTo>
                    <a:lnTo>
                      <a:pt x="394" y="6"/>
                    </a:lnTo>
                    <a:lnTo>
                      <a:pt x="408" y="3"/>
                    </a:lnTo>
                    <a:lnTo>
                      <a:pt x="429" y="17"/>
                    </a:lnTo>
                    <a:lnTo>
                      <a:pt x="442" y="38"/>
                    </a:lnTo>
                    <a:lnTo>
                      <a:pt x="430" y="59"/>
                    </a:lnTo>
                    <a:lnTo>
                      <a:pt x="451" y="54"/>
                    </a:lnTo>
                    <a:lnTo>
                      <a:pt x="466" y="59"/>
                    </a:lnTo>
                    <a:lnTo>
                      <a:pt x="468" y="81"/>
                    </a:lnTo>
                    <a:lnTo>
                      <a:pt x="460" y="92"/>
                    </a:lnTo>
                    <a:lnTo>
                      <a:pt x="468" y="101"/>
                    </a:lnTo>
                    <a:lnTo>
                      <a:pt x="474" y="120"/>
                    </a:lnTo>
                    <a:lnTo>
                      <a:pt x="495" y="119"/>
                    </a:lnTo>
                    <a:lnTo>
                      <a:pt x="505" y="104"/>
                    </a:lnTo>
                    <a:lnTo>
                      <a:pt x="517" y="111"/>
                    </a:lnTo>
                    <a:lnTo>
                      <a:pt x="511" y="125"/>
                    </a:lnTo>
                    <a:lnTo>
                      <a:pt x="508" y="138"/>
                    </a:lnTo>
                    <a:lnTo>
                      <a:pt x="529" y="129"/>
                    </a:lnTo>
                    <a:lnTo>
                      <a:pt x="546" y="114"/>
                    </a:lnTo>
                    <a:lnTo>
                      <a:pt x="543" y="101"/>
                    </a:lnTo>
                    <a:lnTo>
                      <a:pt x="556" y="95"/>
                    </a:lnTo>
                    <a:lnTo>
                      <a:pt x="588" y="119"/>
                    </a:lnTo>
                    <a:lnTo>
                      <a:pt x="612" y="137"/>
                    </a:lnTo>
                    <a:lnTo>
                      <a:pt x="640" y="146"/>
                    </a:lnTo>
                    <a:lnTo>
                      <a:pt x="669" y="152"/>
                    </a:lnTo>
                    <a:lnTo>
                      <a:pt x="649" y="182"/>
                    </a:lnTo>
                    <a:lnTo>
                      <a:pt x="627" y="171"/>
                    </a:lnTo>
                    <a:lnTo>
                      <a:pt x="625" y="203"/>
                    </a:lnTo>
                    <a:lnTo>
                      <a:pt x="616" y="228"/>
                    </a:lnTo>
                    <a:lnTo>
                      <a:pt x="607" y="222"/>
                    </a:lnTo>
                    <a:lnTo>
                      <a:pt x="594" y="234"/>
                    </a:lnTo>
                    <a:lnTo>
                      <a:pt x="601" y="248"/>
                    </a:lnTo>
                    <a:lnTo>
                      <a:pt x="592" y="264"/>
                    </a:lnTo>
                    <a:lnTo>
                      <a:pt x="585" y="281"/>
                    </a:lnTo>
                    <a:lnTo>
                      <a:pt x="564" y="300"/>
                    </a:lnTo>
                    <a:lnTo>
                      <a:pt x="547" y="311"/>
                    </a:lnTo>
                    <a:lnTo>
                      <a:pt x="517" y="335"/>
                    </a:lnTo>
                    <a:lnTo>
                      <a:pt x="501" y="359"/>
                    </a:lnTo>
                    <a:lnTo>
                      <a:pt x="499" y="375"/>
                    </a:lnTo>
                    <a:lnTo>
                      <a:pt x="483" y="398"/>
                    </a:lnTo>
                    <a:lnTo>
                      <a:pt x="484" y="411"/>
                    </a:lnTo>
                    <a:lnTo>
                      <a:pt x="466" y="422"/>
                    </a:lnTo>
                    <a:lnTo>
                      <a:pt x="453" y="450"/>
                    </a:lnTo>
                    <a:lnTo>
                      <a:pt x="459" y="467"/>
                    </a:lnTo>
                    <a:lnTo>
                      <a:pt x="456" y="488"/>
                    </a:lnTo>
                    <a:lnTo>
                      <a:pt x="415" y="509"/>
                    </a:lnTo>
                    <a:lnTo>
                      <a:pt x="391" y="486"/>
                    </a:lnTo>
                    <a:lnTo>
                      <a:pt x="373" y="494"/>
                    </a:lnTo>
                    <a:lnTo>
                      <a:pt x="369" y="462"/>
                    </a:lnTo>
                    <a:lnTo>
                      <a:pt x="349" y="449"/>
                    </a:lnTo>
                    <a:lnTo>
                      <a:pt x="306" y="449"/>
                    </a:lnTo>
                    <a:lnTo>
                      <a:pt x="306" y="432"/>
                    </a:lnTo>
                    <a:lnTo>
                      <a:pt x="315" y="420"/>
                    </a:lnTo>
                    <a:lnTo>
                      <a:pt x="303" y="407"/>
                    </a:lnTo>
                    <a:lnTo>
                      <a:pt x="280" y="432"/>
                    </a:lnTo>
                    <a:lnTo>
                      <a:pt x="267" y="435"/>
                    </a:lnTo>
                    <a:lnTo>
                      <a:pt x="235" y="441"/>
                    </a:lnTo>
                    <a:lnTo>
                      <a:pt x="241" y="423"/>
                    </a:lnTo>
                    <a:lnTo>
                      <a:pt x="226" y="401"/>
                    </a:lnTo>
                    <a:lnTo>
                      <a:pt x="214" y="405"/>
                    </a:lnTo>
                    <a:lnTo>
                      <a:pt x="205" y="399"/>
                    </a:lnTo>
                    <a:lnTo>
                      <a:pt x="207" y="378"/>
                    </a:lnTo>
                    <a:lnTo>
                      <a:pt x="181" y="363"/>
                    </a:lnTo>
                    <a:lnTo>
                      <a:pt x="171" y="381"/>
                    </a:lnTo>
                    <a:lnTo>
                      <a:pt x="163" y="363"/>
                    </a:lnTo>
                    <a:lnTo>
                      <a:pt x="172" y="339"/>
                    </a:lnTo>
                    <a:lnTo>
                      <a:pt x="178" y="320"/>
                    </a:lnTo>
                    <a:lnTo>
                      <a:pt x="177" y="305"/>
                    </a:lnTo>
                    <a:lnTo>
                      <a:pt x="198" y="287"/>
                    </a:lnTo>
                    <a:lnTo>
                      <a:pt x="189" y="278"/>
                    </a:lnTo>
                    <a:lnTo>
                      <a:pt x="201" y="242"/>
                    </a:lnTo>
                    <a:lnTo>
                      <a:pt x="222" y="227"/>
                    </a:lnTo>
                    <a:lnTo>
                      <a:pt x="232" y="212"/>
                    </a:lnTo>
                    <a:lnTo>
                      <a:pt x="226" y="194"/>
                    </a:lnTo>
                    <a:lnTo>
                      <a:pt x="210" y="185"/>
                    </a:lnTo>
                    <a:lnTo>
                      <a:pt x="187" y="198"/>
                    </a:lnTo>
                    <a:lnTo>
                      <a:pt x="198" y="177"/>
                    </a:lnTo>
                    <a:lnTo>
                      <a:pt x="216" y="171"/>
                    </a:lnTo>
                    <a:lnTo>
                      <a:pt x="225" y="159"/>
                    </a:lnTo>
                    <a:lnTo>
                      <a:pt x="196" y="161"/>
                    </a:lnTo>
                    <a:lnTo>
                      <a:pt x="181" y="164"/>
                    </a:lnTo>
                    <a:lnTo>
                      <a:pt x="172" y="183"/>
                    </a:lnTo>
                    <a:lnTo>
                      <a:pt x="147" y="177"/>
                    </a:lnTo>
                    <a:lnTo>
                      <a:pt x="136" y="171"/>
                    </a:lnTo>
                    <a:lnTo>
                      <a:pt x="144" y="146"/>
                    </a:lnTo>
                    <a:lnTo>
                      <a:pt x="132" y="134"/>
                    </a:lnTo>
                    <a:lnTo>
                      <a:pt x="132" y="116"/>
                    </a:lnTo>
                    <a:lnTo>
                      <a:pt x="139" y="102"/>
                    </a:lnTo>
                    <a:lnTo>
                      <a:pt x="114" y="99"/>
                    </a:lnTo>
                    <a:lnTo>
                      <a:pt x="84" y="101"/>
                    </a:lnTo>
                    <a:lnTo>
                      <a:pt x="90" y="120"/>
                    </a:lnTo>
                    <a:lnTo>
                      <a:pt x="102" y="131"/>
                    </a:lnTo>
                    <a:lnTo>
                      <a:pt x="90" y="129"/>
                    </a:lnTo>
                    <a:lnTo>
                      <a:pt x="73" y="120"/>
                    </a:lnTo>
                    <a:lnTo>
                      <a:pt x="36" y="131"/>
                    </a:lnTo>
                    <a:lnTo>
                      <a:pt x="22" y="11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7" name="Freeform 21"/>
              <p:cNvSpPr>
                <a:spLocks/>
              </p:cNvSpPr>
              <p:nvPr/>
            </p:nvSpPr>
            <p:spPr bwMode="auto">
              <a:xfrm>
                <a:off x="4725" y="1228"/>
                <a:ext cx="532" cy="358"/>
              </a:xfrm>
              <a:custGeom>
                <a:avLst/>
                <a:gdLst>
                  <a:gd name="T0" fmla="*/ 117 w 504"/>
                  <a:gd name="T1" fmla="*/ 45 h 337"/>
                  <a:gd name="T2" fmla="*/ 146 w 504"/>
                  <a:gd name="T3" fmla="*/ 78 h 337"/>
                  <a:gd name="T4" fmla="*/ 204 w 504"/>
                  <a:gd name="T5" fmla="*/ 53 h 337"/>
                  <a:gd name="T6" fmla="*/ 260 w 504"/>
                  <a:gd name="T7" fmla="*/ 33 h 337"/>
                  <a:gd name="T8" fmla="*/ 331 w 504"/>
                  <a:gd name="T9" fmla="*/ 54 h 337"/>
                  <a:gd name="T10" fmla="*/ 366 w 504"/>
                  <a:gd name="T11" fmla="*/ 122 h 337"/>
                  <a:gd name="T12" fmla="*/ 424 w 504"/>
                  <a:gd name="T13" fmla="*/ 63 h 337"/>
                  <a:gd name="T14" fmla="*/ 475 w 504"/>
                  <a:gd name="T15" fmla="*/ 83 h 337"/>
                  <a:gd name="T16" fmla="*/ 570 w 504"/>
                  <a:gd name="T17" fmla="*/ 44 h 337"/>
                  <a:gd name="T18" fmla="*/ 621 w 504"/>
                  <a:gd name="T19" fmla="*/ 18 h 337"/>
                  <a:gd name="T20" fmla="*/ 610 w 504"/>
                  <a:gd name="T21" fmla="*/ 65 h 337"/>
                  <a:gd name="T22" fmla="*/ 704 w 504"/>
                  <a:gd name="T23" fmla="*/ 88 h 337"/>
                  <a:gd name="T24" fmla="*/ 738 w 504"/>
                  <a:gd name="T25" fmla="*/ 131 h 337"/>
                  <a:gd name="T26" fmla="*/ 753 w 504"/>
                  <a:gd name="T27" fmla="*/ 198 h 337"/>
                  <a:gd name="T28" fmla="*/ 710 w 504"/>
                  <a:gd name="T29" fmla="*/ 211 h 337"/>
                  <a:gd name="T30" fmla="*/ 689 w 504"/>
                  <a:gd name="T31" fmla="*/ 238 h 337"/>
                  <a:gd name="T32" fmla="*/ 658 w 504"/>
                  <a:gd name="T33" fmla="*/ 291 h 337"/>
                  <a:gd name="T34" fmla="*/ 593 w 504"/>
                  <a:gd name="T35" fmla="*/ 360 h 337"/>
                  <a:gd name="T36" fmla="*/ 616 w 504"/>
                  <a:gd name="T37" fmla="*/ 393 h 337"/>
                  <a:gd name="T38" fmla="*/ 558 w 504"/>
                  <a:gd name="T39" fmla="*/ 397 h 337"/>
                  <a:gd name="T40" fmla="*/ 527 w 504"/>
                  <a:gd name="T41" fmla="*/ 413 h 337"/>
                  <a:gd name="T42" fmla="*/ 472 w 504"/>
                  <a:gd name="T43" fmla="*/ 397 h 337"/>
                  <a:gd name="T44" fmla="*/ 425 w 504"/>
                  <a:gd name="T45" fmla="*/ 447 h 337"/>
                  <a:gd name="T46" fmla="*/ 354 w 504"/>
                  <a:gd name="T47" fmla="*/ 468 h 337"/>
                  <a:gd name="T48" fmla="*/ 269 w 504"/>
                  <a:gd name="T49" fmla="*/ 495 h 337"/>
                  <a:gd name="T50" fmla="*/ 242 w 504"/>
                  <a:gd name="T51" fmla="*/ 488 h 337"/>
                  <a:gd name="T52" fmla="*/ 232 w 504"/>
                  <a:gd name="T53" fmla="*/ 546 h 337"/>
                  <a:gd name="T54" fmla="*/ 168 w 504"/>
                  <a:gd name="T55" fmla="*/ 497 h 337"/>
                  <a:gd name="T56" fmla="*/ 127 w 504"/>
                  <a:gd name="T57" fmla="*/ 488 h 337"/>
                  <a:gd name="T58" fmla="*/ 71 w 504"/>
                  <a:gd name="T59" fmla="*/ 474 h 337"/>
                  <a:gd name="T60" fmla="*/ 44 w 504"/>
                  <a:gd name="T61" fmla="*/ 512 h 337"/>
                  <a:gd name="T62" fmla="*/ 0 w 504"/>
                  <a:gd name="T63" fmla="*/ 422 h 337"/>
                  <a:gd name="T64" fmla="*/ 17 w 504"/>
                  <a:gd name="T65" fmla="*/ 351 h 337"/>
                  <a:gd name="T66" fmla="*/ 23 w 504"/>
                  <a:gd name="T67" fmla="*/ 300 h 337"/>
                  <a:gd name="T68" fmla="*/ 55 w 504"/>
                  <a:gd name="T69" fmla="*/ 258 h 337"/>
                  <a:gd name="T70" fmla="*/ 24 w 504"/>
                  <a:gd name="T71" fmla="*/ 161 h 337"/>
                  <a:gd name="T72" fmla="*/ 43 w 504"/>
                  <a:gd name="T73" fmla="*/ 112 h 337"/>
                  <a:gd name="T74" fmla="*/ 44 w 504"/>
                  <a:gd name="T75" fmla="*/ 63 h 337"/>
                  <a:gd name="T76" fmla="*/ 61 w 504"/>
                  <a:gd name="T77" fmla="*/ 29 h 3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4" h="337">
                    <a:moveTo>
                      <a:pt x="40" y="19"/>
                    </a:moveTo>
                    <a:lnTo>
                      <a:pt x="76" y="28"/>
                    </a:lnTo>
                    <a:lnTo>
                      <a:pt x="79" y="54"/>
                    </a:lnTo>
                    <a:lnTo>
                      <a:pt x="94" y="48"/>
                    </a:lnTo>
                    <a:lnTo>
                      <a:pt x="117" y="55"/>
                    </a:lnTo>
                    <a:lnTo>
                      <a:pt x="132" y="33"/>
                    </a:lnTo>
                    <a:lnTo>
                      <a:pt x="147" y="40"/>
                    </a:lnTo>
                    <a:lnTo>
                      <a:pt x="169" y="21"/>
                    </a:lnTo>
                    <a:lnTo>
                      <a:pt x="187" y="40"/>
                    </a:lnTo>
                    <a:lnTo>
                      <a:pt x="214" y="34"/>
                    </a:lnTo>
                    <a:lnTo>
                      <a:pt x="223" y="43"/>
                    </a:lnTo>
                    <a:lnTo>
                      <a:pt x="238" y="75"/>
                    </a:lnTo>
                    <a:lnTo>
                      <a:pt x="261" y="63"/>
                    </a:lnTo>
                    <a:lnTo>
                      <a:pt x="276" y="39"/>
                    </a:lnTo>
                    <a:lnTo>
                      <a:pt x="288" y="40"/>
                    </a:lnTo>
                    <a:lnTo>
                      <a:pt x="309" y="51"/>
                    </a:lnTo>
                    <a:lnTo>
                      <a:pt x="318" y="37"/>
                    </a:lnTo>
                    <a:lnTo>
                      <a:pt x="369" y="27"/>
                    </a:lnTo>
                    <a:lnTo>
                      <a:pt x="388" y="0"/>
                    </a:lnTo>
                    <a:lnTo>
                      <a:pt x="403" y="10"/>
                    </a:lnTo>
                    <a:lnTo>
                      <a:pt x="393" y="27"/>
                    </a:lnTo>
                    <a:lnTo>
                      <a:pt x="396" y="40"/>
                    </a:lnTo>
                    <a:lnTo>
                      <a:pt x="442" y="43"/>
                    </a:lnTo>
                    <a:lnTo>
                      <a:pt x="457" y="54"/>
                    </a:lnTo>
                    <a:lnTo>
                      <a:pt x="459" y="88"/>
                    </a:lnTo>
                    <a:lnTo>
                      <a:pt x="478" y="81"/>
                    </a:lnTo>
                    <a:lnTo>
                      <a:pt x="504" y="100"/>
                    </a:lnTo>
                    <a:lnTo>
                      <a:pt x="487" y="121"/>
                    </a:lnTo>
                    <a:lnTo>
                      <a:pt x="475" y="115"/>
                    </a:lnTo>
                    <a:lnTo>
                      <a:pt x="460" y="130"/>
                    </a:lnTo>
                    <a:lnTo>
                      <a:pt x="445" y="129"/>
                    </a:lnTo>
                    <a:lnTo>
                      <a:pt x="447" y="147"/>
                    </a:lnTo>
                    <a:lnTo>
                      <a:pt x="438" y="183"/>
                    </a:lnTo>
                    <a:lnTo>
                      <a:pt x="427" y="180"/>
                    </a:lnTo>
                    <a:lnTo>
                      <a:pt x="406" y="189"/>
                    </a:lnTo>
                    <a:lnTo>
                      <a:pt x="384" y="220"/>
                    </a:lnTo>
                    <a:lnTo>
                      <a:pt x="402" y="223"/>
                    </a:lnTo>
                    <a:lnTo>
                      <a:pt x="400" y="243"/>
                    </a:lnTo>
                    <a:lnTo>
                      <a:pt x="373" y="255"/>
                    </a:lnTo>
                    <a:lnTo>
                      <a:pt x="363" y="246"/>
                    </a:lnTo>
                    <a:lnTo>
                      <a:pt x="346" y="244"/>
                    </a:lnTo>
                    <a:lnTo>
                      <a:pt x="342" y="255"/>
                    </a:lnTo>
                    <a:lnTo>
                      <a:pt x="324" y="247"/>
                    </a:lnTo>
                    <a:lnTo>
                      <a:pt x="306" y="246"/>
                    </a:lnTo>
                    <a:lnTo>
                      <a:pt x="270" y="258"/>
                    </a:lnTo>
                    <a:lnTo>
                      <a:pt x="277" y="276"/>
                    </a:lnTo>
                    <a:lnTo>
                      <a:pt x="270" y="294"/>
                    </a:lnTo>
                    <a:lnTo>
                      <a:pt x="229" y="289"/>
                    </a:lnTo>
                    <a:lnTo>
                      <a:pt x="195" y="297"/>
                    </a:lnTo>
                    <a:lnTo>
                      <a:pt x="175" y="306"/>
                    </a:lnTo>
                    <a:lnTo>
                      <a:pt x="165" y="309"/>
                    </a:lnTo>
                    <a:lnTo>
                      <a:pt x="157" y="301"/>
                    </a:lnTo>
                    <a:lnTo>
                      <a:pt x="144" y="318"/>
                    </a:lnTo>
                    <a:lnTo>
                      <a:pt x="151" y="337"/>
                    </a:lnTo>
                    <a:lnTo>
                      <a:pt x="127" y="330"/>
                    </a:lnTo>
                    <a:lnTo>
                      <a:pt x="109" y="307"/>
                    </a:lnTo>
                    <a:lnTo>
                      <a:pt x="96" y="300"/>
                    </a:lnTo>
                    <a:lnTo>
                      <a:pt x="82" y="301"/>
                    </a:lnTo>
                    <a:lnTo>
                      <a:pt x="63" y="303"/>
                    </a:lnTo>
                    <a:lnTo>
                      <a:pt x="45" y="292"/>
                    </a:lnTo>
                    <a:lnTo>
                      <a:pt x="31" y="300"/>
                    </a:lnTo>
                    <a:lnTo>
                      <a:pt x="28" y="315"/>
                    </a:lnTo>
                    <a:lnTo>
                      <a:pt x="6" y="298"/>
                    </a:lnTo>
                    <a:lnTo>
                      <a:pt x="0" y="261"/>
                    </a:lnTo>
                    <a:lnTo>
                      <a:pt x="16" y="241"/>
                    </a:lnTo>
                    <a:lnTo>
                      <a:pt x="9" y="217"/>
                    </a:lnTo>
                    <a:lnTo>
                      <a:pt x="0" y="210"/>
                    </a:lnTo>
                    <a:lnTo>
                      <a:pt x="15" y="184"/>
                    </a:lnTo>
                    <a:lnTo>
                      <a:pt x="16" y="171"/>
                    </a:lnTo>
                    <a:lnTo>
                      <a:pt x="36" y="159"/>
                    </a:lnTo>
                    <a:lnTo>
                      <a:pt x="18" y="150"/>
                    </a:lnTo>
                    <a:lnTo>
                      <a:pt x="16" y="100"/>
                    </a:lnTo>
                    <a:lnTo>
                      <a:pt x="34" y="88"/>
                    </a:lnTo>
                    <a:lnTo>
                      <a:pt x="27" y="69"/>
                    </a:lnTo>
                    <a:lnTo>
                      <a:pt x="21" y="51"/>
                    </a:lnTo>
                    <a:lnTo>
                      <a:pt x="28" y="39"/>
                    </a:lnTo>
                    <a:lnTo>
                      <a:pt x="31" y="25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8" name="Line 50"/>
              <p:cNvSpPr>
                <a:spLocks noChangeShapeType="1"/>
              </p:cNvSpPr>
              <p:nvPr/>
            </p:nvSpPr>
            <p:spPr bwMode="auto">
              <a:xfrm flipV="1">
                <a:off x="3802" y="1046"/>
                <a:ext cx="549" cy="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9" name="Line 51"/>
              <p:cNvSpPr>
                <a:spLocks noChangeShapeType="1"/>
              </p:cNvSpPr>
              <p:nvPr/>
            </p:nvSpPr>
            <p:spPr bwMode="auto">
              <a:xfrm>
                <a:off x="4152" y="961"/>
                <a:ext cx="176" cy="4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Line 52"/>
              <p:cNvSpPr>
                <a:spLocks noChangeShapeType="1"/>
              </p:cNvSpPr>
              <p:nvPr/>
            </p:nvSpPr>
            <p:spPr bwMode="auto">
              <a:xfrm flipH="1">
                <a:off x="4422" y="954"/>
                <a:ext cx="136" cy="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1" name="Line 53"/>
              <p:cNvSpPr>
                <a:spLocks noChangeShapeType="1"/>
              </p:cNvSpPr>
              <p:nvPr/>
            </p:nvSpPr>
            <p:spPr bwMode="auto">
              <a:xfrm>
                <a:off x="4377" y="799"/>
                <a:ext cx="8" cy="1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Line 54"/>
              <p:cNvSpPr>
                <a:spLocks noChangeShapeType="1"/>
              </p:cNvSpPr>
              <p:nvPr/>
            </p:nvSpPr>
            <p:spPr bwMode="auto">
              <a:xfrm flipH="1">
                <a:off x="4475" y="1023"/>
                <a:ext cx="737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Line 55"/>
              <p:cNvSpPr>
                <a:spLocks noChangeShapeType="1"/>
              </p:cNvSpPr>
              <p:nvPr/>
            </p:nvSpPr>
            <p:spPr bwMode="auto">
              <a:xfrm flipH="1" flipV="1">
                <a:off x="4452" y="1058"/>
                <a:ext cx="403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4" name="Line 56"/>
              <p:cNvSpPr>
                <a:spLocks noChangeShapeType="1"/>
              </p:cNvSpPr>
              <p:nvPr/>
            </p:nvSpPr>
            <p:spPr bwMode="auto">
              <a:xfrm flipH="1" flipV="1">
                <a:off x="4438" y="1081"/>
                <a:ext cx="466" cy="33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88" name="Line 60"/>
            <p:cNvSpPr>
              <a:spLocks noChangeShapeType="1"/>
            </p:cNvSpPr>
            <p:nvPr/>
          </p:nvSpPr>
          <p:spPr bwMode="auto">
            <a:xfrm flipH="1">
              <a:off x="2290" y="981"/>
              <a:ext cx="408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484" name="Object 63"/>
          <p:cNvGraphicFramePr>
            <a:graphicFrameLocks noChangeAspect="1"/>
          </p:cNvGraphicFramePr>
          <p:nvPr/>
        </p:nvGraphicFramePr>
        <p:xfrm>
          <a:off x="3543300" y="30163"/>
          <a:ext cx="54927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0163"/>
                        <a:ext cx="549275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29501"/>
              </p:ext>
            </p:extLst>
          </p:nvPr>
        </p:nvGraphicFramePr>
        <p:xfrm>
          <a:off x="3563938" y="3573463"/>
          <a:ext cx="5448300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486" name="TextBox 24"/>
          <p:cNvSpPr txBox="1">
            <a:spLocks noChangeArrowheads="1"/>
          </p:cNvSpPr>
          <p:nvPr/>
        </p:nvSpPr>
        <p:spPr bwMode="auto">
          <a:xfrm>
            <a:off x="4540870" y="3440113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/>
              <a:t>Динамика смертности от инсульта </a:t>
            </a:r>
          </a:p>
          <a:p>
            <a:pPr algn="ctr" eaLnBrk="1" hangingPunct="1"/>
            <a:r>
              <a:rPr lang="ru-RU" sz="1600" dirty="0"/>
              <a:t>на прикрепленной территории </a:t>
            </a:r>
          </a:p>
          <a:p>
            <a:pPr algn="ctr" eaLnBrk="1" hangingPunct="1"/>
            <a:r>
              <a:rPr lang="ru-RU" sz="1200" dirty="0"/>
              <a:t>на 100 тыс. взрослого населения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83EF4-9001-4F35-BFC6-85EA87201D31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pic>
        <p:nvPicPr>
          <p:cNvPr id="307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Динамика заболеваемости инсультом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РТ и </a:t>
            </a:r>
            <a:r>
              <a:rPr lang="ru-RU" sz="2400" b="1" dirty="0" smtClean="0">
                <a:solidFill>
                  <a:schemeClr val="tx1"/>
                </a:solidFill>
              </a:rPr>
              <a:t>РФ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2005 – 2009г.г.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(на 100 000 взрослого населения)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467825"/>
              </p:ext>
            </p:extLst>
          </p:nvPr>
        </p:nvGraphicFramePr>
        <p:xfrm>
          <a:off x="831125" y="1844824"/>
          <a:ext cx="6738075" cy="44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9" name="Text Box 32"/>
          <p:cNvSpPr txBox="1">
            <a:spLocks noChangeArrowheads="1"/>
          </p:cNvSpPr>
          <p:nvPr/>
        </p:nvSpPr>
        <p:spPr bwMode="auto">
          <a:xfrm>
            <a:off x="6615113" y="4986338"/>
            <a:ext cx="458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FF0000"/>
                </a:solidFill>
              </a:rPr>
              <a:t>н.д.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49"/>
          <p:cNvSpPr>
            <a:spLocks/>
          </p:cNvSpPr>
          <p:nvPr/>
        </p:nvSpPr>
        <p:spPr bwMode="auto">
          <a:xfrm>
            <a:off x="468313" y="2636838"/>
            <a:ext cx="2232025" cy="2808287"/>
          </a:xfrm>
          <a:prstGeom prst="borderCallout2">
            <a:avLst>
              <a:gd name="adj1" fmla="val 4843"/>
              <a:gd name="adj2" fmla="val -4199"/>
              <a:gd name="adj3" fmla="val 4843"/>
              <a:gd name="adj4" fmla="val -4375"/>
              <a:gd name="adj5" fmla="val 5718"/>
              <a:gd name="adj6" fmla="val -455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МУП «Нижнекамская центральная районная многопрофильная больница»</a:t>
            </a:r>
          </a:p>
          <a:p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</a:rPr>
              <a:t>256 953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взр.нас</a:t>
            </a:r>
            <a:r>
              <a:rPr lang="ru-RU" sz="1600" dirty="0">
                <a:latin typeface="Times New Roman" pitchFamily="18" charset="0"/>
              </a:rPr>
              <a:t>.)</a:t>
            </a:r>
          </a:p>
          <a:p>
            <a:r>
              <a:rPr lang="ru-RU" sz="1600" dirty="0">
                <a:latin typeface="Times New Roman" pitchFamily="18" charset="0"/>
              </a:rPr>
              <a:t> - Нижнекамский,</a:t>
            </a:r>
          </a:p>
          <a:p>
            <a:r>
              <a:rPr lang="ru-RU" sz="1600" dirty="0">
                <a:latin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</a:rPr>
              <a:t>Заинский</a:t>
            </a:r>
            <a:endParaRPr lang="ru-RU" sz="1600" dirty="0">
              <a:latin typeface="Times New Roman" pitchFamily="18" charset="0"/>
            </a:endParaRPr>
          </a:p>
        </p:txBody>
      </p:sp>
      <p:grpSp>
        <p:nvGrpSpPr>
          <p:cNvPr id="21507" name="Group 56"/>
          <p:cNvGrpSpPr>
            <a:grpSpLocks/>
          </p:cNvGrpSpPr>
          <p:nvPr/>
        </p:nvGrpSpPr>
        <p:grpSpPr bwMode="auto">
          <a:xfrm>
            <a:off x="539750" y="908050"/>
            <a:ext cx="1584325" cy="1152525"/>
            <a:chOff x="1292" y="572"/>
            <a:chExt cx="998" cy="726"/>
          </a:xfrm>
        </p:grpSpPr>
        <p:sp>
          <p:nvSpPr>
            <p:cNvPr id="21511" name="Freeform 4"/>
            <p:cNvSpPr>
              <a:spLocks/>
            </p:cNvSpPr>
            <p:nvPr/>
          </p:nvSpPr>
          <p:spPr bwMode="auto">
            <a:xfrm>
              <a:off x="1292" y="572"/>
              <a:ext cx="693" cy="663"/>
            </a:xfrm>
            <a:custGeom>
              <a:avLst/>
              <a:gdLst>
                <a:gd name="T0" fmla="*/ 4397 w 527"/>
                <a:gd name="T1" fmla="*/ 0 h 556"/>
                <a:gd name="T2" fmla="*/ 4481 w 527"/>
                <a:gd name="T3" fmla="*/ 87 h 556"/>
                <a:gd name="T4" fmla="*/ 4492 w 527"/>
                <a:gd name="T5" fmla="*/ 237 h 556"/>
                <a:gd name="T6" fmla="*/ 4633 w 527"/>
                <a:gd name="T7" fmla="*/ 430 h 556"/>
                <a:gd name="T8" fmla="*/ 4641 w 527"/>
                <a:gd name="T9" fmla="*/ 547 h 556"/>
                <a:gd name="T10" fmla="*/ 4346 w 527"/>
                <a:gd name="T11" fmla="*/ 547 h 556"/>
                <a:gd name="T12" fmla="*/ 4149 w 527"/>
                <a:gd name="T13" fmla="*/ 591 h 556"/>
                <a:gd name="T14" fmla="*/ 4080 w 527"/>
                <a:gd name="T15" fmla="*/ 786 h 556"/>
                <a:gd name="T16" fmla="*/ 3969 w 527"/>
                <a:gd name="T17" fmla="*/ 924 h 556"/>
                <a:gd name="T18" fmla="*/ 3781 w 527"/>
                <a:gd name="T19" fmla="*/ 943 h 556"/>
                <a:gd name="T20" fmla="*/ 3861 w 527"/>
                <a:gd name="T21" fmla="*/ 1103 h 556"/>
                <a:gd name="T22" fmla="*/ 3748 w 527"/>
                <a:gd name="T23" fmla="*/ 1243 h 556"/>
                <a:gd name="T24" fmla="*/ 3646 w 527"/>
                <a:gd name="T25" fmla="*/ 1365 h 556"/>
                <a:gd name="T26" fmla="*/ 3644 w 527"/>
                <a:gd name="T27" fmla="*/ 1463 h 556"/>
                <a:gd name="T28" fmla="*/ 3189 w 527"/>
                <a:gd name="T29" fmla="*/ 1500 h 556"/>
                <a:gd name="T30" fmla="*/ 3381 w 527"/>
                <a:gd name="T31" fmla="*/ 1594 h 556"/>
                <a:gd name="T32" fmla="*/ 3543 w 527"/>
                <a:gd name="T33" fmla="*/ 1692 h 556"/>
                <a:gd name="T34" fmla="*/ 3182 w 527"/>
                <a:gd name="T35" fmla="*/ 1867 h 556"/>
                <a:gd name="T36" fmla="*/ 2917 w 527"/>
                <a:gd name="T37" fmla="*/ 1853 h 556"/>
                <a:gd name="T38" fmla="*/ 2810 w 527"/>
                <a:gd name="T39" fmla="*/ 1929 h 556"/>
                <a:gd name="T40" fmla="*/ 2575 w 527"/>
                <a:gd name="T41" fmla="*/ 2052 h 556"/>
                <a:gd name="T42" fmla="*/ 2460 w 527"/>
                <a:gd name="T43" fmla="*/ 2140 h 556"/>
                <a:gd name="T44" fmla="*/ 2250 w 527"/>
                <a:gd name="T45" fmla="*/ 2230 h 556"/>
                <a:gd name="T46" fmla="*/ 2033 w 527"/>
                <a:gd name="T47" fmla="*/ 2208 h 556"/>
                <a:gd name="T48" fmla="*/ 1745 w 527"/>
                <a:gd name="T49" fmla="*/ 2236 h 556"/>
                <a:gd name="T50" fmla="*/ 1662 w 527"/>
                <a:gd name="T51" fmla="*/ 2125 h 556"/>
                <a:gd name="T52" fmla="*/ 2096 w 527"/>
                <a:gd name="T53" fmla="*/ 2098 h 556"/>
                <a:gd name="T54" fmla="*/ 2150 w 527"/>
                <a:gd name="T55" fmla="*/ 1977 h 556"/>
                <a:gd name="T56" fmla="*/ 2096 w 527"/>
                <a:gd name="T57" fmla="*/ 1889 h 556"/>
                <a:gd name="T58" fmla="*/ 2051 w 527"/>
                <a:gd name="T59" fmla="*/ 1729 h 556"/>
                <a:gd name="T60" fmla="*/ 1508 w 527"/>
                <a:gd name="T61" fmla="*/ 1671 h 556"/>
                <a:gd name="T62" fmla="*/ 1212 w 527"/>
                <a:gd name="T63" fmla="*/ 1721 h 556"/>
                <a:gd name="T64" fmla="*/ 910 w 527"/>
                <a:gd name="T65" fmla="*/ 1756 h 556"/>
                <a:gd name="T66" fmla="*/ 663 w 527"/>
                <a:gd name="T67" fmla="*/ 1756 h 556"/>
                <a:gd name="T68" fmla="*/ 363 w 527"/>
                <a:gd name="T69" fmla="*/ 1805 h 556"/>
                <a:gd name="T70" fmla="*/ 110 w 527"/>
                <a:gd name="T71" fmla="*/ 1795 h 556"/>
                <a:gd name="T72" fmla="*/ 55 w 527"/>
                <a:gd name="T73" fmla="*/ 1674 h 556"/>
                <a:gd name="T74" fmla="*/ 72 w 527"/>
                <a:gd name="T75" fmla="*/ 1513 h 556"/>
                <a:gd name="T76" fmla="*/ 72 w 527"/>
                <a:gd name="T77" fmla="*/ 1387 h 556"/>
                <a:gd name="T78" fmla="*/ 246 w 527"/>
                <a:gd name="T79" fmla="*/ 1279 h 556"/>
                <a:gd name="T80" fmla="*/ 608 w 527"/>
                <a:gd name="T81" fmla="*/ 1351 h 556"/>
                <a:gd name="T82" fmla="*/ 771 w 527"/>
                <a:gd name="T83" fmla="*/ 1229 h 556"/>
                <a:gd name="T84" fmla="*/ 701 w 527"/>
                <a:gd name="T85" fmla="*/ 1091 h 556"/>
                <a:gd name="T86" fmla="*/ 312 w 527"/>
                <a:gd name="T87" fmla="*/ 985 h 556"/>
                <a:gd name="T88" fmla="*/ 259 w 527"/>
                <a:gd name="T89" fmla="*/ 937 h 556"/>
                <a:gd name="T90" fmla="*/ 627 w 527"/>
                <a:gd name="T91" fmla="*/ 924 h 556"/>
                <a:gd name="T92" fmla="*/ 622 w 527"/>
                <a:gd name="T93" fmla="*/ 874 h 556"/>
                <a:gd name="T94" fmla="*/ 577 w 527"/>
                <a:gd name="T95" fmla="*/ 822 h 556"/>
                <a:gd name="T96" fmla="*/ 967 w 527"/>
                <a:gd name="T97" fmla="*/ 887 h 556"/>
                <a:gd name="T98" fmla="*/ 1233 w 527"/>
                <a:gd name="T99" fmla="*/ 1012 h 556"/>
                <a:gd name="T100" fmla="*/ 1624 w 527"/>
                <a:gd name="T101" fmla="*/ 985 h 556"/>
                <a:gd name="T102" fmla="*/ 1923 w 527"/>
                <a:gd name="T103" fmla="*/ 863 h 556"/>
                <a:gd name="T104" fmla="*/ 1986 w 527"/>
                <a:gd name="T105" fmla="*/ 640 h 556"/>
                <a:gd name="T106" fmla="*/ 2186 w 527"/>
                <a:gd name="T107" fmla="*/ 503 h 556"/>
                <a:gd name="T108" fmla="*/ 2608 w 527"/>
                <a:gd name="T109" fmla="*/ 376 h 556"/>
                <a:gd name="T110" fmla="*/ 2917 w 527"/>
                <a:gd name="T111" fmla="*/ 176 h 556"/>
                <a:gd name="T112" fmla="*/ 3103 w 527"/>
                <a:gd name="T113" fmla="*/ 54 h 556"/>
                <a:gd name="T114" fmla="*/ 3673 w 527"/>
                <a:gd name="T115" fmla="*/ 103 h 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7" h="556">
                  <a:moveTo>
                    <a:pt x="432" y="33"/>
                  </a:moveTo>
                  <a:lnTo>
                    <a:pt x="492" y="0"/>
                  </a:lnTo>
                  <a:lnTo>
                    <a:pt x="518" y="18"/>
                  </a:lnTo>
                  <a:lnTo>
                    <a:pt x="501" y="21"/>
                  </a:lnTo>
                  <a:lnTo>
                    <a:pt x="494" y="37"/>
                  </a:lnTo>
                  <a:lnTo>
                    <a:pt x="503" y="58"/>
                  </a:lnTo>
                  <a:lnTo>
                    <a:pt x="500" y="81"/>
                  </a:lnTo>
                  <a:lnTo>
                    <a:pt x="518" y="106"/>
                  </a:lnTo>
                  <a:lnTo>
                    <a:pt x="527" y="114"/>
                  </a:lnTo>
                  <a:lnTo>
                    <a:pt x="519" y="133"/>
                  </a:lnTo>
                  <a:lnTo>
                    <a:pt x="503" y="145"/>
                  </a:lnTo>
                  <a:lnTo>
                    <a:pt x="486" y="133"/>
                  </a:lnTo>
                  <a:lnTo>
                    <a:pt x="471" y="126"/>
                  </a:lnTo>
                  <a:lnTo>
                    <a:pt x="464" y="145"/>
                  </a:lnTo>
                  <a:lnTo>
                    <a:pt x="450" y="162"/>
                  </a:lnTo>
                  <a:lnTo>
                    <a:pt x="456" y="192"/>
                  </a:lnTo>
                  <a:lnTo>
                    <a:pt x="453" y="211"/>
                  </a:lnTo>
                  <a:lnTo>
                    <a:pt x="443" y="226"/>
                  </a:lnTo>
                  <a:lnTo>
                    <a:pt x="437" y="234"/>
                  </a:lnTo>
                  <a:lnTo>
                    <a:pt x="423" y="231"/>
                  </a:lnTo>
                  <a:lnTo>
                    <a:pt x="431" y="252"/>
                  </a:lnTo>
                  <a:lnTo>
                    <a:pt x="432" y="270"/>
                  </a:lnTo>
                  <a:lnTo>
                    <a:pt x="434" y="292"/>
                  </a:lnTo>
                  <a:lnTo>
                    <a:pt x="419" y="304"/>
                  </a:lnTo>
                  <a:lnTo>
                    <a:pt x="414" y="321"/>
                  </a:lnTo>
                  <a:lnTo>
                    <a:pt x="408" y="334"/>
                  </a:lnTo>
                  <a:lnTo>
                    <a:pt x="402" y="343"/>
                  </a:lnTo>
                  <a:lnTo>
                    <a:pt x="407" y="358"/>
                  </a:lnTo>
                  <a:lnTo>
                    <a:pt x="398" y="367"/>
                  </a:lnTo>
                  <a:lnTo>
                    <a:pt x="357" y="367"/>
                  </a:lnTo>
                  <a:lnTo>
                    <a:pt x="354" y="385"/>
                  </a:lnTo>
                  <a:lnTo>
                    <a:pt x="378" y="390"/>
                  </a:lnTo>
                  <a:lnTo>
                    <a:pt x="390" y="405"/>
                  </a:lnTo>
                  <a:lnTo>
                    <a:pt x="396" y="414"/>
                  </a:lnTo>
                  <a:lnTo>
                    <a:pt x="392" y="439"/>
                  </a:lnTo>
                  <a:lnTo>
                    <a:pt x="356" y="456"/>
                  </a:lnTo>
                  <a:lnTo>
                    <a:pt x="348" y="462"/>
                  </a:lnTo>
                  <a:lnTo>
                    <a:pt x="326" y="454"/>
                  </a:lnTo>
                  <a:lnTo>
                    <a:pt x="306" y="465"/>
                  </a:lnTo>
                  <a:lnTo>
                    <a:pt x="315" y="472"/>
                  </a:lnTo>
                  <a:lnTo>
                    <a:pt x="311" y="486"/>
                  </a:lnTo>
                  <a:lnTo>
                    <a:pt x="288" y="502"/>
                  </a:lnTo>
                  <a:lnTo>
                    <a:pt x="287" y="517"/>
                  </a:lnTo>
                  <a:lnTo>
                    <a:pt x="275" y="523"/>
                  </a:lnTo>
                  <a:lnTo>
                    <a:pt x="272" y="540"/>
                  </a:lnTo>
                  <a:lnTo>
                    <a:pt x="252" y="546"/>
                  </a:lnTo>
                  <a:lnTo>
                    <a:pt x="240" y="541"/>
                  </a:lnTo>
                  <a:lnTo>
                    <a:pt x="227" y="540"/>
                  </a:lnTo>
                  <a:lnTo>
                    <a:pt x="200" y="556"/>
                  </a:lnTo>
                  <a:lnTo>
                    <a:pt x="195" y="547"/>
                  </a:lnTo>
                  <a:lnTo>
                    <a:pt x="185" y="537"/>
                  </a:lnTo>
                  <a:lnTo>
                    <a:pt x="186" y="520"/>
                  </a:lnTo>
                  <a:lnTo>
                    <a:pt x="204" y="502"/>
                  </a:lnTo>
                  <a:lnTo>
                    <a:pt x="234" y="513"/>
                  </a:lnTo>
                  <a:lnTo>
                    <a:pt x="237" y="499"/>
                  </a:lnTo>
                  <a:lnTo>
                    <a:pt x="240" y="484"/>
                  </a:lnTo>
                  <a:lnTo>
                    <a:pt x="228" y="475"/>
                  </a:lnTo>
                  <a:lnTo>
                    <a:pt x="234" y="462"/>
                  </a:lnTo>
                  <a:lnTo>
                    <a:pt x="245" y="441"/>
                  </a:lnTo>
                  <a:lnTo>
                    <a:pt x="230" y="423"/>
                  </a:lnTo>
                  <a:lnTo>
                    <a:pt x="192" y="414"/>
                  </a:lnTo>
                  <a:lnTo>
                    <a:pt x="168" y="408"/>
                  </a:lnTo>
                  <a:lnTo>
                    <a:pt x="150" y="412"/>
                  </a:lnTo>
                  <a:lnTo>
                    <a:pt x="135" y="421"/>
                  </a:lnTo>
                  <a:lnTo>
                    <a:pt x="111" y="415"/>
                  </a:lnTo>
                  <a:lnTo>
                    <a:pt x="102" y="429"/>
                  </a:lnTo>
                  <a:lnTo>
                    <a:pt x="92" y="421"/>
                  </a:lnTo>
                  <a:lnTo>
                    <a:pt x="74" y="429"/>
                  </a:lnTo>
                  <a:lnTo>
                    <a:pt x="62" y="427"/>
                  </a:lnTo>
                  <a:lnTo>
                    <a:pt x="41" y="442"/>
                  </a:lnTo>
                  <a:lnTo>
                    <a:pt x="27" y="433"/>
                  </a:lnTo>
                  <a:lnTo>
                    <a:pt x="12" y="439"/>
                  </a:lnTo>
                  <a:lnTo>
                    <a:pt x="0" y="424"/>
                  </a:lnTo>
                  <a:lnTo>
                    <a:pt x="6" y="409"/>
                  </a:lnTo>
                  <a:lnTo>
                    <a:pt x="15" y="397"/>
                  </a:lnTo>
                  <a:lnTo>
                    <a:pt x="8" y="370"/>
                  </a:lnTo>
                  <a:lnTo>
                    <a:pt x="20" y="361"/>
                  </a:lnTo>
                  <a:lnTo>
                    <a:pt x="8" y="339"/>
                  </a:lnTo>
                  <a:lnTo>
                    <a:pt x="6" y="304"/>
                  </a:lnTo>
                  <a:lnTo>
                    <a:pt x="27" y="313"/>
                  </a:lnTo>
                  <a:lnTo>
                    <a:pt x="44" y="330"/>
                  </a:lnTo>
                  <a:lnTo>
                    <a:pt x="68" y="330"/>
                  </a:lnTo>
                  <a:lnTo>
                    <a:pt x="81" y="319"/>
                  </a:lnTo>
                  <a:lnTo>
                    <a:pt x="86" y="301"/>
                  </a:lnTo>
                  <a:lnTo>
                    <a:pt x="87" y="279"/>
                  </a:lnTo>
                  <a:lnTo>
                    <a:pt x="78" y="267"/>
                  </a:lnTo>
                  <a:lnTo>
                    <a:pt x="56" y="252"/>
                  </a:lnTo>
                  <a:lnTo>
                    <a:pt x="35" y="241"/>
                  </a:lnTo>
                  <a:lnTo>
                    <a:pt x="17" y="238"/>
                  </a:lnTo>
                  <a:lnTo>
                    <a:pt x="29" y="229"/>
                  </a:lnTo>
                  <a:lnTo>
                    <a:pt x="50" y="225"/>
                  </a:lnTo>
                  <a:lnTo>
                    <a:pt x="71" y="226"/>
                  </a:lnTo>
                  <a:lnTo>
                    <a:pt x="90" y="226"/>
                  </a:lnTo>
                  <a:lnTo>
                    <a:pt x="69" y="214"/>
                  </a:lnTo>
                  <a:lnTo>
                    <a:pt x="53" y="207"/>
                  </a:lnTo>
                  <a:lnTo>
                    <a:pt x="65" y="201"/>
                  </a:lnTo>
                  <a:lnTo>
                    <a:pt x="86" y="207"/>
                  </a:lnTo>
                  <a:lnTo>
                    <a:pt x="108" y="217"/>
                  </a:lnTo>
                  <a:lnTo>
                    <a:pt x="123" y="232"/>
                  </a:lnTo>
                  <a:lnTo>
                    <a:pt x="138" y="247"/>
                  </a:lnTo>
                  <a:lnTo>
                    <a:pt x="159" y="244"/>
                  </a:lnTo>
                  <a:lnTo>
                    <a:pt x="182" y="241"/>
                  </a:lnTo>
                  <a:lnTo>
                    <a:pt x="210" y="234"/>
                  </a:lnTo>
                  <a:lnTo>
                    <a:pt x="215" y="211"/>
                  </a:lnTo>
                  <a:lnTo>
                    <a:pt x="225" y="180"/>
                  </a:lnTo>
                  <a:lnTo>
                    <a:pt x="222" y="156"/>
                  </a:lnTo>
                  <a:lnTo>
                    <a:pt x="230" y="133"/>
                  </a:lnTo>
                  <a:lnTo>
                    <a:pt x="245" y="123"/>
                  </a:lnTo>
                  <a:lnTo>
                    <a:pt x="269" y="111"/>
                  </a:lnTo>
                  <a:lnTo>
                    <a:pt x="291" y="91"/>
                  </a:lnTo>
                  <a:lnTo>
                    <a:pt x="311" y="72"/>
                  </a:lnTo>
                  <a:lnTo>
                    <a:pt x="326" y="43"/>
                  </a:lnTo>
                  <a:lnTo>
                    <a:pt x="338" y="21"/>
                  </a:lnTo>
                  <a:lnTo>
                    <a:pt x="347" y="13"/>
                  </a:lnTo>
                  <a:lnTo>
                    <a:pt x="374" y="13"/>
                  </a:lnTo>
                  <a:lnTo>
                    <a:pt x="411" y="24"/>
                  </a:lnTo>
                  <a:lnTo>
                    <a:pt x="432" y="33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671" y="597"/>
              <a:ext cx="183" cy="176"/>
            </a:xfrm>
            <a:custGeom>
              <a:avLst/>
              <a:gdLst>
                <a:gd name="T0" fmla="*/ 263525 w 527050"/>
                <a:gd name="T1" fmla="*/ 0 h 533400"/>
                <a:gd name="T2" fmla="*/ 1 w 527050"/>
                <a:gd name="T3" fmla="*/ 203740 h 533400"/>
                <a:gd name="T4" fmla="*/ 100657 w 527050"/>
                <a:gd name="T5" fmla="*/ 533398 h 533400"/>
                <a:gd name="T6" fmla="*/ 426393 w 527050"/>
                <a:gd name="T7" fmla="*/ 533398 h 533400"/>
                <a:gd name="T8" fmla="*/ 527049 w 527050"/>
                <a:gd name="T9" fmla="*/ 203740 h 533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62869 w 527050"/>
                <a:gd name="T16" fmla="*/ 203742 h 533400"/>
                <a:gd name="T17" fmla="*/ 364181 w 527050"/>
                <a:gd name="T18" fmla="*/ 407479 h 53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7050" h="533400">
                  <a:moveTo>
                    <a:pt x="1" y="203740"/>
                  </a:moveTo>
                  <a:lnTo>
                    <a:pt x="201316" y="203742"/>
                  </a:lnTo>
                  <a:lnTo>
                    <a:pt x="263525" y="0"/>
                  </a:lnTo>
                  <a:lnTo>
                    <a:pt x="325734" y="203742"/>
                  </a:lnTo>
                  <a:lnTo>
                    <a:pt x="527049" y="203740"/>
                  </a:lnTo>
                  <a:lnTo>
                    <a:pt x="364181" y="329658"/>
                  </a:lnTo>
                  <a:lnTo>
                    <a:pt x="426393" y="533398"/>
                  </a:lnTo>
                  <a:lnTo>
                    <a:pt x="263525" y="407479"/>
                  </a:lnTo>
                  <a:lnTo>
                    <a:pt x="100657" y="533398"/>
                  </a:lnTo>
                  <a:lnTo>
                    <a:pt x="162869" y="329658"/>
                  </a:ln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3" name="Freeform 6"/>
            <p:cNvSpPr>
              <a:spLocks/>
            </p:cNvSpPr>
            <p:nvPr/>
          </p:nvSpPr>
          <p:spPr bwMode="auto">
            <a:xfrm>
              <a:off x="1698" y="779"/>
              <a:ext cx="592" cy="519"/>
            </a:xfrm>
            <a:custGeom>
              <a:avLst/>
              <a:gdLst>
                <a:gd name="T0" fmla="*/ 1660 w 450"/>
                <a:gd name="T1" fmla="*/ 38 h 435"/>
                <a:gd name="T2" fmla="*/ 1958 w 450"/>
                <a:gd name="T3" fmla="*/ 88 h 435"/>
                <a:gd name="T4" fmla="*/ 2444 w 450"/>
                <a:gd name="T5" fmla="*/ 29 h 435"/>
                <a:gd name="T6" fmla="*/ 2550 w 450"/>
                <a:gd name="T7" fmla="*/ 61 h 435"/>
                <a:gd name="T8" fmla="*/ 3044 w 450"/>
                <a:gd name="T9" fmla="*/ 88 h 435"/>
                <a:gd name="T10" fmla="*/ 3385 w 450"/>
                <a:gd name="T11" fmla="*/ 76 h 435"/>
                <a:gd name="T12" fmla="*/ 3744 w 450"/>
                <a:gd name="T13" fmla="*/ 140 h 435"/>
                <a:gd name="T14" fmla="*/ 3948 w 450"/>
                <a:gd name="T15" fmla="*/ 301 h 435"/>
                <a:gd name="T16" fmla="*/ 3845 w 450"/>
                <a:gd name="T17" fmla="*/ 398 h 435"/>
                <a:gd name="T18" fmla="*/ 3810 w 450"/>
                <a:gd name="T19" fmla="*/ 484 h 435"/>
                <a:gd name="T20" fmla="*/ 3435 w 450"/>
                <a:gd name="T21" fmla="*/ 765 h 435"/>
                <a:gd name="T22" fmla="*/ 3718 w 450"/>
                <a:gd name="T23" fmla="*/ 1000 h 435"/>
                <a:gd name="T24" fmla="*/ 3718 w 450"/>
                <a:gd name="T25" fmla="*/ 1318 h 435"/>
                <a:gd name="T26" fmla="*/ 3759 w 450"/>
                <a:gd name="T27" fmla="*/ 1445 h 435"/>
                <a:gd name="T28" fmla="*/ 3693 w 450"/>
                <a:gd name="T29" fmla="*/ 1555 h 435"/>
                <a:gd name="T30" fmla="*/ 3759 w 450"/>
                <a:gd name="T31" fmla="*/ 1601 h 435"/>
                <a:gd name="T32" fmla="*/ 3088 w 450"/>
                <a:gd name="T33" fmla="*/ 1762 h 435"/>
                <a:gd name="T34" fmla="*/ 2678 w 450"/>
                <a:gd name="T35" fmla="*/ 1700 h 435"/>
                <a:gd name="T36" fmla="*/ 2532 w 450"/>
                <a:gd name="T37" fmla="*/ 1568 h 435"/>
                <a:gd name="T38" fmla="*/ 2250 w 450"/>
                <a:gd name="T39" fmla="*/ 1664 h 435"/>
                <a:gd name="T40" fmla="*/ 1794 w 450"/>
                <a:gd name="T41" fmla="*/ 1779 h 435"/>
                <a:gd name="T42" fmla="*/ 1558 w 450"/>
                <a:gd name="T43" fmla="*/ 1774 h 435"/>
                <a:gd name="T44" fmla="*/ 1202 w 450"/>
                <a:gd name="T45" fmla="*/ 1786 h 435"/>
                <a:gd name="T46" fmla="*/ 1147 w 450"/>
                <a:gd name="T47" fmla="*/ 1688 h 435"/>
                <a:gd name="T48" fmla="*/ 851 w 450"/>
                <a:gd name="T49" fmla="*/ 1700 h 435"/>
                <a:gd name="T50" fmla="*/ 629 w 450"/>
                <a:gd name="T51" fmla="*/ 1751 h 435"/>
                <a:gd name="T52" fmla="*/ 407 w 450"/>
                <a:gd name="T53" fmla="*/ 1704 h 435"/>
                <a:gd name="T54" fmla="*/ 201 w 450"/>
                <a:gd name="T55" fmla="*/ 1539 h 435"/>
                <a:gd name="T56" fmla="*/ 0 w 450"/>
                <a:gd name="T57" fmla="*/ 1417 h 435"/>
                <a:gd name="T58" fmla="*/ 164 w 450"/>
                <a:gd name="T59" fmla="*/ 1250 h 435"/>
                <a:gd name="T60" fmla="*/ 136 w 450"/>
                <a:gd name="T61" fmla="*/ 1136 h 435"/>
                <a:gd name="T62" fmla="*/ 758 w 450"/>
                <a:gd name="T63" fmla="*/ 1089 h 435"/>
                <a:gd name="T64" fmla="*/ 608 w 450"/>
                <a:gd name="T65" fmla="*/ 863 h 435"/>
                <a:gd name="T66" fmla="*/ 449 w 450"/>
                <a:gd name="T67" fmla="*/ 802 h 435"/>
                <a:gd name="T68" fmla="*/ 887 w 450"/>
                <a:gd name="T69" fmla="*/ 744 h 435"/>
                <a:gd name="T70" fmla="*/ 939 w 450"/>
                <a:gd name="T71" fmla="*/ 628 h 435"/>
                <a:gd name="T72" fmla="*/ 1131 w 450"/>
                <a:gd name="T73" fmla="*/ 481 h 435"/>
                <a:gd name="T74" fmla="*/ 1022 w 450"/>
                <a:gd name="T75" fmla="*/ 235 h 435"/>
                <a:gd name="T76" fmla="*/ 1316 w 450"/>
                <a:gd name="T77" fmla="*/ 140 h 4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0" h="435">
                  <a:moveTo>
                    <a:pt x="149" y="21"/>
                  </a:moveTo>
                  <a:lnTo>
                    <a:pt x="185" y="9"/>
                  </a:lnTo>
                  <a:lnTo>
                    <a:pt x="195" y="22"/>
                  </a:lnTo>
                  <a:lnTo>
                    <a:pt x="218" y="22"/>
                  </a:lnTo>
                  <a:lnTo>
                    <a:pt x="243" y="0"/>
                  </a:lnTo>
                  <a:lnTo>
                    <a:pt x="272" y="7"/>
                  </a:lnTo>
                  <a:lnTo>
                    <a:pt x="276" y="27"/>
                  </a:lnTo>
                  <a:lnTo>
                    <a:pt x="284" y="15"/>
                  </a:lnTo>
                  <a:lnTo>
                    <a:pt x="294" y="22"/>
                  </a:lnTo>
                  <a:lnTo>
                    <a:pt x="339" y="22"/>
                  </a:lnTo>
                  <a:lnTo>
                    <a:pt x="362" y="25"/>
                  </a:lnTo>
                  <a:lnTo>
                    <a:pt x="377" y="19"/>
                  </a:lnTo>
                  <a:lnTo>
                    <a:pt x="404" y="31"/>
                  </a:lnTo>
                  <a:lnTo>
                    <a:pt x="417" y="34"/>
                  </a:lnTo>
                  <a:lnTo>
                    <a:pt x="450" y="46"/>
                  </a:lnTo>
                  <a:lnTo>
                    <a:pt x="440" y="73"/>
                  </a:lnTo>
                  <a:lnTo>
                    <a:pt x="449" y="85"/>
                  </a:lnTo>
                  <a:lnTo>
                    <a:pt x="429" y="97"/>
                  </a:lnTo>
                  <a:lnTo>
                    <a:pt x="446" y="106"/>
                  </a:lnTo>
                  <a:lnTo>
                    <a:pt x="425" y="118"/>
                  </a:lnTo>
                  <a:lnTo>
                    <a:pt x="410" y="163"/>
                  </a:lnTo>
                  <a:lnTo>
                    <a:pt x="383" y="186"/>
                  </a:lnTo>
                  <a:lnTo>
                    <a:pt x="389" y="220"/>
                  </a:lnTo>
                  <a:lnTo>
                    <a:pt x="414" y="243"/>
                  </a:lnTo>
                  <a:lnTo>
                    <a:pt x="417" y="291"/>
                  </a:lnTo>
                  <a:lnTo>
                    <a:pt x="414" y="321"/>
                  </a:lnTo>
                  <a:lnTo>
                    <a:pt x="420" y="333"/>
                  </a:lnTo>
                  <a:lnTo>
                    <a:pt x="419" y="352"/>
                  </a:lnTo>
                  <a:lnTo>
                    <a:pt x="387" y="369"/>
                  </a:lnTo>
                  <a:lnTo>
                    <a:pt x="411" y="379"/>
                  </a:lnTo>
                  <a:lnTo>
                    <a:pt x="426" y="379"/>
                  </a:lnTo>
                  <a:lnTo>
                    <a:pt x="419" y="390"/>
                  </a:lnTo>
                  <a:lnTo>
                    <a:pt x="378" y="399"/>
                  </a:lnTo>
                  <a:lnTo>
                    <a:pt x="344" y="429"/>
                  </a:lnTo>
                  <a:lnTo>
                    <a:pt x="321" y="421"/>
                  </a:lnTo>
                  <a:lnTo>
                    <a:pt x="299" y="414"/>
                  </a:lnTo>
                  <a:lnTo>
                    <a:pt x="282" y="399"/>
                  </a:lnTo>
                  <a:lnTo>
                    <a:pt x="282" y="382"/>
                  </a:lnTo>
                  <a:lnTo>
                    <a:pt x="272" y="372"/>
                  </a:lnTo>
                  <a:lnTo>
                    <a:pt x="251" y="406"/>
                  </a:lnTo>
                  <a:lnTo>
                    <a:pt x="224" y="424"/>
                  </a:lnTo>
                  <a:lnTo>
                    <a:pt x="200" y="433"/>
                  </a:lnTo>
                  <a:lnTo>
                    <a:pt x="183" y="424"/>
                  </a:lnTo>
                  <a:lnTo>
                    <a:pt x="173" y="432"/>
                  </a:lnTo>
                  <a:lnTo>
                    <a:pt x="155" y="430"/>
                  </a:lnTo>
                  <a:lnTo>
                    <a:pt x="134" y="435"/>
                  </a:lnTo>
                  <a:lnTo>
                    <a:pt x="126" y="423"/>
                  </a:lnTo>
                  <a:lnTo>
                    <a:pt x="128" y="411"/>
                  </a:lnTo>
                  <a:lnTo>
                    <a:pt x="120" y="403"/>
                  </a:lnTo>
                  <a:lnTo>
                    <a:pt x="95" y="414"/>
                  </a:lnTo>
                  <a:lnTo>
                    <a:pt x="92" y="433"/>
                  </a:lnTo>
                  <a:lnTo>
                    <a:pt x="71" y="427"/>
                  </a:lnTo>
                  <a:lnTo>
                    <a:pt x="53" y="430"/>
                  </a:lnTo>
                  <a:lnTo>
                    <a:pt x="45" y="415"/>
                  </a:lnTo>
                  <a:lnTo>
                    <a:pt x="21" y="396"/>
                  </a:lnTo>
                  <a:lnTo>
                    <a:pt x="23" y="375"/>
                  </a:lnTo>
                  <a:lnTo>
                    <a:pt x="0" y="357"/>
                  </a:lnTo>
                  <a:lnTo>
                    <a:pt x="0" y="345"/>
                  </a:lnTo>
                  <a:lnTo>
                    <a:pt x="27" y="321"/>
                  </a:lnTo>
                  <a:lnTo>
                    <a:pt x="18" y="304"/>
                  </a:lnTo>
                  <a:lnTo>
                    <a:pt x="8" y="294"/>
                  </a:lnTo>
                  <a:lnTo>
                    <a:pt x="15" y="277"/>
                  </a:lnTo>
                  <a:lnTo>
                    <a:pt x="38" y="291"/>
                  </a:lnTo>
                  <a:lnTo>
                    <a:pt x="84" y="265"/>
                  </a:lnTo>
                  <a:lnTo>
                    <a:pt x="87" y="241"/>
                  </a:lnTo>
                  <a:lnTo>
                    <a:pt x="68" y="210"/>
                  </a:lnTo>
                  <a:lnTo>
                    <a:pt x="47" y="208"/>
                  </a:lnTo>
                  <a:lnTo>
                    <a:pt x="50" y="195"/>
                  </a:lnTo>
                  <a:lnTo>
                    <a:pt x="90" y="195"/>
                  </a:lnTo>
                  <a:lnTo>
                    <a:pt x="99" y="181"/>
                  </a:lnTo>
                  <a:lnTo>
                    <a:pt x="93" y="166"/>
                  </a:lnTo>
                  <a:lnTo>
                    <a:pt x="105" y="153"/>
                  </a:lnTo>
                  <a:lnTo>
                    <a:pt x="110" y="129"/>
                  </a:lnTo>
                  <a:lnTo>
                    <a:pt x="126" y="117"/>
                  </a:lnTo>
                  <a:lnTo>
                    <a:pt x="122" y="73"/>
                  </a:lnTo>
                  <a:lnTo>
                    <a:pt x="114" y="57"/>
                  </a:lnTo>
                  <a:lnTo>
                    <a:pt x="131" y="60"/>
                  </a:lnTo>
                  <a:lnTo>
                    <a:pt x="147" y="34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50"/>
            <p:cNvSpPr>
              <a:spLocks noChangeShapeType="1"/>
            </p:cNvSpPr>
            <p:nvPr/>
          </p:nvSpPr>
          <p:spPr bwMode="auto">
            <a:xfrm flipV="1">
              <a:off x="1612" y="739"/>
              <a:ext cx="110" cy="2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51"/>
            <p:cNvSpPr>
              <a:spLocks noChangeShapeType="1"/>
            </p:cNvSpPr>
            <p:nvPr/>
          </p:nvSpPr>
          <p:spPr bwMode="auto">
            <a:xfrm flipH="1" flipV="1">
              <a:off x="1788" y="733"/>
              <a:ext cx="197" cy="28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1508" name="Object 57"/>
          <p:cNvGraphicFramePr>
            <a:graphicFrameLocks noChangeAspect="1"/>
          </p:cNvGraphicFramePr>
          <p:nvPr/>
        </p:nvGraphicFramePr>
        <p:xfrm>
          <a:off x="3059113" y="188913"/>
          <a:ext cx="597693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88913"/>
                        <a:ext cx="597693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994557"/>
              </p:ext>
            </p:extLst>
          </p:nvPr>
        </p:nvGraphicFramePr>
        <p:xfrm>
          <a:off x="3059832" y="3429000"/>
          <a:ext cx="5952406" cy="32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4788024" y="3411538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/>
              <a:t>Динамика смертности от инсульта </a:t>
            </a:r>
          </a:p>
          <a:p>
            <a:pPr algn="ctr" eaLnBrk="1" hangingPunct="1"/>
            <a:r>
              <a:rPr lang="ru-RU" sz="1600" dirty="0"/>
              <a:t>на прикрепленной территории </a:t>
            </a:r>
          </a:p>
          <a:p>
            <a:pPr algn="ctr" eaLnBrk="1" hangingPunct="1"/>
            <a:r>
              <a:rPr lang="ru-RU" sz="1200" dirty="0"/>
              <a:t>на 100 тыс. взрослого населения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0" y="6610747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49"/>
          <p:cNvSpPr>
            <a:spLocks/>
          </p:cNvSpPr>
          <p:nvPr/>
        </p:nvSpPr>
        <p:spPr bwMode="auto">
          <a:xfrm>
            <a:off x="250825" y="3357563"/>
            <a:ext cx="1958975" cy="3152775"/>
          </a:xfrm>
          <a:prstGeom prst="borderCallout2">
            <a:avLst>
              <a:gd name="adj1" fmla="val 3625"/>
              <a:gd name="adj2" fmla="val 103889"/>
              <a:gd name="adj3" fmla="val 3625"/>
              <a:gd name="adj4" fmla="val 104537"/>
              <a:gd name="adj5" fmla="val 3426"/>
              <a:gd name="adj6" fmla="val 10518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МСЧ ОАО «Татнефть» и г.Альметьевск</a:t>
            </a:r>
          </a:p>
          <a:p>
            <a:r>
              <a:rPr lang="ru-RU" sz="1600">
                <a:latin typeface="Times New Roman" pitchFamily="18" charset="0"/>
              </a:rPr>
              <a:t>(</a:t>
            </a:r>
            <a:r>
              <a:rPr lang="ru-RU" sz="1600" b="1">
                <a:latin typeface="Times New Roman" pitchFamily="18" charset="0"/>
              </a:rPr>
              <a:t>458 597</a:t>
            </a:r>
            <a:r>
              <a:rPr lang="ru-RU" sz="1600">
                <a:latin typeface="Times New Roman" pitchFamily="18" charset="0"/>
              </a:rPr>
              <a:t> взр.нас.)</a:t>
            </a:r>
          </a:p>
          <a:p>
            <a:r>
              <a:rPr lang="ru-RU" sz="1600">
                <a:latin typeface="Times New Roman" pitchFamily="18" charset="0"/>
              </a:rPr>
              <a:t> - Альметьевский,</a:t>
            </a:r>
          </a:p>
          <a:p>
            <a:r>
              <a:rPr lang="ru-RU" sz="1600">
                <a:latin typeface="Times New Roman" pitchFamily="18" charset="0"/>
              </a:rPr>
              <a:t> - Азнакаевский,</a:t>
            </a:r>
          </a:p>
          <a:p>
            <a:r>
              <a:rPr lang="ru-RU" sz="1600">
                <a:latin typeface="Times New Roman" pitchFamily="18" charset="0"/>
              </a:rPr>
              <a:t> - Ютазинский,</a:t>
            </a:r>
          </a:p>
          <a:p>
            <a:r>
              <a:rPr lang="ru-RU" sz="1600">
                <a:latin typeface="Times New Roman" pitchFamily="18" charset="0"/>
              </a:rPr>
              <a:t> - Лениногорский,</a:t>
            </a:r>
          </a:p>
          <a:p>
            <a:r>
              <a:rPr lang="ru-RU" sz="1600">
                <a:latin typeface="Times New Roman" pitchFamily="18" charset="0"/>
              </a:rPr>
              <a:t> - Бугульминский,</a:t>
            </a:r>
          </a:p>
          <a:p>
            <a:r>
              <a:rPr lang="ru-RU" sz="1600">
                <a:latin typeface="Times New Roman" pitchFamily="18" charset="0"/>
              </a:rPr>
              <a:t> - Бавлинский,</a:t>
            </a:r>
          </a:p>
          <a:p>
            <a:r>
              <a:rPr lang="ru-RU" sz="1600">
                <a:latin typeface="Times New Roman" pitchFamily="18" charset="0"/>
              </a:rPr>
              <a:t> - Сармановский,</a:t>
            </a:r>
          </a:p>
          <a:p>
            <a:r>
              <a:rPr lang="ru-RU" sz="1600">
                <a:latin typeface="Times New Roman" pitchFamily="18" charset="0"/>
              </a:rPr>
              <a:t> - Черемшанский</a:t>
            </a:r>
          </a:p>
        </p:txBody>
      </p:sp>
      <p:grpSp>
        <p:nvGrpSpPr>
          <p:cNvPr id="22531" name="Group 60"/>
          <p:cNvGrpSpPr>
            <a:grpSpLocks/>
          </p:cNvGrpSpPr>
          <p:nvPr/>
        </p:nvGrpSpPr>
        <p:grpSpPr bwMode="auto">
          <a:xfrm>
            <a:off x="323850" y="333375"/>
            <a:ext cx="2381250" cy="2368550"/>
            <a:chOff x="3681" y="1212"/>
            <a:chExt cx="1500" cy="1492"/>
          </a:xfrm>
        </p:grpSpPr>
        <p:sp>
          <p:nvSpPr>
            <p:cNvPr id="22535" name="Freeform 13"/>
            <p:cNvSpPr>
              <a:spLocks/>
            </p:cNvSpPr>
            <p:nvPr/>
          </p:nvSpPr>
          <p:spPr bwMode="auto">
            <a:xfrm>
              <a:off x="3891" y="1512"/>
              <a:ext cx="798" cy="488"/>
            </a:xfrm>
            <a:custGeom>
              <a:avLst/>
              <a:gdLst>
                <a:gd name="T0" fmla="*/ 242 w 756"/>
                <a:gd name="T1" fmla="*/ 19 h 459"/>
                <a:gd name="T2" fmla="*/ 209 w 756"/>
                <a:gd name="T3" fmla="*/ 88 h 459"/>
                <a:gd name="T4" fmla="*/ 251 w 756"/>
                <a:gd name="T5" fmla="*/ 140 h 459"/>
                <a:gd name="T6" fmla="*/ 282 w 756"/>
                <a:gd name="T7" fmla="*/ 201 h 459"/>
                <a:gd name="T8" fmla="*/ 321 w 756"/>
                <a:gd name="T9" fmla="*/ 221 h 459"/>
                <a:gd name="T10" fmla="*/ 358 w 756"/>
                <a:gd name="T11" fmla="*/ 199 h 459"/>
                <a:gd name="T12" fmla="*/ 407 w 756"/>
                <a:gd name="T13" fmla="*/ 196 h 459"/>
                <a:gd name="T14" fmla="*/ 419 w 756"/>
                <a:gd name="T15" fmla="*/ 239 h 459"/>
                <a:gd name="T16" fmla="*/ 481 w 756"/>
                <a:gd name="T17" fmla="*/ 234 h 459"/>
                <a:gd name="T18" fmla="*/ 524 w 756"/>
                <a:gd name="T19" fmla="*/ 225 h 459"/>
                <a:gd name="T20" fmla="*/ 627 w 756"/>
                <a:gd name="T21" fmla="*/ 130 h 459"/>
                <a:gd name="T22" fmla="*/ 642 w 756"/>
                <a:gd name="T23" fmla="*/ 166 h 459"/>
                <a:gd name="T24" fmla="*/ 744 w 756"/>
                <a:gd name="T25" fmla="*/ 225 h 459"/>
                <a:gd name="T26" fmla="*/ 851 w 756"/>
                <a:gd name="T27" fmla="*/ 159 h 459"/>
                <a:gd name="T28" fmla="*/ 834 w 756"/>
                <a:gd name="T29" fmla="*/ 140 h 459"/>
                <a:gd name="T30" fmla="*/ 851 w 756"/>
                <a:gd name="T31" fmla="*/ 98 h 459"/>
                <a:gd name="T32" fmla="*/ 925 w 756"/>
                <a:gd name="T33" fmla="*/ 176 h 459"/>
                <a:gd name="T34" fmla="*/ 981 w 756"/>
                <a:gd name="T35" fmla="*/ 180 h 459"/>
                <a:gd name="T36" fmla="*/ 1046 w 756"/>
                <a:gd name="T37" fmla="*/ 221 h 459"/>
                <a:gd name="T38" fmla="*/ 1125 w 756"/>
                <a:gd name="T39" fmla="*/ 274 h 459"/>
                <a:gd name="T40" fmla="*/ 1157 w 756"/>
                <a:gd name="T41" fmla="*/ 225 h 459"/>
                <a:gd name="T42" fmla="*/ 1135 w 756"/>
                <a:gd name="T43" fmla="*/ 302 h 459"/>
                <a:gd name="T44" fmla="*/ 1164 w 756"/>
                <a:gd name="T45" fmla="*/ 363 h 459"/>
                <a:gd name="T46" fmla="*/ 1098 w 756"/>
                <a:gd name="T47" fmla="*/ 440 h 459"/>
                <a:gd name="T48" fmla="*/ 1125 w 756"/>
                <a:gd name="T49" fmla="*/ 508 h 459"/>
                <a:gd name="T50" fmla="*/ 1098 w 756"/>
                <a:gd name="T51" fmla="*/ 580 h 459"/>
                <a:gd name="T52" fmla="*/ 996 w 756"/>
                <a:gd name="T53" fmla="*/ 585 h 459"/>
                <a:gd name="T54" fmla="*/ 970 w 756"/>
                <a:gd name="T55" fmla="*/ 649 h 459"/>
                <a:gd name="T56" fmla="*/ 939 w 756"/>
                <a:gd name="T57" fmla="*/ 649 h 459"/>
                <a:gd name="T58" fmla="*/ 870 w 756"/>
                <a:gd name="T59" fmla="*/ 690 h 459"/>
                <a:gd name="T60" fmla="*/ 820 w 756"/>
                <a:gd name="T61" fmla="*/ 642 h 459"/>
                <a:gd name="T62" fmla="*/ 778 w 756"/>
                <a:gd name="T63" fmla="*/ 708 h 459"/>
                <a:gd name="T64" fmla="*/ 704 w 756"/>
                <a:gd name="T65" fmla="*/ 719 h 459"/>
                <a:gd name="T66" fmla="*/ 662 w 756"/>
                <a:gd name="T67" fmla="*/ 714 h 459"/>
                <a:gd name="T68" fmla="*/ 667 w 756"/>
                <a:gd name="T69" fmla="*/ 654 h 459"/>
                <a:gd name="T70" fmla="*/ 635 w 756"/>
                <a:gd name="T71" fmla="*/ 676 h 459"/>
                <a:gd name="T72" fmla="*/ 583 w 756"/>
                <a:gd name="T73" fmla="*/ 642 h 459"/>
                <a:gd name="T74" fmla="*/ 548 w 756"/>
                <a:gd name="T75" fmla="*/ 639 h 459"/>
                <a:gd name="T76" fmla="*/ 546 w 756"/>
                <a:gd name="T77" fmla="*/ 603 h 459"/>
                <a:gd name="T78" fmla="*/ 493 w 756"/>
                <a:gd name="T79" fmla="*/ 558 h 459"/>
                <a:gd name="T80" fmla="*/ 453 w 756"/>
                <a:gd name="T81" fmla="*/ 562 h 459"/>
                <a:gd name="T82" fmla="*/ 354 w 756"/>
                <a:gd name="T83" fmla="*/ 562 h 459"/>
                <a:gd name="T84" fmla="*/ 266 w 756"/>
                <a:gd name="T85" fmla="*/ 539 h 459"/>
                <a:gd name="T86" fmla="*/ 228 w 756"/>
                <a:gd name="T87" fmla="*/ 534 h 459"/>
                <a:gd name="T88" fmla="*/ 194 w 756"/>
                <a:gd name="T89" fmla="*/ 553 h 459"/>
                <a:gd name="T90" fmla="*/ 155 w 756"/>
                <a:gd name="T91" fmla="*/ 514 h 459"/>
                <a:gd name="T92" fmla="*/ 98 w 756"/>
                <a:gd name="T93" fmla="*/ 493 h 459"/>
                <a:gd name="T94" fmla="*/ 98 w 756"/>
                <a:gd name="T95" fmla="*/ 436 h 459"/>
                <a:gd name="T96" fmla="*/ 103 w 756"/>
                <a:gd name="T97" fmla="*/ 391 h 459"/>
                <a:gd name="T98" fmla="*/ 71 w 756"/>
                <a:gd name="T99" fmla="*/ 358 h 459"/>
                <a:gd name="T100" fmla="*/ 21 w 756"/>
                <a:gd name="T101" fmla="*/ 293 h 459"/>
                <a:gd name="T102" fmla="*/ 3 w 756"/>
                <a:gd name="T103" fmla="*/ 209 h 459"/>
                <a:gd name="T104" fmla="*/ 52 w 756"/>
                <a:gd name="T105" fmla="*/ 201 h 459"/>
                <a:gd name="T106" fmla="*/ 43 w 756"/>
                <a:gd name="T107" fmla="*/ 146 h 459"/>
                <a:gd name="T108" fmla="*/ 120 w 756"/>
                <a:gd name="T109" fmla="*/ 128 h 459"/>
                <a:gd name="T110" fmla="*/ 159 w 756"/>
                <a:gd name="T111" fmla="*/ 94 h 459"/>
                <a:gd name="T112" fmla="*/ 182 w 756"/>
                <a:gd name="T113" fmla="*/ 52 h 459"/>
                <a:gd name="T114" fmla="*/ 217 w 756"/>
                <a:gd name="T115" fmla="*/ 0 h 4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6" h="459">
                  <a:moveTo>
                    <a:pt x="141" y="0"/>
                  </a:moveTo>
                  <a:lnTo>
                    <a:pt x="157" y="11"/>
                  </a:lnTo>
                  <a:lnTo>
                    <a:pt x="162" y="27"/>
                  </a:lnTo>
                  <a:lnTo>
                    <a:pt x="136" y="54"/>
                  </a:lnTo>
                  <a:lnTo>
                    <a:pt x="138" y="66"/>
                  </a:lnTo>
                  <a:lnTo>
                    <a:pt x="162" y="86"/>
                  </a:lnTo>
                  <a:lnTo>
                    <a:pt x="156" y="105"/>
                  </a:lnTo>
                  <a:lnTo>
                    <a:pt x="183" y="123"/>
                  </a:lnTo>
                  <a:lnTo>
                    <a:pt x="187" y="138"/>
                  </a:lnTo>
                  <a:lnTo>
                    <a:pt x="208" y="135"/>
                  </a:lnTo>
                  <a:lnTo>
                    <a:pt x="228" y="141"/>
                  </a:lnTo>
                  <a:lnTo>
                    <a:pt x="232" y="122"/>
                  </a:lnTo>
                  <a:lnTo>
                    <a:pt x="258" y="111"/>
                  </a:lnTo>
                  <a:lnTo>
                    <a:pt x="265" y="119"/>
                  </a:lnTo>
                  <a:lnTo>
                    <a:pt x="259" y="134"/>
                  </a:lnTo>
                  <a:lnTo>
                    <a:pt x="271" y="147"/>
                  </a:lnTo>
                  <a:lnTo>
                    <a:pt x="295" y="138"/>
                  </a:lnTo>
                  <a:lnTo>
                    <a:pt x="313" y="143"/>
                  </a:lnTo>
                  <a:lnTo>
                    <a:pt x="322" y="131"/>
                  </a:lnTo>
                  <a:lnTo>
                    <a:pt x="340" y="138"/>
                  </a:lnTo>
                  <a:lnTo>
                    <a:pt x="394" y="113"/>
                  </a:lnTo>
                  <a:lnTo>
                    <a:pt x="406" y="80"/>
                  </a:lnTo>
                  <a:lnTo>
                    <a:pt x="420" y="92"/>
                  </a:lnTo>
                  <a:lnTo>
                    <a:pt x="417" y="102"/>
                  </a:lnTo>
                  <a:lnTo>
                    <a:pt x="430" y="122"/>
                  </a:lnTo>
                  <a:lnTo>
                    <a:pt x="483" y="138"/>
                  </a:lnTo>
                  <a:lnTo>
                    <a:pt x="513" y="107"/>
                  </a:lnTo>
                  <a:lnTo>
                    <a:pt x="553" y="98"/>
                  </a:lnTo>
                  <a:lnTo>
                    <a:pt x="561" y="86"/>
                  </a:lnTo>
                  <a:lnTo>
                    <a:pt x="541" y="86"/>
                  </a:lnTo>
                  <a:lnTo>
                    <a:pt x="526" y="77"/>
                  </a:lnTo>
                  <a:lnTo>
                    <a:pt x="553" y="60"/>
                  </a:lnTo>
                  <a:lnTo>
                    <a:pt x="577" y="84"/>
                  </a:lnTo>
                  <a:lnTo>
                    <a:pt x="601" y="108"/>
                  </a:lnTo>
                  <a:lnTo>
                    <a:pt x="622" y="116"/>
                  </a:lnTo>
                  <a:lnTo>
                    <a:pt x="637" y="111"/>
                  </a:lnTo>
                  <a:lnTo>
                    <a:pt x="658" y="117"/>
                  </a:lnTo>
                  <a:lnTo>
                    <a:pt x="679" y="135"/>
                  </a:lnTo>
                  <a:lnTo>
                    <a:pt x="702" y="158"/>
                  </a:lnTo>
                  <a:lnTo>
                    <a:pt x="730" y="168"/>
                  </a:lnTo>
                  <a:lnTo>
                    <a:pt x="732" y="147"/>
                  </a:lnTo>
                  <a:lnTo>
                    <a:pt x="750" y="138"/>
                  </a:lnTo>
                  <a:lnTo>
                    <a:pt x="742" y="173"/>
                  </a:lnTo>
                  <a:lnTo>
                    <a:pt x="735" y="185"/>
                  </a:lnTo>
                  <a:lnTo>
                    <a:pt x="742" y="195"/>
                  </a:lnTo>
                  <a:lnTo>
                    <a:pt x="756" y="222"/>
                  </a:lnTo>
                  <a:lnTo>
                    <a:pt x="724" y="252"/>
                  </a:lnTo>
                  <a:lnTo>
                    <a:pt x="711" y="270"/>
                  </a:lnTo>
                  <a:lnTo>
                    <a:pt x="726" y="281"/>
                  </a:lnTo>
                  <a:lnTo>
                    <a:pt x="730" y="311"/>
                  </a:lnTo>
                  <a:lnTo>
                    <a:pt x="723" y="336"/>
                  </a:lnTo>
                  <a:lnTo>
                    <a:pt x="711" y="356"/>
                  </a:lnTo>
                  <a:lnTo>
                    <a:pt x="684" y="356"/>
                  </a:lnTo>
                  <a:lnTo>
                    <a:pt x="646" y="357"/>
                  </a:lnTo>
                  <a:lnTo>
                    <a:pt x="634" y="371"/>
                  </a:lnTo>
                  <a:lnTo>
                    <a:pt x="630" y="398"/>
                  </a:lnTo>
                  <a:lnTo>
                    <a:pt x="627" y="414"/>
                  </a:lnTo>
                  <a:lnTo>
                    <a:pt x="609" y="398"/>
                  </a:lnTo>
                  <a:lnTo>
                    <a:pt x="594" y="429"/>
                  </a:lnTo>
                  <a:lnTo>
                    <a:pt x="565" y="423"/>
                  </a:lnTo>
                  <a:lnTo>
                    <a:pt x="553" y="425"/>
                  </a:lnTo>
                  <a:lnTo>
                    <a:pt x="531" y="393"/>
                  </a:lnTo>
                  <a:lnTo>
                    <a:pt x="508" y="413"/>
                  </a:lnTo>
                  <a:lnTo>
                    <a:pt x="504" y="434"/>
                  </a:lnTo>
                  <a:lnTo>
                    <a:pt x="480" y="435"/>
                  </a:lnTo>
                  <a:lnTo>
                    <a:pt x="457" y="440"/>
                  </a:lnTo>
                  <a:lnTo>
                    <a:pt x="454" y="459"/>
                  </a:lnTo>
                  <a:lnTo>
                    <a:pt x="429" y="438"/>
                  </a:lnTo>
                  <a:lnTo>
                    <a:pt x="445" y="419"/>
                  </a:lnTo>
                  <a:lnTo>
                    <a:pt x="433" y="401"/>
                  </a:lnTo>
                  <a:lnTo>
                    <a:pt x="418" y="399"/>
                  </a:lnTo>
                  <a:lnTo>
                    <a:pt x="412" y="414"/>
                  </a:lnTo>
                  <a:lnTo>
                    <a:pt x="397" y="395"/>
                  </a:lnTo>
                  <a:lnTo>
                    <a:pt x="378" y="393"/>
                  </a:lnTo>
                  <a:lnTo>
                    <a:pt x="346" y="401"/>
                  </a:lnTo>
                  <a:lnTo>
                    <a:pt x="355" y="390"/>
                  </a:lnTo>
                  <a:lnTo>
                    <a:pt x="348" y="380"/>
                  </a:lnTo>
                  <a:lnTo>
                    <a:pt x="354" y="369"/>
                  </a:lnTo>
                  <a:lnTo>
                    <a:pt x="333" y="354"/>
                  </a:lnTo>
                  <a:lnTo>
                    <a:pt x="319" y="342"/>
                  </a:lnTo>
                  <a:lnTo>
                    <a:pt x="312" y="327"/>
                  </a:lnTo>
                  <a:lnTo>
                    <a:pt x="295" y="344"/>
                  </a:lnTo>
                  <a:lnTo>
                    <a:pt x="279" y="342"/>
                  </a:lnTo>
                  <a:lnTo>
                    <a:pt x="229" y="344"/>
                  </a:lnTo>
                  <a:lnTo>
                    <a:pt x="190" y="336"/>
                  </a:lnTo>
                  <a:lnTo>
                    <a:pt x="172" y="330"/>
                  </a:lnTo>
                  <a:lnTo>
                    <a:pt x="159" y="317"/>
                  </a:lnTo>
                  <a:lnTo>
                    <a:pt x="148" y="327"/>
                  </a:lnTo>
                  <a:lnTo>
                    <a:pt x="136" y="317"/>
                  </a:lnTo>
                  <a:lnTo>
                    <a:pt x="126" y="339"/>
                  </a:lnTo>
                  <a:lnTo>
                    <a:pt x="112" y="333"/>
                  </a:lnTo>
                  <a:lnTo>
                    <a:pt x="100" y="315"/>
                  </a:lnTo>
                  <a:lnTo>
                    <a:pt x="88" y="324"/>
                  </a:lnTo>
                  <a:lnTo>
                    <a:pt x="63" y="302"/>
                  </a:lnTo>
                  <a:lnTo>
                    <a:pt x="63" y="284"/>
                  </a:lnTo>
                  <a:lnTo>
                    <a:pt x="63" y="267"/>
                  </a:lnTo>
                  <a:lnTo>
                    <a:pt x="60" y="255"/>
                  </a:lnTo>
                  <a:lnTo>
                    <a:pt x="67" y="240"/>
                  </a:lnTo>
                  <a:lnTo>
                    <a:pt x="60" y="227"/>
                  </a:lnTo>
                  <a:lnTo>
                    <a:pt x="45" y="218"/>
                  </a:lnTo>
                  <a:lnTo>
                    <a:pt x="18" y="203"/>
                  </a:lnTo>
                  <a:lnTo>
                    <a:pt x="13" y="180"/>
                  </a:lnTo>
                  <a:lnTo>
                    <a:pt x="0" y="155"/>
                  </a:lnTo>
                  <a:lnTo>
                    <a:pt x="3" y="128"/>
                  </a:lnTo>
                  <a:lnTo>
                    <a:pt x="25" y="131"/>
                  </a:lnTo>
                  <a:lnTo>
                    <a:pt x="34" y="123"/>
                  </a:lnTo>
                  <a:lnTo>
                    <a:pt x="24" y="102"/>
                  </a:lnTo>
                  <a:lnTo>
                    <a:pt x="27" y="89"/>
                  </a:lnTo>
                  <a:lnTo>
                    <a:pt x="51" y="75"/>
                  </a:lnTo>
                  <a:lnTo>
                    <a:pt x="78" y="78"/>
                  </a:lnTo>
                  <a:lnTo>
                    <a:pt x="102" y="72"/>
                  </a:lnTo>
                  <a:lnTo>
                    <a:pt x="103" y="57"/>
                  </a:lnTo>
                  <a:lnTo>
                    <a:pt x="115" y="47"/>
                  </a:lnTo>
                  <a:lnTo>
                    <a:pt x="117" y="32"/>
                  </a:lnTo>
                  <a:lnTo>
                    <a:pt x="139" y="2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4348" y="1722"/>
              <a:ext cx="146" cy="156"/>
            </a:xfrm>
            <a:custGeom>
              <a:avLst/>
              <a:gdLst>
                <a:gd name="T0" fmla="*/ 263525 w 527050"/>
                <a:gd name="T1" fmla="*/ 0 h 533400"/>
                <a:gd name="T2" fmla="*/ 1 w 527050"/>
                <a:gd name="T3" fmla="*/ 203740 h 533400"/>
                <a:gd name="T4" fmla="*/ 100657 w 527050"/>
                <a:gd name="T5" fmla="*/ 533398 h 533400"/>
                <a:gd name="T6" fmla="*/ 426393 w 527050"/>
                <a:gd name="T7" fmla="*/ 533398 h 533400"/>
                <a:gd name="T8" fmla="*/ 527049 w 527050"/>
                <a:gd name="T9" fmla="*/ 203740 h 533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62869 w 527050"/>
                <a:gd name="T16" fmla="*/ 203742 h 533400"/>
                <a:gd name="T17" fmla="*/ 364181 w 527050"/>
                <a:gd name="T18" fmla="*/ 407479 h 53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7050" h="533400">
                  <a:moveTo>
                    <a:pt x="1" y="203740"/>
                  </a:moveTo>
                  <a:lnTo>
                    <a:pt x="201316" y="203742"/>
                  </a:lnTo>
                  <a:lnTo>
                    <a:pt x="263525" y="0"/>
                  </a:lnTo>
                  <a:lnTo>
                    <a:pt x="325734" y="203742"/>
                  </a:lnTo>
                  <a:lnTo>
                    <a:pt x="527049" y="203740"/>
                  </a:lnTo>
                  <a:lnTo>
                    <a:pt x="364181" y="329658"/>
                  </a:lnTo>
                  <a:lnTo>
                    <a:pt x="426393" y="533398"/>
                  </a:lnTo>
                  <a:lnTo>
                    <a:pt x="263525" y="407479"/>
                  </a:lnTo>
                  <a:lnTo>
                    <a:pt x="100657" y="533398"/>
                  </a:lnTo>
                  <a:lnTo>
                    <a:pt x="162869" y="329658"/>
                  </a:ln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7" name="Freeform 15"/>
            <p:cNvSpPr>
              <a:spLocks/>
            </p:cNvSpPr>
            <p:nvPr/>
          </p:nvSpPr>
          <p:spPr bwMode="auto">
            <a:xfrm>
              <a:off x="4438" y="1212"/>
              <a:ext cx="331" cy="480"/>
            </a:xfrm>
            <a:custGeom>
              <a:avLst/>
              <a:gdLst>
                <a:gd name="T0" fmla="*/ 381 w 314"/>
                <a:gd name="T1" fmla="*/ 4 h 451"/>
                <a:gd name="T2" fmla="*/ 406 w 314"/>
                <a:gd name="T3" fmla="*/ 0 h 451"/>
                <a:gd name="T4" fmla="*/ 410 w 314"/>
                <a:gd name="T5" fmla="*/ 21 h 451"/>
                <a:gd name="T6" fmla="*/ 447 w 314"/>
                <a:gd name="T7" fmla="*/ 17 h 451"/>
                <a:gd name="T8" fmla="*/ 475 w 314"/>
                <a:gd name="T9" fmla="*/ 34 h 451"/>
                <a:gd name="T10" fmla="*/ 479 w 314"/>
                <a:gd name="T11" fmla="*/ 59 h 451"/>
                <a:gd name="T12" fmla="*/ 460 w 314"/>
                <a:gd name="T13" fmla="*/ 69 h 451"/>
                <a:gd name="T14" fmla="*/ 456 w 314"/>
                <a:gd name="T15" fmla="*/ 94 h 451"/>
                <a:gd name="T16" fmla="*/ 447 w 314"/>
                <a:gd name="T17" fmla="*/ 104 h 451"/>
                <a:gd name="T18" fmla="*/ 453 w 314"/>
                <a:gd name="T19" fmla="*/ 145 h 451"/>
                <a:gd name="T20" fmla="*/ 465 w 314"/>
                <a:gd name="T21" fmla="*/ 171 h 451"/>
                <a:gd name="T22" fmla="*/ 441 w 314"/>
                <a:gd name="T23" fmla="*/ 198 h 451"/>
                <a:gd name="T24" fmla="*/ 447 w 314"/>
                <a:gd name="T25" fmla="*/ 267 h 451"/>
                <a:gd name="T26" fmla="*/ 465 w 314"/>
                <a:gd name="T27" fmla="*/ 293 h 451"/>
                <a:gd name="T28" fmla="*/ 441 w 314"/>
                <a:gd name="T29" fmla="*/ 305 h 451"/>
                <a:gd name="T30" fmla="*/ 433 w 314"/>
                <a:gd name="T31" fmla="*/ 334 h 451"/>
                <a:gd name="T32" fmla="*/ 411 w 314"/>
                <a:gd name="T33" fmla="*/ 377 h 451"/>
                <a:gd name="T34" fmla="*/ 432 w 314"/>
                <a:gd name="T35" fmla="*/ 388 h 451"/>
                <a:gd name="T36" fmla="*/ 436 w 314"/>
                <a:gd name="T37" fmla="*/ 427 h 451"/>
                <a:gd name="T38" fmla="*/ 414 w 314"/>
                <a:gd name="T39" fmla="*/ 452 h 451"/>
                <a:gd name="T40" fmla="*/ 429 w 314"/>
                <a:gd name="T41" fmla="*/ 520 h 451"/>
                <a:gd name="T42" fmla="*/ 453 w 314"/>
                <a:gd name="T43" fmla="*/ 540 h 451"/>
                <a:gd name="T44" fmla="*/ 433 w 314"/>
                <a:gd name="T45" fmla="*/ 567 h 451"/>
                <a:gd name="T46" fmla="*/ 403 w 314"/>
                <a:gd name="T47" fmla="*/ 589 h 451"/>
                <a:gd name="T48" fmla="*/ 374 w 314"/>
                <a:gd name="T49" fmla="*/ 617 h 451"/>
                <a:gd name="T50" fmla="*/ 385 w 314"/>
                <a:gd name="T51" fmla="*/ 633 h 451"/>
                <a:gd name="T52" fmla="*/ 369 w 314"/>
                <a:gd name="T53" fmla="*/ 667 h 451"/>
                <a:gd name="T54" fmla="*/ 403 w 314"/>
                <a:gd name="T55" fmla="*/ 667 h 451"/>
                <a:gd name="T56" fmla="*/ 381 w 314"/>
                <a:gd name="T57" fmla="*/ 694 h 451"/>
                <a:gd name="T58" fmla="*/ 350 w 314"/>
                <a:gd name="T59" fmla="*/ 694 h 451"/>
                <a:gd name="T60" fmla="*/ 323 w 314"/>
                <a:gd name="T61" fmla="*/ 707 h 451"/>
                <a:gd name="T62" fmla="*/ 319 w 314"/>
                <a:gd name="T63" fmla="*/ 743 h 451"/>
                <a:gd name="T64" fmla="*/ 278 w 314"/>
                <a:gd name="T65" fmla="*/ 723 h 451"/>
                <a:gd name="T66" fmla="*/ 237 w 314"/>
                <a:gd name="T67" fmla="*/ 674 h 451"/>
                <a:gd name="T68" fmla="*/ 216 w 314"/>
                <a:gd name="T69" fmla="*/ 655 h 451"/>
                <a:gd name="T70" fmla="*/ 172 w 314"/>
                <a:gd name="T71" fmla="*/ 642 h 451"/>
                <a:gd name="T72" fmla="*/ 160 w 314"/>
                <a:gd name="T73" fmla="*/ 662 h 451"/>
                <a:gd name="T74" fmla="*/ 118 w 314"/>
                <a:gd name="T75" fmla="*/ 636 h 451"/>
                <a:gd name="T76" fmla="*/ 78 w 314"/>
                <a:gd name="T77" fmla="*/ 582 h 451"/>
                <a:gd name="T78" fmla="*/ 54 w 314"/>
                <a:gd name="T79" fmla="*/ 567 h 451"/>
                <a:gd name="T80" fmla="*/ 63 w 314"/>
                <a:gd name="T81" fmla="*/ 533 h 451"/>
                <a:gd name="T82" fmla="*/ 50 w 314"/>
                <a:gd name="T83" fmla="*/ 513 h 451"/>
                <a:gd name="T84" fmla="*/ 57 w 314"/>
                <a:gd name="T85" fmla="*/ 426 h 451"/>
                <a:gd name="T86" fmla="*/ 53 w 314"/>
                <a:gd name="T87" fmla="*/ 382 h 451"/>
                <a:gd name="T88" fmla="*/ 6 w 314"/>
                <a:gd name="T89" fmla="*/ 341 h 451"/>
                <a:gd name="T90" fmla="*/ 0 w 314"/>
                <a:gd name="T91" fmla="*/ 294 h 451"/>
                <a:gd name="T92" fmla="*/ 46 w 314"/>
                <a:gd name="T93" fmla="*/ 251 h 451"/>
                <a:gd name="T94" fmla="*/ 73 w 314"/>
                <a:gd name="T95" fmla="*/ 179 h 451"/>
                <a:gd name="T96" fmla="*/ 95 w 314"/>
                <a:gd name="T97" fmla="*/ 161 h 451"/>
                <a:gd name="T98" fmla="*/ 131 w 314"/>
                <a:gd name="T99" fmla="*/ 164 h 451"/>
                <a:gd name="T100" fmla="*/ 136 w 314"/>
                <a:gd name="T101" fmla="*/ 129 h 451"/>
                <a:gd name="T102" fmla="*/ 164 w 314"/>
                <a:gd name="T103" fmla="*/ 135 h 451"/>
                <a:gd name="T104" fmla="*/ 187 w 314"/>
                <a:gd name="T105" fmla="*/ 151 h 451"/>
                <a:gd name="T106" fmla="*/ 223 w 314"/>
                <a:gd name="T107" fmla="*/ 92 h 451"/>
                <a:gd name="T108" fmla="*/ 259 w 314"/>
                <a:gd name="T109" fmla="*/ 96 h 451"/>
                <a:gd name="T110" fmla="*/ 264 w 314"/>
                <a:gd name="T111" fmla="*/ 71 h 451"/>
                <a:gd name="T112" fmla="*/ 319 w 314"/>
                <a:gd name="T113" fmla="*/ 23 h 451"/>
                <a:gd name="T114" fmla="*/ 334 w 314"/>
                <a:gd name="T115" fmla="*/ 45 h 451"/>
                <a:gd name="T116" fmla="*/ 332 w 314"/>
                <a:gd name="T117" fmla="*/ 4 h 451"/>
                <a:gd name="T118" fmla="*/ 381 w 314"/>
                <a:gd name="T119" fmla="*/ 4 h 4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4" h="451">
                  <a:moveTo>
                    <a:pt x="249" y="4"/>
                  </a:moveTo>
                  <a:lnTo>
                    <a:pt x="266" y="0"/>
                  </a:lnTo>
                  <a:lnTo>
                    <a:pt x="269" y="13"/>
                  </a:lnTo>
                  <a:lnTo>
                    <a:pt x="291" y="9"/>
                  </a:lnTo>
                  <a:lnTo>
                    <a:pt x="311" y="21"/>
                  </a:lnTo>
                  <a:lnTo>
                    <a:pt x="314" y="36"/>
                  </a:lnTo>
                  <a:lnTo>
                    <a:pt x="303" y="42"/>
                  </a:lnTo>
                  <a:lnTo>
                    <a:pt x="300" y="57"/>
                  </a:lnTo>
                  <a:lnTo>
                    <a:pt x="291" y="63"/>
                  </a:lnTo>
                  <a:lnTo>
                    <a:pt x="297" y="88"/>
                  </a:lnTo>
                  <a:lnTo>
                    <a:pt x="306" y="103"/>
                  </a:lnTo>
                  <a:lnTo>
                    <a:pt x="290" y="120"/>
                  </a:lnTo>
                  <a:lnTo>
                    <a:pt x="291" y="163"/>
                  </a:lnTo>
                  <a:lnTo>
                    <a:pt x="306" y="177"/>
                  </a:lnTo>
                  <a:lnTo>
                    <a:pt x="290" y="186"/>
                  </a:lnTo>
                  <a:lnTo>
                    <a:pt x="285" y="202"/>
                  </a:lnTo>
                  <a:lnTo>
                    <a:pt x="270" y="228"/>
                  </a:lnTo>
                  <a:lnTo>
                    <a:pt x="284" y="237"/>
                  </a:lnTo>
                  <a:lnTo>
                    <a:pt x="287" y="259"/>
                  </a:lnTo>
                  <a:lnTo>
                    <a:pt x="272" y="274"/>
                  </a:lnTo>
                  <a:lnTo>
                    <a:pt x="281" y="316"/>
                  </a:lnTo>
                  <a:lnTo>
                    <a:pt x="297" y="328"/>
                  </a:lnTo>
                  <a:lnTo>
                    <a:pt x="285" y="345"/>
                  </a:lnTo>
                  <a:lnTo>
                    <a:pt x="263" y="358"/>
                  </a:lnTo>
                  <a:lnTo>
                    <a:pt x="246" y="375"/>
                  </a:lnTo>
                  <a:lnTo>
                    <a:pt x="252" y="384"/>
                  </a:lnTo>
                  <a:lnTo>
                    <a:pt x="242" y="405"/>
                  </a:lnTo>
                  <a:lnTo>
                    <a:pt x="263" y="405"/>
                  </a:lnTo>
                  <a:lnTo>
                    <a:pt x="249" y="421"/>
                  </a:lnTo>
                  <a:lnTo>
                    <a:pt x="230" y="421"/>
                  </a:lnTo>
                  <a:lnTo>
                    <a:pt x="212" y="430"/>
                  </a:lnTo>
                  <a:lnTo>
                    <a:pt x="209" y="451"/>
                  </a:lnTo>
                  <a:lnTo>
                    <a:pt x="182" y="439"/>
                  </a:lnTo>
                  <a:lnTo>
                    <a:pt x="156" y="409"/>
                  </a:lnTo>
                  <a:lnTo>
                    <a:pt x="141" y="397"/>
                  </a:lnTo>
                  <a:lnTo>
                    <a:pt x="113" y="391"/>
                  </a:lnTo>
                  <a:lnTo>
                    <a:pt x="105" y="402"/>
                  </a:lnTo>
                  <a:lnTo>
                    <a:pt x="78" y="387"/>
                  </a:lnTo>
                  <a:lnTo>
                    <a:pt x="51" y="354"/>
                  </a:lnTo>
                  <a:lnTo>
                    <a:pt x="36" y="345"/>
                  </a:lnTo>
                  <a:lnTo>
                    <a:pt x="42" y="324"/>
                  </a:lnTo>
                  <a:lnTo>
                    <a:pt x="33" y="312"/>
                  </a:lnTo>
                  <a:lnTo>
                    <a:pt x="38" y="258"/>
                  </a:lnTo>
                  <a:lnTo>
                    <a:pt x="35" y="232"/>
                  </a:lnTo>
                  <a:lnTo>
                    <a:pt x="6" y="208"/>
                  </a:lnTo>
                  <a:lnTo>
                    <a:pt x="0" y="178"/>
                  </a:lnTo>
                  <a:lnTo>
                    <a:pt x="30" y="153"/>
                  </a:lnTo>
                  <a:lnTo>
                    <a:pt x="47" y="109"/>
                  </a:lnTo>
                  <a:lnTo>
                    <a:pt x="62" y="97"/>
                  </a:lnTo>
                  <a:lnTo>
                    <a:pt x="86" y="100"/>
                  </a:lnTo>
                  <a:lnTo>
                    <a:pt x="89" y="79"/>
                  </a:lnTo>
                  <a:lnTo>
                    <a:pt x="108" y="82"/>
                  </a:lnTo>
                  <a:lnTo>
                    <a:pt x="122" y="91"/>
                  </a:lnTo>
                  <a:lnTo>
                    <a:pt x="147" y="55"/>
                  </a:lnTo>
                  <a:lnTo>
                    <a:pt x="170" y="58"/>
                  </a:lnTo>
                  <a:lnTo>
                    <a:pt x="173" y="43"/>
                  </a:lnTo>
                  <a:lnTo>
                    <a:pt x="209" y="15"/>
                  </a:lnTo>
                  <a:lnTo>
                    <a:pt x="219" y="27"/>
                  </a:lnTo>
                  <a:lnTo>
                    <a:pt x="218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7"/>
            <p:cNvSpPr>
              <a:spLocks/>
            </p:cNvSpPr>
            <p:nvPr/>
          </p:nvSpPr>
          <p:spPr bwMode="auto">
            <a:xfrm>
              <a:off x="4516" y="1892"/>
              <a:ext cx="391" cy="537"/>
            </a:xfrm>
            <a:custGeom>
              <a:avLst/>
              <a:gdLst>
                <a:gd name="T0" fmla="*/ 191 w 370"/>
                <a:gd name="T1" fmla="*/ 20 h 505"/>
                <a:gd name="T2" fmla="*/ 163 w 370"/>
                <a:gd name="T3" fmla="*/ 58 h 505"/>
                <a:gd name="T4" fmla="*/ 192 w 370"/>
                <a:gd name="T5" fmla="*/ 107 h 505"/>
                <a:gd name="T6" fmla="*/ 196 w 370"/>
                <a:gd name="T7" fmla="*/ 166 h 505"/>
                <a:gd name="T8" fmla="*/ 224 w 370"/>
                <a:gd name="T9" fmla="*/ 233 h 505"/>
                <a:gd name="T10" fmla="*/ 290 w 370"/>
                <a:gd name="T11" fmla="*/ 198 h 505"/>
                <a:gd name="T12" fmla="*/ 328 w 370"/>
                <a:gd name="T13" fmla="*/ 158 h 505"/>
                <a:gd name="T14" fmla="*/ 358 w 370"/>
                <a:gd name="T15" fmla="*/ 113 h 505"/>
                <a:gd name="T16" fmla="*/ 393 w 370"/>
                <a:gd name="T17" fmla="*/ 122 h 505"/>
                <a:gd name="T18" fmla="*/ 436 w 370"/>
                <a:gd name="T19" fmla="*/ 108 h 505"/>
                <a:gd name="T20" fmla="*/ 484 w 370"/>
                <a:gd name="T21" fmla="*/ 105 h 505"/>
                <a:gd name="T22" fmla="*/ 559 w 370"/>
                <a:gd name="T23" fmla="*/ 113 h 505"/>
                <a:gd name="T24" fmla="*/ 518 w 370"/>
                <a:gd name="T25" fmla="*/ 158 h 505"/>
                <a:gd name="T26" fmla="*/ 476 w 370"/>
                <a:gd name="T27" fmla="*/ 197 h 505"/>
                <a:gd name="T28" fmla="*/ 539 w 370"/>
                <a:gd name="T29" fmla="*/ 208 h 505"/>
                <a:gd name="T30" fmla="*/ 510 w 370"/>
                <a:gd name="T31" fmla="*/ 250 h 505"/>
                <a:gd name="T32" fmla="*/ 534 w 370"/>
                <a:gd name="T33" fmla="*/ 286 h 505"/>
                <a:gd name="T34" fmla="*/ 575 w 370"/>
                <a:gd name="T35" fmla="*/ 346 h 505"/>
                <a:gd name="T36" fmla="*/ 522 w 370"/>
                <a:gd name="T37" fmla="*/ 359 h 505"/>
                <a:gd name="T38" fmla="*/ 486 w 370"/>
                <a:gd name="T39" fmla="*/ 405 h 505"/>
                <a:gd name="T40" fmla="*/ 498 w 370"/>
                <a:gd name="T41" fmla="*/ 458 h 505"/>
                <a:gd name="T42" fmla="*/ 522 w 370"/>
                <a:gd name="T43" fmla="*/ 519 h 505"/>
                <a:gd name="T44" fmla="*/ 566 w 370"/>
                <a:gd name="T45" fmla="*/ 568 h 505"/>
                <a:gd name="T46" fmla="*/ 539 w 370"/>
                <a:gd name="T47" fmla="*/ 614 h 505"/>
                <a:gd name="T48" fmla="*/ 574 w 370"/>
                <a:gd name="T49" fmla="*/ 667 h 505"/>
                <a:gd name="T50" fmla="*/ 562 w 370"/>
                <a:gd name="T51" fmla="*/ 743 h 505"/>
                <a:gd name="T52" fmla="*/ 547 w 370"/>
                <a:gd name="T53" fmla="*/ 752 h 505"/>
                <a:gd name="T54" fmla="*/ 511 w 370"/>
                <a:gd name="T55" fmla="*/ 710 h 505"/>
                <a:gd name="T56" fmla="*/ 471 w 370"/>
                <a:gd name="T57" fmla="*/ 751 h 505"/>
                <a:gd name="T58" fmla="*/ 486 w 370"/>
                <a:gd name="T59" fmla="*/ 795 h 505"/>
                <a:gd name="T60" fmla="*/ 422 w 370"/>
                <a:gd name="T61" fmla="*/ 800 h 505"/>
                <a:gd name="T62" fmla="*/ 397 w 370"/>
                <a:gd name="T63" fmla="*/ 817 h 505"/>
                <a:gd name="T64" fmla="*/ 377 w 370"/>
                <a:gd name="T65" fmla="*/ 795 h 505"/>
                <a:gd name="T66" fmla="*/ 383 w 370"/>
                <a:gd name="T67" fmla="*/ 767 h 505"/>
                <a:gd name="T68" fmla="*/ 351 w 370"/>
                <a:gd name="T69" fmla="*/ 736 h 505"/>
                <a:gd name="T70" fmla="*/ 295 w 370"/>
                <a:gd name="T71" fmla="*/ 755 h 505"/>
                <a:gd name="T72" fmla="*/ 258 w 370"/>
                <a:gd name="T73" fmla="*/ 707 h 505"/>
                <a:gd name="T74" fmla="*/ 164 w 370"/>
                <a:gd name="T75" fmla="*/ 700 h 505"/>
                <a:gd name="T76" fmla="*/ 126 w 370"/>
                <a:gd name="T77" fmla="*/ 664 h 505"/>
                <a:gd name="T78" fmla="*/ 72 w 370"/>
                <a:gd name="T79" fmla="*/ 707 h 505"/>
                <a:gd name="T80" fmla="*/ 31 w 370"/>
                <a:gd name="T81" fmla="*/ 658 h 505"/>
                <a:gd name="T82" fmla="*/ 39 w 370"/>
                <a:gd name="T83" fmla="*/ 586 h 505"/>
                <a:gd name="T84" fmla="*/ 103 w 370"/>
                <a:gd name="T85" fmla="*/ 575 h 505"/>
                <a:gd name="T86" fmla="*/ 154 w 370"/>
                <a:gd name="T87" fmla="*/ 519 h 505"/>
                <a:gd name="T88" fmla="*/ 132 w 370"/>
                <a:gd name="T89" fmla="*/ 466 h 505"/>
                <a:gd name="T90" fmla="*/ 152 w 370"/>
                <a:gd name="T91" fmla="*/ 407 h 505"/>
                <a:gd name="T92" fmla="*/ 207 w 370"/>
                <a:gd name="T93" fmla="*/ 363 h 505"/>
                <a:gd name="T94" fmla="*/ 152 w 370"/>
                <a:gd name="T95" fmla="*/ 357 h 505"/>
                <a:gd name="T96" fmla="*/ 136 w 370"/>
                <a:gd name="T97" fmla="*/ 290 h 505"/>
                <a:gd name="T98" fmla="*/ 88 w 370"/>
                <a:gd name="T99" fmla="*/ 275 h 505"/>
                <a:gd name="T100" fmla="*/ 88 w 370"/>
                <a:gd name="T101" fmla="*/ 221 h 505"/>
                <a:gd name="T102" fmla="*/ 27 w 370"/>
                <a:gd name="T103" fmla="*/ 206 h 505"/>
                <a:gd name="T104" fmla="*/ 3 w 370"/>
                <a:gd name="T105" fmla="*/ 145 h 505"/>
                <a:gd name="T106" fmla="*/ 21 w 370"/>
                <a:gd name="T107" fmla="*/ 78 h 505"/>
                <a:gd name="T108" fmla="*/ 61 w 370"/>
                <a:gd name="T109" fmla="*/ 53 h 505"/>
                <a:gd name="T110" fmla="*/ 79 w 370"/>
                <a:gd name="T111" fmla="*/ 1 h 505"/>
                <a:gd name="T112" fmla="*/ 188 w 370"/>
                <a:gd name="T113" fmla="*/ 0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0" h="505">
                  <a:moveTo>
                    <a:pt x="120" y="0"/>
                  </a:moveTo>
                  <a:lnTo>
                    <a:pt x="123" y="12"/>
                  </a:lnTo>
                  <a:lnTo>
                    <a:pt x="109" y="27"/>
                  </a:lnTo>
                  <a:lnTo>
                    <a:pt x="105" y="36"/>
                  </a:lnTo>
                  <a:lnTo>
                    <a:pt x="123" y="46"/>
                  </a:lnTo>
                  <a:lnTo>
                    <a:pt x="124" y="66"/>
                  </a:lnTo>
                  <a:lnTo>
                    <a:pt x="109" y="73"/>
                  </a:lnTo>
                  <a:lnTo>
                    <a:pt x="126" y="102"/>
                  </a:lnTo>
                  <a:lnTo>
                    <a:pt x="132" y="127"/>
                  </a:lnTo>
                  <a:lnTo>
                    <a:pt x="144" y="142"/>
                  </a:lnTo>
                  <a:lnTo>
                    <a:pt x="180" y="141"/>
                  </a:lnTo>
                  <a:lnTo>
                    <a:pt x="186" y="121"/>
                  </a:lnTo>
                  <a:lnTo>
                    <a:pt x="198" y="108"/>
                  </a:lnTo>
                  <a:lnTo>
                    <a:pt x="210" y="97"/>
                  </a:lnTo>
                  <a:lnTo>
                    <a:pt x="216" y="84"/>
                  </a:lnTo>
                  <a:lnTo>
                    <a:pt x="231" y="69"/>
                  </a:lnTo>
                  <a:lnTo>
                    <a:pt x="240" y="63"/>
                  </a:lnTo>
                  <a:lnTo>
                    <a:pt x="253" y="75"/>
                  </a:lnTo>
                  <a:lnTo>
                    <a:pt x="268" y="75"/>
                  </a:lnTo>
                  <a:lnTo>
                    <a:pt x="280" y="67"/>
                  </a:lnTo>
                  <a:lnTo>
                    <a:pt x="295" y="78"/>
                  </a:lnTo>
                  <a:lnTo>
                    <a:pt x="310" y="64"/>
                  </a:lnTo>
                  <a:lnTo>
                    <a:pt x="336" y="54"/>
                  </a:lnTo>
                  <a:lnTo>
                    <a:pt x="360" y="69"/>
                  </a:lnTo>
                  <a:lnTo>
                    <a:pt x="355" y="93"/>
                  </a:lnTo>
                  <a:lnTo>
                    <a:pt x="333" y="97"/>
                  </a:lnTo>
                  <a:lnTo>
                    <a:pt x="316" y="111"/>
                  </a:lnTo>
                  <a:lnTo>
                    <a:pt x="307" y="120"/>
                  </a:lnTo>
                  <a:lnTo>
                    <a:pt x="333" y="121"/>
                  </a:lnTo>
                  <a:lnTo>
                    <a:pt x="346" y="127"/>
                  </a:lnTo>
                  <a:lnTo>
                    <a:pt x="337" y="142"/>
                  </a:lnTo>
                  <a:lnTo>
                    <a:pt x="327" y="153"/>
                  </a:lnTo>
                  <a:lnTo>
                    <a:pt x="325" y="163"/>
                  </a:lnTo>
                  <a:lnTo>
                    <a:pt x="343" y="175"/>
                  </a:lnTo>
                  <a:lnTo>
                    <a:pt x="369" y="189"/>
                  </a:lnTo>
                  <a:lnTo>
                    <a:pt x="370" y="213"/>
                  </a:lnTo>
                  <a:lnTo>
                    <a:pt x="364" y="222"/>
                  </a:lnTo>
                  <a:lnTo>
                    <a:pt x="336" y="219"/>
                  </a:lnTo>
                  <a:lnTo>
                    <a:pt x="327" y="225"/>
                  </a:lnTo>
                  <a:lnTo>
                    <a:pt x="312" y="247"/>
                  </a:lnTo>
                  <a:lnTo>
                    <a:pt x="316" y="261"/>
                  </a:lnTo>
                  <a:lnTo>
                    <a:pt x="321" y="280"/>
                  </a:lnTo>
                  <a:lnTo>
                    <a:pt x="325" y="297"/>
                  </a:lnTo>
                  <a:lnTo>
                    <a:pt x="336" y="318"/>
                  </a:lnTo>
                  <a:lnTo>
                    <a:pt x="351" y="339"/>
                  </a:lnTo>
                  <a:lnTo>
                    <a:pt x="364" y="348"/>
                  </a:lnTo>
                  <a:lnTo>
                    <a:pt x="357" y="367"/>
                  </a:lnTo>
                  <a:lnTo>
                    <a:pt x="346" y="376"/>
                  </a:lnTo>
                  <a:lnTo>
                    <a:pt x="357" y="391"/>
                  </a:lnTo>
                  <a:lnTo>
                    <a:pt x="369" y="408"/>
                  </a:lnTo>
                  <a:lnTo>
                    <a:pt x="364" y="430"/>
                  </a:lnTo>
                  <a:lnTo>
                    <a:pt x="361" y="453"/>
                  </a:lnTo>
                  <a:lnTo>
                    <a:pt x="364" y="474"/>
                  </a:lnTo>
                  <a:lnTo>
                    <a:pt x="352" y="460"/>
                  </a:lnTo>
                  <a:lnTo>
                    <a:pt x="337" y="454"/>
                  </a:lnTo>
                  <a:lnTo>
                    <a:pt x="328" y="435"/>
                  </a:lnTo>
                  <a:lnTo>
                    <a:pt x="309" y="441"/>
                  </a:lnTo>
                  <a:lnTo>
                    <a:pt x="304" y="459"/>
                  </a:lnTo>
                  <a:lnTo>
                    <a:pt x="301" y="474"/>
                  </a:lnTo>
                  <a:lnTo>
                    <a:pt x="312" y="486"/>
                  </a:lnTo>
                  <a:lnTo>
                    <a:pt x="289" y="486"/>
                  </a:lnTo>
                  <a:lnTo>
                    <a:pt x="273" y="489"/>
                  </a:lnTo>
                  <a:lnTo>
                    <a:pt x="273" y="505"/>
                  </a:lnTo>
                  <a:lnTo>
                    <a:pt x="256" y="499"/>
                  </a:lnTo>
                  <a:lnTo>
                    <a:pt x="240" y="498"/>
                  </a:lnTo>
                  <a:lnTo>
                    <a:pt x="243" y="486"/>
                  </a:lnTo>
                  <a:lnTo>
                    <a:pt x="255" y="474"/>
                  </a:lnTo>
                  <a:lnTo>
                    <a:pt x="246" y="468"/>
                  </a:lnTo>
                  <a:lnTo>
                    <a:pt x="228" y="468"/>
                  </a:lnTo>
                  <a:lnTo>
                    <a:pt x="225" y="451"/>
                  </a:lnTo>
                  <a:lnTo>
                    <a:pt x="216" y="465"/>
                  </a:lnTo>
                  <a:lnTo>
                    <a:pt x="190" y="463"/>
                  </a:lnTo>
                  <a:lnTo>
                    <a:pt x="190" y="448"/>
                  </a:lnTo>
                  <a:lnTo>
                    <a:pt x="166" y="433"/>
                  </a:lnTo>
                  <a:lnTo>
                    <a:pt x="136" y="420"/>
                  </a:lnTo>
                  <a:lnTo>
                    <a:pt x="106" y="427"/>
                  </a:lnTo>
                  <a:lnTo>
                    <a:pt x="94" y="427"/>
                  </a:lnTo>
                  <a:lnTo>
                    <a:pt x="81" y="406"/>
                  </a:lnTo>
                  <a:lnTo>
                    <a:pt x="57" y="424"/>
                  </a:lnTo>
                  <a:lnTo>
                    <a:pt x="46" y="433"/>
                  </a:lnTo>
                  <a:lnTo>
                    <a:pt x="31" y="414"/>
                  </a:lnTo>
                  <a:lnTo>
                    <a:pt x="21" y="402"/>
                  </a:lnTo>
                  <a:lnTo>
                    <a:pt x="25" y="382"/>
                  </a:lnTo>
                  <a:lnTo>
                    <a:pt x="25" y="358"/>
                  </a:lnTo>
                  <a:lnTo>
                    <a:pt x="48" y="360"/>
                  </a:lnTo>
                  <a:lnTo>
                    <a:pt x="66" y="352"/>
                  </a:lnTo>
                  <a:lnTo>
                    <a:pt x="82" y="334"/>
                  </a:lnTo>
                  <a:lnTo>
                    <a:pt x="99" y="318"/>
                  </a:lnTo>
                  <a:lnTo>
                    <a:pt x="103" y="301"/>
                  </a:lnTo>
                  <a:lnTo>
                    <a:pt x="85" y="285"/>
                  </a:lnTo>
                  <a:lnTo>
                    <a:pt x="82" y="265"/>
                  </a:lnTo>
                  <a:lnTo>
                    <a:pt x="97" y="249"/>
                  </a:lnTo>
                  <a:lnTo>
                    <a:pt x="124" y="237"/>
                  </a:lnTo>
                  <a:lnTo>
                    <a:pt x="133" y="222"/>
                  </a:lnTo>
                  <a:lnTo>
                    <a:pt x="111" y="216"/>
                  </a:lnTo>
                  <a:lnTo>
                    <a:pt x="97" y="217"/>
                  </a:lnTo>
                  <a:lnTo>
                    <a:pt x="99" y="192"/>
                  </a:lnTo>
                  <a:lnTo>
                    <a:pt x="87" y="178"/>
                  </a:lnTo>
                  <a:lnTo>
                    <a:pt x="67" y="169"/>
                  </a:lnTo>
                  <a:lnTo>
                    <a:pt x="57" y="168"/>
                  </a:lnTo>
                  <a:lnTo>
                    <a:pt x="61" y="151"/>
                  </a:lnTo>
                  <a:lnTo>
                    <a:pt x="57" y="135"/>
                  </a:lnTo>
                  <a:lnTo>
                    <a:pt x="40" y="126"/>
                  </a:lnTo>
                  <a:lnTo>
                    <a:pt x="19" y="126"/>
                  </a:lnTo>
                  <a:lnTo>
                    <a:pt x="6" y="114"/>
                  </a:lnTo>
                  <a:lnTo>
                    <a:pt x="3" y="88"/>
                  </a:lnTo>
                  <a:lnTo>
                    <a:pt x="0" y="72"/>
                  </a:lnTo>
                  <a:lnTo>
                    <a:pt x="13" y="48"/>
                  </a:lnTo>
                  <a:lnTo>
                    <a:pt x="39" y="55"/>
                  </a:lnTo>
                  <a:lnTo>
                    <a:pt x="40" y="33"/>
                  </a:lnTo>
                  <a:lnTo>
                    <a:pt x="43" y="13"/>
                  </a:lnTo>
                  <a:lnTo>
                    <a:pt x="51" y="1"/>
                  </a:lnTo>
                  <a:lnTo>
                    <a:pt x="96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21"/>
            <p:cNvSpPr>
              <a:spLocks/>
            </p:cNvSpPr>
            <p:nvPr/>
          </p:nvSpPr>
          <p:spPr bwMode="auto">
            <a:xfrm>
              <a:off x="4627" y="1541"/>
              <a:ext cx="541" cy="501"/>
            </a:xfrm>
            <a:custGeom>
              <a:avLst/>
              <a:gdLst>
                <a:gd name="T0" fmla="*/ 244 w 513"/>
                <a:gd name="T1" fmla="*/ 17 h 471"/>
                <a:gd name="T2" fmla="*/ 308 w 513"/>
                <a:gd name="T3" fmla="*/ 23 h 471"/>
                <a:gd name="T4" fmla="*/ 378 w 513"/>
                <a:gd name="T5" fmla="*/ 71 h 471"/>
                <a:gd name="T6" fmla="*/ 436 w 513"/>
                <a:gd name="T7" fmla="*/ 113 h 471"/>
                <a:gd name="T8" fmla="*/ 485 w 513"/>
                <a:gd name="T9" fmla="*/ 137 h 471"/>
                <a:gd name="T10" fmla="*/ 481 w 513"/>
                <a:gd name="T11" fmla="*/ 177 h 471"/>
                <a:gd name="T12" fmla="*/ 524 w 513"/>
                <a:gd name="T13" fmla="*/ 184 h 471"/>
                <a:gd name="T14" fmla="*/ 521 w 513"/>
                <a:gd name="T15" fmla="*/ 221 h 471"/>
                <a:gd name="T16" fmla="*/ 561 w 513"/>
                <a:gd name="T17" fmla="*/ 208 h 471"/>
                <a:gd name="T18" fmla="*/ 638 w 513"/>
                <a:gd name="T19" fmla="*/ 278 h 471"/>
                <a:gd name="T20" fmla="*/ 630 w 513"/>
                <a:gd name="T21" fmla="*/ 314 h 471"/>
                <a:gd name="T22" fmla="*/ 675 w 513"/>
                <a:gd name="T23" fmla="*/ 344 h 471"/>
                <a:gd name="T24" fmla="*/ 694 w 513"/>
                <a:gd name="T25" fmla="*/ 404 h 471"/>
                <a:gd name="T26" fmla="*/ 754 w 513"/>
                <a:gd name="T27" fmla="*/ 385 h 471"/>
                <a:gd name="T28" fmla="*/ 787 w 513"/>
                <a:gd name="T29" fmla="*/ 402 h 471"/>
                <a:gd name="T30" fmla="*/ 756 w 513"/>
                <a:gd name="T31" fmla="*/ 468 h 471"/>
                <a:gd name="T32" fmla="*/ 779 w 513"/>
                <a:gd name="T33" fmla="*/ 527 h 471"/>
                <a:gd name="T34" fmla="*/ 727 w 513"/>
                <a:gd name="T35" fmla="*/ 537 h 471"/>
                <a:gd name="T36" fmla="*/ 675 w 513"/>
                <a:gd name="T37" fmla="*/ 589 h 471"/>
                <a:gd name="T38" fmla="*/ 638 w 513"/>
                <a:gd name="T39" fmla="*/ 563 h 471"/>
                <a:gd name="T40" fmla="*/ 629 w 513"/>
                <a:gd name="T41" fmla="*/ 605 h 471"/>
                <a:gd name="T42" fmla="*/ 541 w 513"/>
                <a:gd name="T43" fmla="*/ 616 h 471"/>
                <a:gd name="T44" fmla="*/ 495 w 513"/>
                <a:gd name="T45" fmla="*/ 644 h 471"/>
                <a:gd name="T46" fmla="*/ 457 w 513"/>
                <a:gd name="T47" fmla="*/ 644 h 471"/>
                <a:gd name="T48" fmla="*/ 387 w 513"/>
                <a:gd name="T49" fmla="*/ 648 h 471"/>
                <a:gd name="T50" fmla="*/ 313 w 513"/>
                <a:gd name="T51" fmla="*/ 644 h 471"/>
                <a:gd name="T52" fmla="*/ 271 w 513"/>
                <a:gd name="T53" fmla="*/ 648 h 471"/>
                <a:gd name="T54" fmla="*/ 227 w 513"/>
                <a:gd name="T55" fmla="*/ 665 h 471"/>
                <a:gd name="T56" fmla="*/ 176 w 513"/>
                <a:gd name="T57" fmla="*/ 665 h 471"/>
                <a:gd name="T58" fmla="*/ 139 w 513"/>
                <a:gd name="T59" fmla="*/ 721 h 471"/>
                <a:gd name="T60" fmla="*/ 116 w 513"/>
                <a:gd name="T61" fmla="*/ 771 h 471"/>
                <a:gd name="T62" fmla="*/ 36 w 513"/>
                <a:gd name="T63" fmla="*/ 749 h 471"/>
                <a:gd name="T64" fmla="*/ 23 w 513"/>
                <a:gd name="T65" fmla="*/ 689 h 471"/>
                <a:gd name="T66" fmla="*/ 24 w 513"/>
                <a:gd name="T67" fmla="*/ 648 h 471"/>
                <a:gd name="T68" fmla="*/ 0 w 513"/>
                <a:gd name="T69" fmla="*/ 598 h 471"/>
                <a:gd name="T70" fmla="*/ 23 w 513"/>
                <a:gd name="T71" fmla="*/ 537 h 471"/>
                <a:gd name="T72" fmla="*/ 50 w 513"/>
                <a:gd name="T73" fmla="*/ 457 h 471"/>
                <a:gd name="T74" fmla="*/ 23 w 513"/>
                <a:gd name="T75" fmla="*/ 394 h 471"/>
                <a:gd name="T76" fmla="*/ 79 w 513"/>
                <a:gd name="T77" fmla="*/ 330 h 471"/>
                <a:gd name="T78" fmla="*/ 65 w 513"/>
                <a:gd name="T79" fmla="*/ 271 h 471"/>
                <a:gd name="T80" fmla="*/ 82 w 513"/>
                <a:gd name="T81" fmla="*/ 177 h 471"/>
                <a:gd name="T82" fmla="*/ 129 w 513"/>
                <a:gd name="T83" fmla="*/ 158 h 471"/>
                <a:gd name="T84" fmla="*/ 115 w 513"/>
                <a:gd name="T85" fmla="*/ 120 h 471"/>
                <a:gd name="T86" fmla="*/ 162 w 513"/>
                <a:gd name="T87" fmla="*/ 55 h 471"/>
                <a:gd name="T88" fmla="*/ 186 w 513"/>
                <a:gd name="T89" fmla="*/ 6 h 4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3" h="471">
                  <a:moveTo>
                    <a:pt x="139" y="0"/>
                  </a:moveTo>
                  <a:lnTo>
                    <a:pt x="159" y="9"/>
                  </a:lnTo>
                  <a:lnTo>
                    <a:pt x="193" y="4"/>
                  </a:lnTo>
                  <a:lnTo>
                    <a:pt x="201" y="15"/>
                  </a:lnTo>
                  <a:lnTo>
                    <a:pt x="222" y="37"/>
                  </a:lnTo>
                  <a:lnTo>
                    <a:pt x="246" y="43"/>
                  </a:lnTo>
                  <a:lnTo>
                    <a:pt x="253" y="66"/>
                  </a:lnTo>
                  <a:lnTo>
                    <a:pt x="286" y="69"/>
                  </a:lnTo>
                  <a:lnTo>
                    <a:pt x="304" y="73"/>
                  </a:lnTo>
                  <a:lnTo>
                    <a:pt x="318" y="84"/>
                  </a:lnTo>
                  <a:lnTo>
                    <a:pt x="310" y="97"/>
                  </a:lnTo>
                  <a:lnTo>
                    <a:pt x="315" y="108"/>
                  </a:lnTo>
                  <a:lnTo>
                    <a:pt x="327" y="102"/>
                  </a:lnTo>
                  <a:lnTo>
                    <a:pt x="342" y="112"/>
                  </a:lnTo>
                  <a:lnTo>
                    <a:pt x="327" y="129"/>
                  </a:lnTo>
                  <a:lnTo>
                    <a:pt x="339" y="135"/>
                  </a:lnTo>
                  <a:lnTo>
                    <a:pt x="355" y="129"/>
                  </a:lnTo>
                  <a:lnTo>
                    <a:pt x="367" y="127"/>
                  </a:lnTo>
                  <a:lnTo>
                    <a:pt x="387" y="142"/>
                  </a:lnTo>
                  <a:lnTo>
                    <a:pt x="417" y="169"/>
                  </a:lnTo>
                  <a:lnTo>
                    <a:pt x="429" y="180"/>
                  </a:lnTo>
                  <a:lnTo>
                    <a:pt x="412" y="190"/>
                  </a:lnTo>
                  <a:lnTo>
                    <a:pt x="430" y="198"/>
                  </a:lnTo>
                  <a:lnTo>
                    <a:pt x="442" y="211"/>
                  </a:lnTo>
                  <a:lnTo>
                    <a:pt x="448" y="228"/>
                  </a:lnTo>
                  <a:lnTo>
                    <a:pt x="453" y="246"/>
                  </a:lnTo>
                  <a:lnTo>
                    <a:pt x="478" y="244"/>
                  </a:lnTo>
                  <a:lnTo>
                    <a:pt x="493" y="235"/>
                  </a:lnTo>
                  <a:lnTo>
                    <a:pt x="504" y="235"/>
                  </a:lnTo>
                  <a:lnTo>
                    <a:pt x="513" y="244"/>
                  </a:lnTo>
                  <a:lnTo>
                    <a:pt x="504" y="264"/>
                  </a:lnTo>
                  <a:lnTo>
                    <a:pt x="495" y="286"/>
                  </a:lnTo>
                  <a:lnTo>
                    <a:pt x="504" y="304"/>
                  </a:lnTo>
                  <a:lnTo>
                    <a:pt x="510" y="321"/>
                  </a:lnTo>
                  <a:lnTo>
                    <a:pt x="490" y="322"/>
                  </a:lnTo>
                  <a:lnTo>
                    <a:pt x="475" y="328"/>
                  </a:lnTo>
                  <a:lnTo>
                    <a:pt x="459" y="343"/>
                  </a:lnTo>
                  <a:lnTo>
                    <a:pt x="442" y="360"/>
                  </a:lnTo>
                  <a:lnTo>
                    <a:pt x="426" y="355"/>
                  </a:lnTo>
                  <a:lnTo>
                    <a:pt x="417" y="343"/>
                  </a:lnTo>
                  <a:lnTo>
                    <a:pt x="403" y="352"/>
                  </a:lnTo>
                  <a:lnTo>
                    <a:pt x="411" y="369"/>
                  </a:lnTo>
                  <a:lnTo>
                    <a:pt x="387" y="367"/>
                  </a:lnTo>
                  <a:lnTo>
                    <a:pt x="354" y="375"/>
                  </a:lnTo>
                  <a:lnTo>
                    <a:pt x="342" y="393"/>
                  </a:lnTo>
                  <a:lnTo>
                    <a:pt x="322" y="393"/>
                  </a:lnTo>
                  <a:lnTo>
                    <a:pt x="312" y="399"/>
                  </a:lnTo>
                  <a:lnTo>
                    <a:pt x="300" y="393"/>
                  </a:lnTo>
                  <a:lnTo>
                    <a:pt x="274" y="399"/>
                  </a:lnTo>
                  <a:lnTo>
                    <a:pt x="253" y="396"/>
                  </a:lnTo>
                  <a:lnTo>
                    <a:pt x="232" y="384"/>
                  </a:lnTo>
                  <a:lnTo>
                    <a:pt x="205" y="393"/>
                  </a:lnTo>
                  <a:lnTo>
                    <a:pt x="192" y="406"/>
                  </a:lnTo>
                  <a:lnTo>
                    <a:pt x="177" y="396"/>
                  </a:lnTo>
                  <a:lnTo>
                    <a:pt x="163" y="406"/>
                  </a:lnTo>
                  <a:lnTo>
                    <a:pt x="148" y="406"/>
                  </a:lnTo>
                  <a:lnTo>
                    <a:pt x="135" y="393"/>
                  </a:lnTo>
                  <a:lnTo>
                    <a:pt x="115" y="406"/>
                  </a:lnTo>
                  <a:lnTo>
                    <a:pt x="106" y="421"/>
                  </a:lnTo>
                  <a:lnTo>
                    <a:pt x="91" y="439"/>
                  </a:lnTo>
                  <a:lnTo>
                    <a:pt x="79" y="454"/>
                  </a:lnTo>
                  <a:lnTo>
                    <a:pt x="76" y="471"/>
                  </a:lnTo>
                  <a:lnTo>
                    <a:pt x="43" y="471"/>
                  </a:lnTo>
                  <a:lnTo>
                    <a:pt x="24" y="457"/>
                  </a:lnTo>
                  <a:lnTo>
                    <a:pt x="24" y="444"/>
                  </a:lnTo>
                  <a:lnTo>
                    <a:pt x="15" y="421"/>
                  </a:lnTo>
                  <a:lnTo>
                    <a:pt x="7" y="402"/>
                  </a:lnTo>
                  <a:lnTo>
                    <a:pt x="16" y="396"/>
                  </a:lnTo>
                  <a:lnTo>
                    <a:pt x="18" y="375"/>
                  </a:lnTo>
                  <a:lnTo>
                    <a:pt x="0" y="364"/>
                  </a:lnTo>
                  <a:lnTo>
                    <a:pt x="16" y="342"/>
                  </a:lnTo>
                  <a:lnTo>
                    <a:pt x="15" y="328"/>
                  </a:lnTo>
                  <a:lnTo>
                    <a:pt x="25" y="306"/>
                  </a:lnTo>
                  <a:lnTo>
                    <a:pt x="33" y="279"/>
                  </a:lnTo>
                  <a:lnTo>
                    <a:pt x="27" y="253"/>
                  </a:lnTo>
                  <a:lnTo>
                    <a:pt x="15" y="241"/>
                  </a:lnTo>
                  <a:lnTo>
                    <a:pt x="31" y="222"/>
                  </a:lnTo>
                  <a:lnTo>
                    <a:pt x="52" y="201"/>
                  </a:lnTo>
                  <a:lnTo>
                    <a:pt x="60" y="195"/>
                  </a:lnTo>
                  <a:lnTo>
                    <a:pt x="43" y="165"/>
                  </a:lnTo>
                  <a:lnTo>
                    <a:pt x="48" y="132"/>
                  </a:lnTo>
                  <a:lnTo>
                    <a:pt x="54" y="108"/>
                  </a:lnTo>
                  <a:lnTo>
                    <a:pt x="73" y="111"/>
                  </a:lnTo>
                  <a:lnTo>
                    <a:pt x="84" y="97"/>
                  </a:lnTo>
                  <a:lnTo>
                    <a:pt x="63" y="93"/>
                  </a:lnTo>
                  <a:lnTo>
                    <a:pt x="75" y="73"/>
                  </a:lnTo>
                  <a:lnTo>
                    <a:pt x="81" y="48"/>
                  </a:lnTo>
                  <a:lnTo>
                    <a:pt x="106" y="34"/>
                  </a:lnTo>
                  <a:lnTo>
                    <a:pt x="118" y="18"/>
                  </a:lnTo>
                  <a:lnTo>
                    <a:pt x="121" y="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22"/>
            <p:cNvSpPr>
              <a:spLocks/>
            </p:cNvSpPr>
            <p:nvPr/>
          </p:nvSpPr>
          <p:spPr bwMode="auto">
            <a:xfrm>
              <a:off x="4842" y="1882"/>
              <a:ext cx="339" cy="311"/>
            </a:xfrm>
            <a:custGeom>
              <a:avLst/>
              <a:gdLst>
                <a:gd name="T0" fmla="*/ 79 w 321"/>
                <a:gd name="T1" fmla="*/ 126 h 292"/>
                <a:gd name="T2" fmla="*/ 113 w 321"/>
                <a:gd name="T3" fmla="*/ 130 h 292"/>
                <a:gd name="T4" fmla="*/ 150 w 321"/>
                <a:gd name="T5" fmla="*/ 117 h 292"/>
                <a:gd name="T6" fmla="*/ 168 w 321"/>
                <a:gd name="T7" fmla="*/ 134 h 292"/>
                <a:gd name="T8" fmla="*/ 177 w 321"/>
                <a:gd name="T9" fmla="*/ 119 h 292"/>
                <a:gd name="T10" fmla="*/ 214 w 321"/>
                <a:gd name="T11" fmla="*/ 121 h 292"/>
                <a:gd name="T12" fmla="*/ 232 w 321"/>
                <a:gd name="T13" fmla="*/ 91 h 292"/>
                <a:gd name="T14" fmla="*/ 280 w 321"/>
                <a:gd name="T15" fmla="*/ 75 h 292"/>
                <a:gd name="T16" fmla="*/ 324 w 321"/>
                <a:gd name="T17" fmla="*/ 76 h 292"/>
                <a:gd name="T18" fmla="*/ 312 w 321"/>
                <a:gd name="T19" fmla="*/ 49 h 292"/>
                <a:gd name="T20" fmla="*/ 331 w 321"/>
                <a:gd name="T21" fmla="*/ 34 h 292"/>
                <a:gd name="T22" fmla="*/ 340 w 321"/>
                <a:gd name="T23" fmla="*/ 51 h 292"/>
                <a:gd name="T24" fmla="*/ 366 w 321"/>
                <a:gd name="T25" fmla="*/ 62 h 292"/>
                <a:gd name="T26" fmla="*/ 400 w 321"/>
                <a:gd name="T27" fmla="*/ 28 h 292"/>
                <a:gd name="T28" fmla="*/ 425 w 321"/>
                <a:gd name="T29" fmla="*/ 4 h 292"/>
                <a:gd name="T30" fmla="*/ 445 w 321"/>
                <a:gd name="T31" fmla="*/ 1 h 292"/>
                <a:gd name="T32" fmla="*/ 476 w 321"/>
                <a:gd name="T33" fmla="*/ 0 h 292"/>
                <a:gd name="T34" fmla="*/ 482 w 321"/>
                <a:gd name="T35" fmla="*/ 21 h 292"/>
                <a:gd name="T36" fmla="*/ 470 w 321"/>
                <a:gd name="T37" fmla="*/ 51 h 292"/>
                <a:gd name="T38" fmla="*/ 478 w 321"/>
                <a:gd name="T39" fmla="*/ 81 h 292"/>
                <a:gd name="T40" fmla="*/ 489 w 321"/>
                <a:gd name="T41" fmla="*/ 100 h 292"/>
                <a:gd name="T42" fmla="*/ 496 w 321"/>
                <a:gd name="T43" fmla="*/ 119 h 292"/>
                <a:gd name="T44" fmla="*/ 476 w 321"/>
                <a:gd name="T45" fmla="*/ 135 h 292"/>
                <a:gd name="T46" fmla="*/ 463 w 321"/>
                <a:gd name="T47" fmla="*/ 184 h 292"/>
                <a:gd name="T48" fmla="*/ 450 w 321"/>
                <a:gd name="T49" fmla="*/ 219 h 292"/>
                <a:gd name="T50" fmla="*/ 442 w 321"/>
                <a:gd name="T51" fmla="*/ 262 h 292"/>
                <a:gd name="T52" fmla="*/ 436 w 321"/>
                <a:gd name="T53" fmla="*/ 291 h 292"/>
                <a:gd name="T54" fmla="*/ 398 w 321"/>
                <a:gd name="T55" fmla="*/ 326 h 292"/>
                <a:gd name="T56" fmla="*/ 357 w 321"/>
                <a:gd name="T57" fmla="*/ 370 h 292"/>
                <a:gd name="T58" fmla="*/ 332 w 321"/>
                <a:gd name="T59" fmla="*/ 376 h 292"/>
                <a:gd name="T60" fmla="*/ 315 w 321"/>
                <a:gd name="T61" fmla="*/ 387 h 292"/>
                <a:gd name="T62" fmla="*/ 312 w 321"/>
                <a:gd name="T63" fmla="*/ 428 h 292"/>
                <a:gd name="T64" fmla="*/ 298 w 321"/>
                <a:gd name="T65" fmla="*/ 449 h 292"/>
                <a:gd name="T66" fmla="*/ 266 w 321"/>
                <a:gd name="T67" fmla="*/ 449 h 292"/>
                <a:gd name="T68" fmla="*/ 239 w 321"/>
                <a:gd name="T69" fmla="*/ 478 h 292"/>
                <a:gd name="T70" fmla="*/ 214 w 321"/>
                <a:gd name="T71" fmla="*/ 484 h 292"/>
                <a:gd name="T72" fmla="*/ 168 w 321"/>
                <a:gd name="T73" fmla="*/ 475 h 292"/>
                <a:gd name="T74" fmla="*/ 140 w 321"/>
                <a:gd name="T75" fmla="*/ 449 h 292"/>
                <a:gd name="T76" fmla="*/ 115 w 321"/>
                <a:gd name="T77" fmla="*/ 416 h 292"/>
                <a:gd name="T78" fmla="*/ 88 w 321"/>
                <a:gd name="T79" fmla="*/ 383 h 292"/>
                <a:gd name="T80" fmla="*/ 93 w 321"/>
                <a:gd name="T81" fmla="*/ 351 h 292"/>
                <a:gd name="T82" fmla="*/ 80 w 321"/>
                <a:gd name="T83" fmla="*/ 316 h 292"/>
                <a:gd name="T84" fmla="*/ 52 w 321"/>
                <a:gd name="T85" fmla="*/ 299 h 292"/>
                <a:gd name="T86" fmla="*/ 23 w 321"/>
                <a:gd name="T87" fmla="*/ 278 h 292"/>
                <a:gd name="T88" fmla="*/ 33 w 321"/>
                <a:gd name="T89" fmla="*/ 256 h 292"/>
                <a:gd name="T90" fmla="*/ 55 w 321"/>
                <a:gd name="T91" fmla="*/ 230 h 292"/>
                <a:gd name="T92" fmla="*/ 44 w 321"/>
                <a:gd name="T93" fmla="*/ 219 h 292"/>
                <a:gd name="T94" fmla="*/ 24 w 321"/>
                <a:gd name="T95" fmla="*/ 215 h 292"/>
                <a:gd name="T96" fmla="*/ 0 w 321"/>
                <a:gd name="T97" fmla="*/ 214 h 292"/>
                <a:gd name="T98" fmla="*/ 23 w 321"/>
                <a:gd name="T99" fmla="*/ 184 h 292"/>
                <a:gd name="T100" fmla="*/ 46 w 321"/>
                <a:gd name="T101" fmla="*/ 171 h 292"/>
                <a:gd name="T102" fmla="*/ 72 w 321"/>
                <a:gd name="T103" fmla="*/ 163 h 292"/>
                <a:gd name="T104" fmla="*/ 79 w 321"/>
                <a:gd name="T105" fmla="*/ 126 h 2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1" h="292">
                  <a:moveTo>
                    <a:pt x="51" y="76"/>
                  </a:moveTo>
                  <a:lnTo>
                    <a:pt x="73" y="79"/>
                  </a:lnTo>
                  <a:lnTo>
                    <a:pt x="97" y="70"/>
                  </a:lnTo>
                  <a:lnTo>
                    <a:pt x="109" y="81"/>
                  </a:lnTo>
                  <a:lnTo>
                    <a:pt x="115" y="72"/>
                  </a:lnTo>
                  <a:lnTo>
                    <a:pt x="138" y="73"/>
                  </a:lnTo>
                  <a:lnTo>
                    <a:pt x="151" y="54"/>
                  </a:lnTo>
                  <a:lnTo>
                    <a:pt x="181" y="45"/>
                  </a:lnTo>
                  <a:lnTo>
                    <a:pt x="210" y="46"/>
                  </a:lnTo>
                  <a:lnTo>
                    <a:pt x="201" y="30"/>
                  </a:lnTo>
                  <a:lnTo>
                    <a:pt x="213" y="21"/>
                  </a:lnTo>
                  <a:lnTo>
                    <a:pt x="220" y="31"/>
                  </a:lnTo>
                  <a:lnTo>
                    <a:pt x="237" y="37"/>
                  </a:lnTo>
                  <a:lnTo>
                    <a:pt x="259" y="18"/>
                  </a:lnTo>
                  <a:lnTo>
                    <a:pt x="276" y="4"/>
                  </a:lnTo>
                  <a:lnTo>
                    <a:pt x="288" y="1"/>
                  </a:lnTo>
                  <a:lnTo>
                    <a:pt x="309" y="0"/>
                  </a:lnTo>
                  <a:lnTo>
                    <a:pt x="312" y="13"/>
                  </a:lnTo>
                  <a:lnTo>
                    <a:pt x="304" y="31"/>
                  </a:lnTo>
                  <a:lnTo>
                    <a:pt x="310" y="49"/>
                  </a:lnTo>
                  <a:lnTo>
                    <a:pt x="315" y="61"/>
                  </a:lnTo>
                  <a:lnTo>
                    <a:pt x="321" y="72"/>
                  </a:lnTo>
                  <a:lnTo>
                    <a:pt x="309" y="82"/>
                  </a:lnTo>
                  <a:lnTo>
                    <a:pt x="298" y="111"/>
                  </a:lnTo>
                  <a:lnTo>
                    <a:pt x="292" y="132"/>
                  </a:lnTo>
                  <a:lnTo>
                    <a:pt x="286" y="159"/>
                  </a:lnTo>
                  <a:lnTo>
                    <a:pt x="280" y="175"/>
                  </a:lnTo>
                  <a:lnTo>
                    <a:pt x="258" y="196"/>
                  </a:lnTo>
                  <a:lnTo>
                    <a:pt x="231" y="223"/>
                  </a:lnTo>
                  <a:lnTo>
                    <a:pt x="214" y="226"/>
                  </a:lnTo>
                  <a:lnTo>
                    <a:pt x="204" y="234"/>
                  </a:lnTo>
                  <a:lnTo>
                    <a:pt x="201" y="258"/>
                  </a:lnTo>
                  <a:lnTo>
                    <a:pt x="193" y="271"/>
                  </a:lnTo>
                  <a:lnTo>
                    <a:pt x="172" y="271"/>
                  </a:lnTo>
                  <a:lnTo>
                    <a:pt x="154" y="289"/>
                  </a:lnTo>
                  <a:lnTo>
                    <a:pt x="138" y="292"/>
                  </a:lnTo>
                  <a:lnTo>
                    <a:pt x="109" y="286"/>
                  </a:lnTo>
                  <a:lnTo>
                    <a:pt x="91" y="271"/>
                  </a:lnTo>
                  <a:lnTo>
                    <a:pt x="75" y="252"/>
                  </a:lnTo>
                  <a:lnTo>
                    <a:pt x="57" y="232"/>
                  </a:lnTo>
                  <a:lnTo>
                    <a:pt x="60" y="211"/>
                  </a:lnTo>
                  <a:lnTo>
                    <a:pt x="52" y="192"/>
                  </a:lnTo>
                  <a:lnTo>
                    <a:pt x="34" y="181"/>
                  </a:lnTo>
                  <a:lnTo>
                    <a:pt x="15" y="168"/>
                  </a:lnTo>
                  <a:lnTo>
                    <a:pt x="22" y="154"/>
                  </a:lnTo>
                  <a:lnTo>
                    <a:pt x="36" y="139"/>
                  </a:lnTo>
                  <a:lnTo>
                    <a:pt x="28" y="132"/>
                  </a:lnTo>
                  <a:lnTo>
                    <a:pt x="16" y="130"/>
                  </a:lnTo>
                  <a:lnTo>
                    <a:pt x="0" y="129"/>
                  </a:lnTo>
                  <a:lnTo>
                    <a:pt x="15" y="111"/>
                  </a:lnTo>
                  <a:lnTo>
                    <a:pt x="30" y="103"/>
                  </a:lnTo>
                  <a:lnTo>
                    <a:pt x="46" y="99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23"/>
            <p:cNvSpPr>
              <a:spLocks/>
            </p:cNvSpPr>
            <p:nvPr/>
          </p:nvSpPr>
          <p:spPr bwMode="auto">
            <a:xfrm>
              <a:off x="4786" y="2122"/>
              <a:ext cx="326" cy="582"/>
            </a:xfrm>
            <a:custGeom>
              <a:avLst/>
              <a:gdLst>
                <a:gd name="T0" fmla="*/ 227 w 309"/>
                <a:gd name="T1" fmla="*/ 86 h 547"/>
                <a:gd name="T2" fmla="*/ 317 w 309"/>
                <a:gd name="T3" fmla="*/ 111 h 547"/>
                <a:gd name="T4" fmla="*/ 345 w 309"/>
                <a:gd name="T5" fmla="*/ 69 h 547"/>
                <a:gd name="T6" fmla="*/ 397 w 309"/>
                <a:gd name="T7" fmla="*/ 59 h 547"/>
                <a:gd name="T8" fmla="*/ 413 w 309"/>
                <a:gd name="T9" fmla="*/ 139 h 547"/>
                <a:gd name="T10" fmla="*/ 381 w 309"/>
                <a:gd name="T11" fmla="*/ 184 h 547"/>
                <a:gd name="T12" fmla="*/ 381 w 309"/>
                <a:gd name="T13" fmla="*/ 247 h 547"/>
                <a:gd name="T14" fmla="*/ 381 w 309"/>
                <a:gd name="T15" fmla="*/ 267 h 547"/>
                <a:gd name="T16" fmla="*/ 386 w 309"/>
                <a:gd name="T17" fmla="*/ 343 h 547"/>
                <a:gd name="T18" fmla="*/ 407 w 309"/>
                <a:gd name="T19" fmla="*/ 404 h 547"/>
                <a:gd name="T20" fmla="*/ 413 w 309"/>
                <a:gd name="T21" fmla="*/ 487 h 547"/>
                <a:gd name="T22" fmla="*/ 420 w 309"/>
                <a:gd name="T23" fmla="*/ 523 h 547"/>
                <a:gd name="T24" fmla="*/ 429 w 309"/>
                <a:gd name="T25" fmla="*/ 597 h 547"/>
                <a:gd name="T26" fmla="*/ 466 w 309"/>
                <a:gd name="T27" fmla="*/ 741 h 547"/>
                <a:gd name="T28" fmla="*/ 474 w 309"/>
                <a:gd name="T29" fmla="*/ 797 h 547"/>
                <a:gd name="T30" fmla="*/ 401 w 309"/>
                <a:gd name="T31" fmla="*/ 835 h 547"/>
                <a:gd name="T32" fmla="*/ 398 w 309"/>
                <a:gd name="T33" fmla="*/ 899 h 547"/>
                <a:gd name="T34" fmla="*/ 360 w 309"/>
                <a:gd name="T35" fmla="*/ 847 h 547"/>
                <a:gd name="T36" fmla="*/ 318 w 309"/>
                <a:gd name="T37" fmla="*/ 825 h 547"/>
                <a:gd name="T38" fmla="*/ 294 w 309"/>
                <a:gd name="T39" fmla="*/ 759 h 547"/>
                <a:gd name="T40" fmla="*/ 254 w 309"/>
                <a:gd name="T41" fmla="*/ 726 h 547"/>
                <a:gd name="T42" fmla="*/ 220 w 309"/>
                <a:gd name="T43" fmla="*/ 726 h 547"/>
                <a:gd name="T44" fmla="*/ 200 w 309"/>
                <a:gd name="T45" fmla="*/ 753 h 547"/>
                <a:gd name="T46" fmla="*/ 148 w 309"/>
                <a:gd name="T47" fmla="*/ 748 h 547"/>
                <a:gd name="T48" fmla="*/ 115 w 309"/>
                <a:gd name="T49" fmla="*/ 753 h 547"/>
                <a:gd name="T50" fmla="*/ 134 w 309"/>
                <a:gd name="T51" fmla="*/ 697 h 547"/>
                <a:gd name="T52" fmla="*/ 92 w 309"/>
                <a:gd name="T53" fmla="*/ 676 h 547"/>
                <a:gd name="T54" fmla="*/ 78 w 309"/>
                <a:gd name="T55" fmla="*/ 626 h 547"/>
                <a:gd name="T56" fmla="*/ 36 w 309"/>
                <a:gd name="T57" fmla="*/ 605 h 547"/>
                <a:gd name="T58" fmla="*/ 19 w 309"/>
                <a:gd name="T59" fmla="*/ 605 h 547"/>
                <a:gd name="T60" fmla="*/ 0 w 309"/>
                <a:gd name="T61" fmla="*/ 572 h 547"/>
                <a:gd name="T62" fmla="*/ 23 w 309"/>
                <a:gd name="T63" fmla="*/ 534 h 547"/>
                <a:gd name="T64" fmla="*/ 55 w 309"/>
                <a:gd name="T65" fmla="*/ 566 h 547"/>
                <a:gd name="T66" fmla="*/ 95 w 309"/>
                <a:gd name="T67" fmla="*/ 542 h 547"/>
                <a:gd name="T68" fmla="*/ 133 w 309"/>
                <a:gd name="T69" fmla="*/ 528 h 547"/>
                <a:gd name="T70" fmla="*/ 174 w 309"/>
                <a:gd name="T71" fmla="*/ 497 h 547"/>
                <a:gd name="T72" fmla="*/ 159 w 309"/>
                <a:gd name="T73" fmla="*/ 452 h 547"/>
                <a:gd name="T74" fmla="*/ 161 w 309"/>
                <a:gd name="T75" fmla="*/ 419 h 547"/>
                <a:gd name="T76" fmla="*/ 170 w 309"/>
                <a:gd name="T77" fmla="*/ 334 h 547"/>
                <a:gd name="T78" fmla="*/ 138 w 309"/>
                <a:gd name="T79" fmla="*/ 263 h 547"/>
                <a:gd name="T80" fmla="*/ 161 w 309"/>
                <a:gd name="T81" fmla="*/ 227 h 547"/>
                <a:gd name="T82" fmla="*/ 150 w 309"/>
                <a:gd name="T83" fmla="*/ 199 h 547"/>
                <a:gd name="T84" fmla="*/ 106 w 309"/>
                <a:gd name="T85" fmla="*/ 134 h 547"/>
                <a:gd name="T86" fmla="*/ 90 w 309"/>
                <a:gd name="T87" fmla="*/ 55 h 547"/>
                <a:gd name="T88" fmla="*/ 133 w 309"/>
                <a:gd name="T89" fmla="*/ 0 h 5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9" h="547">
                  <a:moveTo>
                    <a:pt x="110" y="6"/>
                  </a:moveTo>
                  <a:lnTo>
                    <a:pt x="147" y="52"/>
                  </a:lnTo>
                  <a:lnTo>
                    <a:pt x="171" y="64"/>
                  </a:lnTo>
                  <a:lnTo>
                    <a:pt x="206" y="67"/>
                  </a:lnTo>
                  <a:lnTo>
                    <a:pt x="218" y="51"/>
                  </a:lnTo>
                  <a:lnTo>
                    <a:pt x="225" y="42"/>
                  </a:lnTo>
                  <a:lnTo>
                    <a:pt x="248" y="45"/>
                  </a:lnTo>
                  <a:lnTo>
                    <a:pt x="257" y="36"/>
                  </a:lnTo>
                  <a:lnTo>
                    <a:pt x="270" y="55"/>
                  </a:lnTo>
                  <a:lnTo>
                    <a:pt x="269" y="85"/>
                  </a:lnTo>
                  <a:lnTo>
                    <a:pt x="258" y="94"/>
                  </a:lnTo>
                  <a:lnTo>
                    <a:pt x="248" y="112"/>
                  </a:lnTo>
                  <a:lnTo>
                    <a:pt x="254" y="136"/>
                  </a:lnTo>
                  <a:lnTo>
                    <a:pt x="248" y="150"/>
                  </a:lnTo>
                  <a:lnTo>
                    <a:pt x="237" y="159"/>
                  </a:lnTo>
                  <a:lnTo>
                    <a:pt x="248" y="163"/>
                  </a:lnTo>
                  <a:lnTo>
                    <a:pt x="243" y="187"/>
                  </a:lnTo>
                  <a:lnTo>
                    <a:pt x="252" y="210"/>
                  </a:lnTo>
                  <a:lnTo>
                    <a:pt x="249" y="234"/>
                  </a:lnTo>
                  <a:lnTo>
                    <a:pt x="266" y="246"/>
                  </a:lnTo>
                  <a:lnTo>
                    <a:pt x="269" y="274"/>
                  </a:lnTo>
                  <a:lnTo>
                    <a:pt x="269" y="297"/>
                  </a:lnTo>
                  <a:lnTo>
                    <a:pt x="251" y="310"/>
                  </a:lnTo>
                  <a:lnTo>
                    <a:pt x="272" y="318"/>
                  </a:lnTo>
                  <a:lnTo>
                    <a:pt x="272" y="337"/>
                  </a:lnTo>
                  <a:lnTo>
                    <a:pt x="281" y="363"/>
                  </a:lnTo>
                  <a:lnTo>
                    <a:pt x="293" y="408"/>
                  </a:lnTo>
                  <a:lnTo>
                    <a:pt x="302" y="450"/>
                  </a:lnTo>
                  <a:lnTo>
                    <a:pt x="305" y="471"/>
                  </a:lnTo>
                  <a:lnTo>
                    <a:pt x="309" y="486"/>
                  </a:lnTo>
                  <a:lnTo>
                    <a:pt x="269" y="498"/>
                  </a:lnTo>
                  <a:lnTo>
                    <a:pt x="261" y="508"/>
                  </a:lnTo>
                  <a:lnTo>
                    <a:pt x="258" y="535"/>
                  </a:lnTo>
                  <a:lnTo>
                    <a:pt x="258" y="547"/>
                  </a:lnTo>
                  <a:lnTo>
                    <a:pt x="246" y="546"/>
                  </a:lnTo>
                  <a:lnTo>
                    <a:pt x="234" y="516"/>
                  </a:lnTo>
                  <a:lnTo>
                    <a:pt x="221" y="504"/>
                  </a:lnTo>
                  <a:lnTo>
                    <a:pt x="207" y="502"/>
                  </a:lnTo>
                  <a:lnTo>
                    <a:pt x="198" y="472"/>
                  </a:lnTo>
                  <a:lnTo>
                    <a:pt x="191" y="462"/>
                  </a:lnTo>
                  <a:lnTo>
                    <a:pt x="161" y="457"/>
                  </a:lnTo>
                  <a:lnTo>
                    <a:pt x="165" y="442"/>
                  </a:lnTo>
                  <a:lnTo>
                    <a:pt x="156" y="438"/>
                  </a:lnTo>
                  <a:lnTo>
                    <a:pt x="144" y="442"/>
                  </a:lnTo>
                  <a:lnTo>
                    <a:pt x="134" y="441"/>
                  </a:lnTo>
                  <a:lnTo>
                    <a:pt x="131" y="459"/>
                  </a:lnTo>
                  <a:lnTo>
                    <a:pt x="113" y="471"/>
                  </a:lnTo>
                  <a:lnTo>
                    <a:pt x="96" y="456"/>
                  </a:lnTo>
                  <a:lnTo>
                    <a:pt x="65" y="480"/>
                  </a:lnTo>
                  <a:lnTo>
                    <a:pt x="75" y="459"/>
                  </a:lnTo>
                  <a:lnTo>
                    <a:pt x="84" y="444"/>
                  </a:lnTo>
                  <a:lnTo>
                    <a:pt x="87" y="424"/>
                  </a:lnTo>
                  <a:lnTo>
                    <a:pt x="77" y="414"/>
                  </a:lnTo>
                  <a:lnTo>
                    <a:pt x="60" y="411"/>
                  </a:lnTo>
                  <a:lnTo>
                    <a:pt x="53" y="393"/>
                  </a:lnTo>
                  <a:lnTo>
                    <a:pt x="51" y="382"/>
                  </a:lnTo>
                  <a:lnTo>
                    <a:pt x="33" y="375"/>
                  </a:lnTo>
                  <a:lnTo>
                    <a:pt x="24" y="369"/>
                  </a:lnTo>
                  <a:lnTo>
                    <a:pt x="15" y="384"/>
                  </a:lnTo>
                  <a:lnTo>
                    <a:pt x="11" y="369"/>
                  </a:lnTo>
                  <a:lnTo>
                    <a:pt x="15" y="355"/>
                  </a:lnTo>
                  <a:lnTo>
                    <a:pt x="0" y="349"/>
                  </a:lnTo>
                  <a:lnTo>
                    <a:pt x="0" y="333"/>
                  </a:lnTo>
                  <a:lnTo>
                    <a:pt x="15" y="325"/>
                  </a:lnTo>
                  <a:lnTo>
                    <a:pt x="30" y="336"/>
                  </a:lnTo>
                  <a:lnTo>
                    <a:pt x="36" y="345"/>
                  </a:lnTo>
                  <a:lnTo>
                    <a:pt x="54" y="336"/>
                  </a:lnTo>
                  <a:lnTo>
                    <a:pt x="62" y="330"/>
                  </a:lnTo>
                  <a:lnTo>
                    <a:pt x="60" y="313"/>
                  </a:lnTo>
                  <a:lnTo>
                    <a:pt x="86" y="321"/>
                  </a:lnTo>
                  <a:lnTo>
                    <a:pt x="105" y="316"/>
                  </a:lnTo>
                  <a:lnTo>
                    <a:pt x="113" y="303"/>
                  </a:lnTo>
                  <a:lnTo>
                    <a:pt x="104" y="291"/>
                  </a:lnTo>
                  <a:lnTo>
                    <a:pt x="104" y="274"/>
                  </a:lnTo>
                  <a:lnTo>
                    <a:pt x="117" y="262"/>
                  </a:lnTo>
                  <a:lnTo>
                    <a:pt x="105" y="256"/>
                  </a:lnTo>
                  <a:lnTo>
                    <a:pt x="105" y="226"/>
                  </a:lnTo>
                  <a:lnTo>
                    <a:pt x="111" y="202"/>
                  </a:lnTo>
                  <a:lnTo>
                    <a:pt x="117" y="186"/>
                  </a:lnTo>
                  <a:lnTo>
                    <a:pt x="90" y="160"/>
                  </a:lnTo>
                  <a:lnTo>
                    <a:pt x="104" y="151"/>
                  </a:lnTo>
                  <a:lnTo>
                    <a:pt x="105" y="138"/>
                  </a:lnTo>
                  <a:lnTo>
                    <a:pt x="111" y="127"/>
                  </a:lnTo>
                  <a:lnTo>
                    <a:pt x="98" y="121"/>
                  </a:lnTo>
                  <a:lnTo>
                    <a:pt x="81" y="100"/>
                  </a:lnTo>
                  <a:lnTo>
                    <a:pt x="69" y="81"/>
                  </a:lnTo>
                  <a:lnTo>
                    <a:pt x="63" y="60"/>
                  </a:lnTo>
                  <a:lnTo>
                    <a:pt x="59" y="34"/>
                  </a:lnTo>
                  <a:lnTo>
                    <a:pt x="71" y="6"/>
                  </a:lnTo>
                  <a:lnTo>
                    <a:pt x="86" y="0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24"/>
            <p:cNvSpPr>
              <a:spLocks/>
            </p:cNvSpPr>
            <p:nvPr/>
          </p:nvSpPr>
          <p:spPr bwMode="auto">
            <a:xfrm>
              <a:off x="4067" y="1858"/>
              <a:ext cx="588" cy="498"/>
            </a:xfrm>
            <a:custGeom>
              <a:avLst/>
              <a:gdLst>
                <a:gd name="T0" fmla="*/ 598 w 557"/>
                <a:gd name="T1" fmla="*/ 176 h 468"/>
                <a:gd name="T2" fmla="*/ 661 w 557"/>
                <a:gd name="T3" fmla="*/ 172 h 468"/>
                <a:gd name="T4" fmla="*/ 683 w 557"/>
                <a:gd name="T5" fmla="*/ 258 h 468"/>
                <a:gd name="T6" fmla="*/ 744 w 557"/>
                <a:gd name="T7" fmla="*/ 280 h 468"/>
                <a:gd name="T8" fmla="*/ 744 w 557"/>
                <a:gd name="T9" fmla="*/ 333 h 468"/>
                <a:gd name="T10" fmla="*/ 808 w 557"/>
                <a:gd name="T11" fmla="*/ 368 h 468"/>
                <a:gd name="T12" fmla="*/ 838 w 557"/>
                <a:gd name="T13" fmla="*/ 408 h 468"/>
                <a:gd name="T14" fmla="*/ 845 w 557"/>
                <a:gd name="T15" fmla="*/ 451 h 468"/>
                <a:gd name="T16" fmla="*/ 780 w 557"/>
                <a:gd name="T17" fmla="*/ 492 h 468"/>
                <a:gd name="T18" fmla="*/ 816 w 557"/>
                <a:gd name="T19" fmla="*/ 547 h 468"/>
                <a:gd name="T20" fmla="*/ 761 w 557"/>
                <a:gd name="T21" fmla="*/ 632 h 468"/>
                <a:gd name="T22" fmla="*/ 694 w 557"/>
                <a:gd name="T23" fmla="*/ 641 h 468"/>
                <a:gd name="T24" fmla="*/ 680 w 557"/>
                <a:gd name="T25" fmla="*/ 612 h 468"/>
                <a:gd name="T26" fmla="*/ 608 w 557"/>
                <a:gd name="T27" fmla="*/ 612 h 468"/>
                <a:gd name="T28" fmla="*/ 595 w 557"/>
                <a:gd name="T29" fmla="*/ 660 h 468"/>
                <a:gd name="T30" fmla="*/ 581 w 557"/>
                <a:gd name="T31" fmla="*/ 664 h 468"/>
                <a:gd name="T32" fmla="*/ 576 w 557"/>
                <a:gd name="T33" fmla="*/ 632 h 468"/>
                <a:gd name="T34" fmla="*/ 517 w 557"/>
                <a:gd name="T35" fmla="*/ 624 h 468"/>
                <a:gd name="T36" fmla="*/ 440 w 557"/>
                <a:gd name="T37" fmla="*/ 651 h 468"/>
                <a:gd name="T38" fmla="*/ 421 w 557"/>
                <a:gd name="T39" fmla="*/ 717 h 468"/>
                <a:gd name="T40" fmla="*/ 374 w 557"/>
                <a:gd name="T41" fmla="*/ 752 h 468"/>
                <a:gd name="T42" fmla="*/ 357 w 557"/>
                <a:gd name="T43" fmla="*/ 702 h 468"/>
                <a:gd name="T44" fmla="*/ 356 w 557"/>
                <a:gd name="T45" fmla="*/ 745 h 468"/>
                <a:gd name="T46" fmla="*/ 324 w 557"/>
                <a:gd name="T47" fmla="*/ 769 h 468"/>
                <a:gd name="T48" fmla="*/ 317 w 557"/>
                <a:gd name="T49" fmla="*/ 723 h 468"/>
                <a:gd name="T50" fmla="*/ 304 w 557"/>
                <a:gd name="T51" fmla="*/ 678 h 468"/>
                <a:gd name="T52" fmla="*/ 253 w 557"/>
                <a:gd name="T53" fmla="*/ 655 h 468"/>
                <a:gd name="T54" fmla="*/ 214 w 557"/>
                <a:gd name="T55" fmla="*/ 664 h 468"/>
                <a:gd name="T56" fmla="*/ 172 w 557"/>
                <a:gd name="T57" fmla="*/ 646 h 468"/>
                <a:gd name="T58" fmla="*/ 226 w 557"/>
                <a:gd name="T59" fmla="*/ 616 h 468"/>
                <a:gd name="T60" fmla="*/ 198 w 557"/>
                <a:gd name="T61" fmla="*/ 537 h 468"/>
                <a:gd name="T62" fmla="*/ 174 w 557"/>
                <a:gd name="T63" fmla="*/ 483 h 468"/>
                <a:gd name="T64" fmla="*/ 109 w 557"/>
                <a:gd name="T65" fmla="*/ 488 h 468"/>
                <a:gd name="T66" fmla="*/ 71 w 557"/>
                <a:gd name="T67" fmla="*/ 492 h 468"/>
                <a:gd name="T68" fmla="*/ 0 w 557"/>
                <a:gd name="T69" fmla="*/ 472 h 468"/>
                <a:gd name="T70" fmla="*/ 55 w 557"/>
                <a:gd name="T71" fmla="*/ 393 h 468"/>
                <a:gd name="T72" fmla="*/ 77 w 557"/>
                <a:gd name="T73" fmla="*/ 353 h 468"/>
                <a:gd name="T74" fmla="*/ 101 w 557"/>
                <a:gd name="T75" fmla="*/ 293 h 468"/>
                <a:gd name="T76" fmla="*/ 133 w 557"/>
                <a:gd name="T77" fmla="*/ 250 h 468"/>
                <a:gd name="T78" fmla="*/ 174 w 557"/>
                <a:gd name="T79" fmla="*/ 194 h 468"/>
                <a:gd name="T80" fmla="*/ 133 w 557"/>
                <a:gd name="T81" fmla="*/ 186 h 468"/>
                <a:gd name="T82" fmla="*/ 160 w 557"/>
                <a:gd name="T83" fmla="*/ 136 h 468"/>
                <a:gd name="T84" fmla="*/ 157 w 557"/>
                <a:gd name="T85" fmla="*/ 104 h 468"/>
                <a:gd name="T86" fmla="*/ 191 w 557"/>
                <a:gd name="T87" fmla="*/ 49 h 468"/>
                <a:gd name="T88" fmla="*/ 226 w 557"/>
                <a:gd name="T89" fmla="*/ 0 h 468"/>
                <a:gd name="T90" fmla="*/ 289 w 557"/>
                <a:gd name="T91" fmla="*/ 77 h 468"/>
                <a:gd name="T92" fmla="*/ 289 w 557"/>
                <a:gd name="T93" fmla="*/ 106 h 468"/>
                <a:gd name="T94" fmla="*/ 308 w 557"/>
                <a:gd name="T95" fmla="*/ 118 h 468"/>
                <a:gd name="T96" fmla="*/ 359 w 557"/>
                <a:gd name="T97" fmla="*/ 118 h 468"/>
                <a:gd name="T98" fmla="*/ 388 w 557"/>
                <a:gd name="T99" fmla="*/ 123 h 468"/>
                <a:gd name="T100" fmla="*/ 424 w 557"/>
                <a:gd name="T101" fmla="*/ 153 h 468"/>
                <a:gd name="T102" fmla="*/ 443 w 557"/>
                <a:gd name="T103" fmla="*/ 222 h 468"/>
                <a:gd name="T104" fmla="*/ 488 w 557"/>
                <a:gd name="T105" fmla="*/ 183 h 468"/>
                <a:gd name="T106" fmla="*/ 527 w 557"/>
                <a:gd name="T107" fmla="*/ 152 h 4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7" h="468">
                  <a:moveTo>
                    <a:pt x="363" y="69"/>
                  </a:moveTo>
                  <a:lnTo>
                    <a:pt x="387" y="107"/>
                  </a:lnTo>
                  <a:lnTo>
                    <a:pt x="401" y="96"/>
                  </a:lnTo>
                  <a:lnTo>
                    <a:pt x="428" y="104"/>
                  </a:lnTo>
                  <a:lnTo>
                    <a:pt x="431" y="146"/>
                  </a:lnTo>
                  <a:lnTo>
                    <a:pt x="443" y="156"/>
                  </a:lnTo>
                  <a:lnTo>
                    <a:pt x="468" y="158"/>
                  </a:lnTo>
                  <a:lnTo>
                    <a:pt x="483" y="170"/>
                  </a:lnTo>
                  <a:lnTo>
                    <a:pt x="488" y="188"/>
                  </a:lnTo>
                  <a:lnTo>
                    <a:pt x="483" y="201"/>
                  </a:lnTo>
                  <a:lnTo>
                    <a:pt x="509" y="210"/>
                  </a:lnTo>
                  <a:lnTo>
                    <a:pt x="524" y="225"/>
                  </a:lnTo>
                  <a:lnTo>
                    <a:pt x="524" y="248"/>
                  </a:lnTo>
                  <a:lnTo>
                    <a:pt x="542" y="248"/>
                  </a:lnTo>
                  <a:lnTo>
                    <a:pt x="557" y="254"/>
                  </a:lnTo>
                  <a:lnTo>
                    <a:pt x="548" y="273"/>
                  </a:lnTo>
                  <a:lnTo>
                    <a:pt x="519" y="282"/>
                  </a:lnTo>
                  <a:lnTo>
                    <a:pt x="506" y="299"/>
                  </a:lnTo>
                  <a:lnTo>
                    <a:pt x="507" y="317"/>
                  </a:lnTo>
                  <a:lnTo>
                    <a:pt x="528" y="333"/>
                  </a:lnTo>
                  <a:lnTo>
                    <a:pt x="527" y="353"/>
                  </a:lnTo>
                  <a:lnTo>
                    <a:pt x="494" y="383"/>
                  </a:lnTo>
                  <a:lnTo>
                    <a:pt x="477" y="393"/>
                  </a:lnTo>
                  <a:lnTo>
                    <a:pt x="450" y="390"/>
                  </a:lnTo>
                  <a:lnTo>
                    <a:pt x="429" y="383"/>
                  </a:lnTo>
                  <a:lnTo>
                    <a:pt x="441" y="371"/>
                  </a:lnTo>
                  <a:lnTo>
                    <a:pt x="414" y="363"/>
                  </a:lnTo>
                  <a:lnTo>
                    <a:pt x="395" y="371"/>
                  </a:lnTo>
                  <a:lnTo>
                    <a:pt x="386" y="381"/>
                  </a:lnTo>
                  <a:lnTo>
                    <a:pt x="386" y="402"/>
                  </a:lnTo>
                  <a:lnTo>
                    <a:pt x="380" y="420"/>
                  </a:lnTo>
                  <a:lnTo>
                    <a:pt x="377" y="404"/>
                  </a:lnTo>
                  <a:lnTo>
                    <a:pt x="369" y="396"/>
                  </a:lnTo>
                  <a:lnTo>
                    <a:pt x="374" y="383"/>
                  </a:lnTo>
                  <a:lnTo>
                    <a:pt x="357" y="374"/>
                  </a:lnTo>
                  <a:lnTo>
                    <a:pt x="335" y="380"/>
                  </a:lnTo>
                  <a:lnTo>
                    <a:pt x="318" y="381"/>
                  </a:lnTo>
                  <a:lnTo>
                    <a:pt x="284" y="395"/>
                  </a:lnTo>
                  <a:lnTo>
                    <a:pt x="287" y="414"/>
                  </a:lnTo>
                  <a:lnTo>
                    <a:pt x="273" y="435"/>
                  </a:lnTo>
                  <a:lnTo>
                    <a:pt x="248" y="450"/>
                  </a:lnTo>
                  <a:lnTo>
                    <a:pt x="242" y="458"/>
                  </a:lnTo>
                  <a:lnTo>
                    <a:pt x="239" y="437"/>
                  </a:lnTo>
                  <a:lnTo>
                    <a:pt x="231" y="428"/>
                  </a:lnTo>
                  <a:lnTo>
                    <a:pt x="221" y="437"/>
                  </a:lnTo>
                  <a:lnTo>
                    <a:pt x="230" y="453"/>
                  </a:lnTo>
                  <a:lnTo>
                    <a:pt x="234" y="467"/>
                  </a:lnTo>
                  <a:lnTo>
                    <a:pt x="210" y="468"/>
                  </a:lnTo>
                  <a:lnTo>
                    <a:pt x="201" y="459"/>
                  </a:lnTo>
                  <a:lnTo>
                    <a:pt x="206" y="440"/>
                  </a:lnTo>
                  <a:lnTo>
                    <a:pt x="206" y="425"/>
                  </a:lnTo>
                  <a:lnTo>
                    <a:pt x="197" y="413"/>
                  </a:lnTo>
                  <a:lnTo>
                    <a:pt x="177" y="401"/>
                  </a:lnTo>
                  <a:lnTo>
                    <a:pt x="164" y="398"/>
                  </a:lnTo>
                  <a:lnTo>
                    <a:pt x="152" y="414"/>
                  </a:lnTo>
                  <a:lnTo>
                    <a:pt x="138" y="404"/>
                  </a:lnTo>
                  <a:lnTo>
                    <a:pt x="125" y="414"/>
                  </a:lnTo>
                  <a:lnTo>
                    <a:pt x="111" y="393"/>
                  </a:lnTo>
                  <a:lnTo>
                    <a:pt x="138" y="380"/>
                  </a:lnTo>
                  <a:lnTo>
                    <a:pt x="146" y="374"/>
                  </a:lnTo>
                  <a:lnTo>
                    <a:pt x="146" y="350"/>
                  </a:lnTo>
                  <a:lnTo>
                    <a:pt x="129" y="327"/>
                  </a:lnTo>
                  <a:lnTo>
                    <a:pt x="131" y="312"/>
                  </a:lnTo>
                  <a:lnTo>
                    <a:pt x="113" y="294"/>
                  </a:lnTo>
                  <a:lnTo>
                    <a:pt x="83" y="305"/>
                  </a:lnTo>
                  <a:lnTo>
                    <a:pt x="71" y="297"/>
                  </a:lnTo>
                  <a:lnTo>
                    <a:pt x="59" y="299"/>
                  </a:lnTo>
                  <a:lnTo>
                    <a:pt x="45" y="299"/>
                  </a:lnTo>
                  <a:lnTo>
                    <a:pt x="27" y="284"/>
                  </a:lnTo>
                  <a:lnTo>
                    <a:pt x="0" y="287"/>
                  </a:lnTo>
                  <a:lnTo>
                    <a:pt x="18" y="261"/>
                  </a:lnTo>
                  <a:lnTo>
                    <a:pt x="36" y="240"/>
                  </a:lnTo>
                  <a:lnTo>
                    <a:pt x="48" y="228"/>
                  </a:lnTo>
                  <a:lnTo>
                    <a:pt x="50" y="213"/>
                  </a:lnTo>
                  <a:lnTo>
                    <a:pt x="62" y="206"/>
                  </a:lnTo>
                  <a:lnTo>
                    <a:pt x="65" y="177"/>
                  </a:lnTo>
                  <a:lnTo>
                    <a:pt x="68" y="164"/>
                  </a:lnTo>
                  <a:lnTo>
                    <a:pt x="86" y="152"/>
                  </a:lnTo>
                  <a:lnTo>
                    <a:pt x="98" y="131"/>
                  </a:lnTo>
                  <a:lnTo>
                    <a:pt x="113" y="117"/>
                  </a:lnTo>
                  <a:lnTo>
                    <a:pt x="102" y="113"/>
                  </a:lnTo>
                  <a:lnTo>
                    <a:pt x="86" y="113"/>
                  </a:lnTo>
                  <a:lnTo>
                    <a:pt x="99" y="92"/>
                  </a:lnTo>
                  <a:lnTo>
                    <a:pt x="104" y="83"/>
                  </a:lnTo>
                  <a:lnTo>
                    <a:pt x="93" y="77"/>
                  </a:lnTo>
                  <a:lnTo>
                    <a:pt x="102" y="63"/>
                  </a:lnTo>
                  <a:lnTo>
                    <a:pt x="110" y="48"/>
                  </a:lnTo>
                  <a:lnTo>
                    <a:pt x="123" y="30"/>
                  </a:lnTo>
                  <a:lnTo>
                    <a:pt x="122" y="18"/>
                  </a:lnTo>
                  <a:lnTo>
                    <a:pt x="146" y="0"/>
                  </a:lnTo>
                  <a:lnTo>
                    <a:pt x="155" y="20"/>
                  </a:lnTo>
                  <a:lnTo>
                    <a:pt x="188" y="47"/>
                  </a:lnTo>
                  <a:lnTo>
                    <a:pt x="180" y="57"/>
                  </a:lnTo>
                  <a:lnTo>
                    <a:pt x="188" y="65"/>
                  </a:lnTo>
                  <a:lnTo>
                    <a:pt x="179" y="78"/>
                  </a:lnTo>
                  <a:lnTo>
                    <a:pt x="200" y="71"/>
                  </a:lnTo>
                  <a:lnTo>
                    <a:pt x="218" y="68"/>
                  </a:lnTo>
                  <a:lnTo>
                    <a:pt x="233" y="71"/>
                  </a:lnTo>
                  <a:lnTo>
                    <a:pt x="248" y="93"/>
                  </a:lnTo>
                  <a:lnTo>
                    <a:pt x="252" y="75"/>
                  </a:lnTo>
                  <a:lnTo>
                    <a:pt x="266" y="74"/>
                  </a:lnTo>
                  <a:lnTo>
                    <a:pt x="276" y="93"/>
                  </a:lnTo>
                  <a:lnTo>
                    <a:pt x="260" y="111"/>
                  </a:lnTo>
                  <a:lnTo>
                    <a:pt x="287" y="135"/>
                  </a:lnTo>
                  <a:lnTo>
                    <a:pt x="291" y="116"/>
                  </a:lnTo>
                  <a:lnTo>
                    <a:pt x="315" y="111"/>
                  </a:lnTo>
                  <a:lnTo>
                    <a:pt x="341" y="111"/>
                  </a:lnTo>
                  <a:lnTo>
                    <a:pt x="342" y="92"/>
                  </a:lnTo>
                  <a:lnTo>
                    <a:pt x="363" y="69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25"/>
            <p:cNvSpPr>
              <a:spLocks/>
            </p:cNvSpPr>
            <p:nvPr/>
          </p:nvSpPr>
          <p:spPr bwMode="auto">
            <a:xfrm>
              <a:off x="3681" y="1748"/>
              <a:ext cx="516" cy="415"/>
            </a:xfrm>
            <a:custGeom>
              <a:avLst/>
              <a:gdLst>
                <a:gd name="T0" fmla="*/ 409 w 489"/>
                <a:gd name="T1" fmla="*/ 24 h 390"/>
                <a:gd name="T2" fmla="*/ 405 w 489"/>
                <a:gd name="T3" fmla="*/ 88 h 390"/>
                <a:gd name="T4" fmla="*/ 447 w 489"/>
                <a:gd name="T5" fmla="*/ 167 h 390"/>
                <a:gd name="T6" fmla="*/ 478 w 489"/>
                <a:gd name="T7" fmla="*/ 183 h 390"/>
                <a:gd name="T8" fmla="*/ 520 w 489"/>
                <a:gd name="T9" fmla="*/ 157 h 390"/>
                <a:gd name="T10" fmla="*/ 553 w 489"/>
                <a:gd name="T11" fmla="*/ 157 h 390"/>
                <a:gd name="T12" fmla="*/ 656 w 489"/>
                <a:gd name="T13" fmla="*/ 198 h 390"/>
                <a:gd name="T14" fmla="*/ 750 w 489"/>
                <a:gd name="T15" fmla="*/ 225 h 390"/>
                <a:gd name="T16" fmla="*/ 720 w 489"/>
                <a:gd name="T17" fmla="*/ 314 h 390"/>
                <a:gd name="T18" fmla="*/ 722 w 489"/>
                <a:gd name="T19" fmla="*/ 354 h 390"/>
                <a:gd name="T20" fmla="*/ 704 w 489"/>
                <a:gd name="T21" fmla="*/ 389 h 390"/>
                <a:gd name="T22" fmla="*/ 660 w 489"/>
                <a:gd name="T23" fmla="*/ 438 h 390"/>
                <a:gd name="T24" fmla="*/ 636 w 489"/>
                <a:gd name="T25" fmla="*/ 517 h 390"/>
                <a:gd name="T26" fmla="*/ 581 w 489"/>
                <a:gd name="T27" fmla="*/ 603 h 390"/>
                <a:gd name="T28" fmla="*/ 507 w 489"/>
                <a:gd name="T29" fmla="*/ 625 h 390"/>
                <a:gd name="T30" fmla="*/ 471 w 489"/>
                <a:gd name="T31" fmla="*/ 534 h 390"/>
                <a:gd name="T32" fmla="*/ 424 w 489"/>
                <a:gd name="T33" fmla="*/ 484 h 390"/>
                <a:gd name="T34" fmla="*/ 398 w 489"/>
                <a:gd name="T35" fmla="*/ 533 h 390"/>
                <a:gd name="T36" fmla="*/ 344 w 489"/>
                <a:gd name="T37" fmla="*/ 562 h 390"/>
                <a:gd name="T38" fmla="*/ 294 w 489"/>
                <a:gd name="T39" fmla="*/ 519 h 390"/>
                <a:gd name="T40" fmla="*/ 267 w 489"/>
                <a:gd name="T41" fmla="*/ 484 h 390"/>
                <a:gd name="T42" fmla="*/ 210 w 489"/>
                <a:gd name="T43" fmla="*/ 508 h 390"/>
                <a:gd name="T44" fmla="*/ 175 w 489"/>
                <a:gd name="T45" fmla="*/ 497 h 390"/>
                <a:gd name="T46" fmla="*/ 141 w 489"/>
                <a:gd name="T47" fmla="*/ 489 h 390"/>
                <a:gd name="T48" fmla="*/ 109 w 489"/>
                <a:gd name="T49" fmla="*/ 483 h 390"/>
                <a:gd name="T50" fmla="*/ 64 w 489"/>
                <a:gd name="T51" fmla="*/ 484 h 390"/>
                <a:gd name="T52" fmla="*/ 30 w 489"/>
                <a:gd name="T53" fmla="*/ 439 h 390"/>
                <a:gd name="T54" fmla="*/ 30 w 489"/>
                <a:gd name="T55" fmla="*/ 393 h 390"/>
                <a:gd name="T56" fmla="*/ 77 w 489"/>
                <a:gd name="T57" fmla="*/ 358 h 390"/>
                <a:gd name="T58" fmla="*/ 68 w 489"/>
                <a:gd name="T59" fmla="*/ 283 h 390"/>
                <a:gd name="T60" fmla="*/ 20 w 489"/>
                <a:gd name="T61" fmla="*/ 262 h 390"/>
                <a:gd name="T62" fmla="*/ 0 w 489"/>
                <a:gd name="T63" fmla="*/ 222 h 390"/>
                <a:gd name="T64" fmla="*/ 50 w 489"/>
                <a:gd name="T65" fmla="*/ 212 h 390"/>
                <a:gd name="T66" fmla="*/ 90 w 489"/>
                <a:gd name="T67" fmla="*/ 204 h 390"/>
                <a:gd name="T68" fmla="*/ 141 w 489"/>
                <a:gd name="T69" fmla="*/ 187 h 390"/>
                <a:gd name="T70" fmla="*/ 184 w 489"/>
                <a:gd name="T71" fmla="*/ 139 h 390"/>
                <a:gd name="T72" fmla="*/ 206 w 489"/>
                <a:gd name="T73" fmla="*/ 88 h 390"/>
                <a:gd name="T74" fmla="*/ 234 w 489"/>
                <a:gd name="T75" fmla="*/ 69 h 390"/>
                <a:gd name="T76" fmla="*/ 275 w 489"/>
                <a:gd name="T77" fmla="*/ 3 h 390"/>
                <a:gd name="T78" fmla="*/ 360 w 489"/>
                <a:gd name="T79" fmla="*/ 6 h 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9" h="390">
                  <a:moveTo>
                    <a:pt x="252" y="0"/>
                  </a:moveTo>
                  <a:lnTo>
                    <a:pt x="267" y="16"/>
                  </a:lnTo>
                  <a:lnTo>
                    <a:pt x="258" y="34"/>
                  </a:lnTo>
                  <a:lnTo>
                    <a:pt x="264" y="54"/>
                  </a:lnTo>
                  <a:lnTo>
                    <a:pt x="260" y="81"/>
                  </a:lnTo>
                  <a:lnTo>
                    <a:pt x="291" y="102"/>
                  </a:lnTo>
                  <a:lnTo>
                    <a:pt x="299" y="94"/>
                  </a:lnTo>
                  <a:lnTo>
                    <a:pt x="312" y="111"/>
                  </a:lnTo>
                  <a:lnTo>
                    <a:pt x="326" y="118"/>
                  </a:lnTo>
                  <a:lnTo>
                    <a:pt x="338" y="96"/>
                  </a:lnTo>
                  <a:lnTo>
                    <a:pt x="350" y="105"/>
                  </a:lnTo>
                  <a:lnTo>
                    <a:pt x="360" y="96"/>
                  </a:lnTo>
                  <a:lnTo>
                    <a:pt x="377" y="111"/>
                  </a:lnTo>
                  <a:lnTo>
                    <a:pt x="426" y="120"/>
                  </a:lnTo>
                  <a:lnTo>
                    <a:pt x="489" y="120"/>
                  </a:lnTo>
                  <a:lnTo>
                    <a:pt x="489" y="136"/>
                  </a:lnTo>
                  <a:lnTo>
                    <a:pt x="458" y="183"/>
                  </a:lnTo>
                  <a:lnTo>
                    <a:pt x="468" y="190"/>
                  </a:lnTo>
                  <a:lnTo>
                    <a:pt x="449" y="222"/>
                  </a:lnTo>
                  <a:lnTo>
                    <a:pt x="470" y="214"/>
                  </a:lnTo>
                  <a:lnTo>
                    <a:pt x="479" y="220"/>
                  </a:lnTo>
                  <a:lnTo>
                    <a:pt x="458" y="238"/>
                  </a:lnTo>
                  <a:lnTo>
                    <a:pt x="450" y="259"/>
                  </a:lnTo>
                  <a:lnTo>
                    <a:pt x="429" y="267"/>
                  </a:lnTo>
                  <a:lnTo>
                    <a:pt x="425" y="310"/>
                  </a:lnTo>
                  <a:lnTo>
                    <a:pt x="414" y="315"/>
                  </a:lnTo>
                  <a:lnTo>
                    <a:pt x="413" y="333"/>
                  </a:lnTo>
                  <a:lnTo>
                    <a:pt x="378" y="367"/>
                  </a:lnTo>
                  <a:lnTo>
                    <a:pt x="368" y="390"/>
                  </a:lnTo>
                  <a:lnTo>
                    <a:pt x="330" y="381"/>
                  </a:lnTo>
                  <a:lnTo>
                    <a:pt x="312" y="352"/>
                  </a:lnTo>
                  <a:lnTo>
                    <a:pt x="306" y="325"/>
                  </a:lnTo>
                  <a:lnTo>
                    <a:pt x="288" y="304"/>
                  </a:lnTo>
                  <a:lnTo>
                    <a:pt x="276" y="295"/>
                  </a:lnTo>
                  <a:lnTo>
                    <a:pt x="261" y="300"/>
                  </a:lnTo>
                  <a:lnTo>
                    <a:pt x="258" y="324"/>
                  </a:lnTo>
                  <a:lnTo>
                    <a:pt x="248" y="345"/>
                  </a:lnTo>
                  <a:lnTo>
                    <a:pt x="224" y="342"/>
                  </a:lnTo>
                  <a:lnTo>
                    <a:pt x="198" y="343"/>
                  </a:lnTo>
                  <a:lnTo>
                    <a:pt x="191" y="316"/>
                  </a:lnTo>
                  <a:lnTo>
                    <a:pt x="192" y="295"/>
                  </a:lnTo>
                  <a:lnTo>
                    <a:pt x="173" y="295"/>
                  </a:lnTo>
                  <a:lnTo>
                    <a:pt x="150" y="303"/>
                  </a:lnTo>
                  <a:lnTo>
                    <a:pt x="137" y="309"/>
                  </a:lnTo>
                  <a:lnTo>
                    <a:pt x="134" y="298"/>
                  </a:lnTo>
                  <a:lnTo>
                    <a:pt x="114" y="303"/>
                  </a:lnTo>
                  <a:lnTo>
                    <a:pt x="105" y="295"/>
                  </a:lnTo>
                  <a:lnTo>
                    <a:pt x="92" y="298"/>
                  </a:lnTo>
                  <a:lnTo>
                    <a:pt x="92" y="279"/>
                  </a:lnTo>
                  <a:lnTo>
                    <a:pt x="71" y="294"/>
                  </a:lnTo>
                  <a:lnTo>
                    <a:pt x="66" y="303"/>
                  </a:lnTo>
                  <a:lnTo>
                    <a:pt x="42" y="295"/>
                  </a:lnTo>
                  <a:lnTo>
                    <a:pt x="35" y="286"/>
                  </a:lnTo>
                  <a:lnTo>
                    <a:pt x="21" y="268"/>
                  </a:lnTo>
                  <a:lnTo>
                    <a:pt x="12" y="261"/>
                  </a:lnTo>
                  <a:lnTo>
                    <a:pt x="21" y="240"/>
                  </a:lnTo>
                  <a:lnTo>
                    <a:pt x="33" y="225"/>
                  </a:lnTo>
                  <a:lnTo>
                    <a:pt x="50" y="217"/>
                  </a:lnTo>
                  <a:lnTo>
                    <a:pt x="50" y="198"/>
                  </a:lnTo>
                  <a:lnTo>
                    <a:pt x="44" y="172"/>
                  </a:lnTo>
                  <a:lnTo>
                    <a:pt x="23" y="166"/>
                  </a:lnTo>
                  <a:lnTo>
                    <a:pt x="12" y="159"/>
                  </a:lnTo>
                  <a:lnTo>
                    <a:pt x="5" y="145"/>
                  </a:lnTo>
                  <a:lnTo>
                    <a:pt x="0" y="135"/>
                  </a:lnTo>
                  <a:lnTo>
                    <a:pt x="14" y="132"/>
                  </a:lnTo>
                  <a:lnTo>
                    <a:pt x="33" y="129"/>
                  </a:lnTo>
                  <a:lnTo>
                    <a:pt x="48" y="120"/>
                  </a:lnTo>
                  <a:lnTo>
                    <a:pt x="59" y="124"/>
                  </a:lnTo>
                  <a:lnTo>
                    <a:pt x="78" y="118"/>
                  </a:lnTo>
                  <a:lnTo>
                    <a:pt x="92" y="114"/>
                  </a:lnTo>
                  <a:lnTo>
                    <a:pt x="104" y="93"/>
                  </a:lnTo>
                  <a:lnTo>
                    <a:pt x="119" y="85"/>
                  </a:lnTo>
                  <a:lnTo>
                    <a:pt x="132" y="76"/>
                  </a:lnTo>
                  <a:lnTo>
                    <a:pt x="134" y="54"/>
                  </a:lnTo>
                  <a:lnTo>
                    <a:pt x="143" y="39"/>
                  </a:lnTo>
                  <a:lnTo>
                    <a:pt x="153" y="42"/>
                  </a:lnTo>
                  <a:lnTo>
                    <a:pt x="165" y="12"/>
                  </a:lnTo>
                  <a:lnTo>
                    <a:pt x="179" y="3"/>
                  </a:lnTo>
                  <a:lnTo>
                    <a:pt x="212" y="4"/>
                  </a:lnTo>
                  <a:lnTo>
                    <a:pt x="234" y="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50"/>
            <p:cNvSpPr>
              <a:spLocks noChangeShapeType="1"/>
            </p:cNvSpPr>
            <p:nvPr/>
          </p:nvSpPr>
          <p:spPr bwMode="auto">
            <a:xfrm flipV="1">
              <a:off x="4357" y="1847"/>
              <a:ext cx="53" cy="3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51"/>
            <p:cNvSpPr>
              <a:spLocks noChangeShapeType="1"/>
            </p:cNvSpPr>
            <p:nvPr/>
          </p:nvSpPr>
          <p:spPr bwMode="auto">
            <a:xfrm flipH="1">
              <a:off x="4448" y="1542"/>
              <a:ext cx="111" cy="2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52"/>
            <p:cNvSpPr>
              <a:spLocks noChangeShapeType="1"/>
            </p:cNvSpPr>
            <p:nvPr/>
          </p:nvSpPr>
          <p:spPr bwMode="auto">
            <a:xfrm flipH="1" flipV="1">
              <a:off x="4493" y="1821"/>
              <a:ext cx="329" cy="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53"/>
            <p:cNvSpPr>
              <a:spLocks noChangeShapeType="1"/>
            </p:cNvSpPr>
            <p:nvPr/>
          </p:nvSpPr>
          <p:spPr bwMode="auto">
            <a:xfrm flipH="1" flipV="1">
              <a:off x="4492" y="1848"/>
              <a:ext cx="514" cy="2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54"/>
            <p:cNvSpPr>
              <a:spLocks noChangeShapeType="1"/>
            </p:cNvSpPr>
            <p:nvPr/>
          </p:nvSpPr>
          <p:spPr bwMode="auto">
            <a:xfrm flipH="1" flipV="1">
              <a:off x="4472" y="1899"/>
              <a:ext cx="266" cy="38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55"/>
            <p:cNvSpPr>
              <a:spLocks noChangeShapeType="1"/>
            </p:cNvSpPr>
            <p:nvPr/>
          </p:nvSpPr>
          <p:spPr bwMode="auto">
            <a:xfrm flipH="1" flipV="1">
              <a:off x="4476" y="1880"/>
              <a:ext cx="491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56"/>
            <p:cNvSpPr>
              <a:spLocks noChangeShapeType="1"/>
            </p:cNvSpPr>
            <p:nvPr/>
          </p:nvSpPr>
          <p:spPr bwMode="auto">
            <a:xfrm flipV="1">
              <a:off x="3941" y="1834"/>
              <a:ext cx="427" cy="13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Line 57"/>
            <p:cNvSpPr>
              <a:spLocks noChangeShapeType="1"/>
            </p:cNvSpPr>
            <p:nvPr/>
          </p:nvSpPr>
          <p:spPr bwMode="auto">
            <a:xfrm>
              <a:off x="4116" y="1740"/>
              <a:ext cx="216" cy="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2532" name="Object 62"/>
          <p:cNvGraphicFramePr>
            <a:graphicFrameLocks noChangeAspect="1"/>
          </p:cNvGraphicFramePr>
          <p:nvPr/>
        </p:nvGraphicFramePr>
        <p:xfrm>
          <a:off x="3563938" y="25400"/>
          <a:ext cx="5580062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400"/>
                        <a:ext cx="5580062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242869"/>
              </p:ext>
            </p:extLst>
          </p:nvPr>
        </p:nvGraphicFramePr>
        <p:xfrm>
          <a:off x="3275856" y="3573463"/>
          <a:ext cx="5736382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4" name="TextBox 23"/>
          <p:cNvSpPr txBox="1">
            <a:spLocks noChangeArrowheads="1"/>
          </p:cNvSpPr>
          <p:nvPr/>
        </p:nvSpPr>
        <p:spPr bwMode="auto">
          <a:xfrm>
            <a:off x="4500563" y="3573463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/>
              <a:t>Динамика смертности от инсульта </a:t>
            </a:r>
          </a:p>
          <a:p>
            <a:pPr algn="ctr" eaLnBrk="1" hangingPunct="1"/>
            <a:r>
              <a:rPr lang="ru-RU" sz="1600"/>
              <a:t>на прикрепленной территории </a:t>
            </a:r>
          </a:p>
          <a:p>
            <a:pPr algn="ctr" eaLnBrk="1" hangingPunct="1"/>
            <a:r>
              <a:rPr lang="ru-RU" sz="1200"/>
              <a:t>на 100 тыс. взрослого населения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49"/>
          <p:cNvSpPr>
            <a:spLocks/>
          </p:cNvSpPr>
          <p:nvPr/>
        </p:nvSpPr>
        <p:spPr bwMode="auto">
          <a:xfrm>
            <a:off x="84138" y="3284538"/>
            <a:ext cx="2103437" cy="3097212"/>
          </a:xfrm>
          <a:prstGeom prst="borderCallout2">
            <a:avLst>
              <a:gd name="adj1" fmla="val 4069"/>
              <a:gd name="adj2" fmla="val 103620"/>
              <a:gd name="adj3" fmla="val 4069"/>
              <a:gd name="adj4" fmla="val 105208"/>
              <a:gd name="adj5" fmla="val 6389"/>
              <a:gd name="adj6" fmla="val 10777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МБУЗ </a:t>
            </a:r>
          </a:p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«Чистопольская ЦРБ»</a:t>
            </a:r>
          </a:p>
          <a:p>
            <a:r>
              <a:rPr lang="ru-RU" sz="1600">
                <a:latin typeface="Times New Roman" pitchFamily="18" charset="0"/>
              </a:rPr>
              <a:t>(</a:t>
            </a:r>
            <a:r>
              <a:rPr lang="ru-RU" sz="1600" b="1">
                <a:latin typeface="Times New Roman" pitchFamily="18" charset="0"/>
              </a:rPr>
              <a:t>222 337</a:t>
            </a:r>
            <a:r>
              <a:rPr lang="ru-RU" sz="1600">
                <a:latin typeface="Times New Roman" pitchFamily="18" charset="0"/>
              </a:rPr>
              <a:t> взр.нас.)</a:t>
            </a:r>
          </a:p>
          <a:p>
            <a:r>
              <a:rPr lang="ru-RU" sz="1600">
                <a:latin typeface="Times New Roman" pitchFamily="18" charset="0"/>
              </a:rPr>
              <a:t> - Чистопольский,</a:t>
            </a:r>
          </a:p>
          <a:p>
            <a:r>
              <a:rPr lang="ru-RU" sz="1600">
                <a:latin typeface="Times New Roman" pitchFamily="18" charset="0"/>
              </a:rPr>
              <a:t> - Спасский,</a:t>
            </a:r>
          </a:p>
          <a:p>
            <a:r>
              <a:rPr lang="ru-RU" sz="1600">
                <a:latin typeface="Times New Roman" pitchFamily="18" charset="0"/>
              </a:rPr>
              <a:t> - Новошешминский,</a:t>
            </a:r>
          </a:p>
          <a:p>
            <a:r>
              <a:rPr lang="ru-RU" sz="1600">
                <a:latin typeface="Times New Roman" pitchFamily="18" charset="0"/>
              </a:rPr>
              <a:t> - Алексеевский,</a:t>
            </a:r>
          </a:p>
          <a:p>
            <a:r>
              <a:rPr lang="ru-RU" sz="1600">
                <a:latin typeface="Times New Roman" pitchFamily="18" charset="0"/>
              </a:rPr>
              <a:t> - Нурлатский,</a:t>
            </a:r>
          </a:p>
          <a:p>
            <a:r>
              <a:rPr lang="ru-RU" sz="1600">
                <a:latin typeface="Times New Roman" pitchFamily="18" charset="0"/>
              </a:rPr>
              <a:t> - Аксубаевский,</a:t>
            </a:r>
          </a:p>
          <a:p>
            <a:r>
              <a:rPr lang="ru-RU" sz="1600">
                <a:latin typeface="Times New Roman" pitchFamily="18" charset="0"/>
              </a:rPr>
              <a:t> - Алькеевский</a:t>
            </a:r>
          </a:p>
        </p:txBody>
      </p:sp>
      <p:grpSp>
        <p:nvGrpSpPr>
          <p:cNvPr id="23555" name="Group 59"/>
          <p:cNvGrpSpPr>
            <a:grpSpLocks/>
          </p:cNvGrpSpPr>
          <p:nvPr/>
        </p:nvGrpSpPr>
        <p:grpSpPr bwMode="auto">
          <a:xfrm>
            <a:off x="539750" y="620713"/>
            <a:ext cx="2305050" cy="1774825"/>
            <a:chOff x="2516" y="1251"/>
            <a:chExt cx="1452" cy="1118"/>
          </a:xfrm>
        </p:grpSpPr>
        <p:sp>
          <p:nvSpPr>
            <p:cNvPr id="23559" name="Freeform 6"/>
            <p:cNvSpPr>
              <a:spLocks/>
            </p:cNvSpPr>
            <p:nvPr/>
          </p:nvSpPr>
          <p:spPr bwMode="auto">
            <a:xfrm>
              <a:off x="3577" y="1451"/>
              <a:ext cx="391" cy="390"/>
            </a:xfrm>
            <a:custGeom>
              <a:avLst/>
              <a:gdLst>
                <a:gd name="T0" fmla="*/ 564 w 371"/>
                <a:gd name="T1" fmla="*/ 55 h 366"/>
                <a:gd name="T2" fmla="*/ 556 w 371"/>
                <a:gd name="T3" fmla="*/ 126 h 366"/>
                <a:gd name="T4" fmla="*/ 502 w 371"/>
                <a:gd name="T5" fmla="*/ 153 h 366"/>
                <a:gd name="T6" fmla="*/ 475 w 371"/>
                <a:gd name="T7" fmla="*/ 217 h 366"/>
                <a:gd name="T8" fmla="*/ 491 w 371"/>
                <a:gd name="T9" fmla="*/ 275 h 366"/>
                <a:gd name="T10" fmla="*/ 490 w 371"/>
                <a:gd name="T11" fmla="*/ 314 h 366"/>
                <a:gd name="T12" fmla="*/ 456 w 371"/>
                <a:gd name="T13" fmla="*/ 354 h 366"/>
                <a:gd name="T14" fmla="*/ 483 w 371"/>
                <a:gd name="T15" fmla="*/ 439 h 366"/>
                <a:gd name="T16" fmla="*/ 507 w 371"/>
                <a:gd name="T17" fmla="*/ 475 h 366"/>
                <a:gd name="T18" fmla="*/ 426 w 371"/>
                <a:gd name="T19" fmla="*/ 471 h 366"/>
                <a:gd name="T20" fmla="*/ 389 w 371"/>
                <a:gd name="T21" fmla="*/ 531 h 366"/>
                <a:gd name="T22" fmla="*/ 351 w 371"/>
                <a:gd name="T23" fmla="*/ 557 h 366"/>
                <a:gd name="T24" fmla="*/ 329 w 371"/>
                <a:gd name="T25" fmla="*/ 608 h 366"/>
                <a:gd name="T26" fmla="*/ 332 w 371"/>
                <a:gd name="T27" fmla="*/ 581 h 366"/>
                <a:gd name="T28" fmla="*/ 322 w 371"/>
                <a:gd name="T29" fmla="*/ 535 h 366"/>
                <a:gd name="T30" fmla="*/ 241 w 371"/>
                <a:gd name="T31" fmla="*/ 535 h 366"/>
                <a:gd name="T32" fmla="*/ 192 w 371"/>
                <a:gd name="T33" fmla="*/ 518 h 366"/>
                <a:gd name="T34" fmla="*/ 190 w 371"/>
                <a:gd name="T35" fmla="*/ 475 h 366"/>
                <a:gd name="T36" fmla="*/ 150 w 371"/>
                <a:gd name="T37" fmla="*/ 451 h 366"/>
                <a:gd name="T38" fmla="*/ 125 w 371"/>
                <a:gd name="T39" fmla="*/ 410 h 366"/>
                <a:gd name="T40" fmla="*/ 82 w 371"/>
                <a:gd name="T41" fmla="*/ 363 h 366"/>
                <a:gd name="T42" fmla="*/ 19 w 371"/>
                <a:gd name="T43" fmla="*/ 320 h 366"/>
                <a:gd name="T44" fmla="*/ 5 w 371"/>
                <a:gd name="T45" fmla="*/ 272 h 366"/>
                <a:gd name="T46" fmla="*/ 54 w 371"/>
                <a:gd name="T47" fmla="*/ 242 h 366"/>
                <a:gd name="T48" fmla="*/ 112 w 371"/>
                <a:gd name="T49" fmla="*/ 239 h 366"/>
                <a:gd name="T50" fmla="*/ 91 w 371"/>
                <a:gd name="T51" fmla="*/ 185 h 366"/>
                <a:gd name="T52" fmla="*/ 145 w 371"/>
                <a:gd name="T53" fmla="*/ 117 h 366"/>
                <a:gd name="T54" fmla="*/ 197 w 371"/>
                <a:gd name="T55" fmla="*/ 91 h 366"/>
                <a:gd name="T56" fmla="*/ 232 w 371"/>
                <a:gd name="T57" fmla="*/ 42 h 366"/>
                <a:gd name="T58" fmla="*/ 288 w 371"/>
                <a:gd name="T59" fmla="*/ 31 h 366"/>
                <a:gd name="T60" fmla="*/ 328 w 371"/>
                <a:gd name="T61" fmla="*/ 21 h 366"/>
                <a:gd name="T62" fmla="*/ 365 w 371"/>
                <a:gd name="T63" fmla="*/ 6 h 366"/>
                <a:gd name="T64" fmla="*/ 427 w 371"/>
                <a:gd name="T65" fmla="*/ 1 h 366"/>
                <a:gd name="T66" fmla="*/ 536 w 371"/>
                <a:gd name="T67" fmla="*/ 20 h 3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1" h="366">
                  <a:moveTo>
                    <a:pt x="353" y="12"/>
                  </a:moveTo>
                  <a:lnTo>
                    <a:pt x="371" y="34"/>
                  </a:lnTo>
                  <a:lnTo>
                    <a:pt x="351" y="67"/>
                  </a:lnTo>
                  <a:lnTo>
                    <a:pt x="365" y="76"/>
                  </a:lnTo>
                  <a:lnTo>
                    <a:pt x="360" y="103"/>
                  </a:lnTo>
                  <a:lnTo>
                    <a:pt x="329" y="93"/>
                  </a:lnTo>
                  <a:lnTo>
                    <a:pt x="311" y="117"/>
                  </a:lnTo>
                  <a:lnTo>
                    <a:pt x="311" y="130"/>
                  </a:lnTo>
                  <a:lnTo>
                    <a:pt x="324" y="148"/>
                  </a:lnTo>
                  <a:lnTo>
                    <a:pt x="324" y="165"/>
                  </a:lnTo>
                  <a:lnTo>
                    <a:pt x="330" y="181"/>
                  </a:lnTo>
                  <a:lnTo>
                    <a:pt x="323" y="190"/>
                  </a:lnTo>
                  <a:lnTo>
                    <a:pt x="303" y="186"/>
                  </a:lnTo>
                  <a:lnTo>
                    <a:pt x="300" y="213"/>
                  </a:lnTo>
                  <a:lnTo>
                    <a:pt x="315" y="246"/>
                  </a:lnTo>
                  <a:lnTo>
                    <a:pt x="318" y="265"/>
                  </a:lnTo>
                  <a:lnTo>
                    <a:pt x="348" y="280"/>
                  </a:lnTo>
                  <a:lnTo>
                    <a:pt x="333" y="286"/>
                  </a:lnTo>
                  <a:lnTo>
                    <a:pt x="297" y="283"/>
                  </a:lnTo>
                  <a:lnTo>
                    <a:pt x="278" y="283"/>
                  </a:lnTo>
                  <a:lnTo>
                    <a:pt x="263" y="298"/>
                  </a:lnTo>
                  <a:lnTo>
                    <a:pt x="255" y="319"/>
                  </a:lnTo>
                  <a:lnTo>
                    <a:pt x="243" y="321"/>
                  </a:lnTo>
                  <a:lnTo>
                    <a:pt x="231" y="336"/>
                  </a:lnTo>
                  <a:lnTo>
                    <a:pt x="230" y="354"/>
                  </a:lnTo>
                  <a:lnTo>
                    <a:pt x="216" y="366"/>
                  </a:lnTo>
                  <a:lnTo>
                    <a:pt x="204" y="366"/>
                  </a:lnTo>
                  <a:lnTo>
                    <a:pt x="218" y="349"/>
                  </a:lnTo>
                  <a:lnTo>
                    <a:pt x="218" y="337"/>
                  </a:lnTo>
                  <a:lnTo>
                    <a:pt x="212" y="322"/>
                  </a:lnTo>
                  <a:lnTo>
                    <a:pt x="194" y="330"/>
                  </a:lnTo>
                  <a:lnTo>
                    <a:pt x="158" y="322"/>
                  </a:lnTo>
                  <a:lnTo>
                    <a:pt x="147" y="330"/>
                  </a:lnTo>
                  <a:lnTo>
                    <a:pt x="126" y="312"/>
                  </a:lnTo>
                  <a:lnTo>
                    <a:pt x="113" y="298"/>
                  </a:lnTo>
                  <a:lnTo>
                    <a:pt x="125" y="286"/>
                  </a:lnTo>
                  <a:lnTo>
                    <a:pt x="117" y="274"/>
                  </a:lnTo>
                  <a:lnTo>
                    <a:pt x="98" y="271"/>
                  </a:lnTo>
                  <a:lnTo>
                    <a:pt x="90" y="258"/>
                  </a:lnTo>
                  <a:lnTo>
                    <a:pt x="83" y="247"/>
                  </a:lnTo>
                  <a:lnTo>
                    <a:pt x="66" y="243"/>
                  </a:lnTo>
                  <a:lnTo>
                    <a:pt x="54" y="220"/>
                  </a:lnTo>
                  <a:lnTo>
                    <a:pt x="29" y="204"/>
                  </a:lnTo>
                  <a:lnTo>
                    <a:pt x="11" y="193"/>
                  </a:lnTo>
                  <a:lnTo>
                    <a:pt x="0" y="183"/>
                  </a:lnTo>
                  <a:lnTo>
                    <a:pt x="5" y="163"/>
                  </a:lnTo>
                  <a:lnTo>
                    <a:pt x="9" y="150"/>
                  </a:lnTo>
                  <a:lnTo>
                    <a:pt x="36" y="145"/>
                  </a:lnTo>
                  <a:lnTo>
                    <a:pt x="51" y="135"/>
                  </a:lnTo>
                  <a:lnTo>
                    <a:pt x="74" y="144"/>
                  </a:lnTo>
                  <a:lnTo>
                    <a:pt x="68" y="123"/>
                  </a:lnTo>
                  <a:lnTo>
                    <a:pt x="60" y="112"/>
                  </a:lnTo>
                  <a:lnTo>
                    <a:pt x="87" y="85"/>
                  </a:lnTo>
                  <a:lnTo>
                    <a:pt x="96" y="70"/>
                  </a:lnTo>
                  <a:lnTo>
                    <a:pt x="108" y="57"/>
                  </a:lnTo>
                  <a:lnTo>
                    <a:pt x="129" y="54"/>
                  </a:lnTo>
                  <a:lnTo>
                    <a:pt x="137" y="31"/>
                  </a:lnTo>
                  <a:lnTo>
                    <a:pt x="152" y="25"/>
                  </a:lnTo>
                  <a:lnTo>
                    <a:pt x="168" y="33"/>
                  </a:lnTo>
                  <a:lnTo>
                    <a:pt x="189" y="19"/>
                  </a:lnTo>
                  <a:lnTo>
                    <a:pt x="204" y="21"/>
                  </a:lnTo>
                  <a:lnTo>
                    <a:pt x="215" y="13"/>
                  </a:lnTo>
                  <a:lnTo>
                    <a:pt x="228" y="21"/>
                  </a:lnTo>
                  <a:lnTo>
                    <a:pt x="239" y="6"/>
                  </a:lnTo>
                  <a:lnTo>
                    <a:pt x="263" y="15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53" y="12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9"/>
            <p:cNvSpPr>
              <a:spLocks/>
            </p:cNvSpPr>
            <p:nvPr/>
          </p:nvSpPr>
          <p:spPr bwMode="auto">
            <a:xfrm>
              <a:off x="3257" y="1251"/>
              <a:ext cx="524" cy="422"/>
            </a:xfrm>
            <a:custGeom>
              <a:avLst/>
              <a:gdLst>
                <a:gd name="T0" fmla="*/ 524 w 497"/>
                <a:gd name="T1" fmla="*/ 22 h 396"/>
                <a:gd name="T2" fmla="*/ 586 w 497"/>
                <a:gd name="T3" fmla="*/ 49 h 396"/>
                <a:gd name="T4" fmla="*/ 691 w 497"/>
                <a:gd name="T5" fmla="*/ 58 h 396"/>
                <a:gd name="T6" fmla="*/ 724 w 497"/>
                <a:gd name="T7" fmla="*/ 93 h 396"/>
                <a:gd name="T8" fmla="*/ 758 w 497"/>
                <a:gd name="T9" fmla="*/ 124 h 396"/>
                <a:gd name="T10" fmla="*/ 727 w 497"/>
                <a:gd name="T11" fmla="*/ 169 h 396"/>
                <a:gd name="T12" fmla="*/ 667 w 497"/>
                <a:gd name="T13" fmla="*/ 141 h 396"/>
                <a:gd name="T14" fmla="*/ 681 w 497"/>
                <a:gd name="T15" fmla="*/ 232 h 396"/>
                <a:gd name="T16" fmla="*/ 676 w 497"/>
                <a:gd name="T17" fmla="*/ 290 h 396"/>
                <a:gd name="T18" fmla="*/ 668 w 497"/>
                <a:gd name="T19" fmla="*/ 361 h 396"/>
                <a:gd name="T20" fmla="*/ 628 w 497"/>
                <a:gd name="T21" fmla="*/ 404 h 396"/>
                <a:gd name="T22" fmla="*/ 554 w 497"/>
                <a:gd name="T23" fmla="*/ 498 h 396"/>
                <a:gd name="T24" fmla="*/ 538 w 497"/>
                <a:gd name="T25" fmla="*/ 532 h 396"/>
                <a:gd name="T26" fmla="*/ 479 w 497"/>
                <a:gd name="T27" fmla="*/ 565 h 396"/>
                <a:gd name="T28" fmla="*/ 476 w 497"/>
                <a:gd name="T29" fmla="*/ 643 h 396"/>
                <a:gd name="T30" fmla="*/ 343 w 497"/>
                <a:gd name="T31" fmla="*/ 623 h 396"/>
                <a:gd name="T32" fmla="*/ 269 w 497"/>
                <a:gd name="T33" fmla="*/ 661 h 396"/>
                <a:gd name="T34" fmla="*/ 187 w 497"/>
                <a:gd name="T35" fmla="*/ 585 h 396"/>
                <a:gd name="T36" fmla="*/ 150 w 497"/>
                <a:gd name="T37" fmla="*/ 585 h 396"/>
                <a:gd name="T38" fmla="*/ 105 w 497"/>
                <a:gd name="T39" fmla="*/ 542 h 396"/>
                <a:gd name="T40" fmla="*/ 66 w 497"/>
                <a:gd name="T41" fmla="*/ 484 h 396"/>
                <a:gd name="T42" fmla="*/ 40 w 497"/>
                <a:gd name="T43" fmla="*/ 469 h 396"/>
                <a:gd name="T44" fmla="*/ 59 w 497"/>
                <a:gd name="T45" fmla="*/ 420 h 396"/>
                <a:gd name="T46" fmla="*/ 22 w 497"/>
                <a:gd name="T47" fmla="*/ 413 h 396"/>
                <a:gd name="T48" fmla="*/ 34 w 497"/>
                <a:gd name="T49" fmla="*/ 362 h 396"/>
                <a:gd name="T50" fmla="*/ 85 w 497"/>
                <a:gd name="T51" fmla="*/ 329 h 396"/>
                <a:gd name="T52" fmla="*/ 57 w 497"/>
                <a:gd name="T53" fmla="*/ 251 h 396"/>
                <a:gd name="T54" fmla="*/ 48 w 497"/>
                <a:gd name="T55" fmla="*/ 189 h 396"/>
                <a:gd name="T56" fmla="*/ 81 w 497"/>
                <a:gd name="T57" fmla="*/ 188 h 396"/>
                <a:gd name="T58" fmla="*/ 109 w 497"/>
                <a:gd name="T59" fmla="*/ 150 h 396"/>
                <a:gd name="T60" fmla="*/ 168 w 497"/>
                <a:gd name="T61" fmla="*/ 155 h 396"/>
                <a:gd name="T62" fmla="*/ 271 w 497"/>
                <a:gd name="T63" fmla="*/ 177 h 396"/>
                <a:gd name="T64" fmla="*/ 357 w 497"/>
                <a:gd name="T65" fmla="*/ 149 h 396"/>
                <a:gd name="T66" fmla="*/ 392 w 497"/>
                <a:gd name="T67" fmla="*/ 145 h 396"/>
                <a:gd name="T68" fmla="*/ 452 w 497"/>
                <a:gd name="T69" fmla="*/ 104 h 396"/>
                <a:gd name="T70" fmla="*/ 497 w 497"/>
                <a:gd name="T71" fmla="*/ 80 h 396"/>
                <a:gd name="T72" fmla="*/ 549 w 497"/>
                <a:gd name="T73" fmla="*/ 87 h 396"/>
                <a:gd name="T74" fmla="*/ 614 w 497"/>
                <a:gd name="T75" fmla="*/ 124 h 396"/>
                <a:gd name="T76" fmla="*/ 664 w 497"/>
                <a:gd name="T77" fmla="*/ 103 h 396"/>
                <a:gd name="T78" fmla="*/ 630 w 497"/>
                <a:gd name="T79" fmla="*/ 98 h 396"/>
                <a:gd name="T80" fmla="*/ 539 w 497"/>
                <a:gd name="T81" fmla="*/ 52 h 396"/>
                <a:gd name="T82" fmla="*/ 506 w 497"/>
                <a:gd name="T83" fmla="*/ 29 h 396"/>
                <a:gd name="T84" fmla="*/ 480 w 497"/>
                <a:gd name="T85" fmla="*/ 0 h 3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7" h="396">
                  <a:moveTo>
                    <a:pt x="315" y="0"/>
                  </a:moveTo>
                  <a:lnTo>
                    <a:pt x="342" y="14"/>
                  </a:lnTo>
                  <a:lnTo>
                    <a:pt x="369" y="24"/>
                  </a:lnTo>
                  <a:lnTo>
                    <a:pt x="384" y="30"/>
                  </a:lnTo>
                  <a:lnTo>
                    <a:pt x="417" y="30"/>
                  </a:lnTo>
                  <a:lnTo>
                    <a:pt x="452" y="35"/>
                  </a:lnTo>
                  <a:lnTo>
                    <a:pt x="462" y="38"/>
                  </a:lnTo>
                  <a:lnTo>
                    <a:pt x="474" y="56"/>
                  </a:lnTo>
                  <a:lnTo>
                    <a:pt x="491" y="62"/>
                  </a:lnTo>
                  <a:lnTo>
                    <a:pt x="497" y="74"/>
                  </a:lnTo>
                  <a:lnTo>
                    <a:pt x="494" y="93"/>
                  </a:lnTo>
                  <a:lnTo>
                    <a:pt x="476" y="101"/>
                  </a:lnTo>
                  <a:lnTo>
                    <a:pt x="453" y="93"/>
                  </a:lnTo>
                  <a:lnTo>
                    <a:pt x="437" y="84"/>
                  </a:lnTo>
                  <a:lnTo>
                    <a:pt x="435" y="114"/>
                  </a:lnTo>
                  <a:lnTo>
                    <a:pt x="446" y="140"/>
                  </a:lnTo>
                  <a:lnTo>
                    <a:pt x="435" y="152"/>
                  </a:lnTo>
                  <a:lnTo>
                    <a:pt x="443" y="174"/>
                  </a:lnTo>
                  <a:lnTo>
                    <a:pt x="431" y="203"/>
                  </a:lnTo>
                  <a:lnTo>
                    <a:pt x="438" y="218"/>
                  </a:lnTo>
                  <a:lnTo>
                    <a:pt x="431" y="245"/>
                  </a:lnTo>
                  <a:lnTo>
                    <a:pt x="411" y="243"/>
                  </a:lnTo>
                  <a:lnTo>
                    <a:pt x="375" y="288"/>
                  </a:lnTo>
                  <a:lnTo>
                    <a:pt x="362" y="299"/>
                  </a:lnTo>
                  <a:lnTo>
                    <a:pt x="375" y="330"/>
                  </a:lnTo>
                  <a:lnTo>
                    <a:pt x="353" y="320"/>
                  </a:lnTo>
                  <a:lnTo>
                    <a:pt x="339" y="335"/>
                  </a:lnTo>
                  <a:lnTo>
                    <a:pt x="314" y="339"/>
                  </a:lnTo>
                  <a:lnTo>
                    <a:pt x="302" y="377"/>
                  </a:lnTo>
                  <a:lnTo>
                    <a:pt x="311" y="386"/>
                  </a:lnTo>
                  <a:lnTo>
                    <a:pt x="260" y="395"/>
                  </a:lnTo>
                  <a:lnTo>
                    <a:pt x="224" y="374"/>
                  </a:lnTo>
                  <a:lnTo>
                    <a:pt x="191" y="372"/>
                  </a:lnTo>
                  <a:lnTo>
                    <a:pt x="176" y="396"/>
                  </a:lnTo>
                  <a:lnTo>
                    <a:pt x="159" y="378"/>
                  </a:lnTo>
                  <a:lnTo>
                    <a:pt x="122" y="351"/>
                  </a:lnTo>
                  <a:lnTo>
                    <a:pt x="107" y="342"/>
                  </a:lnTo>
                  <a:lnTo>
                    <a:pt x="98" y="351"/>
                  </a:lnTo>
                  <a:lnTo>
                    <a:pt x="71" y="339"/>
                  </a:lnTo>
                  <a:lnTo>
                    <a:pt x="69" y="327"/>
                  </a:lnTo>
                  <a:lnTo>
                    <a:pt x="51" y="309"/>
                  </a:lnTo>
                  <a:lnTo>
                    <a:pt x="44" y="291"/>
                  </a:lnTo>
                  <a:lnTo>
                    <a:pt x="44" y="273"/>
                  </a:lnTo>
                  <a:lnTo>
                    <a:pt x="26" y="282"/>
                  </a:lnTo>
                  <a:lnTo>
                    <a:pt x="14" y="273"/>
                  </a:lnTo>
                  <a:lnTo>
                    <a:pt x="39" y="252"/>
                  </a:lnTo>
                  <a:lnTo>
                    <a:pt x="29" y="243"/>
                  </a:lnTo>
                  <a:lnTo>
                    <a:pt x="14" y="249"/>
                  </a:lnTo>
                  <a:lnTo>
                    <a:pt x="0" y="243"/>
                  </a:lnTo>
                  <a:lnTo>
                    <a:pt x="23" y="219"/>
                  </a:lnTo>
                  <a:lnTo>
                    <a:pt x="42" y="204"/>
                  </a:lnTo>
                  <a:lnTo>
                    <a:pt x="56" y="197"/>
                  </a:lnTo>
                  <a:lnTo>
                    <a:pt x="60" y="171"/>
                  </a:lnTo>
                  <a:lnTo>
                    <a:pt x="38" y="150"/>
                  </a:lnTo>
                  <a:lnTo>
                    <a:pt x="26" y="129"/>
                  </a:lnTo>
                  <a:lnTo>
                    <a:pt x="32" y="114"/>
                  </a:lnTo>
                  <a:lnTo>
                    <a:pt x="54" y="126"/>
                  </a:lnTo>
                  <a:lnTo>
                    <a:pt x="53" y="113"/>
                  </a:lnTo>
                  <a:lnTo>
                    <a:pt x="53" y="102"/>
                  </a:lnTo>
                  <a:lnTo>
                    <a:pt x="71" y="90"/>
                  </a:lnTo>
                  <a:lnTo>
                    <a:pt x="93" y="99"/>
                  </a:lnTo>
                  <a:lnTo>
                    <a:pt x="110" y="93"/>
                  </a:lnTo>
                  <a:lnTo>
                    <a:pt x="152" y="108"/>
                  </a:lnTo>
                  <a:lnTo>
                    <a:pt x="177" y="107"/>
                  </a:lnTo>
                  <a:lnTo>
                    <a:pt x="206" y="96"/>
                  </a:lnTo>
                  <a:lnTo>
                    <a:pt x="234" y="89"/>
                  </a:lnTo>
                  <a:lnTo>
                    <a:pt x="245" y="86"/>
                  </a:lnTo>
                  <a:lnTo>
                    <a:pt x="257" y="87"/>
                  </a:lnTo>
                  <a:lnTo>
                    <a:pt x="278" y="77"/>
                  </a:lnTo>
                  <a:lnTo>
                    <a:pt x="296" y="63"/>
                  </a:lnTo>
                  <a:lnTo>
                    <a:pt x="306" y="50"/>
                  </a:lnTo>
                  <a:lnTo>
                    <a:pt x="324" y="48"/>
                  </a:lnTo>
                  <a:lnTo>
                    <a:pt x="338" y="57"/>
                  </a:lnTo>
                  <a:lnTo>
                    <a:pt x="359" y="53"/>
                  </a:lnTo>
                  <a:lnTo>
                    <a:pt x="389" y="59"/>
                  </a:lnTo>
                  <a:lnTo>
                    <a:pt x="402" y="74"/>
                  </a:lnTo>
                  <a:lnTo>
                    <a:pt x="419" y="62"/>
                  </a:lnTo>
                  <a:lnTo>
                    <a:pt x="435" y="62"/>
                  </a:lnTo>
                  <a:lnTo>
                    <a:pt x="441" y="54"/>
                  </a:lnTo>
                  <a:lnTo>
                    <a:pt x="413" y="59"/>
                  </a:lnTo>
                  <a:lnTo>
                    <a:pt x="384" y="47"/>
                  </a:lnTo>
                  <a:lnTo>
                    <a:pt x="354" y="32"/>
                  </a:lnTo>
                  <a:lnTo>
                    <a:pt x="339" y="35"/>
                  </a:lnTo>
                  <a:lnTo>
                    <a:pt x="332" y="18"/>
                  </a:lnTo>
                  <a:lnTo>
                    <a:pt x="320" y="1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25"/>
            <p:cNvSpPr>
              <a:spLocks/>
            </p:cNvSpPr>
            <p:nvPr/>
          </p:nvSpPr>
          <p:spPr bwMode="auto">
            <a:xfrm>
              <a:off x="3367" y="1647"/>
              <a:ext cx="440" cy="405"/>
            </a:xfrm>
            <a:custGeom>
              <a:avLst/>
              <a:gdLst>
                <a:gd name="T0" fmla="*/ 398 w 417"/>
                <a:gd name="T1" fmla="*/ 66 h 380"/>
                <a:gd name="T2" fmla="*/ 433 w 417"/>
                <a:gd name="T3" fmla="*/ 109 h 380"/>
                <a:gd name="T4" fmla="*/ 480 w 417"/>
                <a:gd name="T5" fmla="*/ 150 h 380"/>
                <a:gd name="T6" fmla="*/ 474 w 417"/>
                <a:gd name="T7" fmla="*/ 195 h 380"/>
                <a:gd name="T8" fmla="*/ 547 w 417"/>
                <a:gd name="T9" fmla="*/ 232 h 380"/>
                <a:gd name="T10" fmla="*/ 635 w 417"/>
                <a:gd name="T11" fmla="*/ 230 h 380"/>
                <a:gd name="T12" fmla="*/ 619 w 417"/>
                <a:gd name="T13" fmla="*/ 306 h 380"/>
                <a:gd name="T14" fmla="*/ 597 w 417"/>
                <a:gd name="T15" fmla="*/ 351 h 380"/>
                <a:gd name="T16" fmla="*/ 530 w 417"/>
                <a:gd name="T17" fmla="*/ 358 h 380"/>
                <a:gd name="T18" fmla="*/ 465 w 417"/>
                <a:gd name="T19" fmla="*/ 379 h 380"/>
                <a:gd name="T20" fmla="*/ 512 w 417"/>
                <a:gd name="T21" fmla="*/ 446 h 380"/>
                <a:gd name="T22" fmla="*/ 534 w 417"/>
                <a:gd name="T23" fmla="*/ 520 h 380"/>
                <a:gd name="T24" fmla="*/ 491 w 417"/>
                <a:gd name="T25" fmla="*/ 564 h 380"/>
                <a:gd name="T26" fmla="*/ 447 w 417"/>
                <a:gd name="T27" fmla="*/ 603 h 380"/>
                <a:gd name="T28" fmla="*/ 405 w 417"/>
                <a:gd name="T29" fmla="*/ 592 h 380"/>
                <a:gd name="T30" fmla="*/ 345 w 417"/>
                <a:gd name="T31" fmla="*/ 603 h 380"/>
                <a:gd name="T32" fmla="*/ 323 w 417"/>
                <a:gd name="T33" fmla="*/ 614 h 380"/>
                <a:gd name="T34" fmla="*/ 271 w 417"/>
                <a:gd name="T35" fmla="*/ 587 h 380"/>
                <a:gd name="T36" fmla="*/ 241 w 417"/>
                <a:gd name="T37" fmla="*/ 601 h 380"/>
                <a:gd name="T38" fmla="*/ 218 w 417"/>
                <a:gd name="T39" fmla="*/ 627 h 380"/>
                <a:gd name="T40" fmla="*/ 148 w 417"/>
                <a:gd name="T41" fmla="*/ 584 h 380"/>
                <a:gd name="T42" fmla="*/ 129 w 417"/>
                <a:gd name="T43" fmla="*/ 529 h 380"/>
                <a:gd name="T44" fmla="*/ 94 w 417"/>
                <a:gd name="T45" fmla="*/ 467 h 380"/>
                <a:gd name="T46" fmla="*/ 127 w 417"/>
                <a:gd name="T47" fmla="*/ 396 h 380"/>
                <a:gd name="T48" fmla="*/ 125 w 417"/>
                <a:gd name="T49" fmla="*/ 350 h 380"/>
                <a:gd name="T50" fmla="*/ 142 w 417"/>
                <a:gd name="T51" fmla="*/ 313 h 380"/>
                <a:gd name="T52" fmla="*/ 173 w 417"/>
                <a:gd name="T53" fmla="*/ 351 h 380"/>
                <a:gd name="T54" fmla="*/ 186 w 417"/>
                <a:gd name="T55" fmla="*/ 309 h 380"/>
                <a:gd name="T56" fmla="*/ 139 w 417"/>
                <a:gd name="T57" fmla="*/ 293 h 380"/>
                <a:gd name="T58" fmla="*/ 87 w 417"/>
                <a:gd name="T59" fmla="*/ 279 h 380"/>
                <a:gd name="T60" fmla="*/ 84 w 417"/>
                <a:gd name="T61" fmla="*/ 238 h 380"/>
                <a:gd name="T62" fmla="*/ 21 w 417"/>
                <a:gd name="T63" fmla="*/ 218 h 380"/>
                <a:gd name="T64" fmla="*/ 4 w 417"/>
                <a:gd name="T65" fmla="*/ 174 h 380"/>
                <a:gd name="T66" fmla="*/ 59 w 417"/>
                <a:gd name="T67" fmla="*/ 171 h 380"/>
                <a:gd name="T68" fmla="*/ 30 w 417"/>
                <a:gd name="T69" fmla="*/ 116 h 380"/>
                <a:gd name="T70" fmla="*/ 6 w 417"/>
                <a:gd name="T71" fmla="*/ 64 h 380"/>
                <a:gd name="T72" fmla="*/ 76 w 417"/>
                <a:gd name="T73" fmla="*/ 35 h 380"/>
                <a:gd name="T74" fmla="*/ 129 w 417"/>
                <a:gd name="T75" fmla="*/ 19 h 380"/>
                <a:gd name="T76" fmla="*/ 186 w 417"/>
                <a:gd name="T77" fmla="*/ 3 h 380"/>
                <a:gd name="T78" fmla="*/ 271 w 417"/>
                <a:gd name="T79" fmla="*/ 35 h 3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17" h="380">
                  <a:moveTo>
                    <a:pt x="207" y="11"/>
                  </a:moveTo>
                  <a:lnTo>
                    <a:pt x="258" y="39"/>
                  </a:lnTo>
                  <a:lnTo>
                    <a:pt x="267" y="65"/>
                  </a:lnTo>
                  <a:lnTo>
                    <a:pt x="283" y="65"/>
                  </a:lnTo>
                  <a:lnTo>
                    <a:pt x="297" y="83"/>
                  </a:lnTo>
                  <a:lnTo>
                    <a:pt x="313" y="90"/>
                  </a:lnTo>
                  <a:lnTo>
                    <a:pt x="325" y="102"/>
                  </a:lnTo>
                  <a:lnTo>
                    <a:pt x="309" y="117"/>
                  </a:lnTo>
                  <a:lnTo>
                    <a:pt x="345" y="146"/>
                  </a:lnTo>
                  <a:lnTo>
                    <a:pt x="355" y="140"/>
                  </a:lnTo>
                  <a:lnTo>
                    <a:pt x="388" y="143"/>
                  </a:lnTo>
                  <a:lnTo>
                    <a:pt x="414" y="138"/>
                  </a:lnTo>
                  <a:lnTo>
                    <a:pt x="417" y="164"/>
                  </a:lnTo>
                  <a:lnTo>
                    <a:pt x="403" y="182"/>
                  </a:lnTo>
                  <a:lnTo>
                    <a:pt x="396" y="203"/>
                  </a:lnTo>
                  <a:lnTo>
                    <a:pt x="388" y="210"/>
                  </a:lnTo>
                  <a:lnTo>
                    <a:pt x="358" y="218"/>
                  </a:lnTo>
                  <a:lnTo>
                    <a:pt x="345" y="216"/>
                  </a:lnTo>
                  <a:lnTo>
                    <a:pt x="328" y="224"/>
                  </a:lnTo>
                  <a:lnTo>
                    <a:pt x="301" y="228"/>
                  </a:lnTo>
                  <a:lnTo>
                    <a:pt x="310" y="257"/>
                  </a:lnTo>
                  <a:lnTo>
                    <a:pt x="334" y="267"/>
                  </a:lnTo>
                  <a:lnTo>
                    <a:pt x="345" y="284"/>
                  </a:lnTo>
                  <a:lnTo>
                    <a:pt x="348" y="312"/>
                  </a:lnTo>
                  <a:lnTo>
                    <a:pt x="331" y="320"/>
                  </a:lnTo>
                  <a:lnTo>
                    <a:pt x="318" y="338"/>
                  </a:lnTo>
                  <a:lnTo>
                    <a:pt x="307" y="356"/>
                  </a:lnTo>
                  <a:lnTo>
                    <a:pt x="291" y="362"/>
                  </a:lnTo>
                  <a:lnTo>
                    <a:pt x="280" y="354"/>
                  </a:lnTo>
                  <a:lnTo>
                    <a:pt x="264" y="356"/>
                  </a:lnTo>
                  <a:lnTo>
                    <a:pt x="240" y="356"/>
                  </a:lnTo>
                  <a:lnTo>
                    <a:pt x="225" y="362"/>
                  </a:lnTo>
                  <a:lnTo>
                    <a:pt x="219" y="380"/>
                  </a:lnTo>
                  <a:lnTo>
                    <a:pt x="210" y="369"/>
                  </a:lnTo>
                  <a:lnTo>
                    <a:pt x="198" y="371"/>
                  </a:lnTo>
                  <a:lnTo>
                    <a:pt x="177" y="353"/>
                  </a:lnTo>
                  <a:lnTo>
                    <a:pt x="166" y="377"/>
                  </a:lnTo>
                  <a:lnTo>
                    <a:pt x="156" y="360"/>
                  </a:lnTo>
                  <a:lnTo>
                    <a:pt x="145" y="350"/>
                  </a:lnTo>
                  <a:lnTo>
                    <a:pt x="142" y="377"/>
                  </a:lnTo>
                  <a:lnTo>
                    <a:pt x="117" y="365"/>
                  </a:lnTo>
                  <a:lnTo>
                    <a:pt x="96" y="350"/>
                  </a:lnTo>
                  <a:lnTo>
                    <a:pt x="82" y="336"/>
                  </a:lnTo>
                  <a:lnTo>
                    <a:pt x="84" y="317"/>
                  </a:lnTo>
                  <a:lnTo>
                    <a:pt x="78" y="291"/>
                  </a:lnTo>
                  <a:lnTo>
                    <a:pt x="61" y="281"/>
                  </a:lnTo>
                  <a:lnTo>
                    <a:pt x="64" y="263"/>
                  </a:lnTo>
                  <a:lnTo>
                    <a:pt x="82" y="237"/>
                  </a:lnTo>
                  <a:lnTo>
                    <a:pt x="75" y="222"/>
                  </a:lnTo>
                  <a:lnTo>
                    <a:pt x="81" y="209"/>
                  </a:lnTo>
                  <a:lnTo>
                    <a:pt x="75" y="198"/>
                  </a:lnTo>
                  <a:lnTo>
                    <a:pt x="93" y="189"/>
                  </a:lnTo>
                  <a:lnTo>
                    <a:pt x="99" y="203"/>
                  </a:lnTo>
                  <a:lnTo>
                    <a:pt x="112" y="210"/>
                  </a:lnTo>
                  <a:lnTo>
                    <a:pt x="120" y="204"/>
                  </a:lnTo>
                  <a:lnTo>
                    <a:pt x="121" y="185"/>
                  </a:lnTo>
                  <a:lnTo>
                    <a:pt x="114" y="174"/>
                  </a:lnTo>
                  <a:lnTo>
                    <a:pt x="90" y="176"/>
                  </a:lnTo>
                  <a:lnTo>
                    <a:pt x="70" y="165"/>
                  </a:lnTo>
                  <a:lnTo>
                    <a:pt x="57" y="168"/>
                  </a:lnTo>
                  <a:lnTo>
                    <a:pt x="48" y="152"/>
                  </a:lnTo>
                  <a:lnTo>
                    <a:pt x="55" y="143"/>
                  </a:lnTo>
                  <a:lnTo>
                    <a:pt x="42" y="125"/>
                  </a:lnTo>
                  <a:lnTo>
                    <a:pt x="13" y="131"/>
                  </a:lnTo>
                  <a:lnTo>
                    <a:pt x="0" y="125"/>
                  </a:lnTo>
                  <a:lnTo>
                    <a:pt x="4" y="105"/>
                  </a:lnTo>
                  <a:lnTo>
                    <a:pt x="18" y="108"/>
                  </a:lnTo>
                  <a:lnTo>
                    <a:pt x="39" y="102"/>
                  </a:lnTo>
                  <a:lnTo>
                    <a:pt x="34" y="84"/>
                  </a:lnTo>
                  <a:lnTo>
                    <a:pt x="21" y="69"/>
                  </a:lnTo>
                  <a:lnTo>
                    <a:pt x="6" y="48"/>
                  </a:lnTo>
                  <a:lnTo>
                    <a:pt x="6" y="38"/>
                  </a:lnTo>
                  <a:lnTo>
                    <a:pt x="30" y="38"/>
                  </a:lnTo>
                  <a:lnTo>
                    <a:pt x="49" y="21"/>
                  </a:lnTo>
                  <a:lnTo>
                    <a:pt x="70" y="18"/>
                  </a:lnTo>
                  <a:lnTo>
                    <a:pt x="84" y="11"/>
                  </a:lnTo>
                  <a:lnTo>
                    <a:pt x="88" y="0"/>
                  </a:lnTo>
                  <a:lnTo>
                    <a:pt x="121" y="3"/>
                  </a:lnTo>
                  <a:lnTo>
                    <a:pt x="153" y="21"/>
                  </a:lnTo>
                  <a:lnTo>
                    <a:pt x="177" y="21"/>
                  </a:lnTo>
                  <a:lnTo>
                    <a:pt x="207" y="11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3378" y="1300"/>
              <a:ext cx="154" cy="157"/>
            </a:xfrm>
            <a:custGeom>
              <a:avLst/>
              <a:gdLst>
                <a:gd name="T0" fmla="*/ 263525 w 527050"/>
                <a:gd name="T1" fmla="*/ 0 h 533400"/>
                <a:gd name="T2" fmla="*/ 1 w 527050"/>
                <a:gd name="T3" fmla="*/ 203740 h 533400"/>
                <a:gd name="T4" fmla="*/ 100657 w 527050"/>
                <a:gd name="T5" fmla="*/ 533398 h 533400"/>
                <a:gd name="T6" fmla="*/ 426393 w 527050"/>
                <a:gd name="T7" fmla="*/ 533398 h 533400"/>
                <a:gd name="T8" fmla="*/ 527049 w 527050"/>
                <a:gd name="T9" fmla="*/ 203740 h 533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62869 w 527050"/>
                <a:gd name="T16" fmla="*/ 203742 h 533400"/>
                <a:gd name="T17" fmla="*/ 364181 w 527050"/>
                <a:gd name="T18" fmla="*/ 407479 h 53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7050" h="533400">
                  <a:moveTo>
                    <a:pt x="1" y="203740"/>
                  </a:moveTo>
                  <a:lnTo>
                    <a:pt x="201316" y="203742"/>
                  </a:lnTo>
                  <a:lnTo>
                    <a:pt x="263525" y="0"/>
                  </a:lnTo>
                  <a:lnTo>
                    <a:pt x="325734" y="203742"/>
                  </a:lnTo>
                  <a:lnTo>
                    <a:pt x="527049" y="203740"/>
                  </a:lnTo>
                  <a:lnTo>
                    <a:pt x="364181" y="329658"/>
                  </a:lnTo>
                  <a:lnTo>
                    <a:pt x="426393" y="533398"/>
                  </a:lnTo>
                  <a:lnTo>
                    <a:pt x="263525" y="407479"/>
                  </a:lnTo>
                  <a:lnTo>
                    <a:pt x="100657" y="533398"/>
                  </a:lnTo>
                  <a:lnTo>
                    <a:pt x="162869" y="329658"/>
                  </a:ln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563" name="Freeform 34"/>
            <p:cNvSpPr>
              <a:spLocks/>
            </p:cNvSpPr>
            <p:nvPr/>
          </p:nvSpPr>
          <p:spPr bwMode="auto">
            <a:xfrm>
              <a:off x="2934" y="1384"/>
              <a:ext cx="500" cy="498"/>
            </a:xfrm>
            <a:custGeom>
              <a:avLst/>
              <a:gdLst>
                <a:gd name="T0" fmla="*/ 268 w 474"/>
                <a:gd name="T1" fmla="*/ 76 h 468"/>
                <a:gd name="T2" fmla="*/ 332 w 474"/>
                <a:gd name="T3" fmla="*/ 61 h 468"/>
                <a:gd name="T4" fmla="*/ 367 w 474"/>
                <a:gd name="T5" fmla="*/ 46 h 468"/>
                <a:gd name="T6" fmla="*/ 421 w 474"/>
                <a:gd name="T7" fmla="*/ 7 h 468"/>
                <a:gd name="T8" fmla="*/ 478 w 474"/>
                <a:gd name="T9" fmla="*/ 3 h 468"/>
                <a:gd name="T10" fmla="*/ 532 w 474"/>
                <a:gd name="T11" fmla="*/ 49 h 468"/>
                <a:gd name="T12" fmla="*/ 556 w 474"/>
                <a:gd name="T13" fmla="*/ 120 h 468"/>
                <a:gd name="T14" fmla="*/ 470 w 474"/>
                <a:gd name="T15" fmla="*/ 194 h 468"/>
                <a:gd name="T16" fmla="*/ 514 w 474"/>
                <a:gd name="T17" fmla="*/ 195 h 468"/>
                <a:gd name="T18" fmla="*/ 486 w 474"/>
                <a:gd name="T19" fmla="*/ 243 h 468"/>
                <a:gd name="T20" fmla="*/ 533 w 474"/>
                <a:gd name="T21" fmla="*/ 243 h 468"/>
                <a:gd name="T22" fmla="*/ 549 w 474"/>
                <a:gd name="T23" fmla="*/ 301 h 468"/>
                <a:gd name="T24" fmla="*/ 580 w 474"/>
                <a:gd name="T25" fmla="*/ 354 h 468"/>
                <a:gd name="T26" fmla="*/ 634 w 474"/>
                <a:gd name="T27" fmla="*/ 356 h 468"/>
                <a:gd name="T28" fmla="*/ 726 w 474"/>
                <a:gd name="T29" fmla="*/ 434 h 468"/>
                <a:gd name="T30" fmla="*/ 673 w 474"/>
                <a:gd name="T31" fmla="*/ 465 h 468"/>
                <a:gd name="T32" fmla="*/ 635 w 474"/>
                <a:gd name="T33" fmla="*/ 488 h 468"/>
                <a:gd name="T34" fmla="*/ 690 w 474"/>
                <a:gd name="T35" fmla="*/ 575 h 468"/>
                <a:gd name="T36" fmla="*/ 630 w 474"/>
                <a:gd name="T37" fmla="*/ 575 h 468"/>
                <a:gd name="T38" fmla="*/ 652 w 474"/>
                <a:gd name="T39" fmla="*/ 623 h 468"/>
                <a:gd name="T40" fmla="*/ 710 w 474"/>
                <a:gd name="T41" fmla="*/ 636 h 468"/>
                <a:gd name="T42" fmla="*/ 718 w 474"/>
                <a:gd name="T43" fmla="*/ 682 h 468"/>
                <a:gd name="T44" fmla="*/ 602 w 474"/>
                <a:gd name="T45" fmla="*/ 681 h 468"/>
                <a:gd name="T46" fmla="*/ 552 w 474"/>
                <a:gd name="T47" fmla="*/ 700 h 468"/>
                <a:gd name="T48" fmla="*/ 462 w 474"/>
                <a:gd name="T49" fmla="*/ 769 h 468"/>
                <a:gd name="T50" fmla="*/ 407 w 474"/>
                <a:gd name="T51" fmla="*/ 700 h 468"/>
                <a:gd name="T52" fmla="*/ 372 w 474"/>
                <a:gd name="T53" fmla="*/ 652 h 468"/>
                <a:gd name="T54" fmla="*/ 336 w 474"/>
                <a:gd name="T55" fmla="*/ 601 h 468"/>
                <a:gd name="T56" fmla="*/ 302 w 474"/>
                <a:gd name="T57" fmla="*/ 552 h 468"/>
                <a:gd name="T58" fmla="*/ 307 w 474"/>
                <a:gd name="T59" fmla="*/ 514 h 468"/>
                <a:gd name="T60" fmla="*/ 247 w 474"/>
                <a:gd name="T61" fmla="*/ 504 h 468"/>
                <a:gd name="T62" fmla="*/ 177 w 474"/>
                <a:gd name="T63" fmla="*/ 493 h 468"/>
                <a:gd name="T64" fmla="*/ 148 w 474"/>
                <a:gd name="T65" fmla="*/ 452 h 468"/>
                <a:gd name="T66" fmla="*/ 113 w 474"/>
                <a:gd name="T67" fmla="*/ 467 h 468"/>
                <a:gd name="T68" fmla="*/ 74 w 474"/>
                <a:gd name="T69" fmla="*/ 444 h 468"/>
                <a:gd name="T70" fmla="*/ 25 w 474"/>
                <a:gd name="T71" fmla="*/ 467 h 468"/>
                <a:gd name="T72" fmla="*/ 49 w 474"/>
                <a:gd name="T73" fmla="*/ 382 h 468"/>
                <a:gd name="T74" fmla="*/ 9 w 474"/>
                <a:gd name="T75" fmla="*/ 343 h 468"/>
                <a:gd name="T76" fmla="*/ 0 w 474"/>
                <a:gd name="T77" fmla="*/ 277 h 468"/>
                <a:gd name="T78" fmla="*/ 82 w 474"/>
                <a:gd name="T79" fmla="*/ 199 h 468"/>
                <a:gd name="T80" fmla="*/ 148 w 474"/>
                <a:gd name="T81" fmla="*/ 154 h 468"/>
                <a:gd name="T82" fmla="*/ 192 w 474"/>
                <a:gd name="T83" fmla="*/ 94 h 468"/>
                <a:gd name="T84" fmla="*/ 211 w 474"/>
                <a:gd name="T85" fmla="*/ 36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468">
                  <a:moveTo>
                    <a:pt x="138" y="22"/>
                  </a:moveTo>
                  <a:lnTo>
                    <a:pt x="174" y="46"/>
                  </a:lnTo>
                  <a:lnTo>
                    <a:pt x="192" y="39"/>
                  </a:lnTo>
                  <a:lnTo>
                    <a:pt x="216" y="37"/>
                  </a:lnTo>
                  <a:lnTo>
                    <a:pt x="230" y="33"/>
                  </a:lnTo>
                  <a:lnTo>
                    <a:pt x="240" y="28"/>
                  </a:lnTo>
                  <a:lnTo>
                    <a:pt x="252" y="28"/>
                  </a:lnTo>
                  <a:lnTo>
                    <a:pt x="273" y="7"/>
                  </a:lnTo>
                  <a:lnTo>
                    <a:pt x="294" y="0"/>
                  </a:lnTo>
                  <a:lnTo>
                    <a:pt x="312" y="3"/>
                  </a:lnTo>
                  <a:lnTo>
                    <a:pt x="333" y="3"/>
                  </a:lnTo>
                  <a:lnTo>
                    <a:pt x="347" y="30"/>
                  </a:lnTo>
                  <a:lnTo>
                    <a:pt x="366" y="45"/>
                  </a:lnTo>
                  <a:lnTo>
                    <a:pt x="363" y="73"/>
                  </a:lnTo>
                  <a:lnTo>
                    <a:pt x="348" y="75"/>
                  </a:lnTo>
                  <a:lnTo>
                    <a:pt x="306" y="117"/>
                  </a:lnTo>
                  <a:lnTo>
                    <a:pt x="323" y="124"/>
                  </a:lnTo>
                  <a:lnTo>
                    <a:pt x="336" y="118"/>
                  </a:lnTo>
                  <a:lnTo>
                    <a:pt x="345" y="127"/>
                  </a:lnTo>
                  <a:lnTo>
                    <a:pt x="318" y="148"/>
                  </a:lnTo>
                  <a:lnTo>
                    <a:pt x="333" y="159"/>
                  </a:lnTo>
                  <a:lnTo>
                    <a:pt x="348" y="148"/>
                  </a:lnTo>
                  <a:lnTo>
                    <a:pt x="350" y="169"/>
                  </a:lnTo>
                  <a:lnTo>
                    <a:pt x="357" y="183"/>
                  </a:lnTo>
                  <a:lnTo>
                    <a:pt x="374" y="198"/>
                  </a:lnTo>
                  <a:lnTo>
                    <a:pt x="378" y="214"/>
                  </a:lnTo>
                  <a:lnTo>
                    <a:pt x="405" y="225"/>
                  </a:lnTo>
                  <a:lnTo>
                    <a:pt x="413" y="216"/>
                  </a:lnTo>
                  <a:lnTo>
                    <a:pt x="453" y="244"/>
                  </a:lnTo>
                  <a:lnTo>
                    <a:pt x="474" y="264"/>
                  </a:lnTo>
                  <a:lnTo>
                    <a:pt x="461" y="267"/>
                  </a:lnTo>
                  <a:lnTo>
                    <a:pt x="440" y="283"/>
                  </a:lnTo>
                  <a:lnTo>
                    <a:pt x="414" y="286"/>
                  </a:lnTo>
                  <a:lnTo>
                    <a:pt x="414" y="297"/>
                  </a:lnTo>
                  <a:lnTo>
                    <a:pt x="446" y="330"/>
                  </a:lnTo>
                  <a:lnTo>
                    <a:pt x="450" y="349"/>
                  </a:lnTo>
                  <a:lnTo>
                    <a:pt x="432" y="352"/>
                  </a:lnTo>
                  <a:lnTo>
                    <a:pt x="411" y="349"/>
                  </a:lnTo>
                  <a:lnTo>
                    <a:pt x="411" y="370"/>
                  </a:lnTo>
                  <a:lnTo>
                    <a:pt x="426" y="379"/>
                  </a:lnTo>
                  <a:lnTo>
                    <a:pt x="452" y="375"/>
                  </a:lnTo>
                  <a:lnTo>
                    <a:pt x="464" y="387"/>
                  </a:lnTo>
                  <a:lnTo>
                    <a:pt x="456" y="405"/>
                  </a:lnTo>
                  <a:lnTo>
                    <a:pt x="468" y="415"/>
                  </a:lnTo>
                  <a:lnTo>
                    <a:pt x="432" y="417"/>
                  </a:lnTo>
                  <a:lnTo>
                    <a:pt x="392" y="414"/>
                  </a:lnTo>
                  <a:lnTo>
                    <a:pt x="378" y="423"/>
                  </a:lnTo>
                  <a:lnTo>
                    <a:pt x="360" y="426"/>
                  </a:lnTo>
                  <a:lnTo>
                    <a:pt x="333" y="447"/>
                  </a:lnTo>
                  <a:lnTo>
                    <a:pt x="302" y="468"/>
                  </a:lnTo>
                  <a:lnTo>
                    <a:pt x="270" y="436"/>
                  </a:lnTo>
                  <a:lnTo>
                    <a:pt x="266" y="426"/>
                  </a:lnTo>
                  <a:lnTo>
                    <a:pt x="267" y="402"/>
                  </a:lnTo>
                  <a:lnTo>
                    <a:pt x="243" y="396"/>
                  </a:lnTo>
                  <a:lnTo>
                    <a:pt x="219" y="388"/>
                  </a:lnTo>
                  <a:lnTo>
                    <a:pt x="219" y="366"/>
                  </a:lnTo>
                  <a:lnTo>
                    <a:pt x="215" y="351"/>
                  </a:lnTo>
                  <a:lnTo>
                    <a:pt x="197" y="336"/>
                  </a:lnTo>
                  <a:lnTo>
                    <a:pt x="182" y="327"/>
                  </a:lnTo>
                  <a:lnTo>
                    <a:pt x="200" y="313"/>
                  </a:lnTo>
                  <a:lnTo>
                    <a:pt x="192" y="297"/>
                  </a:lnTo>
                  <a:lnTo>
                    <a:pt x="161" y="306"/>
                  </a:lnTo>
                  <a:lnTo>
                    <a:pt x="150" y="298"/>
                  </a:lnTo>
                  <a:lnTo>
                    <a:pt x="116" y="300"/>
                  </a:lnTo>
                  <a:lnTo>
                    <a:pt x="98" y="291"/>
                  </a:lnTo>
                  <a:lnTo>
                    <a:pt x="96" y="274"/>
                  </a:lnTo>
                  <a:lnTo>
                    <a:pt x="83" y="273"/>
                  </a:lnTo>
                  <a:lnTo>
                    <a:pt x="74" y="285"/>
                  </a:lnTo>
                  <a:lnTo>
                    <a:pt x="65" y="271"/>
                  </a:lnTo>
                  <a:lnTo>
                    <a:pt x="48" y="270"/>
                  </a:lnTo>
                  <a:lnTo>
                    <a:pt x="36" y="300"/>
                  </a:lnTo>
                  <a:lnTo>
                    <a:pt x="17" y="285"/>
                  </a:lnTo>
                  <a:lnTo>
                    <a:pt x="27" y="258"/>
                  </a:lnTo>
                  <a:lnTo>
                    <a:pt x="32" y="232"/>
                  </a:lnTo>
                  <a:lnTo>
                    <a:pt x="27" y="223"/>
                  </a:lnTo>
                  <a:lnTo>
                    <a:pt x="9" y="210"/>
                  </a:lnTo>
                  <a:lnTo>
                    <a:pt x="11" y="187"/>
                  </a:lnTo>
                  <a:lnTo>
                    <a:pt x="0" y="168"/>
                  </a:lnTo>
                  <a:lnTo>
                    <a:pt x="23" y="138"/>
                  </a:lnTo>
                  <a:lnTo>
                    <a:pt x="54" y="121"/>
                  </a:lnTo>
                  <a:lnTo>
                    <a:pt x="72" y="102"/>
                  </a:lnTo>
                  <a:lnTo>
                    <a:pt x="96" y="94"/>
                  </a:lnTo>
                  <a:lnTo>
                    <a:pt x="117" y="72"/>
                  </a:lnTo>
                  <a:lnTo>
                    <a:pt x="125" y="57"/>
                  </a:lnTo>
                  <a:lnTo>
                    <a:pt x="123" y="31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35"/>
            <p:cNvSpPr>
              <a:spLocks/>
            </p:cNvSpPr>
            <p:nvPr/>
          </p:nvSpPr>
          <p:spPr bwMode="auto">
            <a:xfrm>
              <a:off x="3094" y="1823"/>
              <a:ext cx="666" cy="546"/>
            </a:xfrm>
            <a:custGeom>
              <a:avLst/>
              <a:gdLst>
                <a:gd name="T0" fmla="*/ 582 w 631"/>
                <a:gd name="T1" fmla="*/ 65 h 513"/>
                <a:gd name="T2" fmla="*/ 537 w 631"/>
                <a:gd name="T3" fmla="*/ 38 h 513"/>
                <a:gd name="T4" fmla="*/ 520 w 631"/>
                <a:gd name="T5" fmla="*/ 69 h 513"/>
                <a:gd name="T6" fmla="*/ 527 w 631"/>
                <a:gd name="T7" fmla="*/ 118 h 513"/>
                <a:gd name="T8" fmla="*/ 491 w 631"/>
                <a:gd name="T9" fmla="*/ 198 h 513"/>
                <a:gd name="T10" fmla="*/ 527 w 631"/>
                <a:gd name="T11" fmla="*/ 247 h 513"/>
                <a:gd name="T12" fmla="*/ 584 w 631"/>
                <a:gd name="T13" fmla="*/ 335 h 513"/>
                <a:gd name="T14" fmla="*/ 621 w 631"/>
                <a:gd name="T15" fmla="*/ 304 h 513"/>
                <a:gd name="T16" fmla="*/ 648 w 631"/>
                <a:gd name="T17" fmla="*/ 345 h 513"/>
                <a:gd name="T18" fmla="*/ 699 w 631"/>
                <a:gd name="T19" fmla="*/ 336 h 513"/>
                <a:gd name="T20" fmla="*/ 738 w 631"/>
                <a:gd name="T21" fmla="*/ 359 h 513"/>
                <a:gd name="T22" fmla="*/ 767 w 631"/>
                <a:gd name="T23" fmla="*/ 315 h 513"/>
                <a:gd name="T24" fmla="*/ 836 w 631"/>
                <a:gd name="T25" fmla="*/ 313 h 513"/>
                <a:gd name="T26" fmla="*/ 870 w 631"/>
                <a:gd name="T27" fmla="*/ 316 h 513"/>
                <a:gd name="T28" fmla="*/ 919 w 631"/>
                <a:gd name="T29" fmla="*/ 368 h 513"/>
                <a:gd name="T30" fmla="*/ 971 w 631"/>
                <a:gd name="T31" fmla="*/ 417 h 513"/>
                <a:gd name="T32" fmla="*/ 905 w 631"/>
                <a:gd name="T33" fmla="*/ 479 h 513"/>
                <a:gd name="T34" fmla="*/ 902 w 631"/>
                <a:gd name="T35" fmla="*/ 536 h 513"/>
                <a:gd name="T36" fmla="*/ 837 w 631"/>
                <a:gd name="T37" fmla="*/ 539 h 513"/>
                <a:gd name="T38" fmla="*/ 829 w 631"/>
                <a:gd name="T39" fmla="*/ 673 h 513"/>
                <a:gd name="T40" fmla="*/ 826 w 631"/>
                <a:gd name="T41" fmla="*/ 749 h 513"/>
                <a:gd name="T42" fmla="*/ 792 w 631"/>
                <a:gd name="T43" fmla="*/ 820 h 513"/>
                <a:gd name="T44" fmla="*/ 759 w 631"/>
                <a:gd name="T45" fmla="*/ 779 h 513"/>
                <a:gd name="T46" fmla="*/ 712 w 631"/>
                <a:gd name="T47" fmla="*/ 790 h 513"/>
                <a:gd name="T48" fmla="*/ 623 w 631"/>
                <a:gd name="T49" fmla="*/ 742 h 513"/>
                <a:gd name="T50" fmla="*/ 556 w 631"/>
                <a:gd name="T51" fmla="*/ 761 h 513"/>
                <a:gd name="T52" fmla="*/ 507 w 631"/>
                <a:gd name="T53" fmla="*/ 814 h 513"/>
                <a:gd name="T54" fmla="*/ 453 w 631"/>
                <a:gd name="T55" fmla="*/ 844 h 513"/>
                <a:gd name="T56" fmla="*/ 427 w 631"/>
                <a:gd name="T57" fmla="*/ 824 h 513"/>
                <a:gd name="T58" fmla="*/ 419 w 631"/>
                <a:gd name="T59" fmla="*/ 779 h 513"/>
                <a:gd name="T60" fmla="*/ 395 w 631"/>
                <a:gd name="T61" fmla="*/ 714 h 513"/>
                <a:gd name="T62" fmla="*/ 321 w 631"/>
                <a:gd name="T63" fmla="*/ 617 h 513"/>
                <a:gd name="T64" fmla="*/ 298 w 631"/>
                <a:gd name="T65" fmla="*/ 672 h 513"/>
                <a:gd name="T66" fmla="*/ 255 w 631"/>
                <a:gd name="T67" fmla="*/ 692 h 513"/>
                <a:gd name="T68" fmla="*/ 189 w 631"/>
                <a:gd name="T69" fmla="*/ 619 h 513"/>
                <a:gd name="T70" fmla="*/ 87 w 631"/>
                <a:gd name="T71" fmla="*/ 585 h 513"/>
                <a:gd name="T72" fmla="*/ 9 w 631"/>
                <a:gd name="T73" fmla="*/ 533 h 513"/>
                <a:gd name="T74" fmla="*/ 18 w 631"/>
                <a:gd name="T75" fmla="*/ 480 h 513"/>
                <a:gd name="T76" fmla="*/ 4 w 631"/>
                <a:gd name="T77" fmla="*/ 451 h 513"/>
                <a:gd name="T78" fmla="*/ 32 w 631"/>
                <a:gd name="T79" fmla="*/ 419 h 513"/>
                <a:gd name="T80" fmla="*/ 158 w 631"/>
                <a:gd name="T81" fmla="*/ 428 h 513"/>
                <a:gd name="T82" fmla="*/ 135 w 631"/>
                <a:gd name="T83" fmla="*/ 380 h 513"/>
                <a:gd name="T84" fmla="*/ 194 w 631"/>
                <a:gd name="T85" fmla="*/ 318 h 513"/>
                <a:gd name="T86" fmla="*/ 217 w 631"/>
                <a:gd name="T87" fmla="*/ 235 h 513"/>
                <a:gd name="T88" fmla="*/ 230 w 631"/>
                <a:gd name="T89" fmla="*/ 183 h 513"/>
                <a:gd name="T90" fmla="*/ 217 w 631"/>
                <a:gd name="T91" fmla="*/ 121 h 513"/>
                <a:gd name="T92" fmla="*/ 279 w 631"/>
                <a:gd name="T93" fmla="*/ 63 h 513"/>
                <a:gd name="T94" fmla="*/ 345 w 631"/>
                <a:gd name="T95" fmla="*/ 19 h 513"/>
                <a:gd name="T96" fmla="*/ 448 w 631"/>
                <a:gd name="T97" fmla="*/ 3 h 513"/>
                <a:gd name="T98" fmla="*/ 516 w 631"/>
                <a:gd name="T99" fmla="*/ 0 h 513"/>
                <a:gd name="T100" fmla="*/ 579 w 631"/>
                <a:gd name="T101" fmla="*/ 28 h 5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31" h="513">
                  <a:moveTo>
                    <a:pt x="376" y="18"/>
                  </a:moveTo>
                  <a:lnTo>
                    <a:pt x="378" y="39"/>
                  </a:lnTo>
                  <a:lnTo>
                    <a:pt x="357" y="39"/>
                  </a:lnTo>
                  <a:lnTo>
                    <a:pt x="349" y="23"/>
                  </a:lnTo>
                  <a:lnTo>
                    <a:pt x="334" y="32"/>
                  </a:lnTo>
                  <a:lnTo>
                    <a:pt x="337" y="42"/>
                  </a:lnTo>
                  <a:lnTo>
                    <a:pt x="331" y="59"/>
                  </a:lnTo>
                  <a:lnTo>
                    <a:pt x="342" y="71"/>
                  </a:lnTo>
                  <a:lnTo>
                    <a:pt x="319" y="101"/>
                  </a:lnTo>
                  <a:lnTo>
                    <a:pt x="318" y="120"/>
                  </a:lnTo>
                  <a:lnTo>
                    <a:pt x="340" y="128"/>
                  </a:lnTo>
                  <a:lnTo>
                    <a:pt x="342" y="150"/>
                  </a:lnTo>
                  <a:lnTo>
                    <a:pt x="340" y="176"/>
                  </a:lnTo>
                  <a:lnTo>
                    <a:pt x="379" y="203"/>
                  </a:lnTo>
                  <a:lnTo>
                    <a:pt x="402" y="210"/>
                  </a:lnTo>
                  <a:lnTo>
                    <a:pt x="403" y="185"/>
                  </a:lnTo>
                  <a:lnTo>
                    <a:pt x="418" y="197"/>
                  </a:lnTo>
                  <a:lnTo>
                    <a:pt x="421" y="210"/>
                  </a:lnTo>
                  <a:lnTo>
                    <a:pt x="433" y="189"/>
                  </a:lnTo>
                  <a:lnTo>
                    <a:pt x="453" y="204"/>
                  </a:lnTo>
                  <a:lnTo>
                    <a:pt x="466" y="203"/>
                  </a:lnTo>
                  <a:lnTo>
                    <a:pt x="478" y="218"/>
                  </a:lnTo>
                  <a:lnTo>
                    <a:pt x="484" y="198"/>
                  </a:lnTo>
                  <a:lnTo>
                    <a:pt x="498" y="191"/>
                  </a:lnTo>
                  <a:lnTo>
                    <a:pt x="532" y="189"/>
                  </a:lnTo>
                  <a:lnTo>
                    <a:pt x="543" y="189"/>
                  </a:lnTo>
                  <a:lnTo>
                    <a:pt x="549" y="201"/>
                  </a:lnTo>
                  <a:lnTo>
                    <a:pt x="565" y="192"/>
                  </a:lnTo>
                  <a:lnTo>
                    <a:pt x="583" y="206"/>
                  </a:lnTo>
                  <a:lnTo>
                    <a:pt x="597" y="225"/>
                  </a:lnTo>
                  <a:lnTo>
                    <a:pt x="624" y="233"/>
                  </a:lnTo>
                  <a:lnTo>
                    <a:pt x="631" y="254"/>
                  </a:lnTo>
                  <a:lnTo>
                    <a:pt x="604" y="275"/>
                  </a:lnTo>
                  <a:lnTo>
                    <a:pt x="588" y="290"/>
                  </a:lnTo>
                  <a:lnTo>
                    <a:pt x="595" y="300"/>
                  </a:lnTo>
                  <a:lnTo>
                    <a:pt x="586" y="326"/>
                  </a:lnTo>
                  <a:lnTo>
                    <a:pt x="552" y="321"/>
                  </a:lnTo>
                  <a:lnTo>
                    <a:pt x="544" y="327"/>
                  </a:lnTo>
                  <a:lnTo>
                    <a:pt x="544" y="378"/>
                  </a:lnTo>
                  <a:lnTo>
                    <a:pt x="538" y="408"/>
                  </a:lnTo>
                  <a:lnTo>
                    <a:pt x="535" y="438"/>
                  </a:lnTo>
                  <a:lnTo>
                    <a:pt x="537" y="455"/>
                  </a:lnTo>
                  <a:lnTo>
                    <a:pt x="517" y="467"/>
                  </a:lnTo>
                  <a:lnTo>
                    <a:pt x="514" y="497"/>
                  </a:lnTo>
                  <a:lnTo>
                    <a:pt x="502" y="500"/>
                  </a:lnTo>
                  <a:lnTo>
                    <a:pt x="493" y="474"/>
                  </a:lnTo>
                  <a:lnTo>
                    <a:pt x="481" y="473"/>
                  </a:lnTo>
                  <a:lnTo>
                    <a:pt x="462" y="479"/>
                  </a:lnTo>
                  <a:lnTo>
                    <a:pt x="417" y="456"/>
                  </a:lnTo>
                  <a:lnTo>
                    <a:pt x="405" y="450"/>
                  </a:lnTo>
                  <a:lnTo>
                    <a:pt x="382" y="461"/>
                  </a:lnTo>
                  <a:lnTo>
                    <a:pt x="361" y="461"/>
                  </a:lnTo>
                  <a:lnTo>
                    <a:pt x="345" y="476"/>
                  </a:lnTo>
                  <a:lnTo>
                    <a:pt x="330" y="495"/>
                  </a:lnTo>
                  <a:lnTo>
                    <a:pt x="315" y="497"/>
                  </a:lnTo>
                  <a:lnTo>
                    <a:pt x="295" y="513"/>
                  </a:lnTo>
                  <a:lnTo>
                    <a:pt x="277" y="513"/>
                  </a:lnTo>
                  <a:lnTo>
                    <a:pt x="279" y="501"/>
                  </a:lnTo>
                  <a:lnTo>
                    <a:pt x="291" y="497"/>
                  </a:lnTo>
                  <a:lnTo>
                    <a:pt x="271" y="474"/>
                  </a:lnTo>
                  <a:lnTo>
                    <a:pt x="274" y="462"/>
                  </a:lnTo>
                  <a:lnTo>
                    <a:pt x="255" y="432"/>
                  </a:lnTo>
                  <a:lnTo>
                    <a:pt x="247" y="438"/>
                  </a:lnTo>
                  <a:lnTo>
                    <a:pt x="208" y="375"/>
                  </a:lnTo>
                  <a:lnTo>
                    <a:pt x="193" y="384"/>
                  </a:lnTo>
                  <a:lnTo>
                    <a:pt x="193" y="407"/>
                  </a:lnTo>
                  <a:lnTo>
                    <a:pt x="183" y="413"/>
                  </a:lnTo>
                  <a:lnTo>
                    <a:pt x="166" y="419"/>
                  </a:lnTo>
                  <a:lnTo>
                    <a:pt x="139" y="411"/>
                  </a:lnTo>
                  <a:lnTo>
                    <a:pt x="123" y="377"/>
                  </a:lnTo>
                  <a:lnTo>
                    <a:pt x="115" y="362"/>
                  </a:lnTo>
                  <a:lnTo>
                    <a:pt x="57" y="356"/>
                  </a:lnTo>
                  <a:lnTo>
                    <a:pt x="22" y="341"/>
                  </a:lnTo>
                  <a:lnTo>
                    <a:pt x="9" y="324"/>
                  </a:lnTo>
                  <a:lnTo>
                    <a:pt x="4" y="312"/>
                  </a:lnTo>
                  <a:lnTo>
                    <a:pt x="10" y="291"/>
                  </a:lnTo>
                  <a:lnTo>
                    <a:pt x="0" y="282"/>
                  </a:lnTo>
                  <a:lnTo>
                    <a:pt x="4" y="273"/>
                  </a:lnTo>
                  <a:lnTo>
                    <a:pt x="27" y="275"/>
                  </a:lnTo>
                  <a:lnTo>
                    <a:pt x="22" y="255"/>
                  </a:lnTo>
                  <a:lnTo>
                    <a:pt x="75" y="257"/>
                  </a:lnTo>
                  <a:lnTo>
                    <a:pt x="103" y="260"/>
                  </a:lnTo>
                  <a:lnTo>
                    <a:pt x="105" y="248"/>
                  </a:lnTo>
                  <a:lnTo>
                    <a:pt x="88" y="230"/>
                  </a:lnTo>
                  <a:lnTo>
                    <a:pt x="91" y="218"/>
                  </a:lnTo>
                  <a:lnTo>
                    <a:pt x="126" y="194"/>
                  </a:lnTo>
                  <a:lnTo>
                    <a:pt x="153" y="168"/>
                  </a:lnTo>
                  <a:lnTo>
                    <a:pt x="141" y="143"/>
                  </a:lnTo>
                  <a:lnTo>
                    <a:pt x="147" y="125"/>
                  </a:lnTo>
                  <a:lnTo>
                    <a:pt x="150" y="111"/>
                  </a:lnTo>
                  <a:lnTo>
                    <a:pt x="154" y="93"/>
                  </a:lnTo>
                  <a:lnTo>
                    <a:pt x="141" y="74"/>
                  </a:lnTo>
                  <a:lnTo>
                    <a:pt x="147" y="53"/>
                  </a:lnTo>
                  <a:lnTo>
                    <a:pt x="181" y="38"/>
                  </a:lnTo>
                  <a:lnTo>
                    <a:pt x="207" y="14"/>
                  </a:lnTo>
                  <a:lnTo>
                    <a:pt x="225" y="11"/>
                  </a:lnTo>
                  <a:lnTo>
                    <a:pt x="240" y="3"/>
                  </a:lnTo>
                  <a:lnTo>
                    <a:pt x="291" y="3"/>
                  </a:lnTo>
                  <a:lnTo>
                    <a:pt x="319" y="2"/>
                  </a:lnTo>
                  <a:lnTo>
                    <a:pt x="334" y="0"/>
                  </a:lnTo>
                  <a:lnTo>
                    <a:pt x="349" y="11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36"/>
            <p:cNvSpPr>
              <a:spLocks/>
            </p:cNvSpPr>
            <p:nvPr/>
          </p:nvSpPr>
          <p:spPr bwMode="auto">
            <a:xfrm>
              <a:off x="2870" y="1675"/>
              <a:ext cx="389" cy="530"/>
            </a:xfrm>
            <a:custGeom>
              <a:avLst/>
              <a:gdLst>
                <a:gd name="T0" fmla="*/ 247 w 368"/>
                <a:gd name="T1" fmla="*/ 34 h 498"/>
                <a:gd name="T2" fmla="*/ 328 w 368"/>
                <a:gd name="T3" fmla="*/ 42 h 498"/>
                <a:gd name="T4" fmla="*/ 396 w 368"/>
                <a:gd name="T5" fmla="*/ 42 h 498"/>
                <a:gd name="T6" fmla="*/ 370 w 368"/>
                <a:gd name="T7" fmla="*/ 86 h 498"/>
                <a:gd name="T8" fmla="*/ 436 w 368"/>
                <a:gd name="T9" fmla="*/ 154 h 498"/>
                <a:gd name="T10" fmla="*/ 515 w 368"/>
                <a:gd name="T11" fmla="*/ 217 h 498"/>
                <a:gd name="T12" fmla="*/ 562 w 368"/>
                <a:gd name="T13" fmla="*/ 320 h 498"/>
                <a:gd name="T14" fmla="*/ 573 w 368"/>
                <a:gd name="T15" fmla="*/ 386 h 498"/>
                <a:gd name="T16" fmla="*/ 570 w 368"/>
                <a:gd name="T17" fmla="*/ 508 h 498"/>
                <a:gd name="T18" fmla="*/ 463 w 368"/>
                <a:gd name="T19" fmla="*/ 611 h 498"/>
                <a:gd name="T20" fmla="*/ 489 w 368"/>
                <a:gd name="T21" fmla="*/ 657 h 498"/>
                <a:gd name="T22" fmla="*/ 372 w 368"/>
                <a:gd name="T23" fmla="*/ 681 h 498"/>
                <a:gd name="T24" fmla="*/ 347 w 368"/>
                <a:gd name="T25" fmla="*/ 717 h 498"/>
                <a:gd name="T26" fmla="*/ 351 w 368"/>
                <a:gd name="T27" fmla="*/ 786 h 498"/>
                <a:gd name="T28" fmla="*/ 304 w 368"/>
                <a:gd name="T29" fmla="*/ 800 h 498"/>
                <a:gd name="T30" fmla="*/ 298 w 368"/>
                <a:gd name="T31" fmla="*/ 767 h 498"/>
                <a:gd name="T32" fmla="*/ 195 w 368"/>
                <a:gd name="T33" fmla="*/ 738 h 498"/>
                <a:gd name="T34" fmla="*/ 195 w 368"/>
                <a:gd name="T35" fmla="*/ 693 h 498"/>
                <a:gd name="T36" fmla="*/ 201 w 368"/>
                <a:gd name="T37" fmla="*/ 580 h 498"/>
                <a:gd name="T38" fmla="*/ 167 w 368"/>
                <a:gd name="T39" fmla="*/ 602 h 498"/>
                <a:gd name="T40" fmla="*/ 119 w 368"/>
                <a:gd name="T41" fmla="*/ 594 h 498"/>
                <a:gd name="T42" fmla="*/ 79 w 368"/>
                <a:gd name="T43" fmla="*/ 574 h 498"/>
                <a:gd name="T44" fmla="*/ 70 w 368"/>
                <a:gd name="T45" fmla="*/ 528 h 498"/>
                <a:gd name="T46" fmla="*/ 51 w 368"/>
                <a:gd name="T47" fmla="*/ 454 h 498"/>
                <a:gd name="T48" fmla="*/ 19 w 368"/>
                <a:gd name="T49" fmla="*/ 407 h 498"/>
                <a:gd name="T50" fmla="*/ 6 w 368"/>
                <a:gd name="T51" fmla="*/ 333 h 498"/>
                <a:gd name="T52" fmla="*/ 29 w 368"/>
                <a:gd name="T53" fmla="*/ 287 h 498"/>
                <a:gd name="T54" fmla="*/ 43 w 368"/>
                <a:gd name="T55" fmla="*/ 262 h 498"/>
                <a:gd name="T56" fmla="*/ 43 w 368"/>
                <a:gd name="T57" fmla="*/ 195 h 498"/>
                <a:gd name="T58" fmla="*/ 119 w 368"/>
                <a:gd name="T59" fmla="*/ 151 h 498"/>
                <a:gd name="T60" fmla="*/ 160 w 368"/>
                <a:gd name="T61" fmla="*/ 135 h 498"/>
                <a:gd name="T62" fmla="*/ 172 w 368"/>
                <a:gd name="T63" fmla="*/ 59 h 498"/>
                <a:gd name="T64" fmla="*/ 218 w 368"/>
                <a:gd name="T65" fmla="*/ 17 h 4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8" h="498">
                  <a:moveTo>
                    <a:pt x="155" y="0"/>
                  </a:moveTo>
                  <a:lnTo>
                    <a:pt x="158" y="21"/>
                  </a:lnTo>
                  <a:lnTo>
                    <a:pt x="177" y="24"/>
                  </a:lnTo>
                  <a:lnTo>
                    <a:pt x="210" y="25"/>
                  </a:lnTo>
                  <a:lnTo>
                    <a:pt x="221" y="33"/>
                  </a:lnTo>
                  <a:lnTo>
                    <a:pt x="255" y="25"/>
                  </a:lnTo>
                  <a:lnTo>
                    <a:pt x="263" y="39"/>
                  </a:lnTo>
                  <a:lnTo>
                    <a:pt x="237" y="52"/>
                  </a:lnTo>
                  <a:lnTo>
                    <a:pt x="275" y="76"/>
                  </a:lnTo>
                  <a:lnTo>
                    <a:pt x="279" y="94"/>
                  </a:lnTo>
                  <a:lnTo>
                    <a:pt x="282" y="117"/>
                  </a:lnTo>
                  <a:lnTo>
                    <a:pt x="330" y="132"/>
                  </a:lnTo>
                  <a:lnTo>
                    <a:pt x="326" y="160"/>
                  </a:lnTo>
                  <a:lnTo>
                    <a:pt x="360" y="195"/>
                  </a:lnTo>
                  <a:lnTo>
                    <a:pt x="353" y="213"/>
                  </a:lnTo>
                  <a:lnTo>
                    <a:pt x="368" y="235"/>
                  </a:lnTo>
                  <a:lnTo>
                    <a:pt x="354" y="289"/>
                  </a:lnTo>
                  <a:lnTo>
                    <a:pt x="365" y="309"/>
                  </a:lnTo>
                  <a:lnTo>
                    <a:pt x="303" y="355"/>
                  </a:lnTo>
                  <a:lnTo>
                    <a:pt x="297" y="370"/>
                  </a:lnTo>
                  <a:lnTo>
                    <a:pt x="318" y="387"/>
                  </a:lnTo>
                  <a:lnTo>
                    <a:pt x="314" y="399"/>
                  </a:lnTo>
                  <a:lnTo>
                    <a:pt x="236" y="396"/>
                  </a:lnTo>
                  <a:lnTo>
                    <a:pt x="239" y="414"/>
                  </a:lnTo>
                  <a:lnTo>
                    <a:pt x="215" y="414"/>
                  </a:lnTo>
                  <a:lnTo>
                    <a:pt x="222" y="435"/>
                  </a:lnTo>
                  <a:lnTo>
                    <a:pt x="213" y="451"/>
                  </a:lnTo>
                  <a:lnTo>
                    <a:pt x="225" y="477"/>
                  </a:lnTo>
                  <a:lnTo>
                    <a:pt x="200" y="498"/>
                  </a:lnTo>
                  <a:lnTo>
                    <a:pt x="195" y="487"/>
                  </a:lnTo>
                  <a:lnTo>
                    <a:pt x="200" y="477"/>
                  </a:lnTo>
                  <a:lnTo>
                    <a:pt x="191" y="466"/>
                  </a:lnTo>
                  <a:lnTo>
                    <a:pt x="141" y="465"/>
                  </a:lnTo>
                  <a:lnTo>
                    <a:pt x="125" y="447"/>
                  </a:lnTo>
                  <a:lnTo>
                    <a:pt x="135" y="429"/>
                  </a:lnTo>
                  <a:lnTo>
                    <a:pt x="125" y="420"/>
                  </a:lnTo>
                  <a:lnTo>
                    <a:pt x="138" y="391"/>
                  </a:lnTo>
                  <a:lnTo>
                    <a:pt x="129" y="352"/>
                  </a:lnTo>
                  <a:lnTo>
                    <a:pt x="119" y="367"/>
                  </a:lnTo>
                  <a:lnTo>
                    <a:pt x="107" y="366"/>
                  </a:lnTo>
                  <a:lnTo>
                    <a:pt x="102" y="349"/>
                  </a:lnTo>
                  <a:lnTo>
                    <a:pt x="77" y="360"/>
                  </a:lnTo>
                  <a:lnTo>
                    <a:pt x="63" y="348"/>
                  </a:lnTo>
                  <a:lnTo>
                    <a:pt x="51" y="348"/>
                  </a:lnTo>
                  <a:lnTo>
                    <a:pt x="35" y="339"/>
                  </a:lnTo>
                  <a:lnTo>
                    <a:pt x="44" y="321"/>
                  </a:lnTo>
                  <a:lnTo>
                    <a:pt x="35" y="292"/>
                  </a:lnTo>
                  <a:lnTo>
                    <a:pt x="33" y="276"/>
                  </a:lnTo>
                  <a:lnTo>
                    <a:pt x="0" y="262"/>
                  </a:lnTo>
                  <a:lnTo>
                    <a:pt x="11" y="247"/>
                  </a:lnTo>
                  <a:lnTo>
                    <a:pt x="8" y="229"/>
                  </a:lnTo>
                  <a:lnTo>
                    <a:pt x="6" y="201"/>
                  </a:lnTo>
                  <a:lnTo>
                    <a:pt x="14" y="187"/>
                  </a:lnTo>
                  <a:lnTo>
                    <a:pt x="20" y="175"/>
                  </a:lnTo>
                  <a:lnTo>
                    <a:pt x="18" y="165"/>
                  </a:lnTo>
                  <a:lnTo>
                    <a:pt x="27" y="159"/>
                  </a:lnTo>
                  <a:lnTo>
                    <a:pt x="15" y="132"/>
                  </a:lnTo>
                  <a:lnTo>
                    <a:pt x="27" y="118"/>
                  </a:lnTo>
                  <a:lnTo>
                    <a:pt x="48" y="114"/>
                  </a:lnTo>
                  <a:lnTo>
                    <a:pt x="77" y="91"/>
                  </a:lnTo>
                  <a:lnTo>
                    <a:pt x="89" y="93"/>
                  </a:lnTo>
                  <a:lnTo>
                    <a:pt x="102" y="82"/>
                  </a:lnTo>
                  <a:lnTo>
                    <a:pt x="111" y="61"/>
                  </a:lnTo>
                  <a:lnTo>
                    <a:pt x="111" y="36"/>
                  </a:lnTo>
                  <a:lnTo>
                    <a:pt x="119" y="15"/>
                  </a:lnTo>
                  <a:lnTo>
                    <a:pt x="140" y="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41"/>
            <p:cNvSpPr>
              <a:spLocks/>
            </p:cNvSpPr>
            <p:nvPr/>
          </p:nvSpPr>
          <p:spPr bwMode="auto">
            <a:xfrm>
              <a:off x="2516" y="1560"/>
              <a:ext cx="502" cy="597"/>
            </a:xfrm>
            <a:custGeom>
              <a:avLst/>
              <a:gdLst>
                <a:gd name="T0" fmla="*/ 628 w 476"/>
                <a:gd name="T1" fmla="*/ 42 h 561"/>
                <a:gd name="T2" fmla="*/ 656 w 476"/>
                <a:gd name="T3" fmla="*/ 104 h 561"/>
                <a:gd name="T4" fmla="*/ 632 w 476"/>
                <a:gd name="T5" fmla="*/ 199 h 561"/>
                <a:gd name="T6" fmla="*/ 678 w 476"/>
                <a:gd name="T7" fmla="*/ 175 h 561"/>
                <a:gd name="T8" fmla="*/ 716 w 476"/>
                <a:gd name="T9" fmla="*/ 194 h 561"/>
                <a:gd name="T10" fmla="*/ 679 w 476"/>
                <a:gd name="T11" fmla="*/ 263 h 561"/>
                <a:gd name="T12" fmla="*/ 664 w 476"/>
                <a:gd name="T13" fmla="*/ 321 h 561"/>
                <a:gd name="T14" fmla="*/ 632 w 476"/>
                <a:gd name="T15" fmla="*/ 325 h 561"/>
                <a:gd name="T16" fmla="*/ 563 w 476"/>
                <a:gd name="T17" fmla="*/ 365 h 561"/>
                <a:gd name="T18" fmla="*/ 558 w 476"/>
                <a:gd name="T19" fmla="*/ 440 h 561"/>
                <a:gd name="T20" fmla="*/ 551 w 476"/>
                <a:gd name="T21" fmla="*/ 468 h 561"/>
                <a:gd name="T22" fmla="*/ 530 w 476"/>
                <a:gd name="T23" fmla="*/ 594 h 561"/>
                <a:gd name="T24" fmla="*/ 563 w 476"/>
                <a:gd name="T25" fmla="*/ 631 h 561"/>
                <a:gd name="T26" fmla="*/ 567 w 476"/>
                <a:gd name="T27" fmla="*/ 737 h 561"/>
                <a:gd name="T28" fmla="*/ 637 w 476"/>
                <a:gd name="T29" fmla="*/ 774 h 561"/>
                <a:gd name="T30" fmla="*/ 683 w 476"/>
                <a:gd name="T31" fmla="*/ 780 h 561"/>
                <a:gd name="T32" fmla="*/ 711 w 476"/>
                <a:gd name="T33" fmla="*/ 762 h 561"/>
                <a:gd name="T34" fmla="*/ 708 w 476"/>
                <a:gd name="T35" fmla="*/ 869 h 561"/>
                <a:gd name="T36" fmla="*/ 700 w 476"/>
                <a:gd name="T37" fmla="*/ 915 h 561"/>
                <a:gd name="T38" fmla="*/ 637 w 476"/>
                <a:gd name="T39" fmla="*/ 888 h 561"/>
                <a:gd name="T40" fmla="*/ 582 w 476"/>
                <a:gd name="T41" fmla="*/ 915 h 561"/>
                <a:gd name="T42" fmla="*/ 535 w 476"/>
                <a:gd name="T43" fmla="*/ 922 h 561"/>
                <a:gd name="T44" fmla="*/ 477 w 476"/>
                <a:gd name="T45" fmla="*/ 908 h 561"/>
                <a:gd name="T46" fmla="*/ 497 w 476"/>
                <a:gd name="T47" fmla="*/ 852 h 561"/>
                <a:gd name="T48" fmla="*/ 480 w 476"/>
                <a:gd name="T49" fmla="*/ 812 h 561"/>
                <a:gd name="T50" fmla="*/ 488 w 476"/>
                <a:gd name="T51" fmla="*/ 748 h 561"/>
                <a:gd name="T52" fmla="*/ 450 w 476"/>
                <a:gd name="T53" fmla="*/ 717 h 561"/>
                <a:gd name="T54" fmla="*/ 457 w 476"/>
                <a:gd name="T55" fmla="*/ 665 h 561"/>
                <a:gd name="T56" fmla="*/ 423 w 476"/>
                <a:gd name="T57" fmla="*/ 595 h 561"/>
                <a:gd name="T58" fmla="*/ 348 w 476"/>
                <a:gd name="T59" fmla="*/ 524 h 561"/>
                <a:gd name="T60" fmla="*/ 370 w 476"/>
                <a:gd name="T61" fmla="*/ 501 h 561"/>
                <a:gd name="T62" fmla="*/ 320 w 476"/>
                <a:gd name="T63" fmla="*/ 452 h 561"/>
                <a:gd name="T64" fmla="*/ 271 w 476"/>
                <a:gd name="T65" fmla="*/ 420 h 561"/>
                <a:gd name="T66" fmla="*/ 246 w 476"/>
                <a:gd name="T67" fmla="*/ 465 h 561"/>
                <a:gd name="T68" fmla="*/ 194 w 476"/>
                <a:gd name="T69" fmla="*/ 452 h 561"/>
                <a:gd name="T70" fmla="*/ 142 w 476"/>
                <a:gd name="T71" fmla="*/ 511 h 561"/>
                <a:gd name="T72" fmla="*/ 109 w 476"/>
                <a:gd name="T73" fmla="*/ 513 h 561"/>
                <a:gd name="T74" fmla="*/ 59 w 476"/>
                <a:gd name="T75" fmla="*/ 533 h 561"/>
                <a:gd name="T76" fmla="*/ 5 w 476"/>
                <a:gd name="T77" fmla="*/ 471 h 561"/>
                <a:gd name="T78" fmla="*/ 5 w 476"/>
                <a:gd name="T79" fmla="*/ 364 h 561"/>
                <a:gd name="T80" fmla="*/ 25 w 476"/>
                <a:gd name="T81" fmla="*/ 275 h 561"/>
                <a:gd name="T82" fmla="*/ 74 w 476"/>
                <a:gd name="T83" fmla="*/ 267 h 561"/>
                <a:gd name="T84" fmla="*/ 196 w 476"/>
                <a:gd name="T85" fmla="*/ 267 h 561"/>
                <a:gd name="T86" fmla="*/ 240 w 476"/>
                <a:gd name="T87" fmla="*/ 243 h 561"/>
                <a:gd name="T88" fmla="*/ 348 w 476"/>
                <a:gd name="T89" fmla="*/ 227 h 561"/>
                <a:gd name="T90" fmla="*/ 378 w 476"/>
                <a:gd name="T91" fmla="*/ 248 h 561"/>
                <a:gd name="T92" fmla="*/ 407 w 476"/>
                <a:gd name="T93" fmla="*/ 161 h 561"/>
                <a:gd name="T94" fmla="*/ 423 w 476"/>
                <a:gd name="T95" fmla="*/ 83 h 561"/>
                <a:gd name="T96" fmla="*/ 435 w 476"/>
                <a:gd name="T97" fmla="*/ 55 h 561"/>
                <a:gd name="T98" fmla="*/ 488 w 476"/>
                <a:gd name="T99" fmla="*/ 21 h 561"/>
                <a:gd name="T100" fmla="*/ 480 w 476"/>
                <a:gd name="T101" fmla="*/ 67 h 561"/>
                <a:gd name="T102" fmla="*/ 541 w 476"/>
                <a:gd name="T103" fmla="*/ 76 h 561"/>
                <a:gd name="T104" fmla="*/ 551 w 476"/>
                <a:gd name="T105" fmla="*/ 28 h 5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6" h="561">
                  <a:moveTo>
                    <a:pt x="390" y="0"/>
                  </a:moveTo>
                  <a:lnTo>
                    <a:pt x="410" y="25"/>
                  </a:lnTo>
                  <a:lnTo>
                    <a:pt x="405" y="48"/>
                  </a:lnTo>
                  <a:lnTo>
                    <a:pt x="429" y="63"/>
                  </a:lnTo>
                  <a:lnTo>
                    <a:pt x="425" y="88"/>
                  </a:lnTo>
                  <a:lnTo>
                    <a:pt x="413" y="121"/>
                  </a:lnTo>
                  <a:lnTo>
                    <a:pt x="434" y="135"/>
                  </a:lnTo>
                  <a:lnTo>
                    <a:pt x="443" y="106"/>
                  </a:lnTo>
                  <a:lnTo>
                    <a:pt x="467" y="105"/>
                  </a:lnTo>
                  <a:lnTo>
                    <a:pt x="468" y="117"/>
                  </a:lnTo>
                  <a:lnTo>
                    <a:pt x="449" y="126"/>
                  </a:lnTo>
                  <a:lnTo>
                    <a:pt x="444" y="160"/>
                  </a:lnTo>
                  <a:lnTo>
                    <a:pt x="446" y="172"/>
                  </a:lnTo>
                  <a:lnTo>
                    <a:pt x="434" y="196"/>
                  </a:lnTo>
                  <a:lnTo>
                    <a:pt x="422" y="204"/>
                  </a:lnTo>
                  <a:lnTo>
                    <a:pt x="413" y="198"/>
                  </a:lnTo>
                  <a:lnTo>
                    <a:pt x="383" y="223"/>
                  </a:lnTo>
                  <a:lnTo>
                    <a:pt x="368" y="223"/>
                  </a:lnTo>
                  <a:lnTo>
                    <a:pt x="347" y="238"/>
                  </a:lnTo>
                  <a:lnTo>
                    <a:pt x="365" y="268"/>
                  </a:lnTo>
                  <a:lnTo>
                    <a:pt x="353" y="274"/>
                  </a:lnTo>
                  <a:lnTo>
                    <a:pt x="359" y="285"/>
                  </a:lnTo>
                  <a:lnTo>
                    <a:pt x="344" y="309"/>
                  </a:lnTo>
                  <a:lnTo>
                    <a:pt x="347" y="360"/>
                  </a:lnTo>
                  <a:lnTo>
                    <a:pt x="336" y="370"/>
                  </a:lnTo>
                  <a:lnTo>
                    <a:pt x="368" y="382"/>
                  </a:lnTo>
                  <a:lnTo>
                    <a:pt x="381" y="436"/>
                  </a:lnTo>
                  <a:lnTo>
                    <a:pt x="371" y="447"/>
                  </a:lnTo>
                  <a:lnTo>
                    <a:pt x="392" y="456"/>
                  </a:lnTo>
                  <a:lnTo>
                    <a:pt x="416" y="471"/>
                  </a:lnTo>
                  <a:lnTo>
                    <a:pt x="438" y="459"/>
                  </a:lnTo>
                  <a:lnTo>
                    <a:pt x="446" y="475"/>
                  </a:lnTo>
                  <a:lnTo>
                    <a:pt x="456" y="477"/>
                  </a:lnTo>
                  <a:lnTo>
                    <a:pt x="465" y="462"/>
                  </a:lnTo>
                  <a:lnTo>
                    <a:pt x="476" y="504"/>
                  </a:lnTo>
                  <a:lnTo>
                    <a:pt x="462" y="529"/>
                  </a:lnTo>
                  <a:lnTo>
                    <a:pt x="470" y="538"/>
                  </a:lnTo>
                  <a:lnTo>
                    <a:pt x="458" y="556"/>
                  </a:lnTo>
                  <a:lnTo>
                    <a:pt x="440" y="538"/>
                  </a:lnTo>
                  <a:lnTo>
                    <a:pt x="416" y="540"/>
                  </a:lnTo>
                  <a:lnTo>
                    <a:pt x="393" y="547"/>
                  </a:lnTo>
                  <a:lnTo>
                    <a:pt x="380" y="556"/>
                  </a:lnTo>
                  <a:lnTo>
                    <a:pt x="363" y="559"/>
                  </a:lnTo>
                  <a:lnTo>
                    <a:pt x="350" y="561"/>
                  </a:lnTo>
                  <a:lnTo>
                    <a:pt x="335" y="561"/>
                  </a:lnTo>
                  <a:lnTo>
                    <a:pt x="312" y="553"/>
                  </a:lnTo>
                  <a:lnTo>
                    <a:pt x="311" y="538"/>
                  </a:lnTo>
                  <a:lnTo>
                    <a:pt x="324" y="519"/>
                  </a:lnTo>
                  <a:lnTo>
                    <a:pt x="333" y="501"/>
                  </a:lnTo>
                  <a:lnTo>
                    <a:pt x="314" y="493"/>
                  </a:lnTo>
                  <a:lnTo>
                    <a:pt x="305" y="478"/>
                  </a:lnTo>
                  <a:lnTo>
                    <a:pt x="320" y="456"/>
                  </a:lnTo>
                  <a:lnTo>
                    <a:pt x="305" y="439"/>
                  </a:lnTo>
                  <a:lnTo>
                    <a:pt x="294" y="435"/>
                  </a:lnTo>
                  <a:lnTo>
                    <a:pt x="287" y="414"/>
                  </a:lnTo>
                  <a:lnTo>
                    <a:pt x="300" y="405"/>
                  </a:lnTo>
                  <a:lnTo>
                    <a:pt x="285" y="390"/>
                  </a:lnTo>
                  <a:lnTo>
                    <a:pt x="275" y="361"/>
                  </a:lnTo>
                  <a:lnTo>
                    <a:pt x="269" y="336"/>
                  </a:lnTo>
                  <a:lnTo>
                    <a:pt x="228" y="318"/>
                  </a:lnTo>
                  <a:lnTo>
                    <a:pt x="251" y="313"/>
                  </a:lnTo>
                  <a:lnTo>
                    <a:pt x="242" y="304"/>
                  </a:lnTo>
                  <a:lnTo>
                    <a:pt x="218" y="297"/>
                  </a:lnTo>
                  <a:lnTo>
                    <a:pt x="209" y="274"/>
                  </a:lnTo>
                  <a:lnTo>
                    <a:pt x="189" y="273"/>
                  </a:lnTo>
                  <a:lnTo>
                    <a:pt x="177" y="256"/>
                  </a:lnTo>
                  <a:lnTo>
                    <a:pt x="158" y="267"/>
                  </a:lnTo>
                  <a:lnTo>
                    <a:pt x="161" y="283"/>
                  </a:lnTo>
                  <a:lnTo>
                    <a:pt x="141" y="285"/>
                  </a:lnTo>
                  <a:lnTo>
                    <a:pt x="126" y="274"/>
                  </a:lnTo>
                  <a:lnTo>
                    <a:pt x="105" y="286"/>
                  </a:lnTo>
                  <a:lnTo>
                    <a:pt x="93" y="310"/>
                  </a:lnTo>
                  <a:lnTo>
                    <a:pt x="83" y="322"/>
                  </a:lnTo>
                  <a:lnTo>
                    <a:pt x="71" y="312"/>
                  </a:lnTo>
                  <a:lnTo>
                    <a:pt x="50" y="313"/>
                  </a:lnTo>
                  <a:lnTo>
                    <a:pt x="39" y="324"/>
                  </a:lnTo>
                  <a:lnTo>
                    <a:pt x="9" y="301"/>
                  </a:lnTo>
                  <a:lnTo>
                    <a:pt x="5" y="286"/>
                  </a:lnTo>
                  <a:lnTo>
                    <a:pt x="0" y="268"/>
                  </a:lnTo>
                  <a:lnTo>
                    <a:pt x="5" y="222"/>
                  </a:lnTo>
                  <a:lnTo>
                    <a:pt x="3" y="195"/>
                  </a:lnTo>
                  <a:lnTo>
                    <a:pt x="17" y="166"/>
                  </a:lnTo>
                  <a:lnTo>
                    <a:pt x="23" y="144"/>
                  </a:lnTo>
                  <a:lnTo>
                    <a:pt x="48" y="163"/>
                  </a:lnTo>
                  <a:lnTo>
                    <a:pt x="92" y="163"/>
                  </a:lnTo>
                  <a:lnTo>
                    <a:pt x="128" y="163"/>
                  </a:lnTo>
                  <a:lnTo>
                    <a:pt x="143" y="162"/>
                  </a:lnTo>
                  <a:lnTo>
                    <a:pt x="156" y="148"/>
                  </a:lnTo>
                  <a:lnTo>
                    <a:pt x="209" y="151"/>
                  </a:lnTo>
                  <a:lnTo>
                    <a:pt x="228" y="138"/>
                  </a:lnTo>
                  <a:lnTo>
                    <a:pt x="233" y="166"/>
                  </a:lnTo>
                  <a:lnTo>
                    <a:pt x="246" y="151"/>
                  </a:lnTo>
                  <a:lnTo>
                    <a:pt x="263" y="138"/>
                  </a:lnTo>
                  <a:lnTo>
                    <a:pt x="266" y="97"/>
                  </a:lnTo>
                  <a:lnTo>
                    <a:pt x="272" y="82"/>
                  </a:lnTo>
                  <a:lnTo>
                    <a:pt x="275" y="51"/>
                  </a:lnTo>
                  <a:lnTo>
                    <a:pt x="270" y="40"/>
                  </a:lnTo>
                  <a:lnTo>
                    <a:pt x="285" y="34"/>
                  </a:lnTo>
                  <a:lnTo>
                    <a:pt x="299" y="30"/>
                  </a:lnTo>
                  <a:lnTo>
                    <a:pt x="320" y="13"/>
                  </a:lnTo>
                  <a:lnTo>
                    <a:pt x="324" y="27"/>
                  </a:lnTo>
                  <a:lnTo>
                    <a:pt x="314" y="40"/>
                  </a:lnTo>
                  <a:lnTo>
                    <a:pt x="323" y="51"/>
                  </a:lnTo>
                  <a:lnTo>
                    <a:pt x="354" y="46"/>
                  </a:lnTo>
                  <a:lnTo>
                    <a:pt x="345" y="31"/>
                  </a:lnTo>
                  <a:lnTo>
                    <a:pt x="359" y="1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50"/>
            <p:cNvSpPr>
              <a:spLocks noChangeShapeType="1"/>
            </p:cNvSpPr>
            <p:nvPr/>
          </p:nvSpPr>
          <p:spPr bwMode="auto">
            <a:xfrm flipV="1">
              <a:off x="3202" y="1424"/>
              <a:ext cx="208" cy="2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51"/>
            <p:cNvSpPr>
              <a:spLocks noChangeShapeType="1"/>
            </p:cNvSpPr>
            <p:nvPr/>
          </p:nvSpPr>
          <p:spPr bwMode="auto">
            <a:xfrm flipV="1">
              <a:off x="2829" y="1386"/>
              <a:ext cx="568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52"/>
            <p:cNvSpPr>
              <a:spLocks noChangeShapeType="1"/>
            </p:cNvSpPr>
            <p:nvPr/>
          </p:nvSpPr>
          <p:spPr bwMode="auto">
            <a:xfrm flipV="1">
              <a:off x="3056" y="1447"/>
              <a:ext cx="360" cy="4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53"/>
            <p:cNvSpPr>
              <a:spLocks noChangeShapeType="1"/>
            </p:cNvSpPr>
            <p:nvPr/>
          </p:nvSpPr>
          <p:spPr bwMode="auto">
            <a:xfrm flipV="1">
              <a:off x="3375" y="1450"/>
              <a:ext cx="60" cy="6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54"/>
            <p:cNvSpPr>
              <a:spLocks noChangeShapeType="1"/>
            </p:cNvSpPr>
            <p:nvPr/>
          </p:nvSpPr>
          <p:spPr bwMode="auto">
            <a:xfrm flipH="1" flipV="1">
              <a:off x="3449" y="1435"/>
              <a:ext cx="152" cy="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55"/>
            <p:cNvSpPr>
              <a:spLocks noChangeShapeType="1"/>
            </p:cNvSpPr>
            <p:nvPr/>
          </p:nvSpPr>
          <p:spPr bwMode="auto">
            <a:xfrm flipH="1" flipV="1">
              <a:off x="3500" y="1451"/>
              <a:ext cx="286" cy="1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56"/>
            <p:cNvSpPr>
              <a:spLocks noChangeShapeType="1"/>
            </p:cNvSpPr>
            <p:nvPr/>
          </p:nvSpPr>
          <p:spPr bwMode="auto">
            <a:xfrm flipH="1" flipV="1">
              <a:off x="3501" y="1411"/>
              <a:ext cx="133" cy="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3556" name="Object 61"/>
          <p:cNvGraphicFramePr>
            <a:graphicFrameLocks noChangeAspect="1"/>
          </p:cNvGraphicFramePr>
          <p:nvPr/>
        </p:nvGraphicFramePr>
        <p:xfrm>
          <a:off x="2844800" y="101600"/>
          <a:ext cx="6191250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01600"/>
                        <a:ext cx="6191250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6071"/>
              </p:ext>
            </p:extLst>
          </p:nvPr>
        </p:nvGraphicFramePr>
        <p:xfrm>
          <a:off x="2987824" y="3429000"/>
          <a:ext cx="6024414" cy="32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558" name="TextBox 22"/>
          <p:cNvSpPr txBox="1">
            <a:spLocks noChangeArrowheads="1"/>
          </p:cNvSpPr>
          <p:nvPr/>
        </p:nvSpPr>
        <p:spPr bwMode="auto">
          <a:xfrm>
            <a:off x="4591025" y="3421063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/>
              <a:t>Динамика смертности от инсульта </a:t>
            </a:r>
          </a:p>
          <a:p>
            <a:pPr algn="ctr" eaLnBrk="1" hangingPunct="1"/>
            <a:r>
              <a:rPr lang="ru-RU" sz="1600" dirty="0"/>
              <a:t>на прикрепленной территории </a:t>
            </a:r>
          </a:p>
          <a:p>
            <a:pPr algn="ctr" eaLnBrk="1" hangingPunct="1"/>
            <a:r>
              <a:rPr lang="ru-RU" sz="1200" dirty="0"/>
              <a:t>на 100 тыс. взрослого населения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49"/>
          <p:cNvSpPr>
            <a:spLocks/>
          </p:cNvSpPr>
          <p:nvPr/>
        </p:nvSpPr>
        <p:spPr bwMode="auto">
          <a:xfrm>
            <a:off x="395288" y="3644900"/>
            <a:ext cx="1814512" cy="2144713"/>
          </a:xfrm>
          <a:prstGeom prst="borderCallout2">
            <a:avLst>
              <a:gd name="adj1" fmla="val 5329"/>
              <a:gd name="adj2" fmla="val 104199"/>
              <a:gd name="adj3" fmla="val 5329"/>
              <a:gd name="adj4" fmla="val 104986"/>
              <a:gd name="adj5" fmla="val 5699"/>
              <a:gd name="adj6" fmla="val 10577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МБУЗ «Арская ЦРБ»</a:t>
            </a:r>
          </a:p>
          <a:p>
            <a:r>
              <a:rPr lang="ru-RU" sz="1600">
                <a:latin typeface="Times New Roman" pitchFamily="18" charset="0"/>
              </a:rPr>
              <a:t>(</a:t>
            </a:r>
            <a:r>
              <a:rPr lang="ru-RU" sz="1600" b="1">
                <a:latin typeface="Times New Roman" pitchFamily="18" charset="0"/>
              </a:rPr>
              <a:t>127 061</a:t>
            </a:r>
            <a:r>
              <a:rPr lang="ru-RU" sz="1600">
                <a:latin typeface="Times New Roman" pitchFamily="18" charset="0"/>
              </a:rPr>
              <a:t> взр.нас.)</a:t>
            </a:r>
          </a:p>
          <a:p>
            <a:r>
              <a:rPr lang="ru-RU" sz="1600">
                <a:latin typeface="Times New Roman" pitchFamily="18" charset="0"/>
              </a:rPr>
              <a:t> - Арский,</a:t>
            </a:r>
          </a:p>
          <a:p>
            <a:r>
              <a:rPr lang="ru-RU" sz="1600">
                <a:latin typeface="Times New Roman" pitchFamily="18" charset="0"/>
              </a:rPr>
              <a:t> - Балтасинский,</a:t>
            </a:r>
          </a:p>
          <a:p>
            <a:r>
              <a:rPr lang="ru-RU" sz="1600">
                <a:latin typeface="Times New Roman" pitchFamily="18" charset="0"/>
              </a:rPr>
              <a:t> - Атнинский,</a:t>
            </a:r>
          </a:p>
          <a:p>
            <a:r>
              <a:rPr lang="ru-RU" sz="1600">
                <a:latin typeface="Times New Roman" pitchFamily="18" charset="0"/>
              </a:rPr>
              <a:t> - Тюлячинский,</a:t>
            </a:r>
          </a:p>
          <a:p>
            <a:r>
              <a:rPr lang="ru-RU" sz="1600">
                <a:latin typeface="Times New Roman" pitchFamily="18" charset="0"/>
              </a:rPr>
              <a:t> - Кукморский</a:t>
            </a:r>
          </a:p>
        </p:txBody>
      </p:sp>
      <p:grpSp>
        <p:nvGrpSpPr>
          <p:cNvPr id="24579" name="Group 58"/>
          <p:cNvGrpSpPr>
            <a:grpSpLocks/>
          </p:cNvGrpSpPr>
          <p:nvPr/>
        </p:nvGrpSpPr>
        <p:grpSpPr bwMode="auto">
          <a:xfrm>
            <a:off x="468313" y="765175"/>
            <a:ext cx="2122487" cy="1652588"/>
            <a:chOff x="2639" y="75"/>
            <a:chExt cx="1337" cy="1041"/>
          </a:xfrm>
        </p:grpSpPr>
        <p:sp>
          <p:nvSpPr>
            <p:cNvPr id="24583" name="Freeform 8"/>
            <p:cNvSpPr>
              <a:spLocks/>
            </p:cNvSpPr>
            <p:nvPr/>
          </p:nvSpPr>
          <p:spPr bwMode="auto">
            <a:xfrm>
              <a:off x="3295" y="344"/>
              <a:ext cx="681" cy="489"/>
            </a:xfrm>
            <a:custGeom>
              <a:avLst/>
              <a:gdLst>
                <a:gd name="T0" fmla="*/ 438 w 645"/>
                <a:gd name="T1" fmla="*/ 58 h 459"/>
                <a:gd name="T2" fmla="*/ 440 w 645"/>
                <a:gd name="T3" fmla="*/ 118 h 459"/>
                <a:gd name="T4" fmla="*/ 467 w 645"/>
                <a:gd name="T5" fmla="*/ 162 h 459"/>
                <a:gd name="T6" fmla="*/ 472 w 645"/>
                <a:gd name="T7" fmla="*/ 224 h 459"/>
                <a:gd name="T8" fmla="*/ 418 w 645"/>
                <a:gd name="T9" fmla="*/ 254 h 459"/>
                <a:gd name="T10" fmla="*/ 421 w 645"/>
                <a:gd name="T11" fmla="*/ 277 h 459"/>
                <a:gd name="T12" fmla="*/ 474 w 645"/>
                <a:gd name="T13" fmla="*/ 309 h 459"/>
                <a:gd name="T14" fmla="*/ 491 w 645"/>
                <a:gd name="T15" fmla="*/ 357 h 459"/>
                <a:gd name="T16" fmla="*/ 519 w 645"/>
                <a:gd name="T17" fmla="*/ 400 h 459"/>
                <a:gd name="T18" fmla="*/ 570 w 645"/>
                <a:gd name="T19" fmla="*/ 424 h 459"/>
                <a:gd name="T20" fmla="*/ 610 w 645"/>
                <a:gd name="T21" fmla="*/ 406 h 459"/>
                <a:gd name="T22" fmla="*/ 675 w 645"/>
                <a:gd name="T23" fmla="*/ 427 h 459"/>
                <a:gd name="T24" fmla="*/ 708 w 645"/>
                <a:gd name="T25" fmla="*/ 484 h 459"/>
                <a:gd name="T26" fmla="*/ 744 w 645"/>
                <a:gd name="T27" fmla="*/ 474 h 459"/>
                <a:gd name="T28" fmla="*/ 780 w 645"/>
                <a:gd name="T29" fmla="*/ 506 h 459"/>
                <a:gd name="T30" fmla="*/ 846 w 645"/>
                <a:gd name="T31" fmla="*/ 442 h 459"/>
                <a:gd name="T32" fmla="*/ 912 w 645"/>
                <a:gd name="T33" fmla="*/ 419 h 459"/>
                <a:gd name="T34" fmla="*/ 940 w 645"/>
                <a:gd name="T35" fmla="*/ 382 h 459"/>
                <a:gd name="T36" fmla="*/ 996 w 645"/>
                <a:gd name="T37" fmla="*/ 382 h 459"/>
                <a:gd name="T38" fmla="*/ 971 w 645"/>
                <a:gd name="T39" fmla="*/ 461 h 459"/>
                <a:gd name="T40" fmla="*/ 935 w 645"/>
                <a:gd name="T41" fmla="*/ 476 h 459"/>
                <a:gd name="T42" fmla="*/ 901 w 645"/>
                <a:gd name="T43" fmla="*/ 510 h 459"/>
                <a:gd name="T44" fmla="*/ 838 w 645"/>
                <a:gd name="T45" fmla="*/ 552 h 459"/>
                <a:gd name="T46" fmla="*/ 782 w 645"/>
                <a:gd name="T47" fmla="*/ 552 h 459"/>
                <a:gd name="T48" fmla="*/ 736 w 645"/>
                <a:gd name="T49" fmla="*/ 506 h 459"/>
                <a:gd name="T50" fmla="*/ 718 w 645"/>
                <a:gd name="T51" fmla="*/ 538 h 459"/>
                <a:gd name="T52" fmla="*/ 648 w 645"/>
                <a:gd name="T53" fmla="*/ 575 h 459"/>
                <a:gd name="T54" fmla="*/ 583 w 645"/>
                <a:gd name="T55" fmla="*/ 635 h 459"/>
                <a:gd name="T56" fmla="*/ 542 w 645"/>
                <a:gd name="T57" fmla="*/ 642 h 459"/>
                <a:gd name="T58" fmla="*/ 526 w 645"/>
                <a:gd name="T59" fmla="*/ 597 h 459"/>
                <a:gd name="T60" fmla="*/ 467 w 645"/>
                <a:gd name="T61" fmla="*/ 681 h 459"/>
                <a:gd name="T62" fmla="*/ 503 w 645"/>
                <a:gd name="T63" fmla="*/ 691 h 459"/>
                <a:gd name="T64" fmla="*/ 421 w 645"/>
                <a:gd name="T65" fmla="*/ 753 h 459"/>
                <a:gd name="T66" fmla="*/ 372 w 645"/>
                <a:gd name="T67" fmla="*/ 726 h 459"/>
                <a:gd name="T68" fmla="*/ 328 w 645"/>
                <a:gd name="T69" fmla="*/ 736 h 459"/>
                <a:gd name="T70" fmla="*/ 320 w 645"/>
                <a:gd name="T71" fmla="*/ 684 h 459"/>
                <a:gd name="T72" fmla="*/ 287 w 645"/>
                <a:gd name="T73" fmla="*/ 646 h 459"/>
                <a:gd name="T74" fmla="*/ 285 w 645"/>
                <a:gd name="T75" fmla="*/ 560 h 459"/>
                <a:gd name="T76" fmla="*/ 296 w 645"/>
                <a:gd name="T77" fmla="*/ 507 h 459"/>
                <a:gd name="T78" fmla="*/ 258 w 645"/>
                <a:gd name="T79" fmla="*/ 468 h 459"/>
                <a:gd name="T80" fmla="*/ 213 w 645"/>
                <a:gd name="T81" fmla="*/ 433 h 459"/>
                <a:gd name="T82" fmla="*/ 184 w 645"/>
                <a:gd name="T83" fmla="*/ 407 h 459"/>
                <a:gd name="T84" fmla="*/ 143 w 645"/>
                <a:gd name="T85" fmla="*/ 398 h 459"/>
                <a:gd name="T86" fmla="*/ 93 w 645"/>
                <a:gd name="T87" fmla="*/ 390 h 459"/>
                <a:gd name="T88" fmla="*/ 79 w 645"/>
                <a:gd name="T89" fmla="*/ 351 h 459"/>
                <a:gd name="T90" fmla="*/ 46 w 645"/>
                <a:gd name="T91" fmla="*/ 309 h 459"/>
                <a:gd name="T92" fmla="*/ 23 w 645"/>
                <a:gd name="T93" fmla="*/ 283 h 459"/>
                <a:gd name="T94" fmla="*/ 0 w 645"/>
                <a:gd name="T95" fmla="*/ 254 h 459"/>
                <a:gd name="T96" fmla="*/ 55 w 645"/>
                <a:gd name="T97" fmla="*/ 238 h 459"/>
                <a:gd name="T98" fmla="*/ 93 w 645"/>
                <a:gd name="T99" fmla="*/ 224 h 459"/>
                <a:gd name="T100" fmla="*/ 131 w 645"/>
                <a:gd name="T101" fmla="*/ 186 h 459"/>
                <a:gd name="T102" fmla="*/ 115 w 645"/>
                <a:gd name="T103" fmla="*/ 119 h 459"/>
                <a:gd name="T104" fmla="*/ 157 w 645"/>
                <a:gd name="T105" fmla="*/ 95 h 459"/>
                <a:gd name="T106" fmla="*/ 208 w 645"/>
                <a:gd name="T107" fmla="*/ 91 h 459"/>
                <a:gd name="T108" fmla="*/ 267 w 645"/>
                <a:gd name="T109" fmla="*/ 127 h 459"/>
                <a:gd name="T110" fmla="*/ 330 w 645"/>
                <a:gd name="T111" fmla="*/ 140 h 459"/>
                <a:gd name="T112" fmla="*/ 378 w 645"/>
                <a:gd name="T113" fmla="*/ 112 h 459"/>
                <a:gd name="T114" fmla="*/ 361 w 645"/>
                <a:gd name="T115" fmla="*/ 45 h 459"/>
                <a:gd name="T116" fmla="*/ 333 w 645"/>
                <a:gd name="T117" fmla="*/ 0 h 4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5" h="459">
                  <a:moveTo>
                    <a:pt x="215" y="0"/>
                  </a:moveTo>
                  <a:lnTo>
                    <a:pt x="282" y="35"/>
                  </a:lnTo>
                  <a:lnTo>
                    <a:pt x="270" y="60"/>
                  </a:lnTo>
                  <a:lnTo>
                    <a:pt x="284" y="71"/>
                  </a:lnTo>
                  <a:lnTo>
                    <a:pt x="291" y="92"/>
                  </a:lnTo>
                  <a:lnTo>
                    <a:pt x="302" y="98"/>
                  </a:lnTo>
                  <a:lnTo>
                    <a:pt x="306" y="107"/>
                  </a:lnTo>
                  <a:lnTo>
                    <a:pt x="306" y="135"/>
                  </a:lnTo>
                  <a:lnTo>
                    <a:pt x="285" y="135"/>
                  </a:lnTo>
                  <a:lnTo>
                    <a:pt x="270" y="152"/>
                  </a:lnTo>
                  <a:lnTo>
                    <a:pt x="261" y="167"/>
                  </a:lnTo>
                  <a:lnTo>
                    <a:pt x="273" y="167"/>
                  </a:lnTo>
                  <a:lnTo>
                    <a:pt x="272" y="182"/>
                  </a:lnTo>
                  <a:lnTo>
                    <a:pt x="308" y="185"/>
                  </a:lnTo>
                  <a:lnTo>
                    <a:pt x="318" y="192"/>
                  </a:lnTo>
                  <a:lnTo>
                    <a:pt x="317" y="215"/>
                  </a:lnTo>
                  <a:lnTo>
                    <a:pt x="327" y="234"/>
                  </a:lnTo>
                  <a:lnTo>
                    <a:pt x="336" y="240"/>
                  </a:lnTo>
                  <a:lnTo>
                    <a:pt x="360" y="243"/>
                  </a:lnTo>
                  <a:lnTo>
                    <a:pt x="368" y="255"/>
                  </a:lnTo>
                  <a:lnTo>
                    <a:pt x="378" y="258"/>
                  </a:lnTo>
                  <a:lnTo>
                    <a:pt x="395" y="245"/>
                  </a:lnTo>
                  <a:lnTo>
                    <a:pt x="413" y="248"/>
                  </a:lnTo>
                  <a:lnTo>
                    <a:pt x="437" y="257"/>
                  </a:lnTo>
                  <a:lnTo>
                    <a:pt x="446" y="279"/>
                  </a:lnTo>
                  <a:lnTo>
                    <a:pt x="458" y="291"/>
                  </a:lnTo>
                  <a:lnTo>
                    <a:pt x="473" y="287"/>
                  </a:lnTo>
                  <a:lnTo>
                    <a:pt x="483" y="285"/>
                  </a:lnTo>
                  <a:lnTo>
                    <a:pt x="494" y="291"/>
                  </a:lnTo>
                  <a:lnTo>
                    <a:pt x="506" y="305"/>
                  </a:lnTo>
                  <a:lnTo>
                    <a:pt x="522" y="291"/>
                  </a:lnTo>
                  <a:lnTo>
                    <a:pt x="548" y="267"/>
                  </a:lnTo>
                  <a:lnTo>
                    <a:pt x="570" y="248"/>
                  </a:lnTo>
                  <a:lnTo>
                    <a:pt x="590" y="252"/>
                  </a:lnTo>
                  <a:lnTo>
                    <a:pt x="602" y="240"/>
                  </a:lnTo>
                  <a:lnTo>
                    <a:pt x="608" y="231"/>
                  </a:lnTo>
                  <a:lnTo>
                    <a:pt x="632" y="237"/>
                  </a:lnTo>
                  <a:lnTo>
                    <a:pt x="645" y="231"/>
                  </a:lnTo>
                  <a:lnTo>
                    <a:pt x="645" y="246"/>
                  </a:lnTo>
                  <a:lnTo>
                    <a:pt x="629" y="278"/>
                  </a:lnTo>
                  <a:lnTo>
                    <a:pt x="617" y="282"/>
                  </a:lnTo>
                  <a:lnTo>
                    <a:pt x="605" y="287"/>
                  </a:lnTo>
                  <a:lnTo>
                    <a:pt x="593" y="282"/>
                  </a:lnTo>
                  <a:lnTo>
                    <a:pt x="584" y="308"/>
                  </a:lnTo>
                  <a:lnTo>
                    <a:pt x="563" y="327"/>
                  </a:lnTo>
                  <a:lnTo>
                    <a:pt x="542" y="332"/>
                  </a:lnTo>
                  <a:lnTo>
                    <a:pt x="524" y="321"/>
                  </a:lnTo>
                  <a:lnTo>
                    <a:pt x="507" y="332"/>
                  </a:lnTo>
                  <a:lnTo>
                    <a:pt x="489" y="309"/>
                  </a:lnTo>
                  <a:lnTo>
                    <a:pt x="476" y="305"/>
                  </a:lnTo>
                  <a:lnTo>
                    <a:pt x="455" y="308"/>
                  </a:lnTo>
                  <a:lnTo>
                    <a:pt x="465" y="324"/>
                  </a:lnTo>
                  <a:lnTo>
                    <a:pt x="434" y="327"/>
                  </a:lnTo>
                  <a:lnTo>
                    <a:pt x="420" y="347"/>
                  </a:lnTo>
                  <a:lnTo>
                    <a:pt x="411" y="371"/>
                  </a:lnTo>
                  <a:lnTo>
                    <a:pt x="378" y="383"/>
                  </a:lnTo>
                  <a:lnTo>
                    <a:pt x="362" y="390"/>
                  </a:lnTo>
                  <a:lnTo>
                    <a:pt x="350" y="386"/>
                  </a:lnTo>
                  <a:lnTo>
                    <a:pt x="350" y="371"/>
                  </a:lnTo>
                  <a:lnTo>
                    <a:pt x="341" y="360"/>
                  </a:lnTo>
                  <a:lnTo>
                    <a:pt x="305" y="389"/>
                  </a:lnTo>
                  <a:lnTo>
                    <a:pt x="302" y="410"/>
                  </a:lnTo>
                  <a:lnTo>
                    <a:pt x="326" y="395"/>
                  </a:lnTo>
                  <a:lnTo>
                    <a:pt x="326" y="417"/>
                  </a:lnTo>
                  <a:lnTo>
                    <a:pt x="300" y="440"/>
                  </a:lnTo>
                  <a:lnTo>
                    <a:pt x="273" y="453"/>
                  </a:lnTo>
                  <a:lnTo>
                    <a:pt x="270" y="440"/>
                  </a:lnTo>
                  <a:lnTo>
                    <a:pt x="240" y="437"/>
                  </a:lnTo>
                  <a:lnTo>
                    <a:pt x="227" y="459"/>
                  </a:lnTo>
                  <a:lnTo>
                    <a:pt x="212" y="444"/>
                  </a:lnTo>
                  <a:lnTo>
                    <a:pt x="201" y="426"/>
                  </a:lnTo>
                  <a:lnTo>
                    <a:pt x="207" y="411"/>
                  </a:lnTo>
                  <a:lnTo>
                    <a:pt x="201" y="398"/>
                  </a:lnTo>
                  <a:lnTo>
                    <a:pt x="186" y="389"/>
                  </a:lnTo>
                  <a:lnTo>
                    <a:pt x="194" y="365"/>
                  </a:lnTo>
                  <a:lnTo>
                    <a:pt x="185" y="338"/>
                  </a:lnTo>
                  <a:lnTo>
                    <a:pt x="182" y="324"/>
                  </a:lnTo>
                  <a:lnTo>
                    <a:pt x="191" y="306"/>
                  </a:lnTo>
                  <a:lnTo>
                    <a:pt x="186" y="294"/>
                  </a:lnTo>
                  <a:lnTo>
                    <a:pt x="167" y="282"/>
                  </a:lnTo>
                  <a:lnTo>
                    <a:pt x="143" y="276"/>
                  </a:lnTo>
                  <a:lnTo>
                    <a:pt x="137" y="261"/>
                  </a:lnTo>
                  <a:lnTo>
                    <a:pt x="126" y="261"/>
                  </a:lnTo>
                  <a:lnTo>
                    <a:pt x="119" y="246"/>
                  </a:lnTo>
                  <a:lnTo>
                    <a:pt x="90" y="267"/>
                  </a:lnTo>
                  <a:lnTo>
                    <a:pt x="93" y="239"/>
                  </a:lnTo>
                  <a:lnTo>
                    <a:pt x="75" y="231"/>
                  </a:lnTo>
                  <a:lnTo>
                    <a:pt x="60" y="236"/>
                  </a:lnTo>
                  <a:lnTo>
                    <a:pt x="65" y="218"/>
                  </a:lnTo>
                  <a:lnTo>
                    <a:pt x="51" y="210"/>
                  </a:lnTo>
                  <a:lnTo>
                    <a:pt x="56" y="191"/>
                  </a:lnTo>
                  <a:lnTo>
                    <a:pt x="30" y="185"/>
                  </a:lnTo>
                  <a:lnTo>
                    <a:pt x="20" y="191"/>
                  </a:lnTo>
                  <a:lnTo>
                    <a:pt x="15" y="171"/>
                  </a:lnTo>
                  <a:lnTo>
                    <a:pt x="2" y="171"/>
                  </a:lnTo>
                  <a:lnTo>
                    <a:pt x="0" y="152"/>
                  </a:lnTo>
                  <a:lnTo>
                    <a:pt x="9" y="143"/>
                  </a:lnTo>
                  <a:lnTo>
                    <a:pt x="36" y="143"/>
                  </a:lnTo>
                  <a:lnTo>
                    <a:pt x="53" y="146"/>
                  </a:lnTo>
                  <a:lnTo>
                    <a:pt x="60" y="135"/>
                  </a:lnTo>
                  <a:lnTo>
                    <a:pt x="77" y="131"/>
                  </a:lnTo>
                  <a:lnTo>
                    <a:pt x="84" y="113"/>
                  </a:lnTo>
                  <a:lnTo>
                    <a:pt x="83" y="87"/>
                  </a:lnTo>
                  <a:lnTo>
                    <a:pt x="75" y="72"/>
                  </a:lnTo>
                  <a:lnTo>
                    <a:pt x="90" y="57"/>
                  </a:lnTo>
                  <a:lnTo>
                    <a:pt x="102" y="57"/>
                  </a:lnTo>
                  <a:lnTo>
                    <a:pt x="119" y="45"/>
                  </a:lnTo>
                  <a:lnTo>
                    <a:pt x="135" y="54"/>
                  </a:lnTo>
                  <a:lnTo>
                    <a:pt x="155" y="66"/>
                  </a:lnTo>
                  <a:lnTo>
                    <a:pt x="173" y="77"/>
                  </a:lnTo>
                  <a:lnTo>
                    <a:pt x="192" y="80"/>
                  </a:lnTo>
                  <a:lnTo>
                    <a:pt x="213" y="84"/>
                  </a:lnTo>
                  <a:lnTo>
                    <a:pt x="228" y="87"/>
                  </a:lnTo>
                  <a:lnTo>
                    <a:pt x="245" y="68"/>
                  </a:lnTo>
                  <a:lnTo>
                    <a:pt x="252" y="56"/>
                  </a:lnTo>
                  <a:lnTo>
                    <a:pt x="234" y="27"/>
                  </a:lnTo>
                  <a:lnTo>
                    <a:pt x="222" y="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26"/>
            <p:cNvSpPr>
              <a:spLocks/>
            </p:cNvSpPr>
            <p:nvPr/>
          </p:nvSpPr>
          <p:spPr bwMode="auto">
            <a:xfrm>
              <a:off x="3085" y="75"/>
              <a:ext cx="348" cy="451"/>
            </a:xfrm>
            <a:custGeom>
              <a:avLst/>
              <a:gdLst>
                <a:gd name="T0" fmla="*/ 364 w 330"/>
                <a:gd name="T1" fmla="*/ 78 h 424"/>
                <a:gd name="T2" fmla="*/ 368 w 330"/>
                <a:gd name="T3" fmla="*/ 119 h 424"/>
                <a:gd name="T4" fmla="*/ 408 w 330"/>
                <a:gd name="T5" fmla="*/ 124 h 424"/>
                <a:gd name="T6" fmla="*/ 427 w 330"/>
                <a:gd name="T7" fmla="*/ 105 h 424"/>
                <a:gd name="T8" fmla="*/ 404 w 330"/>
                <a:gd name="T9" fmla="*/ 190 h 424"/>
                <a:gd name="T10" fmla="*/ 470 w 330"/>
                <a:gd name="T11" fmla="*/ 265 h 424"/>
                <a:gd name="T12" fmla="*/ 450 w 330"/>
                <a:gd name="T13" fmla="*/ 336 h 424"/>
                <a:gd name="T14" fmla="*/ 504 w 330"/>
                <a:gd name="T15" fmla="*/ 441 h 424"/>
                <a:gd name="T16" fmla="*/ 455 w 330"/>
                <a:gd name="T17" fmla="*/ 508 h 424"/>
                <a:gd name="T18" fmla="*/ 412 w 330"/>
                <a:gd name="T19" fmla="*/ 532 h 424"/>
                <a:gd name="T20" fmla="*/ 430 w 330"/>
                <a:gd name="T21" fmla="*/ 606 h 424"/>
                <a:gd name="T22" fmla="*/ 394 w 330"/>
                <a:gd name="T23" fmla="*/ 632 h 424"/>
                <a:gd name="T24" fmla="*/ 345 w 330"/>
                <a:gd name="T25" fmla="*/ 648 h 424"/>
                <a:gd name="T26" fmla="*/ 286 w 330"/>
                <a:gd name="T27" fmla="*/ 659 h 424"/>
                <a:gd name="T28" fmla="*/ 207 w 330"/>
                <a:gd name="T29" fmla="*/ 683 h 424"/>
                <a:gd name="T30" fmla="*/ 166 w 330"/>
                <a:gd name="T31" fmla="*/ 637 h 424"/>
                <a:gd name="T32" fmla="*/ 143 w 330"/>
                <a:gd name="T33" fmla="*/ 611 h 424"/>
                <a:gd name="T34" fmla="*/ 88 w 330"/>
                <a:gd name="T35" fmla="*/ 604 h 424"/>
                <a:gd name="T36" fmla="*/ 61 w 330"/>
                <a:gd name="T37" fmla="*/ 590 h 424"/>
                <a:gd name="T38" fmla="*/ 27 w 330"/>
                <a:gd name="T39" fmla="*/ 547 h 424"/>
                <a:gd name="T40" fmla="*/ 4 w 330"/>
                <a:gd name="T41" fmla="*/ 565 h 424"/>
                <a:gd name="T42" fmla="*/ 23 w 330"/>
                <a:gd name="T43" fmla="*/ 498 h 424"/>
                <a:gd name="T44" fmla="*/ 82 w 330"/>
                <a:gd name="T45" fmla="*/ 491 h 424"/>
                <a:gd name="T46" fmla="*/ 82 w 330"/>
                <a:gd name="T47" fmla="*/ 430 h 424"/>
                <a:gd name="T48" fmla="*/ 98 w 330"/>
                <a:gd name="T49" fmla="*/ 385 h 424"/>
                <a:gd name="T50" fmla="*/ 82 w 330"/>
                <a:gd name="T51" fmla="*/ 301 h 424"/>
                <a:gd name="T52" fmla="*/ 119 w 330"/>
                <a:gd name="T53" fmla="*/ 258 h 424"/>
                <a:gd name="T54" fmla="*/ 166 w 330"/>
                <a:gd name="T55" fmla="*/ 243 h 424"/>
                <a:gd name="T56" fmla="*/ 198 w 330"/>
                <a:gd name="T57" fmla="*/ 178 h 424"/>
                <a:gd name="T58" fmla="*/ 195 w 330"/>
                <a:gd name="T59" fmla="*/ 137 h 424"/>
                <a:gd name="T60" fmla="*/ 110 w 330"/>
                <a:gd name="T61" fmla="*/ 122 h 424"/>
                <a:gd name="T62" fmla="*/ 152 w 330"/>
                <a:gd name="T63" fmla="*/ 103 h 424"/>
                <a:gd name="T64" fmla="*/ 160 w 330"/>
                <a:gd name="T65" fmla="*/ 69 h 424"/>
                <a:gd name="T66" fmla="*/ 217 w 330"/>
                <a:gd name="T67" fmla="*/ 34 h 424"/>
                <a:gd name="T68" fmla="*/ 288 w 330"/>
                <a:gd name="T69" fmla="*/ 49 h 424"/>
                <a:gd name="T70" fmla="*/ 277 w 330"/>
                <a:gd name="T71" fmla="*/ 7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0" h="424">
                  <a:moveTo>
                    <a:pt x="213" y="0"/>
                  </a:moveTo>
                  <a:lnTo>
                    <a:pt x="238" y="48"/>
                  </a:lnTo>
                  <a:lnTo>
                    <a:pt x="253" y="55"/>
                  </a:lnTo>
                  <a:lnTo>
                    <a:pt x="241" y="72"/>
                  </a:lnTo>
                  <a:lnTo>
                    <a:pt x="247" y="90"/>
                  </a:lnTo>
                  <a:lnTo>
                    <a:pt x="267" y="76"/>
                  </a:lnTo>
                  <a:lnTo>
                    <a:pt x="271" y="58"/>
                  </a:lnTo>
                  <a:lnTo>
                    <a:pt x="279" y="64"/>
                  </a:lnTo>
                  <a:lnTo>
                    <a:pt x="274" y="90"/>
                  </a:lnTo>
                  <a:lnTo>
                    <a:pt x="264" y="117"/>
                  </a:lnTo>
                  <a:lnTo>
                    <a:pt x="295" y="147"/>
                  </a:lnTo>
                  <a:lnTo>
                    <a:pt x="306" y="162"/>
                  </a:lnTo>
                  <a:lnTo>
                    <a:pt x="294" y="175"/>
                  </a:lnTo>
                  <a:lnTo>
                    <a:pt x="294" y="204"/>
                  </a:lnTo>
                  <a:lnTo>
                    <a:pt x="307" y="235"/>
                  </a:lnTo>
                  <a:lnTo>
                    <a:pt x="330" y="270"/>
                  </a:lnTo>
                  <a:lnTo>
                    <a:pt x="324" y="300"/>
                  </a:lnTo>
                  <a:lnTo>
                    <a:pt x="298" y="310"/>
                  </a:lnTo>
                  <a:lnTo>
                    <a:pt x="288" y="309"/>
                  </a:lnTo>
                  <a:lnTo>
                    <a:pt x="270" y="325"/>
                  </a:lnTo>
                  <a:lnTo>
                    <a:pt x="282" y="343"/>
                  </a:lnTo>
                  <a:lnTo>
                    <a:pt x="282" y="370"/>
                  </a:lnTo>
                  <a:lnTo>
                    <a:pt x="276" y="390"/>
                  </a:lnTo>
                  <a:lnTo>
                    <a:pt x="258" y="385"/>
                  </a:lnTo>
                  <a:lnTo>
                    <a:pt x="250" y="397"/>
                  </a:lnTo>
                  <a:lnTo>
                    <a:pt x="226" y="396"/>
                  </a:lnTo>
                  <a:lnTo>
                    <a:pt x="207" y="397"/>
                  </a:lnTo>
                  <a:lnTo>
                    <a:pt x="187" y="402"/>
                  </a:lnTo>
                  <a:lnTo>
                    <a:pt x="157" y="424"/>
                  </a:lnTo>
                  <a:lnTo>
                    <a:pt x="135" y="417"/>
                  </a:lnTo>
                  <a:lnTo>
                    <a:pt x="109" y="411"/>
                  </a:lnTo>
                  <a:lnTo>
                    <a:pt x="108" y="388"/>
                  </a:lnTo>
                  <a:lnTo>
                    <a:pt x="105" y="376"/>
                  </a:lnTo>
                  <a:lnTo>
                    <a:pt x="94" y="373"/>
                  </a:lnTo>
                  <a:lnTo>
                    <a:pt x="72" y="375"/>
                  </a:lnTo>
                  <a:lnTo>
                    <a:pt x="58" y="369"/>
                  </a:lnTo>
                  <a:lnTo>
                    <a:pt x="52" y="361"/>
                  </a:lnTo>
                  <a:lnTo>
                    <a:pt x="40" y="361"/>
                  </a:lnTo>
                  <a:lnTo>
                    <a:pt x="36" y="348"/>
                  </a:lnTo>
                  <a:lnTo>
                    <a:pt x="19" y="333"/>
                  </a:lnTo>
                  <a:lnTo>
                    <a:pt x="13" y="325"/>
                  </a:lnTo>
                  <a:lnTo>
                    <a:pt x="4" y="345"/>
                  </a:lnTo>
                  <a:lnTo>
                    <a:pt x="0" y="324"/>
                  </a:lnTo>
                  <a:lnTo>
                    <a:pt x="15" y="304"/>
                  </a:lnTo>
                  <a:lnTo>
                    <a:pt x="37" y="301"/>
                  </a:lnTo>
                  <a:lnTo>
                    <a:pt x="54" y="300"/>
                  </a:lnTo>
                  <a:lnTo>
                    <a:pt x="60" y="271"/>
                  </a:lnTo>
                  <a:lnTo>
                    <a:pt x="54" y="262"/>
                  </a:lnTo>
                  <a:lnTo>
                    <a:pt x="72" y="253"/>
                  </a:lnTo>
                  <a:lnTo>
                    <a:pt x="64" y="235"/>
                  </a:lnTo>
                  <a:lnTo>
                    <a:pt x="55" y="210"/>
                  </a:lnTo>
                  <a:lnTo>
                    <a:pt x="54" y="184"/>
                  </a:lnTo>
                  <a:lnTo>
                    <a:pt x="61" y="171"/>
                  </a:lnTo>
                  <a:lnTo>
                    <a:pt x="78" y="157"/>
                  </a:lnTo>
                  <a:lnTo>
                    <a:pt x="94" y="163"/>
                  </a:lnTo>
                  <a:lnTo>
                    <a:pt x="108" y="148"/>
                  </a:lnTo>
                  <a:lnTo>
                    <a:pt x="118" y="115"/>
                  </a:lnTo>
                  <a:lnTo>
                    <a:pt x="130" y="109"/>
                  </a:lnTo>
                  <a:lnTo>
                    <a:pt x="136" y="96"/>
                  </a:lnTo>
                  <a:lnTo>
                    <a:pt x="127" y="84"/>
                  </a:lnTo>
                  <a:lnTo>
                    <a:pt x="103" y="84"/>
                  </a:lnTo>
                  <a:lnTo>
                    <a:pt x="72" y="75"/>
                  </a:lnTo>
                  <a:lnTo>
                    <a:pt x="72" y="58"/>
                  </a:lnTo>
                  <a:lnTo>
                    <a:pt x="100" y="63"/>
                  </a:lnTo>
                  <a:lnTo>
                    <a:pt x="105" y="54"/>
                  </a:lnTo>
                  <a:lnTo>
                    <a:pt x="105" y="42"/>
                  </a:lnTo>
                  <a:lnTo>
                    <a:pt x="132" y="27"/>
                  </a:lnTo>
                  <a:lnTo>
                    <a:pt x="141" y="21"/>
                  </a:lnTo>
                  <a:lnTo>
                    <a:pt x="154" y="33"/>
                  </a:lnTo>
                  <a:lnTo>
                    <a:pt x="189" y="30"/>
                  </a:lnTo>
                  <a:lnTo>
                    <a:pt x="192" y="19"/>
                  </a:lnTo>
                  <a:lnTo>
                    <a:pt x="181" y="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27"/>
            <p:cNvSpPr>
              <a:spLocks/>
            </p:cNvSpPr>
            <p:nvPr/>
          </p:nvSpPr>
          <p:spPr bwMode="auto">
            <a:xfrm>
              <a:off x="2865" y="212"/>
              <a:ext cx="400" cy="608"/>
            </a:xfrm>
            <a:custGeom>
              <a:avLst/>
              <a:gdLst>
                <a:gd name="T0" fmla="*/ 185 w 379"/>
                <a:gd name="T1" fmla="*/ 0 h 571"/>
                <a:gd name="T2" fmla="*/ 214 w 379"/>
                <a:gd name="T3" fmla="*/ 65 h 571"/>
                <a:gd name="T4" fmla="*/ 179 w 379"/>
                <a:gd name="T5" fmla="*/ 120 h 571"/>
                <a:gd name="T6" fmla="*/ 209 w 379"/>
                <a:gd name="T7" fmla="*/ 175 h 571"/>
                <a:gd name="T8" fmla="*/ 274 w 379"/>
                <a:gd name="T9" fmla="*/ 171 h 571"/>
                <a:gd name="T10" fmla="*/ 300 w 379"/>
                <a:gd name="T11" fmla="*/ 126 h 571"/>
                <a:gd name="T12" fmla="*/ 300 w 379"/>
                <a:gd name="T13" fmla="*/ 88 h 571"/>
                <a:gd name="T14" fmla="*/ 335 w 379"/>
                <a:gd name="T15" fmla="*/ 76 h 571"/>
                <a:gd name="T16" fmla="*/ 335 w 379"/>
                <a:gd name="T17" fmla="*/ 130 h 571"/>
                <a:gd name="T18" fmla="*/ 360 w 379"/>
                <a:gd name="T19" fmla="*/ 161 h 571"/>
                <a:gd name="T20" fmla="*/ 403 w 379"/>
                <a:gd name="T21" fmla="*/ 145 h 571"/>
                <a:gd name="T22" fmla="*/ 399 w 379"/>
                <a:gd name="T23" fmla="*/ 220 h 571"/>
                <a:gd name="T24" fmla="*/ 401 w 379"/>
                <a:gd name="T25" fmla="*/ 282 h 571"/>
                <a:gd name="T26" fmla="*/ 310 w 379"/>
                <a:gd name="T27" fmla="*/ 330 h 571"/>
                <a:gd name="T28" fmla="*/ 338 w 379"/>
                <a:gd name="T29" fmla="*/ 330 h 571"/>
                <a:gd name="T30" fmla="*/ 379 w 379"/>
                <a:gd name="T31" fmla="*/ 385 h 571"/>
                <a:gd name="T32" fmla="*/ 416 w 379"/>
                <a:gd name="T33" fmla="*/ 404 h 571"/>
                <a:gd name="T34" fmla="*/ 479 w 379"/>
                <a:gd name="T35" fmla="*/ 404 h 571"/>
                <a:gd name="T36" fmla="*/ 564 w 379"/>
                <a:gd name="T37" fmla="*/ 488 h 571"/>
                <a:gd name="T38" fmla="*/ 575 w 379"/>
                <a:gd name="T39" fmla="*/ 527 h 571"/>
                <a:gd name="T40" fmla="*/ 568 w 379"/>
                <a:gd name="T41" fmla="*/ 599 h 571"/>
                <a:gd name="T42" fmla="*/ 495 w 379"/>
                <a:gd name="T43" fmla="*/ 631 h 571"/>
                <a:gd name="T44" fmla="*/ 458 w 379"/>
                <a:gd name="T45" fmla="*/ 654 h 571"/>
                <a:gd name="T46" fmla="*/ 458 w 379"/>
                <a:gd name="T47" fmla="*/ 694 h 571"/>
                <a:gd name="T48" fmla="*/ 424 w 379"/>
                <a:gd name="T49" fmla="*/ 742 h 571"/>
                <a:gd name="T50" fmla="*/ 387 w 379"/>
                <a:gd name="T51" fmla="*/ 794 h 571"/>
                <a:gd name="T52" fmla="*/ 373 w 379"/>
                <a:gd name="T53" fmla="*/ 850 h 571"/>
                <a:gd name="T54" fmla="*/ 327 w 379"/>
                <a:gd name="T55" fmla="*/ 916 h 571"/>
                <a:gd name="T56" fmla="*/ 298 w 379"/>
                <a:gd name="T57" fmla="*/ 944 h 571"/>
                <a:gd name="T58" fmla="*/ 215 w 379"/>
                <a:gd name="T59" fmla="*/ 908 h 571"/>
                <a:gd name="T60" fmla="*/ 194 w 379"/>
                <a:gd name="T61" fmla="*/ 921 h 571"/>
                <a:gd name="T62" fmla="*/ 155 w 379"/>
                <a:gd name="T63" fmla="*/ 925 h 571"/>
                <a:gd name="T64" fmla="*/ 102 w 379"/>
                <a:gd name="T65" fmla="*/ 902 h 571"/>
                <a:gd name="T66" fmla="*/ 129 w 379"/>
                <a:gd name="T67" fmla="*/ 839 h 571"/>
                <a:gd name="T68" fmla="*/ 115 w 379"/>
                <a:gd name="T69" fmla="*/ 754 h 571"/>
                <a:gd name="T70" fmla="*/ 142 w 379"/>
                <a:gd name="T71" fmla="*/ 697 h 571"/>
                <a:gd name="T72" fmla="*/ 112 w 379"/>
                <a:gd name="T73" fmla="*/ 668 h 571"/>
                <a:gd name="T74" fmla="*/ 72 w 379"/>
                <a:gd name="T75" fmla="*/ 676 h 571"/>
                <a:gd name="T76" fmla="*/ 89 w 379"/>
                <a:gd name="T77" fmla="*/ 620 h 571"/>
                <a:gd name="T78" fmla="*/ 50 w 379"/>
                <a:gd name="T79" fmla="*/ 610 h 571"/>
                <a:gd name="T80" fmla="*/ 74 w 379"/>
                <a:gd name="T81" fmla="*/ 546 h 571"/>
                <a:gd name="T82" fmla="*/ 142 w 379"/>
                <a:gd name="T83" fmla="*/ 531 h 571"/>
                <a:gd name="T84" fmla="*/ 125 w 379"/>
                <a:gd name="T85" fmla="*/ 480 h 571"/>
                <a:gd name="T86" fmla="*/ 103 w 379"/>
                <a:gd name="T87" fmla="*/ 408 h 571"/>
                <a:gd name="T88" fmla="*/ 115 w 379"/>
                <a:gd name="T89" fmla="*/ 358 h 571"/>
                <a:gd name="T90" fmla="*/ 99 w 379"/>
                <a:gd name="T91" fmla="*/ 299 h 571"/>
                <a:gd name="T92" fmla="*/ 59 w 379"/>
                <a:gd name="T93" fmla="*/ 295 h 571"/>
                <a:gd name="T94" fmla="*/ 23 w 379"/>
                <a:gd name="T95" fmla="*/ 245 h 571"/>
                <a:gd name="T96" fmla="*/ 0 w 379"/>
                <a:gd name="T97" fmla="*/ 195 h 571"/>
                <a:gd name="T98" fmla="*/ 24 w 379"/>
                <a:gd name="T99" fmla="*/ 144 h 571"/>
                <a:gd name="T100" fmla="*/ 47 w 379"/>
                <a:gd name="T101" fmla="*/ 88 h 571"/>
                <a:gd name="T102" fmla="*/ 61 w 379"/>
                <a:gd name="T103" fmla="*/ 51 h 571"/>
                <a:gd name="T104" fmla="*/ 103 w 379"/>
                <a:gd name="T105" fmla="*/ 6 h 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9" h="571">
                  <a:moveTo>
                    <a:pt x="87" y="9"/>
                  </a:moveTo>
                  <a:lnTo>
                    <a:pt x="120" y="0"/>
                  </a:lnTo>
                  <a:lnTo>
                    <a:pt x="133" y="21"/>
                  </a:lnTo>
                  <a:lnTo>
                    <a:pt x="138" y="39"/>
                  </a:lnTo>
                  <a:lnTo>
                    <a:pt x="127" y="55"/>
                  </a:lnTo>
                  <a:lnTo>
                    <a:pt x="117" y="73"/>
                  </a:lnTo>
                  <a:lnTo>
                    <a:pt x="132" y="93"/>
                  </a:lnTo>
                  <a:lnTo>
                    <a:pt x="136" y="106"/>
                  </a:lnTo>
                  <a:lnTo>
                    <a:pt x="165" y="112"/>
                  </a:lnTo>
                  <a:lnTo>
                    <a:pt x="178" y="103"/>
                  </a:lnTo>
                  <a:lnTo>
                    <a:pt x="187" y="82"/>
                  </a:lnTo>
                  <a:lnTo>
                    <a:pt x="195" y="76"/>
                  </a:lnTo>
                  <a:lnTo>
                    <a:pt x="205" y="64"/>
                  </a:lnTo>
                  <a:lnTo>
                    <a:pt x="195" y="54"/>
                  </a:lnTo>
                  <a:lnTo>
                    <a:pt x="202" y="42"/>
                  </a:lnTo>
                  <a:lnTo>
                    <a:pt x="217" y="46"/>
                  </a:lnTo>
                  <a:lnTo>
                    <a:pt x="225" y="58"/>
                  </a:lnTo>
                  <a:lnTo>
                    <a:pt x="217" y="79"/>
                  </a:lnTo>
                  <a:lnTo>
                    <a:pt x="214" y="109"/>
                  </a:lnTo>
                  <a:lnTo>
                    <a:pt x="234" y="97"/>
                  </a:lnTo>
                  <a:lnTo>
                    <a:pt x="250" y="84"/>
                  </a:lnTo>
                  <a:lnTo>
                    <a:pt x="262" y="88"/>
                  </a:lnTo>
                  <a:lnTo>
                    <a:pt x="277" y="124"/>
                  </a:lnTo>
                  <a:lnTo>
                    <a:pt x="259" y="133"/>
                  </a:lnTo>
                  <a:lnTo>
                    <a:pt x="267" y="145"/>
                  </a:lnTo>
                  <a:lnTo>
                    <a:pt x="261" y="171"/>
                  </a:lnTo>
                  <a:lnTo>
                    <a:pt x="222" y="174"/>
                  </a:lnTo>
                  <a:lnTo>
                    <a:pt x="202" y="198"/>
                  </a:lnTo>
                  <a:lnTo>
                    <a:pt x="211" y="219"/>
                  </a:lnTo>
                  <a:lnTo>
                    <a:pt x="219" y="198"/>
                  </a:lnTo>
                  <a:lnTo>
                    <a:pt x="243" y="220"/>
                  </a:lnTo>
                  <a:lnTo>
                    <a:pt x="246" y="234"/>
                  </a:lnTo>
                  <a:lnTo>
                    <a:pt x="261" y="231"/>
                  </a:lnTo>
                  <a:lnTo>
                    <a:pt x="268" y="244"/>
                  </a:lnTo>
                  <a:lnTo>
                    <a:pt x="286" y="249"/>
                  </a:lnTo>
                  <a:lnTo>
                    <a:pt x="312" y="244"/>
                  </a:lnTo>
                  <a:lnTo>
                    <a:pt x="313" y="282"/>
                  </a:lnTo>
                  <a:lnTo>
                    <a:pt x="366" y="295"/>
                  </a:lnTo>
                  <a:lnTo>
                    <a:pt x="379" y="303"/>
                  </a:lnTo>
                  <a:lnTo>
                    <a:pt x="373" y="319"/>
                  </a:lnTo>
                  <a:lnTo>
                    <a:pt x="373" y="345"/>
                  </a:lnTo>
                  <a:lnTo>
                    <a:pt x="369" y="363"/>
                  </a:lnTo>
                  <a:lnTo>
                    <a:pt x="339" y="372"/>
                  </a:lnTo>
                  <a:lnTo>
                    <a:pt x="321" y="382"/>
                  </a:lnTo>
                  <a:lnTo>
                    <a:pt x="312" y="373"/>
                  </a:lnTo>
                  <a:lnTo>
                    <a:pt x="298" y="396"/>
                  </a:lnTo>
                  <a:lnTo>
                    <a:pt x="309" y="402"/>
                  </a:lnTo>
                  <a:lnTo>
                    <a:pt x="298" y="420"/>
                  </a:lnTo>
                  <a:lnTo>
                    <a:pt x="298" y="438"/>
                  </a:lnTo>
                  <a:lnTo>
                    <a:pt x="276" y="450"/>
                  </a:lnTo>
                  <a:lnTo>
                    <a:pt x="268" y="472"/>
                  </a:lnTo>
                  <a:lnTo>
                    <a:pt x="252" y="481"/>
                  </a:lnTo>
                  <a:lnTo>
                    <a:pt x="255" y="508"/>
                  </a:lnTo>
                  <a:lnTo>
                    <a:pt x="241" y="514"/>
                  </a:lnTo>
                  <a:lnTo>
                    <a:pt x="219" y="531"/>
                  </a:lnTo>
                  <a:lnTo>
                    <a:pt x="213" y="555"/>
                  </a:lnTo>
                  <a:lnTo>
                    <a:pt x="202" y="556"/>
                  </a:lnTo>
                  <a:lnTo>
                    <a:pt x="193" y="571"/>
                  </a:lnTo>
                  <a:lnTo>
                    <a:pt x="162" y="559"/>
                  </a:lnTo>
                  <a:lnTo>
                    <a:pt x="139" y="549"/>
                  </a:lnTo>
                  <a:lnTo>
                    <a:pt x="129" y="541"/>
                  </a:lnTo>
                  <a:lnTo>
                    <a:pt x="126" y="558"/>
                  </a:lnTo>
                  <a:lnTo>
                    <a:pt x="114" y="567"/>
                  </a:lnTo>
                  <a:lnTo>
                    <a:pt x="100" y="559"/>
                  </a:lnTo>
                  <a:lnTo>
                    <a:pt x="87" y="544"/>
                  </a:lnTo>
                  <a:lnTo>
                    <a:pt x="66" y="546"/>
                  </a:lnTo>
                  <a:lnTo>
                    <a:pt x="70" y="529"/>
                  </a:lnTo>
                  <a:lnTo>
                    <a:pt x="84" y="508"/>
                  </a:lnTo>
                  <a:lnTo>
                    <a:pt x="84" y="475"/>
                  </a:lnTo>
                  <a:lnTo>
                    <a:pt x="75" y="456"/>
                  </a:lnTo>
                  <a:lnTo>
                    <a:pt x="90" y="433"/>
                  </a:lnTo>
                  <a:lnTo>
                    <a:pt x="93" y="423"/>
                  </a:lnTo>
                  <a:lnTo>
                    <a:pt x="84" y="405"/>
                  </a:lnTo>
                  <a:lnTo>
                    <a:pt x="73" y="403"/>
                  </a:lnTo>
                  <a:lnTo>
                    <a:pt x="58" y="426"/>
                  </a:lnTo>
                  <a:lnTo>
                    <a:pt x="46" y="409"/>
                  </a:lnTo>
                  <a:lnTo>
                    <a:pt x="57" y="387"/>
                  </a:lnTo>
                  <a:lnTo>
                    <a:pt x="58" y="376"/>
                  </a:lnTo>
                  <a:lnTo>
                    <a:pt x="49" y="367"/>
                  </a:lnTo>
                  <a:lnTo>
                    <a:pt x="33" y="369"/>
                  </a:lnTo>
                  <a:lnTo>
                    <a:pt x="46" y="351"/>
                  </a:lnTo>
                  <a:lnTo>
                    <a:pt x="48" y="331"/>
                  </a:lnTo>
                  <a:lnTo>
                    <a:pt x="64" y="331"/>
                  </a:lnTo>
                  <a:lnTo>
                    <a:pt x="93" y="321"/>
                  </a:lnTo>
                  <a:lnTo>
                    <a:pt x="96" y="310"/>
                  </a:lnTo>
                  <a:lnTo>
                    <a:pt x="81" y="291"/>
                  </a:lnTo>
                  <a:lnTo>
                    <a:pt x="58" y="273"/>
                  </a:lnTo>
                  <a:lnTo>
                    <a:pt x="67" y="247"/>
                  </a:lnTo>
                  <a:lnTo>
                    <a:pt x="73" y="234"/>
                  </a:lnTo>
                  <a:lnTo>
                    <a:pt x="75" y="217"/>
                  </a:lnTo>
                  <a:lnTo>
                    <a:pt x="78" y="199"/>
                  </a:lnTo>
                  <a:lnTo>
                    <a:pt x="64" y="181"/>
                  </a:lnTo>
                  <a:lnTo>
                    <a:pt x="51" y="169"/>
                  </a:lnTo>
                  <a:lnTo>
                    <a:pt x="39" y="178"/>
                  </a:lnTo>
                  <a:lnTo>
                    <a:pt x="39" y="160"/>
                  </a:lnTo>
                  <a:lnTo>
                    <a:pt x="15" y="148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2" y="108"/>
                  </a:lnTo>
                  <a:lnTo>
                    <a:pt x="16" y="87"/>
                  </a:lnTo>
                  <a:lnTo>
                    <a:pt x="22" y="70"/>
                  </a:lnTo>
                  <a:lnTo>
                    <a:pt x="31" y="54"/>
                  </a:lnTo>
                  <a:lnTo>
                    <a:pt x="19" y="34"/>
                  </a:lnTo>
                  <a:lnTo>
                    <a:pt x="40" y="31"/>
                  </a:lnTo>
                  <a:lnTo>
                    <a:pt x="49" y="18"/>
                  </a:lnTo>
                  <a:lnTo>
                    <a:pt x="67" y="6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28"/>
            <p:cNvSpPr>
              <a:spLocks/>
            </p:cNvSpPr>
            <p:nvPr/>
          </p:nvSpPr>
          <p:spPr bwMode="auto">
            <a:xfrm>
              <a:off x="2639" y="270"/>
              <a:ext cx="330" cy="377"/>
            </a:xfrm>
            <a:custGeom>
              <a:avLst/>
              <a:gdLst>
                <a:gd name="T0" fmla="*/ 273 w 312"/>
                <a:gd name="T1" fmla="*/ 34 h 354"/>
                <a:gd name="T2" fmla="*/ 301 w 312"/>
                <a:gd name="T3" fmla="*/ 105 h 354"/>
                <a:gd name="T4" fmla="*/ 333 w 312"/>
                <a:gd name="T5" fmla="*/ 142 h 354"/>
                <a:gd name="T6" fmla="*/ 405 w 312"/>
                <a:gd name="T7" fmla="*/ 199 h 354"/>
                <a:gd name="T8" fmla="*/ 455 w 312"/>
                <a:gd name="T9" fmla="*/ 234 h 354"/>
                <a:gd name="T10" fmla="*/ 437 w 312"/>
                <a:gd name="T11" fmla="*/ 337 h 354"/>
                <a:gd name="T12" fmla="*/ 468 w 312"/>
                <a:gd name="T13" fmla="*/ 400 h 354"/>
                <a:gd name="T14" fmla="*/ 484 w 312"/>
                <a:gd name="T15" fmla="*/ 441 h 354"/>
                <a:gd name="T16" fmla="*/ 409 w 312"/>
                <a:gd name="T17" fmla="*/ 458 h 354"/>
                <a:gd name="T18" fmla="*/ 385 w 312"/>
                <a:gd name="T19" fmla="*/ 526 h 354"/>
                <a:gd name="T20" fmla="*/ 429 w 312"/>
                <a:gd name="T21" fmla="*/ 541 h 354"/>
                <a:gd name="T22" fmla="*/ 406 w 312"/>
                <a:gd name="T23" fmla="*/ 587 h 354"/>
                <a:gd name="T24" fmla="*/ 367 w 312"/>
                <a:gd name="T25" fmla="*/ 571 h 354"/>
                <a:gd name="T26" fmla="*/ 328 w 312"/>
                <a:gd name="T27" fmla="*/ 566 h 354"/>
                <a:gd name="T28" fmla="*/ 282 w 312"/>
                <a:gd name="T29" fmla="*/ 566 h 354"/>
                <a:gd name="T30" fmla="*/ 263 w 312"/>
                <a:gd name="T31" fmla="*/ 512 h 354"/>
                <a:gd name="T32" fmla="*/ 230 w 312"/>
                <a:gd name="T33" fmla="*/ 461 h 354"/>
                <a:gd name="T34" fmla="*/ 172 w 312"/>
                <a:gd name="T35" fmla="*/ 433 h 354"/>
                <a:gd name="T36" fmla="*/ 125 w 312"/>
                <a:gd name="T37" fmla="*/ 441 h 354"/>
                <a:gd name="T38" fmla="*/ 79 w 312"/>
                <a:gd name="T39" fmla="*/ 379 h 354"/>
                <a:gd name="T40" fmla="*/ 79 w 312"/>
                <a:gd name="T41" fmla="*/ 330 h 354"/>
                <a:gd name="T42" fmla="*/ 70 w 312"/>
                <a:gd name="T43" fmla="*/ 259 h 354"/>
                <a:gd name="T44" fmla="*/ 32 w 312"/>
                <a:gd name="T45" fmla="*/ 278 h 354"/>
                <a:gd name="T46" fmla="*/ 2 w 312"/>
                <a:gd name="T47" fmla="*/ 297 h 354"/>
                <a:gd name="T48" fmla="*/ 19 w 312"/>
                <a:gd name="T49" fmla="*/ 249 h 354"/>
                <a:gd name="T50" fmla="*/ 17 w 312"/>
                <a:gd name="T51" fmla="*/ 196 h 354"/>
                <a:gd name="T52" fmla="*/ 56 w 312"/>
                <a:gd name="T53" fmla="*/ 198 h 354"/>
                <a:gd name="T54" fmla="*/ 54 w 312"/>
                <a:gd name="T55" fmla="*/ 134 h 354"/>
                <a:gd name="T56" fmla="*/ 116 w 312"/>
                <a:gd name="T57" fmla="*/ 178 h 354"/>
                <a:gd name="T58" fmla="*/ 154 w 312"/>
                <a:gd name="T59" fmla="*/ 224 h 354"/>
                <a:gd name="T60" fmla="*/ 200 w 312"/>
                <a:gd name="T61" fmla="*/ 224 h 354"/>
                <a:gd name="T62" fmla="*/ 235 w 312"/>
                <a:gd name="T63" fmla="*/ 204 h 354"/>
                <a:gd name="T64" fmla="*/ 257 w 312"/>
                <a:gd name="T65" fmla="*/ 153 h 354"/>
                <a:gd name="T66" fmla="*/ 248 w 312"/>
                <a:gd name="T67" fmla="*/ 62 h 354"/>
                <a:gd name="T68" fmla="*/ 253 w 312"/>
                <a:gd name="T69" fmla="*/ 34 h 354"/>
                <a:gd name="T70" fmla="*/ 253 w 312"/>
                <a:gd name="T71" fmla="*/ 0 h 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12" h="354">
                  <a:moveTo>
                    <a:pt x="162" y="0"/>
                  </a:moveTo>
                  <a:lnTo>
                    <a:pt x="174" y="21"/>
                  </a:lnTo>
                  <a:lnTo>
                    <a:pt x="171" y="58"/>
                  </a:lnTo>
                  <a:lnTo>
                    <a:pt x="192" y="64"/>
                  </a:lnTo>
                  <a:lnTo>
                    <a:pt x="216" y="60"/>
                  </a:lnTo>
                  <a:lnTo>
                    <a:pt x="213" y="85"/>
                  </a:lnTo>
                  <a:lnTo>
                    <a:pt x="252" y="106"/>
                  </a:lnTo>
                  <a:lnTo>
                    <a:pt x="257" y="121"/>
                  </a:lnTo>
                  <a:lnTo>
                    <a:pt x="269" y="117"/>
                  </a:lnTo>
                  <a:lnTo>
                    <a:pt x="290" y="142"/>
                  </a:lnTo>
                  <a:lnTo>
                    <a:pt x="293" y="177"/>
                  </a:lnTo>
                  <a:lnTo>
                    <a:pt x="279" y="204"/>
                  </a:lnTo>
                  <a:lnTo>
                    <a:pt x="273" y="219"/>
                  </a:lnTo>
                  <a:lnTo>
                    <a:pt x="299" y="241"/>
                  </a:lnTo>
                  <a:lnTo>
                    <a:pt x="312" y="256"/>
                  </a:lnTo>
                  <a:lnTo>
                    <a:pt x="309" y="267"/>
                  </a:lnTo>
                  <a:lnTo>
                    <a:pt x="282" y="276"/>
                  </a:lnTo>
                  <a:lnTo>
                    <a:pt x="261" y="277"/>
                  </a:lnTo>
                  <a:lnTo>
                    <a:pt x="261" y="297"/>
                  </a:lnTo>
                  <a:lnTo>
                    <a:pt x="245" y="318"/>
                  </a:lnTo>
                  <a:lnTo>
                    <a:pt x="266" y="315"/>
                  </a:lnTo>
                  <a:lnTo>
                    <a:pt x="273" y="327"/>
                  </a:lnTo>
                  <a:lnTo>
                    <a:pt x="266" y="343"/>
                  </a:lnTo>
                  <a:lnTo>
                    <a:pt x="258" y="354"/>
                  </a:lnTo>
                  <a:lnTo>
                    <a:pt x="243" y="334"/>
                  </a:lnTo>
                  <a:lnTo>
                    <a:pt x="234" y="345"/>
                  </a:lnTo>
                  <a:lnTo>
                    <a:pt x="221" y="334"/>
                  </a:lnTo>
                  <a:lnTo>
                    <a:pt x="209" y="342"/>
                  </a:lnTo>
                  <a:lnTo>
                    <a:pt x="191" y="339"/>
                  </a:lnTo>
                  <a:lnTo>
                    <a:pt x="180" y="342"/>
                  </a:lnTo>
                  <a:lnTo>
                    <a:pt x="159" y="327"/>
                  </a:lnTo>
                  <a:lnTo>
                    <a:pt x="168" y="310"/>
                  </a:lnTo>
                  <a:lnTo>
                    <a:pt x="158" y="304"/>
                  </a:lnTo>
                  <a:lnTo>
                    <a:pt x="147" y="279"/>
                  </a:lnTo>
                  <a:lnTo>
                    <a:pt x="143" y="258"/>
                  </a:lnTo>
                  <a:lnTo>
                    <a:pt x="110" y="262"/>
                  </a:lnTo>
                  <a:lnTo>
                    <a:pt x="98" y="256"/>
                  </a:lnTo>
                  <a:lnTo>
                    <a:pt x="80" y="267"/>
                  </a:lnTo>
                  <a:lnTo>
                    <a:pt x="66" y="250"/>
                  </a:lnTo>
                  <a:lnTo>
                    <a:pt x="51" y="229"/>
                  </a:lnTo>
                  <a:lnTo>
                    <a:pt x="62" y="211"/>
                  </a:lnTo>
                  <a:lnTo>
                    <a:pt x="51" y="198"/>
                  </a:lnTo>
                  <a:lnTo>
                    <a:pt x="44" y="169"/>
                  </a:lnTo>
                  <a:lnTo>
                    <a:pt x="44" y="156"/>
                  </a:lnTo>
                  <a:lnTo>
                    <a:pt x="32" y="154"/>
                  </a:lnTo>
                  <a:lnTo>
                    <a:pt x="21" y="168"/>
                  </a:lnTo>
                  <a:lnTo>
                    <a:pt x="9" y="189"/>
                  </a:lnTo>
                  <a:lnTo>
                    <a:pt x="2" y="180"/>
                  </a:lnTo>
                  <a:lnTo>
                    <a:pt x="0" y="169"/>
                  </a:lnTo>
                  <a:lnTo>
                    <a:pt x="11" y="151"/>
                  </a:lnTo>
                  <a:lnTo>
                    <a:pt x="15" y="133"/>
                  </a:lnTo>
                  <a:lnTo>
                    <a:pt x="9" y="118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38" y="102"/>
                  </a:lnTo>
                  <a:lnTo>
                    <a:pt x="35" y="81"/>
                  </a:lnTo>
                  <a:lnTo>
                    <a:pt x="68" y="81"/>
                  </a:lnTo>
                  <a:lnTo>
                    <a:pt x="74" y="108"/>
                  </a:lnTo>
                  <a:lnTo>
                    <a:pt x="81" y="127"/>
                  </a:lnTo>
                  <a:lnTo>
                    <a:pt x="98" y="135"/>
                  </a:lnTo>
                  <a:lnTo>
                    <a:pt x="119" y="144"/>
                  </a:lnTo>
                  <a:lnTo>
                    <a:pt x="128" y="135"/>
                  </a:lnTo>
                  <a:lnTo>
                    <a:pt x="125" y="114"/>
                  </a:lnTo>
                  <a:lnTo>
                    <a:pt x="150" y="123"/>
                  </a:lnTo>
                  <a:lnTo>
                    <a:pt x="159" y="106"/>
                  </a:lnTo>
                  <a:lnTo>
                    <a:pt x="164" y="93"/>
                  </a:lnTo>
                  <a:lnTo>
                    <a:pt x="159" y="61"/>
                  </a:lnTo>
                  <a:lnTo>
                    <a:pt x="158" y="37"/>
                  </a:lnTo>
                  <a:lnTo>
                    <a:pt x="150" y="30"/>
                  </a:lnTo>
                  <a:lnTo>
                    <a:pt x="162" y="21"/>
                  </a:lnTo>
                  <a:lnTo>
                    <a:pt x="150" y="1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975" y="548"/>
              <a:ext cx="159" cy="156"/>
            </a:xfrm>
            <a:custGeom>
              <a:avLst/>
              <a:gdLst>
                <a:gd name="T0" fmla="*/ 263525 w 527050"/>
                <a:gd name="T1" fmla="*/ 0 h 533400"/>
                <a:gd name="T2" fmla="*/ 1 w 527050"/>
                <a:gd name="T3" fmla="*/ 203740 h 533400"/>
                <a:gd name="T4" fmla="*/ 100657 w 527050"/>
                <a:gd name="T5" fmla="*/ 533398 h 533400"/>
                <a:gd name="T6" fmla="*/ 426393 w 527050"/>
                <a:gd name="T7" fmla="*/ 533398 h 533400"/>
                <a:gd name="T8" fmla="*/ 527049 w 527050"/>
                <a:gd name="T9" fmla="*/ 203740 h 533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62869 w 527050"/>
                <a:gd name="T16" fmla="*/ 203742 h 533400"/>
                <a:gd name="T17" fmla="*/ 364181 w 527050"/>
                <a:gd name="T18" fmla="*/ 407479 h 53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7050" h="533400">
                  <a:moveTo>
                    <a:pt x="1" y="203740"/>
                  </a:moveTo>
                  <a:lnTo>
                    <a:pt x="201316" y="203742"/>
                  </a:lnTo>
                  <a:lnTo>
                    <a:pt x="263525" y="0"/>
                  </a:lnTo>
                  <a:lnTo>
                    <a:pt x="325734" y="203742"/>
                  </a:lnTo>
                  <a:lnTo>
                    <a:pt x="527049" y="203740"/>
                  </a:lnTo>
                  <a:lnTo>
                    <a:pt x="364181" y="329658"/>
                  </a:lnTo>
                  <a:lnTo>
                    <a:pt x="426393" y="533398"/>
                  </a:lnTo>
                  <a:lnTo>
                    <a:pt x="263525" y="407479"/>
                  </a:lnTo>
                  <a:lnTo>
                    <a:pt x="100657" y="533398"/>
                  </a:lnTo>
                  <a:lnTo>
                    <a:pt x="162869" y="329658"/>
                  </a:ln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8" name="Freeform 30"/>
            <p:cNvSpPr>
              <a:spLocks/>
            </p:cNvSpPr>
            <p:nvPr/>
          </p:nvSpPr>
          <p:spPr bwMode="auto">
            <a:xfrm>
              <a:off x="3151" y="500"/>
              <a:ext cx="399" cy="456"/>
            </a:xfrm>
            <a:custGeom>
              <a:avLst/>
              <a:gdLst>
                <a:gd name="T0" fmla="*/ 214 w 378"/>
                <a:gd name="T1" fmla="*/ 46 h 429"/>
                <a:gd name="T2" fmla="*/ 239 w 378"/>
                <a:gd name="T3" fmla="*/ 74 h 429"/>
                <a:gd name="T4" fmla="*/ 297 w 378"/>
                <a:gd name="T5" fmla="*/ 73 h 429"/>
                <a:gd name="T6" fmla="*/ 315 w 378"/>
                <a:gd name="T7" fmla="*/ 120 h 429"/>
                <a:gd name="T8" fmla="*/ 324 w 378"/>
                <a:gd name="T9" fmla="*/ 137 h 429"/>
                <a:gd name="T10" fmla="*/ 353 w 378"/>
                <a:gd name="T11" fmla="*/ 191 h 429"/>
                <a:gd name="T12" fmla="*/ 403 w 378"/>
                <a:gd name="T13" fmla="*/ 186 h 429"/>
                <a:gd name="T14" fmla="*/ 438 w 378"/>
                <a:gd name="T15" fmla="*/ 215 h 429"/>
                <a:gd name="T16" fmla="*/ 504 w 378"/>
                <a:gd name="T17" fmla="*/ 244 h 429"/>
                <a:gd name="T18" fmla="*/ 481 w 378"/>
                <a:gd name="T19" fmla="*/ 292 h 429"/>
                <a:gd name="T20" fmla="*/ 495 w 378"/>
                <a:gd name="T21" fmla="*/ 400 h 429"/>
                <a:gd name="T22" fmla="*/ 532 w 378"/>
                <a:gd name="T23" fmla="*/ 433 h 429"/>
                <a:gd name="T24" fmla="*/ 562 w 378"/>
                <a:gd name="T25" fmla="*/ 514 h 429"/>
                <a:gd name="T26" fmla="*/ 578 w 378"/>
                <a:gd name="T27" fmla="*/ 578 h 429"/>
                <a:gd name="T28" fmla="*/ 495 w 378"/>
                <a:gd name="T29" fmla="*/ 606 h 429"/>
                <a:gd name="T30" fmla="*/ 499 w 378"/>
                <a:gd name="T31" fmla="*/ 651 h 429"/>
                <a:gd name="T32" fmla="*/ 452 w 378"/>
                <a:gd name="T33" fmla="*/ 671 h 429"/>
                <a:gd name="T34" fmla="*/ 395 w 378"/>
                <a:gd name="T35" fmla="*/ 695 h 429"/>
                <a:gd name="T36" fmla="*/ 395 w 378"/>
                <a:gd name="T37" fmla="*/ 585 h 429"/>
                <a:gd name="T38" fmla="*/ 329 w 378"/>
                <a:gd name="T39" fmla="*/ 604 h 429"/>
                <a:gd name="T40" fmla="*/ 287 w 378"/>
                <a:gd name="T41" fmla="*/ 550 h 429"/>
                <a:gd name="T42" fmla="*/ 209 w 378"/>
                <a:gd name="T43" fmla="*/ 580 h 429"/>
                <a:gd name="T44" fmla="*/ 221 w 378"/>
                <a:gd name="T45" fmla="*/ 513 h 429"/>
                <a:gd name="T46" fmla="*/ 143 w 378"/>
                <a:gd name="T47" fmla="*/ 437 h 429"/>
                <a:gd name="T48" fmla="*/ 79 w 378"/>
                <a:gd name="T49" fmla="*/ 432 h 429"/>
                <a:gd name="T50" fmla="*/ 46 w 378"/>
                <a:gd name="T51" fmla="*/ 364 h 429"/>
                <a:gd name="T52" fmla="*/ 0 w 378"/>
                <a:gd name="T53" fmla="*/ 317 h 429"/>
                <a:gd name="T54" fmla="*/ 37 w 378"/>
                <a:gd name="T55" fmla="*/ 275 h 429"/>
                <a:gd name="T56" fmla="*/ 60 w 378"/>
                <a:gd name="T57" fmla="*/ 210 h 429"/>
                <a:gd name="T58" fmla="*/ 61 w 378"/>
                <a:gd name="T59" fmla="*/ 176 h 429"/>
                <a:gd name="T60" fmla="*/ 113 w 378"/>
                <a:gd name="T61" fmla="*/ 164 h 429"/>
                <a:gd name="T62" fmla="*/ 155 w 378"/>
                <a:gd name="T63" fmla="*/ 123 h 429"/>
                <a:gd name="T64" fmla="*/ 164 w 378"/>
                <a:gd name="T65" fmla="*/ 49 h 429"/>
                <a:gd name="T66" fmla="*/ 185 w 378"/>
                <a:gd name="T67" fmla="*/ 4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8" h="429">
                  <a:moveTo>
                    <a:pt x="135" y="0"/>
                  </a:moveTo>
                  <a:lnTo>
                    <a:pt x="138" y="28"/>
                  </a:lnTo>
                  <a:lnTo>
                    <a:pt x="153" y="27"/>
                  </a:lnTo>
                  <a:lnTo>
                    <a:pt x="154" y="46"/>
                  </a:lnTo>
                  <a:lnTo>
                    <a:pt x="169" y="39"/>
                  </a:lnTo>
                  <a:lnTo>
                    <a:pt x="192" y="45"/>
                  </a:lnTo>
                  <a:lnTo>
                    <a:pt x="186" y="63"/>
                  </a:lnTo>
                  <a:lnTo>
                    <a:pt x="204" y="73"/>
                  </a:lnTo>
                  <a:lnTo>
                    <a:pt x="192" y="99"/>
                  </a:lnTo>
                  <a:lnTo>
                    <a:pt x="210" y="84"/>
                  </a:lnTo>
                  <a:lnTo>
                    <a:pt x="229" y="93"/>
                  </a:lnTo>
                  <a:lnTo>
                    <a:pt x="228" y="118"/>
                  </a:lnTo>
                  <a:lnTo>
                    <a:pt x="256" y="102"/>
                  </a:lnTo>
                  <a:lnTo>
                    <a:pt x="262" y="114"/>
                  </a:lnTo>
                  <a:lnTo>
                    <a:pt x="274" y="112"/>
                  </a:lnTo>
                  <a:lnTo>
                    <a:pt x="282" y="132"/>
                  </a:lnTo>
                  <a:lnTo>
                    <a:pt x="306" y="135"/>
                  </a:lnTo>
                  <a:lnTo>
                    <a:pt x="327" y="150"/>
                  </a:lnTo>
                  <a:lnTo>
                    <a:pt x="328" y="163"/>
                  </a:lnTo>
                  <a:lnTo>
                    <a:pt x="313" y="180"/>
                  </a:lnTo>
                  <a:lnTo>
                    <a:pt x="327" y="225"/>
                  </a:lnTo>
                  <a:lnTo>
                    <a:pt x="321" y="246"/>
                  </a:lnTo>
                  <a:lnTo>
                    <a:pt x="339" y="252"/>
                  </a:lnTo>
                  <a:lnTo>
                    <a:pt x="345" y="265"/>
                  </a:lnTo>
                  <a:lnTo>
                    <a:pt x="336" y="282"/>
                  </a:lnTo>
                  <a:lnTo>
                    <a:pt x="364" y="316"/>
                  </a:lnTo>
                  <a:lnTo>
                    <a:pt x="378" y="337"/>
                  </a:lnTo>
                  <a:lnTo>
                    <a:pt x="375" y="355"/>
                  </a:lnTo>
                  <a:lnTo>
                    <a:pt x="360" y="367"/>
                  </a:lnTo>
                  <a:lnTo>
                    <a:pt x="321" y="372"/>
                  </a:lnTo>
                  <a:lnTo>
                    <a:pt x="328" y="388"/>
                  </a:lnTo>
                  <a:lnTo>
                    <a:pt x="324" y="400"/>
                  </a:lnTo>
                  <a:lnTo>
                    <a:pt x="298" y="397"/>
                  </a:lnTo>
                  <a:lnTo>
                    <a:pt x="294" y="412"/>
                  </a:lnTo>
                  <a:lnTo>
                    <a:pt x="280" y="429"/>
                  </a:lnTo>
                  <a:lnTo>
                    <a:pt x="255" y="427"/>
                  </a:lnTo>
                  <a:lnTo>
                    <a:pt x="255" y="399"/>
                  </a:lnTo>
                  <a:lnTo>
                    <a:pt x="255" y="358"/>
                  </a:lnTo>
                  <a:lnTo>
                    <a:pt x="235" y="367"/>
                  </a:lnTo>
                  <a:lnTo>
                    <a:pt x="213" y="370"/>
                  </a:lnTo>
                  <a:lnTo>
                    <a:pt x="201" y="346"/>
                  </a:lnTo>
                  <a:lnTo>
                    <a:pt x="186" y="337"/>
                  </a:lnTo>
                  <a:lnTo>
                    <a:pt x="148" y="351"/>
                  </a:lnTo>
                  <a:lnTo>
                    <a:pt x="136" y="357"/>
                  </a:lnTo>
                  <a:lnTo>
                    <a:pt x="142" y="330"/>
                  </a:lnTo>
                  <a:lnTo>
                    <a:pt x="144" y="315"/>
                  </a:lnTo>
                  <a:lnTo>
                    <a:pt x="115" y="294"/>
                  </a:lnTo>
                  <a:lnTo>
                    <a:pt x="93" y="268"/>
                  </a:lnTo>
                  <a:lnTo>
                    <a:pt x="63" y="285"/>
                  </a:lnTo>
                  <a:lnTo>
                    <a:pt x="51" y="264"/>
                  </a:lnTo>
                  <a:lnTo>
                    <a:pt x="33" y="249"/>
                  </a:lnTo>
                  <a:lnTo>
                    <a:pt x="30" y="223"/>
                  </a:lnTo>
                  <a:lnTo>
                    <a:pt x="15" y="202"/>
                  </a:lnTo>
                  <a:lnTo>
                    <a:pt x="0" y="193"/>
                  </a:lnTo>
                  <a:lnTo>
                    <a:pt x="4" y="175"/>
                  </a:lnTo>
                  <a:lnTo>
                    <a:pt x="24" y="169"/>
                  </a:lnTo>
                  <a:lnTo>
                    <a:pt x="27" y="148"/>
                  </a:lnTo>
                  <a:lnTo>
                    <a:pt x="39" y="129"/>
                  </a:lnTo>
                  <a:lnTo>
                    <a:pt x="25" y="121"/>
                  </a:lnTo>
                  <a:lnTo>
                    <a:pt x="40" y="108"/>
                  </a:lnTo>
                  <a:lnTo>
                    <a:pt x="51" y="112"/>
                  </a:lnTo>
                  <a:lnTo>
                    <a:pt x="73" y="100"/>
                  </a:lnTo>
                  <a:lnTo>
                    <a:pt x="97" y="94"/>
                  </a:lnTo>
                  <a:lnTo>
                    <a:pt x="100" y="76"/>
                  </a:lnTo>
                  <a:lnTo>
                    <a:pt x="103" y="48"/>
                  </a:lnTo>
                  <a:lnTo>
                    <a:pt x="106" y="30"/>
                  </a:lnTo>
                  <a:lnTo>
                    <a:pt x="97" y="25"/>
                  </a:lnTo>
                  <a:lnTo>
                    <a:pt x="120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31"/>
            <p:cNvSpPr>
              <a:spLocks/>
            </p:cNvSpPr>
            <p:nvPr/>
          </p:nvSpPr>
          <p:spPr bwMode="auto">
            <a:xfrm>
              <a:off x="3070" y="707"/>
              <a:ext cx="351" cy="409"/>
            </a:xfrm>
            <a:custGeom>
              <a:avLst/>
              <a:gdLst>
                <a:gd name="T0" fmla="*/ 91 w 333"/>
                <a:gd name="T1" fmla="*/ 70 h 384"/>
                <a:gd name="T2" fmla="*/ 34 w 333"/>
                <a:gd name="T3" fmla="*/ 111 h 384"/>
                <a:gd name="T4" fmla="*/ 9 w 333"/>
                <a:gd name="T5" fmla="*/ 151 h 384"/>
                <a:gd name="T6" fmla="*/ 0 w 333"/>
                <a:gd name="T7" fmla="*/ 201 h 384"/>
                <a:gd name="T8" fmla="*/ 59 w 333"/>
                <a:gd name="T9" fmla="*/ 239 h 384"/>
                <a:gd name="T10" fmla="*/ 110 w 333"/>
                <a:gd name="T11" fmla="*/ 313 h 384"/>
                <a:gd name="T12" fmla="*/ 123 w 333"/>
                <a:gd name="T13" fmla="*/ 350 h 384"/>
                <a:gd name="T14" fmla="*/ 188 w 333"/>
                <a:gd name="T15" fmla="*/ 388 h 384"/>
                <a:gd name="T16" fmla="*/ 168 w 333"/>
                <a:gd name="T17" fmla="*/ 437 h 384"/>
                <a:gd name="T18" fmla="*/ 153 w 333"/>
                <a:gd name="T19" fmla="*/ 491 h 384"/>
                <a:gd name="T20" fmla="*/ 199 w 333"/>
                <a:gd name="T21" fmla="*/ 542 h 384"/>
                <a:gd name="T22" fmla="*/ 191 w 333"/>
                <a:gd name="T23" fmla="*/ 605 h 384"/>
                <a:gd name="T24" fmla="*/ 226 w 333"/>
                <a:gd name="T25" fmla="*/ 635 h 384"/>
                <a:gd name="T26" fmla="*/ 209 w 333"/>
                <a:gd name="T27" fmla="*/ 569 h 384"/>
                <a:gd name="T28" fmla="*/ 269 w 333"/>
                <a:gd name="T29" fmla="*/ 598 h 384"/>
                <a:gd name="T30" fmla="*/ 295 w 333"/>
                <a:gd name="T31" fmla="*/ 563 h 384"/>
                <a:gd name="T32" fmla="*/ 329 w 333"/>
                <a:gd name="T33" fmla="*/ 534 h 384"/>
                <a:gd name="T34" fmla="*/ 377 w 333"/>
                <a:gd name="T35" fmla="*/ 522 h 384"/>
                <a:gd name="T36" fmla="*/ 415 w 333"/>
                <a:gd name="T37" fmla="*/ 481 h 384"/>
                <a:gd name="T38" fmla="*/ 462 w 333"/>
                <a:gd name="T39" fmla="*/ 441 h 384"/>
                <a:gd name="T40" fmla="*/ 403 w 333"/>
                <a:gd name="T41" fmla="*/ 407 h 384"/>
                <a:gd name="T42" fmla="*/ 433 w 333"/>
                <a:gd name="T43" fmla="*/ 379 h 384"/>
                <a:gd name="T44" fmla="*/ 482 w 333"/>
                <a:gd name="T45" fmla="*/ 403 h 384"/>
                <a:gd name="T46" fmla="*/ 503 w 333"/>
                <a:gd name="T47" fmla="*/ 317 h 384"/>
                <a:gd name="T48" fmla="*/ 472 w 333"/>
                <a:gd name="T49" fmla="*/ 290 h 384"/>
                <a:gd name="T50" fmla="*/ 427 w 333"/>
                <a:gd name="T51" fmla="*/ 255 h 384"/>
                <a:gd name="T52" fmla="*/ 351 w 333"/>
                <a:gd name="T53" fmla="*/ 249 h 384"/>
                <a:gd name="T54" fmla="*/ 333 w 333"/>
                <a:gd name="T55" fmla="*/ 196 h 384"/>
                <a:gd name="T56" fmla="*/ 259 w 333"/>
                <a:gd name="T57" fmla="*/ 125 h 384"/>
                <a:gd name="T58" fmla="*/ 192 w 333"/>
                <a:gd name="T59" fmla="*/ 111 h 384"/>
                <a:gd name="T60" fmla="*/ 168 w 333"/>
                <a:gd name="T61" fmla="*/ 45 h 384"/>
                <a:gd name="T62" fmla="*/ 117 w 333"/>
                <a:gd name="T63" fmla="*/ 0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3" h="384">
                  <a:moveTo>
                    <a:pt x="58" y="22"/>
                  </a:moveTo>
                  <a:lnTo>
                    <a:pt x="60" y="42"/>
                  </a:lnTo>
                  <a:lnTo>
                    <a:pt x="41" y="51"/>
                  </a:lnTo>
                  <a:lnTo>
                    <a:pt x="23" y="67"/>
                  </a:lnTo>
                  <a:lnTo>
                    <a:pt x="20" y="88"/>
                  </a:lnTo>
                  <a:lnTo>
                    <a:pt x="9" y="91"/>
                  </a:lnTo>
                  <a:lnTo>
                    <a:pt x="0" y="106"/>
                  </a:lnTo>
                  <a:lnTo>
                    <a:pt x="0" y="121"/>
                  </a:lnTo>
                  <a:lnTo>
                    <a:pt x="26" y="127"/>
                  </a:lnTo>
                  <a:lnTo>
                    <a:pt x="39" y="144"/>
                  </a:lnTo>
                  <a:lnTo>
                    <a:pt x="65" y="174"/>
                  </a:lnTo>
                  <a:lnTo>
                    <a:pt x="72" y="189"/>
                  </a:lnTo>
                  <a:lnTo>
                    <a:pt x="89" y="192"/>
                  </a:lnTo>
                  <a:lnTo>
                    <a:pt x="81" y="210"/>
                  </a:lnTo>
                  <a:lnTo>
                    <a:pt x="104" y="231"/>
                  </a:lnTo>
                  <a:lnTo>
                    <a:pt x="123" y="235"/>
                  </a:lnTo>
                  <a:lnTo>
                    <a:pt x="131" y="250"/>
                  </a:lnTo>
                  <a:lnTo>
                    <a:pt x="110" y="264"/>
                  </a:lnTo>
                  <a:lnTo>
                    <a:pt x="99" y="271"/>
                  </a:lnTo>
                  <a:lnTo>
                    <a:pt x="101" y="297"/>
                  </a:lnTo>
                  <a:lnTo>
                    <a:pt x="114" y="303"/>
                  </a:lnTo>
                  <a:lnTo>
                    <a:pt x="131" y="328"/>
                  </a:lnTo>
                  <a:lnTo>
                    <a:pt x="116" y="342"/>
                  </a:lnTo>
                  <a:lnTo>
                    <a:pt x="125" y="364"/>
                  </a:lnTo>
                  <a:lnTo>
                    <a:pt x="137" y="382"/>
                  </a:lnTo>
                  <a:lnTo>
                    <a:pt x="149" y="384"/>
                  </a:lnTo>
                  <a:lnTo>
                    <a:pt x="146" y="357"/>
                  </a:lnTo>
                  <a:lnTo>
                    <a:pt x="137" y="343"/>
                  </a:lnTo>
                  <a:lnTo>
                    <a:pt x="164" y="357"/>
                  </a:lnTo>
                  <a:lnTo>
                    <a:pt x="176" y="361"/>
                  </a:lnTo>
                  <a:lnTo>
                    <a:pt x="180" y="339"/>
                  </a:lnTo>
                  <a:lnTo>
                    <a:pt x="194" y="340"/>
                  </a:lnTo>
                  <a:lnTo>
                    <a:pt x="192" y="328"/>
                  </a:lnTo>
                  <a:lnTo>
                    <a:pt x="216" y="322"/>
                  </a:lnTo>
                  <a:lnTo>
                    <a:pt x="231" y="312"/>
                  </a:lnTo>
                  <a:lnTo>
                    <a:pt x="248" y="315"/>
                  </a:lnTo>
                  <a:lnTo>
                    <a:pt x="261" y="295"/>
                  </a:lnTo>
                  <a:lnTo>
                    <a:pt x="273" y="291"/>
                  </a:lnTo>
                  <a:lnTo>
                    <a:pt x="293" y="294"/>
                  </a:lnTo>
                  <a:lnTo>
                    <a:pt x="305" y="267"/>
                  </a:lnTo>
                  <a:lnTo>
                    <a:pt x="288" y="261"/>
                  </a:lnTo>
                  <a:lnTo>
                    <a:pt x="263" y="246"/>
                  </a:lnTo>
                  <a:lnTo>
                    <a:pt x="270" y="219"/>
                  </a:lnTo>
                  <a:lnTo>
                    <a:pt x="285" y="229"/>
                  </a:lnTo>
                  <a:lnTo>
                    <a:pt x="299" y="220"/>
                  </a:lnTo>
                  <a:lnTo>
                    <a:pt x="317" y="243"/>
                  </a:lnTo>
                  <a:lnTo>
                    <a:pt x="333" y="234"/>
                  </a:lnTo>
                  <a:lnTo>
                    <a:pt x="330" y="192"/>
                  </a:lnTo>
                  <a:lnTo>
                    <a:pt x="332" y="165"/>
                  </a:lnTo>
                  <a:lnTo>
                    <a:pt x="308" y="174"/>
                  </a:lnTo>
                  <a:lnTo>
                    <a:pt x="290" y="175"/>
                  </a:lnTo>
                  <a:lnTo>
                    <a:pt x="279" y="153"/>
                  </a:lnTo>
                  <a:lnTo>
                    <a:pt x="264" y="144"/>
                  </a:lnTo>
                  <a:lnTo>
                    <a:pt x="231" y="151"/>
                  </a:lnTo>
                  <a:lnTo>
                    <a:pt x="213" y="160"/>
                  </a:lnTo>
                  <a:lnTo>
                    <a:pt x="219" y="118"/>
                  </a:lnTo>
                  <a:lnTo>
                    <a:pt x="191" y="97"/>
                  </a:lnTo>
                  <a:lnTo>
                    <a:pt x="170" y="75"/>
                  </a:lnTo>
                  <a:lnTo>
                    <a:pt x="141" y="87"/>
                  </a:lnTo>
                  <a:lnTo>
                    <a:pt x="126" y="67"/>
                  </a:lnTo>
                  <a:lnTo>
                    <a:pt x="108" y="54"/>
                  </a:lnTo>
                  <a:lnTo>
                    <a:pt x="110" y="27"/>
                  </a:lnTo>
                  <a:lnTo>
                    <a:pt x="92" y="4"/>
                  </a:lnTo>
                  <a:lnTo>
                    <a:pt x="77" y="0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Line 50"/>
            <p:cNvSpPr>
              <a:spLocks noChangeShapeType="1"/>
            </p:cNvSpPr>
            <p:nvPr/>
          </p:nvSpPr>
          <p:spPr bwMode="auto">
            <a:xfrm>
              <a:off x="2835" y="485"/>
              <a:ext cx="158" cy="11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51"/>
            <p:cNvSpPr>
              <a:spLocks noChangeShapeType="1"/>
            </p:cNvSpPr>
            <p:nvPr/>
          </p:nvSpPr>
          <p:spPr bwMode="auto">
            <a:xfrm flipH="1">
              <a:off x="3091" y="405"/>
              <a:ext cx="141" cy="1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Line 52"/>
            <p:cNvSpPr>
              <a:spLocks noChangeShapeType="1"/>
            </p:cNvSpPr>
            <p:nvPr/>
          </p:nvSpPr>
          <p:spPr bwMode="auto">
            <a:xfrm flipH="1" flipV="1">
              <a:off x="3097" y="670"/>
              <a:ext cx="118" cy="1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Line 53"/>
            <p:cNvSpPr>
              <a:spLocks noChangeShapeType="1"/>
            </p:cNvSpPr>
            <p:nvPr/>
          </p:nvSpPr>
          <p:spPr bwMode="auto">
            <a:xfrm>
              <a:off x="3015" y="389"/>
              <a:ext cx="22" cy="1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Line 54"/>
            <p:cNvSpPr>
              <a:spLocks noChangeShapeType="1"/>
            </p:cNvSpPr>
            <p:nvPr/>
          </p:nvSpPr>
          <p:spPr bwMode="auto">
            <a:xfrm flipH="1" flipV="1">
              <a:off x="3112" y="646"/>
              <a:ext cx="215" cy="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Line 55"/>
            <p:cNvSpPr>
              <a:spLocks noChangeShapeType="1"/>
            </p:cNvSpPr>
            <p:nvPr/>
          </p:nvSpPr>
          <p:spPr bwMode="auto">
            <a:xfrm flipH="1">
              <a:off x="3134" y="553"/>
              <a:ext cx="454" cy="5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98202"/>
              </p:ext>
            </p:extLst>
          </p:nvPr>
        </p:nvGraphicFramePr>
        <p:xfrm>
          <a:off x="3109913" y="134938"/>
          <a:ext cx="58039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40674"/>
              </p:ext>
            </p:extLst>
          </p:nvPr>
        </p:nvGraphicFramePr>
        <p:xfrm>
          <a:off x="3131840" y="3284984"/>
          <a:ext cx="5880398" cy="33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4400087" y="3260725"/>
            <a:ext cx="392100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Динамика смертности от инсульта </a:t>
            </a:r>
          </a:p>
          <a:p>
            <a:pPr algn="ctr" eaLnBrk="1" hangingPunct="1"/>
            <a:r>
              <a:rPr lang="ru-RU" dirty="0"/>
              <a:t>на прикрепленной территории </a:t>
            </a:r>
          </a:p>
          <a:p>
            <a:pPr algn="ctr" eaLnBrk="1" hangingPunct="1"/>
            <a:r>
              <a:rPr lang="ru-RU" sz="1400" dirty="0"/>
              <a:t>на 100 тыс. взрослого населения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651944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54"/>
          <p:cNvSpPr>
            <a:spLocks/>
          </p:cNvSpPr>
          <p:nvPr/>
        </p:nvSpPr>
        <p:spPr bwMode="auto">
          <a:xfrm>
            <a:off x="323850" y="3500438"/>
            <a:ext cx="2174875" cy="2360612"/>
          </a:xfrm>
          <a:prstGeom prst="borderCallout2">
            <a:avLst>
              <a:gd name="adj1" fmla="val 4843"/>
              <a:gd name="adj2" fmla="val 103505"/>
              <a:gd name="adj3" fmla="val 4843"/>
              <a:gd name="adj4" fmla="val 104528"/>
              <a:gd name="adj5" fmla="val 4574"/>
              <a:gd name="adj6" fmla="val 1055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МБУЗ «Буинская ЦРБ»</a:t>
            </a:r>
          </a:p>
          <a:p>
            <a:r>
              <a:rPr lang="ru-RU" sz="1600">
                <a:latin typeface="Times New Roman" pitchFamily="18" charset="0"/>
              </a:rPr>
              <a:t>(</a:t>
            </a:r>
            <a:r>
              <a:rPr lang="ru-RU" sz="1600" b="1">
                <a:latin typeface="Times New Roman" pitchFamily="18" charset="0"/>
              </a:rPr>
              <a:t>119 971</a:t>
            </a:r>
            <a:r>
              <a:rPr lang="ru-RU" sz="1600">
                <a:latin typeface="Times New Roman" pitchFamily="18" charset="0"/>
              </a:rPr>
              <a:t> взр.нас.)</a:t>
            </a:r>
          </a:p>
          <a:p>
            <a:r>
              <a:rPr lang="ru-RU" sz="1600">
                <a:latin typeface="Times New Roman" pitchFamily="18" charset="0"/>
              </a:rPr>
              <a:t> - Буинский,</a:t>
            </a:r>
          </a:p>
          <a:p>
            <a:r>
              <a:rPr lang="ru-RU" sz="1600">
                <a:latin typeface="Times New Roman" pitchFamily="18" charset="0"/>
              </a:rPr>
              <a:t> - Дрожжановский,</a:t>
            </a:r>
          </a:p>
          <a:p>
            <a:r>
              <a:rPr lang="ru-RU" sz="1600">
                <a:latin typeface="Times New Roman" pitchFamily="18" charset="0"/>
              </a:rPr>
              <a:t> - Тетюшский,</a:t>
            </a:r>
          </a:p>
          <a:p>
            <a:r>
              <a:rPr lang="ru-RU" sz="1600">
                <a:latin typeface="Times New Roman" pitchFamily="18" charset="0"/>
              </a:rPr>
              <a:t> - Апастовский,</a:t>
            </a:r>
          </a:p>
          <a:p>
            <a:r>
              <a:rPr lang="ru-RU" sz="1600">
                <a:latin typeface="Times New Roman" pitchFamily="18" charset="0"/>
              </a:rPr>
              <a:t> - Кайбицкий,</a:t>
            </a:r>
          </a:p>
          <a:p>
            <a:r>
              <a:rPr lang="ru-RU" sz="1600">
                <a:latin typeface="Times New Roman" pitchFamily="18" charset="0"/>
              </a:rPr>
              <a:t> - Камско-Устьинский</a:t>
            </a:r>
          </a:p>
        </p:txBody>
      </p:sp>
      <p:grpSp>
        <p:nvGrpSpPr>
          <p:cNvPr id="25603" name="Group 64"/>
          <p:cNvGrpSpPr>
            <a:grpSpLocks/>
          </p:cNvGrpSpPr>
          <p:nvPr/>
        </p:nvGrpSpPr>
        <p:grpSpPr bwMode="auto">
          <a:xfrm>
            <a:off x="611188" y="836613"/>
            <a:ext cx="1773237" cy="1579562"/>
            <a:chOff x="1610" y="1189"/>
            <a:chExt cx="1117" cy="995"/>
          </a:xfrm>
        </p:grpSpPr>
        <p:sp>
          <p:nvSpPr>
            <p:cNvPr id="25607" name="Freeform 46"/>
            <p:cNvSpPr>
              <a:spLocks/>
            </p:cNvSpPr>
            <p:nvPr/>
          </p:nvSpPr>
          <p:spPr bwMode="auto">
            <a:xfrm>
              <a:off x="2388" y="1241"/>
              <a:ext cx="339" cy="428"/>
            </a:xfrm>
            <a:custGeom>
              <a:avLst/>
              <a:gdLst>
                <a:gd name="T0" fmla="*/ 284 w 321"/>
                <a:gd name="T1" fmla="*/ 0 h 403"/>
                <a:gd name="T2" fmla="*/ 298 w 321"/>
                <a:gd name="T3" fmla="*/ 24 h 403"/>
                <a:gd name="T4" fmla="*/ 282 w 321"/>
                <a:gd name="T5" fmla="*/ 59 h 403"/>
                <a:gd name="T6" fmla="*/ 279 w 321"/>
                <a:gd name="T7" fmla="*/ 108 h 403"/>
                <a:gd name="T8" fmla="*/ 282 w 321"/>
                <a:gd name="T9" fmla="*/ 138 h 403"/>
                <a:gd name="T10" fmla="*/ 331 w 321"/>
                <a:gd name="T11" fmla="*/ 185 h 403"/>
                <a:gd name="T12" fmla="*/ 381 w 321"/>
                <a:gd name="T13" fmla="*/ 253 h 403"/>
                <a:gd name="T14" fmla="*/ 395 w 321"/>
                <a:gd name="T15" fmla="*/ 320 h 403"/>
                <a:gd name="T16" fmla="*/ 418 w 321"/>
                <a:gd name="T17" fmla="*/ 362 h 403"/>
                <a:gd name="T18" fmla="*/ 463 w 321"/>
                <a:gd name="T19" fmla="*/ 401 h 403"/>
                <a:gd name="T20" fmla="*/ 496 w 321"/>
                <a:gd name="T21" fmla="*/ 446 h 403"/>
                <a:gd name="T22" fmla="*/ 490 w 321"/>
                <a:gd name="T23" fmla="*/ 483 h 403"/>
                <a:gd name="T24" fmla="*/ 482 w 321"/>
                <a:gd name="T25" fmla="*/ 506 h 403"/>
                <a:gd name="T26" fmla="*/ 449 w 321"/>
                <a:gd name="T27" fmla="*/ 506 h 403"/>
                <a:gd name="T28" fmla="*/ 413 w 321"/>
                <a:gd name="T29" fmla="*/ 510 h 403"/>
                <a:gd name="T30" fmla="*/ 395 w 321"/>
                <a:gd name="T31" fmla="*/ 537 h 403"/>
                <a:gd name="T32" fmla="*/ 392 w 321"/>
                <a:gd name="T33" fmla="*/ 555 h 403"/>
                <a:gd name="T34" fmla="*/ 345 w 321"/>
                <a:gd name="T35" fmla="*/ 565 h 403"/>
                <a:gd name="T36" fmla="*/ 297 w 321"/>
                <a:gd name="T37" fmla="*/ 603 h 403"/>
                <a:gd name="T38" fmla="*/ 252 w 321"/>
                <a:gd name="T39" fmla="*/ 643 h 403"/>
                <a:gd name="T40" fmla="*/ 215 w 321"/>
                <a:gd name="T41" fmla="*/ 653 h 403"/>
                <a:gd name="T42" fmla="*/ 158 w 321"/>
                <a:gd name="T43" fmla="*/ 633 h 403"/>
                <a:gd name="T44" fmla="*/ 146 w 321"/>
                <a:gd name="T45" fmla="*/ 598 h 403"/>
                <a:gd name="T46" fmla="*/ 167 w 321"/>
                <a:gd name="T47" fmla="*/ 580 h 403"/>
                <a:gd name="T48" fmla="*/ 143 w 321"/>
                <a:gd name="T49" fmla="*/ 559 h 403"/>
                <a:gd name="T50" fmla="*/ 120 w 321"/>
                <a:gd name="T51" fmla="*/ 541 h 403"/>
                <a:gd name="T52" fmla="*/ 99 w 321"/>
                <a:gd name="T53" fmla="*/ 559 h 403"/>
                <a:gd name="T54" fmla="*/ 76 w 321"/>
                <a:gd name="T55" fmla="*/ 549 h 403"/>
                <a:gd name="T56" fmla="*/ 107 w 321"/>
                <a:gd name="T57" fmla="*/ 519 h 403"/>
                <a:gd name="T58" fmla="*/ 108 w 321"/>
                <a:gd name="T59" fmla="*/ 450 h 403"/>
                <a:gd name="T60" fmla="*/ 88 w 321"/>
                <a:gd name="T61" fmla="*/ 426 h 403"/>
                <a:gd name="T62" fmla="*/ 99 w 321"/>
                <a:gd name="T63" fmla="*/ 411 h 403"/>
                <a:gd name="T64" fmla="*/ 88 w 321"/>
                <a:gd name="T65" fmla="*/ 389 h 403"/>
                <a:gd name="T66" fmla="*/ 55 w 321"/>
                <a:gd name="T67" fmla="*/ 390 h 403"/>
                <a:gd name="T68" fmla="*/ 71 w 321"/>
                <a:gd name="T69" fmla="*/ 363 h 403"/>
                <a:gd name="T70" fmla="*/ 48 w 321"/>
                <a:gd name="T71" fmla="*/ 348 h 403"/>
                <a:gd name="T72" fmla="*/ 44 w 321"/>
                <a:gd name="T73" fmla="*/ 327 h 403"/>
                <a:gd name="T74" fmla="*/ 17 w 321"/>
                <a:gd name="T75" fmla="*/ 327 h 403"/>
                <a:gd name="T76" fmla="*/ 0 w 321"/>
                <a:gd name="T77" fmla="*/ 303 h 403"/>
                <a:gd name="T78" fmla="*/ 4 w 321"/>
                <a:gd name="T79" fmla="*/ 277 h 403"/>
                <a:gd name="T80" fmla="*/ 27 w 321"/>
                <a:gd name="T81" fmla="*/ 250 h 403"/>
                <a:gd name="T82" fmla="*/ 43 w 321"/>
                <a:gd name="T83" fmla="*/ 225 h 403"/>
                <a:gd name="T84" fmla="*/ 94 w 321"/>
                <a:gd name="T85" fmla="*/ 205 h 403"/>
                <a:gd name="T86" fmla="*/ 115 w 321"/>
                <a:gd name="T87" fmla="*/ 187 h 403"/>
                <a:gd name="T88" fmla="*/ 111 w 321"/>
                <a:gd name="T89" fmla="*/ 148 h 403"/>
                <a:gd name="T90" fmla="*/ 98 w 321"/>
                <a:gd name="T91" fmla="*/ 129 h 403"/>
                <a:gd name="T92" fmla="*/ 115 w 321"/>
                <a:gd name="T93" fmla="*/ 83 h 403"/>
                <a:gd name="T94" fmla="*/ 107 w 321"/>
                <a:gd name="T95" fmla="*/ 63 h 403"/>
                <a:gd name="T96" fmla="*/ 143 w 321"/>
                <a:gd name="T97" fmla="*/ 45 h 403"/>
                <a:gd name="T98" fmla="*/ 155 w 321"/>
                <a:gd name="T99" fmla="*/ 6 h 403"/>
                <a:gd name="T100" fmla="*/ 183 w 321"/>
                <a:gd name="T101" fmla="*/ 1 h 403"/>
                <a:gd name="T102" fmla="*/ 208 w 321"/>
                <a:gd name="T103" fmla="*/ 23 h 403"/>
                <a:gd name="T104" fmla="*/ 238 w 321"/>
                <a:gd name="T105" fmla="*/ 24 h 403"/>
                <a:gd name="T106" fmla="*/ 284 w 321"/>
                <a:gd name="T107" fmla="*/ 0 h 4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403">
                  <a:moveTo>
                    <a:pt x="184" y="0"/>
                  </a:moveTo>
                  <a:lnTo>
                    <a:pt x="193" y="16"/>
                  </a:lnTo>
                  <a:lnTo>
                    <a:pt x="183" y="37"/>
                  </a:lnTo>
                  <a:lnTo>
                    <a:pt x="180" y="67"/>
                  </a:lnTo>
                  <a:lnTo>
                    <a:pt x="183" y="85"/>
                  </a:lnTo>
                  <a:lnTo>
                    <a:pt x="213" y="114"/>
                  </a:lnTo>
                  <a:lnTo>
                    <a:pt x="247" y="156"/>
                  </a:lnTo>
                  <a:lnTo>
                    <a:pt x="255" y="196"/>
                  </a:lnTo>
                  <a:lnTo>
                    <a:pt x="270" y="222"/>
                  </a:lnTo>
                  <a:lnTo>
                    <a:pt x="298" y="249"/>
                  </a:lnTo>
                  <a:lnTo>
                    <a:pt x="321" y="276"/>
                  </a:lnTo>
                  <a:lnTo>
                    <a:pt x="316" y="298"/>
                  </a:lnTo>
                  <a:lnTo>
                    <a:pt x="312" y="312"/>
                  </a:lnTo>
                  <a:lnTo>
                    <a:pt x="291" y="312"/>
                  </a:lnTo>
                  <a:lnTo>
                    <a:pt x="265" y="315"/>
                  </a:lnTo>
                  <a:lnTo>
                    <a:pt x="255" y="331"/>
                  </a:lnTo>
                  <a:lnTo>
                    <a:pt x="252" y="343"/>
                  </a:lnTo>
                  <a:lnTo>
                    <a:pt x="223" y="349"/>
                  </a:lnTo>
                  <a:lnTo>
                    <a:pt x="192" y="373"/>
                  </a:lnTo>
                  <a:lnTo>
                    <a:pt x="163" y="397"/>
                  </a:lnTo>
                  <a:lnTo>
                    <a:pt x="139" y="403"/>
                  </a:lnTo>
                  <a:lnTo>
                    <a:pt x="102" y="391"/>
                  </a:lnTo>
                  <a:lnTo>
                    <a:pt x="94" y="370"/>
                  </a:lnTo>
                  <a:lnTo>
                    <a:pt x="108" y="358"/>
                  </a:lnTo>
                  <a:lnTo>
                    <a:pt x="93" y="345"/>
                  </a:lnTo>
                  <a:lnTo>
                    <a:pt x="78" y="334"/>
                  </a:lnTo>
                  <a:lnTo>
                    <a:pt x="64" y="345"/>
                  </a:lnTo>
                  <a:lnTo>
                    <a:pt x="49" y="340"/>
                  </a:lnTo>
                  <a:lnTo>
                    <a:pt x="69" y="321"/>
                  </a:lnTo>
                  <a:lnTo>
                    <a:pt x="70" y="279"/>
                  </a:lnTo>
                  <a:lnTo>
                    <a:pt x="57" y="264"/>
                  </a:lnTo>
                  <a:lnTo>
                    <a:pt x="64" y="253"/>
                  </a:lnTo>
                  <a:lnTo>
                    <a:pt x="57" y="240"/>
                  </a:lnTo>
                  <a:lnTo>
                    <a:pt x="36" y="241"/>
                  </a:lnTo>
                  <a:lnTo>
                    <a:pt x="45" y="223"/>
                  </a:lnTo>
                  <a:lnTo>
                    <a:pt x="31" y="216"/>
                  </a:lnTo>
                  <a:lnTo>
                    <a:pt x="28" y="202"/>
                  </a:lnTo>
                  <a:lnTo>
                    <a:pt x="9" y="202"/>
                  </a:lnTo>
                  <a:lnTo>
                    <a:pt x="0" y="186"/>
                  </a:lnTo>
                  <a:lnTo>
                    <a:pt x="4" y="171"/>
                  </a:lnTo>
                  <a:lnTo>
                    <a:pt x="19" y="154"/>
                  </a:lnTo>
                  <a:lnTo>
                    <a:pt x="27" y="139"/>
                  </a:lnTo>
                  <a:lnTo>
                    <a:pt x="61" y="127"/>
                  </a:lnTo>
                  <a:lnTo>
                    <a:pt x="75" y="115"/>
                  </a:lnTo>
                  <a:lnTo>
                    <a:pt x="72" y="91"/>
                  </a:lnTo>
                  <a:lnTo>
                    <a:pt x="63" y="79"/>
                  </a:lnTo>
                  <a:lnTo>
                    <a:pt x="75" y="51"/>
                  </a:lnTo>
                  <a:lnTo>
                    <a:pt x="69" y="39"/>
                  </a:lnTo>
                  <a:lnTo>
                    <a:pt x="93" y="28"/>
                  </a:lnTo>
                  <a:lnTo>
                    <a:pt x="100" y="6"/>
                  </a:lnTo>
                  <a:lnTo>
                    <a:pt x="118" y="1"/>
                  </a:lnTo>
                  <a:lnTo>
                    <a:pt x="135" y="15"/>
                  </a:lnTo>
                  <a:lnTo>
                    <a:pt x="153" y="1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47"/>
            <p:cNvSpPr>
              <a:spLocks/>
            </p:cNvSpPr>
            <p:nvPr/>
          </p:nvSpPr>
          <p:spPr bwMode="auto">
            <a:xfrm>
              <a:off x="2128" y="1569"/>
              <a:ext cx="402" cy="506"/>
            </a:xfrm>
            <a:custGeom>
              <a:avLst/>
              <a:gdLst>
                <a:gd name="T0" fmla="*/ 540 w 381"/>
                <a:gd name="T1" fmla="*/ 80 h 475"/>
                <a:gd name="T2" fmla="*/ 533 w 381"/>
                <a:gd name="T3" fmla="*/ 131 h 475"/>
                <a:gd name="T4" fmla="*/ 536 w 381"/>
                <a:gd name="T5" fmla="*/ 196 h 475"/>
                <a:gd name="T6" fmla="*/ 498 w 381"/>
                <a:gd name="T7" fmla="*/ 276 h 475"/>
                <a:gd name="T8" fmla="*/ 502 w 381"/>
                <a:gd name="T9" fmla="*/ 387 h 475"/>
                <a:gd name="T10" fmla="*/ 505 w 381"/>
                <a:gd name="T11" fmla="*/ 479 h 475"/>
                <a:gd name="T12" fmla="*/ 425 w 381"/>
                <a:gd name="T13" fmla="*/ 668 h 475"/>
                <a:gd name="T14" fmla="*/ 442 w 381"/>
                <a:gd name="T15" fmla="*/ 716 h 475"/>
                <a:gd name="T16" fmla="*/ 445 w 381"/>
                <a:gd name="T17" fmla="*/ 786 h 475"/>
                <a:gd name="T18" fmla="*/ 346 w 381"/>
                <a:gd name="T19" fmla="*/ 758 h 475"/>
                <a:gd name="T20" fmla="*/ 222 w 381"/>
                <a:gd name="T21" fmla="*/ 737 h 475"/>
                <a:gd name="T22" fmla="*/ 155 w 381"/>
                <a:gd name="T23" fmla="*/ 771 h 475"/>
                <a:gd name="T24" fmla="*/ 87 w 381"/>
                <a:gd name="T25" fmla="*/ 714 h 475"/>
                <a:gd name="T26" fmla="*/ 69 w 381"/>
                <a:gd name="T27" fmla="*/ 665 h 475"/>
                <a:gd name="T28" fmla="*/ 23 w 381"/>
                <a:gd name="T29" fmla="*/ 717 h 475"/>
                <a:gd name="T30" fmla="*/ 3 w 381"/>
                <a:gd name="T31" fmla="*/ 599 h 475"/>
                <a:gd name="T32" fmla="*/ 103 w 381"/>
                <a:gd name="T33" fmla="*/ 578 h 475"/>
                <a:gd name="T34" fmla="*/ 140 w 381"/>
                <a:gd name="T35" fmla="*/ 502 h 475"/>
                <a:gd name="T36" fmla="*/ 207 w 381"/>
                <a:gd name="T37" fmla="*/ 434 h 475"/>
                <a:gd name="T38" fmla="*/ 283 w 381"/>
                <a:gd name="T39" fmla="*/ 401 h 475"/>
                <a:gd name="T40" fmla="*/ 283 w 381"/>
                <a:gd name="T41" fmla="*/ 363 h 475"/>
                <a:gd name="T42" fmla="*/ 291 w 381"/>
                <a:gd name="T43" fmla="*/ 330 h 475"/>
                <a:gd name="T44" fmla="*/ 231 w 381"/>
                <a:gd name="T45" fmla="*/ 280 h 475"/>
                <a:gd name="T46" fmla="*/ 207 w 381"/>
                <a:gd name="T47" fmla="*/ 323 h 475"/>
                <a:gd name="T48" fmla="*/ 148 w 381"/>
                <a:gd name="T49" fmla="*/ 311 h 475"/>
                <a:gd name="T50" fmla="*/ 125 w 381"/>
                <a:gd name="T51" fmla="*/ 260 h 475"/>
                <a:gd name="T52" fmla="*/ 199 w 381"/>
                <a:gd name="T53" fmla="*/ 214 h 475"/>
                <a:gd name="T54" fmla="*/ 228 w 381"/>
                <a:gd name="T55" fmla="*/ 135 h 475"/>
                <a:gd name="T56" fmla="*/ 215 w 381"/>
                <a:gd name="T57" fmla="*/ 59 h 475"/>
                <a:gd name="T58" fmla="*/ 314 w 381"/>
                <a:gd name="T59" fmla="*/ 54 h 475"/>
                <a:gd name="T60" fmla="*/ 352 w 381"/>
                <a:gd name="T61" fmla="*/ 6 h 475"/>
                <a:gd name="T62" fmla="*/ 428 w 381"/>
                <a:gd name="T63" fmla="*/ 3 h 475"/>
                <a:gd name="T64" fmla="*/ 483 w 381"/>
                <a:gd name="T65" fmla="*/ 0 h 475"/>
                <a:gd name="T66" fmla="*/ 448 w 381"/>
                <a:gd name="T67" fmla="*/ 49 h 475"/>
                <a:gd name="T68" fmla="*/ 496 w 381"/>
                <a:gd name="T69" fmla="*/ 40 h 4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1" h="475">
                  <a:moveTo>
                    <a:pt x="322" y="24"/>
                  </a:moveTo>
                  <a:lnTo>
                    <a:pt x="352" y="48"/>
                  </a:lnTo>
                  <a:lnTo>
                    <a:pt x="342" y="61"/>
                  </a:lnTo>
                  <a:lnTo>
                    <a:pt x="348" y="79"/>
                  </a:lnTo>
                  <a:lnTo>
                    <a:pt x="381" y="96"/>
                  </a:lnTo>
                  <a:lnTo>
                    <a:pt x="349" y="118"/>
                  </a:lnTo>
                  <a:lnTo>
                    <a:pt x="331" y="147"/>
                  </a:lnTo>
                  <a:lnTo>
                    <a:pt x="324" y="166"/>
                  </a:lnTo>
                  <a:lnTo>
                    <a:pt x="325" y="202"/>
                  </a:lnTo>
                  <a:lnTo>
                    <a:pt x="327" y="234"/>
                  </a:lnTo>
                  <a:lnTo>
                    <a:pt x="348" y="262"/>
                  </a:lnTo>
                  <a:lnTo>
                    <a:pt x="330" y="289"/>
                  </a:lnTo>
                  <a:lnTo>
                    <a:pt x="310" y="343"/>
                  </a:lnTo>
                  <a:lnTo>
                    <a:pt x="277" y="403"/>
                  </a:lnTo>
                  <a:lnTo>
                    <a:pt x="291" y="406"/>
                  </a:lnTo>
                  <a:lnTo>
                    <a:pt x="286" y="432"/>
                  </a:lnTo>
                  <a:lnTo>
                    <a:pt x="295" y="456"/>
                  </a:lnTo>
                  <a:lnTo>
                    <a:pt x="289" y="475"/>
                  </a:lnTo>
                  <a:lnTo>
                    <a:pt x="264" y="459"/>
                  </a:lnTo>
                  <a:lnTo>
                    <a:pt x="226" y="457"/>
                  </a:lnTo>
                  <a:lnTo>
                    <a:pt x="177" y="450"/>
                  </a:lnTo>
                  <a:lnTo>
                    <a:pt x="145" y="445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72" y="444"/>
                  </a:lnTo>
                  <a:lnTo>
                    <a:pt x="57" y="430"/>
                  </a:lnTo>
                  <a:lnTo>
                    <a:pt x="63" y="406"/>
                  </a:lnTo>
                  <a:lnTo>
                    <a:pt x="45" y="400"/>
                  </a:lnTo>
                  <a:lnTo>
                    <a:pt x="24" y="426"/>
                  </a:lnTo>
                  <a:lnTo>
                    <a:pt x="15" y="433"/>
                  </a:lnTo>
                  <a:lnTo>
                    <a:pt x="0" y="408"/>
                  </a:lnTo>
                  <a:lnTo>
                    <a:pt x="3" y="361"/>
                  </a:lnTo>
                  <a:lnTo>
                    <a:pt x="25" y="370"/>
                  </a:lnTo>
                  <a:lnTo>
                    <a:pt x="67" y="349"/>
                  </a:lnTo>
                  <a:lnTo>
                    <a:pt x="76" y="322"/>
                  </a:lnTo>
                  <a:lnTo>
                    <a:pt x="91" y="303"/>
                  </a:lnTo>
                  <a:lnTo>
                    <a:pt x="130" y="277"/>
                  </a:lnTo>
                  <a:lnTo>
                    <a:pt x="135" y="262"/>
                  </a:lnTo>
                  <a:lnTo>
                    <a:pt x="156" y="255"/>
                  </a:lnTo>
                  <a:lnTo>
                    <a:pt x="184" y="241"/>
                  </a:lnTo>
                  <a:lnTo>
                    <a:pt x="195" y="226"/>
                  </a:lnTo>
                  <a:lnTo>
                    <a:pt x="184" y="220"/>
                  </a:lnTo>
                  <a:lnTo>
                    <a:pt x="199" y="207"/>
                  </a:lnTo>
                  <a:lnTo>
                    <a:pt x="190" y="198"/>
                  </a:lnTo>
                  <a:lnTo>
                    <a:pt x="175" y="199"/>
                  </a:lnTo>
                  <a:lnTo>
                    <a:pt x="151" y="169"/>
                  </a:lnTo>
                  <a:lnTo>
                    <a:pt x="136" y="178"/>
                  </a:lnTo>
                  <a:lnTo>
                    <a:pt x="135" y="195"/>
                  </a:lnTo>
                  <a:lnTo>
                    <a:pt x="102" y="210"/>
                  </a:lnTo>
                  <a:lnTo>
                    <a:pt x="96" y="187"/>
                  </a:lnTo>
                  <a:lnTo>
                    <a:pt x="72" y="177"/>
                  </a:lnTo>
                  <a:lnTo>
                    <a:pt x="81" y="157"/>
                  </a:lnTo>
                  <a:lnTo>
                    <a:pt x="108" y="150"/>
                  </a:lnTo>
                  <a:lnTo>
                    <a:pt x="130" y="129"/>
                  </a:lnTo>
                  <a:lnTo>
                    <a:pt x="147" y="114"/>
                  </a:lnTo>
                  <a:lnTo>
                    <a:pt x="148" y="82"/>
                  </a:lnTo>
                  <a:lnTo>
                    <a:pt x="135" y="63"/>
                  </a:lnTo>
                  <a:lnTo>
                    <a:pt x="139" y="36"/>
                  </a:lnTo>
                  <a:lnTo>
                    <a:pt x="189" y="42"/>
                  </a:lnTo>
                  <a:lnTo>
                    <a:pt x="204" y="33"/>
                  </a:lnTo>
                  <a:lnTo>
                    <a:pt x="226" y="22"/>
                  </a:lnTo>
                  <a:lnTo>
                    <a:pt x="229" y="6"/>
                  </a:lnTo>
                  <a:lnTo>
                    <a:pt x="259" y="0"/>
                  </a:lnTo>
                  <a:lnTo>
                    <a:pt x="280" y="3"/>
                  </a:lnTo>
                  <a:lnTo>
                    <a:pt x="298" y="4"/>
                  </a:lnTo>
                  <a:lnTo>
                    <a:pt x="316" y="0"/>
                  </a:lnTo>
                  <a:lnTo>
                    <a:pt x="315" y="15"/>
                  </a:lnTo>
                  <a:lnTo>
                    <a:pt x="292" y="30"/>
                  </a:lnTo>
                  <a:lnTo>
                    <a:pt x="310" y="37"/>
                  </a:lnTo>
                  <a:lnTo>
                    <a:pt x="322" y="24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49"/>
            <p:cNvSpPr>
              <a:spLocks/>
            </p:cNvSpPr>
            <p:nvPr/>
          </p:nvSpPr>
          <p:spPr bwMode="auto">
            <a:xfrm>
              <a:off x="2005" y="1199"/>
              <a:ext cx="459" cy="413"/>
            </a:xfrm>
            <a:custGeom>
              <a:avLst/>
              <a:gdLst>
                <a:gd name="T0" fmla="*/ 398 w 435"/>
                <a:gd name="T1" fmla="*/ 28 h 388"/>
                <a:gd name="T2" fmla="*/ 409 w 435"/>
                <a:gd name="T3" fmla="*/ 78 h 388"/>
                <a:gd name="T4" fmla="*/ 472 w 435"/>
                <a:gd name="T5" fmla="*/ 138 h 388"/>
                <a:gd name="T6" fmla="*/ 475 w 435"/>
                <a:gd name="T7" fmla="*/ 225 h 388"/>
                <a:gd name="T8" fmla="*/ 536 w 435"/>
                <a:gd name="T9" fmla="*/ 259 h 388"/>
                <a:gd name="T10" fmla="*/ 594 w 435"/>
                <a:gd name="T11" fmla="*/ 297 h 388"/>
                <a:gd name="T12" fmla="*/ 559 w 435"/>
                <a:gd name="T13" fmla="*/ 345 h 388"/>
                <a:gd name="T14" fmla="*/ 574 w 435"/>
                <a:gd name="T15" fmla="*/ 401 h 388"/>
                <a:gd name="T16" fmla="*/ 609 w 435"/>
                <a:gd name="T17" fmla="*/ 427 h 388"/>
                <a:gd name="T18" fmla="*/ 610 w 435"/>
                <a:gd name="T19" fmla="*/ 464 h 388"/>
                <a:gd name="T20" fmla="*/ 651 w 435"/>
                <a:gd name="T21" fmla="*/ 484 h 388"/>
                <a:gd name="T22" fmla="*/ 668 w 435"/>
                <a:gd name="T23" fmla="*/ 526 h 388"/>
                <a:gd name="T24" fmla="*/ 636 w 435"/>
                <a:gd name="T25" fmla="*/ 580 h 388"/>
                <a:gd name="T26" fmla="*/ 536 w 435"/>
                <a:gd name="T27" fmla="*/ 580 h 388"/>
                <a:gd name="T28" fmla="*/ 467 w 435"/>
                <a:gd name="T29" fmla="*/ 639 h 388"/>
                <a:gd name="T30" fmla="*/ 339 w 435"/>
                <a:gd name="T31" fmla="*/ 631 h 388"/>
                <a:gd name="T32" fmla="*/ 319 w 435"/>
                <a:gd name="T33" fmla="*/ 580 h 388"/>
                <a:gd name="T34" fmla="*/ 285 w 435"/>
                <a:gd name="T35" fmla="*/ 539 h 388"/>
                <a:gd name="T36" fmla="*/ 215 w 435"/>
                <a:gd name="T37" fmla="*/ 595 h 388"/>
                <a:gd name="T38" fmla="*/ 179 w 435"/>
                <a:gd name="T39" fmla="*/ 574 h 388"/>
                <a:gd name="T40" fmla="*/ 132 w 435"/>
                <a:gd name="T41" fmla="*/ 565 h 388"/>
                <a:gd name="T42" fmla="*/ 72 w 435"/>
                <a:gd name="T43" fmla="*/ 513 h 388"/>
                <a:gd name="T44" fmla="*/ 61 w 435"/>
                <a:gd name="T45" fmla="*/ 452 h 388"/>
                <a:gd name="T46" fmla="*/ 3 w 435"/>
                <a:gd name="T47" fmla="*/ 432 h 388"/>
                <a:gd name="T48" fmla="*/ 0 w 435"/>
                <a:gd name="T49" fmla="*/ 357 h 388"/>
                <a:gd name="T50" fmla="*/ 26 w 435"/>
                <a:gd name="T51" fmla="*/ 331 h 388"/>
                <a:gd name="T52" fmla="*/ 112 w 435"/>
                <a:gd name="T53" fmla="*/ 362 h 388"/>
                <a:gd name="T54" fmla="*/ 167 w 435"/>
                <a:gd name="T55" fmla="*/ 331 h 388"/>
                <a:gd name="T56" fmla="*/ 207 w 435"/>
                <a:gd name="T57" fmla="*/ 337 h 388"/>
                <a:gd name="T58" fmla="*/ 274 w 435"/>
                <a:gd name="T59" fmla="*/ 362 h 388"/>
                <a:gd name="T60" fmla="*/ 286 w 435"/>
                <a:gd name="T61" fmla="*/ 297 h 388"/>
                <a:gd name="T62" fmla="*/ 339 w 435"/>
                <a:gd name="T63" fmla="*/ 305 h 388"/>
                <a:gd name="T64" fmla="*/ 358 w 435"/>
                <a:gd name="T65" fmla="*/ 266 h 388"/>
                <a:gd name="T66" fmla="*/ 337 w 435"/>
                <a:gd name="T67" fmla="*/ 212 h 388"/>
                <a:gd name="T68" fmla="*/ 323 w 435"/>
                <a:gd name="T69" fmla="*/ 139 h 388"/>
                <a:gd name="T70" fmla="*/ 283 w 435"/>
                <a:gd name="T71" fmla="*/ 81 h 388"/>
                <a:gd name="T72" fmla="*/ 318 w 435"/>
                <a:gd name="T73" fmla="*/ 46 h 388"/>
                <a:gd name="T74" fmla="*/ 358 w 435"/>
                <a:gd name="T75" fmla="*/ 0 h 3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5" h="388">
                  <a:moveTo>
                    <a:pt x="232" y="0"/>
                  </a:moveTo>
                  <a:lnTo>
                    <a:pt x="258" y="18"/>
                  </a:lnTo>
                  <a:lnTo>
                    <a:pt x="273" y="31"/>
                  </a:lnTo>
                  <a:lnTo>
                    <a:pt x="267" y="48"/>
                  </a:lnTo>
                  <a:lnTo>
                    <a:pt x="280" y="63"/>
                  </a:lnTo>
                  <a:lnTo>
                    <a:pt x="307" y="84"/>
                  </a:lnTo>
                  <a:lnTo>
                    <a:pt x="301" y="100"/>
                  </a:lnTo>
                  <a:lnTo>
                    <a:pt x="309" y="136"/>
                  </a:lnTo>
                  <a:lnTo>
                    <a:pt x="336" y="154"/>
                  </a:lnTo>
                  <a:lnTo>
                    <a:pt x="349" y="157"/>
                  </a:lnTo>
                  <a:lnTo>
                    <a:pt x="357" y="180"/>
                  </a:lnTo>
                  <a:lnTo>
                    <a:pt x="387" y="180"/>
                  </a:lnTo>
                  <a:lnTo>
                    <a:pt x="379" y="201"/>
                  </a:lnTo>
                  <a:lnTo>
                    <a:pt x="364" y="210"/>
                  </a:lnTo>
                  <a:lnTo>
                    <a:pt x="361" y="223"/>
                  </a:lnTo>
                  <a:lnTo>
                    <a:pt x="373" y="243"/>
                  </a:lnTo>
                  <a:lnTo>
                    <a:pt x="390" y="241"/>
                  </a:lnTo>
                  <a:lnTo>
                    <a:pt x="396" y="259"/>
                  </a:lnTo>
                  <a:lnTo>
                    <a:pt x="408" y="262"/>
                  </a:lnTo>
                  <a:lnTo>
                    <a:pt x="397" y="282"/>
                  </a:lnTo>
                  <a:lnTo>
                    <a:pt x="420" y="280"/>
                  </a:lnTo>
                  <a:lnTo>
                    <a:pt x="424" y="294"/>
                  </a:lnTo>
                  <a:lnTo>
                    <a:pt x="420" y="304"/>
                  </a:lnTo>
                  <a:lnTo>
                    <a:pt x="435" y="319"/>
                  </a:lnTo>
                  <a:lnTo>
                    <a:pt x="430" y="346"/>
                  </a:lnTo>
                  <a:lnTo>
                    <a:pt x="414" y="352"/>
                  </a:lnTo>
                  <a:lnTo>
                    <a:pt x="376" y="349"/>
                  </a:lnTo>
                  <a:lnTo>
                    <a:pt x="349" y="352"/>
                  </a:lnTo>
                  <a:lnTo>
                    <a:pt x="340" y="369"/>
                  </a:lnTo>
                  <a:lnTo>
                    <a:pt x="303" y="388"/>
                  </a:lnTo>
                  <a:lnTo>
                    <a:pt x="261" y="384"/>
                  </a:lnTo>
                  <a:lnTo>
                    <a:pt x="220" y="382"/>
                  </a:lnTo>
                  <a:lnTo>
                    <a:pt x="211" y="367"/>
                  </a:lnTo>
                  <a:lnTo>
                    <a:pt x="208" y="352"/>
                  </a:lnTo>
                  <a:lnTo>
                    <a:pt x="201" y="328"/>
                  </a:lnTo>
                  <a:lnTo>
                    <a:pt x="186" y="327"/>
                  </a:lnTo>
                  <a:lnTo>
                    <a:pt x="172" y="354"/>
                  </a:lnTo>
                  <a:lnTo>
                    <a:pt x="139" y="361"/>
                  </a:lnTo>
                  <a:lnTo>
                    <a:pt x="120" y="363"/>
                  </a:lnTo>
                  <a:lnTo>
                    <a:pt x="117" y="348"/>
                  </a:lnTo>
                  <a:lnTo>
                    <a:pt x="103" y="342"/>
                  </a:lnTo>
                  <a:lnTo>
                    <a:pt x="85" y="343"/>
                  </a:lnTo>
                  <a:lnTo>
                    <a:pt x="64" y="330"/>
                  </a:lnTo>
                  <a:lnTo>
                    <a:pt x="46" y="312"/>
                  </a:lnTo>
                  <a:lnTo>
                    <a:pt x="43" y="294"/>
                  </a:lnTo>
                  <a:lnTo>
                    <a:pt x="40" y="274"/>
                  </a:lnTo>
                  <a:lnTo>
                    <a:pt x="22" y="276"/>
                  </a:lnTo>
                  <a:lnTo>
                    <a:pt x="3" y="262"/>
                  </a:lnTo>
                  <a:lnTo>
                    <a:pt x="1" y="231"/>
                  </a:lnTo>
                  <a:lnTo>
                    <a:pt x="0" y="216"/>
                  </a:lnTo>
                  <a:lnTo>
                    <a:pt x="13" y="213"/>
                  </a:lnTo>
                  <a:lnTo>
                    <a:pt x="18" y="199"/>
                  </a:lnTo>
                  <a:lnTo>
                    <a:pt x="46" y="214"/>
                  </a:lnTo>
                  <a:lnTo>
                    <a:pt x="73" y="220"/>
                  </a:lnTo>
                  <a:lnTo>
                    <a:pt x="91" y="214"/>
                  </a:lnTo>
                  <a:lnTo>
                    <a:pt x="109" y="199"/>
                  </a:lnTo>
                  <a:lnTo>
                    <a:pt x="118" y="192"/>
                  </a:lnTo>
                  <a:lnTo>
                    <a:pt x="135" y="205"/>
                  </a:lnTo>
                  <a:lnTo>
                    <a:pt x="154" y="213"/>
                  </a:lnTo>
                  <a:lnTo>
                    <a:pt x="178" y="220"/>
                  </a:lnTo>
                  <a:lnTo>
                    <a:pt x="187" y="205"/>
                  </a:lnTo>
                  <a:lnTo>
                    <a:pt x="187" y="180"/>
                  </a:lnTo>
                  <a:lnTo>
                    <a:pt x="201" y="168"/>
                  </a:lnTo>
                  <a:lnTo>
                    <a:pt x="220" y="186"/>
                  </a:lnTo>
                  <a:lnTo>
                    <a:pt x="231" y="178"/>
                  </a:lnTo>
                  <a:lnTo>
                    <a:pt x="232" y="162"/>
                  </a:lnTo>
                  <a:lnTo>
                    <a:pt x="223" y="142"/>
                  </a:lnTo>
                  <a:lnTo>
                    <a:pt x="219" y="129"/>
                  </a:lnTo>
                  <a:lnTo>
                    <a:pt x="222" y="102"/>
                  </a:lnTo>
                  <a:lnTo>
                    <a:pt x="210" y="85"/>
                  </a:lnTo>
                  <a:lnTo>
                    <a:pt x="190" y="61"/>
                  </a:lnTo>
                  <a:lnTo>
                    <a:pt x="184" y="49"/>
                  </a:lnTo>
                  <a:lnTo>
                    <a:pt x="190" y="30"/>
                  </a:lnTo>
                  <a:lnTo>
                    <a:pt x="207" y="28"/>
                  </a:lnTo>
                  <a:lnTo>
                    <a:pt x="208" y="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50"/>
            <p:cNvSpPr>
              <a:spLocks/>
            </p:cNvSpPr>
            <p:nvPr/>
          </p:nvSpPr>
          <p:spPr bwMode="auto">
            <a:xfrm>
              <a:off x="1813" y="1189"/>
              <a:ext cx="439" cy="308"/>
            </a:xfrm>
            <a:custGeom>
              <a:avLst/>
              <a:gdLst>
                <a:gd name="T0" fmla="*/ 368 w 416"/>
                <a:gd name="T1" fmla="*/ 45 h 289"/>
                <a:gd name="T2" fmla="*/ 420 w 416"/>
                <a:gd name="T3" fmla="*/ 70 h 289"/>
                <a:gd name="T4" fmla="*/ 470 w 416"/>
                <a:gd name="T5" fmla="*/ 31 h 289"/>
                <a:gd name="T6" fmla="*/ 566 w 416"/>
                <a:gd name="T7" fmla="*/ 66 h 289"/>
                <a:gd name="T8" fmla="*/ 603 w 416"/>
                <a:gd name="T9" fmla="*/ 161 h 289"/>
                <a:gd name="T10" fmla="*/ 616 w 416"/>
                <a:gd name="T11" fmla="*/ 236 h 289"/>
                <a:gd name="T12" fmla="*/ 641 w 416"/>
                <a:gd name="T13" fmla="*/ 313 h 289"/>
                <a:gd name="T14" fmla="*/ 589 w 416"/>
                <a:gd name="T15" fmla="*/ 292 h 289"/>
                <a:gd name="T16" fmla="*/ 562 w 416"/>
                <a:gd name="T17" fmla="*/ 355 h 289"/>
                <a:gd name="T18" fmla="*/ 497 w 416"/>
                <a:gd name="T19" fmla="*/ 360 h 289"/>
                <a:gd name="T20" fmla="*/ 426 w 416"/>
                <a:gd name="T21" fmla="*/ 360 h 289"/>
                <a:gd name="T22" fmla="*/ 356 w 416"/>
                <a:gd name="T23" fmla="*/ 373 h 289"/>
                <a:gd name="T24" fmla="*/ 300 w 416"/>
                <a:gd name="T25" fmla="*/ 375 h 289"/>
                <a:gd name="T26" fmla="*/ 244 w 416"/>
                <a:gd name="T27" fmla="*/ 351 h 289"/>
                <a:gd name="T28" fmla="*/ 204 w 416"/>
                <a:gd name="T29" fmla="*/ 339 h 289"/>
                <a:gd name="T30" fmla="*/ 169 w 416"/>
                <a:gd name="T31" fmla="*/ 379 h 289"/>
                <a:gd name="T32" fmla="*/ 166 w 416"/>
                <a:gd name="T33" fmla="*/ 434 h 289"/>
                <a:gd name="T34" fmla="*/ 136 w 416"/>
                <a:gd name="T35" fmla="*/ 375 h 289"/>
                <a:gd name="T36" fmla="*/ 115 w 416"/>
                <a:gd name="T37" fmla="*/ 405 h 289"/>
                <a:gd name="T38" fmla="*/ 73 w 416"/>
                <a:gd name="T39" fmla="*/ 449 h 289"/>
                <a:gd name="T40" fmla="*/ 20 w 416"/>
                <a:gd name="T41" fmla="*/ 482 h 289"/>
                <a:gd name="T42" fmla="*/ 20 w 416"/>
                <a:gd name="T43" fmla="*/ 429 h 289"/>
                <a:gd name="T44" fmla="*/ 19 w 416"/>
                <a:gd name="T45" fmla="*/ 398 h 289"/>
                <a:gd name="T46" fmla="*/ 22 w 416"/>
                <a:gd name="T47" fmla="*/ 356 h 289"/>
                <a:gd name="T48" fmla="*/ 0 w 416"/>
                <a:gd name="T49" fmla="*/ 310 h 289"/>
                <a:gd name="T50" fmla="*/ 46 w 416"/>
                <a:gd name="T51" fmla="*/ 275 h 289"/>
                <a:gd name="T52" fmla="*/ 85 w 416"/>
                <a:gd name="T53" fmla="*/ 290 h 289"/>
                <a:gd name="T54" fmla="*/ 106 w 416"/>
                <a:gd name="T55" fmla="*/ 294 h 289"/>
                <a:gd name="T56" fmla="*/ 122 w 416"/>
                <a:gd name="T57" fmla="*/ 263 h 289"/>
                <a:gd name="T58" fmla="*/ 148 w 416"/>
                <a:gd name="T59" fmla="*/ 231 h 289"/>
                <a:gd name="T60" fmla="*/ 175 w 416"/>
                <a:gd name="T61" fmla="*/ 176 h 289"/>
                <a:gd name="T62" fmla="*/ 203 w 416"/>
                <a:gd name="T63" fmla="*/ 136 h 289"/>
                <a:gd name="T64" fmla="*/ 216 w 416"/>
                <a:gd name="T65" fmla="*/ 81 h 289"/>
                <a:gd name="T66" fmla="*/ 249 w 416"/>
                <a:gd name="T67" fmla="*/ 70 h 289"/>
                <a:gd name="T68" fmla="*/ 289 w 416"/>
                <a:gd name="T69" fmla="*/ 21 h 289"/>
                <a:gd name="T70" fmla="*/ 344 w 416"/>
                <a:gd name="T71" fmla="*/ 6 h 2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6" h="289">
                  <a:moveTo>
                    <a:pt x="237" y="13"/>
                  </a:moveTo>
                  <a:lnTo>
                    <a:pt x="240" y="27"/>
                  </a:lnTo>
                  <a:lnTo>
                    <a:pt x="260" y="40"/>
                  </a:lnTo>
                  <a:lnTo>
                    <a:pt x="272" y="42"/>
                  </a:lnTo>
                  <a:lnTo>
                    <a:pt x="284" y="24"/>
                  </a:lnTo>
                  <a:lnTo>
                    <a:pt x="305" y="19"/>
                  </a:lnTo>
                  <a:lnTo>
                    <a:pt x="312" y="37"/>
                  </a:lnTo>
                  <a:lnTo>
                    <a:pt x="368" y="39"/>
                  </a:lnTo>
                  <a:lnTo>
                    <a:pt x="366" y="63"/>
                  </a:lnTo>
                  <a:lnTo>
                    <a:pt x="392" y="97"/>
                  </a:lnTo>
                  <a:lnTo>
                    <a:pt x="404" y="112"/>
                  </a:lnTo>
                  <a:lnTo>
                    <a:pt x="401" y="141"/>
                  </a:lnTo>
                  <a:lnTo>
                    <a:pt x="411" y="169"/>
                  </a:lnTo>
                  <a:lnTo>
                    <a:pt x="416" y="189"/>
                  </a:lnTo>
                  <a:lnTo>
                    <a:pt x="402" y="195"/>
                  </a:lnTo>
                  <a:lnTo>
                    <a:pt x="383" y="175"/>
                  </a:lnTo>
                  <a:lnTo>
                    <a:pt x="369" y="192"/>
                  </a:lnTo>
                  <a:lnTo>
                    <a:pt x="366" y="213"/>
                  </a:lnTo>
                  <a:lnTo>
                    <a:pt x="362" y="231"/>
                  </a:lnTo>
                  <a:lnTo>
                    <a:pt x="323" y="217"/>
                  </a:lnTo>
                  <a:lnTo>
                    <a:pt x="300" y="204"/>
                  </a:lnTo>
                  <a:lnTo>
                    <a:pt x="278" y="217"/>
                  </a:lnTo>
                  <a:lnTo>
                    <a:pt x="255" y="231"/>
                  </a:lnTo>
                  <a:lnTo>
                    <a:pt x="231" y="223"/>
                  </a:lnTo>
                  <a:lnTo>
                    <a:pt x="203" y="211"/>
                  </a:lnTo>
                  <a:lnTo>
                    <a:pt x="195" y="225"/>
                  </a:lnTo>
                  <a:lnTo>
                    <a:pt x="183" y="226"/>
                  </a:lnTo>
                  <a:lnTo>
                    <a:pt x="159" y="210"/>
                  </a:lnTo>
                  <a:lnTo>
                    <a:pt x="143" y="193"/>
                  </a:lnTo>
                  <a:lnTo>
                    <a:pt x="132" y="205"/>
                  </a:lnTo>
                  <a:lnTo>
                    <a:pt x="110" y="201"/>
                  </a:lnTo>
                  <a:lnTo>
                    <a:pt x="110" y="228"/>
                  </a:lnTo>
                  <a:lnTo>
                    <a:pt x="123" y="246"/>
                  </a:lnTo>
                  <a:lnTo>
                    <a:pt x="108" y="261"/>
                  </a:lnTo>
                  <a:lnTo>
                    <a:pt x="86" y="238"/>
                  </a:lnTo>
                  <a:lnTo>
                    <a:pt x="89" y="225"/>
                  </a:lnTo>
                  <a:lnTo>
                    <a:pt x="77" y="213"/>
                  </a:lnTo>
                  <a:lnTo>
                    <a:pt x="75" y="244"/>
                  </a:lnTo>
                  <a:lnTo>
                    <a:pt x="75" y="261"/>
                  </a:lnTo>
                  <a:lnTo>
                    <a:pt x="47" y="270"/>
                  </a:lnTo>
                  <a:lnTo>
                    <a:pt x="26" y="279"/>
                  </a:lnTo>
                  <a:lnTo>
                    <a:pt x="12" y="289"/>
                  </a:lnTo>
                  <a:lnTo>
                    <a:pt x="0" y="283"/>
                  </a:lnTo>
                  <a:lnTo>
                    <a:pt x="12" y="258"/>
                  </a:lnTo>
                  <a:lnTo>
                    <a:pt x="18" y="249"/>
                  </a:lnTo>
                  <a:lnTo>
                    <a:pt x="11" y="238"/>
                  </a:lnTo>
                  <a:lnTo>
                    <a:pt x="26" y="223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0" y="186"/>
                  </a:lnTo>
                  <a:lnTo>
                    <a:pt x="14" y="177"/>
                  </a:lnTo>
                  <a:lnTo>
                    <a:pt x="30" y="165"/>
                  </a:lnTo>
                  <a:lnTo>
                    <a:pt x="42" y="166"/>
                  </a:lnTo>
                  <a:lnTo>
                    <a:pt x="56" y="174"/>
                  </a:lnTo>
                  <a:lnTo>
                    <a:pt x="60" y="186"/>
                  </a:lnTo>
                  <a:lnTo>
                    <a:pt x="69" y="177"/>
                  </a:lnTo>
                  <a:lnTo>
                    <a:pt x="86" y="171"/>
                  </a:lnTo>
                  <a:lnTo>
                    <a:pt x="80" y="159"/>
                  </a:lnTo>
                  <a:lnTo>
                    <a:pt x="75" y="148"/>
                  </a:lnTo>
                  <a:lnTo>
                    <a:pt x="96" y="139"/>
                  </a:lnTo>
                  <a:lnTo>
                    <a:pt x="104" y="124"/>
                  </a:lnTo>
                  <a:lnTo>
                    <a:pt x="114" y="106"/>
                  </a:lnTo>
                  <a:lnTo>
                    <a:pt x="128" y="97"/>
                  </a:lnTo>
                  <a:lnTo>
                    <a:pt x="131" y="82"/>
                  </a:lnTo>
                  <a:lnTo>
                    <a:pt x="143" y="67"/>
                  </a:lnTo>
                  <a:lnTo>
                    <a:pt x="140" y="49"/>
                  </a:lnTo>
                  <a:lnTo>
                    <a:pt x="152" y="46"/>
                  </a:lnTo>
                  <a:lnTo>
                    <a:pt x="162" y="42"/>
                  </a:lnTo>
                  <a:lnTo>
                    <a:pt x="174" y="28"/>
                  </a:lnTo>
                  <a:lnTo>
                    <a:pt x="188" y="13"/>
                  </a:lnTo>
                  <a:lnTo>
                    <a:pt x="206" y="0"/>
                  </a:lnTo>
                  <a:lnTo>
                    <a:pt x="224" y="6"/>
                  </a:lnTo>
                  <a:lnTo>
                    <a:pt x="237" y="13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51"/>
            <p:cNvSpPr>
              <a:spLocks/>
            </p:cNvSpPr>
            <p:nvPr/>
          </p:nvSpPr>
          <p:spPr bwMode="auto">
            <a:xfrm>
              <a:off x="1865" y="1487"/>
              <a:ext cx="474" cy="478"/>
            </a:xfrm>
            <a:custGeom>
              <a:avLst/>
              <a:gdLst>
                <a:gd name="T0" fmla="*/ 278 w 449"/>
                <a:gd name="T1" fmla="*/ 68 h 449"/>
                <a:gd name="T2" fmla="*/ 344 w 449"/>
                <a:gd name="T3" fmla="*/ 119 h 449"/>
                <a:gd name="T4" fmla="*/ 394 w 449"/>
                <a:gd name="T5" fmla="*/ 128 h 449"/>
                <a:gd name="T6" fmla="*/ 433 w 449"/>
                <a:gd name="T7" fmla="*/ 147 h 449"/>
                <a:gd name="T8" fmla="*/ 492 w 449"/>
                <a:gd name="T9" fmla="*/ 88 h 449"/>
                <a:gd name="T10" fmla="*/ 529 w 449"/>
                <a:gd name="T11" fmla="*/ 147 h 449"/>
                <a:gd name="T12" fmla="*/ 598 w 449"/>
                <a:gd name="T13" fmla="*/ 182 h 449"/>
                <a:gd name="T14" fmla="*/ 619 w 449"/>
                <a:gd name="T15" fmla="*/ 258 h 449"/>
                <a:gd name="T16" fmla="*/ 557 w 449"/>
                <a:gd name="T17" fmla="*/ 365 h 449"/>
                <a:gd name="T18" fmla="*/ 495 w 449"/>
                <a:gd name="T19" fmla="*/ 418 h 449"/>
                <a:gd name="T20" fmla="*/ 545 w 449"/>
                <a:gd name="T21" fmla="*/ 475 h 449"/>
                <a:gd name="T22" fmla="*/ 603 w 449"/>
                <a:gd name="T23" fmla="*/ 415 h 449"/>
                <a:gd name="T24" fmla="*/ 657 w 449"/>
                <a:gd name="T25" fmla="*/ 459 h 449"/>
                <a:gd name="T26" fmla="*/ 693 w 449"/>
                <a:gd name="T27" fmla="*/ 471 h 449"/>
                <a:gd name="T28" fmla="*/ 689 w 449"/>
                <a:gd name="T29" fmla="*/ 499 h 449"/>
                <a:gd name="T30" fmla="*/ 587 w 449"/>
                <a:gd name="T31" fmla="*/ 559 h 449"/>
                <a:gd name="T32" fmla="*/ 527 w 449"/>
                <a:gd name="T33" fmla="*/ 622 h 449"/>
                <a:gd name="T34" fmla="*/ 490 w 449"/>
                <a:gd name="T35" fmla="*/ 705 h 449"/>
                <a:gd name="T36" fmla="*/ 398 w 449"/>
                <a:gd name="T37" fmla="*/ 722 h 449"/>
                <a:gd name="T38" fmla="*/ 292 w 449"/>
                <a:gd name="T39" fmla="*/ 741 h 449"/>
                <a:gd name="T40" fmla="*/ 262 w 449"/>
                <a:gd name="T41" fmla="*/ 694 h 449"/>
                <a:gd name="T42" fmla="*/ 244 w 449"/>
                <a:gd name="T43" fmla="*/ 654 h 449"/>
                <a:gd name="T44" fmla="*/ 204 w 449"/>
                <a:gd name="T45" fmla="*/ 629 h 449"/>
                <a:gd name="T46" fmla="*/ 55 w 449"/>
                <a:gd name="T47" fmla="*/ 610 h 449"/>
                <a:gd name="T48" fmla="*/ 8 w 449"/>
                <a:gd name="T49" fmla="*/ 475 h 449"/>
                <a:gd name="T50" fmla="*/ 17 w 449"/>
                <a:gd name="T51" fmla="*/ 385 h 449"/>
                <a:gd name="T52" fmla="*/ 91 w 449"/>
                <a:gd name="T53" fmla="*/ 410 h 449"/>
                <a:gd name="T54" fmla="*/ 131 w 449"/>
                <a:gd name="T55" fmla="*/ 400 h 449"/>
                <a:gd name="T56" fmla="*/ 175 w 449"/>
                <a:gd name="T57" fmla="*/ 384 h 449"/>
                <a:gd name="T58" fmla="*/ 182 w 449"/>
                <a:gd name="T59" fmla="*/ 278 h 449"/>
                <a:gd name="T60" fmla="*/ 134 w 449"/>
                <a:gd name="T61" fmla="*/ 284 h 449"/>
                <a:gd name="T62" fmla="*/ 126 w 449"/>
                <a:gd name="T63" fmla="*/ 212 h 449"/>
                <a:gd name="T64" fmla="*/ 229 w 449"/>
                <a:gd name="T65" fmla="*/ 242 h 449"/>
                <a:gd name="T66" fmla="*/ 240 w 449"/>
                <a:gd name="T67" fmla="*/ 162 h 449"/>
                <a:gd name="T68" fmla="*/ 251 w 449"/>
                <a:gd name="T69" fmla="*/ 73 h 449"/>
                <a:gd name="T70" fmla="*/ 244 w 449"/>
                <a:gd name="T71" fmla="*/ 0 h 4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9" h="449">
                  <a:moveTo>
                    <a:pt x="171" y="3"/>
                  </a:moveTo>
                  <a:lnTo>
                    <a:pt x="180" y="41"/>
                  </a:lnTo>
                  <a:lnTo>
                    <a:pt x="206" y="60"/>
                  </a:lnTo>
                  <a:lnTo>
                    <a:pt x="224" y="72"/>
                  </a:lnTo>
                  <a:lnTo>
                    <a:pt x="240" y="69"/>
                  </a:lnTo>
                  <a:lnTo>
                    <a:pt x="254" y="78"/>
                  </a:lnTo>
                  <a:lnTo>
                    <a:pt x="252" y="90"/>
                  </a:lnTo>
                  <a:lnTo>
                    <a:pt x="281" y="89"/>
                  </a:lnTo>
                  <a:lnTo>
                    <a:pt x="308" y="83"/>
                  </a:lnTo>
                  <a:lnTo>
                    <a:pt x="318" y="54"/>
                  </a:lnTo>
                  <a:lnTo>
                    <a:pt x="333" y="56"/>
                  </a:lnTo>
                  <a:lnTo>
                    <a:pt x="344" y="89"/>
                  </a:lnTo>
                  <a:lnTo>
                    <a:pt x="354" y="110"/>
                  </a:lnTo>
                  <a:lnTo>
                    <a:pt x="387" y="110"/>
                  </a:lnTo>
                  <a:lnTo>
                    <a:pt x="384" y="135"/>
                  </a:lnTo>
                  <a:lnTo>
                    <a:pt x="401" y="156"/>
                  </a:lnTo>
                  <a:lnTo>
                    <a:pt x="398" y="200"/>
                  </a:lnTo>
                  <a:lnTo>
                    <a:pt x="362" y="222"/>
                  </a:lnTo>
                  <a:lnTo>
                    <a:pt x="330" y="236"/>
                  </a:lnTo>
                  <a:lnTo>
                    <a:pt x="321" y="254"/>
                  </a:lnTo>
                  <a:lnTo>
                    <a:pt x="347" y="264"/>
                  </a:lnTo>
                  <a:lnTo>
                    <a:pt x="353" y="288"/>
                  </a:lnTo>
                  <a:lnTo>
                    <a:pt x="387" y="272"/>
                  </a:lnTo>
                  <a:lnTo>
                    <a:pt x="390" y="252"/>
                  </a:lnTo>
                  <a:lnTo>
                    <a:pt x="401" y="248"/>
                  </a:lnTo>
                  <a:lnTo>
                    <a:pt x="426" y="278"/>
                  </a:lnTo>
                  <a:lnTo>
                    <a:pt x="441" y="276"/>
                  </a:lnTo>
                  <a:lnTo>
                    <a:pt x="449" y="285"/>
                  </a:lnTo>
                  <a:lnTo>
                    <a:pt x="437" y="296"/>
                  </a:lnTo>
                  <a:lnTo>
                    <a:pt x="447" y="302"/>
                  </a:lnTo>
                  <a:lnTo>
                    <a:pt x="426" y="320"/>
                  </a:lnTo>
                  <a:lnTo>
                    <a:pt x="381" y="339"/>
                  </a:lnTo>
                  <a:lnTo>
                    <a:pt x="381" y="354"/>
                  </a:lnTo>
                  <a:lnTo>
                    <a:pt x="342" y="378"/>
                  </a:lnTo>
                  <a:lnTo>
                    <a:pt x="323" y="404"/>
                  </a:lnTo>
                  <a:lnTo>
                    <a:pt x="317" y="428"/>
                  </a:lnTo>
                  <a:lnTo>
                    <a:pt x="275" y="449"/>
                  </a:lnTo>
                  <a:lnTo>
                    <a:pt x="258" y="438"/>
                  </a:lnTo>
                  <a:lnTo>
                    <a:pt x="243" y="446"/>
                  </a:lnTo>
                  <a:lnTo>
                    <a:pt x="189" y="449"/>
                  </a:lnTo>
                  <a:lnTo>
                    <a:pt x="177" y="440"/>
                  </a:lnTo>
                  <a:lnTo>
                    <a:pt x="170" y="420"/>
                  </a:lnTo>
                  <a:lnTo>
                    <a:pt x="155" y="411"/>
                  </a:lnTo>
                  <a:lnTo>
                    <a:pt x="158" y="396"/>
                  </a:lnTo>
                  <a:lnTo>
                    <a:pt x="135" y="399"/>
                  </a:lnTo>
                  <a:lnTo>
                    <a:pt x="132" y="380"/>
                  </a:lnTo>
                  <a:lnTo>
                    <a:pt x="95" y="389"/>
                  </a:lnTo>
                  <a:lnTo>
                    <a:pt x="36" y="369"/>
                  </a:lnTo>
                  <a:lnTo>
                    <a:pt x="17" y="348"/>
                  </a:lnTo>
                  <a:lnTo>
                    <a:pt x="8" y="288"/>
                  </a:lnTo>
                  <a:lnTo>
                    <a:pt x="0" y="243"/>
                  </a:lnTo>
                  <a:lnTo>
                    <a:pt x="9" y="234"/>
                  </a:lnTo>
                  <a:lnTo>
                    <a:pt x="33" y="249"/>
                  </a:lnTo>
                  <a:lnTo>
                    <a:pt x="59" y="249"/>
                  </a:lnTo>
                  <a:lnTo>
                    <a:pt x="75" y="257"/>
                  </a:lnTo>
                  <a:lnTo>
                    <a:pt x="84" y="242"/>
                  </a:lnTo>
                  <a:lnTo>
                    <a:pt x="98" y="248"/>
                  </a:lnTo>
                  <a:lnTo>
                    <a:pt x="114" y="233"/>
                  </a:lnTo>
                  <a:lnTo>
                    <a:pt x="131" y="180"/>
                  </a:lnTo>
                  <a:lnTo>
                    <a:pt x="117" y="168"/>
                  </a:lnTo>
                  <a:lnTo>
                    <a:pt x="101" y="171"/>
                  </a:lnTo>
                  <a:lnTo>
                    <a:pt x="87" y="173"/>
                  </a:lnTo>
                  <a:lnTo>
                    <a:pt x="78" y="159"/>
                  </a:lnTo>
                  <a:lnTo>
                    <a:pt x="81" y="129"/>
                  </a:lnTo>
                  <a:lnTo>
                    <a:pt x="134" y="117"/>
                  </a:lnTo>
                  <a:lnTo>
                    <a:pt x="149" y="147"/>
                  </a:lnTo>
                  <a:lnTo>
                    <a:pt x="176" y="131"/>
                  </a:lnTo>
                  <a:lnTo>
                    <a:pt x="155" y="98"/>
                  </a:lnTo>
                  <a:lnTo>
                    <a:pt x="176" y="80"/>
                  </a:lnTo>
                  <a:lnTo>
                    <a:pt x="162" y="45"/>
                  </a:lnTo>
                  <a:lnTo>
                    <a:pt x="150" y="45"/>
                  </a:lnTo>
                  <a:lnTo>
                    <a:pt x="158" y="0"/>
                  </a:lnTo>
                  <a:lnTo>
                    <a:pt x="171" y="3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041" y="1671"/>
              <a:ext cx="157" cy="156"/>
            </a:xfrm>
            <a:custGeom>
              <a:avLst/>
              <a:gdLst>
                <a:gd name="T0" fmla="*/ 263525 w 527050"/>
                <a:gd name="T1" fmla="*/ 0 h 533400"/>
                <a:gd name="T2" fmla="*/ 1 w 527050"/>
                <a:gd name="T3" fmla="*/ 203740 h 533400"/>
                <a:gd name="T4" fmla="*/ 100657 w 527050"/>
                <a:gd name="T5" fmla="*/ 533398 h 533400"/>
                <a:gd name="T6" fmla="*/ 426393 w 527050"/>
                <a:gd name="T7" fmla="*/ 533398 h 533400"/>
                <a:gd name="T8" fmla="*/ 527049 w 527050"/>
                <a:gd name="T9" fmla="*/ 203740 h 533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62869 w 527050"/>
                <a:gd name="T16" fmla="*/ 203742 h 533400"/>
                <a:gd name="T17" fmla="*/ 364181 w 527050"/>
                <a:gd name="T18" fmla="*/ 407479 h 533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7050" h="533400">
                  <a:moveTo>
                    <a:pt x="1" y="203740"/>
                  </a:moveTo>
                  <a:lnTo>
                    <a:pt x="201316" y="203742"/>
                  </a:lnTo>
                  <a:lnTo>
                    <a:pt x="263525" y="0"/>
                  </a:lnTo>
                  <a:lnTo>
                    <a:pt x="325734" y="203742"/>
                  </a:lnTo>
                  <a:lnTo>
                    <a:pt x="527049" y="203740"/>
                  </a:lnTo>
                  <a:lnTo>
                    <a:pt x="364181" y="329658"/>
                  </a:lnTo>
                  <a:lnTo>
                    <a:pt x="426393" y="533398"/>
                  </a:lnTo>
                  <a:lnTo>
                    <a:pt x="263525" y="407479"/>
                  </a:lnTo>
                  <a:lnTo>
                    <a:pt x="100657" y="533398"/>
                  </a:lnTo>
                  <a:lnTo>
                    <a:pt x="162869" y="329658"/>
                  </a:ln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3" name="Freeform 53"/>
            <p:cNvSpPr>
              <a:spLocks/>
            </p:cNvSpPr>
            <p:nvPr/>
          </p:nvSpPr>
          <p:spPr bwMode="auto">
            <a:xfrm>
              <a:off x="1610" y="1812"/>
              <a:ext cx="426" cy="372"/>
            </a:xfrm>
            <a:custGeom>
              <a:avLst/>
              <a:gdLst>
                <a:gd name="T0" fmla="*/ 438 w 404"/>
                <a:gd name="T1" fmla="*/ 111 h 349"/>
                <a:gd name="T2" fmla="*/ 574 w 404"/>
                <a:gd name="T3" fmla="*/ 126 h 349"/>
                <a:gd name="T4" fmla="*/ 613 w 404"/>
                <a:gd name="T5" fmla="*/ 151 h 349"/>
                <a:gd name="T6" fmla="*/ 617 w 404"/>
                <a:gd name="T7" fmla="*/ 259 h 349"/>
                <a:gd name="T8" fmla="*/ 558 w 404"/>
                <a:gd name="T9" fmla="*/ 257 h 349"/>
                <a:gd name="T10" fmla="*/ 503 w 404"/>
                <a:gd name="T11" fmla="*/ 227 h 349"/>
                <a:gd name="T12" fmla="*/ 501 w 404"/>
                <a:gd name="T13" fmla="*/ 271 h 349"/>
                <a:gd name="T14" fmla="*/ 484 w 404"/>
                <a:gd name="T15" fmla="*/ 331 h 349"/>
                <a:gd name="T16" fmla="*/ 476 w 404"/>
                <a:gd name="T17" fmla="*/ 375 h 349"/>
                <a:gd name="T18" fmla="*/ 417 w 404"/>
                <a:gd name="T19" fmla="*/ 372 h 349"/>
                <a:gd name="T20" fmla="*/ 410 w 404"/>
                <a:gd name="T21" fmla="*/ 288 h 349"/>
                <a:gd name="T22" fmla="*/ 340 w 404"/>
                <a:gd name="T23" fmla="*/ 195 h 349"/>
                <a:gd name="T24" fmla="*/ 328 w 404"/>
                <a:gd name="T25" fmla="*/ 255 h 349"/>
                <a:gd name="T26" fmla="*/ 310 w 404"/>
                <a:gd name="T27" fmla="*/ 310 h 349"/>
                <a:gd name="T28" fmla="*/ 230 w 404"/>
                <a:gd name="T29" fmla="*/ 381 h 349"/>
                <a:gd name="T30" fmla="*/ 219 w 404"/>
                <a:gd name="T31" fmla="*/ 500 h 349"/>
                <a:gd name="T32" fmla="*/ 137 w 404"/>
                <a:gd name="T33" fmla="*/ 496 h 349"/>
                <a:gd name="T34" fmla="*/ 73 w 404"/>
                <a:gd name="T35" fmla="*/ 497 h 349"/>
                <a:gd name="T36" fmla="*/ 58 w 404"/>
                <a:gd name="T37" fmla="*/ 575 h 349"/>
                <a:gd name="T38" fmla="*/ 20 w 404"/>
                <a:gd name="T39" fmla="*/ 476 h 349"/>
                <a:gd name="T40" fmla="*/ 19 w 404"/>
                <a:gd name="T41" fmla="*/ 379 h 349"/>
                <a:gd name="T42" fmla="*/ 25 w 404"/>
                <a:gd name="T43" fmla="*/ 308 h 349"/>
                <a:gd name="T44" fmla="*/ 0 w 404"/>
                <a:gd name="T45" fmla="*/ 290 h 349"/>
                <a:gd name="T46" fmla="*/ 49 w 404"/>
                <a:gd name="T47" fmla="*/ 200 h 349"/>
                <a:gd name="T48" fmla="*/ 81 w 404"/>
                <a:gd name="T49" fmla="*/ 136 h 349"/>
                <a:gd name="T50" fmla="*/ 85 w 404"/>
                <a:gd name="T51" fmla="*/ 75 h 349"/>
                <a:gd name="T52" fmla="*/ 100 w 404"/>
                <a:gd name="T53" fmla="*/ 1 h 349"/>
                <a:gd name="T54" fmla="*/ 169 w 404"/>
                <a:gd name="T55" fmla="*/ 62 h 349"/>
                <a:gd name="T56" fmla="*/ 224 w 404"/>
                <a:gd name="T57" fmla="*/ 91 h 349"/>
                <a:gd name="T58" fmla="*/ 278 w 404"/>
                <a:gd name="T59" fmla="*/ 56 h 349"/>
                <a:gd name="T60" fmla="*/ 352 w 404"/>
                <a:gd name="T61" fmla="*/ 104 h 349"/>
                <a:gd name="T62" fmla="*/ 335 w 404"/>
                <a:gd name="T63" fmla="*/ 23 h 349"/>
                <a:gd name="T64" fmla="*/ 365 w 404"/>
                <a:gd name="T65" fmla="*/ 71 h 349"/>
                <a:gd name="T66" fmla="*/ 401 w 404"/>
                <a:gd name="T67" fmla="*/ 81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4" h="349">
                  <a:moveTo>
                    <a:pt x="261" y="49"/>
                  </a:moveTo>
                  <a:lnTo>
                    <a:pt x="287" y="67"/>
                  </a:lnTo>
                  <a:lnTo>
                    <a:pt x="341" y="84"/>
                  </a:lnTo>
                  <a:lnTo>
                    <a:pt x="375" y="76"/>
                  </a:lnTo>
                  <a:lnTo>
                    <a:pt x="381" y="94"/>
                  </a:lnTo>
                  <a:lnTo>
                    <a:pt x="401" y="91"/>
                  </a:lnTo>
                  <a:lnTo>
                    <a:pt x="395" y="108"/>
                  </a:lnTo>
                  <a:lnTo>
                    <a:pt x="404" y="156"/>
                  </a:lnTo>
                  <a:lnTo>
                    <a:pt x="380" y="166"/>
                  </a:lnTo>
                  <a:lnTo>
                    <a:pt x="365" y="154"/>
                  </a:lnTo>
                  <a:lnTo>
                    <a:pt x="347" y="153"/>
                  </a:lnTo>
                  <a:lnTo>
                    <a:pt x="329" y="136"/>
                  </a:lnTo>
                  <a:lnTo>
                    <a:pt x="320" y="153"/>
                  </a:lnTo>
                  <a:lnTo>
                    <a:pt x="327" y="162"/>
                  </a:lnTo>
                  <a:lnTo>
                    <a:pt x="320" y="177"/>
                  </a:lnTo>
                  <a:lnTo>
                    <a:pt x="318" y="199"/>
                  </a:lnTo>
                  <a:lnTo>
                    <a:pt x="327" y="214"/>
                  </a:lnTo>
                  <a:lnTo>
                    <a:pt x="311" y="225"/>
                  </a:lnTo>
                  <a:lnTo>
                    <a:pt x="299" y="216"/>
                  </a:lnTo>
                  <a:lnTo>
                    <a:pt x="273" y="222"/>
                  </a:lnTo>
                  <a:lnTo>
                    <a:pt x="239" y="178"/>
                  </a:lnTo>
                  <a:lnTo>
                    <a:pt x="269" y="172"/>
                  </a:lnTo>
                  <a:lnTo>
                    <a:pt x="269" y="148"/>
                  </a:lnTo>
                  <a:lnTo>
                    <a:pt x="222" y="117"/>
                  </a:lnTo>
                  <a:lnTo>
                    <a:pt x="203" y="132"/>
                  </a:lnTo>
                  <a:lnTo>
                    <a:pt x="215" y="153"/>
                  </a:lnTo>
                  <a:lnTo>
                    <a:pt x="200" y="171"/>
                  </a:lnTo>
                  <a:lnTo>
                    <a:pt x="203" y="186"/>
                  </a:lnTo>
                  <a:lnTo>
                    <a:pt x="186" y="220"/>
                  </a:lnTo>
                  <a:lnTo>
                    <a:pt x="150" y="229"/>
                  </a:lnTo>
                  <a:lnTo>
                    <a:pt x="158" y="274"/>
                  </a:lnTo>
                  <a:lnTo>
                    <a:pt x="143" y="300"/>
                  </a:lnTo>
                  <a:lnTo>
                    <a:pt x="104" y="316"/>
                  </a:lnTo>
                  <a:lnTo>
                    <a:pt x="90" y="297"/>
                  </a:lnTo>
                  <a:lnTo>
                    <a:pt x="62" y="300"/>
                  </a:lnTo>
                  <a:lnTo>
                    <a:pt x="47" y="298"/>
                  </a:lnTo>
                  <a:lnTo>
                    <a:pt x="36" y="312"/>
                  </a:lnTo>
                  <a:lnTo>
                    <a:pt x="38" y="345"/>
                  </a:lnTo>
                  <a:lnTo>
                    <a:pt x="20" y="349"/>
                  </a:lnTo>
                  <a:lnTo>
                    <a:pt x="12" y="286"/>
                  </a:lnTo>
                  <a:lnTo>
                    <a:pt x="5" y="243"/>
                  </a:lnTo>
                  <a:lnTo>
                    <a:pt x="11" y="228"/>
                  </a:lnTo>
                  <a:lnTo>
                    <a:pt x="9" y="199"/>
                  </a:lnTo>
                  <a:lnTo>
                    <a:pt x="17" y="184"/>
                  </a:lnTo>
                  <a:lnTo>
                    <a:pt x="20" y="168"/>
                  </a:lnTo>
                  <a:lnTo>
                    <a:pt x="0" y="174"/>
                  </a:lnTo>
                  <a:lnTo>
                    <a:pt x="6" y="135"/>
                  </a:lnTo>
                  <a:lnTo>
                    <a:pt x="32" y="120"/>
                  </a:lnTo>
                  <a:lnTo>
                    <a:pt x="15" y="94"/>
                  </a:lnTo>
                  <a:lnTo>
                    <a:pt x="53" y="82"/>
                  </a:lnTo>
                  <a:lnTo>
                    <a:pt x="36" y="57"/>
                  </a:lnTo>
                  <a:lnTo>
                    <a:pt x="56" y="45"/>
                  </a:lnTo>
                  <a:lnTo>
                    <a:pt x="53" y="25"/>
                  </a:lnTo>
                  <a:lnTo>
                    <a:pt x="65" y="1"/>
                  </a:lnTo>
                  <a:lnTo>
                    <a:pt x="75" y="25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47" y="54"/>
                  </a:lnTo>
                  <a:lnTo>
                    <a:pt x="164" y="36"/>
                  </a:lnTo>
                  <a:lnTo>
                    <a:pt x="182" y="34"/>
                  </a:lnTo>
                  <a:lnTo>
                    <a:pt x="201" y="49"/>
                  </a:lnTo>
                  <a:lnTo>
                    <a:pt x="230" y="63"/>
                  </a:lnTo>
                  <a:lnTo>
                    <a:pt x="219" y="33"/>
                  </a:lnTo>
                  <a:lnTo>
                    <a:pt x="219" y="15"/>
                  </a:lnTo>
                  <a:lnTo>
                    <a:pt x="224" y="0"/>
                  </a:lnTo>
                  <a:lnTo>
                    <a:pt x="239" y="43"/>
                  </a:lnTo>
                  <a:lnTo>
                    <a:pt x="255" y="70"/>
                  </a:lnTo>
                  <a:lnTo>
                    <a:pt x="261" y="49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55"/>
            <p:cNvSpPr>
              <a:spLocks noChangeShapeType="1"/>
            </p:cNvSpPr>
            <p:nvPr/>
          </p:nvSpPr>
          <p:spPr bwMode="auto">
            <a:xfrm flipV="1">
              <a:off x="1728" y="1763"/>
              <a:ext cx="364" cy="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56"/>
            <p:cNvSpPr>
              <a:spLocks noChangeShapeType="1"/>
            </p:cNvSpPr>
            <p:nvPr/>
          </p:nvSpPr>
          <p:spPr bwMode="auto">
            <a:xfrm flipH="1">
              <a:off x="2120" y="1334"/>
              <a:ext cx="31" cy="3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57"/>
            <p:cNvSpPr>
              <a:spLocks noChangeShapeType="1"/>
            </p:cNvSpPr>
            <p:nvPr/>
          </p:nvSpPr>
          <p:spPr bwMode="auto">
            <a:xfrm flipV="1">
              <a:off x="2114" y="1790"/>
              <a:ext cx="2" cy="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58"/>
            <p:cNvSpPr>
              <a:spLocks noChangeShapeType="1"/>
            </p:cNvSpPr>
            <p:nvPr/>
          </p:nvSpPr>
          <p:spPr bwMode="auto">
            <a:xfrm flipH="1">
              <a:off x="2152" y="1501"/>
              <a:ext cx="136" cy="1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59"/>
            <p:cNvSpPr>
              <a:spLocks noChangeShapeType="1"/>
            </p:cNvSpPr>
            <p:nvPr/>
          </p:nvSpPr>
          <p:spPr bwMode="auto">
            <a:xfrm flipH="1">
              <a:off x="2153" y="1531"/>
              <a:ext cx="545" cy="1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60"/>
            <p:cNvSpPr>
              <a:spLocks noChangeShapeType="1"/>
            </p:cNvSpPr>
            <p:nvPr/>
          </p:nvSpPr>
          <p:spPr bwMode="auto">
            <a:xfrm flipH="1">
              <a:off x="2166" y="1758"/>
              <a:ext cx="289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5604" name="Object 66"/>
          <p:cNvGraphicFramePr>
            <a:graphicFrameLocks noChangeAspect="1"/>
          </p:cNvGraphicFramePr>
          <p:nvPr/>
        </p:nvGraphicFramePr>
        <p:xfrm>
          <a:off x="3059113" y="85725"/>
          <a:ext cx="60515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Диаграмма" r:id="rId4" imgW="4772025" imgH="2305050" progId="Excel.Chart.8">
                  <p:embed/>
                </p:oleObj>
              </mc:Choice>
              <mc:Fallback>
                <p:oleObj name="Диаграмма" r:id="rId4" imgW="4772025" imgH="2305050" progId="Excel.Char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85725"/>
                        <a:ext cx="605155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347385"/>
              </p:ext>
            </p:extLst>
          </p:nvPr>
        </p:nvGraphicFramePr>
        <p:xfrm>
          <a:off x="3132138" y="3573463"/>
          <a:ext cx="5880100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606" name="TextBox 19"/>
          <p:cNvSpPr txBox="1">
            <a:spLocks noChangeArrowheads="1"/>
          </p:cNvSpPr>
          <p:nvPr/>
        </p:nvSpPr>
        <p:spPr bwMode="auto">
          <a:xfrm>
            <a:off x="4486573" y="3356992"/>
            <a:ext cx="351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/>
              <a:t>Динамика смертности от инсульта </a:t>
            </a:r>
          </a:p>
          <a:p>
            <a:pPr algn="ctr" eaLnBrk="1" hangingPunct="1"/>
            <a:r>
              <a:rPr lang="ru-RU" sz="1600" dirty="0"/>
              <a:t>на прикрепленной территории </a:t>
            </a:r>
          </a:p>
          <a:p>
            <a:pPr algn="ctr" eaLnBrk="1" hangingPunct="1"/>
            <a:r>
              <a:rPr lang="ru-RU" sz="1200" dirty="0"/>
              <a:t>на 100 тыс. взрослого населения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6453336"/>
            <a:ext cx="11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РТ – 168,8</a:t>
            </a:r>
            <a:endParaRPr lang="ru-RU" sz="1600" dirty="0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07F3D6-C38C-4725-8760-DAAC78620FDD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pic>
        <p:nvPicPr>
          <p:cNvPr id="26627" name="Рисунок 3" descr="презентация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-35868" y="121865"/>
            <a:ext cx="9179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0000"/>
                </a:solidFill>
              </a:rPr>
              <a:t>Итоги работы сосудистых </a:t>
            </a:r>
            <a:r>
              <a:rPr lang="ru-RU" sz="2400" b="1" dirty="0" smtClean="0">
                <a:solidFill>
                  <a:srgbClr val="FF0000"/>
                </a:solidFill>
              </a:rPr>
              <a:t>центров</a:t>
            </a:r>
            <a:endParaRPr lang="ru-RU" dirty="0"/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-19050" y="3957145"/>
            <a:ext cx="59665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Всего выполнено 360 </a:t>
            </a:r>
            <a:r>
              <a:rPr lang="ru-RU" b="1" dirty="0" err="1"/>
              <a:t>тромболизисов</a:t>
            </a:r>
            <a:r>
              <a:rPr lang="ru-RU" b="1" dirty="0"/>
              <a:t> при ИИ,</a:t>
            </a:r>
          </a:p>
          <a:p>
            <a:pPr eaLnBrk="1" hangingPunct="1"/>
            <a:r>
              <a:rPr lang="ru-RU" b="1" dirty="0"/>
              <a:t>около 100 сосудистых и 280  нейрохирургических </a:t>
            </a:r>
          </a:p>
          <a:p>
            <a:pPr eaLnBrk="1" hangingPunct="1"/>
            <a:r>
              <a:rPr lang="ru-RU" b="1" dirty="0"/>
              <a:t>неотложных операций, более 1600 </a:t>
            </a:r>
          </a:p>
          <a:p>
            <a:pPr eaLnBrk="1" hangingPunct="1"/>
            <a:r>
              <a:rPr lang="ru-RU" b="1" dirty="0"/>
              <a:t>высокотехнологичных операций 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756938" y="692696"/>
            <a:ext cx="3455021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Динамика смертности от инсульта </a:t>
            </a:r>
          </a:p>
          <a:p>
            <a:pPr algn="ctr"/>
            <a:r>
              <a:rPr lang="ru-RU" sz="1400" b="1" dirty="0"/>
              <a:t>в РТ в 2007 – 2010г.г.</a:t>
            </a:r>
          </a:p>
          <a:p>
            <a:pPr algn="ctr"/>
            <a:r>
              <a:rPr lang="ru-RU" sz="1050" b="1" dirty="0"/>
              <a:t>(на 100 000 взрослого населения)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344713"/>
              </p:ext>
            </p:extLst>
          </p:nvPr>
        </p:nvGraphicFramePr>
        <p:xfrm>
          <a:off x="519113" y="1472846"/>
          <a:ext cx="3836863" cy="251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5112258" y="3609182"/>
            <a:ext cx="3816796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Динамика </a:t>
            </a:r>
            <a:r>
              <a:rPr lang="ru-RU" sz="1400" b="1" dirty="0" smtClean="0"/>
              <a:t>выхода</a:t>
            </a:r>
            <a:r>
              <a:rPr lang="en-US" sz="1400" b="1" dirty="0" smtClean="0"/>
              <a:t> </a:t>
            </a:r>
            <a:r>
              <a:rPr lang="ru-RU" sz="1400" b="1" dirty="0" smtClean="0"/>
              <a:t> </a:t>
            </a:r>
            <a:r>
              <a:rPr lang="ru-RU" sz="1400" b="1" dirty="0"/>
              <a:t>на </a:t>
            </a:r>
            <a:r>
              <a:rPr lang="ru-RU" sz="1400" b="1" dirty="0" smtClean="0"/>
              <a:t>независимость</a:t>
            </a:r>
            <a:r>
              <a:rPr lang="en-US" sz="1400" b="1" dirty="0" smtClean="0"/>
              <a:t> </a:t>
            </a:r>
            <a:r>
              <a:rPr lang="ru-RU" sz="1400" b="1" dirty="0" smtClean="0"/>
              <a:t>пациентов </a:t>
            </a:r>
            <a:r>
              <a:rPr lang="ru-RU" sz="1400" b="1" dirty="0"/>
              <a:t>после инсульта </a:t>
            </a:r>
            <a:endParaRPr lang="en-US" sz="1400" b="1" dirty="0" smtClean="0"/>
          </a:p>
          <a:p>
            <a:pPr algn="ctr"/>
            <a:r>
              <a:rPr lang="ru-RU" sz="1400" b="1" dirty="0" smtClean="0"/>
              <a:t>в </a:t>
            </a:r>
            <a:r>
              <a:rPr lang="ru-RU" sz="1400" b="1" dirty="0"/>
              <a:t>РТ в 2007 – 2010г.г. ( %)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03178"/>
              </p:ext>
            </p:extLst>
          </p:nvPr>
        </p:nvGraphicFramePr>
        <p:xfrm>
          <a:off x="4860032" y="4365104"/>
          <a:ext cx="3910334" cy="255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5076824" y="705396"/>
            <a:ext cx="3887664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/>
              <a:t>Динамика госпитальной летальности от инсульта в сосудистых центрах</a:t>
            </a:r>
          </a:p>
          <a:p>
            <a:pPr algn="ctr"/>
            <a:r>
              <a:rPr lang="ru-RU" sz="1400" b="1" dirty="0"/>
              <a:t>2007 – 2009г.г.</a:t>
            </a:r>
          </a:p>
        </p:txBody>
      </p:sp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795922"/>
              </p:ext>
            </p:extLst>
          </p:nvPr>
        </p:nvGraphicFramePr>
        <p:xfrm>
          <a:off x="4427984" y="1465786"/>
          <a:ext cx="3888432" cy="245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3" descr="Фото отделения 3"/>
          <p:cNvPicPr>
            <a:picLocks noChangeAspect="1" noChangeArrowheads="1"/>
          </p:cNvPicPr>
          <p:nvPr/>
        </p:nvPicPr>
        <p:blipFill>
          <a:blip r:embed="rId7" cstate="print"/>
          <a:srcRect t="5859"/>
          <a:stretch>
            <a:fillRect/>
          </a:stretch>
        </p:blipFill>
        <p:spPr bwMode="auto">
          <a:xfrm>
            <a:off x="17668" y="5157474"/>
            <a:ext cx="2110860" cy="1464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5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0939" y="5157474"/>
            <a:ext cx="2271318" cy="1458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0A91BB-A2CB-4899-A8B4-D76FDBF5B42C}" type="slidenum">
              <a:rPr lang="ru-RU" smtClean="0"/>
              <a:pPr eaLnBrk="1" hangingPunct="1"/>
              <a:t>26</a:t>
            </a:fld>
            <a:endParaRPr lang="ru-RU" smtClean="0"/>
          </a:p>
        </p:txBody>
      </p:sp>
      <p:pic>
        <p:nvPicPr>
          <p:cNvPr id="27651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Динамика заболеваемости ИМ в РТ и РФ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 2005 – 2009г.г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на 100 000 населения)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862373"/>
              </p:ext>
            </p:extLst>
          </p:nvPr>
        </p:nvGraphicFramePr>
        <p:xfrm>
          <a:off x="914400" y="1340768"/>
          <a:ext cx="7762056" cy="491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ECBEE-F73F-4D72-AF24-DC94B198E136}" type="slidenum">
              <a:rPr lang="ru-RU" smtClean="0"/>
              <a:pPr eaLnBrk="1" hangingPunct="1"/>
              <a:t>27</a:t>
            </a:fld>
            <a:endParaRPr lang="ru-RU" smtClean="0"/>
          </a:p>
        </p:txBody>
      </p:sp>
      <p:pic>
        <p:nvPicPr>
          <p:cNvPr id="30723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-2232" y="-3175"/>
            <a:ext cx="9238307" cy="69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-2232" y="-3175"/>
            <a:ext cx="917480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/>
              <a:t>Объем финансирования централизованной закупки </a:t>
            </a:r>
          </a:p>
          <a:p>
            <a:pPr algn="ctr" eaLnBrk="1" hangingPunct="1"/>
            <a:r>
              <a:rPr lang="ru-RU" sz="2400" dirty="0" err="1"/>
              <a:t>тромболитиков</a:t>
            </a:r>
            <a:r>
              <a:rPr lang="ru-RU" sz="2400" dirty="0"/>
              <a:t>  для больных с ОИМ</a:t>
            </a:r>
          </a:p>
          <a:p>
            <a:pPr algn="ctr" eaLnBrk="1" hangingPunct="1"/>
            <a:r>
              <a:rPr lang="ru-RU" sz="2400" dirty="0"/>
              <a:t>в 2005 – 2010 гг. (тыс. руб.)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017710"/>
              </p:ext>
            </p:extLst>
          </p:nvPr>
        </p:nvGraphicFramePr>
        <p:xfrm>
          <a:off x="467544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D531C-D807-4D0C-9917-58EB83E79548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pic>
        <p:nvPicPr>
          <p:cNvPr id="29699" name="Picture 3" descr="␳眏蛄蚸稗眏ﮠ̹겾瞫屨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1"/>
            <a:ext cx="9144000" cy="59372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463800" y="2570163"/>
            <a:ext cx="1762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ru-RU" sz="2800" b="1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1835150" y="2420938"/>
            <a:ext cx="7604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РГСЦ</a:t>
            </a:r>
          </a:p>
        </p:txBody>
      </p:sp>
      <p:sp>
        <p:nvSpPr>
          <p:cNvPr id="29702" name="AutoShape 1032"/>
          <p:cNvSpPr>
            <a:spLocks/>
          </p:cNvSpPr>
          <p:nvPr/>
        </p:nvSpPr>
        <p:spPr bwMode="auto">
          <a:xfrm>
            <a:off x="0" y="1125538"/>
            <a:ext cx="2268538" cy="1008062"/>
          </a:xfrm>
          <a:prstGeom prst="accentBorderCallout2">
            <a:avLst>
              <a:gd name="adj1" fmla="val 9338"/>
              <a:gd name="adj2" fmla="val 103361"/>
              <a:gd name="adj3" fmla="val 9338"/>
              <a:gd name="adj4" fmla="val 107556"/>
              <a:gd name="adj5" fmla="val 133722"/>
              <a:gd name="adj6" fmla="val 111898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г.Казань</a:t>
            </a: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01.01.08 – МКДЦ    </a:t>
            </a: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01.11.09 – РКБ №2 </a:t>
            </a:r>
          </a:p>
        </p:txBody>
      </p:sp>
      <p:sp>
        <p:nvSpPr>
          <p:cNvPr id="49163" name="Line 45"/>
          <p:cNvSpPr>
            <a:spLocks noChangeShapeType="1"/>
          </p:cNvSpPr>
          <p:nvPr/>
        </p:nvSpPr>
        <p:spPr bwMode="auto">
          <a:xfrm flipH="1" flipV="1">
            <a:off x="2555875" y="2997200"/>
            <a:ext cx="21590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4" name="Line 45"/>
          <p:cNvSpPr>
            <a:spLocks noChangeShapeType="1"/>
          </p:cNvSpPr>
          <p:nvPr/>
        </p:nvSpPr>
        <p:spPr bwMode="auto">
          <a:xfrm flipH="1" flipV="1">
            <a:off x="2619375" y="2881313"/>
            <a:ext cx="368300" cy="1158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Text Box 1038"/>
          <p:cNvSpPr txBox="1">
            <a:spLocks noChangeArrowheads="1"/>
          </p:cNvSpPr>
          <p:nvPr/>
        </p:nvSpPr>
        <p:spPr bwMode="auto">
          <a:xfrm>
            <a:off x="6156325" y="2781300"/>
            <a:ext cx="854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29706" name="AutoShape 1039"/>
          <p:cNvSpPr>
            <a:spLocks/>
          </p:cNvSpPr>
          <p:nvPr/>
        </p:nvSpPr>
        <p:spPr bwMode="auto">
          <a:xfrm>
            <a:off x="7092950" y="1609725"/>
            <a:ext cx="1800225" cy="719138"/>
          </a:xfrm>
          <a:prstGeom prst="accentBorderCallout2">
            <a:avLst>
              <a:gd name="adj1" fmla="val 15894"/>
              <a:gd name="adj2" fmla="val -4231"/>
              <a:gd name="adj3" fmla="val 15894"/>
              <a:gd name="adj4" fmla="val -27338"/>
              <a:gd name="adj5" fmla="val 161171"/>
              <a:gd name="adj6" fmla="val -39958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01.01.08  «ГБ№5» г.Наб.Челны</a:t>
            </a:r>
          </a:p>
        </p:txBody>
      </p:sp>
      <p:sp>
        <p:nvSpPr>
          <p:cNvPr id="49170" name="Line 45"/>
          <p:cNvSpPr>
            <a:spLocks noChangeShapeType="1"/>
          </p:cNvSpPr>
          <p:nvPr/>
        </p:nvSpPr>
        <p:spPr bwMode="auto">
          <a:xfrm>
            <a:off x="6011863" y="2708275"/>
            <a:ext cx="112712" cy="322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1" name="Line 45"/>
          <p:cNvSpPr>
            <a:spLocks noChangeShapeType="1"/>
          </p:cNvSpPr>
          <p:nvPr/>
        </p:nvSpPr>
        <p:spPr bwMode="auto">
          <a:xfrm flipH="1" flipV="1">
            <a:off x="2455863" y="2541588"/>
            <a:ext cx="911225" cy="701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9" name="Text Box 1046"/>
          <p:cNvSpPr txBox="1">
            <a:spLocks noChangeArrowheads="1"/>
          </p:cNvSpPr>
          <p:nvPr/>
        </p:nvSpPr>
        <p:spPr bwMode="auto">
          <a:xfrm>
            <a:off x="6156325" y="4437063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76" name="Line 45"/>
          <p:cNvSpPr>
            <a:spLocks noChangeShapeType="1"/>
          </p:cNvSpPr>
          <p:nvPr/>
        </p:nvSpPr>
        <p:spPr bwMode="auto">
          <a:xfrm>
            <a:off x="5673725" y="4710113"/>
            <a:ext cx="450850" cy="746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7" name="Line 45"/>
          <p:cNvSpPr>
            <a:spLocks noChangeShapeType="1"/>
          </p:cNvSpPr>
          <p:nvPr/>
        </p:nvSpPr>
        <p:spPr bwMode="auto">
          <a:xfrm flipH="1" flipV="1">
            <a:off x="6278563" y="4724400"/>
            <a:ext cx="752475" cy="4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2" name="Text Box 1056"/>
          <p:cNvSpPr txBox="1">
            <a:spLocks noChangeArrowheads="1"/>
          </p:cNvSpPr>
          <p:nvPr/>
        </p:nvSpPr>
        <p:spPr bwMode="auto">
          <a:xfrm>
            <a:off x="4859338" y="2924175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29713" name="Text Box 1065"/>
          <p:cNvSpPr txBox="1">
            <a:spLocks noChangeArrowheads="1"/>
          </p:cNvSpPr>
          <p:nvPr/>
        </p:nvSpPr>
        <p:spPr bwMode="auto">
          <a:xfrm>
            <a:off x="4067175" y="3500438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95" name="Line 45"/>
          <p:cNvSpPr>
            <a:spLocks noChangeShapeType="1"/>
          </p:cNvSpPr>
          <p:nvPr/>
        </p:nvSpPr>
        <p:spPr bwMode="auto">
          <a:xfrm flipV="1">
            <a:off x="4067175" y="3933825"/>
            <a:ext cx="73025" cy="358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5" name="Text Box 1073"/>
          <p:cNvSpPr txBox="1">
            <a:spLocks noChangeArrowheads="1"/>
          </p:cNvSpPr>
          <p:nvPr/>
        </p:nvSpPr>
        <p:spPr bwMode="auto">
          <a:xfrm>
            <a:off x="3059113" y="2205038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204" name="Line 45"/>
          <p:cNvSpPr>
            <a:spLocks noChangeShapeType="1"/>
          </p:cNvSpPr>
          <p:nvPr/>
        </p:nvSpPr>
        <p:spPr bwMode="auto">
          <a:xfrm>
            <a:off x="6156325" y="2492375"/>
            <a:ext cx="73025" cy="28892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7" name="Text Box 1080"/>
          <p:cNvSpPr txBox="1">
            <a:spLocks noChangeArrowheads="1"/>
          </p:cNvSpPr>
          <p:nvPr/>
        </p:nvSpPr>
        <p:spPr bwMode="auto">
          <a:xfrm>
            <a:off x="654050" y="4203700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210" name="Line 45"/>
          <p:cNvSpPr>
            <a:spLocks noChangeShapeType="1"/>
          </p:cNvSpPr>
          <p:nvPr/>
        </p:nvSpPr>
        <p:spPr bwMode="auto">
          <a:xfrm flipV="1">
            <a:off x="939800" y="4616450"/>
            <a:ext cx="269875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2" name="Line 45"/>
          <p:cNvSpPr>
            <a:spLocks noChangeShapeType="1"/>
          </p:cNvSpPr>
          <p:nvPr/>
        </p:nvSpPr>
        <p:spPr bwMode="auto">
          <a:xfrm flipH="1" flipV="1">
            <a:off x="1619250" y="4581525"/>
            <a:ext cx="288925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3" name="Line 45"/>
          <p:cNvSpPr>
            <a:spLocks noChangeShapeType="1"/>
          </p:cNvSpPr>
          <p:nvPr/>
        </p:nvSpPr>
        <p:spPr bwMode="auto">
          <a:xfrm flipH="1">
            <a:off x="1357313" y="4105275"/>
            <a:ext cx="274637" cy="3667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1" name="AutoShape 1047"/>
          <p:cNvSpPr>
            <a:spLocks/>
          </p:cNvSpPr>
          <p:nvPr/>
        </p:nvSpPr>
        <p:spPr bwMode="auto">
          <a:xfrm>
            <a:off x="7235825" y="5805488"/>
            <a:ext cx="1701800" cy="914400"/>
          </a:xfrm>
          <a:prstGeom prst="accentBorderCallout2">
            <a:avLst>
              <a:gd name="adj1" fmla="val 17023"/>
              <a:gd name="adj2" fmla="val -4597"/>
              <a:gd name="adj3" fmla="val 17023"/>
              <a:gd name="adj4" fmla="val -27394"/>
              <a:gd name="adj5" fmla="val -91713"/>
              <a:gd name="adj6" fmla="val -54245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01.03.08 </a:t>
            </a: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МСЧ ОАО «Татнефть» г.Альметьевск</a:t>
            </a:r>
          </a:p>
        </p:txBody>
      </p:sp>
      <p:sp>
        <p:nvSpPr>
          <p:cNvPr id="29722" name="Rectangle 2"/>
          <p:cNvSpPr>
            <a:spLocks noChangeArrowheads="1"/>
          </p:cNvSpPr>
          <p:nvPr/>
        </p:nvSpPr>
        <p:spPr bwMode="auto">
          <a:xfrm>
            <a:off x="0" y="0"/>
            <a:ext cx="9144000" cy="920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0" hangingPunct="0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Высокотехнологичные медицинские центры</a:t>
            </a:r>
          </a:p>
          <a:p>
            <a:pPr algn="ctr" eaLnBrk="0" hangingPunct="0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по оказанию медицинской помощи больным с ОИМ</a:t>
            </a:r>
          </a:p>
        </p:txBody>
      </p:sp>
      <p:sp>
        <p:nvSpPr>
          <p:cNvPr id="29723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2052686" y="2438540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5899992" y="4386263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5887665" y="2616200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2122115" y="2600325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B841E-9617-4741-86DA-2FE093B6B5E2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pic>
        <p:nvPicPr>
          <p:cNvPr id="31747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9525"/>
            <a:ext cx="9144000" cy="1125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Число проведенных </a:t>
            </a:r>
            <a:r>
              <a:rPr lang="ru-RU" sz="2400" b="1" dirty="0" err="1">
                <a:solidFill>
                  <a:schemeClr val="tx1"/>
                </a:solidFill>
              </a:rPr>
              <a:t>стентирований</a:t>
            </a:r>
            <a:r>
              <a:rPr lang="ru-RU" sz="2400" b="1" dirty="0">
                <a:solidFill>
                  <a:schemeClr val="tx1"/>
                </a:solidFill>
              </a:rPr>
              <a:t> КА при ОИМ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2007 – 2010г.г.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038716"/>
              </p:ext>
            </p:extLst>
          </p:nvPr>
        </p:nvGraphicFramePr>
        <p:xfrm>
          <a:off x="827584" y="1268760"/>
          <a:ext cx="7776864" cy="498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C1DE88-9658-4593-B52A-8986C74B7189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pic>
        <p:nvPicPr>
          <p:cNvPr id="4099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23813" y="793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427538"/>
            <a:ext cx="28844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430713"/>
            <a:ext cx="30876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051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914400" y="404813"/>
            <a:ext cx="711358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Республиканская целевая программа «Совершенствование системы организации медицинской помощи больным с острыми </a:t>
            </a:r>
          </a:p>
          <a:p>
            <a:pPr algn="ctr" eaLnBrk="1" hangingPunct="1"/>
            <a:r>
              <a:rPr lang="ru-RU" sz="2400" b="1" dirty="0"/>
              <a:t>нарушениями мозгового кровообращения в </a:t>
            </a:r>
          </a:p>
          <a:p>
            <a:pPr algn="ctr" eaLnBrk="1" hangingPunct="1"/>
            <a:r>
              <a:rPr lang="ru-RU" sz="2400" b="1" dirty="0"/>
              <a:t>Республике Татарстан на 2008 год» </a:t>
            </a:r>
          </a:p>
          <a:p>
            <a:pPr eaLnBrk="1" hangingPunct="1"/>
            <a:endParaRPr lang="ru-RU" sz="1600" b="1" dirty="0"/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323850" y="2781300"/>
            <a:ext cx="643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/>
              <a:t>Закуплено медицинское оборудование на сумму</a:t>
            </a:r>
          </a:p>
          <a:p>
            <a:pPr eaLnBrk="1" hangingPunct="1"/>
            <a:r>
              <a:rPr lang="ru-RU" sz="2000" b="1" dirty="0"/>
              <a:t> </a:t>
            </a:r>
          </a:p>
          <a:p>
            <a:pPr eaLnBrk="1" hangingPunct="1"/>
            <a:r>
              <a:rPr lang="ru-RU" sz="2000" b="1" dirty="0"/>
              <a:t>200 млн. рублей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C93E6-A538-41F1-99E6-917084524902}" type="slidenum">
              <a:rPr lang="ru-RU" smtClean="0"/>
              <a:pPr eaLnBrk="1" hangingPunct="1"/>
              <a:t>30</a:t>
            </a:fld>
            <a:endParaRPr lang="ru-RU" smtClean="0"/>
          </a:p>
        </p:txBody>
      </p:sp>
      <p:pic>
        <p:nvPicPr>
          <p:cNvPr id="32771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Число проведенных </a:t>
            </a:r>
            <a:r>
              <a:rPr lang="ru-RU" sz="2400" b="1" dirty="0" err="1">
                <a:solidFill>
                  <a:schemeClr val="tx1"/>
                </a:solidFill>
              </a:rPr>
              <a:t>коронарографий</a:t>
            </a:r>
            <a:r>
              <a:rPr lang="ru-RU" sz="24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2007 – 2010г.г.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403033"/>
              </p:ext>
            </p:extLst>
          </p:nvPr>
        </p:nvGraphicFramePr>
        <p:xfrm>
          <a:off x="683568" y="1412776"/>
          <a:ext cx="7920880" cy="48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2CD8E-254E-42F8-B9E9-F692F876A318}" type="slidenum">
              <a:rPr lang="ru-RU" smtClean="0"/>
              <a:pPr eaLnBrk="1" hangingPunct="1"/>
              <a:t>31</a:t>
            </a:fld>
            <a:endParaRPr lang="ru-RU" smtClean="0"/>
          </a:p>
        </p:txBody>
      </p:sp>
      <p:pic>
        <p:nvPicPr>
          <p:cNvPr id="3379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Число проведенных операций АКШ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2007 – 2010г.г.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836344"/>
              </p:ext>
            </p:extLst>
          </p:nvPr>
        </p:nvGraphicFramePr>
        <p:xfrm>
          <a:off x="683568" y="1125538"/>
          <a:ext cx="792088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77091-25E6-4407-B2C1-0C9011D8EF1E}" type="slidenum">
              <a:rPr lang="ru-RU" smtClean="0"/>
              <a:pPr eaLnBrk="1" hangingPunct="1"/>
              <a:t>32</a:t>
            </a:fld>
            <a:endParaRPr lang="ru-RU" smtClean="0"/>
          </a:p>
        </p:txBody>
      </p:sp>
      <p:pic>
        <p:nvPicPr>
          <p:cNvPr id="2867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0638" y="-19050"/>
            <a:ext cx="9123362" cy="999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Динамика смертности от ИМ в РТ и РФ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в 2007 – 2009г.г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на 100 000 населения)</a:t>
            </a:r>
            <a:endParaRPr lang="ru-RU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10403"/>
              </p:ext>
            </p:extLst>
          </p:nvPr>
        </p:nvGraphicFramePr>
        <p:xfrm>
          <a:off x="914400" y="1268760"/>
          <a:ext cx="7762056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9" name="Text Box 32"/>
          <p:cNvSpPr txBox="1">
            <a:spLocks noChangeArrowheads="1"/>
          </p:cNvSpPr>
          <p:nvPr/>
        </p:nvSpPr>
        <p:spPr bwMode="auto">
          <a:xfrm>
            <a:off x="6804248" y="5384801"/>
            <a:ext cx="458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 dirty="0" err="1">
                <a:solidFill>
                  <a:srgbClr val="FF0000"/>
                </a:solidFill>
              </a:rPr>
              <a:t>н.д</a:t>
            </a:r>
            <a:r>
              <a:rPr lang="ru-RU" sz="1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A3282-846A-42DD-A43E-D9F56AB8AF51}" type="slidenum">
              <a:rPr lang="ru-RU" smtClean="0"/>
              <a:pPr eaLnBrk="1" hangingPunct="1"/>
              <a:t>33</a:t>
            </a:fld>
            <a:endParaRPr lang="ru-RU" smtClean="0"/>
          </a:p>
        </p:txBody>
      </p:sp>
      <p:pic>
        <p:nvPicPr>
          <p:cNvPr id="34819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2240945" y="260648"/>
            <a:ext cx="4662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/>
              <a:t>ЗАДАЧИ НА  2011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933" y="936010"/>
            <a:ext cx="88315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457200" algn="just">
              <a:buAutoNum type="arabicPeriod"/>
            </a:pPr>
            <a:r>
              <a:rPr lang="ru-RU" sz="2000" dirty="0" smtClean="0"/>
              <a:t>Обеспечение </a:t>
            </a:r>
            <a:r>
              <a:rPr lang="ru-RU" sz="2000" dirty="0"/>
              <a:t>максимальной и своевременной госпитализации в сосудистые центры</a:t>
            </a:r>
            <a:r>
              <a:rPr lang="ru-RU" sz="2000" dirty="0" smtClean="0"/>
              <a:t>.</a:t>
            </a:r>
          </a:p>
          <a:p>
            <a:pPr lvl="0" indent="457200" algn="just"/>
            <a:endParaRPr lang="ru-RU" sz="2000" dirty="0"/>
          </a:p>
          <a:p>
            <a:pPr lvl="0" indent="457200" algn="just"/>
            <a:r>
              <a:rPr lang="ru-RU" sz="2000" dirty="0" smtClean="0"/>
              <a:t>2. Эффективное </a:t>
            </a:r>
            <a:r>
              <a:rPr lang="ru-RU" sz="2000" dirty="0"/>
              <a:t>использование коечного фонда сосудистых центров с организацией системы преемственности реабилитационных мероприятий</a:t>
            </a:r>
            <a:r>
              <a:rPr lang="ru-RU" sz="2000" dirty="0" smtClean="0"/>
              <a:t>.</a:t>
            </a:r>
          </a:p>
          <a:p>
            <a:pPr lvl="0" indent="457200" algn="just"/>
            <a:endParaRPr lang="ru-RU" sz="2000" dirty="0"/>
          </a:p>
          <a:p>
            <a:pPr lvl="0" indent="457200" algn="just"/>
            <a:r>
              <a:rPr lang="ru-RU" sz="2000" dirty="0"/>
              <a:t> </a:t>
            </a:r>
            <a:r>
              <a:rPr lang="ru-RU" sz="2000" dirty="0" smtClean="0"/>
              <a:t>3. Внедрение </a:t>
            </a:r>
            <a:r>
              <a:rPr lang="ru-RU" sz="2000" dirty="0"/>
              <a:t>современных методов профилактики сосудистых заболеваний и обеспечение координирующей роли сосудистых центров</a:t>
            </a:r>
            <a:r>
              <a:rPr lang="ru-RU" sz="2000" dirty="0" smtClean="0"/>
              <a:t>.</a:t>
            </a:r>
          </a:p>
          <a:p>
            <a:pPr lvl="0" indent="457200" algn="just"/>
            <a:endParaRPr lang="ru-RU" sz="2000" dirty="0"/>
          </a:p>
          <a:p>
            <a:pPr lvl="0" indent="457200" algn="just"/>
            <a:r>
              <a:rPr lang="ru-RU" sz="2000" dirty="0" smtClean="0"/>
              <a:t>4. Организация </a:t>
            </a:r>
            <a:r>
              <a:rPr lang="ru-RU" sz="2000" dirty="0"/>
              <a:t>медицинской помощи больным с острым инфарктом миокарда по межмуниципальному принципу в учреждениях здравоохранения, на базе которых  функционируют сосудистые центры, развитие </a:t>
            </a:r>
            <a:r>
              <a:rPr lang="ru-RU" sz="2000" dirty="0" err="1"/>
              <a:t>догоспитального</a:t>
            </a:r>
            <a:r>
              <a:rPr lang="ru-RU" sz="2000" dirty="0"/>
              <a:t> </a:t>
            </a:r>
            <a:r>
              <a:rPr lang="ru-RU" sz="2000" dirty="0" err="1"/>
              <a:t>тромболизиса</a:t>
            </a:r>
            <a:r>
              <a:rPr lang="ru-RU" sz="2000" dirty="0" smtClean="0"/>
              <a:t>.</a:t>
            </a:r>
          </a:p>
          <a:p>
            <a:pPr lvl="0" indent="457200" algn="just"/>
            <a:endParaRPr lang="ru-RU" sz="2000" dirty="0"/>
          </a:p>
          <a:p>
            <a:pPr lvl="0" indent="457200" algn="just"/>
            <a:r>
              <a:rPr lang="ru-RU" sz="2000" dirty="0" smtClean="0"/>
              <a:t>5. Открытие </a:t>
            </a:r>
            <a:r>
              <a:rPr lang="ru-RU" sz="2000" dirty="0"/>
              <a:t>первичных сосудистых центров на базе </a:t>
            </a:r>
            <a:r>
              <a:rPr lang="ru-RU" sz="2000" dirty="0" err="1"/>
              <a:t>Елабужской</a:t>
            </a:r>
            <a:r>
              <a:rPr lang="ru-RU" sz="2000" dirty="0"/>
              <a:t> и </a:t>
            </a:r>
            <a:r>
              <a:rPr lang="ru-RU" sz="2000" dirty="0" err="1"/>
              <a:t>Бугульминской</a:t>
            </a:r>
            <a:r>
              <a:rPr lang="ru-RU" sz="2000" dirty="0"/>
              <a:t> центральных районных больниц, городской клинической больницы №7 г. Казани.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D5B4F2-AF4B-4D4A-9AC7-7709D28759F1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pic>
        <p:nvPicPr>
          <p:cNvPr id="5123" name="Picture 3" descr="␳眏蛄蚸稗眏ﮠ̹겾瞫屨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463800" y="2570163"/>
            <a:ext cx="1762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ru-RU" sz="2800" b="1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125" name="Text Box 1031"/>
          <p:cNvSpPr txBox="1">
            <a:spLocks noChangeArrowheads="1"/>
          </p:cNvSpPr>
          <p:nvPr/>
        </p:nvSpPr>
        <p:spPr bwMode="auto">
          <a:xfrm>
            <a:off x="1835150" y="2420938"/>
            <a:ext cx="7604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РГСЦ</a:t>
            </a:r>
          </a:p>
        </p:txBody>
      </p:sp>
      <p:sp>
        <p:nvSpPr>
          <p:cNvPr id="5126" name="AutoShape 1032"/>
          <p:cNvSpPr>
            <a:spLocks/>
          </p:cNvSpPr>
          <p:nvPr/>
        </p:nvSpPr>
        <p:spPr bwMode="auto">
          <a:xfrm>
            <a:off x="0" y="1125538"/>
            <a:ext cx="2268538" cy="1008062"/>
          </a:xfrm>
          <a:prstGeom prst="accentBorderCallout2">
            <a:avLst>
              <a:gd name="adj1" fmla="val 9338"/>
              <a:gd name="adj2" fmla="val 103361"/>
              <a:gd name="adj3" fmla="val 9338"/>
              <a:gd name="adj4" fmla="val 107556"/>
              <a:gd name="adj5" fmla="val 133722"/>
              <a:gd name="adj6" fmla="val 111898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г.Казань</a:t>
            </a:r>
            <a:endParaRPr lang="ru-RU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01.01.08 – МКДЦ    </a:t>
            </a: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01.11.09 – РКБ №2 </a:t>
            </a:r>
          </a:p>
        </p:txBody>
      </p:sp>
      <p:sp>
        <p:nvSpPr>
          <p:cNvPr id="49161" name="Line 45"/>
          <p:cNvSpPr>
            <a:spLocks noChangeShapeType="1"/>
          </p:cNvSpPr>
          <p:nvPr/>
        </p:nvSpPr>
        <p:spPr bwMode="auto">
          <a:xfrm flipH="1">
            <a:off x="2555875" y="2276475"/>
            <a:ext cx="71438" cy="21590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2" name="Line 45"/>
          <p:cNvSpPr>
            <a:spLocks noChangeShapeType="1"/>
          </p:cNvSpPr>
          <p:nvPr/>
        </p:nvSpPr>
        <p:spPr bwMode="auto">
          <a:xfrm flipV="1">
            <a:off x="1692275" y="2781300"/>
            <a:ext cx="431800" cy="71438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3" name="Line 45"/>
          <p:cNvSpPr>
            <a:spLocks noChangeShapeType="1"/>
          </p:cNvSpPr>
          <p:nvPr/>
        </p:nvSpPr>
        <p:spPr bwMode="auto">
          <a:xfrm flipH="1" flipV="1">
            <a:off x="2555875" y="2997200"/>
            <a:ext cx="21590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4" name="Line 45"/>
          <p:cNvSpPr>
            <a:spLocks noChangeShapeType="1"/>
          </p:cNvSpPr>
          <p:nvPr/>
        </p:nvSpPr>
        <p:spPr bwMode="auto">
          <a:xfrm flipH="1" flipV="1">
            <a:off x="2619375" y="2881313"/>
            <a:ext cx="368300" cy="1158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1" name="Text Box 1038"/>
          <p:cNvSpPr txBox="1">
            <a:spLocks noChangeArrowheads="1"/>
          </p:cNvSpPr>
          <p:nvPr/>
        </p:nvSpPr>
        <p:spPr bwMode="auto">
          <a:xfrm>
            <a:off x="6156325" y="2781300"/>
            <a:ext cx="854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5132" name="AutoShape 1039"/>
          <p:cNvSpPr>
            <a:spLocks/>
          </p:cNvSpPr>
          <p:nvPr/>
        </p:nvSpPr>
        <p:spPr bwMode="auto">
          <a:xfrm>
            <a:off x="7092950" y="4005263"/>
            <a:ext cx="1800225" cy="719137"/>
          </a:xfrm>
          <a:prstGeom prst="accentBorderCallout2">
            <a:avLst>
              <a:gd name="adj1" fmla="val 15894"/>
              <a:gd name="adj2" fmla="val -4231"/>
              <a:gd name="adj3" fmla="val 15894"/>
              <a:gd name="adj4" fmla="val -27338"/>
              <a:gd name="adj5" fmla="val -128037"/>
              <a:gd name="adj6" fmla="val -51412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01.01.08  «ГБ№5» г.Наб.Челны</a:t>
            </a:r>
          </a:p>
        </p:txBody>
      </p:sp>
      <p:sp>
        <p:nvSpPr>
          <p:cNvPr id="49168" name="Line 45"/>
          <p:cNvSpPr>
            <a:spLocks noChangeShapeType="1"/>
          </p:cNvSpPr>
          <p:nvPr/>
        </p:nvSpPr>
        <p:spPr bwMode="auto">
          <a:xfrm flipH="1" flipV="1">
            <a:off x="6156325" y="3213100"/>
            <a:ext cx="71438" cy="21590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9" name="Line 45"/>
          <p:cNvSpPr>
            <a:spLocks noChangeShapeType="1"/>
          </p:cNvSpPr>
          <p:nvPr/>
        </p:nvSpPr>
        <p:spPr bwMode="auto">
          <a:xfrm flipH="1" flipV="1">
            <a:off x="6342063" y="3105150"/>
            <a:ext cx="885825" cy="201613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0" name="Line 45"/>
          <p:cNvSpPr>
            <a:spLocks noChangeShapeType="1"/>
          </p:cNvSpPr>
          <p:nvPr/>
        </p:nvSpPr>
        <p:spPr bwMode="auto">
          <a:xfrm>
            <a:off x="6011863" y="2708275"/>
            <a:ext cx="112712" cy="322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1" name="Line 45"/>
          <p:cNvSpPr>
            <a:spLocks noChangeShapeType="1"/>
          </p:cNvSpPr>
          <p:nvPr/>
        </p:nvSpPr>
        <p:spPr bwMode="auto">
          <a:xfrm flipH="1" flipV="1">
            <a:off x="2455863" y="2541588"/>
            <a:ext cx="911225" cy="701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2" name="Line 45"/>
          <p:cNvSpPr>
            <a:spLocks noChangeShapeType="1"/>
          </p:cNvSpPr>
          <p:nvPr/>
        </p:nvSpPr>
        <p:spPr bwMode="auto">
          <a:xfrm>
            <a:off x="5435600" y="2781300"/>
            <a:ext cx="504825" cy="14287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8" name="Text Box 1046"/>
          <p:cNvSpPr txBox="1">
            <a:spLocks noChangeArrowheads="1"/>
          </p:cNvSpPr>
          <p:nvPr/>
        </p:nvSpPr>
        <p:spPr bwMode="auto">
          <a:xfrm>
            <a:off x="6156325" y="4437063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76" name="Line 45"/>
          <p:cNvSpPr>
            <a:spLocks noChangeShapeType="1"/>
          </p:cNvSpPr>
          <p:nvPr/>
        </p:nvSpPr>
        <p:spPr bwMode="auto">
          <a:xfrm>
            <a:off x="5673725" y="4710113"/>
            <a:ext cx="450850" cy="746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7" name="Line 45"/>
          <p:cNvSpPr>
            <a:spLocks noChangeShapeType="1"/>
          </p:cNvSpPr>
          <p:nvPr/>
        </p:nvSpPr>
        <p:spPr bwMode="auto">
          <a:xfrm flipH="1" flipV="1">
            <a:off x="6278563" y="4724400"/>
            <a:ext cx="752475" cy="4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8" name="Line 45"/>
          <p:cNvSpPr>
            <a:spLocks noChangeShapeType="1"/>
          </p:cNvSpPr>
          <p:nvPr/>
        </p:nvSpPr>
        <p:spPr bwMode="auto">
          <a:xfrm flipH="1" flipV="1">
            <a:off x="6443663" y="4868863"/>
            <a:ext cx="973137" cy="433387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79" name="Line 45"/>
          <p:cNvSpPr>
            <a:spLocks noChangeShapeType="1"/>
          </p:cNvSpPr>
          <p:nvPr/>
        </p:nvSpPr>
        <p:spPr bwMode="auto">
          <a:xfrm flipV="1">
            <a:off x="6005513" y="4941888"/>
            <a:ext cx="150812" cy="45402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80" name="Line 45"/>
          <p:cNvSpPr>
            <a:spLocks noChangeShapeType="1"/>
          </p:cNvSpPr>
          <p:nvPr/>
        </p:nvSpPr>
        <p:spPr bwMode="auto">
          <a:xfrm flipH="1" flipV="1">
            <a:off x="6372225" y="4941888"/>
            <a:ext cx="1008063" cy="792162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81" name="Line 45"/>
          <p:cNvSpPr>
            <a:spLocks noChangeShapeType="1"/>
          </p:cNvSpPr>
          <p:nvPr/>
        </p:nvSpPr>
        <p:spPr bwMode="auto">
          <a:xfrm flipH="1" flipV="1">
            <a:off x="6300788" y="5084763"/>
            <a:ext cx="617537" cy="620712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82" name="Line 45"/>
          <p:cNvSpPr>
            <a:spLocks noChangeShapeType="1"/>
          </p:cNvSpPr>
          <p:nvPr/>
        </p:nvSpPr>
        <p:spPr bwMode="auto">
          <a:xfrm flipH="1">
            <a:off x="6300788" y="4235450"/>
            <a:ext cx="185737" cy="417513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6" name="Text Box 1056"/>
          <p:cNvSpPr txBox="1">
            <a:spLocks noChangeArrowheads="1"/>
          </p:cNvSpPr>
          <p:nvPr/>
        </p:nvSpPr>
        <p:spPr bwMode="auto">
          <a:xfrm>
            <a:off x="4859338" y="2924175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185" name="Line 45"/>
          <p:cNvSpPr>
            <a:spLocks noChangeShapeType="1"/>
          </p:cNvSpPr>
          <p:nvPr/>
        </p:nvSpPr>
        <p:spPr bwMode="auto">
          <a:xfrm flipH="1" flipV="1">
            <a:off x="5580063" y="3573463"/>
            <a:ext cx="234950" cy="38735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86" name="Line 45"/>
          <p:cNvSpPr>
            <a:spLocks noChangeShapeType="1"/>
          </p:cNvSpPr>
          <p:nvPr/>
        </p:nvSpPr>
        <p:spPr bwMode="auto">
          <a:xfrm flipV="1">
            <a:off x="5229225" y="3573463"/>
            <a:ext cx="134938" cy="17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9" name="AutoShape 1059"/>
          <p:cNvSpPr>
            <a:spLocks/>
          </p:cNvSpPr>
          <p:nvPr/>
        </p:nvSpPr>
        <p:spPr bwMode="auto">
          <a:xfrm>
            <a:off x="7308850" y="1052513"/>
            <a:ext cx="1506538" cy="503237"/>
          </a:xfrm>
          <a:prstGeom prst="accentBorderCallout2">
            <a:avLst>
              <a:gd name="adj1" fmla="val 22713"/>
              <a:gd name="adj2" fmla="val -5060"/>
              <a:gd name="adj3" fmla="val 22713"/>
              <a:gd name="adj4" fmla="val -61116"/>
              <a:gd name="adj5" fmla="val 443218"/>
              <a:gd name="adj6" fmla="val -119917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01.01.08 «НЦРМБ»</a:t>
            </a:r>
          </a:p>
        </p:txBody>
      </p:sp>
      <p:graphicFrame>
        <p:nvGraphicFramePr>
          <p:cNvPr id="5150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84438" y="32131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Microsoft ClipArt Gallery" r:id="rId4" imgW="4775200" imgH="2489200" progId="MS_ClipArt_Gallery">
                  <p:embed/>
                </p:oleObj>
              </mc:Choice>
              <mc:Fallback>
                <p:oleObj name="Microsoft ClipArt Gallery" r:id="rId4" imgW="4775200" imgH="2489200" progId="MS_ClipArt_Gallery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131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1" name="Object 106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59563" y="3357563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Microsoft ClipArt Gallery" r:id="rId6" imgW="4775200" imgH="2489200" progId="MS_ClipArt_Gallery">
                  <p:embed/>
                </p:oleObj>
              </mc:Choice>
              <mc:Fallback>
                <p:oleObj name="Microsoft ClipArt Gallery" r:id="rId6" imgW="4775200" imgH="2489200" progId="MS_ClipArt_Gallery">
                  <p:embed/>
                  <p:pic>
                    <p:nvPicPr>
                      <p:cNvPr id="0" name="Object 106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357563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106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48263" y="36449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Microsoft ClipArt Gallery" r:id="rId7" imgW="4775200" imgH="2489200" progId="MS_ClipArt_Gallery">
                  <p:embed/>
                </p:oleObj>
              </mc:Choice>
              <mc:Fallback>
                <p:oleObj name="Microsoft ClipArt Gallery" r:id="rId7" imgW="4775200" imgH="2489200" progId="MS_ClipArt_Gallery">
                  <p:embed/>
                  <p:pic>
                    <p:nvPicPr>
                      <p:cNvPr id="0" name="Object 10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449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106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32588" y="4941888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Microsoft ClipArt Gallery" r:id="rId8" imgW="4775200" imgH="2489200" progId="MS_ClipArt_Gallery">
                  <p:embed/>
                </p:oleObj>
              </mc:Choice>
              <mc:Fallback>
                <p:oleObj name="Microsoft ClipArt Gallery" r:id="rId8" imgW="4775200" imgH="2489200" progId="MS_ClipArt_Gallery">
                  <p:embed/>
                  <p:pic>
                    <p:nvPicPr>
                      <p:cNvPr id="0" name="Object 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941888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Text Box 1065"/>
          <p:cNvSpPr txBox="1">
            <a:spLocks noChangeArrowheads="1"/>
          </p:cNvSpPr>
          <p:nvPr/>
        </p:nvSpPr>
        <p:spPr bwMode="auto">
          <a:xfrm>
            <a:off x="4067175" y="3500438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5155" name="AutoShape 1066"/>
          <p:cNvSpPr>
            <a:spLocks/>
          </p:cNvSpPr>
          <p:nvPr/>
        </p:nvSpPr>
        <p:spPr bwMode="auto">
          <a:xfrm>
            <a:off x="4643438" y="6021388"/>
            <a:ext cx="2089150" cy="528637"/>
          </a:xfrm>
          <a:prstGeom prst="accentBorderCallout2">
            <a:avLst>
              <a:gd name="adj1" fmla="val 21620"/>
              <a:gd name="adj2" fmla="val -3648"/>
              <a:gd name="adj3" fmla="val 21620"/>
              <a:gd name="adj4" fmla="val -11245"/>
              <a:gd name="adj5" fmla="val -406907"/>
              <a:gd name="adj6" fmla="val -21810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01.04.08  Чистопольская ЦРБ</a:t>
            </a:r>
          </a:p>
        </p:txBody>
      </p:sp>
      <p:sp>
        <p:nvSpPr>
          <p:cNvPr id="49195" name="Line 45"/>
          <p:cNvSpPr>
            <a:spLocks noChangeShapeType="1"/>
          </p:cNvSpPr>
          <p:nvPr/>
        </p:nvSpPr>
        <p:spPr bwMode="auto">
          <a:xfrm flipV="1">
            <a:off x="4067175" y="3933825"/>
            <a:ext cx="73025" cy="358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 flipH="1" flipV="1">
            <a:off x="4356100" y="3933825"/>
            <a:ext cx="452438" cy="38735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V="1">
            <a:off x="3452813" y="4005263"/>
            <a:ext cx="471487" cy="280987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59" name="Object 106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67175" y="40767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Microsoft ClipArt Gallery" r:id="rId9" imgW="4775200" imgH="2489200" progId="MS_ClipArt_Gallery">
                  <p:embed/>
                </p:oleObj>
              </mc:Choice>
              <mc:Fallback>
                <p:oleObj name="Microsoft ClipArt Gallery" r:id="rId9" imgW="4775200" imgH="2489200" progId="MS_ClipArt_Gallery">
                  <p:embed/>
                  <p:pic>
                    <p:nvPicPr>
                      <p:cNvPr id="0" name="Object 10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" name="Text Box 1073"/>
          <p:cNvSpPr txBox="1">
            <a:spLocks noChangeArrowheads="1"/>
          </p:cNvSpPr>
          <p:nvPr/>
        </p:nvSpPr>
        <p:spPr bwMode="auto">
          <a:xfrm>
            <a:off x="3059113" y="2205038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49202" name="Line 45"/>
          <p:cNvSpPr>
            <a:spLocks noChangeShapeType="1"/>
          </p:cNvSpPr>
          <p:nvPr/>
        </p:nvSpPr>
        <p:spPr bwMode="auto">
          <a:xfrm flipH="1">
            <a:off x="3419475" y="1831975"/>
            <a:ext cx="190500" cy="30162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03" name="Line 45"/>
          <p:cNvSpPr>
            <a:spLocks noChangeShapeType="1"/>
          </p:cNvSpPr>
          <p:nvPr/>
        </p:nvSpPr>
        <p:spPr bwMode="auto">
          <a:xfrm flipH="1">
            <a:off x="3563938" y="2133600"/>
            <a:ext cx="720725" cy="71438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04" name="Line 45"/>
          <p:cNvSpPr>
            <a:spLocks noChangeShapeType="1"/>
          </p:cNvSpPr>
          <p:nvPr/>
        </p:nvSpPr>
        <p:spPr bwMode="auto">
          <a:xfrm>
            <a:off x="6156325" y="2492375"/>
            <a:ext cx="73025" cy="28892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05" name="Line 45"/>
          <p:cNvSpPr>
            <a:spLocks noChangeShapeType="1"/>
          </p:cNvSpPr>
          <p:nvPr/>
        </p:nvSpPr>
        <p:spPr bwMode="auto">
          <a:xfrm>
            <a:off x="2771775" y="1989138"/>
            <a:ext cx="287338" cy="144462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65" name="Object 10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79838" y="1773238"/>
          <a:ext cx="603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Microsoft ClipArt Gallery" r:id="rId10" imgW="4775200" imgH="2489200" progId="MS_ClipArt_Gallery">
                  <p:embed/>
                </p:oleObj>
              </mc:Choice>
              <mc:Fallback>
                <p:oleObj name="Microsoft ClipArt Gallery" r:id="rId10" imgW="4775200" imgH="2489200" progId="MS_ClipArt_Gallery">
                  <p:embed/>
                  <p:pic>
                    <p:nvPicPr>
                      <p:cNvPr id="0" name="Object 10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773238"/>
                        <a:ext cx="603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6" name="Text Box 1080"/>
          <p:cNvSpPr txBox="1">
            <a:spLocks noChangeArrowheads="1"/>
          </p:cNvSpPr>
          <p:nvPr/>
        </p:nvSpPr>
        <p:spPr bwMode="auto">
          <a:xfrm>
            <a:off x="654050" y="4203700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ПСЦ</a:t>
            </a:r>
          </a:p>
        </p:txBody>
      </p:sp>
      <p:sp>
        <p:nvSpPr>
          <p:cNvPr id="5167" name="AutoShape 1081"/>
          <p:cNvSpPr>
            <a:spLocks/>
          </p:cNvSpPr>
          <p:nvPr/>
        </p:nvSpPr>
        <p:spPr bwMode="auto">
          <a:xfrm>
            <a:off x="1908175" y="5949950"/>
            <a:ext cx="1655763" cy="517525"/>
          </a:xfrm>
          <a:prstGeom prst="accentBorderCallout2">
            <a:avLst>
              <a:gd name="adj1" fmla="val 22088"/>
              <a:gd name="adj2" fmla="val -4602"/>
              <a:gd name="adj3" fmla="val 22088"/>
              <a:gd name="adj4" fmla="val -27611"/>
              <a:gd name="adj5" fmla="val -259815"/>
              <a:gd name="adj6" fmla="val -38065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01.01.09 Буинская ЦРБ</a:t>
            </a:r>
          </a:p>
        </p:txBody>
      </p:sp>
      <p:sp>
        <p:nvSpPr>
          <p:cNvPr id="49210" name="Line 45"/>
          <p:cNvSpPr>
            <a:spLocks noChangeShapeType="1"/>
          </p:cNvSpPr>
          <p:nvPr/>
        </p:nvSpPr>
        <p:spPr bwMode="auto">
          <a:xfrm flipV="1">
            <a:off x="939800" y="4616450"/>
            <a:ext cx="269875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1" name="Line 45"/>
          <p:cNvSpPr>
            <a:spLocks noChangeShapeType="1"/>
          </p:cNvSpPr>
          <p:nvPr/>
        </p:nvSpPr>
        <p:spPr bwMode="auto">
          <a:xfrm flipV="1">
            <a:off x="539750" y="4797425"/>
            <a:ext cx="431800" cy="21590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2" name="Line 45"/>
          <p:cNvSpPr>
            <a:spLocks noChangeShapeType="1"/>
          </p:cNvSpPr>
          <p:nvPr/>
        </p:nvSpPr>
        <p:spPr bwMode="auto">
          <a:xfrm flipH="1" flipV="1">
            <a:off x="1619250" y="4581525"/>
            <a:ext cx="288925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3" name="Line 45"/>
          <p:cNvSpPr>
            <a:spLocks noChangeShapeType="1"/>
          </p:cNvSpPr>
          <p:nvPr/>
        </p:nvSpPr>
        <p:spPr bwMode="auto">
          <a:xfrm flipH="1">
            <a:off x="1357313" y="4105275"/>
            <a:ext cx="274637" cy="3667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4" name="Line 45"/>
          <p:cNvSpPr>
            <a:spLocks noChangeShapeType="1"/>
          </p:cNvSpPr>
          <p:nvPr/>
        </p:nvSpPr>
        <p:spPr bwMode="auto">
          <a:xfrm flipH="1">
            <a:off x="1547813" y="4122738"/>
            <a:ext cx="755650" cy="314325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73" name="Object 108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03350" y="4724400"/>
          <a:ext cx="603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Microsoft ClipArt Gallery" r:id="rId11" imgW="4775200" imgH="2489200" progId="MS_ClipArt_Gallery">
                  <p:embed/>
                </p:oleObj>
              </mc:Choice>
              <mc:Fallback>
                <p:oleObj name="Microsoft ClipArt Gallery" r:id="rId11" imgW="4775200" imgH="2489200" progId="MS_ClipArt_Gallery">
                  <p:embed/>
                  <p:pic>
                    <p:nvPicPr>
                      <p:cNvPr id="0" name="Object 10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24400"/>
                        <a:ext cx="603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16" name="Line 1088"/>
          <p:cNvSpPr>
            <a:spLocks noChangeShapeType="1"/>
          </p:cNvSpPr>
          <p:nvPr/>
        </p:nvSpPr>
        <p:spPr bwMode="auto">
          <a:xfrm flipV="1">
            <a:off x="2700338" y="2276475"/>
            <a:ext cx="431800" cy="360363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7" name="Line 1089"/>
          <p:cNvSpPr>
            <a:spLocks noChangeShapeType="1"/>
          </p:cNvSpPr>
          <p:nvPr/>
        </p:nvSpPr>
        <p:spPr bwMode="auto">
          <a:xfrm>
            <a:off x="2771775" y="2781300"/>
            <a:ext cx="3240088" cy="287338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8" name="Line 1090"/>
          <p:cNvSpPr>
            <a:spLocks noChangeShapeType="1"/>
          </p:cNvSpPr>
          <p:nvPr/>
        </p:nvSpPr>
        <p:spPr bwMode="auto">
          <a:xfrm>
            <a:off x="2771775" y="2852738"/>
            <a:ext cx="2663825" cy="43180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19" name="Line 1091"/>
          <p:cNvSpPr>
            <a:spLocks noChangeShapeType="1"/>
          </p:cNvSpPr>
          <p:nvPr/>
        </p:nvSpPr>
        <p:spPr bwMode="auto">
          <a:xfrm>
            <a:off x="2700338" y="2924175"/>
            <a:ext cx="3311525" cy="1728788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20" name="Line 1092"/>
          <p:cNvSpPr>
            <a:spLocks noChangeShapeType="1"/>
          </p:cNvSpPr>
          <p:nvPr/>
        </p:nvSpPr>
        <p:spPr bwMode="auto">
          <a:xfrm>
            <a:off x="2700338" y="2997200"/>
            <a:ext cx="1395412" cy="773113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21" name="Line 1093"/>
          <p:cNvSpPr>
            <a:spLocks noChangeShapeType="1"/>
          </p:cNvSpPr>
          <p:nvPr/>
        </p:nvSpPr>
        <p:spPr bwMode="auto">
          <a:xfrm flipH="1">
            <a:off x="1403350" y="3141663"/>
            <a:ext cx="936625" cy="1150937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80" name="Picture 4" descr="j03991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11525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" name="Picture 5" descr="j0409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8747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3" name="Line 89"/>
          <p:cNvSpPr>
            <a:spLocks noChangeShapeType="1"/>
          </p:cNvSpPr>
          <p:nvPr/>
        </p:nvSpPr>
        <p:spPr bwMode="auto">
          <a:xfrm flipV="1">
            <a:off x="1331913" y="2924175"/>
            <a:ext cx="1008062" cy="433388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83" name="AutoShape 1047"/>
          <p:cNvSpPr>
            <a:spLocks/>
          </p:cNvSpPr>
          <p:nvPr/>
        </p:nvSpPr>
        <p:spPr bwMode="auto">
          <a:xfrm>
            <a:off x="7235825" y="5926138"/>
            <a:ext cx="1657350" cy="671512"/>
          </a:xfrm>
          <a:prstGeom prst="accentBorderCallout2">
            <a:avLst>
              <a:gd name="adj1" fmla="val 17023"/>
              <a:gd name="adj2" fmla="val -4597"/>
              <a:gd name="adj3" fmla="val 17023"/>
              <a:gd name="adj4" fmla="val -27394"/>
              <a:gd name="adj5" fmla="val -168796"/>
              <a:gd name="adj6" fmla="val -62454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01.03.08 </a:t>
            </a:r>
          </a:p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МСЧ г.Альметьевск</a:t>
            </a:r>
          </a:p>
        </p:txBody>
      </p:sp>
      <p:sp>
        <p:nvSpPr>
          <p:cNvPr id="5184" name="AutoShape 1081"/>
          <p:cNvSpPr>
            <a:spLocks/>
          </p:cNvSpPr>
          <p:nvPr/>
        </p:nvSpPr>
        <p:spPr bwMode="auto">
          <a:xfrm>
            <a:off x="4427538" y="1052513"/>
            <a:ext cx="1439862" cy="517525"/>
          </a:xfrm>
          <a:prstGeom prst="accentBorderCallout2">
            <a:avLst>
              <a:gd name="adj1" fmla="val 22088"/>
              <a:gd name="adj2" fmla="val -5292"/>
              <a:gd name="adj3" fmla="val 22088"/>
              <a:gd name="adj4" fmla="val -55676"/>
              <a:gd name="adj5" fmla="val 212579"/>
              <a:gd name="adj6" fmla="val -78500"/>
            </a:avLst>
          </a:prstGeom>
          <a:solidFill>
            <a:schemeClr val="bg1">
              <a:alpha val="5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175" indent="20638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01.01.09  Арская ЦРБ</a:t>
            </a:r>
          </a:p>
        </p:txBody>
      </p:sp>
      <p:sp>
        <p:nvSpPr>
          <p:cNvPr id="5185" name="Rectangle 2"/>
          <p:cNvSpPr>
            <a:spLocks noChangeArrowheads="1"/>
          </p:cNvSpPr>
          <p:nvPr/>
        </p:nvSpPr>
        <p:spPr bwMode="auto">
          <a:xfrm>
            <a:off x="0" y="0"/>
            <a:ext cx="9144000" cy="101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0" hangingPunct="0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Сосудистые центры для лечения больных с ОНМК, </a:t>
            </a:r>
          </a:p>
          <a:p>
            <a:pPr algn="ctr" eaLnBrk="0" hangingPunct="0"/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открытые на территории Республики Татарстан</a:t>
            </a:r>
          </a:p>
          <a:p>
            <a:pPr algn="ctr" eaLnBrk="0" hangingPunct="0"/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2008-2009гг.</a:t>
            </a:r>
          </a:p>
        </p:txBody>
      </p:sp>
      <p:sp>
        <p:nvSpPr>
          <p:cNvPr id="518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5"/>
          <p:cNvSpPr>
            <a:spLocks noChangeShapeType="1"/>
          </p:cNvSpPr>
          <p:nvPr/>
        </p:nvSpPr>
        <p:spPr bwMode="auto">
          <a:xfrm>
            <a:off x="2987675" y="2205038"/>
            <a:ext cx="287338" cy="144462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5997388" y="449719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5286380" y="314324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5929322" y="2786058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3929058" y="3643314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3037995" y="1917600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AutoShape 13"/>
          <p:cNvSpPr>
            <a:spLocks noChangeArrowheads="1"/>
          </p:cNvSpPr>
          <p:nvPr/>
        </p:nvSpPr>
        <p:spPr bwMode="auto">
          <a:xfrm>
            <a:off x="941188" y="4436863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2052686" y="2438540"/>
            <a:ext cx="683370" cy="6477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2370125" y="2374900"/>
            <a:ext cx="432000" cy="432000"/>
          </a:xfrm>
          <a:custGeom>
            <a:avLst/>
            <a:gdLst>
              <a:gd name="T0" fmla="*/ 263525 w 527050"/>
              <a:gd name="T1" fmla="*/ 0 h 533400"/>
              <a:gd name="T2" fmla="*/ 1 w 527050"/>
              <a:gd name="T3" fmla="*/ 203740 h 533400"/>
              <a:gd name="T4" fmla="*/ 100657 w 527050"/>
              <a:gd name="T5" fmla="*/ 533398 h 533400"/>
              <a:gd name="T6" fmla="*/ 426393 w 527050"/>
              <a:gd name="T7" fmla="*/ 533398 h 533400"/>
              <a:gd name="T8" fmla="*/ 527049 w 52705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2869 w 527050"/>
              <a:gd name="T16" fmla="*/ 203742 h 533400"/>
              <a:gd name="T17" fmla="*/ 364181 w 52705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050" h="533400">
                <a:moveTo>
                  <a:pt x="1" y="203740"/>
                </a:moveTo>
                <a:lnTo>
                  <a:pt x="201316" y="203742"/>
                </a:lnTo>
                <a:lnTo>
                  <a:pt x="263525" y="0"/>
                </a:lnTo>
                <a:lnTo>
                  <a:pt x="325734" y="203742"/>
                </a:lnTo>
                <a:lnTo>
                  <a:pt x="527049" y="203740"/>
                </a:lnTo>
                <a:lnTo>
                  <a:pt x="364181" y="329658"/>
                </a:lnTo>
                <a:lnTo>
                  <a:pt x="426393" y="533398"/>
                </a:lnTo>
                <a:lnTo>
                  <a:pt x="263525" y="407479"/>
                </a:lnTo>
                <a:lnTo>
                  <a:pt x="100657" y="533398"/>
                </a:lnTo>
                <a:lnTo>
                  <a:pt x="162869" y="329658"/>
                </a:lnTo>
                <a:close/>
              </a:path>
            </a:pathLst>
          </a:cu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C9B6A-9551-47E0-B661-2FBBCADCBF8C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pic>
        <p:nvPicPr>
          <p:cNvPr id="6147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Rectangle 1026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75000"/>
              </a:lnSpc>
              <a:buSzPct val="140000"/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Республиканский головной сосудистый центр ГУ «МКДЦ»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179388" y="1052513"/>
            <a:ext cx="8763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работы всей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противоинсультной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службы</a:t>
            </a:r>
          </a:p>
        </p:txBody>
      </p:sp>
      <p:sp>
        <p:nvSpPr>
          <p:cNvPr id="6151" name="Text Box 1029"/>
          <p:cNvSpPr txBox="1">
            <a:spLocks noChangeArrowheads="1"/>
          </p:cNvSpPr>
          <p:nvPr/>
        </p:nvSpPr>
        <p:spPr bwMode="auto">
          <a:xfrm>
            <a:off x="179388" y="1557338"/>
            <a:ext cx="8785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Эпидемиологическое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(территориально-популяционный регистр инсульта)</a:t>
            </a:r>
          </a:p>
        </p:txBody>
      </p:sp>
      <p:sp>
        <p:nvSpPr>
          <p:cNvPr id="6152" name="Text Box 1029"/>
          <p:cNvSpPr txBox="1">
            <a:spLocks noChangeArrowheads="1"/>
          </p:cNvSpPr>
          <p:nvPr/>
        </p:nvSpPr>
        <p:spPr bwMode="auto">
          <a:xfrm>
            <a:off x="179388" y="2276475"/>
            <a:ext cx="878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 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сосудистых центров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Учебно-методическая работа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Научная работа</a:t>
            </a:r>
          </a:p>
        </p:txBody>
      </p:sp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179388" y="3860800"/>
            <a:ext cx="8763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высокотехнологичных видов профилактической и лечебной помощи</a:t>
            </a:r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27"/>
          <p:cNvSpPr txBox="1">
            <a:spLocks noChangeArrowheads="1"/>
          </p:cNvSpPr>
          <p:nvPr/>
        </p:nvSpPr>
        <p:spPr bwMode="auto">
          <a:xfrm>
            <a:off x="179388" y="4581525"/>
            <a:ext cx="8763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круглосуточной лечебно-консультативной помощи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(телефон, видеосвязь)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FC812-9D3A-444A-B070-380A8265A8E3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pic>
        <p:nvPicPr>
          <p:cNvPr id="7171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188913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Логистика острого инсульта</a:t>
            </a: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госпитализация в период «терапевтического окна», </a:t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круглосуточная, работа РКТ (МРТ), УЗИ, лаборатории,  </a:t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«время от двери до иглы»  45 мин.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990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М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63763"/>
            <a:ext cx="187166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рентген"/>
          <p:cNvPicPr>
            <a:picLocks noChangeAspect="1" noChangeArrowheads="1"/>
          </p:cNvPicPr>
          <p:nvPr/>
        </p:nvPicPr>
        <p:blipFill>
          <a:blip r:embed="rId5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38350"/>
            <a:ext cx="2087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3240087" cy="2697163"/>
          </a:xfrm>
          <a:prstGeom prst="rect">
            <a:avLst/>
          </a:prstGeom>
          <a:solidFill>
            <a:srgbClr val="D5F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 descr="IMG_77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2160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 descr="DSCF64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2305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1331913" y="38608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2411413" y="2636838"/>
            <a:ext cx="792162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4356100" y="35004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508625" y="2708275"/>
            <a:ext cx="935038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6372225" y="515778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185" name="Text Box 8"/>
          <p:cNvSpPr txBox="1">
            <a:spLocks noChangeArrowheads="1"/>
          </p:cNvSpPr>
          <p:nvPr/>
        </p:nvSpPr>
        <p:spPr bwMode="auto">
          <a:xfrm>
            <a:off x="2771775" y="3573463"/>
            <a:ext cx="345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accent2"/>
                </a:solidFill>
                <a:cs typeface="Times New Roman" pitchFamily="18" charset="0"/>
              </a:rPr>
              <a:t>Внутривенный тромболизис</a:t>
            </a:r>
          </a:p>
        </p:txBody>
      </p:sp>
      <p:sp>
        <p:nvSpPr>
          <p:cNvPr id="7186" name="Text Box 7"/>
          <p:cNvSpPr txBox="1">
            <a:spLocks noChangeArrowheads="1"/>
          </p:cNvSpPr>
          <p:nvPr/>
        </p:nvSpPr>
        <p:spPr bwMode="auto">
          <a:xfrm>
            <a:off x="539750" y="3573463"/>
            <a:ext cx="1973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accent2"/>
                </a:solidFill>
                <a:cs typeface="Times New Roman" pitchFamily="18" charset="0"/>
              </a:rPr>
              <a:t>Нейровизуализация</a:t>
            </a:r>
          </a:p>
        </p:txBody>
      </p:sp>
      <p:sp>
        <p:nvSpPr>
          <p:cNvPr id="7187" name="Text Box 10"/>
          <p:cNvSpPr txBox="1">
            <a:spLocks noChangeArrowheads="1"/>
          </p:cNvSpPr>
          <p:nvPr/>
        </p:nvSpPr>
        <p:spPr bwMode="auto">
          <a:xfrm>
            <a:off x="6443663" y="3573463"/>
            <a:ext cx="2700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accent2"/>
                </a:solidFill>
                <a:cs typeface="Times New Roman" pitchFamily="18" charset="0"/>
              </a:rPr>
              <a:t>Селективный тромболизис, ангиография</a:t>
            </a:r>
          </a:p>
        </p:txBody>
      </p:sp>
      <p:sp>
        <p:nvSpPr>
          <p:cNvPr id="7188" name="Text Box 11"/>
          <p:cNvSpPr txBox="1">
            <a:spLocks noChangeArrowheads="1"/>
          </p:cNvSpPr>
          <p:nvPr/>
        </p:nvSpPr>
        <p:spPr bwMode="auto">
          <a:xfrm>
            <a:off x="539750" y="5949950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accent2"/>
                </a:solidFill>
                <a:cs typeface="Times New Roman" pitchFamily="18" charset="0"/>
              </a:rPr>
              <a:t>Скорая помощь</a:t>
            </a:r>
          </a:p>
        </p:txBody>
      </p:sp>
      <p:sp>
        <p:nvSpPr>
          <p:cNvPr id="7189" name="Text Box 9"/>
          <p:cNvSpPr txBox="1">
            <a:spLocks noChangeArrowheads="1"/>
          </p:cNvSpPr>
          <p:nvPr/>
        </p:nvSpPr>
        <p:spPr bwMode="auto">
          <a:xfrm>
            <a:off x="6732588" y="5949950"/>
            <a:ext cx="262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accent2"/>
                </a:solidFill>
                <a:cs typeface="Times New Roman" pitchFamily="18" charset="0"/>
              </a:rPr>
              <a:t>Нейрохирургия</a:t>
            </a:r>
          </a:p>
        </p:txBody>
      </p:sp>
      <p:sp>
        <p:nvSpPr>
          <p:cNvPr id="66581" name="Text Box 13"/>
          <p:cNvSpPr txBox="1">
            <a:spLocks noChangeArrowheads="1"/>
          </p:cNvSpPr>
          <p:nvPr/>
        </p:nvSpPr>
        <p:spPr bwMode="auto">
          <a:xfrm>
            <a:off x="3059113" y="6553200"/>
            <a:ext cx="2952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Нейрореанимация</a:t>
            </a:r>
            <a:r>
              <a:rPr lang="en-US" sz="1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-</a:t>
            </a:r>
            <a:r>
              <a:rPr lang="ru-RU" sz="1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нейромониторинг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11A88-FBEE-438E-955E-BB9ECE0FF08F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pic>
        <p:nvPicPr>
          <p:cNvPr id="8195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3338" y="3333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itchFamily="18" charset="0"/>
              </a:rPr>
              <a:t>Организация нейрохирургической помощи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434975" y="1412874"/>
            <a:ext cx="3960813" cy="5759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НЕОТЛОЖНАЯ ПОМОЩЬ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4605338" y="1412875"/>
            <a:ext cx="3744912" cy="5759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ПЛАНОВАЯ ПОМОЩЬ</a:t>
            </a:r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69856" y="2473325"/>
            <a:ext cx="433548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Нейрохирургические отделения </a:t>
            </a:r>
          </a:p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учреждений здравоохранения </a:t>
            </a:r>
          </a:p>
          <a:p>
            <a:pPr eaLnBrk="1" hangingPunct="1"/>
            <a:r>
              <a:rPr lang="ru-RU" sz="2000" b="1" dirty="0" err="1">
                <a:solidFill>
                  <a:srgbClr val="0D0D0D"/>
                </a:solidFill>
                <a:latin typeface="+mj-lt"/>
                <a:cs typeface="Times New Roman" pitchFamily="18" charset="0"/>
              </a:rPr>
              <a:t>г.г</a:t>
            </a:r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. Казань (МКДЦ , РКБ, БСМП), </a:t>
            </a:r>
          </a:p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Набережные Челны,</a:t>
            </a:r>
          </a:p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Альметьевск,  </a:t>
            </a:r>
          </a:p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Нижнекамск, </a:t>
            </a:r>
          </a:p>
          <a:p>
            <a:pPr eaLnBrk="1" hangingPunct="1"/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Чистополь</a:t>
            </a:r>
          </a:p>
          <a:p>
            <a:pPr eaLnBrk="1" hangingPunct="1"/>
            <a:endParaRPr lang="ru-RU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5338" y="2445871"/>
            <a:ext cx="4126066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Нейрохирургические, </a:t>
            </a:r>
          </a:p>
          <a:p>
            <a:pPr>
              <a:defRPr/>
            </a:pPr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сосудистые отделения </a:t>
            </a:r>
          </a:p>
          <a:p>
            <a:pPr>
              <a:defRPr/>
            </a:pPr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учреждений здравоохранения </a:t>
            </a:r>
          </a:p>
          <a:p>
            <a:pPr>
              <a:defRPr/>
            </a:pPr>
            <a:r>
              <a:rPr lang="ru-RU" sz="2000" b="1" dirty="0" err="1">
                <a:solidFill>
                  <a:srgbClr val="0D0D0D"/>
                </a:solidFill>
                <a:latin typeface="+mj-lt"/>
                <a:cs typeface="Times New Roman" pitchFamily="18" charset="0"/>
              </a:rPr>
              <a:t>г.г</a:t>
            </a:r>
            <a:r>
              <a:rPr lang="ru-RU" sz="2000" b="1" dirty="0">
                <a:solidFill>
                  <a:srgbClr val="0D0D0D"/>
                </a:solidFill>
                <a:latin typeface="+mj-lt"/>
                <a:cs typeface="Times New Roman" pitchFamily="18" charset="0"/>
              </a:rPr>
              <a:t>. Казань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itchFamily="18" charset="0"/>
              </a:rPr>
              <a:t>МКДЦ, РКБ), </a:t>
            </a:r>
          </a:p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itchFamily="18" charset="0"/>
              </a:rPr>
              <a:t>Набережные Челны, </a:t>
            </a:r>
          </a:p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itchFamily="18" charset="0"/>
              </a:rPr>
              <a:t>Альметьевск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A98DDB-25BF-4642-8B4F-23684C495F75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pic>
        <p:nvPicPr>
          <p:cNvPr id="9219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307263" y="4581525"/>
            <a:ext cx="1836737" cy="10747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chemeClr val="tx2"/>
                </a:solidFill>
                <a:cs typeface="Times New Roman" pitchFamily="18" charset="0"/>
              </a:rPr>
              <a:t>Врач </a:t>
            </a:r>
          </a:p>
          <a:p>
            <a:pPr algn="ctr" eaLnBrk="0" hangingPunct="0"/>
            <a:r>
              <a:rPr lang="ru-RU" sz="1600" b="1">
                <a:solidFill>
                  <a:schemeClr val="tx2"/>
                </a:solidFill>
                <a:cs typeface="Times New Roman" pitchFamily="18" charset="0"/>
              </a:rPr>
              <a:t>восстанови-</a:t>
            </a:r>
          </a:p>
          <a:p>
            <a:pPr algn="ctr" eaLnBrk="0" hangingPunct="0"/>
            <a:r>
              <a:rPr lang="ru-RU" sz="1600" b="1">
                <a:solidFill>
                  <a:schemeClr val="tx2"/>
                </a:solidFill>
                <a:cs typeface="Times New Roman" pitchFamily="18" charset="0"/>
              </a:rPr>
              <a:t>тельной </a:t>
            </a:r>
          </a:p>
          <a:p>
            <a:pPr algn="ctr" eaLnBrk="0" hangingPunct="0"/>
            <a:r>
              <a:rPr lang="ru-RU" sz="1600" b="1">
                <a:solidFill>
                  <a:schemeClr val="tx2"/>
                </a:solidFill>
                <a:cs typeface="Times New Roman" pitchFamily="18" charset="0"/>
              </a:rPr>
              <a:t>медицины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0725"/>
          </a:xfrm>
        </p:spPr>
        <p:txBody>
          <a:bodyPr/>
          <a:lstStyle/>
          <a:p>
            <a:pPr algn="l"/>
            <a:r>
              <a:rPr lang="en-GB" sz="2800" b="1" u="sng" dirty="0" smtClean="0">
                <a:solidFill>
                  <a:srgbClr val="FF0000"/>
                </a:solidFill>
              </a:rPr>
              <a:t>О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сновные</a:t>
            </a:r>
            <a:r>
              <a:rPr lang="ru-RU" sz="2800" b="1" u="sng" dirty="0" smtClean="0">
                <a:solidFill>
                  <a:srgbClr val="FF0000"/>
                </a:solidFill>
              </a:rPr>
              <a:t> принципы реабилитации: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467600" y="6245225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7B42741C-393A-4A9E-901E-05B88839932C}" type="slidenum">
              <a:rPr lang="ru-RU" sz="2000" b="1">
                <a:solidFill>
                  <a:srgbClr val="8CC63F"/>
                </a:solidFill>
                <a:latin typeface="Arial Narrow" pitchFamily="34" charset="0"/>
                <a:cs typeface="Times New Roman" pitchFamily="18" charset="0"/>
              </a:rPr>
              <a:pPr algn="r"/>
              <a:t>8</a:t>
            </a:fld>
            <a:endParaRPr lang="ru-RU" sz="2000" b="1">
              <a:solidFill>
                <a:srgbClr val="8CC63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4643438" cy="5300662"/>
          </a:xfrm>
        </p:spPr>
        <p:txBody>
          <a:bodyPr/>
          <a:lstStyle/>
          <a:p>
            <a:pPr marL="176213" indent="-176213">
              <a:lnSpc>
                <a:spcPct val="90000"/>
              </a:lnSpc>
              <a:defRPr/>
            </a:pPr>
            <a:r>
              <a:rPr lang="en-GB" sz="2400" b="1" dirty="0"/>
              <a:t> </a:t>
            </a:r>
            <a:r>
              <a:rPr lang="en-GB" sz="2400" b="1" dirty="0" err="1"/>
              <a:t>Раннее</a:t>
            </a:r>
            <a:r>
              <a:rPr lang="en-GB" sz="2400" b="1" dirty="0"/>
              <a:t> </a:t>
            </a:r>
            <a:r>
              <a:rPr lang="en-GB" sz="2400" b="1" dirty="0" err="1"/>
              <a:t>начало</a:t>
            </a:r>
            <a:r>
              <a:rPr lang="en-GB" sz="2400" b="1" dirty="0"/>
              <a:t> (</a:t>
            </a:r>
            <a:r>
              <a:rPr lang="ru-RU" sz="2400" b="1" dirty="0"/>
              <a:t>с блока интенсивной терапии и </a:t>
            </a:r>
            <a:r>
              <a:rPr lang="ru-RU" sz="2400" b="1" dirty="0" err="1"/>
              <a:t>нейрореанимации</a:t>
            </a:r>
            <a:r>
              <a:rPr lang="en-GB" sz="2400" b="1" dirty="0"/>
              <a:t>) </a:t>
            </a:r>
            <a:endParaRPr lang="ru-RU" sz="2400" b="1" dirty="0"/>
          </a:p>
          <a:p>
            <a:pPr marL="176213" indent="-176213">
              <a:lnSpc>
                <a:spcPct val="90000"/>
              </a:lnSpc>
              <a:buFontTx/>
              <a:buNone/>
              <a:defRPr/>
            </a:pPr>
            <a:r>
              <a:rPr lang="ru-RU" sz="2000" b="1" dirty="0"/>
              <a:t>   </a:t>
            </a:r>
            <a:r>
              <a:rPr lang="ru-RU" sz="1800" b="1" dirty="0"/>
              <a:t>(наиболее эффективно в первые 3-6 мес.)</a:t>
            </a:r>
            <a:r>
              <a:rPr lang="ru-RU" sz="2400" b="1" dirty="0"/>
              <a:t> </a:t>
            </a:r>
          </a:p>
          <a:p>
            <a:pPr marL="176213" indent="-176213">
              <a:lnSpc>
                <a:spcPct val="90000"/>
              </a:lnSpc>
              <a:defRPr/>
            </a:pPr>
            <a:r>
              <a:rPr lang="en-GB" sz="2000" b="1" dirty="0" smtClean="0"/>
              <a:t> </a:t>
            </a:r>
            <a:r>
              <a:rPr lang="en-GB" sz="2400" b="1" dirty="0" err="1"/>
              <a:t>Длительность</a:t>
            </a:r>
            <a:r>
              <a:rPr lang="ru-RU" sz="2400" b="1" dirty="0"/>
              <a:t>, </a:t>
            </a:r>
            <a:r>
              <a:rPr lang="ru-RU" sz="2400" b="1" dirty="0" err="1"/>
              <a:t>этапность</a:t>
            </a:r>
            <a:endParaRPr lang="ru-RU" sz="2000" b="1" dirty="0"/>
          </a:p>
          <a:p>
            <a:pPr marL="176213" indent="-176213">
              <a:lnSpc>
                <a:spcPct val="90000"/>
              </a:lnSpc>
              <a:buFontTx/>
              <a:buNone/>
              <a:defRPr/>
            </a:pPr>
            <a:r>
              <a:rPr lang="ru-RU" sz="2000" b="1" dirty="0"/>
              <a:t> </a:t>
            </a:r>
            <a:endParaRPr lang="en-GB" sz="2000" b="1" dirty="0" smtClean="0"/>
          </a:p>
          <a:p>
            <a:pPr marL="176213" indent="-176213">
              <a:lnSpc>
                <a:spcPct val="90000"/>
              </a:lnSpc>
              <a:defRPr/>
            </a:pPr>
            <a:r>
              <a:rPr lang="en-GB" sz="2000" b="1" dirty="0" smtClean="0"/>
              <a:t> </a:t>
            </a:r>
            <a:r>
              <a:rPr lang="en-GB" sz="2400" b="1" dirty="0" err="1" smtClean="0"/>
              <a:t>Комплексность</a:t>
            </a:r>
            <a:r>
              <a:rPr lang="en-GB" sz="2000" b="1" dirty="0" smtClean="0"/>
              <a:t> </a:t>
            </a:r>
            <a:endParaRPr lang="ru-RU" sz="2000" b="1" dirty="0" smtClean="0"/>
          </a:p>
          <a:p>
            <a:pPr marL="176213" indent="-176213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/>
              <a:t>   </a:t>
            </a:r>
            <a:r>
              <a:rPr lang="en-GB" sz="1800" b="1" dirty="0"/>
              <a:t>(</a:t>
            </a:r>
            <a:r>
              <a:rPr lang="en-GB" sz="1800" b="1" dirty="0" err="1"/>
              <a:t>сочетание</a:t>
            </a:r>
            <a:r>
              <a:rPr lang="en-GB" sz="1800" b="1" dirty="0"/>
              <a:t> </a:t>
            </a:r>
            <a:r>
              <a:rPr lang="en-GB" sz="1800" b="1" dirty="0" err="1"/>
              <a:t>различных</a:t>
            </a:r>
            <a:r>
              <a:rPr lang="en-GB" sz="1800" b="1" dirty="0"/>
              <a:t> </a:t>
            </a:r>
            <a:r>
              <a:rPr lang="en-GB" sz="1800" b="1" dirty="0" err="1"/>
              <a:t>методов</a:t>
            </a:r>
            <a:r>
              <a:rPr lang="en-GB" sz="1800" b="1" dirty="0"/>
              <a:t> </a:t>
            </a:r>
            <a:r>
              <a:rPr lang="en-GB" sz="1800" b="1" dirty="0" err="1"/>
              <a:t>реабилитации</a:t>
            </a:r>
            <a:r>
              <a:rPr lang="ru-RU" sz="1800" b="1" dirty="0"/>
              <a:t>, </a:t>
            </a:r>
            <a:r>
              <a:rPr lang="ru-RU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впервые в МКДЦ опробовано раннее применение БТА в комплексной реабилитации</a:t>
            </a:r>
            <a:r>
              <a:rPr lang="en-GB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6213" indent="-176213">
              <a:lnSpc>
                <a:spcPct val="90000"/>
              </a:lnSpc>
              <a:defRPr/>
            </a:pPr>
            <a:r>
              <a:rPr lang="en-GB" sz="2400" b="1" dirty="0" err="1" smtClean="0"/>
              <a:t>Активное</a:t>
            </a:r>
            <a:r>
              <a:rPr lang="en-GB" sz="2400" b="1" dirty="0" smtClean="0"/>
              <a:t> </a:t>
            </a:r>
            <a:r>
              <a:rPr lang="en-GB" sz="2400" b="1" dirty="0" err="1"/>
              <a:t>участие</a:t>
            </a:r>
            <a:r>
              <a:rPr lang="en-GB" sz="2400" b="1" dirty="0"/>
              <a:t> </a:t>
            </a:r>
            <a:r>
              <a:rPr lang="en-GB" sz="2400" b="1" dirty="0" err="1"/>
              <a:t>пациента</a:t>
            </a:r>
            <a:r>
              <a:rPr lang="en-GB" sz="2400" b="1" dirty="0"/>
              <a:t> </a:t>
            </a:r>
            <a:endParaRPr lang="ru-RU" sz="2400" b="1" dirty="0"/>
          </a:p>
          <a:p>
            <a:pPr marL="176213" indent="-176213">
              <a:lnSpc>
                <a:spcPct val="90000"/>
              </a:lnSpc>
              <a:buFontTx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en-GB" sz="2400" b="1" dirty="0"/>
              <a:t>и </a:t>
            </a:r>
            <a:r>
              <a:rPr lang="en-GB" sz="2400" b="1" dirty="0" err="1"/>
              <a:t>членов</a:t>
            </a:r>
            <a:r>
              <a:rPr lang="en-GB" sz="2400" b="1" dirty="0"/>
              <a:t> </a:t>
            </a:r>
            <a:r>
              <a:rPr lang="en-GB" sz="2400" b="1" dirty="0" err="1"/>
              <a:t>его</a:t>
            </a:r>
            <a:r>
              <a:rPr lang="en-GB" sz="2400" b="1" dirty="0"/>
              <a:t> </a:t>
            </a:r>
            <a:r>
              <a:rPr lang="en-GB" sz="2400" b="1" dirty="0" err="1"/>
              <a:t>семьи</a:t>
            </a:r>
            <a:r>
              <a:rPr lang="en-GB" sz="2400" b="1" dirty="0"/>
              <a:t> в </a:t>
            </a:r>
            <a:r>
              <a:rPr lang="en-GB" sz="2400" b="1" dirty="0" err="1"/>
              <a:t>реабилитации</a:t>
            </a:r>
            <a:endParaRPr lang="ru-RU" sz="2400" b="1" dirty="0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5492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каждом СЦ  осуществляется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мультидисциплинарный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292725" y="5805488"/>
            <a:ext cx="1439863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111750" y="5018088"/>
            <a:ext cx="1366838" cy="863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Логопед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867400" y="4365625"/>
            <a:ext cx="1665288" cy="1014413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Физиотерапевт</a:t>
            </a:r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6372225" y="5157788"/>
            <a:ext cx="1512888" cy="10350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364163" y="60213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Психолог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407150" y="530701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Пациент и </a:t>
            </a:r>
          </a:p>
          <a:p>
            <a:pPr eaLnBrk="1" hangingPunct="1"/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его семья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7559675" y="5667375"/>
            <a:ext cx="1547813" cy="863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Медсестра</a:t>
            </a:r>
          </a:p>
        </p:txBody>
      </p:sp>
      <p:sp>
        <p:nvSpPr>
          <p:cNvPr id="9232" name="Oval 17"/>
          <p:cNvSpPr>
            <a:spLocks noChangeArrowheads="1"/>
          </p:cNvSpPr>
          <p:nvPr/>
        </p:nvSpPr>
        <p:spPr bwMode="auto">
          <a:xfrm>
            <a:off x="6321425" y="6008688"/>
            <a:ext cx="1582738" cy="7826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Соц. </a:t>
            </a:r>
          </a:p>
          <a:p>
            <a:pPr algn="ctr" eaLnBrk="0" hangingPunct="0"/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  работник</a:t>
            </a:r>
          </a:p>
        </p:txBody>
      </p:sp>
      <p:pic>
        <p:nvPicPr>
          <p:cNvPr id="9233" name="Picture 10" descr="DSC01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5558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Работа инструктора ЛФ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6273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4" name="Picture 9" descr="DSC015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7" y="1631352"/>
            <a:ext cx="185578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40D7C-C34A-4181-AD9E-9B6168BC149D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pic>
        <p:nvPicPr>
          <p:cNvPr id="10243" name="Рисунок 3" descr="презентация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/>
          <a:stretch>
            <a:fillRect/>
          </a:stretch>
        </p:blipFill>
        <p:spPr bwMode="auto">
          <a:xfrm>
            <a:off x="2857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www.minzdrav.tatar.ru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4433" y="33338"/>
            <a:ext cx="911956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Объем финансирования </a:t>
            </a:r>
            <a:r>
              <a:rPr lang="ru-RU" sz="2400" b="1" dirty="0" smtClean="0"/>
              <a:t>централизованной</a:t>
            </a:r>
            <a:endParaRPr lang="en-US" sz="2400" b="1" dirty="0" smtClean="0"/>
          </a:p>
          <a:p>
            <a:pPr algn="ctr" eaLnBrk="1" hangingPunct="1"/>
            <a:r>
              <a:rPr lang="ru-RU" sz="2400" b="1" dirty="0" smtClean="0"/>
              <a:t> </a:t>
            </a:r>
            <a:r>
              <a:rPr lang="ru-RU" sz="2400" b="1" dirty="0"/>
              <a:t>закупки </a:t>
            </a:r>
            <a:r>
              <a:rPr lang="ru-RU" sz="2400" b="1" dirty="0" err="1" smtClean="0"/>
              <a:t>тромболитиков</a:t>
            </a:r>
            <a:r>
              <a:rPr lang="ru-RU" sz="2400" b="1" dirty="0" smtClean="0"/>
              <a:t>  </a:t>
            </a:r>
            <a:r>
              <a:rPr lang="ru-RU" sz="2400" b="1" dirty="0"/>
              <a:t>для больных </a:t>
            </a:r>
            <a:endParaRPr lang="en-US" sz="2400" b="1" dirty="0" smtClean="0"/>
          </a:p>
          <a:p>
            <a:pPr algn="ctr" eaLnBrk="1" hangingPunct="1"/>
            <a:r>
              <a:rPr lang="ru-RU" sz="2400" b="1" dirty="0" smtClean="0"/>
              <a:t>с инсультом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2008 – 2010 гг. (тыс. руб.)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784565"/>
              </p:ext>
            </p:extLst>
          </p:nvPr>
        </p:nvGraphicFramePr>
        <p:xfrm>
          <a:off x="1115616" y="1688208"/>
          <a:ext cx="7128792" cy="470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1678</Words>
  <Application>Microsoft Office PowerPoint</Application>
  <PresentationFormat>Экран (4:3)</PresentationFormat>
  <Paragraphs>434</Paragraphs>
  <Slides>33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Оформление по умолчанию</vt:lpstr>
      <vt:lpstr>Microsoft ClipArt Gallery</vt:lpstr>
      <vt:lpstr>Диаграмма</vt:lpstr>
      <vt:lpstr>Организация медицинской помощи больным с сосудистыми заболеваниями 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реабилитации:</vt:lpstr>
      <vt:lpstr>Презентация PowerPoint</vt:lpstr>
      <vt:lpstr>В 2009 году запущена в эксплуатацию информационная система деятельности сосудистых центров</vt:lpstr>
      <vt:lpstr>Описание решения Интеграция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Elf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оорм</dc:creator>
  <cp:lastModifiedBy>Юрий В. Аржанов</cp:lastModifiedBy>
  <cp:revision>255</cp:revision>
  <cp:lastPrinted>2010-12-16T15:51:34Z</cp:lastPrinted>
  <dcterms:created xsi:type="dcterms:W3CDTF">2010-11-18T10:09:45Z</dcterms:created>
  <dcterms:modified xsi:type="dcterms:W3CDTF">2010-12-23T07:12:04Z</dcterms:modified>
</cp:coreProperties>
</file>