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1" r:id="rId2"/>
    <p:sldMasterId id="2147483863" r:id="rId3"/>
    <p:sldMasterId id="2147483875" r:id="rId4"/>
  </p:sldMasterIdLst>
  <p:sldIdLst>
    <p:sldId id="256" r:id="rId5"/>
    <p:sldId id="273" r:id="rId6"/>
    <p:sldId id="274" r:id="rId7"/>
    <p:sldId id="275" r:id="rId8"/>
    <p:sldId id="280" r:id="rId9"/>
    <p:sldId id="277" r:id="rId10"/>
    <p:sldId id="281" r:id="rId11"/>
    <p:sldId id="282" r:id="rId12"/>
    <p:sldId id="283" r:id="rId13"/>
    <p:sldId id="284" r:id="rId14"/>
    <p:sldId id="292" r:id="rId15"/>
    <p:sldId id="285" r:id="rId16"/>
    <p:sldId id="286" r:id="rId17"/>
    <p:sldId id="287" r:id="rId18"/>
    <p:sldId id="268" r:id="rId19"/>
    <p:sldId id="262" r:id="rId20"/>
    <p:sldId id="261" r:id="rId21"/>
    <p:sldId id="278" r:id="rId22"/>
    <p:sldId id="288" r:id="rId23"/>
    <p:sldId id="263" r:id="rId24"/>
    <p:sldId id="279" r:id="rId25"/>
    <p:sldId id="260" r:id="rId26"/>
    <p:sldId id="290" r:id="rId27"/>
    <p:sldId id="28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8" y="-70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333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1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1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80FB-4F6B-4E62-B355-67CF8E3C76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5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4EBF-760C-4A33-A62E-D74B3C208F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C819C-174A-49D2-817C-C9590D1076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3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6887633" y="6477001"/>
            <a:ext cx="3860800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20252C"/>
                </a:solidFill>
              </a:rPr>
              <a:t>MENACTRA: Strategic Marketing Plan, Russia, June 2014</a:t>
            </a:r>
            <a:endParaRPr lang="en-US">
              <a:solidFill>
                <a:srgbClr val="20252C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10782300" y="6477000"/>
            <a:ext cx="643467" cy="234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0252C"/>
                </a:solidFill>
              </a:rPr>
              <a:t>|</a:t>
            </a:r>
            <a:r>
              <a:rPr lang="en-US" sz="900" baseline="16000">
                <a:solidFill>
                  <a:srgbClr val="20252C"/>
                </a:solidFill>
              </a:rPr>
              <a:t>        </a:t>
            </a:r>
            <a:fld id="{27590127-27CB-4647-81AA-CB140691C9AF}" type="slidenum">
              <a:rPr lang="en-US">
                <a:solidFill>
                  <a:srgbClr val="20252C"/>
                </a:solidFill>
              </a:rPr>
              <a:pPr/>
              <a:t>‹#›</a:t>
            </a:fld>
            <a:endParaRPr lang="en-US">
              <a:solidFill>
                <a:srgbClr val="202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3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75350" y="6677740"/>
            <a:ext cx="24130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fld id="{074BAACC-AC8A-479F-9473-45FF447D6795}" type="slidenum">
              <a:rPr lang="en-US" sz="800">
                <a:solidFill>
                  <a:srgbClr val="20252C"/>
                </a:solidFill>
              </a:rPr>
              <a:pPr algn="ctr"/>
              <a:t>‹#›</a:t>
            </a:fld>
            <a:endParaRPr lang="en-US" sz="800" dirty="0">
              <a:solidFill>
                <a:srgbClr val="20252C"/>
              </a:solidFill>
            </a:endParaRPr>
          </a:p>
        </p:txBody>
      </p:sp>
      <p:pic>
        <p:nvPicPr>
          <p:cNvPr id="8" name="Picture 7" descr="Menactra-LOGO-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14825" y="5268278"/>
            <a:ext cx="3363207" cy="128016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22250" y="2952750"/>
            <a:ext cx="11806767" cy="1323415"/>
          </a:xfrm>
        </p:spPr>
        <p:txBody>
          <a:bodyPr anchor="ctr" anchorCtr="0"/>
          <a:lstStyle>
            <a:lvl1pPr algn="ctr">
              <a:defRPr sz="3200">
                <a:solidFill>
                  <a:schemeClr val="accent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22250" y="4507382"/>
            <a:ext cx="11806767" cy="1181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341134"/>
            <a:ext cx="12192000" cy="82296"/>
          </a:xfrm>
          <a:prstGeom prst="rect">
            <a:avLst/>
          </a:prstGeom>
          <a:gradFill flip="none" rotWithShape="1">
            <a:gsLst>
              <a:gs pos="7000">
                <a:schemeClr val="accent1"/>
              </a:gs>
              <a:gs pos="7000">
                <a:schemeClr val="accent3"/>
              </a:gs>
              <a:gs pos="7000">
                <a:schemeClr val="accent3"/>
              </a:gs>
              <a:gs pos="50000">
                <a:schemeClr val="accent5"/>
              </a:gs>
              <a:gs pos="52000">
                <a:schemeClr val="accent5"/>
              </a:gs>
              <a:gs pos="60000">
                <a:schemeClr val="accent2"/>
              </a:gs>
              <a:gs pos="50000">
                <a:schemeClr val="accent4"/>
              </a:gs>
              <a:gs pos="88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2929774"/>
            <a:ext cx="12192000" cy="82296"/>
          </a:xfrm>
          <a:prstGeom prst="rect">
            <a:avLst/>
          </a:prstGeom>
          <a:gradFill flip="none" rotWithShape="1">
            <a:gsLst>
              <a:gs pos="7000">
                <a:schemeClr val="accent1"/>
              </a:gs>
              <a:gs pos="7000">
                <a:schemeClr val="accent3"/>
              </a:gs>
              <a:gs pos="7000">
                <a:schemeClr val="accent3"/>
              </a:gs>
              <a:gs pos="50000">
                <a:schemeClr val="accent5"/>
              </a:gs>
              <a:gs pos="52000">
                <a:schemeClr val="accent5"/>
              </a:gs>
              <a:gs pos="60000">
                <a:schemeClr val="accent2"/>
              </a:gs>
              <a:gs pos="50000">
                <a:schemeClr val="accent4"/>
              </a:gs>
              <a:gs pos="88000">
                <a:schemeClr val="accent4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1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а -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119637"/>
            <a:ext cx="4415367" cy="429703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0F9961-D2AA-4B61-926D-D78A6BDD433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3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а - кр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097089"/>
            <a:ext cx="4160507" cy="328670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A2810F-DDDC-41D5-89DC-4C5D41AAD9A6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9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а - микроско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3" y="2097089"/>
            <a:ext cx="3779872" cy="387254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D32E4-4298-486E-A364-2FBBD9E3567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5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719667" y="2097088"/>
            <a:ext cx="10752667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46B3FC-8E85-40B6-BB2C-E73045F24937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1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600"/>
              </a:lnSpc>
              <a:defRPr sz="3200" baseline="0"/>
            </a:lvl1pPr>
          </a:lstStyle>
          <a:p>
            <a:r>
              <a:rPr lang="ru-RU" sz="3600" dirty="0" smtClean="0"/>
              <a:t>Спасибо</a:t>
            </a:r>
            <a:br>
              <a:rPr lang="ru-RU" sz="3600" dirty="0" smtClean="0"/>
            </a:br>
            <a:r>
              <a:rPr lang="ru-RU" sz="3600" dirty="0" smtClean="0"/>
              <a:t>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8FCA-2299-4D5B-80C4-1AC8131548A5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6" name="Текст 276" descr="Адресат: Николай Иванов &#10;Отправитель: Владимир Герасимов"/>
          <p:cNvSpPr txBox="1">
            <a:spLocks/>
          </p:cNvSpPr>
          <p:nvPr userDrawn="1"/>
        </p:nvSpPr>
        <p:spPr>
          <a:xfrm>
            <a:off x="7480300" y="4589842"/>
            <a:ext cx="3992033" cy="1008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7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rgbClr val="005FAB"/>
                </a:solidFill>
              </a:rPr>
              <a:t>Научно-ТЕХНОЛОГИЧЕСКАЯ фармацевтическая</a:t>
            </a:r>
            <a:br>
              <a:rPr lang="ru-RU" sz="1200" dirty="0" smtClean="0">
                <a:solidFill>
                  <a:srgbClr val="005FAB"/>
                </a:solidFill>
              </a:rPr>
            </a:br>
            <a:r>
              <a:rPr lang="ru-RU" sz="1200" dirty="0" smtClean="0">
                <a:solidFill>
                  <a:srgbClr val="005FAB"/>
                </a:solidFill>
              </a:rPr>
              <a:t>фирма «</a:t>
            </a:r>
            <a:r>
              <a:rPr lang="ru-RU" sz="1200" dirty="0" err="1" smtClean="0">
                <a:solidFill>
                  <a:srgbClr val="005FAB"/>
                </a:solidFill>
              </a:rPr>
              <a:t>полисан</a:t>
            </a:r>
            <a:r>
              <a:rPr lang="ru-RU" sz="1200" dirty="0" smtClean="0">
                <a:solidFill>
                  <a:srgbClr val="005FAB"/>
                </a:solidFill>
              </a:rPr>
              <a:t>»</a:t>
            </a:r>
            <a:endParaRPr lang="en-US" sz="1200" dirty="0" smtClean="0">
              <a:solidFill>
                <a:srgbClr val="005FAB"/>
              </a:solidFill>
            </a:endParaRPr>
          </a:p>
          <a:p>
            <a:pPr>
              <a:lnSpc>
                <a:spcPts val="1400"/>
              </a:lnSpc>
              <a:spcBef>
                <a:spcPts val="700"/>
              </a:spcBef>
            </a:pPr>
            <a:r>
              <a:rPr lang="en-US" sz="1200" cap="none" dirty="0" smtClean="0">
                <a:solidFill>
                  <a:srgbClr val="20A64B"/>
                </a:solidFill>
                <a:uFill>
                  <a:solidFill>
                    <a:srgbClr val="20A64B"/>
                  </a:solidFill>
                </a:uFill>
              </a:rPr>
              <a:t>www.polysan.ru</a:t>
            </a:r>
            <a:endParaRPr lang="ru-RU" sz="1200" cap="none" dirty="0">
              <a:solidFill>
                <a:srgbClr val="20A64B"/>
              </a:solidFill>
              <a:uFill>
                <a:solidFill>
                  <a:srgbClr val="20A64B"/>
                </a:solidFill>
              </a:u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344833" y="4589842"/>
            <a:ext cx="0" cy="100806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234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а -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119637"/>
            <a:ext cx="4415367" cy="429703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0F9961-D2AA-4B61-926D-D78A6BDD433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0939A-283B-4234-9CF0-8F472B00B9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а - кр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097089"/>
            <a:ext cx="4160507" cy="328670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A2810F-DDDC-41D5-89DC-4C5D41AAD9A6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8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Графика - микроско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3" y="2097089"/>
            <a:ext cx="3779872" cy="387254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D32E4-4298-486E-A364-2FBBD9E3567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62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719667" y="2097088"/>
            <a:ext cx="10752667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46B3FC-8E85-40B6-BB2C-E73045F24937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4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600"/>
              </a:lnSpc>
              <a:defRPr sz="3200" baseline="0"/>
            </a:lvl1pPr>
          </a:lstStyle>
          <a:p>
            <a:r>
              <a:rPr lang="ru-RU" sz="3600" dirty="0" smtClean="0"/>
              <a:t>Спасибо</a:t>
            </a:r>
            <a:br>
              <a:rPr lang="ru-RU" sz="3600" dirty="0" smtClean="0"/>
            </a:br>
            <a:r>
              <a:rPr lang="ru-RU" sz="3600" dirty="0" smtClean="0"/>
              <a:t>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8FCA-2299-4D5B-80C4-1AC8131548A5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6" name="Текст 276" descr="Адресат: Николай Иванов &#10;Отправитель: Владимир Герасимов"/>
          <p:cNvSpPr txBox="1">
            <a:spLocks/>
          </p:cNvSpPr>
          <p:nvPr userDrawn="1"/>
        </p:nvSpPr>
        <p:spPr>
          <a:xfrm>
            <a:off x="7480300" y="4589842"/>
            <a:ext cx="3992033" cy="1008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7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rgbClr val="005FAB"/>
                </a:solidFill>
              </a:rPr>
              <a:t>Научно-ТЕХНОЛОГИЧЕСКАЯ фармацевтическая</a:t>
            </a:r>
            <a:br>
              <a:rPr lang="ru-RU" sz="1200" dirty="0" smtClean="0">
                <a:solidFill>
                  <a:srgbClr val="005FAB"/>
                </a:solidFill>
              </a:rPr>
            </a:br>
            <a:r>
              <a:rPr lang="ru-RU" sz="1200" dirty="0" smtClean="0">
                <a:solidFill>
                  <a:srgbClr val="005FAB"/>
                </a:solidFill>
              </a:rPr>
              <a:t>фирма «</a:t>
            </a:r>
            <a:r>
              <a:rPr lang="ru-RU" sz="1200" dirty="0" err="1" smtClean="0">
                <a:solidFill>
                  <a:srgbClr val="005FAB"/>
                </a:solidFill>
              </a:rPr>
              <a:t>полисан</a:t>
            </a:r>
            <a:r>
              <a:rPr lang="ru-RU" sz="1200" dirty="0" smtClean="0">
                <a:solidFill>
                  <a:srgbClr val="005FAB"/>
                </a:solidFill>
              </a:rPr>
              <a:t>»</a:t>
            </a:r>
            <a:endParaRPr lang="en-US" sz="1200" dirty="0" smtClean="0">
              <a:solidFill>
                <a:srgbClr val="005FAB"/>
              </a:solidFill>
            </a:endParaRPr>
          </a:p>
          <a:p>
            <a:pPr>
              <a:lnSpc>
                <a:spcPts val="1400"/>
              </a:lnSpc>
              <a:spcBef>
                <a:spcPts val="700"/>
              </a:spcBef>
            </a:pPr>
            <a:r>
              <a:rPr lang="en-US" sz="1200" cap="none" dirty="0" smtClean="0">
                <a:solidFill>
                  <a:srgbClr val="20A64B"/>
                </a:solidFill>
                <a:uFill>
                  <a:solidFill>
                    <a:srgbClr val="20A64B"/>
                  </a:solidFill>
                </a:uFill>
              </a:rPr>
              <a:t>www.polysan.ru</a:t>
            </a:r>
            <a:endParaRPr lang="ru-RU" sz="1200" cap="none" dirty="0">
              <a:solidFill>
                <a:srgbClr val="20A64B"/>
              </a:solidFill>
              <a:uFill>
                <a:solidFill>
                  <a:srgbClr val="20A64B"/>
                </a:solidFill>
              </a:u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344833" y="4589842"/>
            <a:ext cx="0" cy="100806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34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рафика - челове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119637"/>
            <a:ext cx="4415367" cy="4297039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9" name="Дата 1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0F9961-D2AA-4B61-926D-D78A6BDD433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35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рафика - кр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2097089"/>
            <a:ext cx="4160507" cy="328670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A2810F-DDDC-41D5-89DC-4C5D41AAD9A6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Графика - микроско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 </a:t>
            </a:r>
            <a:br>
              <a:rPr lang="ru-RU" dirty="0" smtClean="0"/>
            </a:br>
            <a:r>
              <a:rPr lang="ru-RU" dirty="0" smtClean="0"/>
              <a:t>в одну или две строки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13" y="2097089"/>
            <a:ext cx="3779872" cy="3872549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1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7D32E4-4298-486E-A364-2FBBD9E3567A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6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андарт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1"/>
          </p:nvPr>
        </p:nvSpPr>
        <p:spPr>
          <a:xfrm>
            <a:off x="719667" y="2097088"/>
            <a:ext cx="10752667" cy="3924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46B3FC-8E85-40B6-BB2C-E73045F24937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1"/>
            </a:lvl1pPr>
          </a:lstStyle>
          <a:p>
            <a:fld id="{CEAEE12B-292E-446B-A3F5-C635D71BD07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вершаю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600"/>
              </a:lnSpc>
              <a:defRPr sz="3200" baseline="0"/>
            </a:lvl1pPr>
          </a:lstStyle>
          <a:p>
            <a:r>
              <a:rPr lang="ru-RU" sz="3600" dirty="0" smtClean="0"/>
              <a:t>Спасибо</a:t>
            </a:r>
            <a:br>
              <a:rPr lang="ru-RU" sz="3600" dirty="0" smtClean="0"/>
            </a:br>
            <a:r>
              <a:rPr lang="ru-RU" sz="3600" dirty="0" smtClean="0"/>
              <a:t>За внимание!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8FCA-2299-4D5B-80C4-1AC8131548A5}" type="datetime1">
              <a:rPr lang="ru-RU" smtClean="0">
                <a:solidFill>
                  <a:srgbClr val="8AA6D6"/>
                </a:solidFill>
              </a:rPr>
              <a:pPr/>
              <a:t>11.01.2017</a:t>
            </a:fld>
            <a:endParaRPr lang="ru-RU" dirty="0">
              <a:solidFill>
                <a:srgbClr val="8AA6D6"/>
              </a:solidFill>
            </a:endParaRPr>
          </a:p>
        </p:txBody>
      </p:sp>
      <p:sp>
        <p:nvSpPr>
          <p:cNvPr id="6" name="Текст 276" descr="Адресат: Николай Иванов &#10;Отправитель: Владимир Герасимов"/>
          <p:cNvSpPr txBox="1">
            <a:spLocks/>
          </p:cNvSpPr>
          <p:nvPr userDrawn="1"/>
        </p:nvSpPr>
        <p:spPr>
          <a:xfrm>
            <a:off x="7480300" y="4589842"/>
            <a:ext cx="3992033" cy="1008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 cap="all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7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200" dirty="0" smtClean="0">
                <a:solidFill>
                  <a:srgbClr val="005FAB"/>
                </a:solidFill>
              </a:rPr>
              <a:t>Научно-ТЕХНОЛОГИЧЕСКАЯ фармацевтическая</a:t>
            </a:r>
            <a:br>
              <a:rPr lang="ru-RU" sz="1200" dirty="0" smtClean="0">
                <a:solidFill>
                  <a:srgbClr val="005FAB"/>
                </a:solidFill>
              </a:rPr>
            </a:br>
            <a:r>
              <a:rPr lang="ru-RU" sz="1200" dirty="0" smtClean="0">
                <a:solidFill>
                  <a:srgbClr val="005FAB"/>
                </a:solidFill>
              </a:rPr>
              <a:t>фирма «</a:t>
            </a:r>
            <a:r>
              <a:rPr lang="ru-RU" sz="1200" dirty="0" err="1" smtClean="0">
                <a:solidFill>
                  <a:srgbClr val="005FAB"/>
                </a:solidFill>
              </a:rPr>
              <a:t>полисан</a:t>
            </a:r>
            <a:r>
              <a:rPr lang="ru-RU" sz="1200" dirty="0" smtClean="0">
                <a:solidFill>
                  <a:srgbClr val="005FAB"/>
                </a:solidFill>
              </a:rPr>
              <a:t>»</a:t>
            </a:r>
            <a:endParaRPr lang="en-US" sz="1200" dirty="0" smtClean="0">
              <a:solidFill>
                <a:srgbClr val="005FAB"/>
              </a:solidFill>
            </a:endParaRPr>
          </a:p>
          <a:p>
            <a:pPr>
              <a:lnSpc>
                <a:spcPts val="1400"/>
              </a:lnSpc>
              <a:spcBef>
                <a:spcPts val="700"/>
              </a:spcBef>
            </a:pPr>
            <a:r>
              <a:rPr lang="en-US" sz="1200" cap="none" dirty="0" smtClean="0">
                <a:solidFill>
                  <a:srgbClr val="20A64B"/>
                </a:solidFill>
                <a:uFill>
                  <a:solidFill>
                    <a:srgbClr val="20A64B"/>
                  </a:solidFill>
                </a:uFill>
              </a:rPr>
              <a:t>www.polysan.ru</a:t>
            </a:r>
            <a:endParaRPr lang="ru-RU" sz="1200" cap="none" dirty="0">
              <a:solidFill>
                <a:srgbClr val="20A64B"/>
              </a:solidFill>
              <a:uFill>
                <a:solidFill>
                  <a:srgbClr val="20A64B"/>
                </a:solidFill>
              </a:uFill>
            </a:endParaRP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7344833" y="4589842"/>
            <a:ext cx="0" cy="1008063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>
                <a:solidFill>
                  <a:prstClr val="white"/>
                </a:solidFill>
              </a:rPr>
              <a:pPr/>
              <a:t>1/11/2017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
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33619-3C25-487E-9DF3-F07EF91727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6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70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2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85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12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49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73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84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85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2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58B4-2D49-4300-B4AF-C8ADF906A6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97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>
                <a:solidFill>
                  <a:prstClr val="white"/>
                </a:solidFill>
              </a:rPr>
              <a:pPr/>
              <a:t>1/11/2017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
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70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63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81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1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405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6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804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812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2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47DE-DCF5-4319-BC00-78C356AA2B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34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>
                <a:solidFill>
                  <a:srgbClr val="ACD433"/>
                </a:solidFill>
              </a:rPr>
              <a:pPr/>
              <a:t>1/11/2017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ACD433"/>
                </a:solidFill>
              </a:rPr>
              <a:t>
              </a:t>
            </a:r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6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94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19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1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096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34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57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13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C6AA5-05D6-4DEC-8034-0E9A2BB7299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162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91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4C5F-414A-40C5-8B75-072A1220A0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8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198C-D23F-4C18-9D16-8E11B9BEDF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0762-E092-4AC7-AD46-BCFF28EFC2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7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51019-3885-46D5-98AA-A4637E9E599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51019-3885-46D5-98AA-A4637E9E599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51019-3885-46D5-98AA-A4637E9E599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0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Лечение гриппа и ОРВИ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err="1" smtClean="0"/>
              <a:t>Хаертынов</a:t>
            </a:r>
            <a:r>
              <a:rPr lang="ru-RU" sz="2000" dirty="0" smtClean="0"/>
              <a:t> Х.С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1400" dirty="0" smtClean="0"/>
              <a:t>главный специалист по инфекционным болезням</a:t>
            </a:r>
          </a:p>
          <a:p>
            <a:r>
              <a:rPr lang="ru-RU" sz="1400" dirty="0" smtClean="0"/>
              <a:t>Минздрава Республики Татарстан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03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187" y="973668"/>
            <a:ext cx="9298180" cy="7069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Показания к госпитализации </a:t>
            </a:r>
            <a:r>
              <a:rPr lang="ru-RU" sz="2800" b="1" dirty="0" smtClean="0">
                <a:solidFill>
                  <a:srgbClr val="7030A0"/>
                </a:solidFill>
              </a:rPr>
              <a:t>при гриппе и ОРВИ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8" y="1970469"/>
            <a:ext cx="10972798" cy="45076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Тяжелые формы </a:t>
            </a:r>
          </a:p>
          <a:p>
            <a:r>
              <a:rPr lang="ru-RU" dirty="0" smtClean="0"/>
              <a:t>Осложненные формы</a:t>
            </a:r>
          </a:p>
          <a:p>
            <a:r>
              <a:rPr lang="ru-RU" dirty="0" smtClean="0"/>
              <a:t>Прогрессирование заболевания</a:t>
            </a:r>
          </a:p>
          <a:p>
            <a:endParaRPr lang="ru-RU" dirty="0"/>
          </a:p>
          <a:p>
            <a:r>
              <a:rPr lang="ru-RU" u="sng" dirty="0" smtClean="0"/>
              <a:t>Куда? </a:t>
            </a:r>
            <a:r>
              <a:rPr lang="ru-RU" dirty="0" smtClean="0"/>
              <a:t>→ инфекционные больницы (ГАУЗ «РКИБ» и ГАУЗ «Набережно-</a:t>
            </a:r>
            <a:r>
              <a:rPr lang="ru-RU" dirty="0" err="1" smtClean="0"/>
              <a:t>Челнинская</a:t>
            </a:r>
            <a:r>
              <a:rPr lang="ru-RU" dirty="0" smtClean="0"/>
              <a:t> инфекционная больница», инфекционные отделения при ЦРБ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Показания к экстренной госпитализации: </a:t>
            </a:r>
            <a:endParaRPr lang="ru-RU" u="sng" dirty="0">
              <a:solidFill>
                <a:srgbClr val="FF0000"/>
              </a:solidFill>
            </a:endParaRPr>
          </a:p>
          <a:p>
            <a:pPr lvl="0"/>
            <a:r>
              <a:rPr lang="ru-RU" dirty="0" err="1"/>
              <a:t>тахипноэ</a:t>
            </a:r>
            <a:r>
              <a:rPr lang="ru-RU" dirty="0"/>
              <a:t> более 24 дыханий в минуту,</a:t>
            </a:r>
          </a:p>
          <a:p>
            <a:pPr lvl="0"/>
            <a:r>
              <a:rPr lang="ru-RU" dirty="0"/>
              <a:t>гипоксемия (SрO</a:t>
            </a:r>
            <a:r>
              <a:rPr lang="ru-RU" baseline="-25000" dirty="0"/>
              <a:t>2 </a:t>
            </a:r>
            <a:r>
              <a:rPr lang="ru-RU" dirty="0"/>
              <a:t>&lt;95%),</a:t>
            </a:r>
          </a:p>
          <a:p>
            <a:pPr lvl="0"/>
            <a:r>
              <a:rPr lang="ru-RU" dirty="0"/>
              <a:t>наличие очаговых изменений на рентгенограмме грудной клетки.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Осложнения гриппа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Пневмония 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dirty="0" smtClean="0"/>
              <a:t>ОРДС</a:t>
            </a:r>
          </a:p>
          <a:p>
            <a:endParaRPr lang="ru-RU" dirty="0" smtClean="0"/>
          </a:p>
          <a:p>
            <a:r>
              <a:rPr lang="ru-RU" dirty="0" smtClean="0"/>
              <a:t>Миокардит</a:t>
            </a:r>
          </a:p>
          <a:p>
            <a:endParaRPr lang="ru-RU" dirty="0" smtClean="0"/>
          </a:p>
          <a:p>
            <a:r>
              <a:rPr lang="ru-RU" dirty="0" smtClean="0"/>
              <a:t>Энцефалит</a:t>
            </a:r>
          </a:p>
          <a:p>
            <a:endParaRPr lang="ru-RU" dirty="0" smtClean="0"/>
          </a:p>
          <a:p>
            <a:r>
              <a:rPr lang="ru-RU" dirty="0" smtClean="0"/>
              <a:t>Синдром ДВС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670" y="1825625"/>
            <a:ext cx="646519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2400" dirty="0" smtClean="0"/>
              <a:t>Пневмония первых 2-х дней заболевания </a:t>
            </a:r>
            <a:r>
              <a:rPr lang="en-US" sz="2400" dirty="0"/>
              <a:t>(</a:t>
            </a:r>
            <a:r>
              <a:rPr lang="en-US" sz="2400" i="1" dirty="0"/>
              <a:t>H1N1; H3N2, </a:t>
            </a:r>
            <a:r>
              <a:rPr lang="en-US" sz="2400" i="1" dirty="0" smtClean="0"/>
              <a:t>H5N1,H5N8</a:t>
            </a:r>
            <a:r>
              <a:rPr lang="en-US" sz="2400" dirty="0" smtClean="0"/>
              <a:t>)</a:t>
            </a:r>
            <a:endParaRPr lang="en-US" sz="2400" dirty="0"/>
          </a:p>
          <a:p>
            <a:pPr marL="514350" indent="-514350">
              <a:buAutoNum type="arabicParenR"/>
            </a:pPr>
            <a:endParaRPr lang="ru-RU" sz="2400" dirty="0" smtClean="0"/>
          </a:p>
          <a:p>
            <a:pPr marL="514350" indent="-514350">
              <a:buAutoNum type="arabicParenR"/>
            </a:pPr>
            <a:r>
              <a:rPr lang="ru-RU" sz="2400" dirty="0" smtClean="0"/>
              <a:t>Пневмония конца 1-й – начала 2-й недели от начала заболевания </a:t>
            </a:r>
            <a:r>
              <a:rPr lang="en-US" sz="2400" dirty="0"/>
              <a:t>(</a:t>
            </a:r>
            <a:r>
              <a:rPr lang="en-US" sz="2400" i="1" dirty="0"/>
              <a:t>St. Pneumonia, St. </a:t>
            </a:r>
            <a:r>
              <a:rPr lang="en-US" sz="2400" i="1" dirty="0" err="1" smtClean="0"/>
              <a:t>aureus</a:t>
            </a:r>
            <a:r>
              <a:rPr lang="ru-RU" sz="2400" i="1" dirty="0" smtClean="0"/>
              <a:t> и </a:t>
            </a:r>
            <a:r>
              <a:rPr lang="ru-RU" sz="2400" i="1" dirty="0"/>
              <a:t>др. возбудители</a:t>
            </a:r>
            <a:r>
              <a:rPr lang="ru-RU" sz="2400" dirty="0" smtClean="0"/>
              <a:t>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ru-RU" sz="2400" dirty="0" smtClean="0"/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sz="2400" dirty="0" smtClean="0"/>
              <a:t>Пневмония </a:t>
            </a:r>
            <a:r>
              <a:rPr lang="ru-RU" sz="2400" dirty="0"/>
              <a:t>после 14 дня от начала </a:t>
            </a:r>
            <a:r>
              <a:rPr lang="ru-RU" sz="2400" dirty="0" smtClean="0"/>
              <a:t>заболевания (</a:t>
            </a:r>
            <a:r>
              <a:rPr lang="ru-RU" sz="2400" i="1" dirty="0" smtClean="0"/>
              <a:t>грамотрицательная флора</a:t>
            </a:r>
            <a:r>
              <a:rPr lang="ru-RU" sz="2400" dirty="0" smtClean="0"/>
              <a:t>)</a:t>
            </a:r>
            <a:endParaRPr lang="ru-RU" sz="2400" dirty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734873" y="1825625"/>
            <a:ext cx="109470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4829576" y="1918953"/>
            <a:ext cx="309094" cy="27818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173903" cy="706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Признаки </a:t>
            </a:r>
            <a:r>
              <a:rPr lang="ru-RU" sz="2800" b="1" dirty="0">
                <a:solidFill>
                  <a:srgbClr val="7030A0"/>
                </a:solidFill>
              </a:rPr>
              <a:t>прогрессирования </a:t>
            </a:r>
            <a:r>
              <a:rPr lang="ru-RU" sz="2800" b="1" dirty="0" smtClean="0">
                <a:solidFill>
                  <a:srgbClr val="7030A0"/>
                </a:solidFill>
              </a:rPr>
              <a:t>заболевания</a:t>
            </a:r>
            <a:r>
              <a:rPr lang="ru-RU" sz="2800" dirty="0" smtClean="0">
                <a:solidFill>
                  <a:srgbClr val="FFFF00"/>
                </a:solidFill>
              </a:rPr>
              <a:t>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0" y="1680633"/>
            <a:ext cx="10496282" cy="470728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нарастание </a:t>
            </a:r>
            <a:r>
              <a:rPr lang="ru-RU" dirty="0"/>
              <a:t>температуры тела или сохранение высокой лихорадки более 3 дней, </a:t>
            </a:r>
          </a:p>
          <a:p>
            <a:pPr lvl="0"/>
            <a:r>
              <a:rPr lang="ru-RU" dirty="0"/>
              <a:t>появление одышки в покое или при физической нагрузке, </a:t>
            </a:r>
          </a:p>
          <a:p>
            <a:pPr lvl="0"/>
            <a:r>
              <a:rPr lang="ru-RU" dirty="0"/>
              <a:t>цианоз, </a:t>
            </a:r>
          </a:p>
          <a:p>
            <a:pPr lvl="0"/>
            <a:r>
              <a:rPr lang="ru-RU" dirty="0"/>
              <a:t>кровянистая или окрашенная кровью мокрота,</a:t>
            </a:r>
          </a:p>
          <a:p>
            <a:pPr lvl="0"/>
            <a:r>
              <a:rPr lang="ru-RU" dirty="0"/>
              <a:t>боли в груди при дыхании и кашле,</a:t>
            </a:r>
          </a:p>
          <a:p>
            <a:pPr lvl="0"/>
            <a:r>
              <a:rPr lang="ru-RU" dirty="0"/>
              <a:t>артериальная гипотония,</a:t>
            </a:r>
          </a:p>
          <a:p>
            <a:pPr lvl="0"/>
            <a:r>
              <a:rPr lang="ru-RU" dirty="0" smtClean="0"/>
              <a:t>гипоксемия по показаниям </a:t>
            </a:r>
            <a:r>
              <a:rPr lang="ru-RU" dirty="0" err="1" smtClean="0"/>
              <a:t>пульсоксиметра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 появлении вышеперечисленных симптомов необходима специфическая антивирусная терапия и направление </a:t>
            </a:r>
            <a:r>
              <a:rPr lang="ru-RU" dirty="0" smtClean="0"/>
              <a:t>больного в </a:t>
            </a:r>
            <a:r>
              <a:rPr lang="ru-RU" dirty="0"/>
              <a:t>специализированный стационар.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491" y="5100034"/>
            <a:ext cx="9350062" cy="1068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Обследование больного в приемном отделении стационара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2" y="1803043"/>
            <a:ext cx="10303099" cy="4636394"/>
          </a:xfrm>
        </p:spPr>
        <p:txBody>
          <a:bodyPr/>
          <a:lstStyle/>
          <a:p>
            <a:r>
              <a:rPr lang="ru-RU" sz="2000" dirty="0" smtClean="0"/>
              <a:t>оценка выраженности клинических </a:t>
            </a:r>
            <a:r>
              <a:rPr lang="ru-RU" sz="2000" dirty="0"/>
              <a:t>проявлений гриппа, </a:t>
            </a:r>
            <a:r>
              <a:rPr lang="ru-RU" sz="2000" dirty="0" smtClean="0"/>
              <a:t>в </a:t>
            </a:r>
            <a:r>
              <a:rPr lang="ru-RU" sz="2000" dirty="0"/>
              <a:t>первую очередь характера поражения органов </a:t>
            </a:r>
            <a:r>
              <a:rPr lang="ru-RU" sz="2000" dirty="0" smtClean="0"/>
              <a:t>дыхания; </a:t>
            </a:r>
          </a:p>
          <a:p>
            <a:endParaRPr lang="ru-RU" sz="2000" dirty="0" smtClean="0"/>
          </a:p>
          <a:p>
            <a:r>
              <a:rPr lang="ru-RU" sz="2000" dirty="0" smtClean="0"/>
              <a:t>оценка степени </a:t>
            </a:r>
            <a:r>
              <a:rPr lang="ru-RU" sz="2000" dirty="0"/>
              <a:t>компенсации сопутствующих </a:t>
            </a:r>
            <a:r>
              <a:rPr lang="ru-RU" sz="2000" dirty="0" smtClean="0"/>
              <a:t>заболеваний;</a:t>
            </a:r>
          </a:p>
          <a:p>
            <a:endParaRPr lang="ru-RU" sz="2000" dirty="0" smtClean="0"/>
          </a:p>
          <a:p>
            <a:r>
              <a:rPr lang="ru-RU" sz="2000" dirty="0" smtClean="0"/>
              <a:t>определение основных </a:t>
            </a:r>
            <a:r>
              <a:rPr lang="ru-RU" sz="2000" dirty="0"/>
              <a:t>физиологических констант: частоты дыхания </a:t>
            </a:r>
            <a:r>
              <a:rPr lang="ru-RU" sz="2000" dirty="0" smtClean="0"/>
              <a:t>(ЧД), пульса</a:t>
            </a:r>
            <a:r>
              <a:rPr lang="ru-RU" sz="2000" dirty="0"/>
              <a:t>, АД, насыщения крови кислородом (SрO</a:t>
            </a:r>
            <a:r>
              <a:rPr lang="ru-RU" sz="2000" baseline="-25000" dirty="0"/>
              <a:t>2</a:t>
            </a:r>
            <a:r>
              <a:rPr lang="ru-RU" sz="2000" dirty="0"/>
              <a:t>), </a:t>
            </a:r>
            <a:r>
              <a:rPr lang="ru-RU" sz="2000" dirty="0" smtClean="0"/>
              <a:t>диуреза; </a:t>
            </a:r>
          </a:p>
          <a:p>
            <a:endParaRPr lang="ru-RU" sz="2000" dirty="0" smtClean="0"/>
          </a:p>
          <a:p>
            <a:r>
              <a:rPr lang="ru-RU" sz="2000" dirty="0" smtClean="0"/>
              <a:t>проведение </a:t>
            </a:r>
            <a:r>
              <a:rPr lang="ru-RU" sz="2000" dirty="0"/>
              <a:t>рентгенографии </a:t>
            </a:r>
            <a:r>
              <a:rPr lang="ru-RU" sz="2000" dirty="0" smtClean="0"/>
              <a:t>лёгких</a:t>
            </a:r>
            <a:r>
              <a:rPr lang="ru-RU" sz="2000" dirty="0"/>
              <a:t>, ЭКГ.</a:t>
            </a:r>
          </a:p>
        </p:txBody>
      </p:sp>
    </p:spTree>
    <p:extLst>
      <p:ext uri="{BB962C8B-B14F-4D97-AF65-F5344CB8AC3E}">
        <p14:creationId xmlns:p14="http://schemas.microsoft.com/office/powerpoint/2010/main" val="42255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Показания </a:t>
            </a:r>
            <a:r>
              <a:rPr lang="ru-RU" sz="2800" b="1" dirty="0">
                <a:solidFill>
                  <a:srgbClr val="7030A0"/>
                </a:solidFill>
              </a:rPr>
              <a:t>для перевода </a:t>
            </a:r>
            <a:r>
              <a:rPr lang="ru-RU" sz="2800" b="1" dirty="0" smtClean="0">
                <a:solidFill>
                  <a:srgbClr val="7030A0"/>
                </a:solidFill>
              </a:rPr>
              <a:t>с гриппом в ОРИТ</a:t>
            </a:r>
            <a:r>
              <a:rPr lang="ru-RU" sz="2800" dirty="0" smtClean="0">
                <a:solidFill>
                  <a:srgbClr val="7030A0"/>
                </a:solidFill>
              </a:rPr>
              <a:t>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Клиническая </a:t>
            </a:r>
            <a:r>
              <a:rPr lang="ru-RU" dirty="0"/>
              <a:t>картина быстро прогрессирующей острой дыхательной недостаточности (</a:t>
            </a:r>
            <a:r>
              <a:rPr lang="ru-RU" dirty="0">
                <a:solidFill>
                  <a:srgbClr val="FF0000"/>
                </a:solidFill>
              </a:rPr>
              <a:t>ЧД &gt; 30 в мин, SpO2 &lt; 90%, </a:t>
            </a:r>
            <a:r>
              <a:rPr lang="ru-RU" dirty="0" err="1">
                <a:solidFill>
                  <a:srgbClr val="FF0000"/>
                </a:solidFill>
              </a:rPr>
              <a:t>АДсист</a:t>
            </a:r>
            <a:r>
              <a:rPr lang="ru-RU" dirty="0">
                <a:solidFill>
                  <a:srgbClr val="FF0000"/>
                </a:solidFill>
              </a:rPr>
              <a:t>. &lt; 90 мм </a:t>
            </a:r>
            <a:r>
              <a:rPr lang="ru-RU" dirty="0" err="1">
                <a:solidFill>
                  <a:srgbClr val="FF0000"/>
                </a:solidFill>
              </a:rPr>
              <a:t>рт.ст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Другая </a:t>
            </a:r>
            <a:r>
              <a:rPr lang="ru-RU" dirty="0"/>
              <a:t>органная недостаточность (острая почечная недостаточность, энцефалопатия, </a:t>
            </a:r>
            <a:r>
              <a:rPr lang="ru-RU" dirty="0" smtClean="0"/>
              <a:t>синдром ДВС </a:t>
            </a:r>
            <a:r>
              <a:rPr lang="ru-RU" dirty="0"/>
              <a:t>и др</a:t>
            </a:r>
            <a:r>
              <a:rPr lang="ru-RU" dirty="0" smtClean="0"/>
              <a:t>.).</a:t>
            </a:r>
          </a:p>
          <a:p>
            <a:pPr lvl="0"/>
            <a:endParaRPr lang="ru-RU" dirty="0"/>
          </a:p>
          <a:p>
            <a:pPr lvl="0"/>
            <a:r>
              <a:rPr lang="en-US" dirty="0" smtClean="0"/>
              <a:t>quick</a:t>
            </a:r>
            <a:r>
              <a:rPr lang="ru-RU" dirty="0" smtClean="0"/>
              <a:t> </a:t>
            </a:r>
            <a:r>
              <a:rPr lang="en-US" dirty="0" smtClean="0"/>
              <a:t>SOFA</a:t>
            </a:r>
            <a:r>
              <a:rPr lang="en-US" dirty="0"/>
              <a:t> </a:t>
            </a:r>
            <a:r>
              <a:rPr lang="en-US" dirty="0" smtClean="0"/>
              <a:t>&gt;</a:t>
            </a:r>
            <a:r>
              <a:rPr lang="ru-RU" dirty="0"/>
              <a:t> </a:t>
            </a:r>
            <a:r>
              <a:rPr lang="ru-RU" dirty="0" smtClean="0"/>
              <a:t>2 баллов (летальность 10%)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9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Стратегия выбора препарата этиотропной терапии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Эффективность</a:t>
            </a:r>
          </a:p>
          <a:p>
            <a:endParaRPr lang="ru-RU" dirty="0"/>
          </a:p>
          <a:p>
            <a:r>
              <a:rPr lang="ru-RU" sz="2000" dirty="0" smtClean="0"/>
              <a:t>Клинические рекомендации</a:t>
            </a:r>
          </a:p>
          <a:p>
            <a:endParaRPr lang="ru-RU" sz="2000" dirty="0"/>
          </a:p>
          <a:p>
            <a:r>
              <a:rPr lang="ru-RU" sz="2000" dirty="0" err="1" smtClean="0"/>
              <a:t>Гайдлайны</a:t>
            </a:r>
            <a:r>
              <a:rPr lang="ru-RU" sz="2000" dirty="0" smtClean="0"/>
              <a:t>, протоколы лечения</a:t>
            </a:r>
          </a:p>
          <a:p>
            <a:endParaRPr lang="ru-RU" sz="2000" dirty="0" smtClean="0"/>
          </a:p>
          <a:p>
            <a:r>
              <a:rPr lang="ru-RU" sz="2000" dirty="0" smtClean="0"/>
              <a:t>Порядки оказания медицинской помощи</a:t>
            </a:r>
          </a:p>
          <a:p>
            <a:endParaRPr lang="ru-RU" sz="2000" dirty="0"/>
          </a:p>
          <a:p>
            <a:r>
              <a:rPr lang="ru-RU" sz="2000" dirty="0" smtClean="0"/>
              <a:t>Инструкция препарата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Безопасность</a:t>
            </a:r>
          </a:p>
          <a:p>
            <a:endParaRPr lang="ru-RU" dirty="0"/>
          </a:p>
          <a:p>
            <a:r>
              <a:rPr lang="ru-RU" sz="2000" dirty="0" smtClean="0"/>
              <a:t>Инструкция препарата (</a:t>
            </a:r>
            <a:r>
              <a:rPr lang="ru-RU" sz="1600" dirty="0" smtClean="0"/>
              <a:t>побочные реакции, противопоказания – детский возраст, беременность и др.)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3036" y="1828800"/>
            <a:ext cx="3142445" cy="850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7836" y="1828800"/>
            <a:ext cx="2947832" cy="8500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1780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Клинические и методические рекомендации РФ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275009"/>
            <a:ext cx="11578107" cy="516442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2000" dirty="0" smtClean="0"/>
              <a:t>Методические рекомендации по диагностике и лечению гриппа МЗ РФ / </a:t>
            </a:r>
            <a:r>
              <a:rPr lang="ru-RU" sz="1400" dirty="0"/>
              <a:t>под редакцией академика, профессора А.Г. </a:t>
            </a:r>
            <a:r>
              <a:rPr lang="ru-RU" sz="1400" dirty="0" err="1"/>
              <a:t>Чучалина</a:t>
            </a:r>
            <a:r>
              <a:rPr lang="ru-RU" sz="1400" dirty="0"/>
              <a:t>, 2016 </a:t>
            </a:r>
            <a:endParaRPr lang="ru-RU" sz="14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Стандарты специализированной медицинской помощи при гриппе средней степени тяжести и тяжелой степени тяжести (</a:t>
            </a:r>
            <a:r>
              <a:rPr lang="ru-RU" sz="1400" dirty="0" smtClean="0"/>
              <a:t>утв. Приказами МЗ РФ от 9 ноября 2012 г. №724н и 842н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b="1" i="1" dirty="0" smtClean="0"/>
              <a:t>  Тактика </a:t>
            </a:r>
            <a:r>
              <a:rPr lang="ru-RU" sz="2000" b="1" i="1" dirty="0"/>
              <a:t>назначения противовирусных препаратов: 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противовирусные препараты должны применяться при лечении пациентов с гриппом с целью предупреждения развития тяжелых форм заболевания, осложнений и летальных исходов;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 противовирусные </a:t>
            </a:r>
            <a:r>
              <a:rPr lang="ru-RU" sz="2000" dirty="0"/>
              <a:t>препараты следует назначать не позднее 48 часов от появления первых симптомов болезни.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487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Заголовок 1"/>
          <p:cNvSpPr>
            <a:spLocks noGrp="1"/>
          </p:cNvSpPr>
          <p:nvPr>
            <p:ph type="title"/>
          </p:nvPr>
        </p:nvSpPr>
        <p:spPr>
          <a:xfrm>
            <a:off x="360610" y="566671"/>
            <a:ext cx="10972799" cy="972294"/>
          </a:xfrm>
        </p:spPr>
        <p:txBody>
          <a:bodyPr>
            <a:normAutofit fontScale="90000"/>
          </a:bodyPr>
          <a:lstStyle/>
          <a:p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 smtClean="0">
                <a:solidFill>
                  <a:srgbClr val="7030A0"/>
                </a:solidFill>
              </a:rPr>
              <a:t>МЕТОДИЧЕСКИЕ </a:t>
            </a:r>
            <a:r>
              <a:rPr lang="ru-RU" sz="2400" b="1" dirty="0">
                <a:solidFill>
                  <a:srgbClr val="7030A0"/>
                </a:solidFill>
              </a:rPr>
              <a:t>РЕКОМЕНДАЦИИ ПО ДИАГНОСТИКЕ И ЛЕЧЕНИЮ ГРИППА </a:t>
            </a:r>
            <a:r>
              <a:rPr lang="ru-RU" sz="2400" b="1" dirty="0" smtClean="0">
                <a:solidFill>
                  <a:srgbClr val="7030A0"/>
                </a:solidFill>
              </a:rPr>
              <a:t>МЗ РФ</a:t>
            </a:r>
            <a:r>
              <a:rPr lang="ru-RU" altLang="ru-RU" sz="2400" dirty="0" smtClean="0">
                <a:solidFill>
                  <a:srgbClr val="7030A0"/>
                </a:solidFill>
              </a:rPr>
              <a:t>; 2016</a:t>
            </a:r>
            <a:r>
              <a:rPr lang="ru-RU" altLang="ru-RU" sz="2400" b="1" dirty="0" smtClean="0">
                <a:solidFill>
                  <a:srgbClr val="7030A0"/>
                </a:solidFill>
              </a:rPr>
              <a:t> 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sp>
        <p:nvSpPr>
          <p:cNvPr id="249859" name="Объект 2"/>
          <p:cNvSpPr>
            <a:spLocks noGrp="1"/>
          </p:cNvSpPr>
          <p:nvPr>
            <p:ph idx="1"/>
          </p:nvPr>
        </p:nvSpPr>
        <p:spPr>
          <a:xfrm>
            <a:off x="528035" y="2331076"/>
            <a:ext cx="11114466" cy="3795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400" b="1" i="1" dirty="0" smtClean="0"/>
              <a:t>    Этиотропная терапия гриппа и ОРВИ</a:t>
            </a:r>
          </a:p>
          <a:p>
            <a:r>
              <a:rPr lang="ru-RU" altLang="ru-RU" sz="2400" i="1" dirty="0" smtClean="0"/>
              <a:t>Ингибиторы </a:t>
            </a:r>
            <a:r>
              <a:rPr lang="ru-RU" altLang="ru-RU" sz="2400" i="1" dirty="0"/>
              <a:t>нейраминидазы</a:t>
            </a:r>
            <a:r>
              <a:rPr lang="ru-RU" altLang="ru-RU" sz="2400" dirty="0"/>
              <a:t> (</a:t>
            </a:r>
            <a:r>
              <a:rPr lang="ru-RU" altLang="ru-RU" sz="2400" dirty="0" err="1"/>
              <a:t>Осельтамивир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Занамивир</a:t>
            </a:r>
            <a:r>
              <a:rPr lang="ru-RU" altLang="ru-RU" sz="2400" dirty="0" smtClean="0"/>
              <a:t>), </a:t>
            </a:r>
            <a:endParaRPr lang="ru-RU" altLang="ru-RU" sz="2400" dirty="0"/>
          </a:p>
          <a:p>
            <a:r>
              <a:rPr lang="ru-RU" altLang="ru-RU" sz="2400" i="1" dirty="0"/>
              <a:t>Ингибитор </a:t>
            </a:r>
            <a:r>
              <a:rPr lang="ru-RU" altLang="ru-RU" sz="2400" i="1" dirty="0" err="1"/>
              <a:t>гемаглютинина</a:t>
            </a:r>
            <a:r>
              <a:rPr lang="ru-RU" altLang="ru-RU" sz="2400" i="1" dirty="0"/>
              <a:t> (</a:t>
            </a:r>
            <a:r>
              <a:rPr lang="ru-RU" altLang="ru-RU" sz="2400" dirty="0" err="1"/>
              <a:t>Умифеновир</a:t>
            </a:r>
            <a:r>
              <a:rPr lang="ru-RU" altLang="ru-RU" sz="2400" i="1" dirty="0"/>
              <a:t>)</a:t>
            </a:r>
            <a:r>
              <a:rPr lang="ru-RU" altLang="ru-RU" sz="2400" dirty="0"/>
              <a:t>, </a:t>
            </a:r>
          </a:p>
          <a:p>
            <a:r>
              <a:rPr lang="ru-RU" sz="2400" i="1" dirty="0" smtClean="0"/>
              <a:t>Стимулятор рецепторов врожденного иммунитета </a:t>
            </a:r>
            <a:r>
              <a:rPr lang="ru-RU" sz="2400" dirty="0" smtClean="0"/>
              <a:t>(</a:t>
            </a:r>
            <a:r>
              <a:rPr lang="ru-RU" sz="2400" dirty="0" err="1" smtClean="0"/>
              <a:t>Имидазолилэтанамид</a:t>
            </a:r>
            <a:r>
              <a:rPr lang="ru-RU" sz="2400" dirty="0"/>
              <a:t> </a:t>
            </a:r>
            <a:r>
              <a:rPr lang="ru-RU" sz="2400" dirty="0" err="1" smtClean="0"/>
              <a:t>пентадиновой</a:t>
            </a:r>
            <a:r>
              <a:rPr lang="ru-RU" sz="2400" dirty="0" smtClean="0"/>
              <a:t> кислоты</a:t>
            </a:r>
            <a:r>
              <a:rPr lang="ru-RU" sz="2400" dirty="0"/>
              <a:t>)</a:t>
            </a:r>
            <a:endParaRPr lang="ru-RU" alt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79148" y="-133866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альфа</a:t>
            </a:r>
            <a:r>
              <a:rPr lang="el-GR" altLang="ru-RU" dirty="0" smtClean="0"/>
              <a:t>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0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523253"/>
            <a:ext cx="6568342" cy="60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Схемы лечения гриппа для взрослых: </a:t>
            </a: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среднетяжелые, не осложненные формы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15294" y="2191375"/>
            <a:ext cx="8761412" cy="34163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665554" y="2025989"/>
          <a:ext cx="10590581" cy="419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91"/>
                <a:gridCol w="7398490"/>
              </a:tblGrid>
              <a:tr h="48449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Препарат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Схема лечения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36247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Осельтамивир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 мг 2 раза /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течение 5 дней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(суточная доза 150 мг) 	</a:t>
                      </a:r>
                    </a:p>
                  </a:txBody>
                  <a:tcPr/>
                </a:tc>
              </a:tr>
              <a:tr h="155302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Занамивир</a:t>
                      </a:r>
                      <a:r>
                        <a:rPr lang="ru-RU" dirty="0" smtClean="0"/>
                        <a:t> для ингаляций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ингаляции (2 × 5 мг) 2 раза / </a:t>
                      </a:r>
                      <a:r>
                        <a:rPr lang="ru-RU" dirty="0" err="1" smtClean="0"/>
                        <a:t>сут</a:t>
                      </a:r>
                      <a:r>
                        <a:rPr lang="ru-RU" dirty="0" smtClean="0"/>
                        <a:t>. в течение 5-7 дней (суточная доза 20 мг); Может развиться </a:t>
                      </a:r>
                      <a:r>
                        <a:rPr lang="ru-RU" dirty="0" err="1" smtClean="0"/>
                        <a:t>бронхоспазм</a:t>
                      </a:r>
                      <a:r>
                        <a:rPr lang="ru-RU" dirty="0" smtClean="0"/>
                        <a:t> и/или ухудшение функции дыхания, в том числе без предшествующих заболеваний в анамнезе.</a:t>
                      </a:r>
                      <a:endParaRPr lang="ru-RU" dirty="0"/>
                    </a:p>
                  </a:txBody>
                  <a:tcPr/>
                </a:tc>
              </a:tr>
              <a:tr h="48449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Ингавирин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мг 1 раз /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течение 5-7 дней 	</a:t>
                      </a:r>
                    </a:p>
                  </a:txBody>
                  <a:tcPr/>
                </a:tc>
              </a:tr>
              <a:tr h="83624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Арбидол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мг 4 раза /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 течение 5-7 дней (суточная доза 800 мг)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3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553792"/>
            <a:ext cx="11436440" cy="888642"/>
          </a:xfrm>
        </p:spPr>
        <p:txBody>
          <a:bodyPr/>
          <a:lstStyle/>
          <a:p>
            <a:r>
              <a:rPr lang="ru-RU" sz="2000" dirty="0" smtClean="0"/>
              <a:t>По материалам </a:t>
            </a:r>
            <a:r>
              <a:rPr lang="ru-RU" sz="2000" dirty="0"/>
              <a:t>Всероссийской межведомственной видеоконференции по вопросам профилактики заболеваний органов дыхания в период подъема заболеваемости гриппом и ОРВИ в сезон </a:t>
            </a:r>
            <a:r>
              <a:rPr lang="ru-RU" sz="2000" dirty="0" smtClean="0"/>
              <a:t>2016-2017, Попова А.Ю., 15.12.2016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059" y="1442435"/>
            <a:ext cx="9838450" cy="488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Лечение тяжелых форм гриппа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08529"/>
              </p:ext>
            </p:extLst>
          </p:nvPr>
        </p:nvGraphicFramePr>
        <p:xfrm>
          <a:off x="1365161" y="1828800"/>
          <a:ext cx="9530366" cy="4365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1741"/>
                <a:gridCol w="5038625"/>
              </a:tblGrid>
              <a:tr h="416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Препарат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Схема назначения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Осельтамивир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Тамифлю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71980" algn="ctr"/>
                        </a:tabLs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150 мг 2 раза / сут в течение 5-10 дней (суточная доза 300 мг)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8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Занамивир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Реленза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 ингаляции по 5 мг два раза в день в течение 5 дней (только у спонтанно дышащих пациентов!)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7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Осельтамивир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Тамифлю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 в комбинации с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имидазолилэтанамид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пентадидовой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кислотой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Ингавирином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</a:rPr>
                        <a:t>®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150 мг 2 раза / 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в течение 5-10 дней (суточная доза 300 мг);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180 мг 1 раз / 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сут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в течение 5-10 дней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8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341" y="457200"/>
            <a:ext cx="9077849" cy="6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Pharmacological Management of Pandemic Influenza A (H1N1) 2009 </a:t>
            </a:r>
            <a:br>
              <a:rPr lang="en-US" sz="2800" b="1" dirty="0">
                <a:solidFill>
                  <a:srgbClr val="7030A0"/>
                </a:solidFill>
              </a:rPr>
            </a:br>
            <a:r>
              <a:rPr lang="en-US" sz="2000" dirty="0" smtClean="0"/>
              <a:t>Recommendations</a:t>
            </a:r>
            <a:r>
              <a:rPr lang="ru-RU" sz="2000" dirty="0" smtClean="0"/>
              <a:t>, 2010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476" y="2343955"/>
            <a:ext cx="9503175" cy="27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74638"/>
            <a:ext cx="10972799" cy="6071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599" y="6346584"/>
            <a:ext cx="10972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400" dirty="0">
                <a:solidFill>
                  <a:prstClr val="black"/>
                </a:solidFill>
              </a:rPr>
              <a:t>Внебольничная пневмония у взрослых: практические рекомендации по диагностике, лечению и профилактике. </a:t>
            </a:r>
            <a:r>
              <a:rPr lang="ru-RU" sz="1400" dirty="0" err="1">
                <a:solidFill>
                  <a:prstClr val="black"/>
                </a:solidFill>
              </a:rPr>
              <a:t>Чучалин</a:t>
            </a:r>
            <a:r>
              <a:rPr lang="ru-RU" sz="1400" dirty="0">
                <a:solidFill>
                  <a:prstClr val="black"/>
                </a:solidFill>
              </a:rPr>
              <a:t> А.Г. и </a:t>
            </a:r>
            <a:r>
              <a:rPr lang="ru-RU" sz="1400" dirty="0" err="1">
                <a:solidFill>
                  <a:prstClr val="black"/>
                </a:solidFill>
              </a:rPr>
              <a:t>соавт</a:t>
            </a:r>
            <a:r>
              <a:rPr lang="ru-RU" sz="1400" dirty="0">
                <a:solidFill>
                  <a:prstClr val="black"/>
                </a:solidFill>
              </a:rPr>
              <a:t>., 2010</a:t>
            </a:r>
          </a:p>
        </p:txBody>
      </p:sp>
    </p:spTree>
    <p:extLst>
      <p:ext uri="{BB962C8B-B14F-4D97-AF65-F5344CB8AC3E}">
        <p14:creationId xmlns:p14="http://schemas.microsoft.com/office/powerpoint/2010/main" val="11011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126" y="457201"/>
            <a:ext cx="11150379" cy="59822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3410" y="5910261"/>
            <a:ext cx="220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Попова А.Ю</a:t>
            </a:r>
            <a:r>
              <a:rPr lang="ru-RU" dirty="0" smtClean="0"/>
              <a:t>.,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6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48" y="685453"/>
            <a:ext cx="10968352" cy="5944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70843" y="6232685"/>
            <a:ext cx="220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Попова А.Ю., 2016</a:t>
            </a:r>
          </a:p>
        </p:txBody>
      </p:sp>
    </p:spTree>
    <p:extLst>
      <p:ext uri="{BB962C8B-B14F-4D97-AF65-F5344CB8AC3E}">
        <p14:creationId xmlns:p14="http://schemas.microsoft.com/office/powerpoint/2010/main" val="15143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Клинические синдромы гриппа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690688"/>
            <a:ext cx="10998558" cy="4710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Инкубационный период </a:t>
            </a:r>
            <a:r>
              <a:rPr lang="ru-RU" dirty="0"/>
              <a:t>при гриппе колеблется от нескольких часов до 7 дней, чаще всего она составляет 2-3 дня. </a:t>
            </a:r>
          </a:p>
          <a:p>
            <a:endParaRPr lang="ru-RU" b="1" dirty="0" smtClean="0"/>
          </a:p>
          <a:p>
            <a:r>
              <a:rPr lang="ru-RU" b="1" dirty="0" smtClean="0"/>
              <a:t>Интоксикация: </a:t>
            </a:r>
            <a:r>
              <a:rPr lang="ru-RU" dirty="0"/>
              <a:t>лихорадка озноб, головная боль, ломота в суставах, боль в мышцах и при движении глазных яблок </a:t>
            </a:r>
            <a:endParaRPr lang="ru-RU" dirty="0" smtClean="0"/>
          </a:p>
          <a:p>
            <a:r>
              <a:rPr lang="ru-RU" b="1" dirty="0" smtClean="0"/>
              <a:t>Катаральный синдром: </a:t>
            </a:r>
            <a:r>
              <a:rPr lang="ru-RU" dirty="0"/>
              <a:t>сухость слизистых верхних дыхательных путей, першение в горле</a:t>
            </a:r>
            <a:endParaRPr lang="ru-RU" b="1" dirty="0" smtClean="0"/>
          </a:p>
          <a:p>
            <a:r>
              <a:rPr lang="ru-RU" b="1" dirty="0" smtClean="0"/>
              <a:t>Респираторный синдром</a:t>
            </a:r>
            <a:r>
              <a:rPr lang="ru-RU" dirty="0" smtClean="0"/>
              <a:t>: </a:t>
            </a:r>
            <a:r>
              <a:rPr lang="ru-RU" dirty="0" err="1"/>
              <a:t>саднение</a:t>
            </a:r>
            <a:r>
              <a:rPr lang="ru-RU" dirty="0"/>
              <a:t> или боли за грудиной, сухой </a:t>
            </a:r>
            <a:r>
              <a:rPr lang="ru-RU" dirty="0" smtClean="0"/>
              <a:t>кашель (трахеит)</a:t>
            </a:r>
          </a:p>
          <a:p>
            <a:r>
              <a:rPr lang="ru-RU" b="1" dirty="0" smtClean="0"/>
              <a:t>Геморрагический: </a:t>
            </a:r>
            <a:r>
              <a:rPr lang="ru-RU" dirty="0" smtClean="0"/>
              <a:t>сыпь, кровотечения (носовые и др.)</a:t>
            </a:r>
          </a:p>
          <a:p>
            <a:endParaRPr lang="ru-RU" dirty="0"/>
          </a:p>
          <a:p>
            <a:r>
              <a:rPr lang="ru-RU" dirty="0"/>
              <a:t>В большинстве случаев грипп протекает доброкачественно в течение 2-5 </a:t>
            </a:r>
            <a:r>
              <a:rPr lang="ru-RU" dirty="0" smtClean="0"/>
              <a:t>дней.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278" y="457201"/>
            <a:ext cx="8727001" cy="6367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875263" y="6455537"/>
            <a:ext cx="2113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Чучалин</a:t>
            </a:r>
            <a:r>
              <a:rPr lang="ru-RU" dirty="0"/>
              <a:t> </a:t>
            </a:r>
            <a:r>
              <a:rPr lang="ru-RU" dirty="0" smtClean="0"/>
              <a:t>А.Г, </a:t>
            </a:r>
            <a:r>
              <a:rPr lang="ru-RU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8365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Критерии тяжести при гриппе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1690689"/>
            <a:ext cx="11037194" cy="4329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а) </a:t>
            </a:r>
            <a:r>
              <a:rPr lang="ru-RU" b="1" dirty="0" smtClean="0"/>
              <a:t>выраженность интоксикации  - </a:t>
            </a:r>
            <a:r>
              <a:rPr lang="ru-RU" dirty="0" smtClean="0"/>
              <a:t>лихорадки</a:t>
            </a:r>
          </a:p>
          <a:p>
            <a:pPr marL="0" indent="0">
              <a:buNone/>
            </a:pPr>
            <a:r>
              <a:rPr lang="ru-RU" b="1" dirty="0" smtClean="0"/>
              <a:t>б</a:t>
            </a:r>
            <a:r>
              <a:rPr lang="ru-RU" b="1" dirty="0"/>
              <a:t>) дыхательная недостаточность </a:t>
            </a:r>
            <a:r>
              <a:rPr lang="ru-RU" dirty="0"/>
              <a:t>(причины развития: </a:t>
            </a:r>
            <a:r>
              <a:rPr lang="ru-RU" dirty="0" err="1" smtClean="0"/>
              <a:t>стенозирующий</a:t>
            </a:r>
            <a:r>
              <a:rPr lang="ru-RU" dirty="0" smtClean="0"/>
              <a:t> ларинготрахеит</a:t>
            </a:r>
            <a:r>
              <a:rPr lang="ru-RU" dirty="0"/>
              <a:t>, </a:t>
            </a:r>
            <a:r>
              <a:rPr lang="ru-RU" dirty="0" smtClean="0"/>
              <a:t>ОРДС</a:t>
            </a:r>
            <a:r>
              <a:rPr lang="ru-RU" dirty="0"/>
              <a:t>, пневмония</a:t>
            </a:r>
            <a:r>
              <a:rPr lang="ru-RU" dirty="0" smtClean="0"/>
              <a:t>) – </a:t>
            </a:r>
            <a:r>
              <a:rPr lang="ru-RU" dirty="0" err="1" smtClean="0"/>
              <a:t>тахипноэ</a:t>
            </a:r>
            <a:r>
              <a:rPr lang="ru-RU" dirty="0" smtClean="0"/>
              <a:t>, участие в акте дыхания вспомогательной мускулатуры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в) неврологические проявления </a:t>
            </a:r>
            <a:r>
              <a:rPr lang="ru-RU" dirty="0"/>
              <a:t>(причины развития: </a:t>
            </a:r>
            <a:r>
              <a:rPr lang="ru-RU" dirty="0" smtClean="0"/>
              <a:t>токсическая энцефалопатия </a:t>
            </a:r>
            <a:r>
              <a:rPr lang="ru-RU" dirty="0"/>
              <a:t>– </a:t>
            </a:r>
            <a:r>
              <a:rPr lang="ru-RU" dirty="0" err="1"/>
              <a:t>нейротоксикоз</a:t>
            </a:r>
            <a:r>
              <a:rPr lang="ru-RU" dirty="0"/>
              <a:t>, </a:t>
            </a:r>
            <a:r>
              <a:rPr lang="ru-RU" dirty="0" err="1"/>
              <a:t>менингоэнцефалит</a:t>
            </a:r>
            <a:r>
              <a:rPr lang="ru-RU" dirty="0"/>
              <a:t>, синдром Рея</a:t>
            </a:r>
            <a:r>
              <a:rPr lang="ru-RU" dirty="0" smtClean="0"/>
              <a:t>) – нарушения сознания, судороги, менингеальные знаки, очаговая неврологическая симптоматика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г) </a:t>
            </a:r>
            <a:r>
              <a:rPr lang="ru-RU" b="1" dirty="0" smtClean="0"/>
              <a:t>геморрагический синдром – </a:t>
            </a:r>
            <a:r>
              <a:rPr lang="ru-RU" dirty="0" smtClean="0"/>
              <a:t>геморрагическая сыпь, носовые кровотечения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д) гемодинамические </a:t>
            </a:r>
            <a:r>
              <a:rPr lang="ru-RU" b="1" dirty="0" smtClean="0"/>
              <a:t>нарушения – </a:t>
            </a:r>
            <a:r>
              <a:rPr lang="ru-RU" dirty="0" smtClean="0"/>
              <a:t>мраморность, цианоз, симптом белого пятна более 2 сек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1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986547"/>
            <a:ext cx="9001966" cy="7069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Группы риска развития тяжелых форм гриппа: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4" y="1693511"/>
            <a:ext cx="11050073" cy="48489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Младенцы </a:t>
            </a:r>
            <a:r>
              <a:rPr lang="ru-RU" dirty="0"/>
              <a:t>и дети младшего возраста, особенно дети, младше 2 лет;</a:t>
            </a:r>
          </a:p>
          <a:p>
            <a:pPr lvl="0"/>
            <a:r>
              <a:rPr lang="ru-RU" dirty="0"/>
              <a:t>Беременные женщины;</a:t>
            </a:r>
          </a:p>
          <a:p>
            <a:pPr lvl="0"/>
            <a:r>
              <a:rPr lang="ru-RU" dirty="0"/>
              <a:t>Лица любого возраста с хронической болезнью легких (астма, ХОБЛ);</a:t>
            </a:r>
          </a:p>
          <a:p>
            <a:pPr lvl="0"/>
            <a:r>
              <a:rPr lang="ru-RU" dirty="0"/>
              <a:t>Лица любого возраста с заболеваниями </a:t>
            </a:r>
            <a:r>
              <a:rPr lang="ru-RU" dirty="0" smtClean="0"/>
              <a:t>сердечно-сосудистой </a:t>
            </a:r>
            <a:r>
              <a:rPr lang="ru-RU" dirty="0"/>
              <a:t>системы</a:t>
            </a:r>
          </a:p>
          <a:p>
            <a:pPr marL="0" indent="0">
              <a:buNone/>
            </a:pPr>
            <a:r>
              <a:rPr lang="ru-RU" dirty="0"/>
              <a:t>(например, с застойной сердечной недостаточностью);</a:t>
            </a:r>
          </a:p>
          <a:p>
            <a:pPr lvl="0"/>
            <a:r>
              <a:rPr lang="ru-RU" dirty="0"/>
              <a:t>Лица с нарушениями обмена </a:t>
            </a:r>
            <a:r>
              <a:rPr lang="ru-RU" dirty="0" smtClean="0"/>
              <a:t>веществ </a:t>
            </a:r>
            <a:r>
              <a:rPr lang="ru-RU" dirty="0"/>
              <a:t>(например, с диабетом</a:t>
            </a:r>
            <a:r>
              <a:rPr lang="ru-RU" dirty="0" smtClean="0"/>
              <a:t>);</a:t>
            </a:r>
          </a:p>
          <a:p>
            <a:pPr lvl="0"/>
            <a:r>
              <a:rPr lang="ru-RU" dirty="0"/>
              <a:t>Лица с хроническими заболеваниями почек, хроническими заболеваниями печени, с определенными неврологическими состояниями (включая нейромышечные, </a:t>
            </a:r>
            <a:r>
              <a:rPr lang="ru-RU" dirty="0" smtClean="0"/>
              <a:t>когнитивные </a:t>
            </a:r>
            <a:r>
              <a:rPr lang="ru-RU" dirty="0"/>
              <a:t>нарушения, эпилепсию), </a:t>
            </a:r>
            <a:r>
              <a:rPr lang="ru-RU" dirty="0" err="1" smtClean="0"/>
              <a:t>гемоглобинопатиями</a:t>
            </a:r>
            <a:r>
              <a:rPr lang="ru-RU" dirty="0" smtClean="0"/>
              <a:t> </a:t>
            </a:r>
            <a:r>
              <a:rPr lang="ru-RU" dirty="0"/>
              <a:t>или иммунодефицитами, </a:t>
            </a:r>
            <a:r>
              <a:rPr lang="ru-RU" dirty="0" smtClean="0"/>
              <a:t>либо </a:t>
            </a:r>
            <a:r>
              <a:rPr lang="ru-RU" dirty="0"/>
              <a:t>в связи с вторичными состояниями, такими как прием лекарств, подавляющих иммунитет, или наличие злокачественных образований;</a:t>
            </a:r>
          </a:p>
          <a:p>
            <a:pPr lvl="0"/>
            <a:r>
              <a:rPr lang="ru-RU" dirty="0"/>
              <a:t>Дети, получающие лечение аспирином по поводу хронических заболеваний;</a:t>
            </a:r>
          </a:p>
          <a:p>
            <a:pPr lvl="0"/>
            <a:r>
              <a:rPr lang="ru-RU" dirty="0"/>
              <a:t>Лица в возрасте 65 лет и старше;</a:t>
            </a:r>
          </a:p>
          <a:p>
            <a:r>
              <a:rPr lang="ru-RU" dirty="0"/>
              <a:t>Лица с </a:t>
            </a:r>
            <a:r>
              <a:rPr lang="ru-RU" dirty="0" smtClean="0"/>
              <a:t>ожирением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3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Особенности течения гриппа у беременных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8" y="1690689"/>
            <a:ext cx="10831133" cy="4329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Беременные </a:t>
            </a:r>
            <a:r>
              <a:rPr lang="ru-RU" dirty="0"/>
              <a:t>женщины, больные гриппом требуют госпитализации в 4 раза чаще, чем небеременные; </a:t>
            </a:r>
          </a:p>
          <a:p>
            <a:r>
              <a:rPr lang="ru-RU" dirty="0" smtClean="0"/>
              <a:t>Наиболее </a:t>
            </a:r>
            <a:r>
              <a:rPr lang="ru-RU" dirty="0"/>
              <a:t>тяжело протекает грипп у пациенток в третьем триместре беременности; </a:t>
            </a:r>
          </a:p>
          <a:p>
            <a:r>
              <a:rPr lang="ru-RU" dirty="0" smtClean="0"/>
              <a:t>Более </a:t>
            </a:r>
            <a:r>
              <a:rPr lang="ru-RU" dirty="0"/>
              <a:t>8% госпитализированных беременных (преимущественно в третьем триместре заболевания) требуют проведения интенсивной терапии; </a:t>
            </a:r>
          </a:p>
          <a:p>
            <a:r>
              <a:rPr lang="ru-RU" dirty="0" smtClean="0"/>
              <a:t>Показатель </a:t>
            </a:r>
            <a:r>
              <a:rPr lang="ru-RU" dirty="0"/>
              <a:t>летальности от гриппа среди пациенток в третьем триместре беременности максимален и достигает 16,9%, а уровень смертности среди всех госпитализированных взрослых составляет 6%; </a:t>
            </a:r>
          </a:p>
          <a:p>
            <a:r>
              <a:rPr lang="ru-RU" dirty="0" smtClean="0"/>
              <a:t>Преждевременные </a:t>
            </a:r>
            <a:r>
              <a:rPr lang="ru-RU" dirty="0"/>
              <a:t>роды у беременных с гриппом наблюдаются в 3 раза чаще; </a:t>
            </a:r>
          </a:p>
          <a:p>
            <a:r>
              <a:rPr lang="ru-RU" dirty="0" smtClean="0"/>
              <a:t>Перинатальная </a:t>
            </a:r>
            <a:r>
              <a:rPr lang="ru-RU" dirty="0"/>
              <a:t>смертность в 5 раз выше. </a:t>
            </a:r>
          </a:p>
        </p:txBody>
      </p:sp>
    </p:spTree>
    <p:extLst>
      <p:ext uri="{BB962C8B-B14F-4D97-AF65-F5344CB8AC3E}">
        <p14:creationId xmlns:p14="http://schemas.microsoft.com/office/powerpoint/2010/main" val="30669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1137</TotalTime>
  <Words>1088</Words>
  <Application>Microsoft Office PowerPoint</Application>
  <PresentationFormat>Произвольный</PresentationFormat>
  <Paragraphs>145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Пиксел</vt:lpstr>
      <vt:lpstr>Тема Office</vt:lpstr>
      <vt:lpstr>1_Тема Office</vt:lpstr>
      <vt:lpstr>2_Тема Office</vt:lpstr>
      <vt:lpstr>Лечение гриппа и ОРВИ</vt:lpstr>
      <vt:lpstr>По материалам Всероссийской межведомственной видеоконференции по вопросам профилактики заболеваний органов дыхания в период подъема заболеваемости гриппом и ОРВИ в сезон 2016-2017, Попова А.Ю., 15.12.2016 </vt:lpstr>
      <vt:lpstr>Презентация PowerPoint</vt:lpstr>
      <vt:lpstr>Презентация PowerPoint</vt:lpstr>
      <vt:lpstr>Клинические синдромы гриппа</vt:lpstr>
      <vt:lpstr>Презентация PowerPoint</vt:lpstr>
      <vt:lpstr>Критерии тяжести при гриппе</vt:lpstr>
      <vt:lpstr>Группы риска развития тяжелых форм гриппа: </vt:lpstr>
      <vt:lpstr>Особенности течения гриппа у беременных</vt:lpstr>
      <vt:lpstr>Показания к госпитализации при гриппе и ОРВИ</vt:lpstr>
      <vt:lpstr>Осложнения гриппа</vt:lpstr>
      <vt:lpstr>Признаки прогрессирования заболевания: </vt:lpstr>
      <vt:lpstr> Обследование больного в приемном отделении стационара</vt:lpstr>
      <vt:lpstr>   Показания для перевода с гриппом в ОРИТ:</vt:lpstr>
      <vt:lpstr>Стратегия выбора препарата этиотропной терапии</vt:lpstr>
      <vt:lpstr>Клинические и методические рекомендации РФ</vt:lpstr>
      <vt:lpstr>  МЕТОДИЧЕСКИЕ РЕКОМЕНДАЦИИ ПО ДИАГНОСТИКЕ И ЛЕЧЕНИЮ ГРИППА МЗ РФ; 2016 </vt:lpstr>
      <vt:lpstr>Презентация PowerPoint</vt:lpstr>
      <vt:lpstr>Схемы лечения гриппа для взрослых:  среднетяжелые, не осложненные формы </vt:lpstr>
      <vt:lpstr>Лечение тяжелых форм гриппа</vt:lpstr>
      <vt:lpstr>Презентация PowerPoint</vt:lpstr>
      <vt:lpstr>Pharmacological Management of Pandemic Influenza A (H1N1) 2009  Recommendations, 2010 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гриппа и ОРВИ</dc:title>
  <dc:creator>User</dc:creator>
  <cp:lastModifiedBy>Халит С. Хаертынов</cp:lastModifiedBy>
  <cp:revision>50</cp:revision>
  <dcterms:created xsi:type="dcterms:W3CDTF">2016-11-02T18:00:11Z</dcterms:created>
  <dcterms:modified xsi:type="dcterms:W3CDTF">2017-01-11T13:24:03Z</dcterms:modified>
</cp:coreProperties>
</file>