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9" r:id="rId1"/>
  </p:sldMasterIdLst>
  <p:notesMasterIdLst>
    <p:notesMasterId r:id="rId29"/>
  </p:notesMasterIdLst>
  <p:handoutMasterIdLst>
    <p:handoutMasterId r:id="rId30"/>
  </p:handoutMasterIdLst>
  <p:sldIdLst>
    <p:sldId id="315" r:id="rId2"/>
    <p:sldId id="406" r:id="rId3"/>
    <p:sldId id="483" r:id="rId4"/>
    <p:sldId id="325" r:id="rId5"/>
    <p:sldId id="482" r:id="rId6"/>
    <p:sldId id="422" r:id="rId7"/>
    <p:sldId id="485" r:id="rId8"/>
    <p:sldId id="472" r:id="rId9"/>
    <p:sldId id="459" r:id="rId10"/>
    <p:sldId id="446" r:id="rId11"/>
    <p:sldId id="487" r:id="rId12"/>
    <p:sldId id="488" r:id="rId13"/>
    <p:sldId id="433" r:id="rId14"/>
    <p:sldId id="434" r:id="rId15"/>
    <p:sldId id="424" r:id="rId16"/>
    <p:sldId id="473" r:id="rId17"/>
    <p:sldId id="435" r:id="rId18"/>
    <p:sldId id="450" r:id="rId19"/>
    <p:sldId id="448" r:id="rId20"/>
    <p:sldId id="484" r:id="rId21"/>
    <p:sldId id="479" r:id="rId22"/>
    <p:sldId id="480" r:id="rId23"/>
    <p:sldId id="481" r:id="rId24"/>
    <p:sldId id="474" r:id="rId25"/>
    <p:sldId id="477" r:id="rId26"/>
    <p:sldId id="470" r:id="rId27"/>
    <p:sldId id="489" r:id="rId28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28622"/>
    <a:srgbClr val="A50021"/>
    <a:srgbClr val="DE2A00"/>
    <a:srgbClr val="33CC33"/>
    <a:srgbClr val="7CA1CE"/>
    <a:srgbClr val="FF5050"/>
    <a:srgbClr val="0000F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03" autoAdjust="0"/>
    <p:restoredTop sz="86317" autoAdjust="0"/>
  </p:normalViewPr>
  <p:slideViewPr>
    <p:cSldViewPr>
      <p:cViewPr varScale="1">
        <p:scale>
          <a:sx n="113" d="100"/>
          <a:sy n="113" d="100"/>
        </p:scale>
        <p:origin x="-171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43;&#1088;&#1080;&#1075;&#1086;&#1088;&#1080;&#1081;\Documents\&#1048;&#1102;&#1085;&#1100;.&#1051;&#1055;&#1059;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Февраль</c:v>
                </c:pt>
                <c:pt idx="1">
                  <c:v>Март</c:v>
                </c:pt>
                <c:pt idx="2">
                  <c:v>Апрель</c:v>
                </c:pt>
                <c:pt idx="3">
                  <c:v>Май</c:v>
                </c:pt>
                <c:pt idx="4">
                  <c:v>Июнь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103</c:v>
                </c:pt>
                <c:pt idx="1">
                  <c:v>307</c:v>
                </c:pt>
                <c:pt idx="2">
                  <c:v>683</c:v>
                </c:pt>
                <c:pt idx="3">
                  <c:v>687</c:v>
                </c:pt>
                <c:pt idx="4">
                  <c:v>803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448704"/>
        <c:axId val="58134528"/>
      </c:barChart>
      <c:catAx>
        <c:axId val="57448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8134528"/>
        <c:crosses val="autoZero"/>
        <c:auto val="1"/>
        <c:lblAlgn val="ctr"/>
        <c:lblOffset val="100"/>
        <c:noMultiLvlLbl val="0"/>
      </c:catAx>
      <c:valAx>
        <c:axId val="581345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5744870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image" Target="../media/image8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C7EAF0D-7843-4A26-8C0F-63161D82FA9D}" type="datetimeFigureOut">
              <a:rPr lang="ru-RU"/>
              <a:pPr>
                <a:defRPr/>
              </a:pPr>
              <a:t>30.06.2011</a:t>
            </a:fld>
            <a:endParaRPr lang="ru-RU"/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6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3AE3F5F-B2A7-44C9-B9F7-B2AE9DCEC8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3763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06E0B49-06AC-4976-A8DA-2CAEBA3ACBA7}" type="datetimeFigureOut">
              <a:rPr lang="ru-RU"/>
              <a:pPr>
                <a:defRPr/>
              </a:pPr>
              <a:t>30.06.2011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0955CF1-230C-42B9-A9B9-148622D69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6820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График 70 лет далее как бы снижается – надо направить тренд повыше</a:t>
            </a:r>
          </a:p>
        </p:txBody>
      </p:sp>
      <p:sp>
        <p:nvSpPr>
          <p:cNvPr id="31748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61D91158-7141-4432-A1D0-0A6A6F2250C0}" type="slidenum">
              <a:rPr lang="de-DE" sz="1200">
                <a:latin typeface="Arial" pitchFamily="34" charset="0"/>
              </a:rPr>
              <a:pPr algn="r" eaLnBrk="1" hangingPunct="1"/>
              <a:t>6</a:t>
            </a:fld>
            <a:endParaRPr lang="de-DE" sz="12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Поставить три диаграммы  (типа из сл. 13) для отражения динамики ( вместо текста)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4112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716463"/>
            <a:ext cx="54419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351" tIns="46676" rIns="93351" bIns="46676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Благодарность Правительству и Мниздравсоцразвития и картинки по 2-м показателям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2950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79450" y="4718050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542" tIns="45271" rIns="90542" bIns="45271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Откуда 120 рабочих мест и 92 ЛПУ?</a:t>
            </a:r>
            <a:endParaRPr lang="en-US" smtClean="0"/>
          </a:p>
          <a:p>
            <a:pPr eaLnBrk="1" hangingPunct="1"/>
            <a:r>
              <a:rPr lang="en-US" smtClean="0"/>
              <a:t>GL: </a:t>
            </a:r>
            <a:r>
              <a:rPr lang="ru-RU" smtClean="0"/>
              <a:t>Это примерная оценка, скорее всего их будет меньше, просто необходима некая примерная цифра, для расчетов.</a:t>
            </a:r>
          </a:p>
        </p:txBody>
      </p:sp>
      <p:sp>
        <p:nvSpPr>
          <p:cNvPr id="34820" name="Номер слайда 3"/>
          <p:cNvSpPr txBox="1">
            <a:spLocks noGrp="1"/>
          </p:cNvSpPr>
          <p:nvPr/>
        </p:nvSpPr>
        <p:spPr bwMode="auto">
          <a:xfrm>
            <a:off x="3848100" y="9429750"/>
            <a:ext cx="2947988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42" tIns="45271" rIns="90542" bIns="45271" anchor="b"/>
          <a:lstStyle>
            <a:lvl1pPr defTabSz="903288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03288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03288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03288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03288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01D3F566-4189-4C8D-963D-95356E3E412F}" type="slidenum">
              <a:rPr lang="ru-RU" sz="1100">
                <a:latin typeface="Arial" pitchFamily="34" charset="0"/>
              </a:rPr>
              <a:pPr algn="r" eaLnBrk="1" hangingPunct="1"/>
              <a:t>20</a:t>
            </a:fld>
            <a:endParaRPr lang="ru-RU" sz="11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855" tIns="45427" rIns="90855" bIns="4542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extLst/>
        </p:spPr>
        <p:txBody>
          <a:bodyPr lIns="90855" tIns="45427" rIns="90855" bIns="45427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2A5614A6-7337-4108-935B-F4986546493C}" type="slidenum">
              <a:rPr lang="ru-RU" sz="1200" smtClean="0">
                <a:cs typeface="+mn-cs"/>
              </a:rPr>
              <a:pPr algn="r">
                <a:defRPr/>
              </a:pPr>
              <a:t>21</a:t>
            </a:fld>
            <a:endParaRPr lang="ru-RU" sz="120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855" tIns="45427" rIns="90855" bIns="4542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8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extLst/>
        </p:spPr>
        <p:txBody>
          <a:bodyPr lIns="90855" tIns="45427" rIns="90855" bIns="45427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FD3C9739-A8D3-4C56-936B-03F4810A4B5B}" type="slidenum">
              <a:rPr lang="ru-RU" sz="1200" smtClean="0">
                <a:cs typeface="+mn-cs"/>
              </a:rPr>
              <a:pPr algn="r">
                <a:defRPr/>
              </a:pPr>
              <a:t>22</a:t>
            </a:fld>
            <a:endParaRPr lang="ru-RU" sz="120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855" tIns="45427" rIns="90855" bIns="4542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8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extLst/>
        </p:spPr>
        <p:txBody>
          <a:bodyPr lIns="90855" tIns="45427" rIns="90855" bIns="45427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BBDBBB11-D19C-454F-805A-23BADD2A44D2}" type="slidenum">
              <a:rPr lang="ru-RU" sz="1200" smtClean="0">
                <a:cs typeface="+mn-cs"/>
              </a:rPr>
              <a:pPr algn="r">
                <a:defRPr/>
              </a:pPr>
              <a:t>23</a:t>
            </a:fld>
            <a:endParaRPr lang="ru-RU" sz="120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4112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716463"/>
            <a:ext cx="54419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351" tIns="46676" rIns="93351" bIns="46676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Благодарность Правительству и Мниздравсоцразвития и картинки по 2-м показателям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 descr="C:\Documents and Settings\Администратор\Рабочий стол\обложка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" y="15875"/>
            <a:ext cx="9144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7"/>
          <p:cNvSpPr>
            <a:spLocks noGrp="1"/>
          </p:cNvSpPr>
          <p:nvPr>
            <p:ph type="title"/>
          </p:nvPr>
        </p:nvSpPr>
        <p:spPr>
          <a:xfrm>
            <a:off x="1547664" y="44624"/>
            <a:ext cx="6512511" cy="1143000"/>
          </a:xfrm>
        </p:spPr>
        <p:txBody>
          <a:bodyPr/>
          <a:lstStyle>
            <a:lvl1pPr>
              <a:defRPr sz="2400"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720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13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E6BDD728-0934-4C7A-A226-0A470BA9EF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4.jpe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png"/><Relationship Id="rId11" Type="http://schemas.openxmlformats.org/officeDocument/2006/relationships/image" Target="../media/image30.png"/><Relationship Id="rId5" Type="http://schemas.openxmlformats.org/officeDocument/2006/relationships/oleObject" Target="../embeddings/oleObject6.bin"/><Relationship Id="rId10" Type="http://schemas.openxmlformats.org/officeDocument/2006/relationships/image" Target="../media/image29.png"/><Relationship Id="rId4" Type="http://schemas.openxmlformats.org/officeDocument/2006/relationships/image" Target="../media/image25.jpe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12" Type="http://schemas.openxmlformats.org/officeDocument/2006/relationships/image" Target="../media/image49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11" Type="http://schemas.openxmlformats.org/officeDocument/2006/relationships/image" Target="../media/image48.png"/><Relationship Id="rId5" Type="http://schemas.openxmlformats.org/officeDocument/2006/relationships/image" Target="../media/image42.jpeg"/><Relationship Id="rId10" Type="http://schemas.openxmlformats.org/officeDocument/2006/relationships/image" Target="../media/image47.png"/><Relationship Id="rId4" Type="http://schemas.openxmlformats.org/officeDocument/2006/relationships/image" Target="../media/image41.jpeg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2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51.emf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.png"/><Relationship Id="rId4" Type="http://schemas.openxmlformats.org/officeDocument/2006/relationships/image" Target="../media/image6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chart" Target="../charts/chart1.xml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2.pn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8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_____Microsoft_Excel_97-20032.xls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hyperlink" Target="http://www.google.ru/imgres?imgurl=http://kirzhach-city.ru/kirzhach/flag/07.jpg&amp;imgrefurl=http://kirzhach-city.ru/index.php?option=com_content&amp;task=view&amp;id=85&amp;Itemid=1&amp;limit=1&amp;limitstart=3&amp;h=300&amp;w=450&amp;sz=4&amp;tbnid=mE2a34SpWkzddM:&amp;tbnh=85&amp;tbnw=127&amp;prev=/images?q=%D1%84%D0%BB%D0%B0%D0%B3+%D1%80%D0%BE%D1%81%D1%81%D0%B8%D0%B8&amp;zoom=1&amp;q=%D1%84%D0%BB%D0%B0%D0%B3+%D1%80%D0%BE%D1%81%D1%81%D0%B8%D0%B8&amp;hl=ru&amp;usg=__04rTWXoxI72hHG3SyXvM3O5rRGc=&amp;sa=X&amp;ei=bUwwTa6jOMiEOtKBtawK&amp;sqi=2&amp;ved=0CCEQ9QEwAA" TargetMode="External"/><Relationship Id="rId5" Type="http://schemas.openxmlformats.org/officeDocument/2006/relationships/image" Target="../media/image6.emf"/><Relationship Id="rId10" Type="http://schemas.openxmlformats.org/officeDocument/2006/relationships/image" Target="../media/image9.png"/><Relationship Id="rId4" Type="http://schemas.openxmlformats.org/officeDocument/2006/relationships/oleObject" Target="../embeddings/_____Microsoft_Excel_97-20031.xls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1"/>
          <p:cNvSpPr txBox="1">
            <a:spLocks noChangeArrowheads="1"/>
          </p:cNvSpPr>
          <p:nvPr/>
        </p:nvSpPr>
        <p:spPr bwMode="auto">
          <a:xfrm>
            <a:off x="539750" y="852488"/>
            <a:ext cx="8353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>
                <a:latin typeface="Trebuchet MS" pitchFamily="34" charset="0"/>
              </a:rPr>
              <a:t>Министерство здравоохранения Республики Татарстан</a:t>
            </a:r>
          </a:p>
        </p:txBody>
      </p:sp>
      <p:sp>
        <p:nvSpPr>
          <p:cNvPr id="7171" name="Text Box 22"/>
          <p:cNvSpPr txBox="1">
            <a:spLocks noChangeArrowheads="1"/>
          </p:cNvSpPr>
          <p:nvPr/>
        </p:nvSpPr>
        <p:spPr bwMode="auto">
          <a:xfrm>
            <a:off x="1403350" y="2349500"/>
            <a:ext cx="648017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800" b="1">
                <a:latin typeface="Trebuchet MS" pitchFamily="34" charset="0"/>
              </a:rPr>
              <a:t>О выполнении Национальной онкологической программы в Республике Татарстан</a:t>
            </a:r>
          </a:p>
        </p:txBody>
      </p:sp>
      <p:sp>
        <p:nvSpPr>
          <p:cNvPr id="7172" name="Text Box 23"/>
          <p:cNvSpPr txBox="1">
            <a:spLocks noChangeArrowheads="1"/>
          </p:cNvSpPr>
          <p:nvPr/>
        </p:nvSpPr>
        <p:spPr bwMode="auto">
          <a:xfrm>
            <a:off x="1692275" y="6092825"/>
            <a:ext cx="49672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>
                <a:latin typeface="Trebuchet MS" pitchFamily="34" charset="0"/>
              </a:rPr>
              <a:t>г.Казань, 30 июня 2011 года</a:t>
            </a:r>
          </a:p>
        </p:txBody>
      </p:sp>
      <p:pic>
        <p:nvPicPr>
          <p:cNvPr id="5136" name="Picture 25" descr="tatarsta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6383" y="1271737"/>
            <a:ext cx="776309" cy="787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174" name="Text Box 10"/>
          <p:cNvSpPr txBox="1">
            <a:spLocks noChangeArrowheads="1"/>
          </p:cNvSpPr>
          <p:nvPr/>
        </p:nvSpPr>
        <p:spPr bwMode="auto">
          <a:xfrm>
            <a:off x="6659563" y="6332538"/>
            <a:ext cx="2116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FF"/>
                </a:solidFill>
              </a:rPr>
              <a:t>www.minzdrav.tatar.ru</a:t>
            </a:r>
            <a:endParaRPr lang="ru-RU" sz="1600">
              <a:solidFill>
                <a:srgbClr val="0000FF"/>
              </a:solidFill>
            </a:endParaRPr>
          </a:p>
        </p:txBody>
      </p:sp>
      <p:sp>
        <p:nvSpPr>
          <p:cNvPr id="7175" name="Text Box 23"/>
          <p:cNvSpPr txBox="1">
            <a:spLocks noChangeArrowheads="1"/>
          </p:cNvSpPr>
          <p:nvPr/>
        </p:nvSpPr>
        <p:spPr bwMode="auto">
          <a:xfrm>
            <a:off x="1476375" y="4724400"/>
            <a:ext cx="7199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/>
              <a:t>Министр здравоохранения  А.З.ФАРРАХОВ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ChangeArrowheads="1"/>
          </p:cNvSpPr>
          <p:nvPr/>
        </p:nvSpPr>
        <p:spPr bwMode="auto">
          <a:xfrm>
            <a:off x="395288" y="620713"/>
            <a:ext cx="3887787" cy="3024187"/>
          </a:xfrm>
          <a:prstGeom prst="rect">
            <a:avLst/>
          </a:prstGeom>
          <a:solidFill>
            <a:srgbClr val="EAEAEA"/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ru-RU" sz="2400" b="1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2054" name="Rectangle 2"/>
          <p:cNvSpPr>
            <a:spLocks noChangeArrowheads="1"/>
          </p:cNvSpPr>
          <p:nvPr/>
        </p:nvSpPr>
        <p:spPr bwMode="auto">
          <a:xfrm>
            <a:off x="4716463" y="549275"/>
            <a:ext cx="3744912" cy="3024188"/>
          </a:xfrm>
          <a:prstGeom prst="rect">
            <a:avLst/>
          </a:prstGeom>
          <a:solidFill>
            <a:srgbClr val="EAEAEA"/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ru-RU" sz="2400" b="1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2055" name="Rectangle 2"/>
          <p:cNvSpPr>
            <a:spLocks noChangeArrowheads="1"/>
          </p:cNvSpPr>
          <p:nvPr/>
        </p:nvSpPr>
        <p:spPr bwMode="auto">
          <a:xfrm>
            <a:off x="0" y="4652963"/>
            <a:ext cx="9144000" cy="2205037"/>
          </a:xfrm>
          <a:prstGeom prst="rect">
            <a:avLst/>
          </a:prstGeom>
          <a:gradFill rotWithShape="1">
            <a:gsLst>
              <a:gs pos="0">
                <a:srgbClr val="F2E5FF"/>
              </a:gs>
              <a:gs pos="100000">
                <a:srgbClr val="D3F0F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ru-RU" sz="2400" b="1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205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03800" y="1125538"/>
            <a:ext cx="4176713" cy="3024187"/>
          </a:xfrm>
          <a:noFill/>
        </p:spPr>
        <p:txBody>
          <a:bodyPr/>
          <a:lstStyle/>
          <a:p>
            <a:pPr marL="533400" indent="-533400">
              <a:lnSpc>
                <a:spcPct val="80000"/>
              </a:lnSpc>
              <a:buFont typeface="Georgia" pitchFamily="18" charset="0"/>
              <a:buNone/>
            </a:pPr>
            <a:r>
              <a:rPr lang="en-US" sz="1600" smtClean="0">
                <a:solidFill>
                  <a:srgbClr val="990000"/>
                </a:solidFill>
                <a:latin typeface="Times New Roman" pitchFamily="18" charset="0"/>
              </a:rPr>
              <a:t>594</a:t>
            </a:r>
            <a:r>
              <a:rPr lang="ru-RU" sz="1600" smtClean="0">
                <a:solidFill>
                  <a:srgbClr val="990000"/>
                </a:solidFill>
                <a:latin typeface="Times New Roman" pitchFamily="18" charset="0"/>
              </a:rPr>
              <a:t> врача по специальностям: </a:t>
            </a:r>
          </a:p>
          <a:p>
            <a:pPr marL="533400" indent="-533400">
              <a:lnSpc>
                <a:spcPct val="80000"/>
              </a:lnSpc>
              <a:buFont typeface="Georgia" pitchFamily="18" charset="0"/>
              <a:buNone/>
            </a:pPr>
            <a:r>
              <a:rPr lang="ru-RU" sz="1400" smtClean="0">
                <a:solidFill>
                  <a:srgbClr val="990000"/>
                </a:solidFill>
                <a:latin typeface="Times New Roman" pitchFamily="18" charset="0"/>
              </a:rPr>
              <a:t>3</a:t>
            </a:r>
            <a:r>
              <a:rPr lang="en-US" sz="1400" smtClean="0">
                <a:solidFill>
                  <a:srgbClr val="990000"/>
                </a:solidFill>
                <a:latin typeface="Times New Roman" pitchFamily="18" charset="0"/>
              </a:rPr>
              <a:t>74</a:t>
            </a:r>
            <a:r>
              <a:rPr lang="ru-RU" sz="140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ru-RU" sz="1400" smtClean="0">
                <a:solidFill>
                  <a:srgbClr val="000000"/>
                </a:solidFill>
                <a:latin typeface="Times New Roman" pitchFamily="18" charset="0"/>
              </a:rPr>
              <a:t>–</a:t>
            </a:r>
            <a:r>
              <a:rPr lang="ru-RU" sz="1400" smtClean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ru-RU" sz="1400" smtClean="0">
                <a:solidFill>
                  <a:srgbClr val="000000"/>
                </a:solidFill>
                <a:latin typeface="Times New Roman" pitchFamily="18" charset="0"/>
              </a:rPr>
              <a:t> онкология, в т.ч., </a:t>
            </a:r>
            <a:r>
              <a:rPr lang="ru-RU" sz="1400" smtClean="0">
                <a:solidFill>
                  <a:srgbClr val="DE2A00"/>
                </a:solidFill>
                <a:latin typeface="Times New Roman" pitchFamily="18" charset="0"/>
              </a:rPr>
              <a:t>46</a:t>
            </a:r>
            <a:r>
              <a:rPr lang="ru-RU" sz="1400" smtClean="0">
                <a:solidFill>
                  <a:srgbClr val="000000"/>
                </a:solidFill>
                <a:latin typeface="Times New Roman" pitchFamily="18" charset="0"/>
              </a:rPr>
              <a:t> врачей ПОК, </a:t>
            </a:r>
          </a:p>
          <a:p>
            <a:pPr marL="533400" indent="-533400">
              <a:lnSpc>
                <a:spcPct val="80000"/>
              </a:lnSpc>
              <a:buFont typeface="Georgia" pitchFamily="18" charset="0"/>
              <a:buNone/>
            </a:pPr>
            <a:r>
              <a:rPr lang="ru-RU" sz="1400" smtClean="0">
                <a:solidFill>
                  <a:srgbClr val="DE2A00"/>
                </a:solidFill>
                <a:latin typeface="Times New Roman" pitchFamily="18" charset="0"/>
              </a:rPr>
              <a:t>2</a:t>
            </a:r>
            <a:r>
              <a:rPr lang="en-US" sz="1400" smtClean="0">
                <a:solidFill>
                  <a:srgbClr val="DE2A00"/>
                </a:solidFill>
                <a:latin typeface="Times New Roman" pitchFamily="18" charset="0"/>
              </a:rPr>
              <a:t>4</a:t>
            </a:r>
            <a:r>
              <a:rPr lang="ru-RU" sz="1400" smtClean="0">
                <a:solidFill>
                  <a:srgbClr val="DE2A00"/>
                </a:solidFill>
                <a:latin typeface="Times New Roman" pitchFamily="18" charset="0"/>
              </a:rPr>
              <a:t>2</a:t>
            </a:r>
            <a:r>
              <a:rPr lang="ru-RU" sz="1400" smtClean="0">
                <a:solidFill>
                  <a:srgbClr val="000000"/>
                </a:solidFill>
                <a:latin typeface="Times New Roman" pitchFamily="18" charset="0"/>
              </a:rPr>
              <a:t> врача ПМСП</a:t>
            </a:r>
            <a:r>
              <a:rPr lang="en-US" sz="140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400" smtClean="0">
                <a:solidFill>
                  <a:srgbClr val="000000"/>
                </a:solidFill>
                <a:latin typeface="Times New Roman" pitchFamily="18" charset="0"/>
              </a:rPr>
              <a:t>различных специальностей  </a:t>
            </a:r>
          </a:p>
          <a:p>
            <a:pPr marL="533400" indent="-533400">
              <a:lnSpc>
                <a:spcPct val="80000"/>
              </a:lnSpc>
              <a:buFont typeface="Georgia" pitchFamily="18" charset="0"/>
              <a:buNone/>
            </a:pPr>
            <a:r>
              <a:rPr lang="en-US" sz="1400" smtClean="0">
                <a:solidFill>
                  <a:srgbClr val="990000"/>
                </a:solidFill>
                <a:latin typeface="Times New Roman" pitchFamily="18" charset="0"/>
              </a:rPr>
              <a:t>37</a:t>
            </a:r>
            <a:r>
              <a:rPr lang="ru-RU" sz="1400" smtClean="0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lang="en-US" sz="140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400" smtClean="0">
                <a:solidFill>
                  <a:srgbClr val="000000"/>
                </a:solidFill>
                <a:latin typeface="Times New Roman" pitchFamily="18" charset="0"/>
              </a:rPr>
              <a:t>– эндоскопия;</a:t>
            </a:r>
          </a:p>
          <a:p>
            <a:pPr marL="533400" indent="-533400">
              <a:lnSpc>
                <a:spcPct val="80000"/>
              </a:lnSpc>
              <a:buFont typeface="Georgia" pitchFamily="18" charset="0"/>
              <a:buNone/>
            </a:pPr>
            <a:r>
              <a:rPr lang="ru-RU" sz="1400" smtClean="0">
                <a:solidFill>
                  <a:srgbClr val="990000"/>
                </a:solidFill>
                <a:latin typeface="Times New Roman" pitchFamily="18" charset="0"/>
              </a:rPr>
              <a:t>84</a:t>
            </a:r>
            <a:r>
              <a:rPr lang="ru-RU" sz="140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400" smtClean="0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lang="ru-RU" sz="1400" smtClean="0">
                <a:solidFill>
                  <a:srgbClr val="000000"/>
                </a:solidFill>
                <a:latin typeface="Times New Roman" pitchFamily="18" charset="0"/>
              </a:rPr>
              <a:t>–</a:t>
            </a:r>
            <a:r>
              <a:rPr lang="en-US" sz="140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400" smtClean="0">
                <a:solidFill>
                  <a:srgbClr val="000000"/>
                </a:solidFill>
                <a:latin typeface="Times New Roman" pitchFamily="18" charset="0"/>
              </a:rPr>
              <a:t>рентгенология;</a:t>
            </a:r>
          </a:p>
          <a:p>
            <a:pPr marL="533400" indent="-533400">
              <a:lnSpc>
                <a:spcPct val="80000"/>
              </a:lnSpc>
              <a:buFont typeface="Georgia" pitchFamily="18" charset="0"/>
              <a:buNone/>
            </a:pPr>
            <a:r>
              <a:rPr lang="ru-RU" sz="1400" smtClean="0">
                <a:solidFill>
                  <a:srgbClr val="990000"/>
                </a:solidFill>
                <a:latin typeface="Times New Roman" pitchFamily="18" charset="0"/>
              </a:rPr>
              <a:t>86</a:t>
            </a:r>
            <a:r>
              <a:rPr lang="ru-RU" sz="140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400" smtClean="0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lang="ru-RU" sz="1400" smtClean="0">
                <a:solidFill>
                  <a:srgbClr val="000000"/>
                </a:solidFill>
                <a:latin typeface="Times New Roman" pitchFamily="18" charset="0"/>
              </a:rPr>
              <a:t>– УЗИ </a:t>
            </a:r>
          </a:p>
          <a:p>
            <a:pPr marL="533400" indent="-533400">
              <a:lnSpc>
                <a:spcPct val="80000"/>
              </a:lnSpc>
              <a:buFont typeface="Georgia" pitchFamily="18" charset="0"/>
              <a:buNone/>
            </a:pPr>
            <a:r>
              <a:rPr lang="ru-RU" sz="1400" smtClean="0">
                <a:solidFill>
                  <a:srgbClr val="DE2A00"/>
                </a:solidFill>
                <a:latin typeface="Times New Roman" pitchFamily="18" charset="0"/>
              </a:rPr>
              <a:t>3</a:t>
            </a:r>
            <a:r>
              <a:rPr lang="ru-RU" sz="1400" smtClean="0">
                <a:solidFill>
                  <a:srgbClr val="000000"/>
                </a:solidFill>
                <a:latin typeface="Times New Roman" pitchFamily="18" charset="0"/>
              </a:rPr>
              <a:t> -  радиология</a:t>
            </a:r>
          </a:p>
          <a:p>
            <a:pPr marL="533400" indent="-533400">
              <a:lnSpc>
                <a:spcPct val="80000"/>
              </a:lnSpc>
              <a:buFont typeface="Georgia" pitchFamily="18" charset="0"/>
              <a:buNone/>
            </a:pPr>
            <a:r>
              <a:rPr lang="ru-RU" sz="1400" smtClean="0">
                <a:solidFill>
                  <a:srgbClr val="A50021"/>
                </a:solidFill>
                <a:latin typeface="Times New Roman" pitchFamily="18" charset="0"/>
              </a:rPr>
              <a:t>10</a:t>
            </a:r>
            <a:r>
              <a:rPr lang="ru-RU" sz="1400" smtClean="0">
                <a:solidFill>
                  <a:srgbClr val="000000"/>
                </a:solidFill>
                <a:latin typeface="Times New Roman" pitchFamily="18" charset="0"/>
              </a:rPr>
              <a:t> – нейрохирургия</a:t>
            </a:r>
          </a:p>
          <a:p>
            <a:pPr marL="533400" indent="-533400">
              <a:lnSpc>
                <a:spcPct val="80000"/>
              </a:lnSpc>
              <a:buFont typeface="Georgia" pitchFamily="18" charset="0"/>
              <a:buNone/>
            </a:pPr>
            <a:r>
              <a:rPr lang="ru-RU" sz="1400" smtClean="0">
                <a:solidFill>
                  <a:srgbClr val="DE2A00"/>
                </a:solidFill>
                <a:latin typeface="Times New Roman" pitchFamily="18" charset="0"/>
              </a:rPr>
              <a:t>10</a:t>
            </a:r>
            <a:r>
              <a:rPr lang="ru-RU" sz="1400" smtClean="0">
                <a:solidFill>
                  <a:srgbClr val="000000"/>
                </a:solidFill>
                <a:latin typeface="Times New Roman" pitchFamily="18" charset="0"/>
              </a:rPr>
              <a:t> врачей прошли стажировку в клиниках Израиля</a:t>
            </a:r>
          </a:p>
          <a:p>
            <a:pPr marL="533400" indent="-533400">
              <a:lnSpc>
                <a:spcPct val="80000"/>
              </a:lnSpc>
              <a:buFont typeface="Georgia" pitchFamily="18" charset="0"/>
              <a:buNone/>
            </a:pPr>
            <a:endParaRPr lang="ru-RU" sz="140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533400" indent="-533400">
              <a:lnSpc>
                <a:spcPct val="80000"/>
              </a:lnSpc>
              <a:buFont typeface="Georgia" pitchFamily="18" charset="0"/>
              <a:buNone/>
            </a:pPr>
            <a:endParaRPr lang="ru-RU" sz="600" smtClean="0">
              <a:solidFill>
                <a:srgbClr val="000000"/>
              </a:solidFill>
            </a:endParaRPr>
          </a:p>
          <a:p>
            <a:pPr marL="533400" indent="-533400">
              <a:lnSpc>
                <a:spcPct val="80000"/>
              </a:lnSpc>
              <a:buFont typeface="Georgia" pitchFamily="18" charset="0"/>
              <a:buNone/>
            </a:pPr>
            <a:r>
              <a:rPr lang="ru-RU" sz="60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057" name="Text Box 5"/>
          <p:cNvSpPr txBox="1">
            <a:spLocks noChangeArrowheads="1"/>
          </p:cNvSpPr>
          <p:nvPr/>
        </p:nvSpPr>
        <p:spPr bwMode="auto">
          <a:xfrm>
            <a:off x="735013" y="169386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sz="1400" b="1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2058" name="AutoShape 6"/>
          <p:cNvSpPr>
            <a:spLocks noChangeArrowheads="1"/>
          </p:cNvSpPr>
          <p:nvPr/>
        </p:nvSpPr>
        <p:spPr bwMode="auto">
          <a:xfrm>
            <a:off x="323850" y="68580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ru-RU" sz="1400" b="1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2059" name="Text Box 9"/>
          <p:cNvSpPr txBox="1">
            <a:spLocks noChangeArrowheads="1"/>
          </p:cNvSpPr>
          <p:nvPr/>
        </p:nvSpPr>
        <p:spPr bwMode="auto">
          <a:xfrm>
            <a:off x="2870200" y="4862513"/>
            <a:ext cx="1098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400" b="1">
                <a:solidFill>
                  <a:srgbClr val="000099"/>
                </a:solidFill>
                <a:latin typeface="Tahoma" pitchFamily="34" charset="0"/>
              </a:rPr>
              <a:t>	</a:t>
            </a:r>
          </a:p>
        </p:txBody>
      </p:sp>
      <p:sp>
        <p:nvSpPr>
          <p:cNvPr id="2060" name="Text Box 10"/>
          <p:cNvSpPr txBox="1">
            <a:spLocks noChangeArrowheads="1"/>
          </p:cNvSpPr>
          <p:nvPr/>
        </p:nvSpPr>
        <p:spPr bwMode="auto">
          <a:xfrm>
            <a:off x="3327400" y="46466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sz="1400" b="1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206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84138"/>
            <a:ext cx="9144000" cy="630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1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buFont typeface="Georgia" pitchFamily="18" charset="0"/>
              <a:buNone/>
            </a:pPr>
            <a:r>
              <a:rPr lang="ru-RU" sz="2400" smtClean="0">
                <a:solidFill>
                  <a:schemeClr val="tx1"/>
                </a:solidFill>
                <a:effectLst/>
              </a:rPr>
              <a:t>Разработан и реализован комплекс управленческих решений и мероприятий</a:t>
            </a:r>
          </a:p>
        </p:txBody>
      </p:sp>
      <p:sp>
        <p:nvSpPr>
          <p:cNvPr id="2062" name="Text Box 17"/>
          <p:cNvSpPr txBox="1">
            <a:spLocks noChangeArrowheads="1"/>
          </p:cNvSpPr>
          <p:nvPr/>
        </p:nvSpPr>
        <p:spPr bwMode="auto">
          <a:xfrm>
            <a:off x="827088" y="692150"/>
            <a:ext cx="31686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 b="1">
                <a:solidFill>
                  <a:srgbClr val="0000FF"/>
                </a:solidFill>
                <a:latin typeface="Arial" pitchFamily="34" charset="0"/>
              </a:rPr>
              <a:t>Утверждены:</a:t>
            </a:r>
          </a:p>
          <a:p>
            <a:pPr eaLnBrk="1" hangingPunct="1">
              <a:buFontTx/>
              <a:buChar char="-"/>
            </a:pPr>
            <a:r>
              <a:rPr lang="ru-RU" sz="1200">
                <a:solidFill>
                  <a:srgbClr val="990000"/>
                </a:solidFill>
                <a:latin typeface="Arial" pitchFamily="34" charset="0"/>
              </a:rPr>
              <a:t>маршрутизация</a:t>
            </a:r>
            <a:r>
              <a:rPr lang="ru-RU" sz="120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ru-RU" sz="1200">
                <a:solidFill>
                  <a:srgbClr val="000000"/>
                </a:solidFill>
                <a:latin typeface="Arial" pitchFamily="34" charset="0"/>
              </a:rPr>
              <a:t>пациентов</a:t>
            </a:r>
          </a:p>
          <a:p>
            <a:pPr eaLnBrk="1" hangingPunct="1">
              <a:buFontTx/>
              <a:buChar char="-"/>
            </a:pPr>
            <a:r>
              <a:rPr lang="ru-RU" sz="1200">
                <a:solidFill>
                  <a:srgbClr val="990000"/>
                </a:solidFill>
                <a:latin typeface="Arial" pitchFamily="34" charset="0"/>
              </a:rPr>
              <a:t>объемы обследования</a:t>
            </a:r>
            <a:r>
              <a:rPr lang="ru-RU" sz="120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ru-RU" sz="1200">
                <a:solidFill>
                  <a:srgbClr val="000000"/>
                </a:solidFill>
                <a:latin typeface="Arial" pitchFamily="34" charset="0"/>
              </a:rPr>
              <a:t>в АПУ</a:t>
            </a:r>
          </a:p>
          <a:p>
            <a:pPr eaLnBrk="1" hangingPunct="1">
              <a:buFontTx/>
              <a:buChar char="-"/>
            </a:pPr>
            <a:r>
              <a:rPr lang="ru-RU" sz="1200">
                <a:solidFill>
                  <a:srgbClr val="990000"/>
                </a:solidFill>
                <a:latin typeface="Arial" pitchFamily="34" charset="0"/>
              </a:rPr>
              <a:t>порядок</a:t>
            </a:r>
            <a:r>
              <a:rPr lang="ru-RU" sz="120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ru-RU" sz="1200">
                <a:solidFill>
                  <a:srgbClr val="000000"/>
                </a:solidFill>
                <a:latin typeface="Arial" pitchFamily="34" charset="0"/>
              </a:rPr>
              <a:t>направления  на специализированное лечение </a:t>
            </a:r>
            <a:r>
              <a:rPr lang="ru-RU" sz="1200" b="1">
                <a:solidFill>
                  <a:srgbClr val="000000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2063" name="Text Box 18"/>
          <p:cNvSpPr txBox="1">
            <a:spLocks noChangeArrowheads="1"/>
          </p:cNvSpPr>
          <p:nvPr/>
        </p:nvSpPr>
        <p:spPr bwMode="auto">
          <a:xfrm>
            <a:off x="900113" y="1916113"/>
            <a:ext cx="3060700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 b="1">
                <a:solidFill>
                  <a:srgbClr val="0000FF"/>
                </a:solidFill>
                <a:latin typeface="Arial" pitchFamily="34" charset="0"/>
              </a:rPr>
              <a:t>Внедрены:</a:t>
            </a:r>
            <a:r>
              <a:rPr lang="ru-RU" b="1">
                <a:solidFill>
                  <a:srgbClr val="990000"/>
                </a:solidFill>
                <a:latin typeface="Arial" pitchFamily="34" charset="0"/>
              </a:rPr>
              <a:t>  </a:t>
            </a:r>
          </a:p>
          <a:p>
            <a:pPr eaLnBrk="1" hangingPunct="1"/>
            <a:r>
              <a:rPr lang="ru-RU" sz="1200" b="1">
                <a:solidFill>
                  <a:srgbClr val="990000"/>
                </a:solidFill>
                <a:latin typeface="Arial" pitchFamily="34" charset="0"/>
              </a:rPr>
              <a:t>- мониторниг </a:t>
            </a:r>
            <a:r>
              <a:rPr lang="ru-RU" sz="1200">
                <a:solidFill>
                  <a:srgbClr val="000000"/>
                </a:solidFill>
                <a:latin typeface="Arial" pitchFamily="34" charset="0"/>
              </a:rPr>
              <a:t>деятельности ЛПУ</a:t>
            </a:r>
          </a:p>
          <a:p>
            <a:pPr eaLnBrk="1" hangingPunct="1"/>
            <a:r>
              <a:rPr lang="ru-RU" sz="1200">
                <a:solidFill>
                  <a:srgbClr val="000000"/>
                </a:solidFill>
                <a:latin typeface="Arial" pitchFamily="34" charset="0"/>
              </a:rPr>
              <a:t>по раннему выявлению онкологической </a:t>
            </a:r>
          </a:p>
          <a:p>
            <a:pPr eaLnBrk="1" hangingPunct="1"/>
            <a:r>
              <a:rPr lang="ru-RU" sz="1200">
                <a:solidFill>
                  <a:srgbClr val="000000"/>
                </a:solidFill>
                <a:latin typeface="Arial" pitchFamily="34" charset="0"/>
              </a:rPr>
              <a:t>патологии</a:t>
            </a:r>
          </a:p>
          <a:p>
            <a:pPr eaLnBrk="1" hangingPunct="1"/>
            <a:endParaRPr lang="ru-RU" sz="1200" b="1">
              <a:solidFill>
                <a:srgbClr val="000000"/>
              </a:solidFill>
              <a:latin typeface="Arial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ru-RU" sz="1200" b="1">
                <a:solidFill>
                  <a:srgbClr val="990000"/>
                </a:solidFill>
                <a:latin typeface="Arial" pitchFamily="34" charset="0"/>
              </a:rPr>
              <a:t>- система</a:t>
            </a:r>
            <a:r>
              <a:rPr lang="ru-RU" sz="1200" b="1">
                <a:solidFill>
                  <a:srgbClr val="000099"/>
                </a:solidFill>
                <a:latin typeface="Arial" pitchFamily="34" charset="0"/>
              </a:rPr>
              <a:t>  </a:t>
            </a:r>
            <a:r>
              <a:rPr lang="ru-RU" sz="1200" b="1">
                <a:solidFill>
                  <a:srgbClr val="000000"/>
                </a:solidFill>
                <a:latin typeface="Arial" pitchFamily="34" charset="0"/>
              </a:rPr>
              <a:t>индикативных оценок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Tx/>
              <a:buChar char="-"/>
            </a:pPr>
            <a:r>
              <a:rPr lang="ru-RU" sz="1200">
                <a:solidFill>
                  <a:srgbClr val="000000"/>
                </a:solidFill>
                <a:latin typeface="Arial" pitchFamily="34" charset="0"/>
              </a:rPr>
              <a:t>состояния онкологической помощи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ru-RU" sz="1200">
                <a:solidFill>
                  <a:srgbClr val="000000"/>
                </a:solidFill>
                <a:latin typeface="Arial" pitchFamily="34" charset="0"/>
              </a:rPr>
              <a:t> на уровне муниципальных образований</a:t>
            </a:r>
            <a:endParaRPr lang="ru-RU" sz="1200" b="1">
              <a:solidFill>
                <a:srgbClr val="000000"/>
              </a:solidFill>
              <a:latin typeface="Arial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</a:pPr>
            <a:endParaRPr lang="ru-RU" sz="1200" b="1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2064" name="Text Box 19"/>
          <p:cNvSpPr txBox="1">
            <a:spLocks noChangeArrowheads="1"/>
          </p:cNvSpPr>
          <p:nvPr/>
        </p:nvSpPr>
        <p:spPr bwMode="auto">
          <a:xfrm>
            <a:off x="158750" y="140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sz="1400" b="1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2065" name="Text Box 20"/>
          <p:cNvSpPr txBox="1">
            <a:spLocks noChangeArrowheads="1"/>
          </p:cNvSpPr>
          <p:nvPr/>
        </p:nvSpPr>
        <p:spPr bwMode="auto">
          <a:xfrm>
            <a:off x="611188" y="479107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sz="1400" b="1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2066" name="Text Box 21"/>
          <p:cNvSpPr txBox="1">
            <a:spLocks noChangeArrowheads="1"/>
          </p:cNvSpPr>
          <p:nvPr/>
        </p:nvSpPr>
        <p:spPr bwMode="auto">
          <a:xfrm>
            <a:off x="376238" y="522287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sz="1400" b="1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2067" name="Rectangle 24"/>
          <p:cNvSpPr>
            <a:spLocks noChangeArrowheads="1"/>
          </p:cNvSpPr>
          <p:nvPr/>
        </p:nvSpPr>
        <p:spPr bwMode="auto">
          <a:xfrm>
            <a:off x="4932363" y="765175"/>
            <a:ext cx="3062287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1400" b="1">
                <a:solidFill>
                  <a:srgbClr val="0000FF"/>
                </a:solidFill>
                <a:latin typeface="Tahoma" pitchFamily="34" charset="0"/>
              </a:rPr>
              <a:t>Подготовка кадров в 2010 году:</a:t>
            </a:r>
          </a:p>
        </p:txBody>
      </p:sp>
      <p:graphicFrame>
        <p:nvGraphicFramePr>
          <p:cNvPr id="2050" name="Объект 29"/>
          <p:cNvGraphicFramePr>
            <a:graphicFrameLocks/>
          </p:cNvGraphicFramePr>
          <p:nvPr/>
        </p:nvGraphicFramePr>
        <p:xfrm>
          <a:off x="0" y="4437063"/>
          <a:ext cx="3249613" cy="214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Диаграмма" r:id="rId4" imgW="3248152" imgH="1876552" progId="Excel.Chart.8">
                  <p:embed/>
                </p:oleObj>
              </mc:Choice>
              <mc:Fallback>
                <p:oleObj name="Диаграмма" r:id="rId4" imgW="3248152" imgH="1876552" progId="Excel.Chart.8">
                  <p:embed/>
                  <p:pic>
                    <p:nvPicPr>
                      <p:cNvPr id="0" name="Объект 2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437063"/>
                        <a:ext cx="3249613" cy="2147887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 w="9525">
                        <a:solidFill>
                          <a:srgbClr val="EAEAEA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26"/>
          <p:cNvGraphicFramePr>
            <a:graphicFrameLocks/>
          </p:cNvGraphicFramePr>
          <p:nvPr/>
        </p:nvGraphicFramePr>
        <p:xfrm>
          <a:off x="2700338" y="4095750"/>
          <a:ext cx="3384550" cy="250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Диаграмма" r:id="rId6" imgW="3724466" imgH="2504884" progId="Excel.Chart.8">
                  <p:embed/>
                </p:oleObj>
              </mc:Choice>
              <mc:Fallback>
                <p:oleObj name="Диаграмма" r:id="rId6" imgW="3724466" imgH="2504884" progId="Excel.Chart.8">
                  <p:embed/>
                  <p:pic>
                    <p:nvPicPr>
                      <p:cNvPr id="0" name="Object 2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4095750"/>
                        <a:ext cx="3384550" cy="2501900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 w="9525">
                        <a:solidFill>
                          <a:srgbClr val="EAEAEA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27"/>
          <p:cNvGraphicFramePr>
            <a:graphicFrameLocks/>
          </p:cNvGraphicFramePr>
          <p:nvPr/>
        </p:nvGraphicFramePr>
        <p:xfrm>
          <a:off x="6089650" y="4508500"/>
          <a:ext cx="3054350" cy="215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Диаграмма" r:id="rId8" imgW="3829050" imgH="2324290" progId="Excel.Chart.8">
                  <p:embed/>
                </p:oleObj>
              </mc:Choice>
              <mc:Fallback>
                <p:oleObj name="Диаграмма" r:id="rId8" imgW="3829050" imgH="2324290" progId="Excel.Chart.8">
                  <p:embed/>
                  <p:pic>
                    <p:nvPicPr>
                      <p:cNvPr id="0" name="Object 27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9650" y="4508500"/>
                        <a:ext cx="3054350" cy="2154238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 w="9525">
                        <a:solidFill>
                          <a:srgbClr val="EAEAEA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8" name="AutoShape 28"/>
          <p:cNvSpPr>
            <a:spLocks noChangeArrowheads="1"/>
          </p:cNvSpPr>
          <p:nvPr/>
        </p:nvSpPr>
        <p:spPr bwMode="auto">
          <a:xfrm rot="10800000">
            <a:off x="320675" y="3733800"/>
            <a:ext cx="8499475" cy="7397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 algn="ctr">
            <a:solidFill>
              <a:schemeClr val="folHlink"/>
            </a:solidFill>
            <a:miter lim="800000"/>
            <a:headEnd/>
            <a:tailEnd/>
          </a:ln>
        </p:spPr>
        <p:txBody>
          <a:bodyPr rot="10800000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ru-RU" sz="1400" b="1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48" name="Стрелка вниз 47"/>
          <p:cNvSpPr>
            <a:spLocks noChangeArrowheads="1"/>
          </p:cNvSpPr>
          <p:nvPr/>
        </p:nvSpPr>
        <p:spPr bwMode="auto">
          <a:xfrm>
            <a:off x="754063" y="5589588"/>
            <a:ext cx="649287" cy="373062"/>
          </a:xfrm>
          <a:prstGeom prst="downArrow">
            <a:avLst>
              <a:gd name="adj1" fmla="val 74389"/>
              <a:gd name="adj2" fmla="val 50000"/>
            </a:avLst>
          </a:prstGeom>
          <a:solidFill>
            <a:srgbClr val="CCFFFF"/>
          </a:solidFill>
          <a:ln w="9525" algn="ctr">
            <a:solidFill>
              <a:srgbClr val="FF8021"/>
            </a:solidFill>
            <a:miter lim="800000"/>
            <a:headEnd/>
            <a:tailEnd/>
          </a:ln>
          <a:effectLst>
            <a:outerShdw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1200" b="1">
                <a:solidFill>
                  <a:srgbClr val="000000"/>
                </a:solidFill>
              </a:rPr>
              <a:t>2,</a:t>
            </a:r>
            <a:r>
              <a:rPr lang="en-US" sz="1200" b="1">
                <a:solidFill>
                  <a:srgbClr val="000000"/>
                </a:solidFill>
              </a:rPr>
              <a:t>2</a:t>
            </a:r>
            <a:r>
              <a:rPr lang="ru-RU" sz="1200" b="1">
                <a:solidFill>
                  <a:srgbClr val="000000"/>
                </a:solidFill>
              </a:rPr>
              <a:t>%</a:t>
            </a:r>
          </a:p>
        </p:txBody>
      </p:sp>
      <p:sp>
        <p:nvSpPr>
          <p:cNvPr id="2" name="Стрелка вниз 47"/>
          <p:cNvSpPr>
            <a:spLocks noChangeArrowheads="1"/>
          </p:cNvSpPr>
          <p:nvPr/>
        </p:nvSpPr>
        <p:spPr bwMode="auto">
          <a:xfrm>
            <a:off x="3924300" y="5734050"/>
            <a:ext cx="649288" cy="373063"/>
          </a:xfrm>
          <a:prstGeom prst="downArrow">
            <a:avLst>
              <a:gd name="adj1" fmla="val 74389"/>
              <a:gd name="adj2" fmla="val 50000"/>
            </a:avLst>
          </a:prstGeom>
          <a:solidFill>
            <a:srgbClr val="CCFFFF"/>
          </a:solidFill>
          <a:ln w="9525" algn="ctr">
            <a:solidFill>
              <a:srgbClr val="FF8021"/>
            </a:solidFill>
            <a:miter lim="800000"/>
            <a:headEnd/>
            <a:tailEnd/>
          </a:ln>
          <a:effectLst>
            <a:outerShdw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1200" b="1">
                <a:solidFill>
                  <a:srgbClr val="000000"/>
                </a:solidFill>
              </a:rPr>
              <a:t>1</a:t>
            </a:r>
            <a:r>
              <a:rPr lang="ru-RU" sz="1200" b="1">
                <a:solidFill>
                  <a:srgbClr val="000000"/>
                </a:solidFill>
              </a:rPr>
              <a:t>,</a:t>
            </a:r>
            <a:r>
              <a:rPr lang="en-US" sz="1200" b="1">
                <a:solidFill>
                  <a:srgbClr val="000000"/>
                </a:solidFill>
              </a:rPr>
              <a:t>2</a:t>
            </a:r>
            <a:r>
              <a:rPr lang="ru-RU" sz="1200" b="1">
                <a:solidFill>
                  <a:srgbClr val="000000"/>
                </a:solidFill>
              </a:rPr>
              <a:t>%</a:t>
            </a:r>
          </a:p>
        </p:txBody>
      </p:sp>
      <p:sp>
        <p:nvSpPr>
          <p:cNvPr id="11" name="Стрелка вниз 10"/>
          <p:cNvSpPr>
            <a:spLocks noChangeArrowheads="1"/>
          </p:cNvSpPr>
          <p:nvPr/>
        </p:nvSpPr>
        <p:spPr bwMode="auto">
          <a:xfrm rot="10800000">
            <a:off x="7164388" y="5516563"/>
            <a:ext cx="652462" cy="334962"/>
          </a:xfrm>
          <a:prstGeom prst="downArrow">
            <a:avLst>
              <a:gd name="adj1" fmla="val 74389"/>
              <a:gd name="adj2" fmla="val 50000"/>
            </a:avLst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 algn="ctr">
            <a:solidFill>
              <a:srgbClr val="46AAC5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rot="1080000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600" dirty="0"/>
          </a:p>
        </p:txBody>
      </p:sp>
      <p:sp>
        <p:nvSpPr>
          <p:cNvPr id="2072" name="TextBox 8"/>
          <p:cNvSpPr txBox="1">
            <a:spLocks noChangeArrowheads="1"/>
          </p:cNvSpPr>
          <p:nvPr/>
        </p:nvSpPr>
        <p:spPr bwMode="auto">
          <a:xfrm>
            <a:off x="7235825" y="5589588"/>
            <a:ext cx="5254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200" b="1">
                <a:solidFill>
                  <a:srgbClr val="080808"/>
                </a:solidFill>
              </a:rPr>
              <a:t>4</a:t>
            </a:r>
            <a:r>
              <a:rPr lang="en-US" sz="1200" b="1">
                <a:solidFill>
                  <a:srgbClr val="080808"/>
                </a:solidFill>
              </a:rPr>
              <a:t>,5</a:t>
            </a:r>
            <a:r>
              <a:rPr lang="ru-RU" sz="1200" b="1">
                <a:solidFill>
                  <a:srgbClr val="080808"/>
                </a:solidFill>
              </a:rPr>
              <a:t>%</a:t>
            </a:r>
          </a:p>
        </p:txBody>
      </p:sp>
      <p:sp>
        <p:nvSpPr>
          <p:cNvPr id="33" name="Номер слайда 21"/>
          <p:cNvSpPr txBox="1">
            <a:spLocks/>
          </p:cNvSpPr>
          <p:nvPr/>
        </p:nvSpPr>
        <p:spPr bwMode="auto">
          <a:xfrm>
            <a:off x="71438" y="6310313"/>
            <a:ext cx="9286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fld id="{F5D4F01F-3137-4E31-B27D-AFD9F8ACD90C}" type="slidenum">
              <a:rPr lang="ru-RU" sz="140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pPr>
                <a:defRPr/>
              </a:pPr>
              <a:t>10</a:t>
            </a:fld>
            <a:endParaRPr lang="ru-RU" sz="1400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074" name="Text Box 34"/>
          <p:cNvSpPr txBox="1">
            <a:spLocks noChangeArrowheads="1"/>
          </p:cNvSpPr>
          <p:nvPr/>
        </p:nvSpPr>
        <p:spPr bwMode="auto">
          <a:xfrm>
            <a:off x="2195513" y="3716338"/>
            <a:ext cx="5149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/>
              <a:t>Состояние онкологической помощи в 2010 году</a:t>
            </a:r>
          </a:p>
        </p:txBody>
      </p:sp>
      <p:sp>
        <p:nvSpPr>
          <p:cNvPr id="2075" name="Text Box 29"/>
          <p:cNvSpPr txBox="1">
            <a:spLocks noChangeArrowheads="1"/>
          </p:cNvSpPr>
          <p:nvPr/>
        </p:nvSpPr>
        <p:spPr bwMode="auto">
          <a:xfrm>
            <a:off x="7027863" y="6381750"/>
            <a:ext cx="2116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FF"/>
                </a:solidFill>
              </a:rPr>
              <a:t>www.minzdrav.tatar.ru</a:t>
            </a:r>
            <a:endParaRPr lang="ru-RU" sz="16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27088" y="260350"/>
            <a:ext cx="80660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ru-RU" sz="19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032000" y="750888"/>
            <a:ext cx="1841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kumimoji="1" lang="ru-RU" sz="2600">
              <a:solidFill>
                <a:srgbClr val="66FF33"/>
              </a:solidFill>
              <a:latin typeface="Tahoma" pitchFamily="34" charset="0"/>
            </a:endParaRPr>
          </a:p>
        </p:txBody>
      </p:sp>
      <p:pic>
        <p:nvPicPr>
          <p:cNvPr id="3077" name="Picture 3" descr="0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1438"/>
            <a:ext cx="4965700" cy="912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078" name="Picture 3" descr="0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0750" y="71438"/>
            <a:ext cx="5937250" cy="912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071563" y="184150"/>
            <a:ext cx="5659437" cy="547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80" name="Прямоугольник 8"/>
          <p:cNvSpPr>
            <a:spLocks noChangeArrowheads="1"/>
          </p:cNvSpPr>
          <p:nvPr/>
        </p:nvSpPr>
        <p:spPr bwMode="auto">
          <a:xfrm>
            <a:off x="1071563" y="179388"/>
            <a:ext cx="5214937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b="1">
                <a:latin typeface="Arial" pitchFamily="34" charset="0"/>
              </a:rPr>
              <a:t>Единый комплекс оборудования для лучевой терапии</a:t>
            </a:r>
            <a:endParaRPr lang="en-US" sz="1600" b="1">
              <a:latin typeface="Arial" pitchFamily="34" charset="0"/>
            </a:endParaRPr>
          </a:p>
        </p:txBody>
      </p:sp>
      <p:sp>
        <p:nvSpPr>
          <p:cNvPr id="3081" name="Line 2"/>
          <p:cNvSpPr>
            <a:spLocks noChangeShapeType="1"/>
          </p:cNvSpPr>
          <p:nvPr/>
        </p:nvSpPr>
        <p:spPr bwMode="auto">
          <a:xfrm flipV="1">
            <a:off x="1908175" y="3429000"/>
            <a:ext cx="86360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2" name="Rectangle 24"/>
          <p:cNvSpPr>
            <a:spLocks noChangeArrowheads="1"/>
          </p:cNvSpPr>
          <p:nvPr/>
        </p:nvSpPr>
        <p:spPr bwMode="auto">
          <a:xfrm>
            <a:off x="539750" y="5229225"/>
            <a:ext cx="1441450" cy="10795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ru-RU" sz="1200">
              <a:latin typeface="Arial" pitchFamily="34" charset="0"/>
            </a:endParaRPr>
          </a:p>
        </p:txBody>
      </p:sp>
      <p:sp>
        <p:nvSpPr>
          <p:cNvPr id="3083" name="Rectangle 60"/>
          <p:cNvSpPr>
            <a:spLocks noChangeAspect="1" noChangeArrowheads="1"/>
          </p:cNvSpPr>
          <p:nvPr/>
        </p:nvSpPr>
        <p:spPr bwMode="auto">
          <a:xfrm>
            <a:off x="468313" y="2636838"/>
            <a:ext cx="1576387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ru-RU" sz="1200" b="1">
                <a:solidFill>
                  <a:srgbClr val="000000"/>
                </a:solidFill>
                <a:latin typeface="Arial" pitchFamily="34" charset="0"/>
              </a:rPr>
              <a:t>КТ для онкологии </a:t>
            </a:r>
          </a:p>
          <a:p>
            <a:pPr algn="ctr" eaLnBrk="0" hangingPunct="0"/>
            <a:r>
              <a:rPr lang="ru-RU" sz="1200" b="1">
                <a:solidFill>
                  <a:srgbClr val="000000"/>
                </a:solidFill>
                <a:latin typeface="Arial" pitchFamily="34" charset="0"/>
              </a:rPr>
              <a:t>с виртуальной</a:t>
            </a:r>
          </a:p>
          <a:p>
            <a:pPr algn="ctr" eaLnBrk="0" hangingPunct="0"/>
            <a:r>
              <a:rPr lang="ru-RU" sz="1200" b="1">
                <a:solidFill>
                  <a:srgbClr val="000000"/>
                </a:solidFill>
                <a:latin typeface="Arial" pitchFamily="34" charset="0"/>
              </a:rPr>
              <a:t>симуляцией</a:t>
            </a:r>
            <a:endParaRPr lang="de-DE" sz="12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84" name="Rectangle 61"/>
          <p:cNvSpPr>
            <a:spLocks noChangeArrowheads="1"/>
          </p:cNvSpPr>
          <p:nvPr/>
        </p:nvSpPr>
        <p:spPr bwMode="auto">
          <a:xfrm>
            <a:off x="684213" y="908050"/>
            <a:ext cx="1223962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>
            <a:spAutoFit/>
          </a:bodyPr>
          <a:lstStyle/>
          <a:p>
            <a:pPr algn="ctr" eaLnBrk="0" hangingPunct="0">
              <a:lnSpc>
                <a:spcPts val="2400"/>
              </a:lnSpc>
            </a:pPr>
            <a:r>
              <a:rPr lang="ru-RU" sz="1200" b="1">
                <a:solidFill>
                  <a:srgbClr val="000000"/>
                </a:solidFill>
                <a:latin typeface="Arial" pitchFamily="34" charset="0"/>
              </a:rPr>
              <a:t>ОФЭКТ</a:t>
            </a:r>
            <a:r>
              <a:rPr lang="en-US" sz="1200" b="1">
                <a:solidFill>
                  <a:srgbClr val="000000"/>
                </a:solidFill>
                <a:latin typeface="Arial" pitchFamily="34" charset="0"/>
              </a:rPr>
              <a:t>/ KT</a:t>
            </a:r>
            <a:endParaRPr lang="de-DE" sz="12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85" name="Rectangle 70"/>
          <p:cNvSpPr>
            <a:spLocks noChangeArrowheads="1"/>
          </p:cNvSpPr>
          <p:nvPr/>
        </p:nvSpPr>
        <p:spPr bwMode="auto">
          <a:xfrm>
            <a:off x="2843213" y="2398713"/>
            <a:ext cx="15240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ru-RU" sz="1200" b="1">
                <a:solidFill>
                  <a:srgbClr val="000000"/>
                </a:solidFill>
                <a:latin typeface="Arial" pitchFamily="34" charset="0"/>
              </a:rPr>
              <a:t>Система</a:t>
            </a:r>
          </a:p>
          <a:p>
            <a:pPr algn="ctr" eaLnBrk="0" hangingPunct="0"/>
            <a:r>
              <a:rPr lang="en-US" sz="1200" b="1">
                <a:solidFill>
                  <a:srgbClr val="000000"/>
                </a:solidFill>
                <a:latin typeface="Arial" pitchFamily="34" charset="0"/>
              </a:rPr>
              <a:t>3D-</a:t>
            </a:r>
            <a:r>
              <a:rPr lang="ru-RU" sz="1200" b="1">
                <a:solidFill>
                  <a:srgbClr val="000000"/>
                </a:solidFill>
                <a:latin typeface="Arial" pitchFamily="34" charset="0"/>
              </a:rPr>
              <a:t>планирования</a:t>
            </a:r>
            <a:endParaRPr lang="de-DE" sz="12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86" name="Rectangle 80"/>
          <p:cNvSpPr>
            <a:spLocks noChangeAspect="1" noChangeArrowheads="1"/>
          </p:cNvSpPr>
          <p:nvPr/>
        </p:nvSpPr>
        <p:spPr bwMode="auto">
          <a:xfrm>
            <a:off x="4787900" y="1068388"/>
            <a:ext cx="2160588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ru-RU" sz="1200" b="1">
                <a:solidFill>
                  <a:srgbClr val="000000"/>
                </a:solidFill>
                <a:latin typeface="Arial" pitchFamily="34" charset="0"/>
              </a:rPr>
              <a:t>Линейный</a:t>
            </a:r>
            <a:r>
              <a:rPr lang="en-US" sz="1200" b="1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ru-RU" sz="1200" b="1">
                <a:solidFill>
                  <a:srgbClr val="000000"/>
                </a:solidFill>
                <a:latin typeface="Arial" pitchFamily="34" charset="0"/>
              </a:rPr>
              <a:t>ускоритель</a:t>
            </a:r>
            <a:endParaRPr lang="de-DE" sz="12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87" name="Rectangle 81"/>
          <p:cNvSpPr>
            <a:spLocks noChangeAspect="1" noChangeArrowheads="1"/>
          </p:cNvSpPr>
          <p:nvPr/>
        </p:nvSpPr>
        <p:spPr bwMode="auto">
          <a:xfrm>
            <a:off x="4787900" y="2868613"/>
            <a:ext cx="2305050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ru-RU" sz="1200" b="1">
                <a:solidFill>
                  <a:srgbClr val="000000"/>
                </a:solidFill>
                <a:latin typeface="Arial" pitchFamily="34" charset="0"/>
              </a:rPr>
              <a:t>Гаммааппарат для ДЛТ</a:t>
            </a:r>
            <a:endParaRPr lang="de-DE" sz="1200" b="1">
              <a:solidFill>
                <a:srgbClr val="000000"/>
              </a:solidFill>
              <a:latin typeface="Arial" pitchFamily="34" charset="0"/>
            </a:endParaRPr>
          </a:p>
        </p:txBody>
      </p:sp>
      <p:graphicFrame>
        <p:nvGraphicFramePr>
          <p:cNvPr id="3074" name="Object 87"/>
          <p:cNvGraphicFramePr>
            <a:graphicFrameLocks noChangeAspect="1"/>
          </p:cNvGraphicFramePr>
          <p:nvPr/>
        </p:nvGraphicFramePr>
        <p:xfrm>
          <a:off x="2843213" y="2852738"/>
          <a:ext cx="1584325" cy="117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name="Photo Editor Photo" r:id="rId5" imgW="10964806" imgH="8164065" progId="MSPhotoEd.3">
                  <p:embed/>
                </p:oleObj>
              </mc:Choice>
              <mc:Fallback>
                <p:oleObj name="Photo Editor Photo" r:id="rId5" imgW="10964806" imgH="8164065" progId="MSPhotoEd.3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2852738"/>
                        <a:ext cx="1584325" cy="1179512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8" name="Text Box 90"/>
          <p:cNvSpPr txBox="1">
            <a:spLocks noChangeArrowheads="1"/>
          </p:cNvSpPr>
          <p:nvPr/>
        </p:nvSpPr>
        <p:spPr bwMode="auto">
          <a:xfrm>
            <a:off x="654050" y="5491163"/>
            <a:ext cx="1216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1200" b="1">
                <a:solidFill>
                  <a:srgbClr val="000000"/>
                </a:solidFill>
                <a:latin typeface="Arial" pitchFamily="34" charset="0"/>
              </a:rPr>
              <a:t>Диагностика</a:t>
            </a:r>
          </a:p>
          <a:p>
            <a:pPr algn="ctr" eaLnBrk="1" hangingPunct="1"/>
            <a:r>
              <a:rPr lang="ru-RU" sz="1200" b="1">
                <a:solidFill>
                  <a:srgbClr val="000000"/>
                </a:solidFill>
                <a:latin typeface="Arial" pitchFamily="34" charset="0"/>
              </a:rPr>
              <a:t>КТ, МРТ и т.д.</a:t>
            </a:r>
            <a:endParaRPr lang="ru-RU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89" name="Text Box 96"/>
          <p:cNvSpPr txBox="1">
            <a:spLocks noChangeArrowheads="1"/>
          </p:cNvSpPr>
          <p:nvPr/>
        </p:nvSpPr>
        <p:spPr bwMode="auto">
          <a:xfrm>
            <a:off x="7716838" y="3081338"/>
            <a:ext cx="1103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1200" b="1">
                <a:solidFill>
                  <a:srgbClr val="000000"/>
                </a:solidFill>
                <a:latin typeface="Arial" pitchFamily="34" charset="0"/>
              </a:rPr>
              <a:t>Дозиметрия</a:t>
            </a:r>
          </a:p>
        </p:txBody>
      </p:sp>
      <p:sp>
        <p:nvSpPr>
          <p:cNvPr id="3090" name="Text Box 97"/>
          <p:cNvSpPr txBox="1">
            <a:spLocks noChangeArrowheads="1"/>
          </p:cNvSpPr>
          <p:nvPr/>
        </p:nvSpPr>
        <p:spPr bwMode="auto">
          <a:xfrm>
            <a:off x="5229225" y="4579938"/>
            <a:ext cx="157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1200" b="1">
                <a:solidFill>
                  <a:srgbClr val="000000"/>
                </a:solidFill>
                <a:latin typeface="Arial" pitchFamily="34" charset="0"/>
              </a:rPr>
              <a:t>Гаммааппарат </a:t>
            </a:r>
          </a:p>
          <a:p>
            <a:pPr algn="ctr" eaLnBrk="1" hangingPunct="1"/>
            <a:r>
              <a:rPr lang="ru-RU" sz="1200" b="1">
                <a:solidFill>
                  <a:srgbClr val="000000"/>
                </a:solidFill>
                <a:latin typeface="Arial" pitchFamily="34" charset="0"/>
              </a:rPr>
              <a:t>для брахитерапии</a:t>
            </a:r>
          </a:p>
        </p:txBody>
      </p:sp>
      <p:pic>
        <p:nvPicPr>
          <p:cNvPr id="3091" name="Picture 14" descr="ofekt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195388"/>
            <a:ext cx="1368425" cy="14414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15" descr="Рис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5011738"/>
            <a:ext cx="1547813" cy="1155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16" descr="Рокус-АМ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3140075"/>
            <a:ext cx="1728788" cy="13954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17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1339850"/>
            <a:ext cx="1943100" cy="1311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5" name="Line 18"/>
          <p:cNvSpPr>
            <a:spLocks noChangeShapeType="1"/>
          </p:cNvSpPr>
          <p:nvPr/>
        </p:nvSpPr>
        <p:spPr bwMode="auto">
          <a:xfrm>
            <a:off x="1908175" y="1771650"/>
            <a:ext cx="863600" cy="15128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96" name="Line 19"/>
          <p:cNvSpPr>
            <a:spLocks noChangeShapeType="1"/>
          </p:cNvSpPr>
          <p:nvPr/>
        </p:nvSpPr>
        <p:spPr bwMode="auto">
          <a:xfrm flipV="1">
            <a:off x="1979613" y="3644900"/>
            <a:ext cx="792162" cy="2016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97" name="Line 20"/>
          <p:cNvSpPr>
            <a:spLocks noChangeShapeType="1"/>
          </p:cNvSpPr>
          <p:nvPr/>
        </p:nvSpPr>
        <p:spPr bwMode="auto">
          <a:xfrm flipV="1">
            <a:off x="4427538" y="2349500"/>
            <a:ext cx="431800" cy="1077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98" name="Line 21"/>
          <p:cNvSpPr>
            <a:spLocks noChangeShapeType="1"/>
          </p:cNvSpPr>
          <p:nvPr/>
        </p:nvSpPr>
        <p:spPr bwMode="auto">
          <a:xfrm>
            <a:off x="4427538" y="3429000"/>
            <a:ext cx="576262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99" name="Line 22"/>
          <p:cNvSpPr>
            <a:spLocks noChangeShapeType="1"/>
          </p:cNvSpPr>
          <p:nvPr/>
        </p:nvSpPr>
        <p:spPr bwMode="auto">
          <a:xfrm>
            <a:off x="4427538" y="3500438"/>
            <a:ext cx="792162" cy="20875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00" name="Line 23"/>
          <p:cNvSpPr>
            <a:spLocks noChangeShapeType="1"/>
          </p:cNvSpPr>
          <p:nvPr/>
        </p:nvSpPr>
        <p:spPr bwMode="auto">
          <a:xfrm>
            <a:off x="6877050" y="2276475"/>
            <a:ext cx="719138" cy="2089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01" name="Line 24"/>
          <p:cNvSpPr>
            <a:spLocks noChangeShapeType="1"/>
          </p:cNvSpPr>
          <p:nvPr/>
        </p:nvSpPr>
        <p:spPr bwMode="auto">
          <a:xfrm>
            <a:off x="6804025" y="3860800"/>
            <a:ext cx="792163" cy="720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02" name="Line 25"/>
          <p:cNvSpPr>
            <a:spLocks noChangeShapeType="1"/>
          </p:cNvSpPr>
          <p:nvPr/>
        </p:nvSpPr>
        <p:spPr bwMode="auto">
          <a:xfrm flipV="1">
            <a:off x="6804025" y="4652963"/>
            <a:ext cx="792163" cy="86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03" name="Line 26"/>
          <p:cNvSpPr>
            <a:spLocks noChangeShapeType="1"/>
          </p:cNvSpPr>
          <p:nvPr/>
        </p:nvSpPr>
        <p:spPr bwMode="auto">
          <a:xfrm>
            <a:off x="8172450" y="5588000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04" name="Line 27"/>
          <p:cNvSpPr>
            <a:spLocks noChangeShapeType="1"/>
          </p:cNvSpPr>
          <p:nvPr/>
        </p:nvSpPr>
        <p:spPr bwMode="auto">
          <a:xfrm flipH="1">
            <a:off x="3708400" y="6308725"/>
            <a:ext cx="4464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05" name="Line 28"/>
          <p:cNvSpPr>
            <a:spLocks noChangeShapeType="1"/>
          </p:cNvSpPr>
          <p:nvPr/>
        </p:nvSpPr>
        <p:spPr bwMode="auto">
          <a:xfrm flipV="1">
            <a:off x="3708400" y="4076700"/>
            <a:ext cx="0" cy="2232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06" name="Rectangle 29"/>
          <p:cNvSpPr>
            <a:spLocks noChangeArrowheads="1"/>
          </p:cNvSpPr>
          <p:nvPr/>
        </p:nvSpPr>
        <p:spPr bwMode="auto">
          <a:xfrm>
            <a:off x="539750" y="3284538"/>
            <a:ext cx="1439863" cy="18002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grpSp>
        <p:nvGrpSpPr>
          <p:cNvPr id="3107" name="Group 37"/>
          <p:cNvGrpSpPr>
            <a:grpSpLocks/>
          </p:cNvGrpSpPr>
          <p:nvPr/>
        </p:nvGrpSpPr>
        <p:grpSpPr bwMode="auto">
          <a:xfrm>
            <a:off x="611188" y="3436938"/>
            <a:ext cx="1258887" cy="898525"/>
            <a:chOff x="2069" y="1071"/>
            <a:chExt cx="3362" cy="2441"/>
          </a:xfrm>
        </p:grpSpPr>
        <p:pic>
          <p:nvPicPr>
            <p:cNvPr id="3118" name="Picture 38"/>
            <p:cNvPicPr>
              <a:picLocks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9" y="1144"/>
              <a:ext cx="3362" cy="2368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19" name="Rectangle 39"/>
            <p:cNvSpPr>
              <a:spLocks noChangeArrowheads="1"/>
            </p:cNvSpPr>
            <p:nvPr/>
          </p:nvSpPr>
          <p:spPr bwMode="auto">
            <a:xfrm rot="5040000">
              <a:off x="3330" y="922"/>
              <a:ext cx="45" cy="548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ru-RU" sz="1200">
                <a:latin typeface="Arial" pitchFamily="34" charset="0"/>
              </a:endParaRPr>
            </a:p>
          </p:txBody>
        </p:sp>
        <p:sp>
          <p:nvSpPr>
            <p:cNvPr id="3120" name="Line 40"/>
            <p:cNvSpPr>
              <a:spLocks noChangeShapeType="1"/>
            </p:cNvSpPr>
            <p:nvPr/>
          </p:nvSpPr>
          <p:spPr bwMode="auto">
            <a:xfrm flipV="1">
              <a:off x="2565" y="1071"/>
              <a:ext cx="2105" cy="249"/>
            </a:xfrm>
            <a:prstGeom prst="line">
              <a:avLst/>
            </a:prstGeom>
            <a:noFill/>
            <a:ln w="12700">
              <a:solidFill>
                <a:srgbClr val="CC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21" name="Line 41"/>
            <p:cNvSpPr>
              <a:spLocks noChangeShapeType="1"/>
            </p:cNvSpPr>
            <p:nvPr/>
          </p:nvSpPr>
          <p:spPr bwMode="auto">
            <a:xfrm flipV="1">
              <a:off x="4674" y="1071"/>
              <a:ext cx="0" cy="920"/>
            </a:xfrm>
            <a:prstGeom prst="line">
              <a:avLst/>
            </a:prstGeom>
            <a:noFill/>
            <a:ln w="12700">
              <a:solidFill>
                <a:srgbClr val="CC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22" name="Rectangle 42"/>
            <p:cNvSpPr>
              <a:spLocks noChangeArrowheads="1"/>
            </p:cNvSpPr>
            <p:nvPr/>
          </p:nvSpPr>
          <p:spPr bwMode="auto">
            <a:xfrm>
              <a:off x="4629" y="1991"/>
              <a:ext cx="89" cy="616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ru-RU" sz="1200">
                <a:latin typeface="Arial" pitchFamily="34" charset="0"/>
              </a:endParaRPr>
            </a:p>
          </p:txBody>
        </p:sp>
        <p:sp>
          <p:nvSpPr>
            <p:cNvPr id="3123" name="Line 43"/>
            <p:cNvSpPr>
              <a:spLocks noChangeShapeType="1"/>
            </p:cNvSpPr>
            <p:nvPr/>
          </p:nvSpPr>
          <p:spPr bwMode="auto">
            <a:xfrm flipV="1">
              <a:off x="2562" y="1311"/>
              <a:ext cx="0" cy="633"/>
            </a:xfrm>
            <a:prstGeom prst="line">
              <a:avLst/>
            </a:prstGeom>
            <a:noFill/>
            <a:ln w="12700">
              <a:solidFill>
                <a:srgbClr val="CC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24" name="Rectangle 44"/>
            <p:cNvSpPr>
              <a:spLocks noChangeArrowheads="1"/>
            </p:cNvSpPr>
            <p:nvPr/>
          </p:nvSpPr>
          <p:spPr bwMode="auto">
            <a:xfrm>
              <a:off x="2469" y="1944"/>
              <a:ext cx="41" cy="614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ru-RU" sz="1200">
                <a:latin typeface="Arial" pitchFamily="34" charset="0"/>
              </a:endParaRPr>
            </a:p>
          </p:txBody>
        </p:sp>
        <p:sp>
          <p:nvSpPr>
            <p:cNvPr id="3125" name="Rectangle 45"/>
            <p:cNvSpPr>
              <a:spLocks noChangeArrowheads="1"/>
            </p:cNvSpPr>
            <p:nvPr/>
          </p:nvSpPr>
          <p:spPr bwMode="auto">
            <a:xfrm>
              <a:off x="2517" y="1944"/>
              <a:ext cx="89" cy="614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ru-RU" sz="1200">
                <a:latin typeface="Arial" pitchFamily="34" charset="0"/>
              </a:endParaRPr>
            </a:p>
          </p:txBody>
        </p:sp>
        <p:sp>
          <p:nvSpPr>
            <p:cNvPr id="3126" name="Line 46"/>
            <p:cNvSpPr>
              <a:spLocks noChangeShapeType="1"/>
            </p:cNvSpPr>
            <p:nvPr/>
          </p:nvSpPr>
          <p:spPr bwMode="auto">
            <a:xfrm>
              <a:off x="2562" y="1996"/>
              <a:ext cx="0" cy="51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27" name="Rectangle 47"/>
            <p:cNvSpPr>
              <a:spLocks noChangeArrowheads="1"/>
            </p:cNvSpPr>
            <p:nvPr/>
          </p:nvSpPr>
          <p:spPr bwMode="auto">
            <a:xfrm>
              <a:off x="4581" y="1991"/>
              <a:ext cx="41" cy="616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ru-RU" sz="1200">
                <a:latin typeface="Arial" pitchFamily="34" charset="0"/>
              </a:endParaRPr>
            </a:p>
          </p:txBody>
        </p:sp>
        <p:sp>
          <p:nvSpPr>
            <p:cNvPr id="3128" name="Line 48"/>
            <p:cNvSpPr>
              <a:spLocks noChangeShapeType="1"/>
            </p:cNvSpPr>
            <p:nvPr/>
          </p:nvSpPr>
          <p:spPr bwMode="auto">
            <a:xfrm flipH="1">
              <a:off x="3038" y="1224"/>
              <a:ext cx="391" cy="114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Dot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29" name="Line 49"/>
            <p:cNvSpPr>
              <a:spLocks noChangeShapeType="1"/>
            </p:cNvSpPr>
            <p:nvPr/>
          </p:nvSpPr>
          <p:spPr bwMode="auto">
            <a:xfrm flipV="1">
              <a:off x="2949" y="1215"/>
              <a:ext cx="473" cy="1208"/>
            </a:xfrm>
            <a:prstGeom prst="line">
              <a:avLst/>
            </a:prstGeom>
            <a:noFill/>
            <a:ln w="12700">
              <a:solidFill>
                <a:srgbClr val="CC0066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30" name="Line 50"/>
            <p:cNvSpPr>
              <a:spLocks noChangeShapeType="1"/>
            </p:cNvSpPr>
            <p:nvPr/>
          </p:nvSpPr>
          <p:spPr bwMode="auto">
            <a:xfrm>
              <a:off x="3429" y="1224"/>
              <a:ext cx="329" cy="104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Dot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31" name="Line 51"/>
            <p:cNvSpPr>
              <a:spLocks noChangeShapeType="1"/>
            </p:cNvSpPr>
            <p:nvPr/>
          </p:nvSpPr>
          <p:spPr bwMode="auto">
            <a:xfrm>
              <a:off x="3429" y="1224"/>
              <a:ext cx="425" cy="1095"/>
            </a:xfrm>
            <a:prstGeom prst="line">
              <a:avLst/>
            </a:prstGeom>
            <a:noFill/>
            <a:ln w="12700">
              <a:solidFill>
                <a:srgbClr val="CC0066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32" name="Line 52"/>
            <p:cNvSpPr>
              <a:spLocks noChangeShapeType="1"/>
            </p:cNvSpPr>
            <p:nvPr/>
          </p:nvSpPr>
          <p:spPr bwMode="auto">
            <a:xfrm flipH="1">
              <a:off x="3039" y="2328"/>
              <a:ext cx="822" cy="1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33" name="Line 53"/>
            <p:cNvSpPr>
              <a:spLocks noChangeShapeType="1"/>
            </p:cNvSpPr>
            <p:nvPr/>
          </p:nvSpPr>
          <p:spPr bwMode="auto">
            <a:xfrm flipH="1">
              <a:off x="2942" y="2279"/>
              <a:ext cx="823" cy="13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34" name="Line 54"/>
            <p:cNvSpPr>
              <a:spLocks noChangeShapeType="1"/>
            </p:cNvSpPr>
            <p:nvPr/>
          </p:nvSpPr>
          <p:spPr bwMode="auto">
            <a:xfrm flipV="1">
              <a:off x="2565" y="2031"/>
              <a:ext cx="809" cy="201"/>
            </a:xfrm>
            <a:prstGeom prst="line">
              <a:avLst/>
            </a:prstGeom>
            <a:noFill/>
            <a:ln w="12700">
              <a:solidFill>
                <a:srgbClr val="CC00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35" name="Line 55"/>
            <p:cNvSpPr>
              <a:spLocks noChangeShapeType="1"/>
            </p:cNvSpPr>
            <p:nvPr/>
          </p:nvSpPr>
          <p:spPr bwMode="auto">
            <a:xfrm>
              <a:off x="2565" y="2232"/>
              <a:ext cx="809" cy="326"/>
            </a:xfrm>
            <a:prstGeom prst="line">
              <a:avLst/>
            </a:prstGeom>
            <a:noFill/>
            <a:ln w="12700">
              <a:solidFill>
                <a:srgbClr val="CC00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36" name="Line 56"/>
            <p:cNvSpPr>
              <a:spLocks noChangeShapeType="1"/>
            </p:cNvSpPr>
            <p:nvPr/>
          </p:nvSpPr>
          <p:spPr bwMode="auto">
            <a:xfrm>
              <a:off x="3381" y="2040"/>
              <a:ext cx="1145" cy="230"/>
            </a:xfrm>
            <a:prstGeom prst="line">
              <a:avLst/>
            </a:prstGeom>
            <a:noFill/>
            <a:ln w="12700">
              <a:solidFill>
                <a:srgbClr val="CC00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37" name="Line 57"/>
            <p:cNvSpPr>
              <a:spLocks noChangeShapeType="1"/>
            </p:cNvSpPr>
            <p:nvPr/>
          </p:nvSpPr>
          <p:spPr bwMode="auto">
            <a:xfrm flipV="1">
              <a:off x="3333" y="2319"/>
              <a:ext cx="1241" cy="248"/>
            </a:xfrm>
            <a:prstGeom prst="line">
              <a:avLst/>
            </a:prstGeom>
            <a:noFill/>
            <a:ln w="12700">
              <a:solidFill>
                <a:srgbClr val="CC00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38" name="Line 58"/>
            <p:cNvSpPr>
              <a:spLocks noChangeShapeType="1"/>
            </p:cNvSpPr>
            <p:nvPr/>
          </p:nvSpPr>
          <p:spPr bwMode="auto">
            <a:xfrm>
              <a:off x="3378" y="2040"/>
              <a:ext cx="0" cy="51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108" name="Rectangle 59"/>
          <p:cNvSpPr>
            <a:spLocks noChangeArrowheads="1"/>
          </p:cNvSpPr>
          <p:nvPr/>
        </p:nvSpPr>
        <p:spPr bwMode="auto">
          <a:xfrm>
            <a:off x="576263" y="3430588"/>
            <a:ext cx="1331912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sz="1200">
              <a:latin typeface="Arial" pitchFamily="34" charset="0"/>
            </a:endParaRPr>
          </a:p>
        </p:txBody>
      </p:sp>
      <p:grpSp>
        <p:nvGrpSpPr>
          <p:cNvPr id="3109" name="Group 53"/>
          <p:cNvGrpSpPr>
            <a:grpSpLocks/>
          </p:cNvGrpSpPr>
          <p:nvPr/>
        </p:nvGrpSpPr>
        <p:grpSpPr bwMode="auto">
          <a:xfrm>
            <a:off x="827088" y="4292600"/>
            <a:ext cx="914400" cy="744538"/>
            <a:chOff x="460" y="2507"/>
            <a:chExt cx="576" cy="464"/>
          </a:xfrm>
        </p:grpSpPr>
        <p:sp>
          <p:nvSpPr>
            <p:cNvPr id="3116" name="Rectangle 66"/>
            <p:cNvSpPr>
              <a:spLocks noChangeArrowheads="1"/>
            </p:cNvSpPr>
            <p:nvPr/>
          </p:nvSpPr>
          <p:spPr bwMode="auto">
            <a:xfrm>
              <a:off x="460" y="2507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ru-RU" sz="1200">
                <a:latin typeface="Arial" pitchFamily="34" charset="0"/>
              </a:endParaRPr>
            </a:p>
          </p:txBody>
        </p:sp>
        <p:pic>
          <p:nvPicPr>
            <p:cNvPr id="3117" name="Picture 67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2523"/>
              <a:ext cx="544" cy="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10" name="Group 56"/>
          <p:cNvGrpSpPr>
            <a:grpSpLocks/>
          </p:cNvGrpSpPr>
          <p:nvPr/>
        </p:nvGrpSpPr>
        <p:grpSpPr bwMode="auto">
          <a:xfrm>
            <a:off x="7667625" y="3357563"/>
            <a:ext cx="1223963" cy="2233612"/>
            <a:chOff x="4785" y="1933"/>
            <a:chExt cx="771" cy="1407"/>
          </a:xfrm>
        </p:grpSpPr>
        <p:pic>
          <p:nvPicPr>
            <p:cNvPr id="3113" name="Picture 88" descr="BluePhantom"/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0" y="1979"/>
              <a:ext cx="702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14" name="Picture 12" descr="Dose-1"/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1" y="2886"/>
              <a:ext cx="680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15" name="Rectangle 59"/>
            <p:cNvSpPr>
              <a:spLocks noChangeArrowheads="1"/>
            </p:cNvSpPr>
            <p:nvPr/>
          </p:nvSpPr>
          <p:spPr bwMode="auto">
            <a:xfrm>
              <a:off x="4785" y="1933"/>
              <a:ext cx="771" cy="140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>
                <a:latin typeface="Arial" pitchFamily="34" charset="0"/>
              </a:endParaRPr>
            </a:p>
          </p:txBody>
        </p:sp>
      </p:grpSp>
      <p:sp>
        <p:nvSpPr>
          <p:cNvPr id="3111" name="Text Box 65"/>
          <p:cNvSpPr txBox="1">
            <a:spLocks noChangeArrowheads="1"/>
          </p:cNvSpPr>
          <p:nvPr/>
        </p:nvSpPr>
        <p:spPr bwMode="auto">
          <a:xfrm>
            <a:off x="6877050" y="6308725"/>
            <a:ext cx="2116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FF"/>
                </a:solidFill>
              </a:rPr>
              <a:t>www.minzdrav.tatar.ru</a:t>
            </a:r>
            <a:endParaRPr lang="ru-RU" sz="1600">
              <a:solidFill>
                <a:srgbClr val="0000FF"/>
              </a:solidFill>
            </a:endParaRPr>
          </a:p>
        </p:txBody>
      </p:sp>
      <p:sp>
        <p:nvSpPr>
          <p:cNvPr id="112" name="Номер слайда 21"/>
          <p:cNvSpPr txBox="1">
            <a:spLocks noGrp="1"/>
          </p:cNvSpPr>
          <p:nvPr/>
        </p:nvSpPr>
        <p:spPr bwMode="auto">
          <a:xfrm>
            <a:off x="71438" y="6310313"/>
            <a:ext cx="468312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fld id="{8532FE16-306D-4782-8955-07E64625C7C3}" type="slidenum">
              <a:rPr lang="ru-RU" sz="140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pPr>
                <a:defRPr/>
              </a:pPr>
              <a:t>11</a:t>
            </a:fld>
            <a:endParaRPr lang="ru-RU" sz="1400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2" descr="piramida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989138"/>
            <a:ext cx="3860800" cy="419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250825" y="188913"/>
            <a:ext cx="8713788" cy="466725"/>
          </a:xfrm>
          <a:prstGeom prst="rect">
            <a:avLst/>
          </a:prstGeom>
          <a:solidFill>
            <a:srgbClr val="EAEAEA"/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400" b="1">
                <a:latin typeface="Tahoma" pitchFamily="34" charset="0"/>
              </a:rPr>
              <a:t>ОНКОЛОГИЧЕСКИЙ КЛАСТЕР</a:t>
            </a: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666750" y="4217988"/>
            <a:ext cx="32750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>
                <a:solidFill>
                  <a:srgbClr val="0000FF"/>
                </a:solidFill>
              </a:rPr>
              <a:t>Первичные онкологические отделения</a:t>
            </a:r>
            <a:r>
              <a:rPr lang="ru-RU"/>
              <a:t>  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666750" y="3294063"/>
            <a:ext cx="37607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>
                <a:solidFill>
                  <a:srgbClr val="0000FF"/>
                </a:solidFill>
              </a:rPr>
              <a:t>Стационарные онкологические отделения муниципальных ЛПУ</a:t>
            </a:r>
            <a:r>
              <a:rPr lang="ru-RU"/>
              <a:t>-  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15366" name="TextBox 6"/>
          <p:cNvSpPr txBox="1">
            <a:spLocks noChangeArrowheads="1"/>
          </p:cNvSpPr>
          <p:nvPr/>
        </p:nvSpPr>
        <p:spPr bwMode="auto">
          <a:xfrm>
            <a:off x="755650" y="4797425"/>
            <a:ext cx="35766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>
                <a:solidFill>
                  <a:srgbClr val="0000FF"/>
                </a:solidFill>
              </a:rPr>
              <a:t>Первичные онкологические кабинеты </a:t>
            </a:r>
            <a:endParaRPr lang="ru-RU">
              <a:solidFill>
                <a:srgbClr val="FF0000"/>
              </a:solidFill>
            </a:endParaRPr>
          </a:p>
        </p:txBody>
      </p:sp>
      <p:pic>
        <p:nvPicPr>
          <p:cNvPr id="15367" name="Picture 2" descr="karta11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8513" y="1587500"/>
            <a:ext cx="3960812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4" descr="kazan_rn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628775"/>
            <a:ext cx="2563813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5" descr="alm_rn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588" y="2565400"/>
            <a:ext cx="173990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3" descr="cheln_rn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1125538"/>
            <a:ext cx="2576512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TextBox 11"/>
          <p:cNvSpPr txBox="1">
            <a:spLocks noChangeArrowheads="1"/>
          </p:cNvSpPr>
          <p:nvPr/>
        </p:nvSpPr>
        <p:spPr bwMode="auto">
          <a:xfrm>
            <a:off x="161925" y="1108075"/>
            <a:ext cx="355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600">
                <a:solidFill>
                  <a:srgbClr val="FF0000"/>
                </a:solidFill>
              </a:rPr>
              <a:t>Распределение обязанностей внутри онкологического кластера по уровням</a:t>
            </a:r>
          </a:p>
        </p:txBody>
      </p:sp>
      <p:sp>
        <p:nvSpPr>
          <p:cNvPr id="15372" name="TextBox 12"/>
          <p:cNvSpPr txBox="1">
            <a:spLocks noChangeArrowheads="1"/>
          </p:cNvSpPr>
          <p:nvPr/>
        </p:nvSpPr>
        <p:spPr bwMode="auto">
          <a:xfrm>
            <a:off x="4859338" y="4403725"/>
            <a:ext cx="4033837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600">
                <a:solidFill>
                  <a:srgbClr val="0000FF"/>
                </a:solidFill>
              </a:rPr>
              <a:t>Приближение</a:t>
            </a:r>
            <a:r>
              <a:rPr lang="ru-RU" sz="1600">
                <a:solidFill>
                  <a:srgbClr val="FF0000"/>
                </a:solidFill>
              </a:rPr>
              <a:t> онкологической помощи к населению. Повышение потребительских свойств услуг. Логистика</a:t>
            </a:r>
          </a:p>
          <a:p>
            <a:pPr eaLnBrk="1" hangingPunct="1"/>
            <a:r>
              <a:rPr lang="ru-RU" sz="1600">
                <a:solidFill>
                  <a:srgbClr val="0000FF"/>
                </a:solidFill>
              </a:rPr>
              <a:t>Дистанционный</a:t>
            </a:r>
            <a:r>
              <a:rPr lang="ru-RU" sz="1600">
                <a:solidFill>
                  <a:srgbClr val="FF0000"/>
                </a:solidFill>
              </a:rPr>
              <a:t> обмен информацией ЛПУ ПМСП, первичных ОК (ОО) и РКОД МЗ РТ</a:t>
            </a:r>
          </a:p>
          <a:p>
            <a:pPr eaLnBrk="1" hangingPunct="1"/>
            <a:r>
              <a:rPr lang="ru-RU" sz="1600">
                <a:solidFill>
                  <a:srgbClr val="0000FF"/>
                </a:solidFill>
              </a:rPr>
              <a:t>Представление</a:t>
            </a:r>
            <a:r>
              <a:rPr lang="ru-RU" sz="1600">
                <a:solidFill>
                  <a:srgbClr val="FF0000"/>
                </a:solidFill>
              </a:rPr>
              <a:t> информации в Федеральный регистр онкологических больных</a:t>
            </a:r>
          </a:p>
        </p:txBody>
      </p:sp>
      <p:sp>
        <p:nvSpPr>
          <p:cNvPr id="15373" name="Text Box 14"/>
          <p:cNvSpPr txBox="1">
            <a:spLocks noChangeArrowheads="1"/>
          </p:cNvSpPr>
          <p:nvPr/>
        </p:nvSpPr>
        <p:spPr bwMode="auto">
          <a:xfrm>
            <a:off x="1692275" y="2133600"/>
            <a:ext cx="930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>
                <a:solidFill>
                  <a:srgbClr val="0000FF"/>
                </a:solidFill>
                <a:latin typeface="Arial" pitchFamily="34" charset="0"/>
              </a:rPr>
              <a:t>РКОД  </a:t>
            </a:r>
            <a:endParaRPr lang="ru-RU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5374" name="Text Box 16"/>
          <p:cNvSpPr txBox="1">
            <a:spLocks noChangeArrowheads="1"/>
          </p:cNvSpPr>
          <p:nvPr/>
        </p:nvSpPr>
        <p:spPr bwMode="auto">
          <a:xfrm>
            <a:off x="5487988" y="322263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sz="2000" b="1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15375" name="TextBox 11"/>
          <p:cNvSpPr txBox="1">
            <a:spLocks noChangeArrowheads="1"/>
          </p:cNvSpPr>
          <p:nvPr/>
        </p:nvSpPr>
        <p:spPr bwMode="auto">
          <a:xfrm>
            <a:off x="4067175" y="908050"/>
            <a:ext cx="3556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600">
                <a:solidFill>
                  <a:srgbClr val="FF0000"/>
                </a:solidFill>
              </a:rPr>
              <a:t>Головное учреждение </a:t>
            </a:r>
          </a:p>
          <a:p>
            <a:pPr eaLnBrk="1" hangingPunct="1"/>
            <a:r>
              <a:rPr lang="ru-RU" sz="1600">
                <a:solidFill>
                  <a:srgbClr val="FF0000"/>
                </a:solidFill>
              </a:rPr>
              <a:t>Три зоны ответственности</a:t>
            </a:r>
          </a:p>
          <a:p>
            <a:pPr eaLnBrk="1" hangingPunct="1"/>
            <a:r>
              <a:rPr lang="ru-RU" sz="1600">
                <a:solidFill>
                  <a:srgbClr val="FF0000"/>
                </a:solidFill>
              </a:rPr>
              <a:t>Маршрутизация пациентов </a:t>
            </a:r>
          </a:p>
        </p:txBody>
      </p:sp>
      <p:sp>
        <p:nvSpPr>
          <p:cNvPr id="75799" name="Text Box 23"/>
          <p:cNvSpPr txBox="1">
            <a:spLocks noChangeArrowheads="1"/>
          </p:cNvSpPr>
          <p:nvPr/>
        </p:nvSpPr>
        <p:spPr bwMode="auto">
          <a:xfrm>
            <a:off x="179388" y="6381750"/>
            <a:ext cx="393700" cy="290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3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12</a:t>
            </a:r>
          </a:p>
        </p:txBody>
      </p:sp>
      <p:sp>
        <p:nvSpPr>
          <p:cNvPr id="15377" name="Text Box 21"/>
          <p:cNvSpPr txBox="1">
            <a:spLocks noChangeArrowheads="1"/>
          </p:cNvSpPr>
          <p:nvPr/>
        </p:nvSpPr>
        <p:spPr bwMode="auto">
          <a:xfrm>
            <a:off x="588963" y="2570163"/>
            <a:ext cx="3095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400">
                <a:solidFill>
                  <a:srgbClr val="000099"/>
                </a:solidFill>
                <a:latin typeface="Arial" pitchFamily="34" charset="0"/>
              </a:rPr>
              <a:t>РКБ, ДРКБ, МКДЦ, ГАУЗ «ЗБСМП»</a:t>
            </a:r>
          </a:p>
        </p:txBody>
      </p:sp>
      <p:sp>
        <p:nvSpPr>
          <p:cNvPr id="15378" name="Rectangle 18"/>
          <p:cNvSpPr>
            <a:spLocks/>
          </p:cNvSpPr>
          <p:nvPr/>
        </p:nvSpPr>
        <p:spPr bwMode="auto">
          <a:xfrm>
            <a:off x="323850" y="5589588"/>
            <a:ext cx="4392613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642938">
              <a:spcBef>
                <a:spcPct val="5000"/>
              </a:spcBef>
            </a:pPr>
            <a:r>
              <a:rPr lang="ru-RU">
                <a:solidFill>
                  <a:srgbClr val="0000FF"/>
                </a:solidFill>
              </a:rPr>
              <a:t>Смотровые кабинеты, ФАП</a:t>
            </a:r>
          </a:p>
          <a:p>
            <a:pPr algn="ctr" defTabSz="642938"/>
            <a:r>
              <a:rPr lang="ru-RU">
                <a:solidFill>
                  <a:srgbClr val="0000FF"/>
                </a:solidFill>
              </a:rPr>
              <a:t>ВОП, врачи-участковые и специалисты</a:t>
            </a:r>
            <a:endParaRPr lang="en-US">
              <a:solidFill>
                <a:srgbClr val="0000FF"/>
              </a:solidFill>
              <a:sym typeface="Gill Sans"/>
            </a:endParaRPr>
          </a:p>
        </p:txBody>
      </p:sp>
      <p:sp>
        <p:nvSpPr>
          <p:cNvPr id="15379" name="Text Box 23"/>
          <p:cNvSpPr txBox="1">
            <a:spLocks noChangeArrowheads="1"/>
          </p:cNvSpPr>
          <p:nvPr/>
        </p:nvSpPr>
        <p:spPr bwMode="auto">
          <a:xfrm>
            <a:off x="6659563" y="6332538"/>
            <a:ext cx="2116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FF"/>
                </a:solidFill>
              </a:rPr>
              <a:t>www.minzdrav.tatar.ru</a:t>
            </a:r>
            <a:endParaRPr lang="ru-RU" sz="16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5327650"/>
            <a:ext cx="9144000" cy="1530350"/>
          </a:xfrm>
          <a:prstGeom prst="rect">
            <a:avLst/>
          </a:prstGeom>
          <a:gradFill rotWithShape="1">
            <a:gsLst>
              <a:gs pos="0">
                <a:srgbClr val="F2E5FF"/>
              </a:gs>
              <a:gs pos="100000">
                <a:srgbClr val="D3F0F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sz="4000" b="1">
              <a:solidFill>
                <a:srgbClr val="FF0000"/>
              </a:solidFill>
              <a:latin typeface="Tahoma" pitchFamily="34" charset="0"/>
            </a:endParaRPr>
          </a:p>
        </p:txBody>
      </p:sp>
      <p:pic>
        <p:nvPicPr>
          <p:cNvPr id="16387" name="Picture 24" descr="DSC0380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4437063"/>
            <a:ext cx="2735262" cy="1681162"/>
          </a:xfrm>
          <a:prstGeom prst="rect">
            <a:avLst/>
          </a:prstGeom>
          <a:noFill/>
          <a:ln w="9525">
            <a:solidFill>
              <a:srgbClr val="8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22" descr="DSC0379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2924175"/>
            <a:ext cx="1457325" cy="2592388"/>
          </a:xfrm>
          <a:prstGeom prst="rect">
            <a:avLst/>
          </a:prstGeom>
          <a:noFill/>
          <a:ln w="9525">
            <a:solidFill>
              <a:srgbClr val="8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23" descr="DSC0379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924175"/>
            <a:ext cx="1584325" cy="2592388"/>
          </a:xfrm>
          <a:prstGeom prst="rect">
            <a:avLst/>
          </a:prstGeom>
          <a:noFill/>
          <a:ln w="9525">
            <a:solidFill>
              <a:srgbClr val="8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25" descr="DSC0381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213" y="1196975"/>
            <a:ext cx="2519362" cy="1417638"/>
          </a:xfrm>
          <a:prstGeom prst="rect">
            <a:avLst/>
          </a:prstGeom>
          <a:noFill/>
          <a:ln w="9525">
            <a:solidFill>
              <a:srgbClr val="8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26" descr="DSC0384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196975"/>
            <a:ext cx="2520950" cy="1419225"/>
          </a:xfrm>
          <a:prstGeom prst="rect">
            <a:avLst/>
          </a:prstGeom>
          <a:noFill/>
          <a:ln w="9525">
            <a:solidFill>
              <a:srgbClr val="8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22" descr="tatneft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5516563"/>
            <a:ext cx="14382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2" descr="C:\Users\Григорий\Pictures\600px-Coat_of_Arms_of_Tatarstan_svg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6113" y="5516563"/>
            <a:ext cx="6461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26" descr="almetevsk_gerb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1463" y="5445125"/>
            <a:ext cx="6143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8" descr="aisk3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6813" y="5516563"/>
            <a:ext cx="5842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21" descr="rpj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6275" y="5516563"/>
            <a:ext cx="739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5" name="Picture 2" descr="Без имени-2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2565400"/>
            <a:ext cx="2590800" cy="1766888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6398" name="Picture 15" descr="kart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1412875"/>
            <a:ext cx="349250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9" name="Text Box 16"/>
          <p:cNvSpPr txBox="1">
            <a:spLocks noChangeArrowheads="1"/>
          </p:cNvSpPr>
          <p:nvPr/>
        </p:nvSpPr>
        <p:spPr bwMode="auto">
          <a:xfrm>
            <a:off x="5940425" y="1700213"/>
            <a:ext cx="927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600" b="1">
                <a:solidFill>
                  <a:srgbClr val="000099"/>
                </a:solidFill>
                <a:latin typeface="Tahoma" pitchFamily="34" charset="0"/>
              </a:rPr>
              <a:t>Казань</a:t>
            </a:r>
          </a:p>
        </p:txBody>
      </p:sp>
      <p:sp>
        <p:nvSpPr>
          <p:cNvPr id="16400" name="Text Box 17"/>
          <p:cNvSpPr txBox="1">
            <a:spLocks noChangeArrowheads="1"/>
          </p:cNvSpPr>
          <p:nvPr/>
        </p:nvSpPr>
        <p:spPr bwMode="auto">
          <a:xfrm>
            <a:off x="7308850" y="2060575"/>
            <a:ext cx="1168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>
                <a:solidFill>
                  <a:srgbClr val="000099"/>
                </a:solidFill>
                <a:latin typeface="Tahoma" pitchFamily="34" charset="0"/>
              </a:rPr>
              <a:t>320 км.</a:t>
            </a:r>
          </a:p>
        </p:txBody>
      </p:sp>
      <p:sp>
        <p:nvSpPr>
          <p:cNvPr id="16401" name="Text Box 19"/>
          <p:cNvSpPr txBox="1">
            <a:spLocks noChangeArrowheads="1"/>
          </p:cNvSpPr>
          <p:nvPr/>
        </p:nvSpPr>
        <p:spPr bwMode="auto">
          <a:xfrm>
            <a:off x="5692775" y="3798888"/>
            <a:ext cx="36322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>
                <a:solidFill>
                  <a:srgbClr val="FF3300"/>
                </a:solidFill>
                <a:latin typeface="Tahoma" pitchFamily="34" charset="0"/>
              </a:rPr>
              <a:t>9</a:t>
            </a:r>
            <a:r>
              <a:rPr lang="ru-RU" sz="1600">
                <a:solidFill>
                  <a:srgbClr val="000099"/>
                </a:solidFill>
                <a:latin typeface="Tahoma" pitchFamily="34" charset="0"/>
              </a:rPr>
              <a:t> муниципальных</a:t>
            </a:r>
            <a:r>
              <a:rPr lang="ru-RU" sz="1600">
                <a:solidFill>
                  <a:srgbClr val="000099"/>
                </a:solidFill>
                <a:latin typeface="Arial" pitchFamily="34" charset="0"/>
              </a:rPr>
              <a:t> </a:t>
            </a:r>
            <a:r>
              <a:rPr lang="ru-RU" sz="1600">
                <a:solidFill>
                  <a:srgbClr val="000099"/>
                </a:solidFill>
                <a:latin typeface="Tahoma" pitchFamily="34" charset="0"/>
              </a:rPr>
              <a:t>районов</a:t>
            </a:r>
          </a:p>
          <a:p>
            <a:pPr eaLnBrk="1" hangingPunct="1">
              <a:spcBef>
                <a:spcPct val="50000"/>
              </a:spcBef>
            </a:pPr>
            <a:r>
              <a:rPr lang="ru-RU" sz="1600">
                <a:solidFill>
                  <a:srgbClr val="FF3300"/>
                </a:solidFill>
                <a:latin typeface="Tahoma" pitchFamily="34" charset="0"/>
              </a:rPr>
              <a:t>635,6</a:t>
            </a:r>
            <a:r>
              <a:rPr lang="ru-RU" sz="1600">
                <a:solidFill>
                  <a:srgbClr val="000099"/>
                </a:solidFill>
                <a:latin typeface="Tahoma" pitchFamily="34" charset="0"/>
              </a:rPr>
              <a:t> тыс. нас.</a:t>
            </a:r>
          </a:p>
          <a:p>
            <a:pPr eaLnBrk="1" hangingPunct="1">
              <a:spcBef>
                <a:spcPct val="50000"/>
              </a:spcBef>
            </a:pPr>
            <a:r>
              <a:rPr lang="ru-RU" sz="1600">
                <a:solidFill>
                  <a:srgbClr val="FF3300"/>
                </a:solidFill>
                <a:latin typeface="Tahoma" pitchFamily="34" charset="0"/>
              </a:rPr>
              <a:t>9,1</a:t>
            </a:r>
            <a:r>
              <a:rPr lang="ru-RU" sz="1600">
                <a:solidFill>
                  <a:srgbClr val="000099"/>
                </a:solidFill>
                <a:latin typeface="Tahoma" pitchFamily="34" charset="0"/>
              </a:rPr>
              <a:t>  тыс. б</a:t>
            </a:r>
            <a:r>
              <a:rPr lang="ru-RU" sz="1600">
                <a:solidFill>
                  <a:srgbClr val="000099"/>
                </a:solidFill>
                <a:latin typeface="Arial" pitchFamily="34" charset="0"/>
              </a:rPr>
              <a:t>ольны</a:t>
            </a:r>
            <a:r>
              <a:rPr lang="ru-RU" sz="1600">
                <a:solidFill>
                  <a:srgbClr val="000099"/>
                </a:solidFill>
                <a:latin typeface="Tahoma" pitchFamily="34" charset="0"/>
              </a:rPr>
              <a:t>х ЗНО</a:t>
            </a:r>
          </a:p>
        </p:txBody>
      </p:sp>
      <p:sp>
        <p:nvSpPr>
          <p:cNvPr id="16402" name="Line 33"/>
          <p:cNvSpPr>
            <a:spLocks noChangeShapeType="1"/>
          </p:cNvSpPr>
          <p:nvPr/>
        </p:nvSpPr>
        <p:spPr bwMode="auto">
          <a:xfrm>
            <a:off x="6443663" y="2060575"/>
            <a:ext cx="1657350" cy="936625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6403" name="Text Box 16"/>
          <p:cNvSpPr txBox="1">
            <a:spLocks noChangeArrowheads="1"/>
          </p:cNvSpPr>
          <p:nvPr/>
        </p:nvSpPr>
        <p:spPr bwMode="auto">
          <a:xfrm>
            <a:off x="7451725" y="3068638"/>
            <a:ext cx="15255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600" b="1">
                <a:solidFill>
                  <a:srgbClr val="000099"/>
                </a:solidFill>
                <a:latin typeface="Arial" pitchFamily="34" charset="0"/>
              </a:rPr>
              <a:t>Альметьевск</a:t>
            </a:r>
            <a:endParaRPr lang="ru-RU" sz="1600" b="1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16404" name="Text Box 27"/>
          <p:cNvSpPr txBox="1">
            <a:spLocks noChangeArrowheads="1"/>
          </p:cNvSpPr>
          <p:nvPr/>
        </p:nvSpPr>
        <p:spPr bwMode="auto">
          <a:xfrm>
            <a:off x="179388" y="73025"/>
            <a:ext cx="89646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b="1">
                <a:latin typeface="Arial" pitchFamily="34" charset="0"/>
              </a:rPr>
              <a:t>Приближение онкологической помощи к населению  Юго-Восточного региона Татарстана – создана поликлиника РКОД №3 в г.Альметьевске</a:t>
            </a:r>
          </a:p>
        </p:txBody>
      </p:sp>
      <p:sp>
        <p:nvSpPr>
          <p:cNvPr id="16405" name="Text Box 26"/>
          <p:cNvSpPr txBox="1">
            <a:spLocks noChangeArrowheads="1"/>
          </p:cNvSpPr>
          <p:nvPr/>
        </p:nvSpPr>
        <p:spPr bwMode="auto">
          <a:xfrm>
            <a:off x="6659563" y="6332538"/>
            <a:ext cx="2116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FF"/>
                </a:solidFill>
              </a:rPr>
              <a:t>www.minzdrav.tatar.ru</a:t>
            </a:r>
            <a:endParaRPr lang="ru-RU" sz="1600">
              <a:solidFill>
                <a:srgbClr val="0000FF"/>
              </a:solidFill>
            </a:endParaRPr>
          </a:p>
        </p:txBody>
      </p:sp>
      <p:sp>
        <p:nvSpPr>
          <p:cNvPr id="112" name="Номер слайда 21"/>
          <p:cNvSpPr txBox="1">
            <a:spLocks noGrp="1"/>
          </p:cNvSpPr>
          <p:nvPr/>
        </p:nvSpPr>
        <p:spPr bwMode="auto">
          <a:xfrm>
            <a:off x="71438" y="6310313"/>
            <a:ext cx="468312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fld id="{94A88DDA-6AE7-460B-B418-99ACFA4DDC83}" type="slidenum">
              <a:rPr lang="ru-RU" sz="140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pPr>
                <a:defRPr/>
              </a:pPr>
              <a:t>13</a:t>
            </a:fld>
            <a:endParaRPr lang="ru-RU" sz="1400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468313" y="763588"/>
            <a:ext cx="8280400" cy="2736850"/>
          </a:xfrm>
          <a:prstGeom prst="rect">
            <a:avLst/>
          </a:prstGeom>
          <a:gradFill rotWithShape="1">
            <a:gsLst>
              <a:gs pos="0">
                <a:srgbClr val="D3F0FD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ru-RU" sz="2400" b="1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0" y="5949950"/>
            <a:ext cx="9144000" cy="908050"/>
          </a:xfrm>
          <a:prstGeom prst="rect">
            <a:avLst/>
          </a:prstGeom>
          <a:gradFill rotWithShape="1">
            <a:gsLst>
              <a:gs pos="0">
                <a:srgbClr val="F2E5FF"/>
              </a:gs>
              <a:gs pos="100000">
                <a:srgbClr val="D3F0F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ru-RU" sz="2400" b="1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4102" name="Text Box 34"/>
          <p:cNvSpPr txBox="1">
            <a:spLocks noChangeArrowheads="1"/>
          </p:cNvSpPr>
          <p:nvPr/>
        </p:nvSpPr>
        <p:spPr bwMode="auto">
          <a:xfrm>
            <a:off x="900113" y="457517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sz="1400" b="1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4103" name="Text Box 37"/>
          <p:cNvSpPr txBox="1">
            <a:spLocks noChangeArrowheads="1"/>
          </p:cNvSpPr>
          <p:nvPr/>
        </p:nvSpPr>
        <p:spPr bwMode="auto">
          <a:xfrm>
            <a:off x="447675" y="11906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sz="1400" b="1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4104" name="Text Box 50"/>
          <p:cNvSpPr txBox="1">
            <a:spLocks noChangeArrowheads="1"/>
          </p:cNvSpPr>
          <p:nvPr/>
        </p:nvSpPr>
        <p:spPr bwMode="auto">
          <a:xfrm>
            <a:off x="1979613" y="3208338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sz="1400" b="1">
              <a:solidFill>
                <a:srgbClr val="000099"/>
              </a:solidFill>
              <a:latin typeface="Tahoma" pitchFamily="34" charset="0"/>
            </a:endParaRPr>
          </a:p>
        </p:txBody>
      </p:sp>
      <p:graphicFrame>
        <p:nvGraphicFramePr>
          <p:cNvPr id="4098" name="Object 8"/>
          <p:cNvGraphicFramePr>
            <a:graphicFrameLocks noChangeAspect="1"/>
          </p:cNvGraphicFramePr>
          <p:nvPr/>
        </p:nvGraphicFramePr>
        <p:xfrm>
          <a:off x="36513" y="3041650"/>
          <a:ext cx="4392612" cy="381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Диаграмма" r:id="rId4" imgW="6819885" imgH="3914683" progId="Excel.Chart.8">
                  <p:embed/>
                </p:oleObj>
              </mc:Choice>
              <mc:Fallback>
                <p:oleObj name="Диаграмма" r:id="rId4" imgW="6819885" imgH="3914683" progId="Excel.Char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3" y="3041650"/>
                        <a:ext cx="4392612" cy="381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9"/>
          <p:cNvGraphicFramePr>
            <a:graphicFrameLocks noChangeAspect="1"/>
          </p:cNvGraphicFramePr>
          <p:nvPr/>
        </p:nvGraphicFramePr>
        <p:xfrm>
          <a:off x="4284663" y="2997200"/>
          <a:ext cx="4670425" cy="381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Диаграмма" r:id="rId6" imgW="6819885" imgH="3914683" progId="Excel.Chart.8">
                  <p:embed/>
                </p:oleObj>
              </mc:Choice>
              <mc:Fallback>
                <p:oleObj name="Диаграмма" r:id="rId6" imgW="6819885" imgH="3914683" progId="Excel.Char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2997200"/>
                        <a:ext cx="4670425" cy="381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5" name="Text Box 10"/>
          <p:cNvSpPr txBox="1">
            <a:spLocks noChangeArrowheads="1"/>
          </p:cNvSpPr>
          <p:nvPr/>
        </p:nvSpPr>
        <p:spPr bwMode="auto">
          <a:xfrm>
            <a:off x="1547813" y="6364288"/>
            <a:ext cx="17510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400" b="1">
                <a:solidFill>
                  <a:srgbClr val="000099"/>
                </a:solidFill>
                <a:latin typeface="Tahoma" pitchFamily="34" charset="0"/>
              </a:rPr>
              <a:t>Заболеваемость </a:t>
            </a:r>
          </a:p>
        </p:txBody>
      </p:sp>
      <p:sp>
        <p:nvSpPr>
          <p:cNvPr id="4106" name="Text Box 11"/>
          <p:cNvSpPr txBox="1">
            <a:spLocks noChangeArrowheads="1"/>
          </p:cNvSpPr>
          <p:nvPr/>
        </p:nvSpPr>
        <p:spPr bwMode="auto">
          <a:xfrm>
            <a:off x="6084888" y="6364288"/>
            <a:ext cx="1365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400" b="1">
                <a:solidFill>
                  <a:srgbClr val="000099"/>
                </a:solidFill>
                <a:latin typeface="Tahoma" pitchFamily="34" charset="0"/>
              </a:rPr>
              <a:t>Смертность  </a:t>
            </a:r>
          </a:p>
        </p:txBody>
      </p:sp>
      <p:sp>
        <p:nvSpPr>
          <p:cNvPr id="4107" name="Text Box 12"/>
          <p:cNvSpPr txBox="1">
            <a:spLocks noChangeArrowheads="1"/>
          </p:cNvSpPr>
          <p:nvPr/>
        </p:nvSpPr>
        <p:spPr bwMode="auto">
          <a:xfrm>
            <a:off x="3059113" y="5084763"/>
            <a:ext cx="411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400" b="1">
                <a:solidFill>
                  <a:srgbClr val="009900"/>
                </a:solidFill>
                <a:latin typeface="Tahoma" pitchFamily="34" charset="0"/>
              </a:rPr>
              <a:t>РТ</a:t>
            </a:r>
          </a:p>
        </p:txBody>
      </p:sp>
      <p:sp>
        <p:nvSpPr>
          <p:cNvPr id="4108" name="Text Box 13"/>
          <p:cNvSpPr txBox="1">
            <a:spLocks noChangeArrowheads="1"/>
          </p:cNvSpPr>
          <p:nvPr/>
        </p:nvSpPr>
        <p:spPr bwMode="auto">
          <a:xfrm>
            <a:off x="7524750" y="5300663"/>
            <a:ext cx="411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400" b="1">
                <a:solidFill>
                  <a:srgbClr val="009900"/>
                </a:solidFill>
                <a:latin typeface="Tahoma" pitchFamily="34" charset="0"/>
              </a:rPr>
              <a:t>РТ</a:t>
            </a:r>
          </a:p>
        </p:txBody>
      </p:sp>
      <p:sp>
        <p:nvSpPr>
          <p:cNvPr id="4109" name="Text Box 14"/>
          <p:cNvSpPr txBox="1">
            <a:spLocks noChangeArrowheads="1"/>
          </p:cNvSpPr>
          <p:nvPr/>
        </p:nvSpPr>
        <p:spPr bwMode="auto">
          <a:xfrm>
            <a:off x="3276600" y="33401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400" b="1">
                <a:solidFill>
                  <a:srgbClr val="000099"/>
                </a:solidFill>
                <a:latin typeface="Tahoma" pitchFamily="34" charset="0"/>
              </a:rPr>
              <a:t>РФ</a:t>
            </a:r>
          </a:p>
        </p:txBody>
      </p:sp>
      <p:sp>
        <p:nvSpPr>
          <p:cNvPr id="4110" name="Text Box 15"/>
          <p:cNvSpPr txBox="1">
            <a:spLocks noChangeArrowheads="1"/>
          </p:cNvSpPr>
          <p:nvPr/>
        </p:nvSpPr>
        <p:spPr bwMode="auto">
          <a:xfrm>
            <a:off x="7740650" y="3500438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400" b="1">
                <a:solidFill>
                  <a:srgbClr val="000099"/>
                </a:solidFill>
                <a:latin typeface="Tahoma" pitchFamily="34" charset="0"/>
              </a:rPr>
              <a:t>РФ</a:t>
            </a:r>
          </a:p>
        </p:txBody>
      </p:sp>
      <p:sp>
        <p:nvSpPr>
          <p:cNvPr id="4111" name="Text Box 16"/>
          <p:cNvSpPr txBox="1">
            <a:spLocks noChangeArrowheads="1"/>
          </p:cNvSpPr>
          <p:nvPr/>
        </p:nvSpPr>
        <p:spPr bwMode="auto">
          <a:xfrm>
            <a:off x="3276600" y="3556000"/>
            <a:ext cx="612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400" b="1">
                <a:solidFill>
                  <a:srgbClr val="FF0000"/>
                </a:solidFill>
                <a:latin typeface="Tahoma" pitchFamily="34" charset="0"/>
              </a:rPr>
              <a:t>ПФО</a:t>
            </a:r>
          </a:p>
        </p:txBody>
      </p:sp>
      <p:sp>
        <p:nvSpPr>
          <p:cNvPr id="4112" name="Text Box 17"/>
          <p:cNvSpPr txBox="1">
            <a:spLocks noChangeArrowheads="1"/>
          </p:cNvSpPr>
          <p:nvPr/>
        </p:nvSpPr>
        <p:spPr bwMode="auto">
          <a:xfrm>
            <a:off x="7667625" y="4437063"/>
            <a:ext cx="612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400" b="1">
                <a:solidFill>
                  <a:srgbClr val="FF0000"/>
                </a:solidFill>
                <a:latin typeface="Tahoma" pitchFamily="34" charset="0"/>
              </a:rPr>
              <a:t>ПФО</a:t>
            </a:r>
          </a:p>
        </p:txBody>
      </p:sp>
      <p:pic>
        <p:nvPicPr>
          <p:cNvPr id="7186" name="Picture 18" descr="Без имени-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1006" y="0"/>
            <a:ext cx="8820150" cy="3355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" name="Номер слайда 21"/>
          <p:cNvSpPr txBox="1">
            <a:spLocks noGrp="1"/>
          </p:cNvSpPr>
          <p:nvPr/>
        </p:nvSpPr>
        <p:spPr bwMode="auto">
          <a:xfrm>
            <a:off x="71438" y="6453188"/>
            <a:ext cx="612775" cy="3333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fld id="{AC891B7C-B2B8-439F-B1BD-67379BF59370}" type="slidenum">
              <a:rPr lang="ru-RU" sz="140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pPr>
                <a:defRPr/>
              </a:pPr>
              <a:t>14</a:t>
            </a:fld>
            <a:endParaRPr lang="ru-RU" sz="1400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4925" y="6453188"/>
            <a:ext cx="9109075" cy="404812"/>
          </a:xfrm>
          <a:prstGeom prst="rect">
            <a:avLst/>
          </a:prstGeom>
          <a:gradFill rotWithShape="1">
            <a:gsLst>
              <a:gs pos="0">
                <a:srgbClr val="F2E5FF"/>
              </a:gs>
              <a:gs pos="100000">
                <a:srgbClr val="D3F0F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FF0000"/>
                </a:solidFill>
                <a:latin typeface="Tahoma" pitchFamily="34" charset="0"/>
              </a:rPr>
              <a:t> </a:t>
            </a:r>
          </a:p>
        </p:txBody>
      </p:sp>
      <p:pic>
        <p:nvPicPr>
          <p:cNvPr id="15362" name="Picture 3" descr="1 очередь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6975"/>
            <a:ext cx="6408738" cy="4464050"/>
          </a:xfrm>
          <a:prstGeom prst="rect">
            <a:avLst/>
          </a:prstGeom>
          <a:noFill/>
          <a:ln w="3175">
            <a:solidFill>
              <a:srgbClr val="8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4278313" y="2060575"/>
            <a:ext cx="1995487" cy="641350"/>
          </a:xfrm>
          <a:prstGeom prst="rect">
            <a:avLst/>
          </a:prstGeom>
          <a:solidFill>
            <a:srgbClr val="C1E7FF">
              <a:alpha val="5803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Объект </a:t>
            </a:r>
          </a:p>
          <a:p>
            <a:pPr algn="ctr" eaLnBrk="1" hangingPunct="1"/>
            <a:r>
              <a:rPr lang="ru-RU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реконструкции</a:t>
            </a:r>
          </a:p>
        </p:txBody>
      </p:sp>
      <p:sp>
        <p:nvSpPr>
          <p:cNvPr id="138246" name="Oval 6"/>
          <p:cNvSpPr>
            <a:spLocks noChangeArrowheads="1"/>
          </p:cNvSpPr>
          <p:nvPr/>
        </p:nvSpPr>
        <p:spPr bwMode="auto">
          <a:xfrm>
            <a:off x="4356100" y="2781300"/>
            <a:ext cx="2122488" cy="201612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ru-RU" sz="2400" b="1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17414" name="Text Box 10"/>
          <p:cNvSpPr txBox="1">
            <a:spLocks noChangeArrowheads="1"/>
          </p:cNvSpPr>
          <p:nvPr/>
        </p:nvSpPr>
        <p:spPr bwMode="auto">
          <a:xfrm>
            <a:off x="755650" y="5949950"/>
            <a:ext cx="638175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50000"/>
              </a:spcBef>
            </a:pPr>
            <a:r>
              <a:rPr lang="ru-RU" sz="1600" b="1">
                <a:solidFill>
                  <a:srgbClr val="0000FF"/>
                </a:solidFill>
                <a:latin typeface="Tahoma" pitchFamily="34" charset="0"/>
              </a:rPr>
              <a:t>Параллельно с реконструкцией, </a:t>
            </a:r>
          </a:p>
          <a:p>
            <a:pPr algn="ctr" eaLnBrk="1" hangingPunct="1">
              <a:lnSpc>
                <a:spcPct val="60000"/>
              </a:lnSpc>
              <a:spcBef>
                <a:spcPct val="50000"/>
              </a:spcBef>
            </a:pPr>
            <a:r>
              <a:rPr lang="ru-RU" sz="1600" b="1">
                <a:solidFill>
                  <a:srgbClr val="0000FF"/>
                </a:solidFill>
                <a:latin typeface="Tahoma" pitchFamily="34" charset="0"/>
              </a:rPr>
              <a:t>в 2010 году  были запланированы и построены помещения </a:t>
            </a:r>
          </a:p>
          <a:p>
            <a:pPr algn="ctr" eaLnBrk="1" hangingPunct="1">
              <a:lnSpc>
                <a:spcPct val="60000"/>
              </a:lnSpc>
              <a:spcBef>
                <a:spcPct val="50000"/>
              </a:spcBef>
            </a:pPr>
            <a:r>
              <a:rPr lang="ru-RU" sz="1600" b="1">
                <a:solidFill>
                  <a:srgbClr val="0000FF"/>
                </a:solidFill>
                <a:latin typeface="Tahoma" pitchFamily="34" charset="0"/>
              </a:rPr>
              <a:t>и инфраструктура для ПЭТ - центра</a:t>
            </a:r>
          </a:p>
        </p:txBody>
      </p:sp>
      <p:sp>
        <p:nvSpPr>
          <p:cNvPr id="17415" name="AutoShape 11"/>
          <p:cNvSpPr>
            <a:spLocks noChangeArrowheads="1"/>
          </p:cNvSpPr>
          <p:nvPr/>
        </p:nvSpPr>
        <p:spPr bwMode="auto">
          <a:xfrm>
            <a:off x="7380288" y="6237288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ru-RU" sz="2400" b="1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17416" name="AutoShape 12"/>
          <p:cNvSpPr>
            <a:spLocks noChangeArrowheads="1"/>
          </p:cNvSpPr>
          <p:nvPr/>
        </p:nvSpPr>
        <p:spPr bwMode="auto">
          <a:xfrm>
            <a:off x="3635375" y="7821613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ru-RU" sz="2400" b="1">
              <a:solidFill>
                <a:srgbClr val="000099"/>
              </a:solidFill>
              <a:latin typeface="Tahoma" pitchFamily="34" charset="0"/>
            </a:endParaRPr>
          </a:p>
        </p:txBody>
      </p:sp>
      <p:pic>
        <p:nvPicPr>
          <p:cNvPr id="15369" name="Рисунок 13" descr="print_133681_7823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5100" y="1196975"/>
            <a:ext cx="2449513" cy="2174875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7418" name="AutoShape 10"/>
          <p:cNvSpPr>
            <a:spLocks noChangeArrowheads="1"/>
          </p:cNvSpPr>
          <p:nvPr/>
        </p:nvSpPr>
        <p:spPr bwMode="auto">
          <a:xfrm>
            <a:off x="1619250" y="702945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ru-RU" sz="1400" b="1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17419" name="AutoShape 11"/>
          <p:cNvSpPr>
            <a:spLocks noChangeArrowheads="1"/>
          </p:cNvSpPr>
          <p:nvPr/>
        </p:nvSpPr>
        <p:spPr bwMode="auto">
          <a:xfrm>
            <a:off x="7366000" y="4710113"/>
            <a:ext cx="184150" cy="517525"/>
          </a:xfrm>
          <a:prstGeom prst="rightArrow">
            <a:avLst>
              <a:gd name="adj1" fmla="val 50000"/>
              <a:gd name="adj2" fmla="val 25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ru-RU" sz="1400" b="1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17420" name="AutoShape 12"/>
          <p:cNvSpPr>
            <a:spLocks noChangeArrowheads="1"/>
          </p:cNvSpPr>
          <p:nvPr/>
        </p:nvSpPr>
        <p:spPr bwMode="auto">
          <a:xfrm>
            <a:off x="7581900" y="4781550"/>
            <a:ext cx="184150" cy="517525"/>
          </a:xfrm>
          <a:prstGeom prst="rightArrow">
            <a:avLst>
              <a:gd name="adj1" fmla="val 50000"/>
              <a:gd name="adj2" fmla="val 25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ru-RU" sz="1400" b="1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17421" name="AutoShape 13"/>
          <p:cNvSpPr>
            <a:spLocks noChangeArrowheads="1"/>
          </p:cNvSpPr>
          <p:nvPr/>
        </p:nvSpPr>
        <p:spPr bwMode="auto">
          <a:xfrm>
            <a:off x="7654925" y="4565650"/>
            <a:ext cx="184150" cy="517525"/>
          </a:xfrm>
          <a:prstGeom prst="rightArrow">
            <a:avLst>
              <a:gd name="adj1" fmla="val 50000"/>
              <a:gd name="adj2" fmla="val 25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ru-RU" sz="1400" b="1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17422" name="Text Box 15"/>
          <p:cNvSpPr txBox="1">
            <a:spLocks noChangeArrowheads="1"/>
          </p:cNvSpPr>
          <p:nvPr/>
        </p:nvSpPr>
        <p:spPr bwMode="auto">
          <a:xfrm>
            <a:off x="6958013" y="3429000"/>
            <a:ext cx="15017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400" b="1">
                <a:solidFill>
                  <a:srgbClr val="000099"/>
                </a:solidFill>
                <a:latin typeface="Tahoma" pitchFamily="34" charset="0"/>
              </a:rPr>
              <a:t>01.02.2010 г., </a:t>
            </a:r>
          </a:p>
          <a:p>
            <a:pPr eaLnBrk="1" hangingPunct="1"/>
            <a:r>
              <a:rPr lang="ru-RU" sz="1400" b="1">
                <a:solidFill>
                  <a:srgbClr val="000099"/>
                </a:solidFill>
                <a:latin typeface="Tahoma" pitchFamily="34" charset="0"/>
              </a:rPr>
              <a:t>РКОД МЗ РТ -</a:t>
            </a:r>
          </a:p>
        </p:txBody>
      </p:sp>
      <p:sp>
        <p:nvSpPr>
          <p:cNvPr id="17423" name="Text Box 16"/>
          <p:cNvSpPr txBox="1">
            <a:spLocks noChangeArrowheads="1"/>
          </p:cNvSpPr>
          <p:nvPr/>
        </p:nvSpPr>
        <p:spPr bwMode="auto">
          <a:xfrm>
            <a:off x="6516688" y="4005263"/>
            <a:ext cx="2405062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>
                <a:solidFill>
                  <a:srgbClr val="000099"/>
                </a:solidFill>
                <a:latin typeface="Tahoma" pitchFamily="34" charset="0"/>
              </a:rPr>
              <a:t>Обсуждение   </a:t>
            </a:r>
          </a:p>
          <a:p>
            <a:pPr algn="ctr" eaLnBrk="1" hangingPunct="1"/>
            <a:r>
              <a:rPr lang="ru-RU">
                <a:solidFill>
                  <a:srgbClr val="000099"/>
                </a:solidFill>
                <a:latin typeface="Tahoma" pitchFamily="34" charset="0"/>
              </a:rPr>
              <a:t>плана развития </a:t>
            </a:r>
          </a:p>
          <a:p>
            <a:pPr algn="ctr" eaLnBrk="1" hangingPunct="1"/>
            <a:r>
              <a:rPr lang="ru-RU">
                <a:solidFill>
                  <a:srgbClr val="000099"/>
                </a:solidFill>
                <a:latin typeface="Tahoma" pitchFamily="34" charset="0"/>
              </a:rPr>
              <a:t>радиологической</a:t>
            </a:r>
          </a:p>
          <a:p>
            <a:pPr algn="ctr" eaLnBrk="1" hangingPunct="1"/>
            <a:r>
              <a:rPr lang="ru-RU">
                <a:solidFill>
                  <a:srgbClr val="000099"/>
                </a:solidFill>
                <a:latin typeface="Tahoma" pitchFamily="34" charset="0"/>
              </a:rPr>
              <a:t>службы РКОД МЗ РТ </a:t>
            </a:r>
          </a:p>
          <a:p>
            <a:pPr algn="ctr" eaLnBrk="1" hangingPunct="1"/>
            <a:r>
              <a:rPr lang="ru-RU">
                <a:solidFill>
                  <a:srgbClr val="000099"/>
                </a:solidFill>
                <a:latin typeface="Tahoma" pitchFamily="34" charset="0"/>
              </a:rPr>
              <a:t>с Президентом РТ</a:t>
            </a:r>
          </a:p>
          <a:p>
            <a:pPr algn="ctr" eaLnBrk="1" hangingPunct="1"/>
            <a:r>
              <a:rPr lang="ru-RU">
                <a:solidFill>
                  <a:srgbClr val="000099"/>
                </a:solidFill>
                <a:latin typeface="Tahoma" pitchFamily="34" charset="0"/>
              </a:rPr>
              <a:t>Р.Н.Миннихановым </a:t>
            </a:r>
          </a:p>
        </p:txBody>
      </p:sp>
      <p:sp>
        <p:nvSpPr>
          <p:cNvPr id="17424" name="Text Box 4"/>
          <p:cNvSpPr txBox="1">
            <a:spLocks noChangeArrowheads="1"/>
          </p:cNvSpPr>
          <p:nvPr/>
        </p:nvSpPr>
        <p:spPr bwMode="auto">
          <a:xfrm>
            <a:off x="179388" y="115888"/>
            <a:ext cx="88566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800" b="1">
                <a:latin typeface="Arial" pitchFamily="34" charset="0"/>
                <a:cs typeface="Tahoma" pitchFamily="34" charset="0"/>
              </a:rPr>
              <a:t>Реконструкция радиологического корпуса</a:t>
            </a:r>
          </a:p>
        </p:txBody>
      </p:sp>
      <p:sp>
        <p:nvSpPr>
          <p:cNvPr id="48" name="Стрелка вниз 47"/>
          <p:cNvSpPr>
            <a:spLocks noChangeArrowheads="1"/>
          </p:cNvSpPr>
          <p:nvPr/>
        </p:nvSpPr>
        <p:spPr bwMode="auto">
          <a:xfrm rot="10800000">
            <a:off x="5364163" y="4221163"/>
            <a:ext cx="936625" cy="1655762"/>
          </a:xfrm>
          <a:prstGeom prst="downArrow">
            <a:avLst>
              <a:gd name="adj1" fmla="val 43731"/>
              <a:gd name="adj2" fmla="val 87465"/>
            </a:avLst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 algn="ctr">
            <a:solidFill>
              <a:srgbClr val="46AAC5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rot="10800000"/>
          <a:lstStyle/>
          <a:p>
            <a:pPr algn="ctr">
              <a:defRPr/>
            </a:pPr>
            <a:endParaRPr lang="ru-RU" sz="1400" b="1">
              <a:solidFill>
                <a:srgbClr val="000000"/>
              </a:solidFill>
            </a:endParaRPr>
          </a:p>
        </p:txBody>
      </p:sp>
      <p:sp>
        <p:nvSpPr>
          <p:cNvPr id="112" name="Номер слайда 21"/>
          <p:cNvSpPr txBox="1">
            <a:spLocks noGrp="1"/>
          </p:cNvSpPr>
          <p:nvPr/>
        </p:nvSpPr>
        <p:spPr bwMode="auto">
          <a:xfrm>
            <a:off x="71438" y="6310313"/>
            <a:ext cx="53975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fld id="{434D17DE-8025-48CF-8DD6-3AC8D415EC30}" type="slidenum">
              <a:rPr lang="ru-RU" sz="140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pPr>
                <a:defRPr/>
              </a:pPr>
              <a:t>15</a:t>
            </a:fld>
            <a:endParaRPr lang="ru-RU" sz="1400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5" grpId="0" animBg="1"/>
      <p:bldP spid="1382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4925" y="6453188"/>
            <a:ext cx="9109075" cy="404812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FF0000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4643438" y="981075"/>
            <a:ext cx="4500562" cy="5472113"/>
          </a:xfrm>
          <a:prstGeom prst="rect">
            <a:avLst/>
          </a:prstGeom>
          <a:gradFill rotWithShape="1">
            <a:gsLst>
              <a:gs pos="0">
                <a:srgbClr val="F2E5FF"/>
              </a:gs>
              <a:gs pos="100000">
                <a:srgbClr val="D3F0F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FF0000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4824413" y="908050"/>
            <a:ext cx="4211637" cy="5622925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sz="1400">
              <a:solidFill>
                <a:srgbClr val="FF0000"/>
              </a:solidFill>
              <a:latin typeface="Arial" pitchFamily="34" charset="0"/>
            </a:endParaRPr>
          </a:p>
          <a:p>
            <a:pPr eaLnBrk="1" hangingPunct="1"/>
            <a:r>
              <a:rPr lang="ru-RU" sz="1400">
                <a:solidFill>
                  <a:srgbClr val="FF0000"/>
                </a:solidFill>
                <a:latin typeface="Arial" pitchFamily="34" charset="0"/>
              </a:rPr>
              <a:t>Год</a:t>
            </a:r>
            <a:r>
              <a:rPr lang="ru-RU" sz="1400">
                <a:solidFill>
                  <a:srgbClr val="000000"/>
                </a:solidFill>
                <a:latin typeface="Arial" pitchFamily="34" charset="0"/>
              </a:rPr>
              <a:t> организации РКОД:    </a:t>
            </a:r>
            <a:r>
              <a:rPr lang="ru-RU" sz="1400">
                <a:solidFill>
                  <a:srgbClr val="FF0000"/>
                </a:solidFill>
                <a:latin typeface="Arial" pitchFamily="34" charset="0"/>
              </a:rPr>
              <a:t>1946</a:t>
            </a:r>
          </a:p>
          <a:p>
            <a:pPr eaLnBrk="1" hangingPunct="1"/>
            <a:r>
              <a:rPr lang="ru-RU" sz="1400">
                <a:solidFill>
                  <a:srgbClr val="FF0000"/>
                </a:solidFill>
                <a:latin typeface="Arial" pitchFamily="34" charset="0"/>
              </a:rPr>
              <a:t>Количество</a:t>
            </a:r>
            <a:r>
              <a:rPr lang="ru-RU" sz="1400">
                <a:solidFill>
                  <a:srgbClr val="000000"/>
                </a:solidFill>
                <a:latin typeface="Arial" pitchFamily="34" charset="0"/>
              </a:rPr>
              <a:t> сотрудников:   </a:t>
            </a:r>
            <a:r>
              <a:rPr lang="ru-RU" sz="1400">
                <a:solidFill>
                  <a:srgbClr val="FF0000"/>
                </a:solidFill>
                <a:latin typeface="Arial" pitchFamily="34" charset="0"/>
              </a:rPr>
              <a:t>1 831  </a:t>
            </a:r>
          </a:p>
          <a:p>
            <a:pPr eaLnBrk="1" hangingPunct="1"/>
            <a:r>
              <a:rPr lang="ru-RU" sz="1400">
                <a:solidFill>
                  <a:srgbClr val="FF0000"/>
                </a:solidFill>
                <a:latin typeface="Arial" pitchFamily="34" charset="0"/>
              </a:rPr>
              <a:t>Поликлиники</a:t>
            </a:r>
            <a:r>
              <a:rPr lang="ru-RU" sz="1400">
                <a:solidFill>
                  <a:srgbClr val="000000"/>
                </a:solidFill>
                <a:latin typeface="Arial" pitchFamily="34" charset="0"/>
              </a:rPr>
              <a:t>: </a:t>
            </a:r>
            <a:r>
              <a:rPr lang="ru-RU" sz="1400">
                <a:solidFill>
                  <a:srgbClr val="FF0000"/>
                </a:solidFill>
                <a:latin typeface="Arial" pitchFamily="34" charset="0"/>
              </a:rPr>
              <a:t>№1 ,№2</a:t>
            </a:r>
            <a:r>
              <a:rPr lang="ru-RU" sz="1400">
                <a:solidFill>
                  <a:srgbClr val="000000"/>
                </a:solidFill>
                <a:latin typeface="Arial" pitchFamily="34" charset="0"/>
              </a:rPr>
              <a:t> в г.Казани, </a:t>
            </a:r>
          </a:p>
          <a:p>
            <a:pPr eaLnBrk="1" hangingPunct="1"/>
            <a:r>
              <a:rPr lang="ru-RU" sz="1400">
                <a:solidFill>
                  <a:srgbClr val="FF0000"/>
                </a:solidFill>
                <a:latin typeface="Arial" pitchFamily="34" charset="0"/>
              </a:rPr>
              <a:t>№3</a:t>
            </a:r>
            <a:r>
              <a:rPr lang="ru-RU" sz="1400">
                <a:solidFill>
                  <a:srgbClr val="000000"/>
                </a:solidFill>
                <a:latin typeface="Arial" pitchFamily="34" charset="0"/>
              </a:rPr>
              <a:t> в г.Альметьевске   </a:t>
            </a:r>
          </a:p>
          <a:p>
            <a:pPr eaLnBrk="1" hangingPunct="1"/>
            <a:r>
              <a:rPr lang="ru-RU" sz="1400">
                <a:solidFill>
                  <a:srgbClr val="FF5050"/>
                </a:solidFill>
                <a:latin typeface="Arial" pitchFamily="34" charset="0"/>
              </a:rPr>
              <a:t>Филиал</a:t>
            </a:r>
            <a:r>
              <a:rPr lang="ru-RU" sz="1400">
                <a:solidFill>
                  <a:srgbClr val="000000"/>
                </a:solidFill>
                <a:latin typeface="Arial" pitchFamily="34" charset="0"/>
              </a:rPr>
              <a:t> в г.Набережные Челны </a:t>
            </a:r>
          </a:p>
          <a:p>
            <a:pPr eaLnBrk="1" hangingPunct="1"/>
            <a:r>
              <a:rPr lang="ru-RU" sz="1400">
                <a:solidFill>
                  <a:srgbClr val="FF0000"/>
                </a:solidFill>
                <a:latin typeface="Arial" pitchFamily="34" charset="0"/>
              </a:rPr>
              <a:t>Посещения</a:t>
            </a:r>
            <a:r>
              <a:rPr lang="ru-RU" sz="1400">
                <a:solidFill>
                  <a:srgbClr val="000000"/>
                </a:solidFill>
                <a:latin typeface="Arial" pitchFamily="34" charset="0"/>
              </a:rPr>
              <a:t> в год: </a:t>
            </a:r>
            <a:r>
              <a:rPr lang="ru-RU" sz="1400">
                <a:solidFill>
                  <a:srgbClr val="FF0000"/>
                </a:solidFill>
                <a:latin typeface="Arial" pitchFamily="34" charset="0"/>
              </a:rPr>
              <a:t>267 300</a:t>
            </a:r>
          </a:p>
          <a:p>
            <a:pPr eaLnBrk="1" hangingPunct="1"/>
            <a:r>
              <a:rPr lang="ru-RU" sz="1400">
                <a:solidFill>
                  <a:srgbClr val="FF0000"/>
                </a:solidFill>
                <a:latin typeface="Arial" pitchFamily="34" charset="0"/>
              </a:rPr>
              <a:t>Коек</a:t>
            </a:r>
            <a:r>
              <a:rPr lang="ru-RU" sz="1400">
                <a:solidFill>
                  <a:srgbClr val="000000"/>
                </a:solidFill>
                <a:latin typeface="Arial" pitchFamily="34" charset="0"/>
              </a:rPr>
              <a:t>  круглосуточных </a:t>
            </a:r>
            <a:r>
              <a:rPr lang="ru-RU" sz="1400">
                <a:solidFill>
                  <a:srgbClr val="DE2A00"/>
                </a:solidFill>
                <a:latin typeface="Arial" pitchFamily="34" charset="0"/>
              </a:rPr>
              <a:t>797</a:t>
            </a:r>
          </a:p>
          <a:p>
            <a:pPr eaLnBrk="1" hangingPunct="1"/>
            <a:r>
              <a:rPr lang="ru-RU" sz="1400">
                <a:solidFill>
                  <a:srgbClr val="FF0000"/>
                </a:solidFill>
                <a:latin typeface="Arial" pitchFamily="34" charset="0"/>
              </a:rPr>
              <a:t>Врачей</a:t>
            </a:r>
            <a:r>
              <a:rPr lang="ru-RU" sz="1400">
                <a:solidFill>
                  <a:srgbClr val="000000"/>
                </a:solidFill>
                <a:latin typeface="Arial" pitchFamily="34" charset="0"/>
              </a:rPr>
              <a:t>: </a:t>
            </a:r>
            <a:r>
              <a:rPr lang="ru-RU" sz="1400">
                <a:solidFill>
                  <a:srgbClr val="FF0000"/>
                </a:solidFill>
                <a:latin typeface="Arial" pitchFamily="34" charset="0"/>
              </a:rPr>
              <a:t>3</a:t>
            </a:r>
            <a:r>
              <a:rPr lang="en-US" sz="1400">
                <a:solidFill>
                  <a:srgbClr val="FF0000"/>
                </a:solidFill>
                <a:latin typeface="Arial" pitchFamily="34" charset="0"/>
              </a:rPr>
              <a:t>37</a:t>
            </a:r>
            <a:r>
              <a:rPr lang="ru-RU" sz="1400">
                <a:solidFill>
                  <a:srgbClr val="000000"/>
                </a:solidFill>
                <a:latin typeface="Arial" pitchFamily="34" charset="0"/>
              </a:rPr>
              <a:t>   </a:t>
            </a:r>
          </a:p>
          <a:p>
            <a:pPr eaLnBrk="1" hangingPunct="1"/>
            <a:r>
              <a:rPr lang="ru-RU" sz="1400">
                <a:solidFill>
                  <a:srgbClr val="FF0000"/>
                </a:solidFill>
                <a:latin typeface="Arial" pitchFamily="34" charset="0"/>
              </a:rPr>
              <a:t>Докторов</a:t>
            </a:r>
            <a:r>
              <a:rPr lang="ru-RU" sz="1400">
                <a:solidFill>
                  <a:srgbClr val="000000"/>
                </a:solidFill>
                <a:latin typeface="Arial" pitchFamily="34" charset="0"/>
              </a:rPr>
              <a:t>  медицинских наук: </a:t>
            </a:r>
            <a:r>
              <a:rPr lang="ru-RU" sz="1400">
                <a:solidFill>
                  <a:srgbClr val="FF0000"/>
                </a:solidFill>
                <a:latin typeface="Arial" pitchFamily="34" charset="0"/>
              </a:rPr>
              <a:t> 15</a:t>
            </a:r>
          </a:p>
          <a:p>
            <a:pPr eaLnBrk="1" hangingPunct="1"/>
            <a:r>
              <a:rPr lang="ru-RU" sz="1400">
                <a:solidFill>
                  <a:srgbClr val="FF0000"/>
                </a:solidFill>
                <a:latin typeface="Arial" pitchFamily="34" charset="0"/>
              </a:rPr>
              <a:t>Кандидатов</a:t>
            </a:r>
            <a:r>
              <a:rPr lang="ru-RU" sz="1400">
                <a:solidFill>
                  <a:srgbClr val="000000"/>
                </a:solidFill>
                <a:latin typeface="Arial" pitchFamily="34" charset="0"/>
              </a:rPr>
              <a:t> медицинских наук</a:t>
            </a:r>
            <a:r>
              <a:rPr lang="ru-RU" sz="1400">
                <a:solidFill>
                  <a:srgbClr val="FF0000"/>
                </a:solidFill>
                <a:latin typeface="Arial" pitchFamily="34" charset="0"/>
              </a:rPr>
              <a:t>: </a:t>
            </a:r>
            <a:r>
              <a:rPr lang="en-US" sz="1400">
                <a:solidFill>
                  <a:srgbClr val="FF0000"/>
                </a:solidFill>
                <a:latin typeface="Arial" pitchFamily="34" charset="0"/>
              </a:rPr>
              <a:t>6</a:t>
            </a:r>
            <a:r>
              <a:rPr lang="ru-RU" sz="1400">
                <a:solidFill>
                  <a:srgbClr val="FF0000"/>
                </a:solidFill>
                <a:latin typeface="Arial" pitchFamily="34" charset="0"/>
              </a:rPr>
              <a:t>4</a:t>
            </a:r>
          </a:p>
          <a:p>
            <a:pPr eaLnBrk="1" hangingPunct="1"/>
            <a:r>
              <a:rPr lang="ru-RU" sz="1400">
                <a:solidFill>
                  <a:srgbClr val="FF0000"/>
                </a:solidFill>
                <a:latin typeface="Arial" pitchFamily="34" charset="0"/>
              </a:rPr>
              <a:t>Стационарных</a:t>
            </a:r>
            <a:r>
              <a:rPr lang="ru-RU" sz="1400">
                <a:solidFill>
                  <a:srgbClr val="000000"/>
                </a:solidFill>
                <a:latin typeface="Arial" pitchFamily="34" charset="0"/>
              </a:rPr>
              <a:t> больных в  год: </a:t>
            </a:r>
            <a:r>
              <a:rPr lang="ru-RU" sz="1400">
                <a:solidFill>
                  <a:srgbClr val="FF0000"/>
                </a:solidFill>
                <a:latin typeface="Arial" pitchFamily="34" charset="0"/>
              </a:rPr>
              <a:t>2</a:t>
            </a:r>
            <a:r>
              <a:rPr lang="en-US" sz="1400">
                <a:solidFill>
                  <a:srgbClr val="FF0000"/>
                </a:solidFill>
                <a:latin typeface="Arial" pitchFamily="34" charset="0"/>
              </a:rPr>
              <a:t>4</a:t>
            </a:r>
            <a:r>
              <a:rPr lang="ru-RU" sz="1400">
                <a:solidFill>
                  <a:srgbClr val="FF0000"/>
                </a:solidFill>
                <a:latin typeface="Arial" pitchFamily="34" charset="0"/>
              </a:rPr>
              <a:t> 000 </a:t>
            </a:r>
          </a:p>
          <a:p>
            <a:pPr eaLnBrk="1" hangingPunct="1"/>
            <a:r>
              <a:rPr lang="ru-RU" sz="1400">
                <a:solidFill>
                  <a:srgbClr val="FF0000"/>
                </a:solidFill>
                <a:latin typeface="Arial" pitchFamily="34" charset="0"/>
              </a:rPr>
              <a:t>Операций</a:t>
            </a:r>
            <a:r>
              <a:rPr lang="ru-RU" sz="1400">
                <a:solidFill>
                  <a:srgbClr val="000000"/>
                </a:solidFill>
                <a:latin typeface="Arial" pitchFamily="34" charset="0"/>
              </a:rPr>
              <a:t> в год:</a:t>
            </a:r>
            <a:r>
              <a:rPr lang="ru-RU" sz="1400">
                <a:solidFill>
                  <a:srgbClr val="FF0000"/>
                </a:solidFill>
                <a:latin typeface="Arial" pitchFamily="34" charset="0"/>
              </a:rPr>
              <a:t>15 000</a:t>
            </a:r>
          </a:p>
          <a:p>
            <a:pPr eaLnBrk="1" hangingPunct="1"/>
            <a:r>
              <a:rPr lang="ru-RU" sz="1400">
                <a:solidFill>
                  <a:srgbClr val="FF0000"/>
                </a:solidFill>
                <a:latin typeface="Arial" pitchFamily="34" charset="0"/>
              </a:rPr>
              <a:t>Кафедры</a:t>
            </a:r>
            <a:r>
              <a:rPr lang="ru-RU" sz="1400">
                <a:solidFill>
                  <a:srgbClr val="000000"/>
                </a:solidFill>
                <a:latin typeface="Arial" pitchFamily="34" charset="0"/>
              </a:rPr>
              <a:t>: </a:t>
            </a:r>
            <a:r>
              <a:rPr lang="ru-RU" sz="1400">
                <a:solidFill>
                  <a:srgbClr val="FF0000"/>
                </a:solidFill>
                <a:latin typeface="Arial" pitchFamily="34" charset="0"/>
              </a:rPr>
              <a:t>9</a:t>
            </a:r>
            <a:r>
              <a:rPr lang="ru-RU" sz="1400">
                <a:solidFill>
                  <a:srgbClr val="000000"/>
                </a:solidFill>
                <a:latin typeface="Arial" pitchFamily="34" charset="0"/>
              </a:rPr>
              <a:t> кафедр КГМА и КГМУ</a:t>
            </a:r>
          </a:p>
          <a:p>
            <a:pPr eaLnBrk="1" hangingPunct="1"/>
            <a:r>
              <a:rPr lang="ru-RU" sz="1400">
                <a:solidFill>
                  <a:srgbClr val="FF0000"/>
                </a:solidFill>
                <a:latin typeface="Arial" pitchFamily="34" charset="0"/>
              </a:rPr>
              <a:t>Референс</a:t>
            </a: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-</a:t>
            </a:r>
            <a:r>
              <a:rPr lang="ru-RU" sz="1400">
                <a:solidFill>
                  <a:srgbClr val="000000"/>
                </a:solidFill>
                <a:latin typeface="Arial" pitchFamily="34" charset="0"/>
              </a:rPr>
              <a:t>центр по иммуноморфологической диагностике опухолей для ПФО</a:t>
            </a:r>
          </a:p>
          <a:p>
            <a:pPr eaLnBrk="1" hangingPunct="1"/>
            <a:r>
              <a:rPr lang="ru-RU" sz="1400">
                <a:solidFill>
                  <a:srgbClr val="FF0000"/>
                </a:solidFill>
                <a:latin typeface="Arial" pitchFamily="34" charset="0"/>
              </a:rPr>
              <a:t>Референс</a:t>
            </a: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-</a:t>
            </a:r>
            <a:r>
              <a:rPr lang="ru-RU" sz="1400">
                <a:solidFill>
                  <a:srgbClr val="000000"/>
                </a:solidFill>
                <a:latin typeface="Arial" pitchFamily="34" charset="0"/>
              </a:rPr>
              <a:t>центр маммографии</a:t>
            </a:r>
          </a:p>
          <a:p>
            <a:pPr eaLnBrk="1" hangingPunct="1"/>
            <a:endParaRPr lang="en-US" sz="140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/>
            <a:endParaRPr lang="ru-RU" sz="140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/>
            <a:r>
              <a:rPr lang="ru-RU" sz="1400">
                <a:solidFill>
                  <a:srgbClr val="FF0000"/>
                </a:solidFill>
                <a:latin typeface="Arial" pitchFamily="34" charset="0"/>
              </a:rPr>
              <a:t>Производственная аптека:</a:t>
            </a:r>
          </a:p>
          <a:p>
            <a:pPr eaLnBrk="1" hangingPunct="1"/>
            <a:r>
              <a:rPr lang="ru-RU" sz="1400">
                <a:solidFill>
                  <a:srgbClr val="000000"/>
                </a:solidFill>
                <a:latin typeface="Arial" pitchFamily="34" charset="0"/>
              </a:rPr>
              <a:t>Изготовлено стерильных форм 133 836 (в 2009 г – 114 250) в полипропиленовых контейнерах</a:t>
            </a:r>
          </a:p>
          <a:p>
            <a:pPr eaLnBrk="1" hangingPunct="1"/>
            <a:r>
              <a:rPr lang="ru-RU" sz="1400">
                <a:solidFill>
                  <a:srgbClr val="000000"/>
                </a:solidFill>
                <a:latin typeface="Arial" pitchFamily="34" charset="0"/>
              </a:rPr>
              <a:t>Преимущества: снижение стоимости форм за счет сокращения производственного цикла, экономии эл.энергии, воды, вспомогательных материалов. </a:t>
            </a:r>
            <a:endParaRPr lang="ru-RU" sz="1400">
              <a:latin typeface="Arial" pitchFamily="34" charset="0"/>
            </a:endParaRPr>
          </a:p>
        </p:txBody>
      </p:sp>
      <p:sp>
        <p:nvSpPr>
          <p:cNvPr id="99335" name="Rectangle 7"/>
          <p:cNvSpPr>
            <a:spLocks noChangeArrowheads="1"/>
          </p:cNvSpPr>
          <p:nvPr/>
        </p:nvSpPr>
        <p:spPr bwMode="auto">
          <a:xfrm>
            <a:off x="250825" y="3500438"/>
            <a:ext cx="4392613" cy="2879725"/>
          </a:xfrm>
          <a:prstGeom prst="rect">
            <a:avLst/>
          </a:prstGeom>
          <a:solidFill>
            <a:srgbClr val="EAEAEA"/>
          </a:solidFill>
          <a:ln w="9525">
            <a:solidFill>
              <a:srgbClr val="990033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marL="342900" indent="-342900" eaLnBrk="0" hangingPunct="0">
              <a:lnSpc>
                <a:spcPct val="105000"/>
              </a:lnSpc>
              <a:buClr>
                <a:schemeClr val="hlink"/>
              </a:buClr>
              <a:buSzPct val="80000"/>
              <a:defRPr/>
            </a:pPr>
            <a:r>
              <a:rPr lang="ru-RU" sz="1200" b="1">
                <a:solidFill>
                  <a:srgbClr val="FF0000"/>
                </a:solidFill>
                <a:latin typeface="Arial" pitchFamily="34" charset="0"/>
                <a:cs typeface="Tahoma" pitchFamily="34" charset="0"/>
              </a:rPr>
              <a:t>Высокотехнологичная помощь  </a:t>
            </a:r>
            <a:r>
              <a:rPr lang="ru-RU" sz="1200" b="1">
                <a:solidFill>
                  <a:srgbClr val="000000"/>
                </a:solidFill>
                <a:latin typeface="Arial" pitchFamily="34" charset="0"/>
                <a:cs typeface="Tahoma" pitchFamily="34" charset="0"/>
              </a:rPr>
              <a:t>              </a:t>
            </a:r>
          </a:p>
          <a:p>
            <a:pPr marL="342900" indent="-342900" eaLnBrk="0" hangingPunct="0">
              <a:lnSpc>
                <a:spcPct val="105000"/>
              </a:lnSpc>
              <a:buClr>
                <a:schemeClr val="hlink"/>
              </a:buClr>
              <a:buSzPct val="80000"/>
              <a:defRPr/>
            </a:pPr>
            <a:endParaRPr lang="ru-RU" sz="1200">
              <a:solidFill>
                <a:srgbClr val="0000FF"/>
              </a:solidFill>
              <a:latin typeface="Arial" pitchFamily="34" charset="0"/>
            </a:endParaRPr>
          </a:p>
          <a:p>
            <a:pPr marL="342900" indent="-342900" eaLnBrk="0" hangingPunct="0">
              <a:lnSpc>
                <a:spcPct val="105000"/>
              </a:lnSpc>
              <a:buClr>
                <a:schemeClr val="hlink"/>
              </a:buClr>
              <a:buSzPct val="80000"/>
              <a:defRPr/>
            </a:pPr>
            <a:r>
              <a:rPr lang="ru-RU" sz="1200" b="1">
                <a:latin typeface="Arial" pitchFamily="34" charset="0"/>
              </a:rPr>
              <a:t>По профилю «онкология»: пролечено – 31 33 больных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ru-RU" sz="1200" b="1">
                <a:latin typeface="Arial" pitchFamily="34" charset="0"/>
              </a:rPr>
              <a:t>300 гос.задание РФ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ru-RU" sz="1200" b="1">
                <a:latin typeface="Arial" pitchFamily="34" charset="0"/>
              </a:rPr>
              <a:t>2833 гос.задание РТ 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ru-RU" sz="1200" b="1">
                <a:latin typeface="Arial" pitchFamily="34" charset="0"/>
              </a:rPr>
              <a:t>объем финансирования 140 млн.руб</a:t>
            </a:r>
          </a:p>
          <a:p>
            <a:pPr marL="342900" indent="-342900">
              <a:spcBef>
                <a:spcPct val="50000"/>
              </a:spcBef>
              <a:defRPr/>
            </a:pPr>
            <a:endParaRPr lang="ru-RU" sz="1200" b="1">
              <a:latin typeface="Arial" pitchFamily="34" charset="0"/>
            </a:endParaRPr>
          </a:p>
          <a:p>
            <a:pPr marL="342900" indent="-342900">
              <a:spcBef>
                <a:spcPct val="50000"/>
              </a:spcBef>
              <a:defRPr/>
            </a:pPr>
            <a:r>
              <a:rPr lang="ru-RU" sz="1200" b="1">
                <a:solidFill>
                  <a:srgbClr val="FF0000"/>
                </a:solidFill>
                <a:latin typeface="Arial" pitchFamily="34" charset="0"/>
              </a:rPr>
              <a:t>На 2011год: госзадание  - 31 22 больных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ru-RU" sz="1200" b="1">
                <a:latin typeface="Arial" pitchFamily="34" charset="0"/>
              </a:rPr>
              <a:t>755  гос.задание РФ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ru-RU" sz="1200" b="1">
                <a:latin typeface="Arial" pitchFamily="34" charset="0"/>
              </a:rPr>
              <a:t>2367  гос.задание РТ 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ru-RU" sz="1200" b="1">
                <a:latin typeface="Arial" pitchFamily="34" charset="0"/>
              </a:rPr>
              <a:t>Объем финансирования       183 млн.руб</a:t>
            </a:r>
            <a:endParaRPr lang="ru-RU" sz="1200" b="1">
              <a:latin typeface="Arial" pitchFamily="34" charset="0"/>
              <a:cs typeface="Tahoma" pitchFamily="34" charset="0"/>
            </a:endParaRPr>
          </a:p>
        </p:txBody>
      </p:sp>
      <p:pic>
        <p:nvPicPr>
          <p:cNvPr id="10254" name="Picture 14" descr="Proekt razvitia onkolog med centra_000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4392612" cy="2219325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8439" name="Text Box 8"/>
          <p:cNvSpPr txBox="1">
            <a:spLocks noChangeArrowheads="1"/>
          </p:cNvSpPr>
          <p:nvPr/>
        </p:nvSpPr>
        <p:spPr bwMode="auto">
          <a:xfrm>
            <a:off x="468313" y="188913"/>
            <a:ext cx="8340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b="1"/>
              <a:t>ГАУЗ «Республиканский клинический онкологический диспансер МЗ РТ</a:t>
            </a:r>
          </a:p>
          <a:p>
            <a:pPr eaLnBrk="1" hangingPunct="1"/>
            <a:r>
              <a:rPr lang="ru-RU" b="1"/>
              <a:t>- головное онкологическое учреждение республики</a:t>
            </a:r>
          </a:p>
        </p:txBody>
      </p:sp>
      <p:sp>
        <p:nvSpPr>
          <p:cNvPr id="112" name="Номер слайда 21"/>
          <p:cNvSpPr txBox="1">
            <a:spLocks noGrp="1"/>
          </p:cNvSpPr>
          <p:nvPr/>
        </p:nvSpPr>
        <p:spPr bwMode="auto">
          <a:xfrm>
            <a:off x="71438" y="6310313"/>
            <a:ext cx="612775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fld id="{276A8A26-423A-4A88-82F4-B756655ADB26}" type="slidenum">
              <a:rPr lang="ru-RU" sz="140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pPr>
                <a:defRPr/>
              </a:pPr>
              <a:t>16</a:t>
            </a:fld>
            <a:endParaRPr lang="ru-RU" sz="1400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44450"/>
            <a:ext cx="9144000" cy="6669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l">
              <a:buFont typeface="Georgia" pitchFamily="18" charset="0"/>
              <a:buNone/>
            </a:pPr>
            <a:r>
              <a:rPr lang="ru-RU" sz="2000" smtClean="0">
                <a:solidFill>
                  <a:srgbClr val="000099"/>
                </a:solidFill>
                <a:effectLst/>
              </a:rPr>
              <a:t/>
            </a:r>
            <a:br>
              <a:rPr lang="ru-RU" sz="2000" smtClean="0">
                <a:solidFill>
                  <a:srgbClr val="000099"/>
                </a:solidFill>
                <a:effectLst/>
              </a:rPr>
            </a:br>
            <a:r>
              <a:rPr lang="ru-RU" sz="2000" smtClean="0">
                <a:solidFill>
                  <a:srgbClr val="A50021"/>
                </a:solidFill>
                <a:effectLst/>
                <a:latin typeface="Arial" pitchFamily="34" charset="0"/>
              </a:rPr>
              <a:t>Исполнение Постановления правительства </a:t>
            </a:r>
            <a:br>
              <a:rPr lang="ru-RU" sz="2000" smtClean="0">
                <a:solidFill>
                  <a:srgbClr val="A50021"/>
                </a:solidFill>
                <a:effectLst/>
                <a:latin typeface="Arial" pitchFamily="34" charset="0"/>
              </a:rPr>
            </a:br>
            <a:r>
              <a:rPr lang="ru-RU" sz="2000" smtClean="0">
                <a:solidFill>
                  <a:srgbClr val="A50021"/>
                </a:solidFill>
                <a:effectLst/>
                <a:latin typeface="Arial" pitchFamily="34" charset="0"/>
              </a:rPr>
              <a:t>Российской Федерации от 31.12.2010 №1222 в Республике Татарстан:</a:t>
            </a:r>
            <a:br>
              <a:rPr lang="ru-RU" sz="2000" smtClean="0">
                <a:solidFill>
                  <a:srgbClr val="A50021"/>
                </a:solidFill>
                <a:effectLst/>
                <a:latin typeface="Arial" pitchFamily="34" charset="0"/>
              </a:rPr>
            </a:br>
            <a:r>
              <a:rPr lang="ru-RU" sz="2000" smtClean="0">
                <a:solidFill>
                  <a:srgbClr val="000099"/>
                </a:solidFill>
                <a:effectLst/>
                <a:latin typeface="Times New Roman" pitchFamily="18" charset="0"/>
              </a:rPr>
              <a:t/>
            </a:r>
            <a:br>
              <a:rPr lang="ru-RU" sz="2000" smtClean="0">
                <a:solidFill>
                  <a:srgbClr val="000099"/>
                </a:solidFill>
                <a:effectLst/>
                <a:latin typeface="Times New Roman" pitchFamily="18" charset="0"/>
              </a:rPr>
            </a:br>
            <a:r>
              <a:rPr lang="ru-RU" sz="1800" smtClean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ru-RU" sz="1800" smtClean="0">
                <a:solidFill>
                  <a:srgbClr val="0000FF"/>
                </a:solidFill>
                <a:effectLst/>
                <a:latin typeface="Times New Roman" pitchFamily="18" charset="0"/>
              </a:rPr>
              <a:t/>
            </a:r>
            <a:br>
              <a:rPr lang="ru-RU" sz="1800" smtClean="0">
                <a:solidFill>
                  <a:srgbClr val="0000FF"/>
                </a:solidFill>
                <a:effectLst/>
                <a:latin typeface="Times New Roman" pitchFamily="18" charset="0"/>
              </a:rPr>
            </a:br>
            <a:r>
              <a:rPr lang="ru-RU" sz="1800" smtClean="0">
                <a:solidFill>
                  <a:srgbClr val="A50021"/>
                </a:solidFill>
                <a:effectLst/>
                <a:latin typeface="Times New Roman" pitchFamily="18" charset="0"/>
              </a:rPr>
              <a:t>- Закон Республики Татарстан </a:t>
            </a:r>
            <a:r>
              <a:rPr lang="ru-RU" sz="1800" smtClean="0">
                <a:solidFill>
                  <a:srgbClr val="0000FF"/>
                </a:solidFill>
                <a:effectLst/>
                <a:latin typeface="Times New Roman" pitchFamily="18" charset="0"/>
              </a:rPr>
              <a:t>от 25.02.2011 г. №1 – ЗРТ</a:t>
            </a:r>
            <a:br>
              <a:rPr lang="ru-RU" sz="1800" smtClean="0">
                <a:solidFill>
                  <a:srgbClr val="0000FF"/>
                </a:solidFill>
                <a:effectLst/>
                <a:latin typeface="Times New Roman" pitchFamily="18" charset="0"/>
              </a:rPr>
            </a:br>
            <a:r>
              <a:rPr lang="ru-RU" sz="1800" smtClean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br>
              <a:rPr lang="ru-RU" sz="1800" smtClean="0">
                <a:solidFill>
                  <a:srgbClr val="FF0000"/>
                </a:solidFill>
                <a:effectLst/>
                <a:latin typeface="Times New Roman" pitchFamily="18" charset="0"/>
              </a:rPr>
            </a:br>
            <a:r>
              <a:rPr lang="ru-RU" sz="1800" smtClean="0">
                <a:solidFill>
                  <a:srgbClr val="A50021"/>
                </a:solidFill>
                <a:effectLst/>
                <a:latin typeface="Times New Roman" pitchFamily="18" charset="0"/>
              </a:rPr>
              <a:t>- Постановление Кабинета Министров РТ</a:t>
            </a:r>
            <a:r>
              <a:rPr lang="ru-RU" sz="1800" smtClean="0">
                <a:solidFill>
                  <a:srgbClr val="DE2A00"/>
                </a:solidFill>
                <a:effectLst/>
                <a:latin typeface="Times New Roman" pitchFamily="18" charset="0"/>
              </a:rPr>
              <a:t> </a:t>
            </a:r>
            <a:r>
              <a:rPr lang="ru-RU" sz="1800" smtClean="0">
                <a:solidFill>
                  <a:srgbClr val="0000FF"/>
                </a:solidFill>
                <a:effectLst/>
                <a:latin typeface="Times New Roman" pitchFamily="18" charset="0"/>
              </a:rPr>
              <a:t>от 27. 06.2011 г. №506</a:t>
            </a:r>
            <a:br>
              <a:rPr lang="ru-RU" sz="1800" smtClean="0">
                <a:solidFill>
                  <a:srgbClr val="0000FF"/>
                </a:solidFill>
                <a:effectLst/>
                <a:latin typeface="Times New Roman" pitchFamily="18" charset="0"/>
              </a:rPr>
            </a:br>
            <a:r>
              <a:rPr lang="ru-RU" sz="1800" smtClean="0">
                <a:solidFill>
                  <a:srgbClr val="0000FF"/>
                </a:solidFill>
                <a:effectLst/>
                <a:latin typeface="Times New Roman" pitchFamily="18" charset="0"/>
              </a:rPr>
              <a:t>«Об утверждении целевой программы «Совершенствование организации оказания онкологической помощи населению Республики Татарстан в 2011 году»</a:t>
            </a:r>
            <a:br>
              <a:rPr lang="ru-RU" sz="1800" smtClean="0">
                <a:solidFill>
                  <a:srgbClr val="0000FF"/>
                </a:solidFill>
                <a:effectLst/>
                <a:latin typeface="Times New Roman" pitchFamily="18" charset="0"/>
              </a:rPr>
            </a:br>
            <a:r>
              <a:rPr lang="ru-RU" sz="1800" smtClean="0">
                <a:solidFill>
                  <a:srgbClr val="0000FF"/>
                </a:solidFill>
                <a:effectLst/>
                <a:latin typeface="Times New Roman" pitchFamily="18" charset="0"/>
              </a:rPr>
              <a:t/>
            </a:r>
            <a:br>
              <a:rPr lang="ru-RU" sz="1800" smtClean="0">
                <a:solidFill>
                  <a:srgbClr val="0000FF"/>
                </a:solidFill>
                <a:effectLst/>
                <a:latin typeface="Times New Roman" pitchFamily="18" charset="0"/>
              </a:rPr>
            </a:br>
            <a:r>
              <a:rPr lang="ru-RU" sz="1800" smtClean="0">
                <a:solidFill>
                  <a:srgbClr val="0000FF"/>
                </a:solidFill>
                <a:effectLst/>
                <a:latin typeface="Times New Roman" pitchFamily="18" charset="0"/>
              </a:rPr>
              <a:t/>
            </a:r>
            <a:br>
              <a:rPr lang="ru-RU" sz="1800" smtClean="0">
                <a:solidFill>
                  <a:srgbClr val="0000FF"/>
                </a:solidFill>
                <a:effectLst/>
                <a:latin typeface="Times New Roman" pitchFamily="18" charset="0"/>
              </a:rPr>
            </a:br>
            <a:r>
              <a:rPr lang="ru-RU" sz="1800" smtClean="0">
                <a:solidFill>
                  <a:srgbClr val="A50021"/>
                </a:solidFill>
                <a:effectLst/>
                <a:latin typeface="Times New Roman" pitchFamily="18" charset="0"/>
              </a:rPr>
              <a:t>-  Приказ Минздрава РТ</a:t>
            </a:r>
            <a:r>
              <a:rPr lang="ru-RU" sz="1800" smtClean="0">
                <a:solidFill>
                  <a:srgbClr val="DE2A00"/>
                </a:solidFill>
                <a:effectLst/>
                <a:latin typeface="Times New Roman" pitchFamily="18" charset="0"/>
              </a:rPr>
              <a:t> </a:t>
            </a:r>
            <a:r>
              <a:rPr lang="ru-RU" sz="1800" smtClean="0">
                <a:solidFill>
                  <a:srgbClr val="0000FF"/>
                </a:solidFill>
                <a:effectLst/>
                <a:latin typeface="Times New Roman" pitchFamily="18" charset="0"/>
              </a:rPr>
              <a:t>от 15.03.2011 г. № 335 «О реализации мероприятий, направленных на совершенствование оказания медицинской помощи больным с онкологическими заболеваниями»</a:t>
            </a:r>
            <a:br>
              <a:rPr lang="ru-RU" sz="1800" smtClean="0">
                <a:solidFill>
                  <a:srgbClr val="0000FF"/>
                </a:solidFill>
                <a:effectLst/>
                <a:latin typeface="Times New Roman" pitchFamily="18" charset="0"/>
              </a:rPr>
            </a:br>
            <a:r>
              <a:rPr lang="ru-RU" sz="1800" smtClean="0">
                <a:solidFill>
                  <a:srgbClr val="0000FF"/>
                </a:solidFill>
                <a:effectLst/>
                <a:latin typeface="Times New Roman" pitchFamily="18" charset="0"/>
              </a:rPr>
              <a:t/>
            </a:r>
            <a:br>
              <a:rPr lang="ru-RU" sz="1800" smtClean="0">
                <a:solidFill>
                  <a:srgbClr val="0000FF"/>
                </a:solidFill>
                <a:effectLst/>
                <a:latin typeface="Times New Roman" pitchFamily="18" charset="0"/>
              </a:rPr>
            </a:br>
            <a:r>
              <a:rPr lang="ru-RU" sz="1800" smtClean="0">
                <a:solidFill>
                  <a:srgbClr val="0000FF"/>
                </a:solidFill>
                <a:effectLst/>
                <a:latin typeface="Times New Roman" pitchFamily="18" charset="0"/>
              </a:rPr>
              <a:t/>
            </a:r>
            <a:br>
              <a:rPr lang="ru-RU" sz="1800" smtClean="0">
                <a:solidFill>
                  <a:srgbClr val="0000FF"/>
                </a:solidFill>
                <a:effectLst/>
                <a:latin typeface="Times New Roman" pitchFamily="18" charset="0"/>
              </a:rPr>
            </a:br>
            <a:r>
              <a:rPr lang="ru-RU" sz="1800" smtClean="0">
                <a:solidFill>
                  <a:srgbClr val="A50021"/>
                </a:solidFill>
                <a:effectLst/>
                <a:latin typeface="Times New Roman" pitchFamily="18" charset="0"/>
              </a:rPr>
              <a:t>- Соглашение</a:t>
            </a:r>
            <a:r>
              <a:rPr lang="ru-RU" sz="1800" smtClean="0">
                <a:solidFill>
                  <a:srgbClr val="0000FF"/>
                </a:solidFill>
                <a:effectLst/>
                <a:latin typeface="Times New Roman" pitchFamily="18" charset="0"/>
              </a:rPr>
              <a:t>  между Минздравсоцразвития России и Кабинетом Министров РТ от 11 мая 2011 г. №198</a:t>
            </a:r>
            <a:r>
              <a:rPr lang="en-US" sz="1800" smtClean="0">
                <a:solidFill>
                  <a:srgbClr val="0000FF"/>
                </a:solidFill>
                <a:effectLst/>
                <a:latin typeface="Times New Roman" pitchFamily="18" charset="0"/>
              </a:rPr>
              <a:t>/</a:t>
            </a:r>
            <a:r>
              <a:rPr lang="ru-RU" sz="1800" smtClean="0">
                <a:solidFill>
                  <a:srgbClr val="0000FF"/>
                </a:solidFill>
                <a:effectLst/>
                <a:latin typeface="Times New Roman" pitchFamily="18" charset="0"/>
              </a:rPr>
              <a:t>О-211-1222</a:t>
            </a:r>
            <a:r>
              <a:rPr lang="en-US" sz="1800" smtClean="0">
                <a:solidFill>
                  <a:srgbClr val="0000FF"/>
                </a:solidFill>
                <a:effectLst/>
                <a:latin typeface="Times New Roman" pitchFamily="18" charset="0"/>
              </a:rPr>
              <a:t>/408</a:t>
            </a:r>
            <a:r>
              <a:rPr lang="ru-RU" sz="1800" smtClean="0">
                <a:solidFill>
                  <a:srgbClr val="0000FF"/>
                </a:solidFill>
                <a:effectLst/>
                <a:latin typeface="Times New Roman" pitchFamily="18" charset="0"/>
              </a:rPr>
              <a:t> «О софинансировании в 2011 году расходных обязательств Республики Татарстан, связанных</a:t>
            </a:r>
            <a:r>
              <a:rPr lang="en-US" sz="1800" smtClean="0">
                <a:solidFill>
                  <a:srgbClr val="0000FF"/>
                </a:solidFill>
                <a:effectLst/>
                <a:latin typeface="Times New Roman" pitchFamily="18" charset="0"/>
              </a:rPr>
              <a:t> </a:t>
            </a:r>
            <a:r>
              <a:rPr lang="ru-RU" sz="1800" smtClean="0">
                <a:solidFill>
                  <a:srgbClr val="0000FF"/>
                </a:solidFill>
                <a:effectLst/>
                <a:latin typeface="Times New Roman" pitchFamily="18" charset="0"/>
              </a:rPr>
              <a:t>с реализацией  </a:t>
            </a:r>
            <a:br>
              <a:rPr lang="ru-RU" sz="1800" smtClean="0">
                <a:solidFill>
                  <a:srgbClr val="0000FF"/>
                </a:solidFill>
                <a:effectLst/>
                <a:latin typeface="Times New Roman" pitchFamily="18" charset="0"/>
              </a:rPr>
            </a:br>
            <a:r>
              <a:rPr lang="ru-RU" sz="1800" smtClean="0">
                <a:solidFill>
                  <a:srgbClr val="0000FF"/>
                </a:solidFill>
                <a:effectLst/>
                <a:latin typeface="Times New Roman" pitchFamily="18" charset="0"/>
              </a:rPr>
              <a:t>мероприятий, направленных на совершенствованием медицинской помощи больным с онкологическими заболеваниями»       </a:t>
            </a:r>
            <a:r>
              <a:rPr lang="ru-RU" sz="1800" smtClean="0">
                <a:solidFill>
                  <a:srgbClr val="000099"/>
                </a:solidFill>
                <a:effectLst/>
                <a:latin typeface="Times New Roman" pitchFamily="18" charset="0"/>
              </a:rPr>
              <a:t/>
            </a:r>
            <a:br>
              <a:rPr lang="ru-RU" sz="1800" smtClean="0">
                <a:solidFill>
                  <a:srgbClr val="000099"/>
                </a:solidFill>
                <a:effectLst/>
                <a:latin typeface="Times New Roman" pitchFamily="18" charset="0"/>
              </a:rPr>
            </a:br>
            <a:r>
              <a:rPr lang="ru-RU" sz="2000" smtClean="0">
                <a:solidFill>
                  <a:srgbClr val="000099"/>
                </a:solidFill>
                <a:effectLst/>
              </a:rPr>
              <a:t> </a:t>
            </a:r>
          </a:p>
        </p:txBody>
      </p:sp>
      <p:sp>
        <p:nvSpPr>
          <p:cNvPr id="112" name="Номер слайда 21"/>
          <p:cNvSpPr txBox="1">
            <a:spLocks noGrp="1"/>
          </p:cNvSpPr>
          <p:nvPr/>
        </p:nvSpPr>
        <p:spPr bwMode="auto">
          <a:xfrm>
            <a:off x="71438" y="6310313"/>
            <a:ext cx="53975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fld id="{47D593CE-BCD9-44D2-8599-77A501EE468C}" type="slidenum">
              <a:rPr lang="ru-RU" sz="140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pPr>
                <a:defRPr/>
              </a:pPr>
              <a:t>17</a:t>
            </a:fld>
            <a:endParaRPr lang="ru-RU" sz="1400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8" name="Text Box 4"/>
          <p:cNvSpPr txBox="1">
            <a:spLocks noChangeArrowheads="1"/>
          </p:cNvSpPr>
          <p:nvPr/>
        </p:nvSpPr>
        <p:spPr bwMode="auto">
          <a:xfrm>
            <a:off x="468313" y="260350"/>
            <a:ext cx="810101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>
                <a:solidFill>
                  <a:srgbClr val="A50021"/>
                </a:solidFill>
              </a:rPr>
              <a:t>Из федерального бюджета</a:t>
            </a:r>
            <a:r>
              <a:rPr lang="ru-RU" b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>
                <a:solidFill>
                  <a:srgbClr val="0000FF"/>
                </a:solidFill>
              </a:rPr>
              <a:t>предусмотрено выделение  </a:t>
            </a:r>
            <a:r>
              <a:rPr lang="ru-RU" b="1">
                <a:solidFill>
                  <a:srgbClr val="A50021"/>
                </a:solidFill>
              </a:rPr>
              <a:t>402 709,800</a:t>
            </a:r>
            <a:r>
              <a:rPr lang="ru-RU">
                <a:solidFill>
                  <a:srgbClr val="0000FF"/>
                </a:solidFill>
              </a:rPr>
              <a:t> тыс. рублей для оснащения медицинским оборудованием ПЭТ-центра и отделения радионуклидной терапии</a:t>
            </a:r>
          </a:p>
        </p:txBody>
      </p:sp>
      <p:pic>
        <p:nvPicPr>
          <p:cNvPr id="20483" name="Picture 5" descr="img051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060575"/>
            <a:ext cx="417671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6" descr="img051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095500"/>
            <a:ext cx="4105275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Oval 7"/>
          <p:cNvSpPr>
            <a:spLocks noChangeArrowheads="1"/>
          </p:cNvSpPr>
          <p:nvPr/>
        </p:nvSpPr>
        <p:spPr bwMode="auto">
          <a:xfrm>
            <a:off x="5580063" y="3284538"/>
            <a:ext cx="1079500" cy="935037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0486" name="Oval 8"/>
          <p:cNvSpPr>
            <a:spLocks noChangeArrowheads="1"/>
          </p:cNvSpPr>
          <p:nvPr/>
        </p:nvSpPr>
        <p:spPr bwMode="auto">
          <a:xfrm>
            <a:off x="2268538" y="2924175"/>
            <a:ext cx="647700" cy="57785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0487" name="AutoShape 9"/>
          <p:cNvSpPr>
            <a:spLocks noChangeArrowheads="1"/>
          </p:cNvSpPr>
          <p:nvPr/>
        </p:nvSpPr>
        <p:spPr bwMode="auto">
          <a:xfrm>
            <a:off x="2555875" y="1628775"/>
            <a:ext cx="71438" cy="1265238"/>
          </a:xfrm>
          <a:prstGeom prst="downArrow">
            <a:avLst>
              <a:gd name="adj1" fmla="val 50000"/>
              <a:gd name="adj2" fmla="val 4427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8" name="AutoShape 11"/>
          <p:cNvSpPr>
            <a:spLocks noChangeArrowheads="1"/>
          </p:cNvSpPr>
          <p:nvPr/>
        </p:nvSpPr>
        <p:spPr bwMode="auto">
          <a:xfrm>
            <a:off x="6011863" y="1989138"/>
            <a:ext cx="71437" cy="1192212"/>
          </a:xfrm>
          <a:prstGeom prst="downArrow">
            <a:avLst>
              <a:gd name="adj1" fmla="val 50000"/>
              <a:gd name="adj2" fmla="val 4172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9" name="Text Box 12"/>
          <p:cNvSpPr txBox="1">
            <a:spLocks noChangeArrowheads="1"/>
          </p:cNvSpPr>
          <p:nvPr/>
        </p:nvSpPr>
        <p:spPr bwMode="auto">
          <a:xfrm>
            <a:off x="179388" y="5300663"/>
            <a:ext cx="8864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>
                <a:solidFill>
                  <a:srgbClr val="A50021"/>
                </a:solidFill>
              </a:rPr>
              <a:t>Софинансирование программы</a:t>
            </a:r>
            <a:r>
              <a:rPr lang="ru-RU">
                <a:solidFill>
                  <a:srgbClr val="0000FF"/>
                </a:solidFill>
              </a:rPr>
              <a:t> из бюджета РТ составляет </a:t>
            </a:r>
            <a:r>
              <a:rPr lang="ru-RU" b="1">
                <a:solidFill>
                  <a:srgbClr val="A50021"/>
                </a:solidFill>
              </a:rPr>
              <a:t>500 000, 0</a:t>
            </a:r>
            <a:r>
              <a:rPr lang="ru-RU">
                <a:solidFill>
                  <a:srgbClr val="0000FF"/>
                </a:solidFill>
              </a:rPr>
              <a:t> тыс. рублей, </a:t>
            </a:r>
          </a:p>
          <a:p>
            <a:pPr eaLnBrk="1" hangingPunct="1"/>
            <a:r>
              <a:rPr lang="ru-RU">
                <a:solidFill>
                  <a:srgbClr val="0000FF"/>
                </a:solidFill>
              </a:rPr>
              <a:t>предназначенных для подготовки помещений и приобретения оборудования </a:t>
            </a:r>
            <a:endParaRPr lang="ru-RU">
              <a:solidFill>
                <a:srgbClr val="DE2A00"/>
              </a:solidFill>
            </a:endParaRPr>
          </a:p>
        </p:txBody>
      </p:sp>
      <p:sp>
        <p:nvSpPr>
          <p:cNvPr id="20490" name="Text Box 13"/>
          <p:cNvSpPr txBox="1">
            <a:spLocks noChangeArrowheads="1"/>
          </p:cNvSpPr>
          <p:nvPr/>
        </p:nvSpPr>
        <p:spPr bwMode="auto">
          <a:xfrm>
            <a:off x="900113" y="1268413"/>
            <a:ext cx="2282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400" b="1">
                <a:solidFill>
                  <a:srgbClr val="0000FF"/>
                </a:solidFill>
              </a:rPr>
              <a:t>Помещение ПЭТ-центра</a:t>
            </a:r>
          </a:p>
        </p:txBody>
      </p:sp>
      <p:sp>
        <p:nvSpPr>
          <p:cNvPr id="20491" name="Text Box 14"/>
          <p:cNvSpPr txBox="1">
            <a:spLocks noChangeArrowheads="1"/>
          </p:cNvSpPr>
          <p:nvPr/>
        </p:nvSpPr>
        <p:spPr bwMode="auto">
          <a:xfrm>
            <a:off x="5219700" y="981075"/>
            <a:ext cx="31972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400" b="1">
                <a:solidFill>
                  <a:srgbClr val="0000FF"/>
                </a:solidFill>
              </a:rPr>
              <a:t>Проект помещения для  </a:t>
            </a:r>
          </a:p>
          <a:p>
            <a:pPr eaLnBrk="1" hangingPunct="1"/>
            <a:r>
              <a:rPr lang="ru-RU" sz="1400" b="1">
                <a:solidFill>
                  <a:srgbClr val="0000FF"/>
                </a:solidFill>
              </a:rPr>
              <a:t>отделения РНТ (разрабатывается </a:t>
            </a:r>
          </a:p>
          <a:p>
            <a:pPr eaLnBrk="1" hangingPunct="1"/>
            <a:r>
              <a:rPr lang="ru-RU" sz="1400" b="1">
                <a:solidFill>
                  <a:srgbClr val="0000FF"/>
                </a:solidFill>
              </a:rPr>
              <a:t>ПСД, Выполнена привязка </a:t>
            </a:r>
          </a:p>
          <a:p>
            <a:pPr eaLnBrk="1" hangingPunct="1"/>
            <a:r>
              <a:rPr lang="ru-RU" sz="1400" b="1">
                <a:solidFill>
                  <a:srgbClr val="0000FF"/>
                </a:solidFill>
              </a:rPr>
              <a:t>на местности)</a:t>
            </a:r>
          </a:p>
        </p:txBody>
      </p:sp>
      <p:sp>
        <p:nvSpPr>
          <p:cNvPr id="20492" name="Text Box 16"/>
          <p:cNvSpPr txBox="1">
            <a:spLocks noChangeArrowheads="1"/>
          </p:cNvSpPr>
          <p:nvPr/>
        </p:nvSpPr>
        <p:spPr bwMode="auto">
          <a:xfrm>
            <a:off x="6659563" y="6332538"/>
            <a:ext cx="2116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FF"/>
                </a:solidFill>
              </a:rPr>
              <a:t>www.minzdrav.tatar.ru</a:t>
            </a:r>
            <a:endParaRPr lang="ru-RU" sz="1600">
              <a:solidFill>
                <a:srgbClr val="0000FF"/>
              </a:solidFill>
            </a:endParaRPr>
          </a:p>
        </p:txBody>
      </p:sp>
      <p:sp>
        <p:nvSpPr>
          <p:cNvPr id="112" name="Номер слайда 21"/>
          <p:cNvSpPr txBox="1">
            <a:spLocks noGrp="1"/>
          </p:cNvSpPr>
          <p:nvPr/>
        </p:nvSpPr>
        <p:spPr bwMode="auto">
          <a:xfrm>
            <a:off x="71438" y="6310313"/>
            <a:ext cx="684212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fld id="{0E34CB5C-69A0-49FD-BEDF-901EA418C06C}" type="slidenum">
              <a:rPr lang="ru-RU" sz="140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pPr>
                <a:defRPr/>
              </a:pPr>
              <a:t>18</a:t>
            </a:fld>
            <a:endParaRPr lang="ru-RU" sz="1400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2"/>
          <p:cNvSpPr txBox="1">
            <a:spLocks noChangeArrowheads="1"/>
          </p:cNvSpPr>
          <p:nvPr/>
        </p:nvSpPr>
        <p:spPr bwMode="auto">
          <a:xfrm>
            <a:off x="1785938" y="5000625"/>
            <a:ext cx="6000750" cy="15700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9600" b="1">
                <a:solidFill>
                  <a:srgbClr val="DCDCDC"/>
                </a:solidFill>
                <a:latin typeface="+mj-lt"/>
              </a:rPr>
              <a:t>2011-…</a:t>
            </a:r>
          </a:p>
        </p:txBody>
      </p:sp>
      <p:sp>
        <p:nvSpPr>
          <p:cNvPr id="21507" name="Text Box 22"/>
          <p:cNvSpPr txBox="1">
            <a:spLocks noChangeArrowheads="1"/>
          </p:cNvSpPr>
          <p:nvPr/>
        </p:nvSpPr>
        <p:spPr bwMode="auto">
          <a:xfrm>
            <a:off x="3276600" y="936625"/>
            <a:ext cx="3319463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9600" b="1">
                <a:solidFill>
                  <a:srgbClr val="DCDCDC"/>
                </a:solidFill>
                <a:latin typeface="Trebuchet MS" pitchFamily="34" charset="0"/>
              </a:rPr>
              <a:t>2011</a:t>
            </a:r>
          </a:p>
        </p:txBody>
      </p:sp>
      <p:sp>
        <p:nvSpPr>
          <p:cNvPr id="21508" name="TextBox 7"/>
          <p:cNvSpPr txBox="1">
            <a:spLocks noChangeArrowheads="1"/>
          </p:cNvSpPr>
          <p:nvPr/>
        </p:nvSpPr>
        <p:spPr bwMode="auto">
          <a:xfrm>
            <a:off x="250825" y="692150"/>
            <a:ext cx="4740275" cy="360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600" b="1">
                <a:solidFill>
                  <a:srgbClr val="0000FF"/>
                </a:solidFill>
                <a:latin typeface="Times New Roman" pitchFamily="18" charset="0"/>
              </a:rPr>
              <a:t>Согласно утвержденному плану-графику, </a:t>
            </a:r>
          </a:p>
          <a:p>
            <a:pPr eaLnBrk="1" hangingPunct="1"/>
            <a:r>
              <a:rPr lang="ru-RU" sz="1600" b="1">
                <a:solidFill>
                  <a:srgbClr val="0000FF"/>
                </a:solidFill>
                <a:latin typeface="Times New Roman" pitchFamily="18" charset="0"/>
              </a:rPr>
              <a:t>в 2011 г. профессиональную переподготовку, общее и тематическое усовершенствование прошли</a:t>
            </a:r>
          </a:p>
          <a:p>
            <a:pPr eaLnBrk="1" hangingPunct="1"/>
            <a:r>
              <a:rPr lang="ru-RU" b="1">
                <a:solidFill>
                  <a:srgbClr val="A50021"/>
                </a:solidFill>
                <a:latin typeface="Times New Roman" pitchFamily="18" charset="0"/>
              </a:rPr>
              <a:t>262 врача</a:t>
            </a:r>
          </a:p>
          <a:p>
            <a:pPr eaLnBrk="1" hangingPunct="1"/>
            <a:endParaRPr lang="ru-RU" b="1">
              <a:solidFill>
                <a:srgbClr val="A50021"/>
              </a:solidFill>
              <a:latin typeface="Times New Roman" pitchFamily="18" charset="0"/>
            </a:endParaRPr>
          </a:p>
          <a:p>
            <a:pPr eaLnBrk="1" hangingPunct="1"/>
            <a:endParaRPr lang="ru-RU" b="1">
              <a:solidFill>
                <a:srgbClr val="CC0000"/>
              </a:solidFill>
              <a:latin typeface="Times New Roman" pitchFamily="18" charset="0"/>
            </a:endParaRPr>
          </a:p>
          <a:p>
            <a:pPr eaLnBrk="1" hangingPunct="1"/>
            <a:r>
              <a:rPr lang="ru-RU" sz="1600" b="1">
                <a:solidFill>
                  <a:srgbClr val="0000FF"/>
                </a:solidFill>
                <a:latin typeface="Times New Roman" pitchFamily="18" charset="0"/>
              </a:rPr>
              <a:t>Подана заявка в МНИОИ им. П.А.Герцена на подготовку по высокотехнологичной радиотерапевтической помощи специалистов РКОД – </a:t>
            </a:r>
            <a:r>
              <a:rPr lang="ru-RU" sz="1600" b="1">
                <a:solidFill>
                  <a:srgbClr val="A50021"/>
                </a:solidFill>
                <a:latin typeface="Times New Roman" pitchFamily="18" charset="0"/>
              </a:rPr>
              <a:t>15:</a:t>
            </a:r>
          </a:p>
          <a:p>
            <a:pPr eaLnBrk="1" hangingPunct="1"/>
            <a:r>
              <a:rPr lang="ru-RU" sz="1600" b="1">
                <a:solidFill>
                  <a:srgbClr val="A50021"/>
                </a:solidFill>
                <a:latin typeface="Times New Roman" pitchFamily="18" charset="0"/>
              </a:rPr>
              <a:t>5 врачей</a:t>
            </a:r>
          </a:p>
          <a:p>
            <a:pPr eaLnBrk="1" hangingPunct="1"/>
            <a:r>
              <a:rPr lang="ru-RU" sz="1600" b="1">
                <a:solidFill>
                  <a:srgbClr val="A50021"/>
                </a:solidFill>
                <a:latin typeface="Times New Roman" pitchFamily="18" charset="0"/>
              </a:rPr>
              <a:t>6 медицинских физиков</a:t>
            </a:r>
          </a:p>
          <a:p>
            <a:pPr eaLnBrk="1" hangingPunct="1"/>
            <a:r>
              <a:rPr lang="ru-RU" sz="1600" b="1">
                <a:solidFill>
                  <a:srgbClr val="A50021"/>
                </a:solidFill>
                <a:latin typeface="Times New Roman" pitchFamily="18" charset="0"/>
              </a:rPr>
              <a:t>4 оператора установок лучевой терапии</a:t>
            </a:r>
            <a:endParaRPr lang="ru-RU" sz="1600">
              <a:solidFill>
                <a:srgbClr val="A50021"/>
              </a:solidFill>
              <a:latin typeface="Times New Roman" pitchFamily="18" charset="0"/>
            </a:endParaRPr>
          </a:p>
        </p:txBody>
      </p:sp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5214942" y="1785926"/>
            <a:ext cx="3668439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10" name="TextBox 12"/>
          <p:cNvSpPr txBox="1">
            <a:spLocks noChangeArrowheads="1"/>
          </p:cNvSpPr>
          <p:nvPr/>
        </p:nvSpPr>
        <p:spPr bwMode="auto">
          <a:xfrm>
            <a:off x="323850" y="5229225"/>
            <a:ext cx="7786688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A50021"/>
                </a:solidFill>
                <a:latin typeface="Times New Roman" pitchFamily="18" charset="0"/>
              </a:rPr>
              <a:t>ЗАДАЧА</a:t>
            </a:r>
            <a:r>
              <a:rPr lang="ru-RU" b="1">
                <a:solidFill>
                  <a:srgbClr val="CC0000"/>
                </a:solidFill>
                <a:latin typeface="Times New Roman" pitchFamily="18" charset="0"/>
              </a:rPr>
              <a:t>: </a:t>
            </a:r>
          </a:p>
          <a:p>
            <a:pPr eaLnBrk="1" hangingPunct="1"/>
            <a:r>
              <a:rPr lang="ru-RU" sz="1600" b="1">
                <a:solidFill>
                  <a:srgbClr val="0000FF"/>
                </a:solidFill>
                <a:latin typeface="Times New Roman" pitchFamily="18" charset="0"/>
              </a:rPr>
              <a:t>Обеспечить непрерывную подготовку кадров медицинских работников, участвующих в оказании медицинской помощи больным при онкологических заболеваниях</a:t>
            </a:r>
          </a:p>
        </p:txBody>
      </p:sp>
      <p:sp>
        <p:nvSpPr>
          <p:cNvPr id="21511" name="Номер слайда 3"/>
          <p:cNvSpPr txBox="1">
            <a:spLocks/>
          </p:cNvSpPr>
          <p:nvPr/>
        </p:nvSpPr>
        <p:spPr bwMode="auto">
          <a:xfrm>
            <a:off x="0" y="6492875"/>
            <a:ext cx="4286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fld id="{4EC95085-F9C7-4DD5-8192-3FB77EB1608F}" type="slidenum">
              <a:rPr lang="ru-RU" sz="1400" b="1">
                <a:latin typeface="Trebuchet MS" pitchFamily="34" charset="0"/>
              </a:rPr>
              <a:pPr algn="ctr" eaLnBrk="1" hangingPunct="1"/>
              <a:t>19</a:t>
            </a:fld>
            <a:endParaRPr lang="ru-RU" sz="1400" b="1">
              <a:latin typeface="Trebuchet MS" pitchFamily="34" charset="0"/>
            </a:endParaRPr>
          </a:p>
        </p:txBody>
      </p:sp>
      <p:sp>
        <p:nvSpPr>
          <p:cNvPr id="21512" name="Text Box 11"/>
          <p:cNvSpPr txBox="1">
            <a:spLocks noChangeArrowheads="1"/>
          </p:cNvSpPr>
          <p:nvPr/>
        </p:nvSpPr>
        <p:spPr bwMode="auto">
          <a:xfrm>
            <a:off x="3348038" y="180975"/>
            <a:ext cx="23669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0000FF"/>
                </a:solidFill>
                <a:latin typeface="Times New Roman" pitchFamily="18" charset="0"/>
              </a:rPr>
              <a:t>Подготовка кадров</a:t>
            </a:r>
          </a:p>
        </p:txBody>
      </p:sp>
      <p:sp>
        <p:nvSpPr>
          <p:cNvPr id="21513" name="Text Box 13"/>
          <p:cNvSpPr txBox="1">
            <a:spLocks noChangeArrowheads="1"/>
          </p:cNvSpPr>
          <p:nvPr/>
        </p:nvSpPr>
        <p:spPr bwMode="auto">
          <a:xfrm>
            <a:off x="6659563" y="6332538"/>
            <a:ext cx="2116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FF"/>
                </a:solidFill>
              </a:rPr>
              <a:t>www.minzdrav.tatar.ru</a:t>
            </a:r>
            <a:endParaRPr lang="ru-RU" sz="16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ChangeArrowheads="1"/>
          </p:cNvSpPr>
          <p:nvPr/>
        </p:nvSpPr>
        <p:spPr bwMode="auto">
          <a:xfrm>
            <a:off x="1476375" y="188913"/>
            <a:ext cx="669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latin typeface="Arial" pitchFamily="34" charset="0"/>
                <a:cs typeface="Tahoma" pitchFamily="34" charset="0"/>
              </a:rPr>
              <a:t>Основные показатели Республики Татарстан</a:t>
            </a:r>
          </a:p>
        </p:txBody>
      </p:sp>
      <p:sp>
        <p:nvSpPr>
          <p:cNvPr id="8195" name="Rectangle 11"/>
          <p:cNvSpPr>
            <a:spLocks noChangeArrowheads="1"/>
          </p:cNvSpPr>
          <p:nvPr/>
        </p:nvSpPr>
        <p:spPr bwMode="auto">
          <a:xfrm>
            <a:off x="5148263" y="1341438"/>
            <a:ext cx="3798887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>
                <a:solidFill>
                  <a:srgbClr val="0000FF"/>
                </a:solidFill>
                <a:latin typeface="Sylfaen" pitchFamily="18" charset="0"/>
              </a:rPr>
              <a:t>Общая площадь –</a:t>
            </a:r>
            <a:r>
              <a:rPr lang="ru-RU">
                <a:latin typeface="Sylfaen" pitchFamily="18" charset="0"/>
              </a:rPr>
              <a:t> </a:t>
            </a:r>
            <a:endParaRPr lang="en-US">
              <a:latin typeface="Sylfae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b="1">
                <a:solidFill>
                  <a:srgbClr val="990000"/>
                </a:solidFill>
                <a:latin typeface="Sylfaen" pitchFamily="18" charset="0"/>
              </a:rPr>
              <a:t>	</a:t>
            </a:r>
            <a:r>
              <a:rPr lang="ru-RU" b="1">
                <a:solidFill>
                  <a:srgbClr val="990000"/>
                </a:solidFill>
              </a:rPr>
              <a:t>67,836 тыс. кв. км.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>
                <a:solidFill>
                  <a:srgbClr val="0000FF"/>
                </a:solidFill>
                <a:latin typeface="Sylfaen" pitchFamily="18" charset="0"/>
              </a:rPr>
              <a:t>Численность населения </a:t>
            </a:r>
            <a:r>
              <a:rPr lang="en-US">
                <a:solidFill>
                  <a:srgbClr val="0000CC"/>
                </a:solidFill>
              </a:rPr>
              <a:t>–</a:t>
            </a:r>
            <a:r>
              <a:rPr lang="ru-RU">
                <a:solidFill>
                  <a:srgbClr val="0000CC"/>
                </a:solidFill>
              </a:rPr>
              <a:t> </a:t>
            </a:r>
            <a:endParaRPr lang="en-US">
              <a:solidFill>
                <a:srgbClr val="0000CC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b="1">
                <a:solidFill>
                  <a:srgbClr val="0000CC"/>
                </a:solidFill>
              </a:rPr>
              <a:t>	</a:t>
            </a:r>
            <a:r>
              <a:rPr lang="ru-RU" b="1">
                <a:solidFill>
                  <a:srgbClr val="990000"/>
                </a:solidFill>
              </a:rPr>
              <a:t>3,79 млн. человек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>
                <a:solidFill>
                  <a:srgbClr val="0000FF"/>
                </a:solidFill>
                <a:latin typeface="Sylfaen" pitchFamily="18" charset="0"/>
              </a:rPr>
              <a:t>Плотность населения </a:t>
            </a:r>
            <a:r>
              <a:rPr lang="ru-RU">
                <a:solidFill>
                  <a:srgbClr val="0000CC"/>
                </a:solidFill>
                <a:latin typeface="Sylfaen" pitchFamily="18" charset="0"/>
              </a:rPr>
              <a:t>– </a:t>
            </a:r>
            <a:endParaRPr lang="en-US">
              <a:solidFill>
                <a:srgbClr val="0000CC"/>
              </a:solidFill>
              <a:latin typeface="Sylfae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b="1">
                <a:solidFill>
                  <a:srgbClr val="0000CC"/>
                </a:solidFill>
                <a:latin typeface="Sylfaen" pitchFamily="18" charset="0"/>
              </a:rPr>
              <a:t>	</a:t>
            </a:r>
            <a:r>
              <a:rPr lang="ru-RU" b="1">
                <a:solidFill>
                  <a:srgbClr val="990000"/>
                </a:solidFill>
              </a:rPr>
              <a:t>55,6 чел. на кв. км.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>
                <a:solidFill>
                  <a:srgbClr val="0000FF"/>
                </a:solidFill>
                <a:latin typeface="Sylfaen" pitchFamily="18" charset="0"/>
              </a:rPr>
              <a:t>Муниципальные районы </a:t>
            </a:r>
            <a:r>
              <a:rPr lang="ru-RU">
                <a:solidFill>
                  <a:srgbClr val="0000CC"/>
                </a:solidFill>
              </a:rPr>
              <a:t>– </a:t>
            </a:r>
            <a:r>
              <a:rPr lang="ru-RU" b="1">
                <a:solidFill>
                  <a:srgbClr val="990000"/>
                </a:solidFill>
              </a:rPr>
              <a:t>43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>
                <a:solidFill>
                  <a:srgbClr val="0000FF"/>
                </a:solidFill>
                <a:latin typeface="Sylfaen" pitchFamily="18" charset="0"/>
              </a:rPr>
              <a:t>Городские округа</a:t>
            </a:r>
            <a:r>
              <a:rPr lang="ru-RU">
                <a:latin typeface="Sylfaen" pitchFamily="18" charset="0"/>
              </a:rPr>
              <a:t> </a:t>
            </a:r>
            <a:r>
              <a:rPr lang="ru-RU">
                <a:solidFill>
                  <a:srgbClr val="0000CC"/>
                </a:solidFill>
                <a:latin typeface="Sylfaen" pitchFamily="18" charset="0"/>
              </a:rPr>
              <a:t>–</a:t>
            </a:r>
            <a:r>
              <a:rPr lang="ru-RU">
                <a:latin typeface="Sylfaen" pitchFamily="18" charset="0"/>
              </a:rPr>
              <a:t> </a:t>
            </a:r>
            <a:r>
              <a:rPr lang="ru-RU" b="1">
                <a:solidFill>
                  <a:srgbClr val="990000"/>
                </a:solidFill>
              </a:rPr>
              <a:t>2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>
                <a:solidFill>
                  <a:srgbClr val="0000FF"/>
                </a:solidFill>
                <a:latin typeface="Sylfaen" pitchFamily="18" charset="0"/>
              </a:rPr>
              <a:t>Протяженность автомобильных дорог с твердым покрытием</a:t>
            </a:r>
            <a:r>
              <a:rPr lang="ru-RU">
                <a:latin typeface="Sylfaen" pitchFamily="18" charset="0"/>
              </a:rPr>
              <a:t> </a:t>
            </a:r>
            <a:r>
              <a:rPr lang="ru-RU">
                <a:solidFill>
                  <a:srgbClr val="0000CC"/>
                </a:solidFill>
              </a:rPr>
              <a:t>– </a:t>
            </a:r>
            <a:r>
              <a:rPr lang="ru-RU" b="1">
                <a:solidFill>
                  <a:srgbClr val="990000"/>
                </a:solidFill>
              </a:rPr>
              <a:t>16 967 км</a:t>
            </a:r>
          </a:p>
        </p:txBody>
      </p:sp>
      <p:sp>
        <p:nvSpPr>
          <p:cNvPr id="8196" name="Freeform 4"/>
          <p:cNvSpPr>
            <a:spLocks/>
          </p:cNvSpPr>
          <p:nvPr/>
        </p:nvSpPr>
        <p:spPr bwMode="auto">
          <a:xfrm>
            <a:off x="2971800" y="2579688"/>
            <a:ext cx="755650" cy="682625"/>
          </a:xfrm>
          <a:custGeom>
            <a:avLst/>
            <a:gdLst>
              <a:gd name="T0" fmla="*/ 2147483647 w 747"/>
              <a:gd name="T1" fmla="*/ 2147483647 h 438"/>
              <a:gd name="T2" fmla="*/ 2147483647 w 747"/>
              <a:gd name="T3" fmla="*/ 2147483647 h 438"/>
              <a:gd name="T4" fmla="*/ 2147483647 w 747"/>
              <a:gd name="T5" fmla="*/ 2147483647 h 438"/>
              <a:gd name="T6" fmla="*/ 2147483647 w 747"/>
              <a:gd name="T7" fmla="*/ 2147483647 h 438"/>
              <a:gd name="T8" fmla="*/ 2147483647 w 747"/>
              <a:gd name="T9" fmla="*/ 2147483647 h 438"/>
              <a:gd name="T10" fmla="*/ 2147483647 w 747"/>
              <a:gd name="T11" fmla="*/ 2147483647 h 438"/>
              <a:gd name="T12" fmla="*/ 2147483647 w 747"/>
              <a:gd name="T13" fmla="*/ 2147483647 h 438"/>
              <a:gd name="T14" fmla="*/ 2147483647 w 747"/>
              <a:gd name="T15" fmla="*/ 2147483647 h 438"/>
              <a:gd name="T16" fmla="*/ 2147483647 w 747"/>
              <a:gd name="T17" fmla="*/ 2147483647 h 438"/>
              <a:gd name="T18" fmla="*/ 2147483647 w 747"/>
              <a:gd name="T19" fmla="*/ 2147483647 h 438"/>
              <a:gd name="T20" fmla="*/ 2147483647 w 747"/>
              <a:gd name="T21" fmla="*/ 2147483647 h 438"/>
              <a:gd name="T22" fmla="*/ 2147483647 w 747"/>
              <a:gd name="T23" fmla="*/ 2147483647 h 438"/>
              <a:gd name="T24" fmla="*/ 2147483647 w 747"/>
              <a:gd name="T25" fmla="*/ 2147483647 h 438"/>
              <a:gd name="T26" fmla="*/ 2147483647 w 747"/>
              <a:gd name="T27" fmla="*/ 2147483647 h 438"/>
              <a:gd name="T28" fmla="*/ 2147483647 w 747"/>
              <a:gd name="T29" fmla="*/ 2147483647 h 438"/>
              <a:gd name="T30" fmla="*/ 2147483647 w 747"/>
              <a:gd name="T31" fmla="*/ 2147483647 h 438"/>
              <a:gd name="T32" fmla="*/ 2147483647 w 747"/>
              <a:gd name="T33" fmla="*/ 2147483647 h 438"/>
              <a:gd name="T34" fmla="*/ 2147483647 w 747"/>
              <a:gd name="T35" fmla="*/ 2147483647 h 438"/>
              <a:gd name="T36" fmla="*/ 2147483647 w 747"/>
              <a:gd name="T37" fmla="*/ 2147483647 h 438"/>
              <a:gd name="T38" fmla="*/ 2147483647 w 747"/>
              <a:gd name="T39" fmla="*/ 2147483647 h 438"/>
              <a:gd name="T40" fmla="*/ 2147483647 w 747"/>
              <a:gd name="T41" fmla="*/ 2147483647 h 438"/>
              <a:gd name="T42" fmla="*/ 2147483647 w 747"/>
              <a:gd name="T43" fmla="*/ 2147483647 h 438"/>
              <a:gd name="T44" fmla="*/ 2147483647 w 747"/>
              <a:gd name="T45" fmla="*/ 2147483647 h 438"/>
              <a:gd name="T46" fmla="*/ 2147483647 w 747"/>
              <a:gd name="T47" fmla="*/ 2147483647 h 438"/>
              <a:gd name="T48" fmla="*/ 2147483647 w 747"/>
              <a:gd name="T49" fmla="*/ 2147483647 h 438"/>
              <a:gd name="T50" fmla="*/ 2147483647 w 747"/>
              <a:gd name="T51" fmla="*/ 2147483647 h 438"/>
              <a:gd name="T52" fmla="*/ 2147483647 w 747"/>
              <a:gd name="T53" fmla="*/ 2147483647 h 438"/>
              <a:gd name="T54" fmla="*/ 2147483647 w 747"/>
              <a:gd name="T55" fmla="*/ 2147483647 h 438"/>
              <a:gd name="T56" fmla="*/ 2147483647 w 747"/>
              <a:gd name="T57" fmla="*/ 2147483647 h 438"/>
              <a:gd name="T58" fmla="*/ 2147483647 w 747"/>
              <a:gd name="T59" fmla="*/ 2147483647 h 438"/>
              <a:gd name="T60" fmla="*/ 2147483647 w 747"/>
              <a:gd name="T61" fmla="*/ 2147483647 h 438"/>
              <a:gd name="T62" fmla="*/ 2147483647 w 747"/>
              <a:gd name="T63" fmla="*/ 2147483647 h 438"/>
              <a:gd name="T64" fmla="*/ 2147483647 w 747"/>
              <a:gd name="T65" fmla="*/ 2147483647 h 438"/>
              <a:gd name="T66" fmla="*/ 2147483647 w 747"/>
              <a:gd name="T67" fmla="*/ 2147483647 h 438"/>
              <a:gd name="T68" fmla="*/ 2147483647 w 747"/>
              <a:gd name="T69" fmla="*/ 2147483647 h 438"/>
              <a:gd name="T70" fmla="*/ 2147483647 w 747"/>
              <a:gd name="T71" fmla="*/ 2147483647 h 438"/>
              <a:gd name="T72" fmla="*/ 2147483647 w 747"/>
              <a:gd name="T73" fmla="*/ 2147483647 h 438"/>
              <a:gd name="T74" fmla="*/ 2147483647 w 747"/>
              <a:gd name="T75" fmla="*/ 2147483647 h 438"/>
              <a:gd name="T76" fmla="*/ 2147483647 w 747"/>
              <a:gd name="T77" fmla="*/ 2147483647 h 438"/>
              <a:gd name="T78" fmla="*/ 2147483647 w 747"/>
              <a:gd name="T79" fmla="*/ 2147483647 h 438"/>
              <a:gd name="T80" fmla="*/ 2147483647 w 747"/>
              <a:gd name="T81" fmla="*/ 2147483647 h 438"/>
              <a:gd name="T82" fmla="*/ 2147483647 w 747"/>
              <a:gd name="T83" fmla="*/ 2147483647 h 438"/>
              <a:gd name="T84" fmla="*/ 2147483647 w 747"/>
              <a:gd name="T85" fmla="*/ 2147483647 h 438"/>
              <a:gd name="T86" fmla="*/ 2147483647 w 747"/>
              <a:gd name="T87" fmla="*/ 2147483647 h 438"/>
              <a:gd name="T88" fmla="*/ 2147483647 w 747"/>
              <a:gd name="T89" fmla="*/ 2147483647 h 438"/>
              <a:gd name="T90" fmla="*/ 2147483647 w 747"/>
              <a:gd name="T91" fmla="*/ 2147483647 h 438"/>
              <a:gd name="T92" fmla="*/ 2147483647 w 747"/>
              <a:gd name="T93" fmla="*/ 2147483647 h 438"/>
              <a:gd name="T94" fmla="*/ 2147483647 w 747"/>
              <a:gd name="T95" fmla="*/ 2147483647 h 438"/>
              <a:gd name="T96" fmla="*/ 2147483647 w 747"/>
              <a:gd name="T97" fmla="*/ 2147483647 h 438"/>
              <a:gd name="T98" fmla="*/ 2147483647 w 747"/>
              <a:gd name="T99" fmla="*/ 2147483647 h 438"/>
              <a:gd name="T100" fmla="*/ 2147483647 w 747"/>
              <a:gd name="T101" fmla="*/ 2147483647 h 43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747"/>
              <a:gd name="T154" fmla="*/ 0 h 438"/>
              <a:gd name="T155" fmla="*/ 747 w 747"/>
              <a:gd name="T156" fmla="*/ 438 h 43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747" h="438">
                <a:moveTo>
                  <a:pt x="390" y="98"/>
                </a:moveTo>
                <a:lnTo>
                  <a:pt x="405" y="95"/>
                </a:lnTo>
                <a:lnTo>
                  <a:pt x="414" y="93"/>
                </a:lnTo>
                <a:lnTo>
                  <a:pt x="434" y="96"/>
                </a:lnTo>
                <a:lnTo>
                  <a:pt x="442" y="100"/>
                </a:lnTo>
                <a:lnTo>
                  <a:pt x="460" y="101"/>
                </a:lnTo>
                <a:lnTo>
                  <a:pt x="470" y="96"/>
                </a:lnTo>
                <a:lnTo>
                  <a:pt x="476" y="83"/>
                </a:lnTo>
                <a:lnTo>
                  <a:pt x="470" y="79"/>
                </a:lnTo>
                <a:lnTo>
                  <a:pt x="462" y="74"/>
                </a:lnTo>
                <a:lnTo>
                  <a:pt x="462" y="67"/>
                </a:lnTo>
                <a:lnTo>
                  <a:pt x="465" y="61"/>
                </a:lnTo>
                <a:lnTo>
                  <a:pt x="473" y="48"/>
                </a:lnTo>
                <a:lnTo>
                  <a:pt x="489" y="31"/>
                </a:lnTo>
                <a:lnTo>
                  <a:pt x="512" y="38"/>
                </a:lnTo>
                <a:lnTo>
                  <a:pt x="527" y="34"/>
                </a:lnTo>
                <a:lnTo>
                  <a:pt x="548" y="28"/>
                </a:lnTo>
                <a:lnTo>
                  <a:pt x="568" y="34"/>
                </a:lnTo>
                <a:lnTo>
                  <a:pt x="579" y="36"/>
                </a:lnTo>
                <a:lnTo>
                  <a:pt x="607" y="39"/>
                </a:lnTo>
                <a:lnTo>
                  <a:pt x="630" y="34"/>
                </a:lnTo>
                <a:lnTo>
                  <a:pt x="649" y="23"/>
                </a:lnTo>
                <a:lnTo>
                  <a:pt x="689" y="2"/>
                </a:lnTo>
                <a:lnTo>
                  <a:pt x="692" y="0"/>
                </a:lnTo>
                <a:lnTo>
                  <a:pt x="692" y="3"/>
                </a:lnTo>
                <a:lnTo>
                  <a:pt x="682" y="30"/>
                </a:lnTo>
                <a:lnTo>
                  <a:pt x="690" y="33"/>
                </a:lnTo>
                <a:lnTo>
                  <a:pt x="700" y="36"/>
                </a:lnTo>
                <a:lnTo>
                  <a:pt x="706" y="41"/>
                </a:lnTo>
                <a:lnTo>
                  <a:pt x="713" y="46"/>
                </a:lnTo>
                <a:lnTo>
                  <a:pt x="734" y="56"/>
                </a:lnTo>
                <a:lnTo>
                  <a:pt x="729" y="61"/>
                </a:lnTo>
                <a:lnTo>
                  <a:pt x="710" y="70"/>
                </a:lnTo>
                <a:lnTo>
                  <a:pt x="711" y="74"/>
                </a:lnTo>
                <a:lnTo>
                  <a:pt x="708" y="77"/>
                </a:lnTo>
                <a:lnTo>
                  <a:pt x="713" y="80"/>
                </a:lnTo>
                <a:lnTo>
                  <a:pt x="710" y="83"/>
                </a:lnTo>
                <a:lnTo>
                  <a:pt x="716" y="85"/>
                </a:lnTo>
                <a:lnTo>
                  <a:pt x="721" y="85"/>
                </a:lnTo>
                <a:lnTo>
                  <a:pt x="729" y="83"/>
                </a:lnTo>
                <a:lnTo>
                  <a:pt x="734" y="85"/>
                </a:lnTo>
                <a:lnTo>
                  <a:pt x="733" y="88"/>
                </a:lnTo>
                <a:lnTo>
                  <a:pt x="731" y="90"/>
                </a:lnTo>
                <a:lnTo>
                  <a:pt x="736" y="92"/>
                </a:lnTo>
                <a:lnTo>
                  <a:pt x="744" y="92"/>
                </a:lnTo>
                <a:lnTo>
                  <a:pt x="747" y="93"/>
                </a:lnTo>
                <a:lnTo>
                  <a:pt x="747" y="96"/>
                </a:lnTo>
                <a:lnTo>
                  <a:pt x="747" y="100"/>
                </a:lnTo>
                <a:lnTo>
                  <a:pt x="744" y="101"/>
                </a:lnTo>
                <a:lnTo>
                  <a:pt x="728" y="108"/>
                </a:lnTo>
                <a:lnTo>
                  <a:pt x="731" y="111"/>
                </a:lnTo>
                <a:lnTo>
                  <a:pt x="728" y="113"/>
                </a:lnTo>
                <a:lnTo>
                  <a:pt x="721" y="116"/>
                </a:lnTo>
                <a:lnTo>
                  <a:pt x="715" y="116"/>
                </a:lnTo>
                <a:lnTo>
                  <a:pt x="711" y="119"/>
                </a:lnTo>
                <a:lnTo>
                  <a:pt x="711" y="121"/>
                </a:lnTo>
                <a:lnTo>
                  <a:pt x="697" y="123"/>
                </a:lnTo>
                <a:lnTo>
                  <a:pt x="682" y="116"/>
                </a:lnTo>
                <a:lnTo>
                  <a:pt x="687" y="113"/>
                </a:lnTo>
                <a:lnTo>
                  <a:pt x="689" y="108"/>
                </a:lnTo>
                <a:lnTo>
                  <a:pt x="685" y="108"/>
                </a:lnTo>
                <a:lnTo>
                  <a:pt x="682" y="110"/>
                </a:lnTo>
                <a:lnTo>
                  <a:pt x="679" y="110"/>
                </a:lnTo>
                <a:lnTo>
                  <a:pt x="675" y="108"/>
                </a:lnTo>
                <a:lnTo>
                  <a:pt x="674" y="108"/>
                </a:lnTo>
                <a:lnTo>
                  <a:pt x="671" y="108"/>
                </a:lnTo>
                <a:lnTo>
                  <a:pt x="669" y="111"/>
                </a:lnTo>
                <a:lnTo>
                  <a:pt x="658" y="116"/>
                </a:lnTo>
                <a:lnTo>
                  <a:pt x="658" y="127"/>
                </a:lnTo>
                <a:lnTo>
                  <a:pt x="653" y="127"/>
                </a:lnTo>
                <a:lnTo>
                  <a:pt x="648" y="126"/>
                </a:lnTo>
                <a:lnTo>
                  <a:pt x="643" y="129"/>
                </a:lnTo>
                <a:lnTo>
                  <a:pt x="640" y="131"/>
                </a:lnTo>
                <a:lnTo>
                  <a:pt x="638" y="132"/>
                </a:lnTo>
                <a:lnTo>
                  <a:pt x="641" y="137"/>
                </a:lnTo>
                <a:lnTo>
                  <a:pt x="643" y="142"/>
                </a:lnTo>
                <a:lnTo>
                  <a:pt x="640" y="144"/>
                </a:lnTo>
                <a:lnTo>
                  <a:pt x="638" y="147"/>
                </a:lnTo>
                <a:lnTo>
                  <a:pt x="640" y="149"/>
                </a:lnTo>
                <a:lnTo>
                  <a:pt x="643" y="149"/>
                </a:lnTo>
                <a:lnTo>
                  <a:pt x="643" y="150"/>
                </a:lnTo>
                <a:lnTo>
                  <a:pt x="640" y="152"/>
                </a:lnTo>
                <a:lnTo>
                  <a:pt x="638" y="154"/>
                </a:lnTo>
                <a:lnTo>
                  <a:pt x="640" y="157"/>
                </a:lnTo>
                <a:lnTo>
                  <a:pt x="638" y="158"/>
                </a:lnTo>
                <a:lnTo>
                  <a:pt x="633" y="163"/>
                </a:lnTo>
                <a:lnTo>
                  <a:pt x="622" y="172"/>
                </a:lnTo>
                <a:lnTo>
                  <a:pt x="628" y="176"/>
                </a:lnTo>
                <a:lnTo>
                  <a:pt x="622" y="181"/>
                </a:lnTo>
                <a:lnTo>
                  <a:pt x="615" y="185"/>
                </a:lnTo>
                <a:lnTo>
                  <a:pt x="607" y="186"/>
                </a:lnTo>
                <a:lnTo>
                  <a:pt x="602" y="189"/>
                </a:lnTo>
                <a:lnTo>
                  <a:pt x="599" y="198"/>
                </a:lnTo>
                <a:lnTo>
                  <a:pt x="605" y="201"/>
                </a:lnTo>
                <a:lnTo>
                  <a:pt x="609" y="203"/>
                </a:lnTo>
                <a:lnTo>
                  <a:pt x="613" y="214"/>
                </a:lnTo>
                <a:lnTo>
                  <a:pt x="612" y="234"/>
                </a:lnTo>
                <a:lnTo>
                  <a:pt x="605" y="234"/>
                </a:lnTo>
                <a:lnTo>
                  <a:pt x="600" y="237"/>
                </a:lnTo>
                <a:lnTo>
                  <a:pt x="592" y="242"/>
                </a:lnTo>
                <a:lnTo>
                  <a:pt x="586" y="245"/>
                </a:lnTo>
                <a:lnTo>
                  <a:pt x="579" y="248"/>
                </a:lnTo>
                <a:lnTo>
                  <a:pt x="573" y="255"/>
                </a:lnTo>
                <a:lnTo>
                  <a:pt x="569" y="260"/>
                </a:lnTo>
                <a:lnTo>
                  <a:pt x="564" y="261"/>
                </a:lnTo>
                <a:lnTo>
                  <a:pt x="555" y="263"/>
                </a:lnTo>
                <a:lnTo>
                  <a:pt x="548" y="266"/>
                </a:lnTo>
                <a:lnTo>
                  <a:pt x="538" y="268"/>
                </a:lnTo>
                <a:lnTo>
                  <a:pt x="543" y="271"/>
                </a:lnTo>
                <a:lnTo>
                  <a:pt x="543" y="294"/>
                </a:lnTo>
                <a:lnTo>
                  <a:pt x="527" y="292"/>
                </a:lnTo>
                <a:lnTo>
                  <a:pt x="498" y="289"/>
                </a:lnTo>
                <a:lnTo>
                  <a:pt x="502" y="294"/>
                </a:lnTo>
                <a:lnTo>
                  <a:pt x="502" y="296"/>
                </a:lnTo>
                <a:lnTo>
                  <a:pt x="499" y="300"/>
                </a:lnTo>
                <a:lnTo>
                  <a:pt x="507" y="305"/>
                </a:lnTo>
                <a:lnTo>
                  <a:pt x="511" y="307"/>
                </a:lnTo>
                <a:lnTo>
                  <a:pt x="511" y="315"/>
                </a:lnTo>
                <a:lnTo>
                  <a:pt x="504" y="315"/>
                </a:lnTo>
                <a:lnTo>
                  <a:pt x="502" y="318"/>
                </a:lnTo>
                <a:lnTo>
                  <a:pt x="507" y="322"/>
                </a:lnTo>
                <a:lnTo>
                  <a:pt x="514" y="320"/>
                </a:lnTo>
                <a:lnTo>
                  <a:pt x="520" y="314"/>
                </a:lnTo>
                <a:lnTo>
                  <a:pt x="538" y="314"/>
                </a:lnTo>
                <a:lnTo>
                  <a:pt x="540" y="317"/>
                </a:lnTo>
                <a:lnTo>
                  <a:pt x="545" y="320"/>
                </a:lnTo>
                <a:lnTo>
                  <a:pt x="551" y="318"/>
                </a:lnTo>
                <a:lnTo>
                  <a:pt x="560" y="322"/>
                </a:lnTo>
                <a:lnTo>
                  <a:pt x="550" y="327"/>
                </a:lnTo>
                <a:lnTo>
                  <a:pt x="555" y="330"/>
                </a:lnTo>
                <a:lnTo>
                  <a:pt x="551" y="335"/>
                </a:lnTo>
                <a:lnTo>
                  <a:pt x="550" y="341"/>
                </a:lnTo>
                <a:lnTo>
                  <a:pt x="545" y="343"/>
                </a:lnTo>
                <a:lnTo>
                  <a:pt x="535" y="345"/>
                </a:lnTo>
                <a:lnTo>
                  <a:pt x="527" y="346"/>
                </a:lnTo>
                <a:lnTo>
                  <a:pt x="519" y="349"/>
                </a:lnTo>
                <a:lnTo>
                  <a:pt x="516" y="353"/>
                </a:lnTo>
                <a:lnTo>
                  <a:pt x="511" y="356"/>
                </a:lnTo>
                <a:lnTo>
                  <a:pt x="498" y="353"/>
                </a:lnTo>
                <a:lnTo>
                  <a:pt x="488" y="348"/>
                </a:lnTo>
                <a:lnTo>
                  <a:pt x="468" y="349"/>
                </a:lnTo>
                <a:lnTo>
                  <a:pt x="455" y="354"/>
                </a:lnTo>
                <a:lnTo>
                  <a:pt x="452" y="361"/>
                </a:lnTo>
                <a:lnTo>
                  <a:pt x="460" y="362"/>
                </a:lnTo>
                <a:lnTo>
                  <a:pt x="465" y="364"/>
                </a:lnTo>
                <a:lnTo>
                  <a:pt x="454" y="376"/>
                </a:lnTo>
                <a:lnTo>
                  <a:pt x="449" y="376"/>
                </a:lnTo>
                <a:lnTo>
                  <a:pt x="432" y="382"/>
                </a:lnTo>
                <a:lnTo>
                  <a:pt x="426" y="389"/>
                </a:lnTo>
                <a:lnTo>
                  <a:pt x="422" y="394"/>
                </a:lnTo>
                <a:lnTo>
                  <a:pt x="426" y="400"/>
                </a:lnTo>
                <a:lnTo>
                  <a:pt x="416" y="411"/>
                </a:lnTo>
                <a:lnTo>
                  <a:pt x="408" y="416"/>
                </a:lnTo>
                <a:lnTo>
                  <a:pt x="405" y="423"/>
                </a:lnTo>
                <a:lnTo>
                  <a:pt x="400" y="426"/>
                </a:lnTo>
                <a:lnTo>
                  <a:pt x="391" y="434"/>
                </a:lnTo>
                <a:lnTo>
                  <a:pt x="388" y="433"/>
                </a:lnTo>
                <a:lnTo>
                  <a:pt x="383" y="433"/>
                </a:lnTo>
                <a:lnTo>
                  <a:pt x="374" y="438"/>
                </a:lnTo>
                <a:lnTo>
                  <a:pt x="370" y="438"/>
                </a:lnTo>
                <a:lnTo>
                  <a:pt x="343" y="429"/>
                </a:lnTo>
                <a:lnTo>
                  <a:pt x="331" y="431"/>
                </a:lnTo>
                <a:lnTo>
                  <a:pt x="321" y="426"/>
                </a:lnTo>
                <a:lnTo>
                  <a:pt x="307" y="423"/>
                </a:lnTo>
                <a:lnTo>
                  <a:pt x="295" y="429"/>
                </a:lnTo>
                <a:lnTo>
                  <a:pt x="287" y="426"/>
                </a:lnTo>
                <a:lnTo>
                  <a:pt x="285" y="423"/>
                </a:lnTo>
                <a:lnTo>
                  <a:pt x="290" y="418"/>
                </a:lnTo>
                <a:lnTo>
                  <a:pt x="316" y="394"/>
                </a:lnTo>
                <a:lnTo>
                  <a:pt x="325" y="392"/>
                </a:lnTo>
                <a:lnTo>
                  <a:pt x="333" y="392"/>
                </a:lnTo>
                <a:lnTo>
                  <a:pt x="338" y="392"/>
                </a:lnTo>
                <a:lnTo>
                  <a:pt x="346" y="387"/>
                </a:lnTo>
                <a:lnTo>
                  <a:pt x="354" y="382"/>
                </a:lnTo>
                <a:lnTo>
                  <a:pt x="359" y="379"/>
                </a:lnTo>
                <a:lnTo>
                  <a:pt x="369" y="376"/>
                </a:lnTo>
                <a:lnTo>
                  <a:pt x="365" y="369"/>
                </a:lnTo>
                <a:lnTo>
                  <a:pt x="364" y="364"/>
                </a:lnTo>
                <a:lnTo>
                  <a:pt x="374" y="361"/>
                </a:lnTo>
                <a:lnTo>
                  <a:pt x="380" y="358"/>
                </a:lnTo>
                <a:lnTo>
                  <a:pt x="385" y="354"/>
                </a:lnTo>
                <a:lnTo>
                  <a:pt x="390" y="351"/>
                </a:lnTo>
                <a:lnTo>
                  <a:pt x="393" y="348"/>
                </a:lnTo>
                <a:lnTo>
                  <a:pt x="365" y="343"/>
                </a:lnTo>
                <a:lnTo>
                  <a:pt x="369" y="338"/>
                </a:lnTo>
                <a:lnTo>
                  <a:pt x="374" y="336"/>
                </a:lnTo>
                <a:lnTo>
                  <a:pt x="374" y="335"/>
                </a:lnTo>
                <a:lnTo>
                  <a:pt x="362" y="335"/>
                </a:lnTo>
                <a:lnTo>
                  <a:pt x="357" y="338"/>
                </a:lnTo>
                <a:lnTo>
                  <a:pt x="347" y="340"/>
                </a:lnTo>
                <a:lnTo>
                  <a:pt x="346" y="336"/>
                </a:lnTo>
                <a:lnTo>
                  <a:pt x="320" y="333"/>
                </a:lnTo>
                <a:lnTo>
                  <a:pt x="281" y="328"/>
                </a:lnTo>
                <a:lnTo>
                  <a:pt x="254" y="330"/>
                </a:lnTo>
                <a:lnTo>
                  <a:pt x="228" y="333"/>
                </a:lnTo>
                <a:lnTo>
                  <a:pt x="202" y="328"/>
                </a:lnTo>
                <a:lnTo>
                  <a:pt x="192" y="327"/>
                </a:lnTo>
                <a:lnTo>
                  <a:pt x="192" y="335"/>
                </a:lnTo>
                <a:lnTo>
                  <a:pt x="183" y="338"/>
                </a:lnTo>
                <a:lnTo>
                  <a:pt x="165" y="336"/>
                </a:lnTo>
                <a:lnTo>
                  <a:pt x="160" y="336"/>
                </a:lnTo>
                <a:lnTo>
                  <a:pt x="155" y="338"/>
                </a:lnTo>
                <a:lnTo>
                  <a:pt x="152" y="341"/>
                </a:lnTo>
                <a:lnTo>
                  <a:pt x="148" y="345"/>
                </a:lnTo>
                <a:lnTo>
                  <a:pt x="143" y="345"/>
                </a:lnTo>
                <a:lnTo>
                  <a:pt x="135" y="345"/>
                </a:lnTo>
                <a:lnTo>
                  <a:pt x="132" y="340"/>
                </a:lnTo>
                <a:lnTo>
                  <a:pt x="127" y="340"/>
                </a:lnTo>
                <a:lnTo>
                  <a:pt x="124" y="338"/>
                </a:lnTo>
                <a:lnTo>
                  <a:pt x="121" y="338"/>
                </a:lnTo>
                <a:lnTo>
                  <a:pt x="116" y="343"/>
                </a:lnTo>
                <a:lnTo>
                  <a:pt x="117" y="345"/>
                </a:lnTo>
                <a:lnTo>
                  <a:pt x="108" y="345"/>
                </a:lnTo>
                <a:lnTo>
                  <a:pt x="86" y="356"/>
                </a:lnTo>
                <a:lnTo>
                  <a:pt x="83" y="358"/>
                </a:lnTo>
                <a:lnTo>
                  <a:pt x="70" y="353"/>
                </a:lnTo>
                <a:lnTo>
                  <a:pt x="62" y="349"/>
                </a:lnTo>
                <a:lnTo>
                  <a:pt x="50" y="346"/>
                </a:lnTo>
                <a:lnTo>
                  <a:pt x="36" y="343"/>
                </a:lnTo>
                <a:lnTo>
                  <a:pt x="39" y="336"/>
                </a:lnTo>
                <a:lnTo>
                  <a:pt x="28" y="336"/>
                </a:lnTo>
                <a:lnTo>
                  <a:pt x="24" y="341"/>
                </a:lnTo>
                <a:lnTo>
                  <a:pt x="0" y="341"/>
                </a:lnTo>
                <a:lnTo>
                  <a:pt x="3" y="331"/>
                </a:lnTo>
                <a:lnTo>
                  <a:pt x="10" y="325"/>
                </a:lnTo>
                <a:lnTo>
                  <a:pt x="13" y="310"/>
                </a:lnTo>
                <a:lnTo>
                  <a:pt x="36" y="307"/>
                </a:lnTo>
                <a:lnTo>
                  <a:pt x="36" y="297"/>
                </a:lnTo>
                <a:lnTo>
                  <a:pt x="67" y="291"/>
                </a:lnTo>
                <a:lnTo>
                  <a:pt x="68" y="278"/>
                </a:lnTo>
                <a:lnTo>
                  <a:pt x="57" y="273"/>
                </a:lnTo>
                <a:lnTo>
                  <a:pt x="63" y="252"/>
                </a:lnTo>
                <a:lnTo>
                  <a:pt x="117" y="255"/>
                </a:lnTo>
                <a:lnTo>
                  <a:pt x="134" y="253"/>
                </a:lnTo>
                <a:lnTo>
                  <a:pt x="143" y="250"/>
                </a:lnTo>
                <a:lnTo>
                  <a:pt x="155" y="235"/>
                </a:lnTo>
                <a:lnTo>
                  <a:pt x="155" y="232"/>
                </a:lnTo>
                <a:lnTo>
                  <a:pt x="147" y="229"/>
                </a:lnTo>
                <a:lnTo>
                  <a:pt x="125" y="225"/>
                </a:lnTo>
                <a:lnTo>
                  <a:pt x="129" y="206"/>
                </a:lnTo>
                <a:lnTo>
                  <a:pt x="145" y="198"/>
                </a:lnTo>
                <a:lnTo>
                  <a:pt x="160" y="188"/>
                </a:lnTo>
                <a:lnTo>
                  <a:pt x="166" y="185"/>
                </a:lnTo>
                <a:lnTo>
                  <a:pt x="196" y="181"/>
                </a:lnTo>
                <a:lnTo>
                  <a:pt x="240" y="191"/>
                </a:lnTo>
                <a:lnTo>
                  <a:pt x="269" y="191"/>
                </a:lnTo>
                <a:lnTo>
                  <a:pt x="294" y="185"/>
                </a:lnTo>
                <a:lnTo>
                  <a:pt x="312" y="167"/>
                </a:lnTo>
                <a:lnTo>
                  <a:pt x="334" y="165"/>
                </a:lnTo>
                <a:lnTo>
                  <a:pt x="347" y="165"/>
                </a:lnTo>
                <a:lnTo>
                  <a:pt x="374" y="167"/>
                </a:lnTo>
                <a:lnTo>
                  <a:pt x="390" y="163"/>
                </a:lnTo>
                <a:lnTo>
                  <a:pt x="393" y="154"/>
                </a:lnTo>
                <a:lnTo>
                  <a:pt x="383" y="144"/>
                </a:lnTo>
                <a:lnTo>
                  <a:pt x="369" y="139"/>
                </a:lnTo>
                <a:lnTo>
                  <a:pt x="367" y="129"/>
                </a:lnTo>
                <a:lnTo>
                  <a:pt x="372" y="113"/>
                </a:lnTo>
                <a:lnTo>
                  <a:pt x="382" y="105"/>
                </a:lnTo>
                <a:lnTo>
                  <a:pt x="390" y="98"/>
                </a:lnTo>
                <a:close/>
              </a:path>
            </a:pathLst>
          </a:custGeom>
          <a:solidFill>
            <a:srgbClr val="009900">
              <a:alpha val="43921"/>
            </a:srgbClr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7" name="Freeform 5"/>
          <p:cNvSpPr>
            <a:spLocks/>
          </p:cNvSpPr>
          <p:nvPr/>
        </p:nvSpPr>
        <p:spPr bwMode="auto">
          <a:xfrm>
            <a:off x="4414838" y="3595688"/>
            <a:ext cx="425450" cy="369887"/>
          </a:xfrm>
          <a:custGeom>
            <a:avLst/>
            <a:gdLst>
              <a:gd name="T0" fmla="*/ 2147483647 w 421"/>
              <a:gd name="T1" fmla="*/ 2147483647 h 237"/>
              <a:gd name="T2" fmla="*/ 2147483647 w 421"/>
              <a:gd name="T3" fmla="*/ 2147483647 h 237"/>
              <a:gd name="T4" fmla="*/ 2147483647 w 421"/>
              <a:gd name="T5" fmla="*/ 2147483647 h 237"/>
              <a:gd name="T6" fmla="*/ 2147483647 w 421"/>
              <a:gd name="T7" fmla="*/ 2147483647 h 237"/>
              <a:gd name="T8" fmla="*/ 2147483647 w 421"/>
              <a:gd name="T9" fmla="*/ 2147483647 h 237"/>
              <a:gd name="T10" fmla="*/ 2147483647 w 421"/>
              <a:gd name="T11" fmla="*/ 2147483647 h 237"/>
              <a:gd name="T12" fmla="*/ 2147483647 w 421"/>
              <a:gd name="T13" fmla="*/ 2147483647 h 237"/>
              <a:gd name="T14" fmla="*/ 2147483647 w 421"/>
              <a:gd name="T15" fmla="*/ 2147483647 h 237"/>
              <a:gd name="T16" fmla="*/ 2147483647 w 421"/>
              <a:gd name="T17" fmla="*/ 2147483647 h 237"/>
              <a:gd name="T18" fmla="*/ 2147483647 w 421"/>
              <a:gd name="T19" fmla="*/ 2147483647 h 237"/>
              <a:gd name="T20" fmla="*/ 2147483647 w 421"/>
              <a:gd name="T21" fmla="*/ 2147483647 h 237"/>
              <a:gd name="T22" fmla="*/ 2147483647 w 421"/>
              <a:gd name="T23" fmla="*/ 2147483647 h 237"/>
              <a:gd name="T24" fmla="*/ 2147483647 w 421"/>
              <a:gd name="T25" fmla="*/ 2147483647 h 237"/>
              <a:gd name="T26" fmla="*/ 2147483647 w 421"/>
              <a:gd name="T27" fmla="*/ 2147483647 h 237"/>
              <a:gd name="T28" fmla="*/ 2147483647 w 421"/>
              <a:gd name="T29" fmla="*/ 2147483647 h 237"/>
              <a:gd name="T30" fmla="*/ 2147483647 w 421"/>
              <a:gd name="T31" fmla="*/ 2147483647 h 237"/>
              <a:gd name="T32" fmla="*/ 2147483647 w 421"/>
              <a:gd name="T33" fmla="*/ 2147483647 h 237"/>
              <a:gd name="T34" fmla="*/ 2147483647 w 421"/>
              <a:gd name="T35" fmla="*/ 2147483647 h 237"/>
              <a:gd name="T36" fmla="*/ 2147483647 w 421"/>
              <a:gd name="T37" fmla="*/ 2147483647 h 237"/>
              <a:gd name="T38" fmla="*/ 2147483647 w 421"/>
              <a:gd name="T39" fmla="*/ 2147483647 h 237"/>
              <a:gd name="T40" fmla="*/ 2147483647 w 421"/>
              <a:gd name="T41" fmla="*/ 2147483647 h 237"/>
              <a:gd name="T42" fmla="*/ 2147483647 w 421"/>
              <a:gd name="T43" fmla="*/ 2147483647 h 237"/>
              <a:gd name="T44" fmla="*/ 2147483647 w 421"/>
              <a:gd name="T45" fmla="*/ 2147483647 h 237"/>
              <a:gd name="T46" fmla="*/ 2147483647 w 421"/>
              <a:gd name="T47" fmla="*/ 2147483647 h 237"/>
              <a:gd name="T48" fmla="*/ 2147483647 w 421"/>
              <a:gd name="T49" fmla="*/ 2147483647 h 237"/>
              <a:gd name="T50" fmla="*/ 2147483647 w 421"/>
              <a:gd name="T51" fmla="*/ 2147483647 h 237"/>
              <a:gd name="T52" fmla="*/ 2147483647 w 421"/>
              <a:gd name="T53" fmla="*/ 2147483647 h 237"/>
              <a:gd name="T54" fmla="*/ 2147483647 w 421"/>
              <a:gd name="T55" fmla="*/ 2147483647 h 237"/>
              <a:gd name="T56" fmla="*/ 2147483647 w 421"/>
              <a:gd name="T57" fmla="*/ 2147483647 h 237"/>
              <a:gd name="T58" fmla="*/ 2147483647 w 421"/>
              <a:gd name="T59" fmla="*/ 2147483647 h 237"/>
              <a:gd name="T60" fmla="*/ 2147483647 w 421"/>
              <a:gd name="T61" fmla="*/ 2147483647 h 237"/>
              <a:gd name="T62" fmla="*/ 2147483647 w 421"/>
              <a:gd name="T63" fmla="*/ 2147483647 h 237"/>
              <a:gd name="T64" fmla="*/ 2147483647 w 421"/>
              <a:gd name="T65" fmla="*/ 2147483647 h 237"/>
              <a:gd name="T66" fmla="*/ 2147483647 w 421"/>
              <a:gd name="T67" fmla="*/ 2147483647 h 237"/>
              <a:gd name="T68" fmla="*/ 2147483647 w 421"/>
              <a:gd name="T69" fmla="*/ 2147483647 h 237"/>
              <a:gd name="T70" fmla="*/ 2147483647 w 421"/>
              <a:gd name="T71" fmla="*/ 2147483647 h 237"/>
              <a:gd name="T72" fmla="*/ 2147483647 w 421"/>
              <a:gd name="T73" fmla="*/ 2147483647 h 237"/>
              <a:gd name="T74" fmla="*/ 2147483647 w 421"/>
              <a:gd name="T75" fmla="*/ 2147483647 h 237"/>
              <a:gd name="T76" fmla="*/ 2147483647 w 421"/>
              <a:gd name="T77" fmla="*/ 2147483647 h 237"/>
              <a:gd name="T78" fmla="*/ 2147483647 w 421"/>
              <a:gd name="T79" fmla="*/ 2147483647 h 237"/>
              <a:gd name="T80" fmla="*/ 2147483647 w 421"/>
              <a:gd name="T81" fmla="*/ 2147483647 h 237"/>
              <a:gd name="T82" fmla="*/ 2147483647 w 421"/>
              <a:gd name="T83" fmla="*/ 2147483647 h 237"/>
              <a:gd name="T84" fmla="*/ 2147483647 w 421"/>
              <a:gd name="T85" fmla="*/ 2147483647 h 237"/>
              <a:gd name="T86" fmla="*/ 2147483647 w 421"/>
              <a:gd name="T87" fmla="*/ 2147483647 h 237"/>
              <a:gd name="T88" fmla="*/ 2147483647 w 421"/>
              <a:gd name="T89" fmla="*/ 2147483647 h 237"/>
              <a:gd name="T90" fmla="*/ 2147483647 w 421"/>
              <a:gd name="T91" fmla="*/ 2147483647 h 237"/>
              <a:gd name="T92" fmla="*/ 2147483647 w 421"/>
              <a:gd name="T93" fmla="*/ 2147483647 h 237"/>
              <a:gd name="T94" fmla="*/ 2147483647 w 421"/>
              <a:gd name="T95" fmla="*/ 2147483647 h 237"/>
              <a:gd name="T96" fmla="*/ 2147483647 w 421"/>
              <a:gd name="T97" fmla="*/ 2147483647 h 237"/>
              <a:gd name="T98" fmla="*/ 2147483647 w 421"/>
              <a:gd name="T99" fmla="*/ 2147483647 h 237"/>
              <a:gd name="T100" fmla="*/ 2147483647 w 421"/>
              <a:gd name="T101" fmla="*/ 2147483647 h 237"/>
              <a:gd name="T102" fmla="*/ 2147483647 w 421"/>
              <a:gd name="T103" fmla="*/ 2147483647 h 237"/>
              <a:gd name="T104" fmla="*/ 2147483647 w 421"/>
              <a:gd name="T105" fmla="*/ 0 h 23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21"/>
              <a:gd name="T160" fmla="*/ 0 h 237"/>
              <a:gd name="T161" fmla="*/ 421 w 421"/>
              <a:gd name="T162" fmla="*/ 237 h 23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21" h="237">
                <a:moveTo>
                  <a:pt x="398" y="0"/>
                </a:moveTo>
                <a:lnTo>
                  <a:pt x="398" y="0"/>
                </a:lnTo>
                <a:lnTo>
                  <a:pt x="414" y="2"/>
                </a:lnTo>
                <a:lnTo>
                  <a:pt x="412" y="8"/>
                </a:lnTo>
                <a:lnTo>
                  <a:pt x="411" y="18"/>
                </a:lnTo>
                <a:lnTo>
                  <a:pt x="416" y="38"/>
                </a:lnTo>
                <a:lnTo>
                  <a:pt x="421" y="47"/>
                </a:lnTo>
                <a:lnTo>
                  <a:pt x="416" y="52"/>
                </a:lnTo>
                <a:lnTo>
                  <a:pt x="416" y="59"/>
                </a:lnTo>
                <a:lnTo>
                  <a:pt x="417" y="77"/>
                </a:lnTo>
                <a:lnTo>
                  <a:pt x="416" y="80"/>
                </a:lnTo>
                <a:lnTo>
                  <a:pt x="414" y="83"/>
                </a:lnTo>
                <a:lnTo>
                  <a:pt x="409" y="85"/>
                </a:lnTo>
                <a:lnTo>
                  <a:pt x="404" y="90"/>
                </a:lnTo>
                <a:lnTo>
                  <a:pt x="401" y="93"/>
                </a:lnTo>
                <a:lnTo>
                  <a:pt x="395" y="93"/>
                </a:lnTo>
                <a:lnTo>
                  <a:pt x="391" y="95"/>
                </a:lnTo>
                <a:lnTo>
                  <a:pt x="388" y="98"/>
                </a:lnTo>
                <a:lnTo>
                  <a:pt x="385" y="101"/>
                </a:lnTo>
                <a:lnTo>
                  <a:pt x="385" y="103"/>
                </a:lnTo>
                <a:lnTo>
                  <a:pt x="388" y="106"/>
                </a:lnTo>
                <a:lnTo>
                  <a:pt x="388" y="108"/>
                </a:lnTo>
                <a:lnTo>
                  <a:pt x="383" y="111"/>
                </a:lnTo>
                <a:lnTo>
                  <a:pt x="383" y="119"/>
                </a:lnTo>
                <a:lnTo>
                  <a:pt x="380" y="122"/>
                </a:lnTo>
                <a:lnTo>
                  <a:pt x="377" y="124"/>
                </a:lnTo>
                <a:lnTo>
                  <a:pt x="368" y="127"/>
                </a:lnTo>
                <a:lnTo>
                  <a:pt x="364" y="129"/>
                </a:lnTo>
                <a:lnTo>
                  <a:pt x="360" y="132"/>
                </a:lnTo>
                <a:lnTo>
                  <a:pt x="359" y="135"/>
                </a:lnTo>
                <a:lnTo>
                  <a:pt x="357" y="135"/>
                </a:lnTo>
                <a:lnTo>
                  <a:pt x="355" y="137"/>
                </a:lnTo>
                <a:lnTo>
                  <a:pt x="349" y="140"/>
                </a:lnTo>
                <a:lnTo>
                  <a:pt x="342" y="140"/>
                </a:lnTo>
                <a:lnTo>
                  <a:pt x="337" y="142"/>
                </a:lnTo>
                <a:lnTo>
                  <a:pt x="337" y="144"/>
                </a:lnTo>
                <a:lnTo>
                  <a:pt x="334" y="147"/>
                </a:lnTo>
                <a:lnTo>
                  <a:pt x="333" y="147"/>
                </a:lnTo>
                <a:lnTo>
                  <a:pt x="329" y="150"/>
                </a:lnTo>
                <a:lnTo>
                  <a:pt x="328" y="153"/>
                </a:lnTo>
                <a:lnTo>
                  <a:pt x="326" y="155"/>
                </a:lnTo>
                <a:lnTo>
                  <a:pt x="321" y="158"/>
                </a:lnTo>
                <a:lnTo>
                  <a:pt x="318" y="160"/>
                </a:lnTo>
                <a:lnTo>
                  <a:pt x="311" y="160"/>
                </a:lnTo>
                <a:lnTo>
                  <a:pt x="310" y="162"/>
                </a:lnTo>
                <a:lnTo>
                  <a:pt x="313" y="165"/>
                </a:lnTo>
                <a:lnTo>
                  <a:pt x="313" y="168"/>
                </a:lnTo>
                <a:lnTo>
                  <a:pt x="311" y="171"/>
                </a:lnTo>
                <a:lnTo>
                  <a:pt x="308" y="173"/>
                </a:lnTo>
                <a:lnTo>
                  <a:pt x="305" y="175"/>
                </a:lnTo>
                <a:lnTo>
                  <a:pt x="303" y="175"/>
                </a:lnTo>
                <a:lnTo>
                  <a:pt x="298" y="175"/>
                </a:lnTo>
                <a:lnTo>
                  <a:pt x="287" y="171"/>
                </a:lnTo>
                <a:lnTo>
                  <a:pt x="282" y="173"/>
                </a:lnTo>
                <a:lnTo>
                  <a:pt x="280" y="175"/>
                </a:lnTo>
                <a:lnTo>
                  <a:pt x="280" y="176"/>
                </a:lnTo>
                <a:lnTo>
                  <a:pt x="284" y="180"/>
                </a:lnTo>
                <a:lnTo>
                  <a:pt x="284" y="181"/>
                </a:lnTo>
                <a:lnTo>
                  <a:pt x="282" y="186"/>
                </a:lnTo>
                <a:lnTo>
                  <a:pt x="284" y="193"/>
                </a:lnTo>
                <a:lnTo>
                  <a:pt x="282" y="197"/>
                </a:lnTo>
                <a:lnTo>
                  <a:pt x="277" y="199"/>
                </a:lnTo>
                <a:lnTo>
                  <a:pt x="277" y="202"/>
                </a:lnTo>
                <a:lnTo>
                  <a:pt x="280" y="207"/>
                </a:lnTo>
                <a:lnTo>
                  <a:pt x="282" y="207"/>
                </a:lnTo>
                <a:lnTo>
                  <a:pt x="279" y="212"/>
                </a:lnTo>
                <a:lnTo>
                  <a:pt x="266" y="212"/>
                </a:lnTo>
                <a:lnTo>
                  <a:pt x="264" y="215"/>
                </a:lnTo>
                <a:lnTo>
                  <a:pt x="254" y="215"/>
                </a:lnTo>
                <a:lnTo>
                  <a:pt x="249" y="217"/>
                </a:lnTo>
                <a:lnTo>
                  <a:pt x="244" y="219"/>
                </a:lnTo>
                <a:lnTo>
                  <a:pt x="243" y="222"/>
                </a:lnTo>
                <a:lnTo>
                  <a:pt x="243" y="230"/>
                </a:lnTo>
                <a:lnTo>
                  <a:pt x="205" y="237"/>
                </a:lnTo>
                <a:lnTo>
                  <a:pt x="204" y="227"/>
                </a:lnTo>
                <a:lnTo>
                  <a:pt x="189" y="227"/>
                </a:lnTo>
                <a:lnTo>
                  <a:pt x="179" y="224"/>
                </a:lnTo>
                <a:lnTo>
                  <a:pt x="169" y="220"/>
                </a:lnTo>
                <a:lnTo>
                  <a:pt x="158" y="220"/>
                </a:lnTo>
                <a:lnTo>
                  <a:pt x="140" y="217"/>
                </a:lnTo>
                <a:lnTo>
                  <a:pt x="133" y="215"/>
                </a:lnTo>
                <a:lnTo>
                  <a:pt x="130" y="206"/>
                </a:lnTo>
                <a:lnTo>
                  <a:pt x="119" y="204"/>
                </a:lnTo>
                <a:lnTo>
                  <a:pt x="107" y="202"/>
                </a:lnTo>
                <a:lnTo>
                  <a:pt x="104" y="199"/>
                </a:lnTo>
                <a:lnTo>
                  <a:pt x="94" y="197"/>
                </a:lnTo>
                <a:lnTo>
                  <a:pt x="86" y="196"/>
                </a:lnTo>
                <a:lnTo>
                  <a:pt x="73" y="189"/>
                </a:lnTo>
                <a:lnTo>
                  <a:pt x="70" y="184"/>
                </a:lnTo>
                <a:lnTo>
                  <a:pt x="73" y="173"/>
                </a:lnTo>
                <a:lnTo>
                  <a:pt x="81" y="173"/>
                </a:lnTo>
                <a:lnTo>
                  <a:pt x="80" y="162"/>
                </a:lnTo>
                <a:lnTo>
                  <a:pt x="76" y="160"/>
                </a:lnTo>
                <a:lnTo>
                  <a:pt x="71" y="155"/>
                </a:lnTo>
                <a:lnTo>
                  <a:pt x="68" y="152"/>
                </a:lnTo>
                <a:lnTo>
                  <a:pt x="66" y="147"/>
                </a:lnTo>
                <a:lnTo>
                  <a:pt x="65" y="144"/>
                </a:lnTo>
                <a:lnTo>
                  <a:pt x="58" y="142"/>
                </a:lnTo>
                <a:lnTo>
                  <a:pt x="57" y="134"/>
                </a:lnTo>
                <a:lnTo>
                  <a:pt x="45" y="129"/>
                </a:lnTo>
                <a:lnTo>
                  <a:pt x="39" y="131"/>
                </a:lnTo>
                <a:lnTo>
                  <a:pt x="34" y="127"/>
                </a:lnTo>
                <a:lnTo>
                  <a:pt x="35" y="122"/>
                </a:lnTo>
                <a:lnTo>
                  <a:pt x="29" y="121"/>
                </a:lnTo>
                <a:lnTo>
                  <a:pt x="31" y="119"/>
                </a:lnTo>
                <a:lnTo>
                  <a:pt x="35" y="114"/>
                </a:lnTo>
                <a:lnTo>
                  <a:pt x="37" y="111"/>
                </a:lnTo>
                <a:lnTo>
                  <a:pt x="39" y="109"/>
                </a:lnTo>
                <a:lnTo>
                  <a:pt x="49" y="106"/>
                </a:lnTo>
                <a:lnTo>
                  <a:pt x="45" y="101"/>
                </a:lnTo>
                <a:lnTo>
                  <a:pt x="32" y="104"/>
                </a:lnTo>
                <a:lnTo>
                  <a:pt x="29" y="100"/>
                </a:lnTo>
                <a:lnTo>
                  <a:pt x="32" y="98"/>
                </a:lnTo>
                <a:lnTo>
                  <a:pt x="34" y="96"/>
                </a:lnTo>
                <a:lnTo>
                  <a:pt x="29" y="95"/>
                </a:lnTo>
                <a:lnTo>
                  <a:pt x="26" y="95"/>
                </a:lnTo>
                <a:lnTo>
                  <a:pt x="21" y="96"/>
                </a:lnTo>
                <a:lnTo>
                  <a:pt x="14" y="98"/>
                </a:lnTo>
                <a:lnTo>
                  <a:pt x="4" y="100"/>
                </a:lnTo>
                <a:lnTo>
                  <a:pt x="0" y="96"/>
                </a:lnTo>
                <a:lnTo>
                  <a:pt x="4" y="93"/>
                </a:lnTo>
                <a:lnTo>
                  <a:pt x="9" y="90"/>
                </a:lnTo>
                <a:lnTo>
                  <a:pt x="14" y="90"/>
                </a:lnTo>
                <a:lnTo>
                  <a:pt x="21" y="90"/>
                </a:lnTo>
                <a:lnTo>
                  <a:pt x="27" y="90"/>
                </a:lnTo>
                <a:lnTo>
                  <a:pt x="32" y="90"/>
                </a:lnTo>
                <a:lnTo>
                  <a:pt x="37" y="86"/>
                </a:lnTo>
                <a:lnTo>
                  <a:pt x="42" y="85"/>
                </a:lnTo>
                <a:lnTo>
                  <a:pt x="53" y="82"/>
                </a:lnTo>
                <a:lnTo>
                  <a:pt x="62" y="82"/>
                </a:lnTo>
                <a:lnTo>
                  <a:pt x="68" y="82"/>
                </a:lnTo>
                <a:lnTo>
                  <a:pt x="70" y="82"/>
                </a:lnTo>
                <a:lnTo>
                  <a:pt x="70" y="75"/>
                </a:lnTo>
                <a:lnTo>
                  <a:pt x="65" y="73"/>
                </a:lnTo>
                <a:lnTo>
                  <a:pt x="63" y="72"/>
                </a:lnTo>
                <a:lnTo>
                  <a:pt x="65" y="67"/>
                </a:lnTo>
                <a:lnTo>
                  <a:pt x="66" y="65"/>
                </a:lnTo>
                <a:lnTo>
                  <a:pt x="73" y="64"/>
                </a:lnTo>
                <a:lnTo>
                  <a:pt x="83" y="62"/>
                </a:lnTo>
                <a:lnTo>
                  <a:pt x="78" y="57"/>
                </a:lnTo>
                <a:lnTo>
                  <a:pt x="125" y="57"/>
                </a:lnTo>
                <a:lnTo>
                  <a:pt x="140" y="65"/>
                </a:lnTo>
                <a:lnTo>
                  <a:pt x="177" y="62"/>
                </a:lnTo>
                <a:lnTo>
                  <a:pt x="186" y="55"/>
                </a:lnTo>
                <a:lnTo>
                  <a:pt x="223" y="42"/>
                </a:lnTo>
                <a:lnTo>
                  <a:pt x="269" y="39"/>
                </a:lnTo>
                <a:lnTo>
                  <a:pt x="279" y="34"/>
                </a:lnTo>
                <a:lnTo>
                  <a:pt x="280" y="29"/>
                </a:lnTo>
                <a:lnTo>
                  <a:pt x="269" y="21"/>
                </a:lnTo>
                <a:lnTo>
                  <a:pt x="274" y="18"/>
                </a:lnTo>
                <a:lnTo>
                  <a:pt x="293" y="18"/>
                </a:lnTo>
                <a:lnTo>
                  <a:pt x="300" y="23"/>
                </a:lnTo>
                <a:lnTo>
                  <a:pt x="329" y="26"/>
                </a:lnTo>
                <a:lnTo>
                  <a:pt x="333" y="18"/>
                </a:lnTo>
                <a:lnTo>
                  <a:pt x="398" y="0"/>
                </a:lnTo>
                <a:close/>
              </a:path>
            </a:pathLst>
          </a:custGeom>
          <a:solidFill>
            <a:srgbClr val="FF00C5">
              <a:alpha val="23137"/>
            </a:srgbClr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8" name="Freeform 6"/>
          <p:cNvSpPr>
            <a:spLocks/>
          </p:cNvSpPr>
          <p:nvPr/>
        </p:nvSpPr>
        <p:spPr bwMode="auto">
          <a:xfrm>
            <a:off x="4022725" y="3606800"/>
            <a:ext cx="474663" cy="588963"/>
          </a:xfrm>
          <a:custGeom>
            <a:avLst/>
            <a:gdLst>
              <a:gd name="T0" fmla="*/ 2147483647 w 470"/>
              <a:gd name="T1" fmla="*/ 2147483647 h 378"/>
              <a:gd name="T2" fmla="*/ 2147483647 w 470"/>
              <a:gd name="T3" fmla="*/ 2147483647 h 378"/>
              <a:gd name="T4" fmla="*/ 2147483647 w 470"/>
              <a:gd name="T5" fmla="*/ 2147483647 h 378"/>
              <a:gd name="T6" fmla="*/ 2147483647 w 470"/>
              <a:gd name="T7" fmla="*/ 2147483647 h 378"/>
              <a:gd name="T8" fmla="*/ 2147483647 w 470"/>
              <a:gd name="T9" fmla="*/ 2147483647 h 378"/>
              <a:gd name="T10" fmla="*/ 2147483647 w 470"/>
              <a:gd name="T11" fmla="*/ 2147483647 h 378"/>
              <a:gd name="T12" fmla="*/ 2147483647 w 470"/>
              <a:gd name="T13" fmla="*/ 2147483647 h 378"/>
              <a:gd name="T14" fmla="*/ 2147483647 w 470"/>
              <a:gd name="T15" fmla="*/ 2147483647 h 378"/>
              <a:gd name="T16" fmla="*/ 2147483647 w 470"/>
              <a:gd name="T17" fmla="*/ 2147483647 h 378"/>
              <a:gd name="T18" fmla="*/ 2147483647 w 470"/>
              <a:gd name="T19" fmla="*/ 2147483647 h 378"/>
              <a:gd name="T20" fmla="*/ 2147483647 w 470"/>
              <a:gd name="T21" fmla="*/ 2147483647 h 378"/>
              <a:gd name="T22" fmla="*/ 2147483647 w 470"/>
              <a:gd name="T23" fmla="*/ 2147483647 h 378"/>
              <a:gd name="T24" fmla="*/ 2147483647 w 470"/>
              <a:gd name="T25" fmla="*/ 2147483647 h 378"/>
              <a:gd name="T26" fmla="*/ 2147483647 w 470"/>
              <a:gd name="T27" fmla="*/ 2147483647 h 378"/>
              <a:gd name="T28" fmla="*/ 2147483647 w 470"/>
              <a:gd name="T29" fmla="*/ 2147483647 h 378"/>
              <a:gd name="T30" fmla="*/ 2147483647 w 470"/>
              <a:gd name="T31" fmla="*/ 2147483647 h 378"/>
              <a:gd name="T32" fmla="*/ 2147483647 w 470"/>
              <a:gd name="T33" fmla="*/ 2147483647 h 378"/>
              <a:gd name="T34" fmla="*/ 2147483647 w 470"/>
              <a:gd name="T35" fmla="*/ 2147483647 h 378"/>
              <a:gd name="T36" fmla="*/ 2147483647 w 470"/>
              <a:gd name="T37" fmla="*/ 2147483647 h 378"/>
              <a:gd name="T38" fmla="*/ 2147483647 w 470"/>
              <a:gd name="T39" fmla="*/ 2147483647 h 378"/>
              <a:gd name="T40" fmla="*/ 2147483647 w 470"/>
              <a:gd name="T41" fmla="*/ 2147483647 h 378"/>
              <a:gd name="T42" fmla="*/ 2147483647 w 470"/>
              <a:gd name="T43" fmla="*/ 2147483647 h 378"/>
              <a:gd name="T44" fmla="*/ 2147483647 w 470"/>
              <a:gd name="T45" fmla="*/ 2147483647 h 378"/>
              <a:gd name="T46" fmla="*/ 2147483647 w 470"/>
              <a:gd name="T47" fmla="*/ 2147483647 h 378"/>
              <a:gd name="T48" fmla="*/ 2147483647 w 470"/>
              <a:gd name="T49" fmla="*/ 2147483647 h 378"/>
              <a:gd name="T50" fmla="*/ 2147483647 w 470"/>
              <a:gd name="T51" fmla="*/ 2147483647 h 378"/>
              <a:gd name="T52" fmla="*/ 2147483647 w 470"/>
              <a:gd name="T53" fmla="*/ 2147483647 h 378"/>
              <a:gd name="T54" fmla="*/ 2147483647 w 470"/>
              <a:gd name="T55" fmla="*/ 2147483647 h 378"/>
              <a:gd name="T56" fmla="*/ 2147483647 w 470"/>
              <a:gd name="T57" fmla="*/ 2147483647 h 378"/>
              <a:gd name="T58" fmla="*/ 2147483647 w 470"/>
              <a:gd name="T59" fmla="*/ 2147483647 h 378"/>
              <a:gd name="T60" fmla="*/ 2147483647 w 470"/>
              <a:gd name="T61" fmla="*/ 2147483647 h 378"/>
              <a:gd name="T62" fmla="*/ 2147483647 w 470"/>
              <a:gd name="T63" fmla="*/ 2147483647 h 378"/>
              <a:gd name="T64" fmla="*/ 2147483647 w 470"/>
              <a:gd name="T65" fmla="*/ 2147483647 h 378"/>
              <a:gd name="T66" fmla="*/ 2147483647 w 470"/>
              <a:gd name="T67" fmla="*/ 2147483647 h 378"/>
              <a:gd name="T68" fmla="*/ 2147483647 w 470"/>
              <a:gd name="T69" fmla="*/ 2147483647 h 378"/>
              <a:gd name="T70" fmla="*/ 2147483647 w 470"/>
              <a:gd name="T71" fmla="*/ 2147483647 h 378"/>
              <a:gd name="T72" fmla="*/ 2147483647 w 470"/>
              <a:gd name="T73" fmla="*/ 2147483647 h 378"/>
              <a:gd name="T74" fmla="*/ 2147483647 w 470"/>
              <a:gd name="T75" fmla="*/ 2147483647 h 378"/>
              <a:gd name="T76" fmla="*/ 2147483647 w 470"/>
              <a:gd name="T77" fmla="*/ 2147483647 h 378"/>
              <a:gd name="T78" fmla="*/ 2147483647 w 470"/>
              <a:gd name="T79" fmla="*/ 2147483647 h 378"/>
              <a:gd name="T80" fmla="*/ 2147483647 w 470"/>
              <a:gd name="T81" fmla="*/ 2147483647 h 378"/>
              <a:gd name="T82" fmla="*/ 2147483647 w 470"/>
              <a:gd name="T83" fmla="*/ 2147483647 h 378"/>
              <a:gd name="T84" fmla="*/ 2147483647 w 470"/>
              <a:gd name="T85" fmla="*/ 2147483647 h 378"/>
              <a:gd name="T86" fmla="*/ 2147483647 w 470"/>
              <a:gd name="T87" fmla="*/ 2147483647 h 378"/>
              <a:gd name="T88" fmla="*/ 2147483647 w 470"/>
              <a:gd name="T89" fmla="*/ 2147483647 h 378"/>
              <a:gd name="T90" fmla="*/ 2147483647 w 470"/>
              <a:gd name="T91" fmla="*/ 2147483647 h 378"/>
              <a:gd name="T92" fmla="*/ 2147483647 w 470"/>
              <a:gd name="T93" fmla="*/ 2147483647 h 378"/>
              <a:gd name="T94" fmla="*/ 0 w 470"/>
              <a:gd name="T95" fmla="*/ 2147483647 h 378"/>
              <a:gd name="T96" fmla="*/ 2147483647 w 470"/>
              <a:gd name="T97" fmla="*/ 2147483647 h 378"/>
              <a:gd name="T98" fmla="*/ 2147483647 w 470"/>
              <a:gd name="T99" fmla="*/ 2147483647 h 378"/>
              <a:gd name="T100" fmla="*/ 2147483647 w 470"/>
              <a:gd name="T101" fmla="*/ 2147483647 h 378"/>
              <a:gd name="T102" fmla="*/ 2147483647 w 470"/>
              <a:gd name="T103" fmla="*/ 2147483647 h 378"/>
              <a:gd name="T104" fmla="*/ 2147483647 w 470"/>
              <a:gd name="T105" fmla="*/ 2147483647 h 378"/>
              <a:gd name="T106" fmla="*/ 2147483647 w 470"/>
              <a:gd name="T107" fmla="*/ 2147483647 h 378"/>
              <a:gd name="T108" fmla="*/ 2147483647 w 470"/>
              <a:gd name="T109" fmla="*/ 2147483647 h 378"/>
              <a:gd name="T110" fmla="*/ 2147483647 w 470"/>
              <a:gd name="T111" fmla="*/ 2147483647 h 378"/>
              <a:gd name="T112" fmla="*/ 2147483647 w 470"/>
              <a:gd name="T113" fmla="*/ 2147483647 h 378"/>
              <a:gd name="T114" fmla="*/ 2147483647 w 470"/>
              <a:gd name="T115" fmla="*/ 0 h 378"/>
              <a:gd name="T116" fmla="*/ 2147483647 w 470"/>
              <a:gd name="T117" fmla="*/ 2147483647 h 378"/>
              <a:gd name="T118" fmla="*/ 2147483647 w 470"/>
              <a:gd name="T119" fmla="*/ 2147483647 h 37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70"/>
              <a:gd name="T181" fmla="*/ 0 h 378"/>
              <a:gd name="T182" fmla="*/ 470 w 470"/>
              <a:gd name="T183" fmla="*/ 378 h 37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70" h="378">
                <a:moveTo>
                  <a:pt x="148" y="19"/>
                </a:moveTo>
                <a:lnTo>
                  <a:pt x="153" y="24"/>
                </a:lnTo>
                <a:lnTo>
                  <a:pt x="155" y="26"/>
                </a:lnTo>
                <a:lnTo>
                  <a:pt x="158" y="29"/>
                </a:lnTo>
                <a:lnTo>
                  <a:pt x="161" y="32"/>
                </a:lnTo>
                <a:lnTo>
                  <a:pt x="166" y="34"/>
                </a:lnTo>
                <a:lnTo>
                  <a:pt x="163" y="35"/>
                </a:lnTo>
                <a:lnTo>
                  <a:pt x="161" y="39"/>
                </a:lnTo>
                <a:lnTo>
                  <a:pt x="160" y="42"/>
                </a:lnTo>
                <a:lnTo>
                  <a:pt x="153" y="42"/>
                </a:lnTo>
                <a:lnTo>
                  <a:pt x="152" y="47"/>
                </a:lnTo>
                <a:lnTo>
                  <a:pt x="152" y="52"/>
                </a:lnTo>
                <a:lnTo>
                  <a:pt x="153" y="58"/>
                </a:lnTo>
                <a:lnTo>
                  <a:pt x="155" y="63"/>
                </a:lnTo>
                <a:lnTo>
                  <a:pt x="156" y="65"/>
                </a:lnTo>
                <a:lnTo>
                  <a:pt x="161" y="66"/>
                </a:lnTo>
                <a:lnTo>
                  <a:pt x="170" y="66"/>
                </a:lnTo>
                <a:lnTo>
                  <a:pt x="178" y="66"/>
                </a:lnTo>
                <a:lnTo>
                  <a:pt x="176" y="71"/>
                </a:lnTo>
                <a:lnTo>
                  <a:pt x="174" y="76"/>
                </a:lnTo>
                <a:lnTo>
                  <a:pt x="173" y="81"/>
                </a:lnTo>
                <a:lnTo>
                  <a:pt x="171" y="88"/>
                </a:lnTo>
                <a:lnTo>
                  <a:pt x="166" y="94"/>
                </a:lnTo>
                <a:lnTo>
                  <a:pt x="158" y="106"/>
                </a:lnTo>
                <a:lnTo>
                  <a:pt x="174" y="106"/>
                </a:lnTo>
                <a:lnTo>
                  <a:pt x="183" y="104"/>
                </a:lnTo>
                <a:lnTo>
                  <a:pt x="199" y="106"/>
                </a:lnTo>
                <a:lnTo>
                  <a:pt x="207" y="102"/>
                </a:lnTo>
                <a:lnTo>
                  <a:pt x="214" y="102"/>
                </a:lnTo>
                <a:lnTo>
                  <a:pt x="215" y="109"/>
                </a:lnTo>
                <a:lnTo>
                  <a:pt x="230" y="107"/>
                </a:lnTo>
                <a:lnTo>
                  <a:pt x="245" y="101"/>
                </a:lnTo>
                <a:lnTo>
                  <a:pt x="253" y="96"/>
                </a:lnTo>
                <a:lnTo>
                  <a:pt x="263" y="81"/>
                </a:lnTo>
                <a:lnTo>
                  <a:pt x="269" y="79"/>
                </a:lnTo>
                <a:lnTo>
                  <a:pt x="274" y="81"/>
                </a:lnTo>
                <a:lnTo>
                  <a:pt x="276" y="78"/>
                </a:lnTo>
                <a:lnTo>
                  <a:pt x="271" y="75"/>
                </a:lnTo>
                <a:lnTo>
                  <a:pt x="280" y="68"/>
                </a:lnTo>
                <a:lnTo>
                  <a:pt x="284" y="70"/>
                </a:lnTo>
                <a:lnTo>
                  <a:pt x="289" y="68"/>
                </a:lnTo>
                <a:lnTo>
                  <a:pt x="292" y="60"/>
                </a:lnTo>
                <a:lnTo>
                  <a:pt x="298" y="57"/>
                </a:lnTo>
                <a:lnTo>
                  <a:pt x="305" y="52"/>
                </a:lnTo>
                <a:lnTo>
                  <a:pt x="312" y="50"/>
                </a:lnTo>
                <a:lnTo>
                  <a:pt x="316" y="48"/>
                </a:lnTo>
                <a:lnTo>
                  <a:pt x="323" y="48"/>
                </a:lnTo>
                <a:lnTo>
                  <a:pt x="323" y="50"/>
                </a:lnTo>
                <a:lnTo>
                  <a:pt x="320" y="52"/>
                </a:lnTo>
                <a:lnTo>
                  <a:pt x="321" y="60"/>
                </a:lnTo>
                <a:lnTo>
                  <a:pt x="323" y="62"/>
                </a:lnTo>
                <a:lnTo>
                  <a:pt x="326" y="60"/>
                </a:lnTo>
                <a:lnTo>
                  <a:pt x="329" y="60"/>
                </a:lnTo>
                <a:lnTo>
                  <a:pt x="329" y="65"/>
                </a:lnTo>
                <a:lnTo>
                  <a:pt x="344" y="71"/>
                </a:lnTo>
                <a:lnTo>
                  <a:pt x="346" y="68"/>
                </a:lnTo>
                <a:lnTo>
                  <a:pt x="347" y="65"/>
                </a:lnTo>
                <a:lnTo>
                  <a:pt x="351" y="63"/>
                </a:lnTo>
                <a:lnTo>
                  <a:pt x="362" y="63"/>
                </a:lnTo>
                <a:lnTo>
                  <a:pt x="372" y="63"/>
                </a:lnTo>
                <a:lnTo>
                  <a:pt x="385" y="63"/>
                </a:lnTo>
                <a:lnTo>
                  <a:pt x="395" y="60"/>
                </a:lnTo>
                <a:lnTo>
                  <a:pt x="405" y="55"/>
                </a:lnTo>
                <a:lnTo>
                  <a:pt x="413" y="50"/>
                </a:lnTo>
                <a:lnTo>
                  <a:pt x="421" y="45"/>
                </a:lnTo>
                <a:lnTo>
                  <a:pt x="426" y="42"/>
                </a:lnTo>
                <a:lnTo>
                  <a:pt x="432" y="40"/>
                </a:lnTo>
                <a:lnTo>
                  <a:pt x="440" y="40"/>
                </a:lnTo>
                <a:lnTo>
                  <a:pt x="449" y="40"/>
                </a:lnTo>
                <a:lnTo>
                  <a:pt x="455" y="44"/>
                </a:lnTo>
                <a:lnTo>
                  <a:pt x="465" y="50"/>
                </a:lnTo>
                <a:lnTo>
                  <a:pt x="470" y="55"/>
                </a:lnTo>
                <a:lnTo>
                  <a:pt x="460" y="57"/>
                </a:lnTo>
                <a:lnTo>
                  <a:pt x="453" y="58"/>
                </a:lnTo>
                <a:lnTo>
                  <a:pt x="452" y="60"/>
                </a:lnTo>
                <a:lnTo>
                  <a:pt x="450" y="65"/>
                </a:lnTo>
                <a:lnTo>
                  <a:pt x="452" y="66"/>
                </a:lnTo>
                <a:lnTo>
                  <a:pt x="457" y="68"/>
                </a:lnTo>
                <a:lnTo>
                  <a:pt x="457" y="75"/>
                </a:lnTo>
                <a:lnTo>
                  <a:pt x="455" y="75"/>
                </a:lnTo>
                <a:lnTo>
                  <a:pt x="449" y="75"/>
                </a:lnTo>
                <a:lnTo>
                  <a:pt x="440" y="75"/>
                </a:lnTo>
                <a:lnTo>
                  <a:pt x="429" y="78"/>
                </a:lnTo>
                <a:lnTo>
                  <a:pt x="424" y="79"/>
                </a:lnTo>
                <a:lnTo>
                  <a:pt x="419" y="83"/>
                </a:lnTo>
                <a:lnTo>
                  <a:pt x="414" y="83"/>
                </a:lnTo>
                <a:lnTo>
                  <a:pt x="408" y="83"/>
                </a:lnTo>
                <a:lnTo>
                  <a:pt x="401" y="83"/>
                </a:lnTo>
                <a:lnTo>
                  <a:pt x="396" y="83"/>
                </a:lnTo>
                <a:lnTo>
                  <a:pt x="391" y="86"/>
                </a:lnTo>
                <a:lnTo>
                  <a:pt x="387" y="89"/>
                </a:lnTo>
                <a:lnTo>
                  <a:pt x="391" y="93"/>
                </a:lnTo>
                <a:lnTo>
                  <a:pt x="401" y="91"/>
                </a:lnTo>
                <a:lnTo>
                  <a:pt x="408" y="89"/>
                </a:lnTo>
                <a:lnTo>
                  <a:pt x="413" y="88"/>
                </a:lnTo>
                <a:lnTo>
                  <a:pt x="416" y="88"/>
                </a:lnTo>
                <a:lnTo>
                  <a:pt x="421" y="89"/>
                </a:lnTo>
                <a:lnTo>
                  <a:pt x="419" y="91"/>
                </a:lnTo>
                <a:lnTo>
                  <a:pt x="416" y="93"/>
                </a:lnTo>
                <a:lnTo>
                  <a:pt x="419" y="97"/>
                </a:lnTo>
                <a:lnTo>
                  <a:pt x="432" y="94"/>
                </a:lnTo>
                <a:lnTo>
                  <a:pt x="436" y="99"/>
                </a:lnTo>
                <a:lnTo>
                  <a:pt x="426" y="102"/>
                </a:lnTo>
                <a:lnTo>
                  <a:pt x="424" y="104"/>
                </a:lnTo>
                <a:lnTo>
                  <a:pt x="422" y="107"/>
                </a:lnTo>
                <a:lnTo>
                  <a:pt x="418" y="112"/>
                </a:lnTo>
                <a:lnTo>
                  <a:pt x="416" y="114"/>
                </a:lnTo>
                <a:lnTo>
                  <a:pt x="422" y="115"/>
                </a:lnTo>
                <a:lnTo>
                  <a:pt x="421" y="120"/>
                </a:lnTo>
                <a:lnTo>
                  <a:pt x="426" y="124"/>
                </a:lnTo>
                <a:lnTo>
                  <a:pt x="432" y="122"/>
                </a:lnTo>
                <a:lnTo>
                  <a:pt x="444" y="127"/>
                </a:lnTo>
                <a:lnTo>
                  <a:pt x="445" y="135"/>
                </a:lnTo>
                <a:lnTo>
                  <a:pt x="452" y="137"/>
                </a:lnTo>
                <a:lnTo>
                  <a:pt x="453" y="140"/>
                </a:lnTo>
                <a:lnTo>
                  <a:pt x="455" y="145"/>
                </a:lnTo>
                <a:lnTo>
                  <a:pt x="458" y="148"/>
                </a:lnTo>
                <a:lnTo>
                  <a:pt x="463" y="153"/>
                </a:lnTo>
                <a:lnTo>
                  <a:pt x="467" y="155"/>
                </a:lnTo>
                <a:lnTo>
                  <a:pt x="468" y="166"/>
                </a:lnTo>
                <a:lnTo>
                  <a:pt x="460" y="166"/>
                </a:lnTo>
                <a:lnTo>
                  <a:pt x="449" y="164"/>
                </a:lnTo>
                <a:lnTo>
                  <a:pt x="442" y="166"/>
                </a:lnTo>
                <a:lnTo>
                  <a:pt x="432" y="166"/>
                </a:lnTo>
                <a:lnTo>
                  <a:pt x="418" y="164"/>
                </a:lnTo>
                <a:lnTo>
                  <a:pt x="411" y="163"/>
                </a:lnTo>
                <a:lnTo>
                  <a:pt x="409" y="168"/>
                </a:lnTo>
                <a:lnTo>
                  <a:pt x="406" y="173"/>
                </a:lnTo>
                <a:lnTo>
                  <a:pt x="400" y="177"/>
                </a:lnTo>
                <a:lnTo>
                  <a:pt x="393" y="179"/>
                </a:lnTo>
                <a:lnTo>
                  <a:pt x="387" y="181"/>
                </a:lnTo>
                <a:lnTo>
                  <a:pt x="380" y="189"/>
                </a:lnTo>
                <a:lnTo>
                  <a:pt x="388" y="192"/>
                </a:lnTo>
                <a:lnTo>
                  <a:pt x="388" y="194"/>
                </a:lnTo>
                <a:lnTo>
                  <a:pt x="382" y="195"/>
                </a:lnTo>
                <a:lnTo>
                  <a:pt x="382" y="199"/>
                </a:lnTo>
                <a:lnTo>
                  <a:pt x="385" y="200"/>
                </a:lnTo>
                <a:lnTo>
                  <a:pt x="383" y="202"/>
                </a:lnTo>
                <a:lnTo>
                  <a:pt x="380" y="205"/>
                </a:lnTo>
                <a:lnTo>
                  <a:pt x="374" y="207"/>
                </a:lnTo>
                <a:lnTo>
                  <a:pt x="374" y="210"/>
                </a:lnTo>
                <a:lnTo>
                  <a:pt x="378" y="210"/>
                </a:lnTo>
                <a:lnTo>
                  <a:pt x="388" y="208"/>
                </a:lnTo>
                <a:lnTo>
                  <a:pt x="391" y="210"/>
                </a:lnTo>
                <a:lnTo>
                  <a:pt x="398" y="208"/>
                </a:lnTo>
                <a:lnTo>
                  <a:pt x="403" y="213"/>
                </a:lnTo>
                <a:lnTo>
                  <a:pt x="405" y="215"/>
                </a:lnTo>
                <a:lnTo>
                  <a:pt x="409" y="217"/>
                </a:lnTo>
                <a:lnTo>
                  <a:pt x="409" y="221"/>
                </a:lnTo>
                <a:lnTo>
                  <a:pt x="406" y="225"/>
                </a:lnTo>
                <a:lnTo>
                  <a:pt x="405" y="228"/>
                </a:lnTo>
                <a:lnTo>
                  <a:pt x="405" y="230"/>
                </a:lnTo>
                <a:lnTo>
                  <a:pt x="409" y="230"/>
                </a:lnTo>
                <a:lnTo>
                  <a:pt x="414" y="230"/>
                </a:lnTo>
                <a:lnTo>
                  <a:pt x="416" y="231"/>
                </a:lnTo>
                <a:lnTo>
                  <a:pt x="419" y="233"/>
                </a:lnTo>
                <a:lnTo>
                  <a:pt x="421" y="236"/>
                </a:lnTo>
                <a:lnTo>
                  <a:pt x="418" y="238"/>
                </a:lnTo>
                <a:lnTo>
                  <a:pt x="419" y="241"/>
                </a:lnTo>
                <a:lnTo>
                  <a:pt x="421" y="244"/>
                </a:lnTo>
                <a:lnTo>
                  <a:pt x="419" y="248"/>
                </a:lnTo>
                <a:lnTo>
                  <a:pt x="421" y="249"/>
                </a:lnTo>
                <a:lnTo>
                  <a:pt x="426" y="251"/>
                </a:lnTo>
                <a:lnTo>
                  <a:pt x="434" y="252"/>
                </a:lnTo>
                <a:lnTo>
                  <a:pt x="440" y="256"/>
                </a:lnTo>
                <a:lnTo>
                  <a:pt x="444" y="259"/>
                </a:lnTo>
                <a:lnTo>
                  <a:pt x="444" y="261"/>
                </a:lnTo>
                <a:lnTo>
                  <a:pt x="445" y="262"/>
                </a:lnTo>
                <a:lnTo>
                  <a:pt x="452" y="264"/>
                </a:lnTo>
                <a:lnTo>
                  <a:pt x="447" y="266"/>
                </a:lnTo>
                <a:lnTo>
                  <a:pt x="450" y="269"/>
                </a:lnTo>
                <a:lnTo>
                  <a:pt x="455" y="267"/>
                </a:lnTo>
                <a:lnTo>
                  <a:pt x="458" y="270"/>
                </a:lnTo>
                <a:lnTo>
                  <a:pt x="453" y="274"/>
                </a:lnTo>
                <a:lnTo>
                  <a:pt x="447" y="274"/>
                </a:lnTo>
                <a:lnTo>
                  <a:pt x="442" y="275"/>
                </a:lnTo>
                <a:lnTo>
                  <a:pt x="442" y="277"/>
                </a:lnTo>
                <a:lnTo>
                  <a:pt x="449" y="280"/>
                </a:lnTo>
                <a:lnTo>
                  <a:pt x="447" y="282"/>
                </a:lnTo>
                <a:lnTo>
                  <a:pt x="434" y="287"/>
                </a:lnTo>
                <a:lnTo>
                  <a:pt x="439" y="292"/>
                </a:lnTo>
                <a:lnTo>
                  <a:pt x="442" y="292"/>
                </a:lnTo>
                <a:lnTo>
                  <a:pt x="449" y="295"/>
                </a:lnTo>
                <a:lnTo>
                  <a:pt x="445" y="298"/>
                </a:lnTo>
                <a:lnTo>
                  <a:pt x="453" y="306"/>
                </a:lnTo>
                <a:lnTo>
                  <a:pt x="465" y="306"/>
                </a:lnTo>
                <a:lnTo>
                  <a:pt x="465" y="310"/>
                </a:lnTo>
                <a:lnTo>
                  <a:pt x="462" y="313"/>
                </a:lnTo>
                <a:lnTo>
                  <a:pt x="462" y="316"/>
                </a:lnTo>
                <a:lnTo>
                  <a:pt x="460" y="319"/>
                </a:lnTo>
                <a:lnTo>
                  <a:pt x="458" y="323"/>
                </a:lnTo>
                <a:lnTo>
                  <a:pt x="460" y="326"/>
                </a:lnTo>
                <a:lnTo>
                  <a:pt x="462" y="331"/>
                </a:lnTo>
                <a:lnTo>
                  <a:pt x="460" y="336"/>
                </a:lnTo>
                <a:lnTo>
                  <a:pt x="449" y="352"/>
                </a:lnTo>
                <a:lnTo>
                  <a:pt x="444" y="349"/>
                </a:lnTo>
                <a:lnTo>
                  <a:pt x="431" y="347"/>
                </a:lnTo>
                <a:lnTo>
                  <a:pt x="421" y="341"/>
                </a:lnTo>
                <a:lnTo>
                  <a:pt x="413" y="326"/>
                </a:lnTo>
                <a:lnTo>
                  <a:pt x="406" y="321"/>
                </a:lnTo>
                <a:lnTo>
                  <a:pt x="378" y="331"/>
                </a:lnTo>
                <a:lnTo>
                  <a:pt x="380" y="337"/>
                </a:lnTo>
                <a:lnTo>
                  <a:pt x="364" y="342"/>
                </a:lnTo>
                <a:lnTo>
                  <a:pt x="367" y="347"/>
                </a:lnTo>
                <a:lnTo>
                  <a:pt x="380" y="352"/>
                </a:lnTo>
                <a:lnTo>
                  <a:pt x="383" y="360"/>
                </a:lnTo>
                <a:lnTo>
                  <a:pt x="367" y="363"/>
                </a:lnTo>
                <a:lnTo>
                  <a:pt x="344" y="367"/>
                </a:lnTo>
                <a:lnTo>
                  <a:pt x="344" y="375"/>
                </a:lnTo>
                <a:lnTo>
                  <a:pt x="333" y="377"/>
                </a:lnTo>
                <a:lnTo>
                  <a:pt x="323" y="378"/>
                </a:lnTo>
                <a:lnTo>
                  <a:pt x="297" y="377"/>
                </a:lnTo>
                <a:lnTo>
                  <a:pt x="290" y="375"/>
                </a:lnTo>
                <a:lnTo>
                  <a:pt x="298" y="363"/>
                </a:lnTo>
                <a:lnTo>
                  <a:pt x="315" y="362"/>
                </a:lnTo>
                <a:lnTo>
                  <a:pt x="318" y="359"/>
                </a:lnTo>
                <a:lnTo>
                  <a:pt x="321" y="355"/>
                </a:lnTo>
                <a:lnTo>
                  <a:pt x="331" y="352"/>
                </a:lnTo>
                <a:lnTo>
                  <a:pt x="302" y="341"/>
                </a:lnTo>
                <a:lnTo>
                  <a:pt x="280" y="342"/>
                </a:lnTo>
                <a:lnTo>
                  <a:pt x="271" y="339"/>
                </a:lnTo>
                <a:lnTo>
                  <a:pt x="264" y="341"/>
                </a:lnTo>
                <a:lnTo>
                  <a:pt x="254" y="344"/>
                </a:lnTo>
                <a:lnTo>
                  <a:pt x="241" y="341"/>
                </a:lnTo>
                <a:lnTo>
                  <a:pt x="228" y="331"/>
                </a:lnTo>
                <a:lnTo>
                  <a:pt x="197" y="321"/>
                </a:lnTo>
                <a:lnTo>
                  <a:pt x="178" y="319"/>
                </a:lnTo>
                <a:lnTo>
                  <a:pt x="148" y="314"/>
                </a:lnTo>
                <a:lnTo>
                  <a:pt x="139" y="314"/>
                </a:lnTo>
                <a:lnTo>
                  <a:pt x="124" y="321"/>
                </a:lnTo>
                <a:lnTo>
                  <a:pt x="109" y="328"/>
                </a:lnTo>
                <a:lnTo>
                  <a:pt x="103" y="329"/>
                </a:lnTo>
                <a:lnTo>
                  <a:pt x="83" y="313"/>
                </a:lnTo>
                <a:lnTo>
                  <a:pt x="78" y="313"/>
                </a:lnTo>
                <a:lnTo>
                  <a:pt x="54" y="326"/>
                </a:lnTo>
                <a:lnTo>
                  <a:pt x="41" y="319"/>
                </a:lnTo>
                <a:lnTo>
                  <a:pt x="31" y="316"/>
                </a:lnTo>
                <a:lnTo>
                  <a:pt x="13" y="303"/>
                </a:lnTo>
                <a:lnTo>
                  <a:pt x="5" y="298"/>
                </a:lnTo>
                <a:lnTo>
                  <a:pt x="0" y="287"/>
                </a:lnTo>
                <a:lnTo>
                  <a:pt x="57" y="272"/>
                </a:lnTo>
                <a:lnTo>
                  <a:pt x="78" y="261"/>
                </a:lnTo>
                <a:lnTo>
                  <a:pt x="124" y="231"/>
                </a:lnTo>
                <a:lnTo>
                  <a:pt x="93" y="218"/>
                </a:lnTo>
                <a:lnTo>
                  <a:pt x="101" y="210"/>
                </a:lnTo>
                <a:lnTo>
                  <a:pt x="90" y="199"/>
                </a:lnTo>
                <a:lnTo>
                  <a:pt x="139" y="186"/>
                </a:lnTo>
                <a:lnTo>
                  <a:pt x="171" y="184"/>
                </a:lnTo>
                <a:lnTo>
                  <a:pt x="181" y="176"/>
                </a:lnTo>
                <a:lnTo>
                  <a:pt x="156" y="168"/>
                </a:lnTo>
                <a:lnTo>
                  <a:pt x="139" y="163"/>
                </a:lnTo>
                <a:lnTo>
                  <a:pt x="143" y="146"/>
                </a:lnTo>
                <a:lnTo>
                  <a:pt x="109" y="135"/>
                </a:lnTo>
                <a:lnTo>
                  <a:pt x="93" y="130"/>
                </a:lnTo>
                <a:lnTo>
                  <a:pt x="90" y="112"/>
                </a:lnTo>
                <a:lnTo>
                  <a:pt x="93" y="106"/>
                </a:lnTo>
                <a:lnTo>
                  <a:pt x="78" y="102"/>
                </a:lnTo>
                <a:lnTo>
                  <a:pt x="59" y="104"/>
                </a:lnTo>
                <a:lnTo>
                  <a:pt x="28" y="107"/>
                </a:lnTo>
                <a:lnTo>
                  <a:pt x="5" y="97"/>
                </a:lnTo>
                <a:lnTo>
                  <a:pt x="1" y="71"/>
                </a:lnTo>
                <a:lnTo>
                  <a:pt x="3" y="65"/>
                </a:lnTo>
                <a:lnTo>
                  <a:pt x="5" y="62"/>
                </a:lnTo>
                <a:lnTo>
                  <a:pt x="5" y="58"/>
                </a:lnTo>
                <a:lnTo>
                  <a:pt x="5" y="55"/>
                </a:lnTo>
                <a:lnTo>
                  <a:pt x="6" y="52"/>
                </a:lnTo>
                <a:lnTo>
                  <a:pt x="11" y="48"/>
                </a:lnTo>
                <a:lnTo>
                  <a:pt x="19" y="45"/>
                </a:lnTo>
                <a:lnTo>
                  <a:pt x="26" y="42"/>
                </a:lnTo>
                <a:lnTo>
                  <a:pt x="34" y="37"/>
                </a:lnTo>
                <a:lnTo>
                  <a:pt x="42" y="35"/>
                </a:lnTo>
                <a:lnTo>
                  <a:pt x="47" y="35"/>
                </a:lnTo>
                <a:lnTo>
                  <a:pt x="49" y="37"/>
                </a:lnTo>
                <a:lnTo>
                  <a:pt x="52" y="40"/>
                </a:lnTo>
                <a:lnTo>
                  <a:pt x="59" y="37"/>
                </a:lnTo>
                <a:lnTo>
                  <a:pt x="57" y="34"/>
                </a:lnTo>
                <a:lnTo>
                  <a:pt x="57" y="31"/>
                </a:lnTo>
                <a:lnTo>
                  <a:pt x="57" y="27"/>
                </a:lnTo>
                <a:lnTo>
                  <a:pt x="60" y="19"/>
                </a:lnTo>
                <a:lnTo>
                  <a:pt x="65" y="11"/>
                </a:lnTo>
                <a:lnTo>
                  <a:pt x="65" y="8"/>
                </a:lnTo>
                <a:lnTo>
                  <a:pt x="70" y="8"/>
                </a:lnTo>
                <a:lnTo>
                  <a:pt x="73" y="11"/>
                </a:lnTo>
                <a:lnTo>
                  <a:pt x="80" y="9"/>
                </a:lnTo>
                <a:lnTo>
                  <a:pt x="80" y="4"/>
                </a:lnTo>
                <a:lnTo>
                  <a:pt x="93" y="3"/>
                </a:lnTo>
                <a:lnTo>
                  <a:pt x="94" y="4"/>
                </a:lnTo>
                <a:lnTo>
                  <a:pt x="103" y="3"/>
                </a:lnTo>
                <a:lnTo>
                  <a:pt x="112" y="1"/>
                </a:lnTo>
                <a:lnTo>
                  <a:pt x="125" y="0"/>
                </a:lnTo>
                <a:lnTo>
                  <a:pt x="129" y="1"/>
                </a:lnTo>
                <a:lnTo>
                  <a:pt x="129" y="4"/>
                </a:lnTo>
                <a:lnTo>
                  <a:pt x="124" y="9"/>
                </a:lnTo>
                <a:lnTo>
                  <a:pt x="122" y="13"/>
                </a:lnTo>
                <a:lnTo>
                  <a:pt x="122" y="16"/>
                </a:lnTo>
                <a:lnTo>
                  <a:pt x="124" y="19"/>
                </a:lnTo>
                <a:lnTo>
                  <a:pt x="129" y="19"/>
                </a:lnTo>
                <a:lnTo>
                  <a:pt x="132" y="17"/>
                </a:lnTo>
                <a:lnTo>
                  <a:pt x="132" y="14"/>
                </a:lnTo>
                <a:lnTo>
                  <a:pt x="130" y="11"/>
                </a:lnTo>
                <a:lnTo>
                  <a:pt x="135" y="11"/>
                </a:lnTo>
                <a:lnTo>
                  <a:pt x="140" y="16"/>
                </a:lnTo>
                <a:lnTo>
                  <a:pt x="143" y="19"/>
                </a:lnTo>
                <a:lnTo>
                  <a:pt x="148" y="19"/>
                </a:lnTo>
                <a:close/>
              </a:path>
            </a:pathLst>
          </a:custGeom>
          <a:solidFill>
            <a:srgbClr val="009900">
              <a:alpha val="43921"/>
            </a:srgbClr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9" name="Freeform 7"/>
          <p:cNvSpPr>
            <a:spLocks/>
          </p:cNvSpPr>
          <p:nvPr/>
        </p:nvSpPr>
        <p:spPr bwMode="auto">
          <a:xfrm>
            <a:off x="536575" y="2787650"/>
            <a:ext cx="673100" cy="366713"/>
          </a:xfrm>
          <a:custGeom>
            <a:avLst/>
            <a:gdLst>
              <a:gd name="T0" fmla="*/ 2147483647 w 664"/>
              <a:gd name="T1" fmla="*/ 2147483647 h 235"/>
              <a:gd name="T2" fmla="*/ 2147483647 w 664"/>
              <a:gd name="T3" fmla="*/ 2147483647 h 235"/>
              <a:gd name="T4" fmla="*/ 2147483647 w 664"/>
              <a:gd name="T5" fmla="*/ 2147483647 h 235"/>
              <a:gd name="T6" fmla="*/ 2147483647 w 664"/>
              <a:gd name="T7" fmla="*/ 2147483647 h 235"/>
              <a:gd name="T8" fmla="*/ 2147483647 w 664"/>
              <a:gd name="T9" fmla="*/ 2147483647 h 235"/>
              <a:gd name="T10" fmla="*/ 2147483647 w 664"/>
              <a:gd name="T11" fmla="*/ 2147483647 h 235"/>
              <a:gd name="T12" fmla="*/ 2147483647 w 664"/>
              <a:gd name="T13" fmla="*/ 2147483647 h 235"/>
              <a:gd name="T14" fmla="*/ 2147483647 w 664"/>
              <a:gd name="T15" fmla="*/ 2147483647 h 235"/>
              <a:gd name="T16" fmla="*/ 2147483647 w 664"/>
              <a:gd name="T17" fmla="*/ 2147483647 h 235"/>
              <a:gd name="T18" fmla="*/ 2147483647 w 664"/>
              <a:gd name="T19" fmla="*/ 2147483647 h 235"/>
              <a:gd name="T20" fmla="*/ 2147483647 w 664"/>
              <a:gd name="T21" fmla="*/ 2147483647 h 235"/>
              <a:gd name="T22" fmla="*/ 2147483647 w 664"/>
              <a:gd name="T23" fmla="*/ 2147483647 h 235"/>
              <a:gd name="T24" fmla="*/ 2147483647 w 664"/>
              <a:gd name="T25" fmla="*/ 2147483647 h 235"/>
              <a:gd name="T26" fmla="*/ 2147483647 w 664"/>
              <a:gd name="T27" fmla="*/ 2147483647 h 235"/>
              <a:gd name="T28" fmla="*/ 2147483647 w 664"/>
              <a:gd name="T29" fmla="*/ 2147483647 h 235"/>
              <a:gd name="T30" fmla="*/ 2147483647 w 664"/>
              <a:gd name="T31" fmla="*/ 2147483647 h 235"/>
              <a:gd name="T32" fmla="*/ 2147483647 w 664"/>
              <a:gd name="T33" fmla="*/ 2147483647 h 235"/>
              <a:gd name="T34" fmla="*/ 2147483647 w 664"/>
              <a:gd name="T35" fmla="*/ 2147483647 h 235"/>
              <a:gd name="T36" fmla="*/ 2147483647 w 664"/>
              <a:gd name="T37" fmla="*/ 2147483647 h 235"/>
              <a:gd name="T38" fmla="*/ 2147483647 w 664"/>
              <a:gd name="T39" fmla="*/ 2147483647 h 235"/>
              <a:gd name="T40" fmla="*/ 2147483647 w 664"/>
              <a:gd name="T41" fmla="*/ 2147483647 h 235"/>
              <a:gd name="T42" fmla="*/ 2147483647 w 664"/>
              <a:gd name="T43" fmla="*/ 2147483647 h 235"/>
              <a:gd name="T44" fmla="*/ 2147483647 w 664"/>
              <a:gd name="T45" fmla="*/ 2147483647 h 235"/>
              <a:gd name="T46" fmla="*/ 2147483647 w 664"/>
              <a:gd name="T47" fmla="*/ 2147483647 h 235"/>
              <a:gd name="T48" fmla="*/ 2147483647 w 664"/>
              <a:gd name="T49" fmla="*/ 2147483647 h 235"/>
              <a:gd name="T50" fmla="*/ 2147483647 w 664"/>
              <a:gd name="T51" fmla="*/ 2147483647 h 235"/>
              <a:gd name="T52" fmla="*/ 2147483647 w 664"/>
              <a:gd name="T53" fmla="*/ 2147483647 h 235"/>
              <a:gd name="T54" fmla="*/ 2147483647 w 664"/>
              <a:gd name="T55" fmla="*/ 2147483647 h 235"/>
              <a:gd name="T56" fmla="*/ 2147483647 w 664"/>
              <a:gd name="T57" fmla="*/ 2147483647 h 235"/>
              <a:gd name="T58" fmla="*/ 2147483647 w 664"/>
              <a:gd name="T59" fmla="*/ 2147483647 h 235"/>
              <a:gd name="T60" fmla="*/ 2147483647 w 664"/>
              <a:gd name="T61" fmla="*/ 2147483647 h 235"/>
              <a:gd name="T62" fmla="*/ 2147483647 w 664"/>
              <a:gd name="T63" fmla="*/ 2147483647 h 235"/>
              <a:gd name="T64" fmla="*/ 2147483647 w 664"/>
              <a:gd name="T65" fmla="*/ 2147483647 h 235"/>
              <a:gd name="T66" fmla="*/ 2147483647 w 664"/>
              <a:gd name="T67" fmla="*/ 2147483647 h 235"/>
              <a:gd name="T68" fmla="*/ 2147483647 w 664"/>
              <a:gd name="T69" fmla="*/ 2147483647 h 235"/>
              <a:gd name="T70" fmla="*/ 2147483647 w 664"/>
              <a:gd name="T71" fmla="*/ 2147483647 h 235"/>
              <a:gd name="T72" fmla="*/ 2147483647 w 664"/>
              <a:gd name="T73" fmla="*/ 2147483647 h 235"/>
              <a:gd name="T74" fmla="*/ 2147483647 w 664"/>
              <a:gd name="T75" fmla="*/ 2147483647 h 235"/>
              <a:gd name="T76" fmla="*/ 2147483647 w 664"/>
              <a:gd name="T77" fmla="*/ 2147483647 h 235"/>
              <a:gd name="T78" fmla="*/ 0 w 664"/>
              <a:gd name="T79" fmla="*/ 2147483647 h 235"/>
              <a:gd name="T80" fmla="*/ 2147483647 w 664"/>
              <a:gd name="T81" fmla="*/ 2147483647 h 235"/>
              <a:gd name="T82" fmla="*/ 2147483647 w 664"/>
              <a:gd name="T83" fmla="*/ 2147483647 h 235"/>
              <a:gd name="T84" fmla="*/ 2147483647 w 664"/>
              <a:gd name="T85" fmla="*/ 2147483647 h 235"/>
              <a:gd name="T86" fmla="*/ 2147483647 w 664"/>
              <a:gd name="T87" fmla="*/ 2147483647 h 235"/>
              <a:gd name="T88" fmla="*/ 2147483647 w 664"/>
              <a:gd name="T89" fmla="*/ 2147483647 h 235"/>
              <a:gd name="T90" fmla="*/ 2147483647 w 664"/>
              <a:gd name="T91" fmla="*/ 2147483647 h 235"/>
              <a:gd name="T92" fmla="*/ 2147483647 w 664"/>
              <a:gd name="T93" fmla="*/ 2147483647 h 235"/>
              <a:gd name="T94" fmla="*/ 2147483647 w 664"/>
              <a:gd name="T95" fmla="*/ 2147483647 h 235"/>
              <a:gd name="T96" fmla="*/ 2147483647 w 664"/>
              <a:gd name="T97" fmla="*/ 2147483647 h 235"/>
              <a:gd name="T98" fmla="*/ 2147483647 w 664"/>
              <a:gd name="T99" fmla="*/ 2147483647 h 235"/>
              <a:gd name="T100" fmla="*/ 2147483647 w 664"/>
              <a:gd name="T101" fmla="*/ 2147483647 h 235"/>
              <a:gd name="T102" fmla="*/ 2147483647 w 664"/>
              <a:gd name="T103" fmla="*/ 2147483647 h 235"/>
              <a:gd name="T104" fmla="*/ 2147483647 w 664"/>
              <a:gd name="T105" fmla="*/ 2147483647 h 23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664"/>
              <a:gd name="T160" fmla="*/ 0 h 235"/>
              <a:gd name="T161" fmla="*/ 664 w 664"/>
              <a:gd name="T162" fmla="*/ 235 h 23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664" h="235">
                <a:moveTo>
                  <a:pt x="328" y="11"/>
                </a:moveTo>
                <a:lnTo>
                  <a:pt x="336" y="20"/>
                </a:lnTo>
                <a:lnTo>
                  <a:pt x="344" y="21"/>
                </a:lnTo>
                <a:lnTo>
                  <a:pt x="339" y="26"/>
                </a:lnTo>
                <a:lnTo>
                  <a:pt x="377" y="29"/>
                </a:lnTo>
                <a:lnTo>
                  <a:pt x="378" y="33"/>
                </a:lnTo>
                <a:lnTo>
                  <a:pt x="388" y="31"/>
                </a:lnTo>
                <a:lnTo>
                  <a:pt x="411" y="15"/>
                </a:lnTo>
                <a:lnTo>
                  <a:pt x="422" y="13"/>
                </a:lnTo>
                <a:lnTo>
                  <a:pt x="432" y="13"/>
                </a:lnTo>
                <a:lnTo>
                  <a:pt x="443" y="20"/>
                </a:lnTo>
                <a:lnTo>
                  <a:pt x="437" y="26"/>
                </a:lnTo>
                <a:lnTo>
                  <a:pt x="443" y="31"/>
                </a:lnTo>
                <a:lnTo>
                  <a:pt x="465" y="29"/>
                </a:lnTo>
                <a:lnTo>
                  <a:pt x="481" y="36"/>
                </a:lnTo>
                <a:lnTo>
                  <a:pt x="499" y="31"/>
                </a:lnTo>
                <a:lnTo>
                  <a:pt x="504" y="26"/>
                </a:lnTo>
                <a:lnTo>
                  <a:pt x="509" y="26"/>
                </a:lnTo>
                <a:lnTo>
                  <a:pt x="514" y="29"/>
                </a:lnTo>
                <a:lnTo>
                  <a:pt x="515" y="29"/>
                </a:lnTo>
                <a:lnTo>
                  <a:pt x="518" y="21"/>
                </a:lnTo>
                <a:lnTo>
                  <a:pt x="525" y="20"/>
                </a:lnTo>
                <a:lnTo>
                  <a:pt x="532" y="15"/>
                </a:lnTo>
                <a:lnTo>
                  <a:pt x="543" y="11"/>
                </a:lnTo>
                <a:lnTo>
                  <a:pt x="546" y="8"/>
                </a:lnTo>
                <a:lnTo>
                  <a:pt x="548" y="0"/>
                </a:lnTo>
                <a:lnTo>
                  <a:pt x="546" y="0"/>
                </a:lnTo>
                <a:lnTo>
                  <a:pt x="553" y="2"/>
                </a:lnTo>
                <a:lnTo>
                  <a:pt x="554" y="3"/>
                </a:lnTo>
                <a:lnTo>
                  <a:pt x="556" y="5"/>
                </a:lnTo>
                <a:lnTo>
                  <a:pt x="551" y="11"/>
                </a:lnTo>
                <a:lnTo>
                  <a:pt x="553" y="15"/>
                </a:lnTo>
                <a:lnTo>
                  <a:pt x="563" y="16"/>
                </a:lnTo>
                <a:lnTo>
                  <a:pt x="564" y="16"/>
                </a:lnTo>
                <a:lnTo>
                  <a:pt x="577" y="28"/>
                </a:lnTo>
                <a:lnTo>
                  <a:pt x="585" y="31"/>
                </a:lnTo>
                <a:lnTo>
                  <a:pt x="582" y="34"/>
                </a:lnTo>
                <a:lnTo>
                  <a:pt x="584" y="38"/>
                </a:lnTo>
                <a:lnTo>
                  <a:pt x="594" y="38"/>
                </a:lnTo>
                <a:lnTo>
                  <a:pt x="594" y="42"/>
                </a:lnTo>
                <a:lnTo>
                  <a:pt x="595" y="44"/>
                </a:lnTo>
                <a:lnTo>
                  <a:pt x="597" y="46"/>
                </a:lnTo>
                <a:lnTo>
                  <a:pt x="603" y="44"/>
                </a:lnTo>
                <a:lnTo>
                  <a:pt x="608" y="44"/>
                </a:lnTo>
                <a:lnTo>
                  <a:pt x="623" y="52"/>
                </a:lnTo>
                <a:lnTo>
                  <a:pt x="629" y="52"/>
                </a:lnTo>
                <a:lnTo>
                  <a:pt x="629" y="57"/>
                </a:lnTo>
                <a:lnTo>
                  <a:pt x="639" y="67"/>
                </a:lnTo>
                <a:lnTo>
                  <a:pt x="644" y="69"/>
                </a:lnTo>
                <a:lnTo>
                  <a:pt x="649" y="69"/>
                </a:lnTo>
                <a:lnTo>
                  <a:pt x="652" y="69"/>
                </a:lnTo>
                <a:lnTo>
                  <a:pt x="656" y="69"/>
                </a:lnTo>
                <a:lnTo>
                  <a:pt x="660" y="72"/>
                </a:lnTo>
                <a:lnTo>
                  <a:pt x="664" y="72"/>
                </a:lnTo>
                <a:lnTo>
                  <a:pt x="662" y="75"/>
                </a:lnTo>
                <a:lnTo>
                  <a:pt x="657" y="80"/>
                </a:lnTo>
                <a:lnTo>
                  <a:pt x="649" y="78"/>
                </a:lnTo>
                <a:lnTo>
                  <a:pt x="641" y="80"/>
                </a:lnTo>
                <a:lnTo>
                  <a:pt x="620" y="80"/>
                </a:lnTo>
                <a:lnTo>
                  <a:pt x="618" y="77"/>
                </a:lnTo>
                <a:lnTo>
                  <a:pt x="612" y="75"/>
                </a:lnTo>
                <a:lnTo>
                  <a:pt x="607" y="78"/>
                </a:lnTo>
                <a:lnTo>
                  <a:pt x="597" y="78"/>
                </a:lnTo>
                <a:lnTo>
                  <a:pt x="579" y="80"/>
                </a:lnTo>
                <a:lnTo>
                  <a:pt x="564" y="80"/>
                </a:lnTo>
                <a:lnTo>
                  <a:pt x="563" y="85"/>
                </a:lnTo>
                <a:lnTo>
                  <a:pt x="567" y="87"/>
                </a:lnTo>
                <a:lnTo>
                  <a:pt x="569" y="91"/>
                </a:lnTo>
                <a:lnTo>
                  <a:pt x="559" y="96"/>
                </a:lnTo>
                <a:lnTo>
                  <a:pt x="563" y="100"/>
                </a:lnTo>
                <a:lnTo>
                  <a:pt x="566" y="103"/>
                </a:lnTo>
                <a:lnTo>
                  <a:pt x="564" y="108"/>
                </a:lnTo>
                <a:lnTo>
                  <a:pt x="563" y="113"/>
                </a:lnTo>
                <a:lnTo>
                  <a:pt x="564" y="116"/>
                </a:lnTo>
                <a:lnTo>
                  <a:pt x="567" y="119"/>
                </a:lnTo>
                <a:lnTo>
                  <a:pt x="566" y="122"/>
                </a:lnTo>
                <a:lnTo>
                  <a:pt x="558" y="122"/>
                </a:lnTo>
                <a:lnTo>
                  <a:pt x="564" y="131"/>
                </a:lnTo>
                <a:lnTo>
                  <a:pt x="567" y="132"/>
                </a:lnTo>
                <a:lnTo>
                  <a:pt x="584" y="132"/>
                </a:lnTo>
                <a:lnTo>
                  <a:pt x="585" y="135"/>
                </a:lnTo>
                <a:lnTo>
                  <a:pt x="584" y="140"/>
                </a:lnTo>
                <a:lnTo>
                  <a:pt x="582" y="145"/>
                </a:lnTo>
                <a:lnTo>
                  <a:pt x="579" y="149"/>
                </a:lnTo>
                <a:lnTo>
                  <a:pt x="574" y="152"/>
                </a:lnTo>
                <a:lnTo>
                  <a:pt x="569" y="153"/>
                </a:lnTo>
                <a:lnTo>
                  <a:pt x="567" y="155"/>
                </a:lnTo>
                <a:lnTo>
                  <a:pt x="559" y="155"/>
                </a:lnTo>
                <a:lnTo>
                  <a:pt x="558" y="152"/>
                </a:lnTo>
                <a:lnTo>
                  <a:pt x="558" y="149"/>
                </a:lnTo>
                <a:lnTo>
                  <a:pt x="556" y="147"/>
                </a:lnTo>
                <a:lnTo>
                  <a:pt x="553" y="147"/>
                </a:lnTo>
                <a:lnTo>
                  <a:pt x="550" y="150"/>
                </a:lnTo>
                <a:lnTo>
                  <a:pt x="546" y="153"/>
                </a:lnTo>
                <a:lnTo>
                  <a:pt x="540" y="155"/>
                </a:lnTo>
                <a:lnTo>
                  <a:pt x="533" y="155"/>
                </a:lnTo>
                <a:lnTo>
                  <a:pt x="523" y="157"/>
                </a:lnTo>
                <a:lnTo>
                  <a:pt x="520" y="153"/>
                </a:lnTo>
                <a:lnTo>
                  <a:pt x="525" y="150"/>
                </a:lnTo>
                <a:lnTo>
                  <a:pt x="528" y="149"/>
                </a:lnTo>
                <a:lnTo>
                  <a:pt x="532" y="144"/>
                </a:lnTo>
                <a:lnTo>
                  <a:pt x="527" y="144"/>
                </a:lnTo>
                <a:lnTo>
                  <a:pt x="518" y="144"/>
                </a:lnTo>
                <a:lnTo>
                  <a:pt x="509" y="140"/>
                </a:lnTo>
                <a:lnTo>
                  <a:pt x="505" y="140"/>
                </a:lnTo>
                <a:lnTo>
                  <a:pt x="499" y="142"/>
                </a:lnTo>
                <a:lnTo>
                  <a:pt x="492" y="142"/>
                </a:lnTo>
                <a:lnTo>
                  <a:pt x="487" y="145"/>
                </a:lnTo>
                <a:lnTo>
                  <a:pt x="479" y="144"/>
                </a:lnTo>
                <a:lnTo>
                  <a:pt x="474" y="144"/>
                </a:lnTo>
                <a:lnTo>
                  <a:pt x="468" y="147"/>
                </a:lnTo>
                <a:lnTo>
                  <a:pt x="465" y="157"/>
                </a:lnTo>
                <a:lnTo>
                  <a:pt x="460" y="155"/>
                </a:lnTo>
                <a:lnTo>
                  <a:pt x="455" y="153"/>
                </a:lnTo>
                <a:lnTo>
                  <a:pt x="447" y="153"/>
                </a:lnTo>
                <a:lnTo>
                  <a:pt x="439" y="155"/>
                </a:lnTo>
                <a:lnTo>
                  <a:pt x="427" y="160"/>
                </a:lnTo>
                <a:lnTo>
                  <a:pt x="421" y="160"/>
                </a:lnTo>
                <a:lnTo>
                  <a:pt x="412" y="157"/>
                </a:lnTo>
                <a:lnTo>
                  <a:pt x="396" y="163"/>
                </a:lnTo>
                <a:lnTo>
                  <a:pt x="385" y="166"/>
                </a:lnTo>
                <a:lnTo>
                  <a:pt x="377" y="165"/>
                </a:lnTo>
                <a:lnTo>
                  <a:pt x="368" y="162"/>
                </a:lnTo>
                <a:lnTo>
                  <a:pt x="360" y="160"/>
                </a:lnTo>
                <a:lnTo>
                  <a:pt x="355" y="162"/>
                </a:lnTo>
                <a:lnTo>
                  <a:pt x="349" y="163"/>
                </a:lnTo>
                <a:lnTo>
                  <a:pt x="342" y="162"/>
                </a:lnTo>
                <a:lnTo>
                  <a:pt x="339" y="160"/>
                </a:lnTo>
                <a:lnTo>
                  <a:pt x="332" y="157"/>
                </a:lnTo>
                <a:lnTo>
                  <a:pt x="328" y="158"/>
                </a:lnTo>
                <a:lnTo>
                  <a:pt x="323" y="162"/>
                </a:lnTo>
                <a:lnTo>
                  <a:pt x="323" y="165"/>
                </a:lnTo>
                <a:lnTo>
                  <a:pt x="305" y="160"/>
                </a:lnTo>
                <a:lnTo>
                  <a:pt x="306" y="157"/>
                </a:lnTo>
                <a:lnTo>
                  <a:pt x="290" y="152"/>
                </a:lnTo>
                <a:lnTo>
                  <a:pt x="283" y="160"/>
                </a:lnTo>
                <a:lnTo>
                  <a:pt x="285" y="165"/>
                </a:lnTo>
                <a:lnTo>
                  <a:pt x="287" y="173"/>
                </a:lnTo>
                <a:lnTo>
                  <a:pt x="292" y="176"/>
                </a:lnTo>
                <a:lnTo>
                  <a:pt x="295" y="183"/>
                </a:lnTo>
                <a:lnTo>
                  <a:pt x="293" y="188"/>
                </a:lnTo>
                <a:lnTo>
                  <a:pt x="283" y="194"/>
                </a:lnTo>
                <a:lnTo>
                  <a:pt x="259" y="191"/>
                </a:lnTo>
                <a:lnTo>
                  <a:pt x="259" y="181"/>
                </a:lnTo>
                <a:lnTo>
                  <a:pt x="251" y="178"/>
                </a:lnTo>
                <a:lnTo>
                  <a:pt x="235" y="175"/>
                </a:lnTo>
                <a:lnTo>
                  <a:pt x="231" y="171"/>
                </a:lnTo>
                <a:lnTo>
                  <a:pt x="226" y="168"/>
                </a:lnTo>
                <a:lnTo>
                  <a:pt x="210" y="166"/>
                </a:lnTo>
                <a:lnTo>
                  <a:pt x="204" y="165"/>
                </a:lnTo>
                <a:lnTo>
                  <a:pt x="197" y="160"/>
                </a:lnTo>
                <a:lnTo>
                  <a:pt x="194" y="160"/>
                </a:lnTo>
                <a:lnTo>
                  <a:pt x="159" y="157"/>
                </a:lnTo>
                <a:lnTo>
                  <a:pt x="158" y="160"/>
                </a:lnTo>
                <a:lnTo>
                  <a:pt x="158" y="170"/>
                </a:lnTo>
                <a:lnTo>
                  <a:pt x="158" y="178"/>
                </a:lnTo>
                <a:lnTo>
                  <a:pt x="153" y="184"/>
                </a:lnTo>
                <a:lnTo>
                  <a:pt x="156" y="186"/>
                </a:lnTo>
                <a:lnTo>
                  <a:pt x="169" y="194"/>
                </a:lnTo>
                <a:lnTo>
                  <a:pt x="177" y="199"/>
                </a:lnTo>
                <a:lnTo>
                  <a:pt x="173" y="204"/>
                </a:lnTo>
                <a:lnTo>
                  <a:pt x="161" y="207"/>
                </a:lnTo>
                <a:lnTo>
                  <a:pt x="155" y="204"/>
                </a:lnTo>
                <a:lnTo>
                  <a:pt x="153" y="196"/>
                </a:lnTo>
                <a:lnTo>
                  <a:pt x="153" y="194"/>
                </a:lnTo>
                <a:lnTo>
                  <a:pt x="145" y="191"/>
                </a:lnTo>
                <a:lnTo>
                  <a:pt x="135" y="193"/>
                </a:lnTo>
                <a:lnTo>
                  <a:pt x="127" y="186"/>
                </a:lnTo>
                <a:lnTo>
                  <a:pt x="117" y="176"/>
                </a:lnTo>
                <a:lnTo>
                  <a:pt x="110" y="175"/>
                </a:lnTo>
                <a:lnTo>
                  <a:pt x="106" y="176"/>
                </a:lnTo>
                <a:lnTo>
                  <a:pt x="104" y="181"/>
                </a:lnTo>
                <a:lnTo>
                  <a:pt x="102" y="183"/>
                </a:lnTo>
                <a:lnTo>
                  <a:pt x="104" y="197"/>
                </a:lnTo>
                <a:lnTo>
                  <a:pt x="101" y="209"/>
                </a:lnTo>
                <a:lnTo>
                  <a:pt x="93" y="212"/>
                </a:lnTo>
                <a:lnTo>
                  <a:pt x="53" y="219"/>
                </a:lnTo>
                <a:lnTo>
                  <a:pt x="44" y="222"/>
                </a:lnTo>
                <a:lnTo>
                  <a:pt x="44" y="224"/>
                </a:lnTo>
                <a:lnTo>
                  <a:pt x="40" y="228"/>
                </a:lnTo>
                <a:lnTo>
                  <a:pt x="37" y="230"/>
                </a:lnTo>
                <a:lnTo>
                  <a:pt x="34" y="230"/>
                </a:lnTo>
                <a:lnTo>
                  <a:pt x="14" y="235"/>
                </a:lnTo>
                <a:lnTo>
                  <a:pt x="11" y="232"/>
                </a:lnTo>
                <a:lnTo>
                  <a:pt x="13" y="222"/>
                </a:lnTo>
                <a:lnTo>
                  <a:pt x="26" y="222"/>
                </a:lnTo>
                <a:lnTo>
                  <a:pt x="27" y="214"/>
                </a:lnTo>
                <a:lnTo>
                  <a:pt x="34" y="204"/>
                </a:lnTo>
                <a:lnTo>
                  <a:pt x="34" y="199"/>
                </a:lnTo>
                <a:lnTo>
                  <a:pt x="32" y="194"/>
                </a:lnTo>
                <a:lnTo>
                  <a:pt x="35" y="181"/>
                </a:lnTo>
                <a:lnTo>
                  <a:pt x="27" y="170"/>
                </a:lnTo>
                <a:lnTo>
                  <a:pt x="24" y="157"/>
                </a:lnTo>
                <a:lnTo>
                  <a:pt x="16" y="157"/>
                </a:lnTo>
                <a:lnTo>
                  <a:pt x="19" y="150"/>
                </a:lnTo>
                <a:lnTo>
                  <a:pt x="4" y="150"/>
                </a:lnTo>
                <a:lnTo>
                  <a:pt x="0" y="147"/>
                </a:lnTo>
                <a:lnTo>
                  <a:pt x="1" y="140"/>
                </a:lnTo>
                <a:lnTo>
                  <a:pt x="9" y="137"/>
                </a:lnTo>
                <a:lnTo>
                  <a:pt x="13" y="135"/>
                </a:lnTo>
                <a:lnTo>
                  <a:pt x="16" y="135"/>
                </a:lnTo>
                <a:lnTo>
                  <a:pt x="27" y="135"/>
                </a:lnTo>
                <a:lnTo>
                  <a:pt x="40" y="137"/>
                </a:lnTo>
                <a:lnTo>
                  <a:pt x="60" y="132"/>
                </a:lnTo>
                <a:lnTo>
                  <a:pt x="68" y="132"/>
                </a:lnTo>
                <a:lnTo>
                  <a:pt x="75" y="137"/>
                </a:lnTo>
                <a:lnTo>
                  <a:pt x="79" y="147"/>
                </a:lnTo>
                <a:lnTo>
                  <a:pt x="84" y="150"/>
                </a:lnTo>
                <a:lnTo>
                  <a:pt x="104" y="147"/>
                </a:lnTo>
                <a:lnTo>
                  <a:pt x="106" y="145"/>
                </a:lnTo>
                <a:lnTo>
                  <a:pt x="104" y="142"/>
                </a:lnTo>
                <a:lnTo>
                  <a:pt x="104" y="140"/>
                </a:lnTo>
                <a:lnTo>
                  <a:pt x="112" y="137"/>
                </a:lnTo>
                <a:lnTo>
                  <a:pt x="114" y="122"/>
                </a:lnTo>
                <a:lnTo>
                  <a:pt x="117" y="119"/>
                </a:lnTo>
                <a:lnTo>
                  <a:pt x="148" y="114"/>
                </a:lnTo>
                <a:lnTo>
                  <a:pt x="155" y="114"/>
                </a:lnTo>
                <a:lnTo>
                  <a:pt x="161" y="113"/>
                </a:lnTo>
                <a:lnTo>
                  <a:pt x="166" y="108"/>
                </a:lnTo>
                <a:lnTo>
                  <a:pt x="159" y="104"/>
                </a:lnTo>
                <a:lnTo>
                  <a:pt x="161" y="100"/>
                </a:lnTo>
                <a:lnTo>
                  <a:pt x="158" y="98"/>
                </a:lnTo>
                <a:lnTo>
                  <a:pt x="159" y="91"/>
                </a:lnTo>
                <a:lnTo>
                  <a:pt x="161" y="91"/>
                </a:lnTo>
                <a:lnTo>
                  <a:pt x="166" y="91"/>
                </a:lnTo>
                <a:lnTo>
                  <a:pt x="168" y="91"/>
                </a:lnTo>
                <a:lnTo>
                  <a:pt x="171" y="91"/>
                </a:lnTo>
                <a:lnTo>
                  <a:pt x="174" y="90"/>
                </a:lnTo>
                <a:lnTo>
                  <a:pt x="176" y="88"/>
                </a:lnTo>
                <a:lnTo>
                  <a:pt x="176" y="83"/>
                </a:lnTo>
                <a:lnTo>
                  <a:pt x="177" y="82"/>
                </a:lnTo>
                <a:lnTo>
                  <a:pt x="184" y="80"/>
                </a:lnTo>
                <a:lnTo>
                  <a:pt x="186" y="80"/>
                </a:lnTo>
                <a:lnTo>
                  <a:pt x="181" y="78"/>
                </a:lnTo>
                <a:lnTo>
                  <a:pt x="184" y="73"/>
                </a:lnTo>
                <a:lnTo>
                  <a:pt x="182" y="70"/>
                </a:lnTo>
                <a:lnTo>
                  <a:pt x="176" y="67"/>
                </a:lnTo>
                <a:lnTo>
                  <a:pt x="174" y="64"/>
                </a:lnTo>
                <a:lnTo>
                  <a:pt x="179" y="57"/>
                </a:lnTo>
                <a:lnTo>
                  <a:pt x="184" y="55"/>
                </a:lnTo>
                <a:lnTo>
                  <a:pt x="190" y="55"/>
                </a:lnTo>
                <a:lnTo>
                  <a:pt x="190" y="54"/>
                </a:lnTo>
                <a:lnTo>
                  <a:pt x="195" y="49"/>
                </a:lnTo>
                <a:lnTo>
                  <a:pt x="197" y="46"/>
                </a:lnTo>
                <a:lnTo>
                  <a:pt x="208" y="38"/>
                </a:lnTo>
                <a:lnTo>
                  <a:pt x="213" y="38"/>
                </a:lnTo>
                <a:lnTo>
                  <a:pt x="218" y="39"/>
                </a:lnTo>
                <a:lnTo>
                  <a:pt x="223" y="39"/>
                </a:lnTo>
                <a:lnTo>
                  <a:pt x="226" y="36"/>
                </a:lnTo>
                <a:lnTo>
                  <a:pt x="233" y="34"/>
                </a:lnTo>
                <a:lnTo>
                  <a:pt x="231" y="31"/>
                </a:lnTo>
                <a:lnTo>
                  <a:pt x="226" y="24"/>
                </a:lnTo>
                <a:lnTo>
                  <a:pt x="231" y="21"/>
                </a:lnTo>
                <a:lnTo>
                  <a:pt x="235" y="20"/>
                </a:lnTo>
                <a:lnTo>
                  <a:pt x="243" y="20"/>
                </a:lnTo>
                <a:lnTo>
                  <a:pt x="251" y="16"/>
                </a:lnTo>
                <a:lnTo>
                  <a:pt x="257" y="16"/>
                </a:lnTo>
                <a:lnTo>
                  <a:pt x="259" y="18"/>
                </a:lnTo>
                <a:lnTo>
                  <a:pt x="269" y="15"/>
                </a:lnTo>
                <a:lnTo>
                  <a:pt x="277" y="11"/>
                </a:lnTo>
                <a:lnTo>
                  <a:pt x="287" y="13"/>
                </a:lnTo>
                <a:lnTo>
                  <a:pt x="292" y="15"/>
                </a:lnTo>
                <a:lnTo>
                  <a:pt x="288" y="23"/>
                </a:lnTo>
                <a:lnTo>
                  <a:pt x="297" y="24"/>
                </a:lnTo>
                <a:lnTo>
                  <a:pt x="310" y="16"/>
                </a:lnTo>
                <a:lnTo>
                  <a:pt x="328" y="11"/>
                </a:lnTo>
                <a:close/>
              </a:path>
            </a:pathLst>
          </a:custGeom>
          <a:solidFill>
            <a:srgbClr val="FF00C5">
              <a:alpha val="23137"/>
            </a:srgbClr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0" name="Freeform 8"/>
          <p:cNvSpPr>
            <a:spLocks/>
          </p:cNvSpPr>
          <p:nvPr/>
        </p:nvSpPr>
        <p:spPr bwMode="auto">
          <a:xfrm>
            <a:off x="3429000" y="2800350"/>
            <a:ext cx="581025" cy="544513"/>
          </a:xfrm>
          <a:custGeom>
            <a:avLst/>
            <a:gdLst>
              <a:gd name="T0" fmla="*/ 2147483647 w 573"/>
              <a:gd name="T1" fmla="*/ 2147483647 h 349"/>
              <a:gd name="T2" fmla="*/ 2147483647 w 573"/>
              <a:gd name="T3" fmla="*/ 2147483647 h 349"/>
              <a:gd name="T4" fmla="*/ 2147483647 w 573"/>
              <a:gd name="T5" fmla="*/ 2147483647 h 349"/>
              <a:gd name="T6" fmla="*/ 2147483647 w 573"/>
              <a:gd name="T7" fmla="*/ 2147483647 h 349"/>
              <a:gd name="T8" fmla="*/ 2147483647 w 573"/>
              <a:gd name="T9" fmla="*/ 2147483647 h 349"/>
              <a:gd name="T10" fmla="*/ 2147483647 w 573"/>
              <a:gd name="T11" fmla="*/ 2147483647 h 349"/>
              <a:gd name="T12" fmla="*/ 2147483647 w 573"/>
              <a:gd name="T13" fmla="*/ 2147483647 h 349"/>
              <a:gd name="T14" fmla="*/ 2147483647 w 573"/>
              <a:gd name="T15" fmla="*/ 2147483647 h 349"/>
              <a:gd name="T16" fmla="*/ 2147483647 w 573"/>
              <a:gd name="T17" fmla="*/ 2147483647 h 349"/>
              <a:gd name="T18" fmla="*/ 2147483647 w 573"/>
              <a:gd name="T19" fmla="*/ 2147483647 h 349"/>
              <a:gd name="T20" fmla="*/ 2147483647 w 573"/>
              <a:gd name="T21" fmla="*/ 2147483647 h 349"/>
              <a:gd name="T22" fmla="*/ 2147483647 w 573"/>
              <a:gd name="T23" fmla="*/ 2147483647 h 349"/>
              <a:gd name="T24" fmla="*/ 2147483647 w 573"/>
              <a:gd name="T25" fmla="*/ 2147483647 h 349"/>
              <a:gd name="T26" fmla="*/ 2147483647 w 573"/>
              <a:gd name="T27" fmla="*/ 2147483647 h 349"/>
              <a:gd name="T28" fmla="*/ 2147483647 w 573"/>
              <a:gd name="T29" fmla="*/ 2147483647 h 349"/>
              <a:gd name="T30" fmla="*/ 2147483647 w 573"/>
              <a:gd name="T31" fmla="*/ 2147483647 h 349"/>
              <a:gd name="T32" fmla="*/ 2147483647 w 573"/>
              <a:gd name="T33" fmla="*/ 2147483647 h 349"/>
              <a:gd name="T34" fmla="*/ 2147483647 w 573"/>
              <a:gd name="T35" fmla="*/ 2147483647 h 349"/>
              <a:gd name="T36" fmla="*/ 2147483647 w 573"/>
              <a:gd name="T37" fmla="*/ 2147483647 h 349"/>
              <a:gd name="T38" fmla="*/ 2147483647 w 573"/>
              <a:gd name="T39" fmla="*/ 2147483647 h 349"/>
              <a:gd name="T40" fmla="*/ 2147483647 w 573"/>
              <a:gd name="T41" fmla="*/ 2147483647 h 349"/>
              <a:gd name="T42" fmla="*/ 2147483647 w 573"/>
              <a:gd name="T43" fmla="*/ 2147483647 h 349"/>
              <a:gd name="T44" fmla="*/ 2147483647 w 573"/>
              <a:gd name="T45" fmla="*/ 2147483647 h 349"/>
              <a:gd name="T46" fmla="*/ 2147483647 w 573"/>
              <a:gd name="T47" fmla="*/ 2147483647 h 349"/>
              <a:gd name="T48" fmla="*/ 2147483647 w 573"/>
              <a:gd name="T49" fmla="*/ 2147483647 h 349"/>
              <a:gd name="T50" fmla="*/ 2147483647 w 573"/>
              <a:gd name="T51" fmla="*/ 2147483647 h 349"/>
              <a:gd name="T52" fmla="*/ 2147483647 w 573"/>
              <a:gd name="T53" fmla="*/ 2147483647 h 349"/>
              <a:gd name="T54" fmla="*/ 2147483647 w 573"/>
              <a:gd name="T55" fmla="*/ 2147483647 h 349"/>
              <a:gd name="T56" fmla="*/ 2147483647 w 573"/>
              <a:gd name="T57" fmla="*/ 2147483647 h 349"/>
              <a:gd name="T58" fmla="*/ 2147483647 w 573"/>
              <a:gd name="T59" fmla="*/ 2147483647 h 349"/>
              <a:gd name="T60" fmla="*/ 2147483647 w 573"/>
              <a:gd name="T61" fmla="*/ 2147483647 h 349"/>
              <a:gd name="T62" fmla="*/ 2147483647 w 573"/>
              <a:gd name="T63" fmla="*/ 2147483647 h 349"/>
              <a:gd name="T64" fmla="*/ 2147483647 w 573"/>
              <a:gd name="T65" fmla="*/ 2147483647 h 349"/>
              <a:gd name="T66" fmla="*/ 2147483647 w 573"/>
              <a:gd name="T67" fmla="*/ 2147483647 h 349"/>
              <a:gd name="T68" fmla="*/ 2147483647 w 573"/>
              <a:gd name="T69" fmla="*/ 2147483647 h 349"/>
              <a:gd name="T70" fmla="*/ 2147483647 w 573"/>
              <a:gd name="T71" fmla="*/ 2147483647 h 349"/>
              <a:gd name="T72" fmla="*/ 2147483647 w 573"/>
              <a:gd name="T73" fmla="*/ 2147483647 h 349"/>
              <a:gd name="T74" fmla="*/ 2147483647 w 573"/>
              <a:gd name="T75" fmla="*/ 2147483647 h 349"/>
              <a:gd name="T76" fmla="*/ 2147483647 w 573"/>
              <a:gd name="T77" fmla="*/ 2147483647 h 349"/>
              <a:gd name="T78" fmla="*/ 2147483647 w 573"/>
              <a:gd name="T79" fmla="*/ 2147483647 h 349"/>
              <a:gd name="T80" fmla="*/ 2147483647 w 573"/>
              <a:gd name="T81" fmla="*/ 2147483647 h 349"/>
              <a:gd name="T82" fmla="*/ 2147483647 w 573"/>
              <a:gd name="T83" fmla="*/ 0 h 349"/>
              <a:gd name="T84" fmla="*/ 2147483647 w 573"/>
              <a:gd name="T85" fmla="*/ 2147483647 h 349"/>
              <a:gd name="T86" fmla="*/ 2147483647 w 573"/>
              <a:gd name="T87" fmla="*/ 2147483647 h 349"/>
              <a:gd name="T88" fmla="*/ 2147483647 w 573"/>
              <a:gd name="T89" fmla="*/ 2147483647 h 349"/>
              <a:gd name="T90" fmla="*/ 2147483647 w 573"/>
              <a:gd name="T91" fmla="*/ 2147483647 h 349"/>
              <a:gd name="T92" fmla="*/ 2147483647 w 573"/>
              <a:gd name="T93" fmla="*/ 2147483647 h 349"/>
              <a:gd name="T94" fmla="*/ 2147483647 w 573"/>
              <a:gd name="T95" fmla="*/ 2147483647 h 349"/>
              <a:gd name="T96" fmla="*/ 2147483647 w 573"/>
              <a:gd name="T97" fmla="*/ 2147483647 h 349"/>
              <a:gd name="T98" fmla="*/ 2147483647 w 573"/>
              <a:gd name="T99" fmla="*/ 2147483647 h 349"/>
              <a:gd name="T100" fmla="*/ 2147483647 w 573"/>
              <a:gd name="T101" fmla="*/ 2147483647 h 349"/>
              <a:gd name="T102" fmla="*/ 2147483647 w 573"/>
              <a:gd name="T103" fmla="*/ 2147483647 h 349"/>
              <a:gd name="T104" fmla="*/ 2147483647 w 573"/>
              <a:gd name="T105" fmla="*/ 2147483647 h 34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73"/>
              <a:gd name="T160" fmla="*/ 0 h 349"/>
              <a:gd name="T161" fmla="*/ 573 w 573"/>
              <a:gd name="T162" fmla="*/ 349 h 349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73" h="349">
                <a:moveTo>
                  <a:pt x="561" y="92"/>
                </a:moveTo>
                <a:lnTo>
                  <a:pt x="561" y="95"/>
                </a:lnTo>
                <a:lnTo>
                  <a:pt x="552" y="98"/>
                </a:lnTo>
                <a:lnTo>
                  <a:pt x="537" y="95"/>
                </a:lnTo>
                <a:lnTo>
                  <a:pt x="525" y="92"/>
                </a:lnTo>
                <a:lnTo>
                  <a:pt x="524" y="96"/>
                </a:lnTo>
                <a:lnTo>
                  <a:pt x="519" y="100"/>
                </a:lnTo>
                <a:lnTo>
                  <a:pt x="517" y="105"/>
                </a:lnTo>
                <a:lnTo>
                  <a:pt x="517" y="108"/>
                </a:lnTo>
                <a:lnTo>
                  <a:pt x="509" y="111"/>
                </a:lnTo>
                <a:lnTo>
                  <a:pt x="509" y="114"/>
                </a:lnTo>
                <a:lnTo>
                  <a:pt x="512" y="119"/>
                </a:lnTo>
                <a:lnTo>
                  <a:pt x="511" y="126"/>
                </a:lnTo>
                <a:lnTo>
                  <a:pt x="506" y="136"/>
                </a:lnTo>
                <a:lnTo>
                  <a:pt x="501" y="137"/>
                </a:lnTo>
                <a:lnTo>
                  <a:pt x="494" y="141"/>
                </a:lnTo>
                <a:lnTo>
                  <a:pt x="481" y="152"/>
                </a:lnTo>
                <a:lnTo>
                  <a:pt x="483" y="155"/>
                </a:lnTo>
                <a:lnTo>
                  <a:pt x="478" y="157"/>
                </a:lnTo>
                <a:lnTo>
                  <a:pt x="486" y="162"/>
                </a:lnTo>
                <a:lnTo>
                  <a:pt x="491" y="160"/>
                </a:lnTo>
                <a:lnTo>
                  <a:pt x="499" y="163"/>
                </a:lnTo>
                <a:lnTo>
                  <a:pt x="501" y="167"/>
                </a:lnTo>
                <a:lnTo>
                  <a:pt x="499" y="172"/>
                </a:lnTo>
                <a:lnTo>
                  <a:pt x="503" y="175"/>
                </a:lnTo>
                <a:lnTo>
                  <a:pt x="493" y="181"/>
                </a:lnTo>
                <a:lnTo>
                  <a:pt x="493" y="183"/>
                </a:lnTo>
                <a:lnTo>
                  <a:pt x="507" y="186"/>
                </a:lnTo>
                <a:lnTo>
                  <a:pt x="517" y="196"/>
                </a:lnTo>
                <a:lnTo>
                  <a:pt x="524" y="201"/>
                </a:lnTo>
                <a:lnTo>
                  <a:pt x="527" y="207"/>
                </a:lnTo>
                <a:lnTo>
                  <a:pt x="529" y="212"/>
                </a:lnTo>
                <a:lnTo>
                  <a:pt x="532" y="217"/>
                </a:lnTo>
                <a:lnTo>
                  <a:pt x="534" y="219"/>
                </a:lnTo>
                <a:lnTo>
                  <a:pt x="530" y="224"/>
                </a:lnTo>
                <a:lnTo>
                  <a:pt x="527" y="227"/>
                </a:lnTo>
                <a:lnTo>
                  <a:pt x="525" y="230"/>
                </a:lnTo>
                <a:lnTo>
                  <a:pt x="525" y="234"/>
                </a:lnTo>
                <a:lnTo>
                  <a:pt x="524" y="237"/>
                </a:lnTo>
                <a:lnTo>
                  <a:pt x="519" y="242"/>
                </a:lnTo>
                <a:lnTo>
                  <a:pt x="514" y="247"/>
                </a:lnTo>
                <a:lnTo>
                  <a:pt x="509" y="255"/>
                </a:lnTo>
                <a:lnTo>
                  <a:pt x="503" y="261"/>
                </a:lnTo>
                <a:lnTo>
                  <a:pt x="509" y="263"/>
                </a:lnTo>
                <a:lnTo>
                  <a:pt x="507" y="273"/>
                </a:lnTo>
                <a:lnTo>
                  <a:pt x="512" y="276"/>
                </a:lnTo>
                <a:lnTo>
                  <a:pt x="520" y="279"/>
                </a:lnTo>
                <a:lnTo>
                  <a:pt x="517" y="283"/>
                </a:lnTo>
                <a:lnTo>
                  <a:pt x="525" y="287"/>
                </a:lnTo>
                <a:lnTo>
                  <a:pt x="519" y="294"/>
                </a:lnTo>
                <a:lnTo>
                  <a:pt x="530" y="297"/>
                </a:lnTo>
                <a:lnTo>
                  <a:pt x="532" y="300"/>
                </a:lnTo>
                <a:lnTo>
                  <a:pt x="529" y="307"/>
                </a:lnTo>
                <a:lnTo>
                  <a:pt x="512" y="309"/>
                </a:lnTo>
                <a:lnTo>
                  <a:pt x="503" y="320"/>
                </a:lnTo>
                <a:lnTo>
                  <a:pt x="493" y="318"/>
                </a:lnTo>
                <a:lnTo>
                  <a:pt x="472" y="318"/>
                </a:lnTo>
                <a:lnTo>
                  <a:pt x="460" y="322"/>
                </a:lnTo>
                <a:lnTo>
                  <a:pt x="434" y="330"/>
                </a:lnTo>
                <a:lnTo>
                  <a:pt x="421" y="346"/>
                </a:lnTo>
                <a:lnTo>
                  <a:pt x="408" y="346"/>
                </a:lnTo>
                <a:lnTo>
                  <a:pt x="403" y="341"/>
                </a:lnTo>
                <a:lnTo>
                  <a:pt x="377" y="338"/>
                </a:lnTo>
                <a:lnTo>
                  <a:pt x="367" y="330"/>
                </a:lnTo>
                <a:lnTo>
                  <a:pt x="365" y="323"/>
                </a:lnTo>
                <a:lnTo>
                  <a:pt x="370" y="317"/>
                </a:lnTo>
                <a:lnTo>
                  <a:pt x="365" y="312"/>
                </a:lnTo>
                <a:lnTo>
                  <a:pt x="367" y="304"/>
                </a:lnTo>
                <a:lnTo>
                  <a:pt x="354" y="297"/>
                </a:lnTo>
                <a:lnTo>
                  <a:pt x="343" y="297"/>
                </a:lnTo>
                <a:lnTo>
                  <a:pt x="331" y="297"/>
                </a:lnTo>
                <a:lnTo>
                  <a:pt x="325" y="304"/>
                </a:lnTo>
                <a:lnTo>
                  <a:pt x="333" y="314"/>
                </a:lnTo>
                <a:lnTo>
                  <a:pt x="326" y="318"/>
                </a:lnTo>
                <a:lnTo>
                  <a:pt x="316" y="325"/>
                </a:lnTo>
                <a:lnTo>
                  <a:pt x="303" y="325"/>
                </a:lnTo>
                <a:lnTo>
                  <a:pt x="290" y="335"/>
                </a:lnTo>
                <a:lnTo>
                  <a:pt x="284" y="338"/>
                </a:lnTo>
                <a:lnTo>
                  <a:pt x="276" y="341"/>
                </a:lnTo>
                <a:lnTo>
                  <a:pt x="256" y="349"/>
                </a:lnTo>
                <a:lnTo>
                  <a:pt x="246" y="348"/>
                </a:lnTo>
                <a:lnTo>
                  <a:pt x="254" y="335"/>
                </a:lnTo>
                <a:lnTo>
                  <a:pt x="241" y="335"/>
                </a:lnTo>
                <a:lnTo>
                  <a:pt x="230" y="340"/>
                </a:lnTo>
                <a:lnTo>
                  <a:pt x="217" y="340"/>
                </a:lnTo>
                <a:lnTo>
                  <a:pt x="204" y="340"/>
                </a:lnTo>
                <a:lnTo>
                  <a:pt x="194" y="338"/>
                </a:lnTo>
                <a:lnTo>
                  <a:pt x="178" y="345"/>
                </a:lnTo>
                <a:lnTo>
                  <a:pt x="160" y="345"/>
                </a:lnTo>
                <a:lnTo>
                  <a:pt x="158" y="335"/>
                </a:lnTo>
                <a:lnTo>
                  <a:pt x="140" y="336"/>
                </a:lnTo>
                <a:lnTo>
                  <a:pt x="140" y="331"/>
                </a:lnTo>
                <a:lnTo>
                  <a:pt x="157" y="330"/>
                </a:lnTo>
                <a:lnTo>
                  <a:pt x="157" y="325"/>
                </a:lnTo>
                <a:lnTo>
                  <a:pt x="147" y="323"/>
                </a:lnTo>
                <a:lnTo>
                  <a:pt x="130" y="328"/>
                </a:lnTo>
                <a:lnTo>
                  <a:pt x="121" y="328"/>
                </a:lnTo>
                <a:lnTo>
                  <a:pt x="106" y="341"/>
                </a:lnTo>
                <a:lnTo>
                  <a:pt x="93" y="336"/>
                </a:lnTo>
                <a:lnTo>
                  <a:pt x="90" y="327"/>
                </a:lnTo>
                <a:lnTo>
                  <a:pt x="65" y="328"/>
                </a:lnTo>
                <a:lnTo>
                  <a:pt x="59" y="330"/>
                </a:lnTo>
                <a:lnTo>
                  <a:pt x="46" y="327"/>
                </a:lnTo>
                <a:lnTo>
                  <a:pt x="44" y="318"/>
                </a:lnTo>
                <a:lnTo>
                  <a:pt x="37" y="312"/>
                </a:lnTo>
                <a:lnTo>
                  <a:pt x="21" y="307"/>
                </a:lnTo>
                <a:lnTo>
                  <a:pt x="26" y="294"/>
                </a:lnTo>
                <a:lnTo>
                  <a:pt x="37" y="292"/>
                </a:lnTo>
                <a:lnTo>
                  <a:pt x="37" y="287"/>
                </a:lnTo>
                <a:lnTo>
                  <a:pt x="23" y="278"/>
                </a:lnTo>
                <a:lnTo>
                  <a:pt x="6" y="271"/>
                </a:lnTo>
                <a:lnTo>
                  <a:pt x="8" y="250"/>
                </a:lnTo>
                <a:lnTo>
                  <a:pt x="33" y="250"/>
                </a:lnTo>
                <a:lnTo>
                  <a:pt x="31" y="222"/>
                </a:lnTo>
                <a:lnTo>
                  <a:pt x="19" y="222"/>
                </a:lnTo>
                <a:lnTo>
                  <a:pt x="13" y="222"/>
                </a:lnTo>
                <a:lnTo>
                  <a:pt x="8" y="220"/>
                </a:lnTo>
                <a:lnTo>
                  <a:pt x="0" y="219"/>
                </a:lnTo>
                <a:lnTo>
                  <a:pt x="3" y="212"/>
                </a:lnTo>
                <a:lnTo>
                  <a:pt x="16" y="207"/>
                </a:lnTo>
                <a:lnTo>
                  <a:pt x="36" y="206"/>
                </a:lnTo>
                <a:lnTo>
                  <a:pt x="46" y="211"/>
                </a:lnTo>
                <a:lnTo>
                  <a:pt x="59" y="214"/>
                </a:lnTo>
                <a:lnTo>
                  <a:pt x="64" y="211"/>
                </a:lnTo>
                <a:lnTo>
                  <a:pt x="67" y="207"/>
                </a:lnTo>
                <a:lnTo>
                  <a:pt x="75" y="204"/>
                </a:lnTo>
                <a:lnTo>
                  <a:pt x="83" y="203"/>
                </a:lnTo>
                <a:lnTo>
                  <a:pt x="93" y="201"/>
                </a:lnTo>
                <a:lnTo>
                  <a:pt x="98" y="199"/>
                </a:lnTo>
                <a:lnTo>
                  <a:pt x="99" y="193"/>
                </a:lnTo>
                <a:lnTo>
                  <a:pt x="103" y="188"/>
                </a:lnTo>
                <a:lnTo>
                  <a:pt x="98" y="185"/>
                </a:lnTo>
                <a:lnTo>
                  <a:pt x="108" y="180"/>
                </a:lnTo>
                <a:lnTo>
                  <a:pt x="99" y="176"/>
                </a:lnTo>
                <a:lnTo>
                  <a:pt x="93" y="178"/>
                </a:lnTo>
                <a:lnTo>
                  <a:pt x="88" y="175"/>
                </a:lnTo>
                <a:lnTo>
                  <a:pt x="86" y="172"/>
                </a:lnTo>
                <a:lnTo>
                  <a:pt x="68" y="172"/>
                </a:lnTo>
                <a:lnTo>
                  <a:pt x="62" y="178"/>
                </a:lnTo>
                <a:lnTo>
                  <a:pt x="55" y="180"/>
                </a:lnTo>
                <a:lnTo>
                  <a:pt x="50" y="176"/>
                </a:lnTo>
                <a:lnTo>
                  <a:pt x="52" y="173"/>
                </a:lnTo>
                <a:lnTo>
                  <a:pt x="59" y="173"/>
                </a:lnTo>
                <a:lnTo>
                  <a:pt x="59" y="165"/>
                </a:lnTo>
                <a:lnTo>
                  <a:pt x="55" y="163"/>
                </a:lnTo>
                <a:lnTo>
                  <a:pt x="47" y="158"/>
                </a:lnTo>
                <a:lnTo>
                  <a:pt x="50" y="154"/>
                </a:lnTo>
                <a:lnTo>
                  <a:pt x="50" y="152"/>
                </a:lnTo>
                <a:lnTo>
                  <a:pt x="46" y="147"/>
                </a:lnTo>
                <a:lnTo>
                  <a:pt x="75" y="150"/>
                </a:lnTo>
                <a:lnTo>
                  <a:pt x="91" y="152"/>
                </a:lnTo>
                <a:lnTo>
                  <a:pt x="91" y="129"/>
                </a:lnTo>
                <a:lnTo>
                  <a:pt x="86" y="126"/>
                </a:lnTo>
                <a:lnTo>
                  <a:pt x="96" y="124"/>
                </a:lnTo>
                <a:lnTo>
                  <a:pt x="103" y="121"/>
                </a:lnTo>
                <a:lnTo>
                  <a:pt x="112" y="119"/>
                </a:lnTo>
                <a:lnTo>
                  <a:pt x="117" y="118"/>
                </a:lnTo>
                <a:lnTo>
                  <a:pt x="121" y="113"/>
                </a:lnTo>
                <a:lnTo>
                  <a:pt x="127" y="106"/>
                </a:lnTo>
                <a:lnTo>
                  <a:pt x="134" y="103"/>
                </a:lnTo>
                <a:lnTo>
                  <a:pt x="140" y="100"/>
                </a:lnTo>
                <a:lnTo>
                  <a:pt x="148" y="95"/>
                </a:lnTo>
                <a:lnTo>
                  <a:pt x="153" y="92"/>
                </a:lnTo>
                <a:lnTo>
                  <a:pt x="160" y="92"/>
                </a:lnTo>
                <a:lnTo>
                  <a:pt x="161" y="72"/>
                </a:lnTo>
                <a:lnTo>
                  <a:pt x="157" y="61"/>
                </a:lnTo>
                <a:lnTo>
                  <a:pt x="153" y="59"/>
                </a:lnTo>
                <a:lnTo>
                  <a:pt x="147" y="56"/>
                </a:lnTo>
                <a:lnTo>
                  <a:pt x="150" y="47"/>
                </a:lnTo>
                <a:lnTo>
                  <a:pt x="155" y="44"/>
                </a:lnTo>
                <a:lnTo>
                  <a:pt x="163" y="43"/>
                </a:lnTo>
                <a:lnTo>
                  <a:pt x="170" y="39"/>
                </a:lnTo>
                <a:lnTo>
                  <a:pt x="176" y="34"/>
                </a:lnTo>
                <a:lnTo>
                  <a:pt x="170" y="30"/>
                </a:lnTo>
                <a:lnTo>
                  <a:pt x="181" y="21"/>
                </a:lnTo>
                <a:lnTo>
                  <a:pt x="192" y="26"/>
                </a:lnTo>
                <a:lnTo>
                  <a:pt x="196" y="25"/>
                </a:lnTo>
                <a:lnTo>
                  <a:pt x="194" y="21"/>
                </a:lnTo>
                <a:lnTo>
                  <a:pt x="196" y="18"/>
                </a:lnTo>
                <a:lnTo>
                  <a:pt x="196" y="13"/>
                </a:lnTo>
                <a:lnTo>
                  <a:pt x="199" y="12"/>
                </a:lnTo>
                <a:lnTo>
                  <a:pt x="202" y="10"/>
                </a:lnTo>
                <a:lnTo>
                  <a:pt x="207" y="12"/>
                </a:lnTo>
                <a:lnTo>
                  <a:pt x="206" y="15"/>
                </a:lnTo>
                <a:lnTo>
                  <a:pt x="204" y="18"/>
                </a:lnTo>
                <a:lnTo>
                  <a:pt x="209" y="20"/>
                </a:lnTo>
                <a:lnTo>
                  <a:pt x="215" y="15"/>
                </a:lnTo>
                <a:lnTo>
                  <a:pt x="223" y="10"/>
                </a:lnTo>
                <a:lnTo>
                  <a:pt x="228" y="5"/>
                </a:lnTo>
                <a:lnTo>
                  <a:pt x="232" y="7"/>
                </a:lnTo>
                <a:lnTo>
                  <a:pt x="238" y="8"/>
                </a:lnTo>
                <a:lnTo>
                  <a:pt x="251" y="8"/>
                </a:lnTo>
                <a:lnTo>
                  <a:pt x="259" y="8"/>
                </a:lnTo>
                <a:lnTo>
                  <a:pt x="263" y="7"/>
                </a:lnTo>
                <a:lnTo>
                  <a:pt x="268" y="8"/>
                </a:lnTo>
                <a:lnTo>
                  <a:pt x="266" y="12"/>
                </a:lnTo>
                <a:lnTo>
                  <a:pt x="268" y="15"/>
                </a:lnTo>
                <a:lnTo>
                  <a:pt x="274" y="20"/>
                </a:lnTo>
                <a:lnTo>
                  <a:pt x="282" y="20"/>
                </a:lnTo>
                <a:lnTo>
                  <a:pt x="287" y="15"/>
                </a:lnTo>
                <a:lnTo>
                  <a:pt x="292" y="16"/>
                </a:lnTo>
                <a:lnTo>
                  <a:pt x="300" y="15"/>
                </a:lnTo>
                <a:lnTo>
                  <a:pt x="305" y="12"/>
                </a:lnTo>
                <a:lnTo>
                  <a:pt x="308" y="3"/>
                </a:lnTo>
                <a:lnTo>
                  <a:pt x="316" y="7"/>
                </a:lnTo>
                <a:lnTo>
                  <a:pt x="321" y="7"/>
                </a:lnTo>
                <a:lnTo>
                  <a:pt x="328" y="8"/>
                </a:lnTo>
                <a:lnTo>
                  <a:pt x="331" y="5"/>
                </a:lnTo>
                <a:lnTo>
                  <a:pt x="334" y="2"/>
                </a:lnTo>
                <a:lnTo>
                  <a:pt x="338" y="0"/>
                </a:lnTo>
                <a:lnTo>
                  <a:pt x="343" y="0"/>
                </a:lnTo>
                <a:lnTo>
                  <a:pt x="347" y="2"/>
                </a:lnTo>
                <a:lnTo>
                  <a:pt x="351" y="0"/>
                </a:lnTo>
                <a:lnTo>
                  <a:pt x="352" y="3"/>
                </a:lnTo>
                <a:lnTo>
                  <a:pt x="349" y="5"/>
                </a:lnTo>
                <a:lnTo>
                  <a:pt x="344" y="8"/>
                </a:lnTo>
                <a:lnTo>
                  <a:pt x="343" y="12"/>
                </a:lnTo>
                <a:lnTo>
                  <a:pt x="346" y="15"/>
                </a:lnTo>
                <a:lnTo>
                  <a:pt x="347" y="16"/>
                </a:lnTo>
                <a:lnTo>
                  <a:pt x="347" y="20"/>
                </a:lnTo>
                <a:lnTo>
                  <a:pt x="352" y="21"/>
                </a:lnTo>
                <a:lnTo>
                  <a:pt x="357" y="16"/>
                </a:lnTo>
                <a:lnTo>
                  <a:pt x="361" y="12"/>
                </a:lnTo>
                <a:lnTo>
                  <a:pt x="370" y="13"/>
                </a:lnTo>
                <a:lnTo>
                  <a:pt x="370" y="20"/>
                </a:lnTo>
                <a:lnTo>
                  <a:pt x="369" y="23"/>
                </a:lnTo>
                <a:lnTo>
                  <a:pt x="372" y="23"/>
                </a:lnTo>
                <a:lnTo>
                  <a:pt x="380" y="25"/>
                </a:lnTo>
                <a:lnTo>
                  <a:pt x="390" y="23"/>
                </a:lnTo>
                <a:lnTo>
                  <a:pt x="395" y="21"/>
                </a:lnTo>
                <a:lnTo>
                  <a:pt x="398" y="16"/>
                </a:lnTo>
                <a:lnTo>
                  <a:pt x="401" y="16"/>
                </a:lnTo>
                <a:lnTo>
                  <a:pt x="405" y="20"/>
                </a:lnTo>
                <a:lnTo>
                  <a:pt x="410" y="20"/>
                </a:lnTo>
                <a:lnTo>
                  <a:pt x="416" y="20"/>
                </a:lnTo>
                <a:lnTo>
                  <a:pt x="427" y="20"/>
                </a:lnTo>
                <a:lnTo>
                  <a:pt x="432" y="21"/>
                </a:lnTo>
                <a:lnTo>
                  <a:pt x="442" y="25"/>
                </a:lnTo>
                <a:lnTo>
                  <a:pt x="454" y="28"/>
                </a:lnTo>
                <a:lnTo>
                  <a:pt x="458" y="28"/>
                </a:lnTo>
                <a:lnTo>
                  <a:pt x="467" y="26"/>
                </a:lnTo>
                <a:lnTo>
                  <a:pt x="475" y="25"/>
                </a:lnTo>
                <a:lnTo>
                  <a:pt x="481" y="28"/>
                </a:lnTo>
                <a:lnTo>
                  <a:pt x="494" y="28"/>
                </a:lnTo>
                <a:lnTo>
                  <a:pt x="512" y="33"/>
                </a:lnTo>
                <a:lnTo>
                  <a:pt x="524" y="36"/>
                </a:lnTo>
                <a:lnTo>
                  <a:pt x="527" y="34"/>
                </a:lnTo>
                <a:lnTo>
                  <a:pt x="532" y="31"/>
                </a:lnTo>
                <a:lnTo>
                  <a:pt x="538" y="34"/>
                </a:lnTo>
                <a:lnTo>
                  <a:pt x="537" y="38"/>
                </a:lnTo>
                <a:lnTo>
                  <a:pt x="537" y="39"/>
                </a:lnTo>
                <a:lnTo>
                  <a:pt x="538" y="41"/>
                </a:lnTo>
                <a:lnTo>
                  <a:pt x="543" y="43"/>
                </a:lnTo>
                <a:lnTo>
                  <a:pt x="550" y="44"/>
                </a:lnTo>
                <a:lnTo>
                  <a:pt x="560" y="44"/>
                </a:lnTo>
                <a:lnTo>
                  <a:pt x="569" y="51"/>
                </a:lnTo>
                <a:lnTo>
                  <a:pt x="573" y="56"/>
                </a:lnTo>
                <a:lnTo>
                  <a:pt x="563" y="54"/>
                </a:lnTo>
                <a:lnTo>
                  <a:pt x="556" y="56"/>
                </a:lnTo>
                <a:lnTo>
                  <a:pt x="558" y="61"/>
                </a:lnTo>
                <a:lnTo>
                  <a:pt x="555" y="61"/>
                </a:lnTo>
                <a:lnTo>
                  <a:pt x="538" y="64"/>
                </a:lnTo>
                <a:lnTo>
                  <a:pt x="538" y="74"/>
                </a:lnTo>
                <a:lnTo>
                  <a:pt x="542" y="77"/>
                </a:lnTo>
                <a:lnTo>
                  <a:pt x="527" y="79"/>
                </a:lnTo>
                <a:lnTo>
                  <a:pt x="522" y="82"/>
                </a:lnTo>
                <a:lnTo>
                  <a:pt x="525" y="83"/>
                </a:lnTo>
                <a:lnTo>
                  <a:pt x="535" y="87"/>
                </a:lnTo>
                <a:lnTo>
                  <a:pt x="561" y="92"/>
                </a:lnTo>
                <a:close/>
              </a:path>
            </a:pathLst>
          </a:custGeom>
          <a:solidFill>
            <a:srgbClr val="FFC000">
              <a:alpha val="69019"/>
            </a:srgbClr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1" name="Freeform 9"/>
          <p:cNvSpPr>
            <a:spLocks/>
          </p:cNvSpPr>
          <p:nvPr/>
        </p:nvSpPr>
        <p:spPr bwMode="auto">
          <a:xfrm>
            <a:off x="1303338" y="2824163"/>
            <a:ext cx="511175" cy="515937"/>
          </a:xfrm>
          <a:custGeom>
            <a:avLst/>
            <a:gdLst>
              <a:gd name="T0" fmla="*/ 2147483647 w 505"/>
              <a:gd name="T1" fmla="*/ 2147483647 h 331"/>
              <a:gd name="T2" fmla="*/ 2147483647 w 505"/>
              <a:gd name="T3" fmla="*/ 2147483647 h 331"/>
              <a:gd name="T4" fmla="*/ 2147483647 w 505"/>
              <a:gd name="T5" fmla="*/ 2147483647 h 331"/>
              <a:gd name="T6" fmla="*/ 2147483647 w 505"/>
              <a:gd name="T7" fmla="*/ 2147483647 h 331"/>
              <a:gd name="T8" fmla="*/ 2147483647 w 505"/>
              <a:gd name="T9" fmla="*/ 2147483647 h 331"/>
              <a:gd name="T10" fmla="*/ 2147483647 w 505"/>
              <a:gd name="T11" fmla="*/ 2147483647 h 331"/>
              <a:gd name="T12" fmla="*/ 2147483647 w 505"/>
              <a:gd name="T13" fmla="*/ 2147483647 h 331"/>
              <a:gd name="T14" fmla="*/ 2147483647 w 505"/>
              <a:gd name="T15" fmla="*/ 2147483647 h 331"/>
              <a:gd name="T16" fmla="*/ 2147483647 w 505"/>
              <a:gd name="T17" fmla="*/ 2147483647 h 331"/>
              <a:gd name="T18" fmla="*/ 2147483647 w 505"/>
              <a:gd name="T19" fmla="*/ 2147483647 h 331"/>
              <a:gd name="T20" fmla="*/ 2147483647 w 505"/>
              <a:gd name="T21" fmla="*/ 2147483647 h 331"/>
              <a:gd name="T22" fmla="*/ 2147483647 w 505"/>
              <a:gd name="T23" fmla="*/ 2147483647 h 331"/>
              <a:gd name="T24" fmla="*/ 2147483647 w 505"/>
              <a:gd name="T25" fmla="*/ 2147483647 h 331"/>
              <a:gd name="T26" fmla="*/ 2147483647 w 505"/>
              <a:gd name="T27" fmla="*/ 2147483647 h 331"/>
              <a:gd name="T28" fmla="*/ 2147483647 w 505"/>
              <a:gd name="T29" fmla="*/ 2147483647 h 331"/>
              <a:gd name="T30" fmla="*/ 2147483647 w 505"/>
              <a:gd name="T31" fmla="*/ 2147483647 h 331"/>
              <a:gd name="T32" fmla="*/ 2147483647 w 505"/>
              <a:gd name="T33" fmla="*/ 2147483647 h 331"/>
              <a:gd name="T34" fmla="*/ 2147483647 w 505"/>
              <a:gd name="T35" fmla="*/ 2147483647 h 331"/>
              <a:gd name="T36" fmla="*/ 2147483647 w 505"/>
              <a:gd name="T37" fmla="*/ 2147483647 h 331"/>
              <a:gd name="T38" fmla="*/ 2147483647 w 505"/>
              <a:gd name="T39" fmla="*/ 2147483647 h 331"/>
              <a:gd name="T40" fmla="*/ 2147483647 w 505"/>
              <a:gd name="T41" fmla="*/ 2147483647 h 331"/>
              <a:gd name="T42" fmla="*/ 2147483647 w 505"/>
              <a:gd name="T43" fmla="*/ 2147483647 h 331"/>
              <a:gd name="T44" fmla="*/ 2147483647 w 505"/>
              <a:gd name="T45" fmla="*/ 2147483647 h 331"/>
              <a:gd name="T46" fmla="*/ 2147483647 w 505"/>
              <a:gd name="T47" fmla="*/ 2147483647 h 331"/>
              <a:gd name="T48" fmla="*/ 2147483647 w 505"/>
              <a:gd name="T49" fmla="*/ 2147483647 h 331"/>
              <a:gd name="T50" fmla="*/ 2147483647 w 505"/>
              <a:gd name="T51" fmla="*/ 2147483647 h 331"/>
              <a:gd name="T52" fmla="*/ 2147483647 w 505"/>
              <a:gd name="T53" fmla="*/ 2147483647 h 331"/>
              <a:gd name="T54" fmla="*/ 2147483647 w 505"/>
              <a:gd name="T55" fmla="*/ 2147483647 h 331"/>
              <a:gd name="T56" fmla="*/ 2147483647 w 505"/>
              <a:gd name="T57" fmla="*/ 2147483647 h 331"/>
              <a:gd name="T58" fmla="*/ 2147483647 w 505"/>
              <a:gd name="T59" fmla="*/ 2147483647 h 331"/>
              <a:gd name="T60" fmla="*/ 2147483647 w 505"/>
              <a:gd name="T61" fmla="*/ 2147483647 h 331"/>
              <a:gd name="T62" fmla="*/ 2147483647 w 505"/>
              <a:gd name="T63" fmla="*/ 2147483647 h 331"/>
              <a:gd name="T64" fmla="*/ 2147483647 w 505"/>
              <a:gd name="T65" fmla="*/ 2147483647 h 331"/>
              <a:gd name="T66" fmla="*/ 2147483647 w 505"/>
              <a:gd name="T67" fmla="*/ 2147483647 h 331"/>
              <a:gd name="T68" fmla="*/ 0 w 505"/>
              <a:gd name="T69" fmla="*/ 2147483647 h 331"/>
              <a:gd name="T70" fmla="*/ 2147483647 w 505"/>
              <a:gd name="T71" fmla="*/ 2147483647 h 331"/>
              <a:gd name="T72" fmla="*/ 2147483647 w 505"/>
              <a:gd name="T73" fmla="*/ 2147483647 h 331"/>
              <a:gd name="T74" fmla="*/ 2147483647 w 505"/>
              <a:gd name="T75" fmla="*/ 2147483647 h 331"/>
              <a:gd name="T76" fmla="*/ 2147483647 w 505"/>
              <a:gd name="T77" fmla="*/ 2147483647 h 331"/>
              <a:gd name="T78" fmla="*/ 2147483647 w 505"/>
              <a:gd name="T79" fmla="*/ 2147483647 h 331"/>
              <a:gd name="T80" fmla="*/ 2147483647 w 505"/>
              <a:gd name="T81" fmla="*/ 2147483647 h 331"/>
              <a:gd name="T82" fmla="*/ 2147483647 w 505"/>
              <a:gd name="T83" fmla="*/ 2147483647 h 331"/>
              <a:gd name="T84" fmla="*/ 2147483647 w 505"/>
              <a:gd name="T85" fmla="*/ 2147483647 h 331"/>
              <a:gd name="T86" fmla="*/ 2147483647 w 505"/>
              <a:gd name="T87" fmla="*/ 2147483647 h 331"/>
              <a:gd name="T88" fmla="*/ 2147483647 w 505"/>
              <a:gd name="T89" fmla="*/ 2147483647 h 331"/>
              <a:gd name="T90" fmla="*/ 2147483647 w 505"/>
              <a:gd name="T91" fmla="*/ 2147483647 h 331"/>
              <a:gd name="T92" fmla="*/ 2147483647 w 505"/>
              <a:gd name="T93" fmla="*/ 2147483647 h 331"/>
              <a:gd name="T94" fmla="*/ 2147483647 w 505"/>
              <a:gd name="T95" fmla="*/ 2147483647 h 331"/>
              <a:gd name="T96" fmla="*/ 2147483647 w 505"/>
              <a:gd name="T97" fmla="*/ 2147483647 h 331"/>
              <a:gd name="T98" fmla="*/ 2147483647 w 505"/>
              <a:gd name="T99" fmla="*/ 2147483647 h 331"/>
              <a:gd name="T100" fmla="*/ 2147483647 w 505"/>
              <a:gd name="T101" fmla="*/ 2147483647 h 331"/>
              <a:gd name="T102" fmla="*/ 2147483647 w 505"/>
              <a:gd name="T103" fmla="*/ 2147483647 h 331"/>
              <a:gd name="T104" fmla="*/ 2147483647 w 505"/>
              <a:gd name="T105" fmla="*/ 2147483647 h 331"/>
              <a:gd name="T106" fmla="*/ 2147483647 w 505"/>
              <a:gd name="T107" fmla="*/ 2147483647 h 331"/>
              <a:gd name="T108" fmla="*/ 2147483647 w 505"/>
              <a:gd name="T109" fmla="*/ 2147483647 h 331"/>
              <a:gd name="T110" fmla="*/ 2147483647 w 505"/>
              <a:gd name="T111" fmla="*/ 2147483647 h 331"/>
              <a:gd name="T112" fmla="*/ 2147483647 w 505"/>
              <a:gd name="T113" fmla="*/ 0 h 331"/>
              <a:gd name="T114" fmla="*/ 2147483647 w 505"/>
              <a:gd name="T115" fmla="*/ 2147483647 h 331"/>
              <a:gd name="T116" fmla="*/ 2147483647 w 505"/>
              <a:gd name="T117" fmla="*/ 2147483647 h 331"/>
              <a:gd name="T118" fmla="*/ 2147483647 w 505"/>
              <a:gd name="T119" fmla="*/ 2147483647 h 33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05"/>
              <a:gd name="T181" fmla="*/ 0 h 331"/>
              <a:gd name="T182" fmla="*/ 505 w 505"/>
              <a:gd name="T183" fmla="*/ 331 h 33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05" h="331">
                <a:moveTo>
                  <a:pt x="245" y="6"/>
                </a:moveTo>
                <a:lnTo>
                  <a:pt x="248" y="15"/>
                </a:lnTo>
                <a:lnTo>
                  <a:pt x="253" y="32"/>
                </a:lnTo>
                <a:lnTo>
                  <a:pt x="253" y="46"/>
                </a:lnTo>
                <a:lnTo>
                  <a:pt x="247" y="54"/>
                </a:lnTo>
                <a:lnTo>
                  <a:pt x="252" y="68"/>
                </a:lnTo>
                <a:lnTo>
                  <a:pt x="257" y="73"/>
                </a:lnTo>
                <a:lnTo>
                  <a:pt x="265" y="75"/>
                </a:lnTo>
                <a:lnTo>
                  <a:pt x="286" y="73"/>
                </a:lnTo>
                <a:lnTo>
                  <a:pt x="294" y="77"/>
                </a:lnTo>
                <a:lnTo>
                  <a:pt x="297" y="81"/>
                </a:lnTo>
                <a:lnTo>
                  <a:pt x="297" y="86"/>
                </a:lnTo>
                <a:lnTo>
                  <a:pt x="294" y="98"/>
                </a:lnTo>
                <a:lnTo>
                  <a:pt x="309" y="116"/>
                </a:lnTo>
                <a:lnTo>
                  <a:pt x="332" y="135"/>
                </a:lnTo>
                <a:lnTo>
                  <a:pt x="356" y="157"/>
                </a:lnTo>
                <a:lnTo>
                  <a:pt x="379" y="171"/>
                </a:lnTo>
                <a:lnTo>
                  <a:pt x="402" y="188"/>
                </a:lnTo>
                <a:lnTo>
                  <a:pt x="410" y="197"/>
                </a:lnTo>
                <a:lnTo>
                  <a:pt x="430" y="202"/>
                </a:lnTo>
                <a:lnTo>
                  <a:pt x="438" y="210"/>
                </a:lnTo>
                <a:lnTo>
                  <a:pt x="449" y="212"/>
                </a:lnTo>
                <a:lnTo>
                  <a:pt x="470" y="215"/>
                </a:lnTo>
                <a:lnTo>
                  <a:pt x="472" y="222"/>
                </a:lnTo>
                <a:lnTo>
                  <a:pt x="477" y="227"/>
                </a:lnTo>
                <a:lnTo>
                  <a:pt x="482" y="237"/>
                </a:lnTo>
                <a:lnTo>
                  <a:pt x="501" y="248"/>
                </a:lnTo>
                <a:lnTo>
                  <a:pt x="505" y="250"/>
                </a:lnTo>
                <a:lnTo>
                  <a:pt x="490" y="268"/>
                </a:lnTo>
                <a:lnTo>
                  <a:pt x="477" y="266"/>
                </a:lnTo>
                <a:lnTo>
                  <a:pt x="452" y="268"/>
                </a:lnTo>
                <a:lnTo>
                  <a:pt x="443" y="272"/>
                </a:lnTo>
                <a:lnTo>
                  <a:pt x="438" y="282"/>
                </a:lnTo>
                <a:lnTo>
                  <a:pt x="428" y="285"/>
                </a:lnTo>
                <a:lnTo>
                  <a:pt x="405" y="295"/>
                </a:lnTo>
                <a:lnTo>
                  <a:pt x="384" y="292"/>
                </a:lnTo>
                <a:lnTo>
                  <a:pt x="353" y="302"/>
                </a:lnTo>
                <a:lnTo>
                  <a:pt x="350" y="305"/>
                </a:lnTo>
                <a:lnTo>
                  <a:pt x="325" y="310"/>
                </a:lnTo>
                <a:lnTo>
                  <a:pt x="297" y="328"/>
                </a:lnTo>
                <a:lnTo>
                  <a:pt x="286" y="331"/>
                </a:lnTo>
                <a:lnTo>
                  <a:pt x="250" y="320"/>
                </a:lnTo>
                <a:lnTo>
                  <a:pt x="226" y="323"/>
                </a:lnTo>
                <a:lnTo>
                  <a:pt x="188" y="331"/>
                </a:lnTo>
                <a:lnTo>
                  <a:pt x="175" y="326"/>
                </a:lnTo>
                <a:lnTo>
                  <a:pt x="170" y="321"/>
                </a:lnTo>
                <a:lnTo>
                  <a:pt x="169" y="318"/>
                </a:lnTo>
                <a:lnTo>
                  <a:pt x="162" y="315"/>
                </a:lnTo>
                <a:lnTo>
                  <a:pt x="154" y="318"/>
                </a:lnTo>
                <a:lnTo>
                  <a:pt x="138" y="316"/>
                </a:lnTo>
                <a:lnTo>
                  <a:pt x="136" y="313"/>
                </a:lnTo>
                <a:lnTo>
                  <a:pt x="131" y="313"/>
                </a:lnTo>
                <a:lnTo>
                  <a:pt x="129" y="310"/>
                </a:lnTo>
                <a:lnTo>
                  <a:pt x="129" y="308"/>
                </a:lnTo>
                <a:lnTo>
                  <a:pt x="126" y="305"/>
                </a:lnTo>
                <a:lnTo>
                  <a:pt x="124" y="302"/>
                </a:lnTo>
                <a:lnTo>
                  <a:pt x="126" y="299"/>
                </a:lnTo>
                <a:lnTo>
                  <a:pt x="136" y="299"/>
                </a:lnTo>
                <a:lnTo>
                  <a:pt x="139" y="294"/>
                </a:lnTo>
                <a:lnTo>
                  <a:pt x="147" y="295"/>
                </a:lnTo>
                <a:lnTo>
                  <a:pt x="154" y="289"/>
                </a:lnTo>
                <a:lnTo>
                  <a:pt x="152" y="285"/>
                </a:lnTo>
                <a:lnTo>
                  <a:pt x="142" y="282"/>
                </a:lnTo>
                <a:lnTo>
                  <a:pt x="139" y="281"/>
                </a:lnTo>
                <a:lnTo>
                  <a:pt x="136" y="277"/>
                </a:lnTo>
                <a:lnTo>
                  <a:pt x="133" y="272"/>
                </a:lnTo>
                <a:lnTo>
                  <a:pt x="115" y="269"/>
                </a:lnTo>
                <a:lnTo>
                  <a:pt x="92" y="266"/>
                </a:lnTo>
                <a:lnTo>
                  <a:pt x="82" y="272"/>
                </a:lnTo>
                <a:lnTo>
                  <a:pt x="74" y="271"/>
                </a:lnTo>
                <a:lnTo>
                  <a:pt x="72" y="264"/>
                </a:lnTo>
                <a:lnTo>
                  <a:pt x="82" y="259"/>
                </a:lnTo>
                <a:lnTo>
                  <a:pt x="84" y="250"/>
                </a:lnTo>
                <a:lnTo>
                  <a:pt x="87" y="243"/>
                </a:lnTo>
                <a:lnTo>
                  <a:pt x="89" y="241"/>
                </a:lnTo>
                <a:lnTo>
                  <a:pt x="90" y="238"/>
                </a:lnTo>
                <a:lnTo>
                  <a:pt x="92" y="233"/>
                </a:lnTo>
                <a:lnTo>
                  <a:pt x="93" y="228"/>
                </a:lnTo>
                <a:lnTo>
                  <a:pt x="93" y="223"/>
                </a:lnTo>
                <a:lnTo>
                  <a:pt x="92" y="220"/>
                </a:lnTo>
                <a:lnTo>
                  <a:pt x="84" y="217"/>
                </a:lnTo>
                <a:lnTo>
                  <a:pt x="89" y="202"/>
                </a:lnTo>
                <a:lnTo>
                  <a:pt x="92" y="201"/>
                </a:lnTo>
                <a:lnTo>
                  <a:pt x="97" y="197"/>
                </a:lnTo>
                <a:lnTo>
                  <a:pt x="100" y="196"/>
                </a:lnTo>
                <a:lnTo>
                  <a:pt x="100" y="192"/>
                </a:lnTo>
                <a:lnTo>
                  <a:pt x="93" y="192"/>
                </a:lnTo>
                <a:lnTo>
                  <a:pt x="85" y="192"/>
                </a:lnTo>
                <a:lnTo>
                  <a:pt x="71" y="189"/>
                </a:lnTo>
                <a:lnTo>
                  <a:pt x="62" y="188"/>
                </a:lnTo>
                <a:lnTo>
                  <a:pt x="62" y="186"/>
                </a:lnTo>
                <a:lnTo>
                  <a:pt x="71" y="183"/>
                </a:lnTo>
                <a:lnTo>
                  <a:pt x="71" y="181"/>
                </a:lnTo>
                <a:lnTo>
                  <a:pt x="69" y="178"/>
                </a:lnTo>
                <a:lnTo>
                  <a:pt x="64" y="178"/>
                </a:lnTo>
                <a:lnTo>
                  <a:pt x="53" y="176"/>
                </a:lnTo>
                <a:lnTo>
                  <a:pt x="38" y="178"/>
                </a:lnTo>
                <a:lnTo>
                  <a:pt x="36" y="170"/>
                </a:lnTo>
                <a:lnTo>
                  <a:pt x="33" y="166"/>
                </a:lnTo>
                <a:lnTo>
                  <a:pt x="28" y="166"/>
                </a:lnTo>
                <a:lnTo>
                  <a:pt x="18" y="170"/>
                </a:lnTo>
                <a:lnTo>
                  <a:pt x="12" y="166"/>
                </a:lnTo>
                <a:lnTo>
                  <a:pt x="12" y="163"/>
                </a:lnTo>
                <a:lnTo>
                  <a:pt x="12" y="157"/>
                </a:lnTo>
                <a:lnTo>
                  <a:pt x="0" y="153"/>
                </a:lnTo>
                <a:lnTo>
                  <a:pt x="2" y="147"/>
                </a:lnTo>
                <a:lnTo>
                  <a:pt x="5" y="143"/>
                </a:lnTo>
                <a:lnTo>
                  <a:pt x="7" y="142"/>
                </a:lnTo>
                <a:lnTo>
                  <a:pt x="17" y="137"/>
                </a:lnTo>
                <a:lnTo>
                  <a:pt x="25" y="134"/>
                </a:lnTo>
                <a:lnTo>
                  <a:pt x="28" y="132"/>
                </a:lnTo>
                <a:lnTo>
                  <a:pt x="33" y="127"/>
                </a:lnTo>
                <a:lnTo>
                  <a:pt x="35" y="122"/>
                </a:lnTo>
                <a:lnTo>
                  <a:pt x="49" y="121"/>
                </a:lnTo>
                <a:lnTo>
                  <a:pt x="64" y="119"/>
                </a:lnTo>
                <a:lnTo>
                  <a:pt x="72" y="117"/>
                </a:lnTo>
                <a:lnTo>
                  <a:pt x="87" y="112"/>
                </a:lnTo>
                <a:lnTo>
                  <a:pt x="87" y="104"/>
                </a:lnTo>
                <a:lnTo>
                  <a:pt x="95" y="104"/>
                </a:lnTo>
                <a:lnTo>
                  <a:pt x="106" y="111"/>
                </a:lnTo>
                <a:lnTo>
                  <a:pt x="110" y="109"/>
                </a:lnTo>
                <a:lnTo>
                  <a:pt x="110" y="108"/>
                </a:lnTo>
                <a:lnTo>
                  <a:pt x="110" y="106"/>
                </a:lnTo>
                <a:lnTo>
                  <a:pt x="106" y="103"/>
                </a:lnTo>
                <a:lnTo>
                  <a:pt x="102" y="99"/>
                </a:lnTo>
                <a:lnTo>
                  <a:pt x="92" y="98"/>
                </a:lnTo>
                <a:lnTo>
                  <a:pt x="87" y="96"/>
                </a:lnTo>
                <a:lnTo>
                  <a:pt x="82" y="93"/>
                </a:lnTo>
                <a:lnTo>
                  <a:pt x="79" y="88"/>
                </a:lnTo>
                <a:lnTo>
                  <a:pt x="75" y="80"/>
                </a:lnTo>
                <a:lnTo>
                  <a:pt x="75" y="78"/>
                </a:lnTo>
                <a:lnTo>
                  <a:pt x="74" y="73"/>
                </a:lnTo>
                <a:lnTo>
                  <a:pt x="72" y="65"/>
                </a:lnTo>
                <a:lnTo>
                  <a:pt x="72" y="62"/>
                </a:lnTo>
                <a:lnTo>
                  <a:pt x="89" y="57"/>
                </a:lnTo>
                <a:lnTo>
                  <a:pt x="93" y="57"/>
                </a:lnTo>
                <a:lnTo>
                  <a:pt x="100" y="57"/>
                </a:lnTo>
                <a:lnTo>
                  <a:pt x="111" y="54"/>
                </a:lnTo>
                <a:lnTo>
                  <a:pt x="121" y="52"/>
                </a:lnTo>
                <a:lnTo>
                  <a:pt x="123" y="49"/>
                </a:lnTo>
                <a:lnTo>
                  <a:pt x="120" y="47"/>
                </a:lnTo>
                <a:lnTo>
                  <a:pt x="103" y="46"/>
                </a:lnTo>
                <a:lnTo>
                  <a:pt x="93" y="44"/>
                </a:lnTo>
                <a:lnTo>
                  <a:pt x="92" y="39"/>
                </a:lnTo>
                <a:lnTo>
                  <a:pt x="92" y="34"/>
                </a:lnTo>
                <a:lnTo>
                  <a:pt x="95" y="28"/>
                </a:lnTo>
                <a:lnTo>
                  <a:pt x="106" y="26"/>
                </a:lnTo>
                <a:lnTo>
                  <a:pt x="98" y="23"/>
                </a:lnTo>
                <a:lnTo>
                  <a:pt x="103" y="18"/>
                </a:lnTo>
                <a:lnTo>
                  <a:pt x="108" y="18"/>
                </a:lnTo>
                <a:lnTo>
                  <a:pt x="111" y="16"/>
                </a:lnTo>
                <a:lnTo>
                  <a:pt x="115" y="15"/>
                </a:lnTo>
                <a:lnTo>
                  <a:pt x="123" y="11"/>
                </a:lnTo>
                <a:lnTo>
                  <a:pt x="123" y="8"/>
                </a:lnTo>
                <a:lnTo>
                  <a:pt x="128" y="6"/>
                </a:lnTo>
                <a:lnTo>
                  <a:pt x="151" y="10"/>
                </a:lnTo>
                <a:lnTo>
                  <a:pt x="155" y="10"/>
                </a:lnTo>
                <a:lnTo>
                  <a:pt x="157" y="10"/>
                </a:lnTo>
                <a:lnTo>
                  <a:pt x="154" y="13"/>
                </a:lnTo>
                <a:lnTo>
                  <a:pt x="155" y="15"/>
                </a:lnTo>
                <a:lnTo>
                  <a:pt x="159" y="15"/>
                </a:lnTo>
                <a:lnTo>
                  <a:pt x="162" y="11"/>
                </a:lnTo>
                <a:lnTo>
                  <a:pt x="165" y="11"/>
                </a:lnTo>
                <a:lnTo>
                  <a:pt x="170" y="13"/>
                </a:lnTo>
                <a:lnTo>
                  <a:pt x="172" y="11"/>
                </a:lnTo>
                <a:lnTo>
                  <a:pt x="172" y="10"/>
                </a:lnTo>
                <a:lnTo>
                  <a:pt x="165" y="6"/>
                </a:lnTo>
                <a:lnTo>
                  <a:pt x="162" y="5"/>
                </a:lnTo>
                <a:lnTo>
                  <a:pt x="160" y="3"/>
                </a:lnTo>
                <a:lnTo>
                  <a:pt x="162" y="1"/>
                </a:lnTo>
                <a:lnTo>
                  <a:pt x="164" y="0"/>
                </a:lnTo>
                <a:lnTo>
                  <a:pt x="167" y="0"/>
                </a:lnTo>
                <a:lnTo>
                  <a:pt x="173" y="5"/>
                </a:lnTo>
                <a:lnTo>
                  <a:pt x="185" y="8"/>
                </a:lnTo>
                <a:lnTo>
                  <a:pt x="183" y="16"/>
                </a:lnTo>
                <a:lnTo>
                  <a:pt x="193" y="19"/>
                </a:lnTo>
                <a:lnTo>
                  <a:pt x="200" y="16"/>
                </a:lnTo>
                <a:lnTo>
                  <a:pt x="203" y="16"/>
                </a:lnTo>
                <a:lnTo>
                  <a:pt x="229" y="11"/>
                </a:lnTo>
                <a:lnTo>
                  <a:pt x="235" y="10"/>
                </a:lnTo>
                <a:lnTo>
                  <a:pt x="245" y="6"/>
                </a:lnTo>
                <a:close/>
              </a:path>
            </a:pathLst>
          </a:custGeom>
          <a:solidFill>
            <a:srgbClr val="FF00C5">
              <a:alpha val="23137"/>
            </a:srgbClr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2" name="Freeform 10"/>
          <p:cNvSpPr>
            <a:spLocks/>
          </p:cNvSpPr>
          <p:nvPr/>
        </p:nvSpPr>
        <p:spPr bwMode="auto">
          <a:xfrm>
            <a:off x="4308475" y="2828925"/>
            <a:ext cx="668338" cy="425450"/>
          </a:xfrm>
          <a:custGeom>
            <a:avLst/>
            <a:gdLst>
              <a:gd name="T0" fmla="*/ 2147483647 w 661"/>
              <a:gd name="T1" fmla="*/ 0 h 273"/>
              <a:gd name="T2" fmla="*/ 2147483647 w 661"/>
              <a:gd name="T3" fmla="*/ 2147483647 h 273"/>
              <a:gd name="T4" fmla="*/ 2147483647 w 661"/>
              <a:gd name="T5" fmla="*/ 2147483647 h 273"/>
              <a:gd name="T6" fmla="*/ 2147483647 w 661"/>
              <a:gd name="T7" fmla="*/ 2147483647 h 273"/>
              <a:gd name="T8" fmla="*/ 2147483647 w 661"/>
              <a:gd name="T9" fmla="*/ 2147483647 h 273"/>
              <a:gd name="T10" fmla="*/ 2147483647 w 661"/>
              <a:gd name="T11" fmla="*/ 2147483647 h 273"/>
              <a:gd name="T12" fmla="*/ 2147483647 w 661"/>
              <a:gd name="T13" fmla="*/ 2147483647 h 273"/>
              <a:gd name="T14" fmla="*/ 2147483647 w 661"/>
              <a:gd name="T15" fmla="*/ 2147483647 h 273"/>
              <a:gd name="T16" fmla="*/ 2147483647 w 661"/>
              <a:gd name="T17" fmla="*/ 2147483647 h 273"/>
              <a:gd name="T18" fmla="*/ 2147483647 w 661"/>
              <a:gd name="T19" fmla="*/ 2147483647 h 273"/>
              <a:gd name="T20" fmla="*/ 2147483647 w 661"/>
              <a:gd name="T21" fmla="*/ 2147483647 h 273"/>
              <a:gd name="T22" fmla="*/ 2147483647 w 661"/>
              <a:gd name="T23" fmla="*/ 2147483647 h 273"/>
              <a:gd name="T24" fmla="*/ 2147483647 w 661"/>
              <a:gd name="T25" fmla="*/ 2147483647 h 273"/>
              <a:gd name="T26" fmla="*/ 2147483647 w 661"/>
              <a:gd name="T27" fmla="*/ 2147483647 h 273"/>
              <a:gd name="T28" fmla="*/ 2147483647 w 661"/>
              <a:gd name="T29" fmla="*/ 2147483647 h 273"/>
              <a:gd name="T30" fmla="*/ 2147483647 w 661"/>
              <a:gd name="T31" fmla="*/ 2147483647 h 273"/>
              <a:gd name="T32" fmla="*/ 2147483647 w 661"/>
              <a:gd name="T33" fmla="*/ 2147483647 h 273"/>
              <a:gd name="T34" fmla="*/ 2147483647 w 661"/>
              <a:gd name="T35" fmla="*/ 2147483647 h 273"/>
              <a:gd name="T36" fmla="*/ 2147483647 w 661"/>
              <a:gd name="T37" fmla="*/ 2147483647 h 273"/>
              <a:gd name="T38" fmla="*/ 2147483647 w 661"/>
              <a:gd name="T39" fmla="*/ 2147483647 h 273"/>
              <a:gd name="T40" fmla="*/ 2147483647 w 661"/>
              <a:gd name="T41" fmla="*/ 2147483647 h 273"/>
              <a:gd name="T42" fmla="*/ 2147483647 w 661"/>
              <a:gd name="T43" fmla="*/ 2147483647 h 273"/>
              <a:gd name="T44" fmla="*/ 2147483647 w 661"/>
              <a:gd name="T45" fmla="*/ 2147483647 h 273"/>
              <a:gd name="T46" fmla="*/ 2147483647 w 661"/>
              <a:gd name="T47" fmla="*/ 2147483647 h 273"/>
              <a:gd name="T48" fmla="*/ 2147483647 w 661"/>
              <a:gd name="T49" fmla="*/ 2147483647 h 273"/>
              <a:gd name="T50" fmla="*/ 2147483647 w 661"/>
              <a:gd name="T51" fmla="*/ 2147483647 h 273"/>
              <a:gd name="T52" fmla="*/ 0 w 661"/>
              <a:gd name="T53" fmla="*/ 2147483647 h 273"/>
              <a:gd name="T54" fmla="*/ 2147483647 w 661"/>
              <a:gd name="T55" fmla="*/ 2147483647 h 273"/>
              <a:gd name="T56" fmla="*/ 2147483647 w 661"/>
              <a:gd name="T57" fmla="*/ 2147483647 h 273"/>
              <a:gd name="T58" fmla="*/ 2147483647 w 661"/>
              <a:gd name="T59" fmla="*/ 2147483647 h 273"/>
              <a:gd name="T60" fmla="*/ 2147483647 w 661"/>
              <a:gd name="T61" fmla="*/ 2147483647 h 273"/>
              <a:gd name="T62" fmla="*/ 2147483647 w 661"/>
              <a:gd name="T63" fmla="*/ 2147483647 h 273"/>
              <a:gd name="T64" fmla="*/ 2147483647 w 661"/>
              <a:gd name="T65" fmla="*/ 2147483647 h 273"/>
              <a:gd name="T66" fmla="*/ 2147483647 w 661"/>
              <a:gd name="T67" fmla="*/ 2147483647 h 273"/>
              <a:gd name="T68" fmla="*/ 2147483647 w 661"/>
              <a:gd name="T69" fmla="*/ 2147483647 h 273"/>
              <a:gd name="T70" fmla="*/ 2147483647 w 661"/>
              <a:gd name="T71" fmla="*/ 2147483647 h 273"/>
              <a:gd name="T72" fmla="*/ 2147483647 w 661"/>
              <a:gd name="T73" fmla="*/ 2147483647 h 273"/>
              <a:gd name="T74" fmla="*/ 2147483647 w 661"/>
              <a:gd name="T75" fmla="*/ 2147483647 h 273"/>
              <a:gd name="T76" fmla="*/ 2147483647 w 661"/>
              <a:gd name="T77" fmla="*/ 2147483647 h 273"/>
              <a:gd name="T78" fmla="*/ 2147483647 w 661"/>
              <a:gd name="T79" fmla="*/ 2147483647 h 273"/>
              <a:gd name="T80" fmla="*/ 2147483647 w 661"/>
              <a:gd name="T81" fmla="*/ 2147483647 h 273"/>
              <a:gd name="T82" fmla="*/ 2147483647 w 661"/>
              <a:gd name="T83" fmla="*/ 2147483647 h 273"/>
              <a:gd name="T84" fmla="*/ 2147483647 w 661"/>
              <a:gd name="T85" fmla="*/ 2147483647 h 273"/>
              <a:gd name="T86" fmla="*/ 2147483647 w 661"/>
              <a:gd name="T87" fmla="*/ 2147483647 h 273"/>
              <a:gd name="T88" fmla="*/ 2147483647 w 661"/>
              <a:gd name="T89" fmla="*/ 2147483647 h 273"/>
              <a:gd name="T90" fmla="*/ 2147483647 w 661"/>
              <a:gd name="T91" fmla="*/ 2147483647 h 273"/>
              <a:gd name="T92" fmla="*/ 2147483647 w 661"/>
              <a:gd name="T93" fmla="*/ 2147483647 h 273"/>
              <a:gd name="T94" fmla="*/ 2147483647 w 661"/>
              <a:gd name="T95" fmla="*/ 2147483647 h 273"/>
              <a:gd name="T96" fmla="*/ 2147483647 w 661"/>
              <a:gd name="T97" fmla="*/ 2147483647 h 273"/>
              <a:gd name="T98" fmla="*/ 2147483647 w 661"/>
              <a:gd name="T99" fmla="*/ 2147483647 h 273"/>
              <a:gd name="T100" fmla="*/ 2147483647 w 661"/>
              <a:gd name="T101" fmla="*/ 2147483647 h 273"/>
              <a:gd name="T102" fmla="*/ 2147483647 w 661"/>
              <a:gd name="T103" fmla="*/ 2147483647 h 273"/>
              <a:gd name="T104" fmla="*/ 2147483647 w 661"/>
              <a:gd name="T105" fmla="*/ 2147483647 h 273"/>
              <a:gd name="T106" fmla="*/ 2147483647 w 661"/>
              <a:gd name="T107" fmla="*/ 2147483647 h 273"/>
              <a:gd name="T108" fmla="*/ 2147483647 w 661"/>
              <a:gd name="T109" fmla="*/ 2147483647 h 273"/>
              <a:gd name="T110" fmla="*/ 2147483647 w 661"/>
              <a:gd name="T111" fmla="*/ 2147483647 h 273"/>
              <a:gd name="T112" fmla="*/ 2147483647 w 661"/>
              <a:gd name="T113" fmla="*/ 2147483647 h 273"/>
              <a:gd name="T114" fmla="*/ 2147483647 w 661"/>
              <a:gd name="T115" fmla="*/ 2147483647 h 273"/>
              <a:gd name="T116" fmla="*/ 2147483647 w 661"/>
              <a:gd name="T117" fmla="*/ 2147483647 h 273"/>
              <a:gd name="T118" fmla="*/ 2147483647 w 661"/>
              <a:gd name="T119" fmla="*/ 2147483647 h 273"/>
              <a:gd name="T120" fmla="*/ 2147483647 w 661"/>
              <a:gd name="T121" fmla="*/ 2147483647 h 273"/>
              <a:gd name="T122" fmla="*/ 2147483647 w 661"/>
              <a:gd name="T123" fmla="*/ 2147483647 h 27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61"/>
              <a:gd name="T187" fmla="*/ 0 h 273"/>
              <a:gd name="T188" fmla="*/ 661 w 661"/>
              <a:gd name="T189" fmla="*/ 273 h 27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61" h="273">
                <a:moveTo>
                  <a:pt x="424" y="36"/>
                </a:moveTo>
                <a:lnTo>
                  <a:pt x="434" y="41"/>
                </a:lnTo>
                <a:lnTo>
                  <a:pt x="517" y="0"/>
                </a:lnTo>
                <a:lnTo>
                  <a:pt x="522" y="3"/>
                </a:lnTo>
                <a:lnTo>
                  <a:pt x="516" y="8"/>
                </a:lnTo>
                <a:lnTo>
                  <a:pt x="514" y="12"/>
                </a:lnTo>
                <a:lnTo>
                  <a:pt x="511" y="13"/>
                </a:lnTo>
                <a:lnTo>
                  <a:pt x="511" y="21"/>
                </a:lnTo>
                <a:lnTo>
                  <a:pt x="491" y="29"/>
                </a:lnTo>
                <a:lnTo>
                  <a:pt x="501" y="39"/>
                </a:lnTo>
                <a:lnTo>
                  <a:pt x="514" y="41"/>
                </a:lnTo>
                <a:lnTo>
                  <a:pt x="514" y="43"/>
                </a:lnTo>
                <a:lnTo>
                  <a:pt x="532" y="44"/>
                </a:lnTo>
                <a:lnTo>
                  <a:pt x="539" y="46"/>
                </a:lnTo>
                <a:lnTo>
                  <a:pt x="542" y="51"/>
                </a:lnTo>
                <a:lnTo>
                  <a:pt x="548" y="47"/>
                </a:lnTo>
                <a:lnTo>
                  <a:pt x="557" y="44"/>
                </a:lnTo>
                <a:lnTo>
                  <a:pt x="563" y="41"/>
                </a:lnTo>
                <a:lnTo>
                  <a:pt x="571" y="39"/>
                </a:lnTo>
                <a:lnTo>
                  <a:pt x="599" y="49"/>
                </a:lnTo>
                <a:lnTo>
                  <a:pt x="601" y="51"/>
                </a:lnTo>
                <a:lnTo>
                  <a:pt x="601" y="54"/>
                </a:lnTo>
                <a:lnTo>
                  <a:pt x="606" y="57"/>
                </a:lnTo>
                <a:lnTo>
                  <a:pt x="606" y="72"/>
                </a:lnTo>
                <a:lnTo>
                  <a:pt x="599" y="75"/>
                </a:lnTo>
                <a:lnTo>
                  <a:pt x="596" y="78"/>
                </a:lnTo>
                <a:lnTo>
                  <a:pt x="599" y="82"/>
                </a:lnTo>
                <a:lnTo>
                  <a:pt x="606" y="85"/>
                </a:lnTo>
                <a:lnTo>
                  <a:pt x="607" y="90"/>
                </a:lnTo>
                <a:lnTo>
                  <a:pt x="611" y="90"/>
                </a:lnTo>
                <a:lnTo>
                  <a:pt x="614" y="88"/>
                </a:lnTo>
                <a:lnTo>
                  <a:pt x="622" y="87"/>
                </a:lnTo>
                <a:lnTo>
                  <a:pt x="632" y="85"/>
                </a:lnTo>
                <a:lnTo>
                  <a:pt x="661" y="111"/>
                </a:lnTo>
                <a:lnTo>
                  <a:pt x="645" y="116"/>
                </a:lnTo>
                <a:lnTo>
                  <a:pt x="638" y="111"/>
                </a:lnTo>
                <a:lnTo>
                  <a:pt x="611" y="119"/>
                </a:lnTo>
                <a:lnTo>
                  <a:pt x="594" y="129"/>
                </a:lnTo>
                <a:lnTo>
                  <a:pt x="583" y="124"/>
                </a:lnTo>
                <a:lnTo>
                  <a:pt x="575" y="127"/>
                </a:lnTo>
                <a:lnTo>
                  <a:pt x="570" y="134"/>
                </a:lnTo>
                <a:lnTo>
                  <a:pt x="571" y="144"/>
                </a:lnTo>
                <a:lnTo>
                  <a:pt x="566" y="150"/>
                </a:lnTo>
                <a:lnTo>
                  <a:pt x="539" y="160"/>
                </a:lnTo>
                <a:lnTo>
                  <a:pt x="522" y="167"/>
                </a:lnTo>
                <a:lnTo>
                  <a:pt x="516" y="171"/>
                </a:lnTo>
                <a:lnTo>
                  <a:pt x="514" y="178"/>
                </a:lnTo>
                <a:lnTo>
                  <a:pt x="527" y="198"/>
                </a:lnTo>
                <a:lnTo>
                  <a:pt x="527" y="202"/>
                </a:lnTo>
                <a:lnTo>
                  <a:pt x="508" y="204"/>
                </a:lnTo>
                <a:lnTo>
                  <a:pt x="490" y="204"/>
                </a:lnTo>
                <a:lnTo>
                  <a:pt x="464" y="204"/>
                </a:lnTo>
                <a:lnTo>
                  <a:pt x="447" y="202"/>
                </a:lnTo>
                <a:lnTo>
                  <a:pt x="428" y="198"/>
                </a:lnTo>
                <a:lnTo>
                  <a:pt x="413" y="194"/>
                </a:lnTo>
                <a:lnTo>
                  <a:pt x="392" y="193"/>
                </a:lnTo>
                <a:lnTo>
                  <a:pt x="372" y="202"/>
                </a:lnTo>
                <a:lnTo>
                  <a:pt x="351" y="211"/>
                </a:lnTo>
                <a:lnTo>
                  <a:pt x="341" y="214"/>
                </a:lnTo>
                <a:lnTo>
                  <a:pt x="341" y="217"/>
                </a:lnTo>
                <a:lnTo>
                  <a:pt x="358" y="222"/>
                </a:lnTo>
                <a:lnTo>
                  <a:pt x="356" y="227"/>
                </a:lnTo>
                <a:lnTo>
                  <a:pt x="327" y="235"/>
                </a:lnTo>
                <a:lnTo>
                  <a:pt x="315" y="238"/>
                </a:lnTo>
                <a:lnTo>
                  <a:pt x="305" y="242"/>
                </a:lnTo>
                <a:lnTo>
                  <a:pt x="263" y="235"/>
                </a:lnTo>
                <a:lnTo>
                  <a:pt x="232" y="247"/>
                </a:lnTo>
                <a:lnTo>
                  <a:pt x="201" y="242"/>
                </a:lnTo>
                <a:lnTo>
                  <a:pt x="198" y="248"/>
                </a:lnTo>
                <a:lnTo>
                  <a:pt x="196" y="273"/>
                </a:lnTo>
                <a:lnTo>
                  <a:pt x="158" y="265"/>
                </a:lnTo>
                <a:lnTo>
                  <a:pt x="136" y="250"/>
                </a:lnTo>
                <a:lnTo>
                  <a:pt x="119" y="238"/>
                </a:lnTo>
                <a:lnTo>
                  <a:pt x="98" y="242"/>
                </a:lnTo>
                <a:lnTo>
                  <a:pt x="78" y="232"/>
                </a:lnTo>
                <a:lnTo>
                  <a:pt x="72" y="232"/>
                </a:lnTo>
                <a:lnTo>
                  <a:pt x="52" y="224"/>
                </a:lnTo>
                <a:lnTo>
                  <a:pt x="31" y="234"/>
                </a:lnTo>
                <a:lnTo>
                  <a:pt x="36" y="247"/>
                </a:lnTo>
                <a:lnTo>
                  <a:pt x="28" y="248"/>
                </a:lnTo>
                <a:lnTo>
                  <a:pt x="0" y="248"/>
                </a:lnTo>
                <a:lnTo>
                  <a:pt x="10" y="227"/>
                </a:lnTo>
                <a:lnTo>
                  <a:pt x="18" y="206"/>
                </a:lnTo>
                <a:lnTo>
                  <a:pt x="20" y="198"/>
                </a:lnTo>
                <a:lnTo>
                  <a:pt x="25" y="189"/>
                </a:lnTo>
                <a:lnTo>
                  <a:pt x="8" y="183"/>
                </a:lnTo>
                <a:lnTo>
                  <a:pt x="8" y="171"/>
                </a:lnTo>
                <a:lnTo>
                  <a:pt x="3" y="171"/>
                </a:lnTo>
                <a:lnTo>
                  <a:pt x="3" y="162"/>
                </a:lnTo>
                <a:lnTo>
                  <a:pt x="5" y="157"/>
                </a:lnTo>
                <a:lnTo>
                  <a:pt x="10" y="155"/>
                </a:lnTo>
                <a:lnTo>
                  <a:pt x="16" y="157"/>
                </a:lnTo>
                <a:lnTo>
                  <a:pt x="20" y="154"/>
                </a:lnTo>
                <a:lnTo>
                  <a:pt x="8" y="149"/>
                </a:lnTo>
                <a:lnTo>
                  <a:pt x="8" y="145"/>
                </a:lnTo>
                <a:lnTo>
                  <a:pt x="12" y="139"/>
                </a:lnTo>
                <a:lnTo>
                  <a:pt x="20" y="137"/>
                </a:lnTo>
                <a:lnTo>
                  <a:pt x="26" y="134"/>
                </a:lnTo>
                <a:lnTo>
                  <a:pt x="31" y="134"/>
                </a:lnTo>
                <a:lnTo>
                  <a:pt x="39" y="136"/>
                </a:lnTo>
                <a:lnTo>
                  <a:pt x="41" y="134"/>
                </a:lnTo>
                <a:lnTo>
                  <a:pt x="44" y="129"/>
                </a:lnTo>
                <a:lnTo>
                  <a:pt x="39" y="127"/>
                </a:lnTo>
                <a:lnTo>
                  <a:pt x="34" y="126"/>
                </a:lnTo>
                <a:lnTo>
                  <a:pt x="18" y="119"/>
                </a:lnTo>
                <a:lnTo>
                  <a:pt x="20" y="108"/>
                </a:lnTo>
                <a:lnTo>
                  <a:pt x="21" y="103"/>
                </a:lnTo>
                <a:lnTo>
                  <a:pt x="25" y="96"/>
                </a:lnTo>
                <a:lnTo>
                  <a:pt x="26" y="85"/>
                </a:lnTo>
                <a:lnTo>
                  <a:pt x="38" y="77"/>
                </a:lnTo>
                <a:lnTo>
                  <a:pt x="43" y="72"/>
                </a:lnTo>
                <a:lnTo>
                  <a:pt x="30" y="69"/>
                </a:lnTo>
                <a:lnTo>
                  <a:pt x="28" y="59"/>
                </a:lnTo>
                <a:lnTo>
                  <a:pt x="16" y="57"/>
                </a:lnTo>
                <a:lnTo>
                  <a:pt x="10" y="54"/>
                </a:lnTo>
                <a:lnTo>
                  <a:pt x="15" y="46"/>
                </a:lnTo>
                <a:lnTo>
                  <a:pt x="21" y="38"/>
                </a:lnTo>
                <a:lnTo>
                  <a:pt x="20" y="36"/>
                </a:lnTo>
                <a:lnTo>
                  <a:pt x="28" y="33"/>
                </a:lnTo>
                <a:lnTo>
                  <a:pt x="38" y="29"/>
                </a:lnTo>
                <a:lnTo>
                  <a:pt x="47" y="26"/>
                </a:lnTo>
                <a:lnTo>
                  <a:pt x="52" y="25"/>
                </a:lnTo>
                <a:lnTo>
                  <a:pt x="62" y="28"/>
                </a:lnTo>
                <a:lnTo>
                  <a:pt x="70" y="26"/>
                </a:lnTo>
                <a:lnTo>
                  <a:pt x="77" y="26"/>
                </a:lnTo>
                <a:lnTo>
                  <a:pt x="78" y="33"/>
                </a:lnTo>
                <a:lnTo>
                  <a:pt x="85" y="36"/>
                </a:lnTo>
                <a:lnTo>
                  <a:pt x="101" y="41"/>
                </a:lnTo>
                <a:lnTo>
                  <a:pt x="103" y="49"/>
                </a:lnTo>
                <a:lnTo>
                  <a:pt x="103" y="61"/>
                </a:lnTo>
                <a:lnTo>
                  <a:pt x="105" y="62"/>
                </a:lnTo>
                <a:lnTo>
                  <a:pt x="111" y="62"/>
                </a:lnTo>
                <a:lnTo>
                  <a:pt x="119" y="59"/>
                </a:lnTo>
                <a:lnTo>
                  <a:pt x="124" y="57"/>
                </a:lnTo>
                <a:lnTo>
                  <a:pt x="124" y="62"/>
                </a:lnTo>
                <a:lnTo>
                  <a:pt x="155" y="72"/>
                </a:lnTo>
                <a:lnTo>
                  <a:pt x="181" y="51"/>
                </a:lnTo>
                <a:lnTo>
                  <a:pt x="191" y="49"/>
                </a:lnTo>
                <a:lnTo>
                  <a:pt x="198" y="47"/>
                </a:lnTo>
                <a:lnTo>
                  <a:pt x="207" y="41"/>
                </a:lnTo>
                <a:lnTo>
                  <a:pt x="211" y="28"/>
                </a:lnTo>
                <a:lnTo>
                  <a:pt x="216" y="26"/>
                </a:lnTo>
                <a:lnTo>
                  <a:pt x="217" y="28"/>
                </a:lnTo>
                <a:lnTo>
                  <a:pt x="216" y="31"/>
                </a:lnTo>
                <a:lnTo>
                  <a:pt x="220" y="31"/>
                </a:lnTo>
                <a:lnTo>
                  <a:pt x="225" y="29"/>
                </a:lnTo>
                <a:lnTo>
                  <a:pt x="224" y="34"/>
                </a:lnTo>
                <a:lnTo>
                  <a:pt x="220" y="36"/>
                </a:lnTo>
                <a:lnTo>
                  <a:pt x="219" y="38"/>
                </a:lnTo>
                <a:lnTo>
                  <a:pt x="217" y="41"/>
                </a:lnTo>
                <a:lnTo>
                  <a:pt x="222" y="43"/>
                </a:lnTo>
                <a:lnTo>
                  <a:pt x="232" y="43"/>
                </a:lnTo>
                <a:lnTo>
                  <a:pt x="234" y="43"/>
                </a:lnTo>
                <a:lnTo>
                  <a:pt x="235" y="46"/>
                </a:lnTo>
                <a:lnTo>
                  <a:pt x="242" y="46"/>
                </a:lnTo>
                <a:lnTo>
                  <a:pt x="248" y="46"/>
                </a:lnTo>
                <a:lnTo>
                  <a:pt x="251" y="47"/>
                </a:lnTo>
                <a:lnTo>
                  <a:pt x="256" y="47"/>
                </a:lnTo>
                <a:lnTo>
                  <a:pt x="263" y="46"/>
                </a:lnTo>
                <a:lnTo>
                  <a:pt x="271" y="47"/>
                </a:lnTo>
                <a:lnTo>
                  <a:pt x="279" y="49"/>
                </a:lnTo>
                <a:lnTo>
                  <a:pt x="286" y="47"/>
                </a:lnTo>
                <a:lnTo>
                  <a:pt x="294" y="52"/>
                </a:lnTo>
                <a:lnTo>
                  <a:pt x="287" y="56"/>
                </a:lnTo>
                <a:lnTo>
                  <a:pt x="291" y="61"/>
                </a:lnTo>
                <a:lnTo>
                  <a:pt x="284" y="65"/>
                </a:lnTo>
                <a:lnTo>
                  <a:pt x="292" y="69"/>
                </a:lnTo>
                <a:lnTo>
                  <a:pt x="289" y="70"/>
                </a:lnTo>
                <a:lnTo>
                  <a:pt x="287" y="83"/>
                </a:lnTo>
                <a:lnTo>
                  <a:pt x="299" y="82"/>
                </a:lnTo>
                <a:lnTo>
                  <a:pt x="304" y="80"/>
                </a:lnTo>
                <a:lnTo>
                  <a:pt x="309" y="78"/>
                </a:lnTo>
                <a:lnTo>
                  <a:pt x="315" y="77"/>
                </a:lnTo>
                <a:lnTo>
                  <a:pt x="322" y="75"/>
                </a:lnTo>
                <a:lnTo>
                  <a:pt x="330" y="72"/>
                </a:lnTo>
                <a:lnTo>
                  <a:pt x="335" y="67"/>
                </a:lnTo>
                <a:lnTo>
                  <a:pt x="340" y="62"/>
                </a:lnTo>
                <a:lnTo>
                  <a:pt x="344" y="59"/>
                </a:lnTo>
                <a:lnTo>
                  <a:pt x="349" y="54"/>
                </a:lnTo>
                <a:lnTo>
                  <a:pt x="358" y="49"/>
                </a:lnTo>
                <a:lnTo>
                  <a:pt x="379" y="57"/>
                </a:lnTo>
                <a:lnTo>
                  <a:pt x="387" y="59"/>
                </a:lnTo>
                <a:lnTo>
                  <a:pt x="398" y="59"/>
                </a:lnTo>
                <a:lnTo>
                  <a:pt x="411" y="47"/>
                </a:lnTo>
                <a:lnTo>
                  <a:pt x="408" y="46"/>
                </a:lnTo>
                <a:lnTo>
                  <a:pt x="424" y="36"/>
                </a:lnTo>
                <a:close/>
              </a:path>
            </a:pathLst>
          </a:custGeom>
          <a:solidFill>
            <a:srgbClr val="FF00C5">
              <a:alpha val="23137"/>
            </a:srgbClr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3" name="Freeform 11"/>
          <p:cNvSpPr>
            <a:spLocks/>
          </p:cNvSpPr>
          <p:nvPr/>
        </p:nvSpPr>
        <p:spPr bwMode="auto">
          <a:xfrm>
            <a:off x="3913188" y="2828925"/>
            <a:ext cx="447675" cy="554038"/>
          </a:xfrm>
          <a:custGeom>
            <a:avLst/>
            <a:gdLst>
              <a:gd name="T0" fmla="*/ 2147483647 w 442"/>
              <a:gd name="T1" fmla="*/ 0 h 356"/>
              <a:gd name="T2" fmla="*/ 2147483647 w 442"/>
              <a:gd name="T3" fmla="*/ 2147483647 h 356"/>
              <a:gd name="T4" fmla="*/ 2147483647 w 442"/>
              <a:gd name="T5" fmla="*/ 2147483647 h 356"/>
              <a:gd name="T6" fmla="*/ 2147483647 w 442"/>
              <a:gd name="T7" fmla="*/ 2147483647 h 356"/>
              <a:gd name="T8" fmla="*/ 2147483647 w 442"/>
              <a:gd name="T9" fmla="*/ 2147483647 h 356"/>
              <a:gd name="T10" fmla="*/ 2147483647 w 442"/>
              <a:gd name="T11" fmla="*/ 2147483647 h 356"/>
              <a:gd name="T12" fmla="*/ 2147483647 w 442"/>
              <a:gd name="T13" fmla="*/ 2147483647 h 356"/>
              <a:gd name="T14" fmla="*/ 2147483647 w 442"/>
              <a:gd name="T15" fmla="*/ 2147483647 h 356"/>
              <a:gd name="T16" fmla="*/ 2147483647 w 442"/>
              <a:gd name="T17" fmla="*/ 2147483647 h 356"/>
              <a:gd name="T18" fmla="*/ 2147483647 w 442"/>
              <a:gd name="T19" fmla="*/ 2147483647 h 356"/>
              <a:gd name="T20" fmla="*/ 2147483647 w 442"/>
              <a:gd name="T21" fmla="*/ 2147483647 h 356"/>
              <a:gd name="T22" fmla="*/ 2147483647 w 442"/>
              <a:gd name="T23" fmla="*/ 2147483647 h 356"/>
              <a:gd name="T24" fmla="*/ 2147483647 w 442"/>
              <a:gd name="T25" fmla="*/ 2147483647 h 356"/>
              <a:gd name="T26" fmla="*/ 2147483647 w 442"/>
              <a:gd name="T27" fmla="*/ 2147483647 h 356"/>
              <a:gd name="T28" fmla="*/ 2147483647 w 442"/>
              <a:gd name="T29" fmla="*/ 2147483647 h 356"/>
              <a:gd name="T30" fmla="*/ 2147483647 w 442"/>
              <a:gd name="T31" fmla="*/ 2147483647 h 356"/>
              <a:gd name="T32" fmla="*/ 2147483647 w 442"/>
              <a:gd name="T33" fmla="*/ 2147483647 h 356"/>
              <a:gd name="T34" fmla="*/ 2147483647 w 442"/>
              <a:gd name="T35" fmla="*/ 2147483647 h 356"/>
              <a:gd name="T36" fmla="*/ 2147483647 w 442"/>
              <a:gd name="T37" fmla="*/ 2147483647 h 356"/>
              <a:gd name="T38" fmla="*/ 2147483647 w 442"/>
              <a:gd name="T39" fmla="*/ 2147483647 h 356"/>
              <a:gd name="T40" fmla="*/ 2147483647 w 442"/>
              <a:gd name="T41" fmla="*/ 2147483647 h 356"/>
              <a:gd name="T42" fmla="*/ 2147483647 w 442"/>
              <a:gd name="T43" fmla="*/ 2147483647 h 356"/>
              <a:gd name="T44" fmla="*/ 2147483647 w 442"/>
              <a:gd name="T45" fmla="*/ 2147483647 h 356"/>
              <a:gd name="T46" fmla="*/ 2147483647 w 442"/>
              <a:gd name="T47" fmla="*/ 2147483647 h 356"/>
              <a:gd name="T48" fmla="*/ 2147483647 w 442"/>
              <a:gd name="T49" fmla="*/ 2147483647 h 356"/>
              <a:gd name="T50" fmla="*/ 2147483647 w 442"/>
              <a:gd name="T51" fmla="*/ 2147483647 h 356"/>
              <a:gd name="T52" fmla="*/ 2147483647 w 442"/>
              <a:gd name="T53" fmla="*/ 2147483647 h 356"/>
              <a:gd name="T54" fmla="*/ 2147483647 w 442"/>
              <a:gd name="T55" fmla="*/ 2147483647 h 356"/>
              <a:gd name="T56" fmla="*/ 2147483647 w 442"/>
              <a:gd name="T57" fmla="*/ 2147483647 h 356"/>
              <a:gd name="T58" fmla="*/ 2147483647 w 442"/>
              <a:gd name="T59" fmla="*/ 2147483647 h 356"/>
              <a:gd name="T60" fmla="*/ 2147483647 w 442"/>
              <a:gd name="T61" fmla="*/ 2147483647 h 356"/>
              <a:gd name="T62" fmla="*/ 2147483647 w 442"/>
              <a:gd name="T63" fmla="*/ 2147483647 h 356"/>
              <a:gd name="T64" fmla="*/ 2147483647 w 442"/>
              <a:gd name="T65" fmla="*/ 2147483647 h 356"/>
              <a:gd name="T66" fmla="*/ 2147483647 w 442"/>
              <a:gd name="T67" fmla="*/ 2147483647 h 356"/>
              <a:gd name="T68" fmla="*/ 2147483647 w 442"/>
              <a:gd name="T69" fmla="*/ 2147483647 h 356"/>
              <a:gd name="T70" fmla="*/ 2147483647 w 442"/>
              <a:gd name="T71" fmla="*/ 2147483647 h 356"/>
              <a:gd name="T72" fmla="*/ 2147483647 w 442"/>
              <a:gd name="T73" fmla="*/ 2147483647 h 356"/>
              <a:gd name="T74" fmla="*/ 2147483647 w 442"/>
              <a:gd name="T75" fmla="*/ 2147483647 h 356"/>
              <a:gd name="T76" fmla="*/ 2147483647 w 442"/>
              <a:gd name="T77" fmla="*/ 2147483647 h 356"/>
              <a:gd name="T78" fmla="*/ 2147483647 w 442"/>
              <a:gd name="T79" fmla="*/ 2147483647 h 356"/>
              <a:gd name="T80" fmla="*/ 2147483647 w 442"/>
              <a:gd name="T81" fmla="*/ 2147483647 h 356"/>
              <a:gd name="T82" fmla="*/ 2147483647 w 442"/>
              <a:gd name="T83" fmla="*/ 2147483647 h 356"/>
              <a:gd name="T84" fmla="*/ 2147483647 w 442"/>
              <a:gd name="T85" fmla="*/ 2147483647 h 356"/>
              <a:gd name="T86" fmla="*/ 2147483647 w 442"/>
              <a:gd name="T87" fmla="*/ 2147483647 h 356"/>
              <a:gd name="T88" fmla="*/ 2147483647 w 442"/>
              <a:gd name="T89" fmla="*/ 2147483647 h 356"/>
              <a:gd name="T90" fmla="*/ 2147483647 w 442"/>
              <a:gd name="T91" fmla="*/ 2147483647 h 356"/>
              <a:gd name="T92" fmla="*/ 2147483647 w 442"/>
              <a:gd name="T93" fmla="*/ 2147483647 h 356"/>
              <a:gd name="T94" fmla="*/ 2147483647 w 442"/>
              <a:gd name="T95" fmla="*/ 2147483647 h 356"/>
              <a:gd name="T96" fmla="*/ 2147483647 w 442"/>
              <a:gd name="T97" fmla="*/ 2147483647 h 356"/>
              <a:gd name="T98" fmla="*/ 2147483647 w 442"/>
              <a:gd name="T99" fmla="*/ 0 h 3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42"/>
              <a:gd name="T151" fmla="*/ 0 h 356"/>
              <a:gd name="T152" fmla="*/ 442 w 442"/>
              <a:gd name="T153" fmla="*/ 356 h 3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42" h="356">
                <a:moveTo>
                  <a:pt x="349" y="0"/>
                </a:moveTo>
                <a:lnTo>
                  <a:pt x="356" y="5"/>
                </a:lnTo>
                <a:lnTo>
                  <a:pt x="379" y="0"/>
                </a:lnTo>
                <a:lnTo>
                  <a:pt x="395" y="10"/>
                </a:lnTo>
                <a:lnTo>
                  <a:pt x="418" y="7"/>
                </a:lnTo>
                <a:lnTo>
                  <a:pt x="442" y="25"/>
                </a:lnTo>
                <a:lnTo>
                  <a:pt x="437" y="26"/>
                </a:lnTo>
                <a:lnTo>
                  <a:pt x="428" y="29"/>
                </a:lnTo>
                <a:lnTo>
                  <a:pt x="418" y="33"/>
                </a:lnTo>
                <a:lnTo>
                  <a:pt x="410" y="36"/>
                </a:lnTo>
                <a:lnTo>
                  <a:pt x="411" y="38"/>
                </a:lnTo>
                <a:lnTo>
                  <a:pt x="405" y="46"/>
                </a:lnTo>
                <a:lnTo>
                  <a:pt x="400" y="54"/>
                </a:lnTo>
                <a:lnTo>
                  <a:pt x="406" y="57"/>
                </a:lnTo>
                <a:lnTo>
                  <a:pt x="418" y="59"/>
                </a:lnTo>
                <a:lnTo>
                  <a:pt x="420" y="69"/>
                </a:lnTo>
                <a:lnTo>
                  <a:pt x="433" y="72"/>
                </a:lnTo>
                <a:lnTo>
                  <a:pt x="428" y="77"/>
                </a:lnTo>
                <a:lnTo>
                  <a:pt x="416" y="85"/>
                </a:lnTo>
                <a:lnTo>
                  <a:pt x="415" y="96"/>
                </a:lnTo>
                <a:lnTo>
                  <a:pt x="411" y="103"/>
                </a:lnTo>
                <a:lnTo>
                  <a:pt x="410" y="108"/>
                </a:lnTo>
                <a:lnTo>
                  <a:pt x="408" y="119"/>
                </a:lnTo>
                <a:lnTo>
                  <a:pt x="424" y="126"/>
                </a:lnTo>
                <a:lnTo>
                  <a:pt x="429" y="127"/>
                </a:lnTo>
                <a:lnTo>
                  <a:pt x="434" y="129"/>
                </a:lnTo>
                <a:lnTo>
                  <a:pt x="431" y="134"/>
                </a:lnTo>
                <a:lnTo>
                  <a:pt x="429" y="136"/>
                </a:lnTo>
                <a:lnTo>
                  <a:pt x="421" y="134"/>
                </a:lnTo>
                <a:lnTo>
                  <a:pt x="416" y="134"/>
                </a:lnTo>
                <a:lnTo>
                  <a:pt x="410" y="137"/>
                </a:lnTo>
                <a:lnTo>
                  <a:pt x="402" y="139"/>
                </a:lnTo>
                <a:lnTo>
                  <a:pt x="398" y="145"/>
                </a:lnTo>
                <a:lnTo>
                  <a:pt x="398" y="149"/>
                </a:lnTo>
                <a:lnTo>
                  <a:pt x="410" y="154"/>
                </a:lnTo>
                <a:lnTo>
                  <a:pt x="406" y="157"/>
                </a:lnTo>
                <a:lnTo>
                  <a:pt x="400" y="155"/>
                </a:lnTo>
                <a:lnTo>
                  <a:pt x="395" y="157"/>
                </a:lnTo>
                <a:lnTo>
                  <a:pt x="393" y="162"/>
                </a:lnTo>
                <a:lnTo>
                  <a:pt x="393" y="171"/>
                </a:lnTo>
                <a:lnTo>
                  <a:pt x="398" y="171"/>
                </a:lnTo>
                <a:lnTo>
                  <a:pt x="398" y="183"/>
                </a:lnTo>
                <a:lnTo>
                  <a:pt x="415" y="189"/>
                </a:lnTo>
                <a:lnTo>
                  <a:pt x="410" y="198"/>
                </a:lnTo>
                <a:lnTo>
                  <a:pt x="408" y="206"/>
                </a:lnTo>
                <a:lnTo>
                  <a:pt x="400" y="227"/>
                </a:lnTo>
                <a:lnTo>
                  <a:pt x="390" y="248"/>
                </a:lnTo>
                <a:lnTo>
                  <a:pt x="418" y="248"/>
                </a:lnTo>
                <a:lnTo>
                  <a:pt x="420" y="256"/>
                </a:lnTo>
                <a:lnTo>
                  <a:pt x="410" y="260"/>
                </a:lnTo>
                <a:lnTo>
                  <a:pt x="382" y="269"/>
                </a:lnTo>
                <a:lnTo>
                  <a:pt x="379" y="268"/>
                </a:lnTo>
                <a:lnTo>
                  <a:pt x="364" y="268"/>
                </a:lnTo>
                <a:lnTo>
                  <a:pt x="351" y="274"/>
                </a:lnTo>
                <a:lnTo>
                  <a:pt x="335" y="282"/>
                </a:lnTo>
                <a:lnTo>
                  <a:pt x="317" y="284"/>
                </a:lnTo>
                <a:lnTo>
                  <a:pt x="323" y="294"/>
                </a:lnTo>
                <a:lnTo>
                  <a:pt x="328" y="299"/>
                </a:lnTo>
                <a:lnTo>
                  <a:pt x="330" y="304"/>
                </a:lnTo>
                <a:lnTo>
                  <a:pt x="328" y="309"/>
                </a:lnTo>
                <a:lnTo>
                  <a:pt x="330" y="312"/>
                </a:lnTo>
                <a:lnTo>
                  <a:pt x="330" y="315"/>
                </a:lnTo>
                <a:lnTo>
                  <a:pt x="323" y="320"/>
                </a:lnTo>
                <a:lnTo>
                  <a:pt x="313" y="322"/>
                </a:lnTo>
                <a:lnTo>
                  <a:pt x="317" y="323"/>
                </a:lnTo>
                <a:lnTo>
                  <a:pt x="320" y="327"/>
                </a:lnTo>
                <a:lnTo>
                  <a:pt x="328" y="327"/>
                </a:lnTo>
                <a:lnTo>
                  <a:pt x="356" y="322"/>
                </a:lnTo>
                <a:lnTo>
                  <a:pt x="362" y="327"/>
                </a:lnTo>
                <a:lnTo>
                  <a:pt x="362" y="328"/>
                </a:lnTo>
                <a:lnTo>
                  <a:pt x="299" y="336"/>
                </a:lnTo>
                <a:lnTo>
                  <a:pt x="295" y="343"/>
                </a:lnTo>
                <a:lnTo>
                  <a:pt x="279" y="354"/>
                </a:lnTo>
                <a:lnTo>
                  <a:pt x="264" y="356"/>
                </a:lnTo>
                <a:lnTo>
                  <a:pt x="251" y="351"/>
                </a:lnTo>
                <a:lnTo>
                  <a:pt x="237" y="353"/>
                </a:lnTo>
                <a:lnTo>
                  <a:pt x="220" y="331"/>
                </a:lnTo>
                <a:lnTo>
                  <a:pt x="204" y="335"/>
                </a:lnTo>
                <a:lnTo>
                  <a:pt x="170" y="310"/>
                </a:lnTo>
                <a:lnTo>
                  <a:pt x="155" y="310"/>
                </a:lnTo>
                <a:lnTo>
                  <a:pt x="150" y="302"/>
                </a:lnTo>
                <a:lnTo>
                  <a:pt x="118" y="312"/>
                </a:lnTo>
                <a:lnTo>
                  <a:pt x="106" y="305"/>
                </a:lnTo>
                <a:lnTo>
                  <a:pt x="93" y="309"/>
                </a:lnTo>
                <a:lnTo>
                  <a:pt x="51" y="289"/>
                </a:lnTo>
                <a:lnTo>
                  <a:pt x="54" y="282"/>
                </a:lnTo>
                <a:lnTo>
                  <a:pt x="52" y="279"/>
                </a:lnTo>
                <a:lnTo>
                  <a:pt x="41" y="276"/>
                </a:lnTo>
                <a:lnTo>
                  <a:pt x="47" y="269"/>
                </a:lnTo>
                <a:lnTo>
                  <a:pt x="39" y="265"/>
                </a:lnTo>
                <a:lnTo>
                  <a:pt x="42" y="261"/>
                </a:lnTo>
                <a:lnTo>
                  <a:pt x="34" y="258"/>
                </a:lnTo>
                <a:lnTo>
                  <a:pt x="29" y="255"/>
                </a:lnTo>
                <a:lnTo>
                  <a:pt x="31" y="245"/>
                </a:lnTo>
                <a:lnTo>
                  <a:pt x="25" y="243"/>
                </a:lnTo>
                <a:lnTo>
                  <a:pt x="31" y="237"/>
                </a:lnTo>
                <a:lnTo>
                  <a:pt x="36" y="229"/>
                </a:lnTo>
                <a:lnTo>
                  <a:pt x="41" y="224"/>
                </a:lnTo>
                <a:lnTo>
                  <a:pt x="46" y="219"/>
                </a:lnTo>
                <a:lnTo>
                  <a:pt x="47" y="216"/>
                </a:lnTo>
                <a:lnTo>
                  <a:pt x="47" y="212"/>
                </a:lnTo>
                <a:lnTo>
                  <a:pt x="49" y="209"/>
                </a:lnTo>
                <a:lnTo>
                  <a:pt x="52" y="206"/>
                </a:lnTo>
                <a:lnTo>
                  <a:pt x="56" y="201"/>
                </a:lnTo>
                <a:lnTo>
                  <a:pt x="54" y="199"/>
                </a:lnTo>
                <a:lnTo>
                  <a:pt x="51" y="194"/>
                </a:lnTo>
                <a:lnTo>
                  <a:pt x="49" y="189"/>
                </a:lnTo>
                <a:lnTo>
                  <a:pt x="46" y="183"/>
                </a:lnTo>
                <a:lnTo>
                  <a:pt x="39" y="178"/>
                </a:lnTo>
                <a:lnTo>
                  <a:pt x="29" y="168"/>
                </a:lnTo>
                <a:lnTo>
                  <a:pt x="15" y="165"/>
                </a:lnTo>
                <a:lnTo>
                  <a:pt x="15" y="163"/>
                </a:lnTo>
                <a:lnTo>
                  <a:pt x="25" y="157"/>
                </a:lnTo>
                <a:lnTo>
                  <a:pt x="21" y="154"/>
                </a:lnTo>
                <a:lnTo>
                  <a:pt x="23" y="149"/>
                </a:lnTo>
                <a:lnTo>
                  <a:pt x="21" y="145"/>
                </a:lnTo>
                <a:lnTo>
                  <a:pt x="13" y="142"/>
                </a:lnTo>
                <a:lnTo>
                  <a:pt x="8" y="144"/>
                </a:lnTo>
                <a:lnTo>
                  <a:pt x="0" y="139"/>
                </a:lnTo>
                <a:lnTo>
                  <a:pt x="5" y="137"/>
                </a:lnTo>
                <a:lnTo>
                  <a:pt x="3" y="134"/>
                </a:lnTo>
                <a:lnTo>
                  <a:pt x="16" y="123"/>
                </a:lnTo>
                <a:lnTo>
                  <a:pt x="23" y="119"/>
                </a:lnTo>
                <a:lnTo>
                  <a:pt x="28" y="118"/>
                </a:lnTo>
                <a:lnTo>
                  <a:pt x="33" y="108"/>
                </a:lnTo>
                <a:lnTo>
                  <a:pt x="34" y="101"/>
                </a:lnTo>
                <a:lnTo>
                  <a:pt x="31" y="96"/>
                </a:lnTo>
                <a:lnTo>
                  <a:pt x="31" y="93"/>
                </a:lnTo>
                <a:lnTo>
                  <a:pt x="39" y="90"/>
                </a:lnTo>
                <a:lnTo>
                  <a:pt x="39" y="87"/>
                </a:lnTo>
                <a:lnTo>
                  <a:pt x="41" y="82"/>
                </a:lnTo>
                <a:lnTo>
                  <a:pt x="46" y="78"/>
                </a:lnTo>
                <a:lnTo>
                  <a:pt x="47" y="74"/>
                </a:lnTo>
                <a:lnTo>
                  <a:pt x="59" y="77"/>
                </a:lnTo>
                <a:lnTo>
                  <a:pt x="74" y="80"/>
                </a:lnTo>
                <a:lnTo>
                  <a:pt x="83" y="77"/>
                </a:lnTo>
                <a:lnTo>
                  <a:pt x="83" y="74"/>
                </a:lnTo>
                <a:lnTo>
                  <a:pt x="96" y="75"/>
                </a:lnTo>
                <a:lnTo>
                  <a:pt x="116" y="62"/>
                </a:lnTo>
                <a:lnTo>
                  <a:pt x="114" y="57"/>
                </a:lnTo>
                <a:lnTo>
                  <a:pt x="152" y="56"/>
                </a:lnTo>
                <a:lnTo>
                  <a:pt x="167" y="57"/>
                </a:lnTo>
                <a:lnTo>
                  <a:pt x="186" y="67"/>
                </a:lnTo>
                <a:lnTo>
                  <a:pt x="212" y="57"/>
                </a:lnTo>
                <a:lnTo>
                  <a:pt x="240" y="49"/>
                </a:lnTo>
                <a:lnTo>
                  <a:pt x="266" y="36"/>
                </a:lnTo>
                <a:lnTo>
                  <a:pt x="299" y="25"/>
                </a:lnTo>
                <a:lnTo>
                  <a:pt x="304" y="16"/>
                </a:lnTo>
                <a:lnTo>
                  <a:pt x="318" y="12"/>
                </a:lnTo>
                <a:lnTo>
                  <a:pt x="349" y="0"/>
                </a:lnTo>
                <a:close/>
              </a:path>
            </a:pathLst>
          </a:custGeom>
          <a:solidFill>
            <a:srgbClr val="FFC000">
              <a:alpha val="69019"/>
            </a:srgbClr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4" name="Freeform 12"/>
          <p:cNvSpPr>
            <a:spLocks/>
          </p:cNvSpPr>
          <p:nvPr/>
        </p:nvSpPr>
        <p:spPr bwMode="auto">
          <a:xfrm>
            <a:off x="2439988" y="2847975"/>
            <a:ext cx="688975" cy="501650"/>
          </a:xfrm>
          <a:custGeom>
            <a:avLst/>
            <a:gdLst>
              <a:gd name="T0" fmla="*/ 2147483647 w 681"/>
              <a:gd name="T1" fmla="*/ 2147483647 h 323"/>
              <a:gd name="T2" fmla="*/ 2147483647 w 681"/>
              <a:gd name="T3" fmla="*/ 2147483647 h 323"/>
              <a:gd name="T4" fmla="*/ 2147483647 w 681"/>
              <a:gd name="T5" fmla="*/ 2147483647 h 323"/>
              <a:gd name="T6" fmla="*/ 2147483647 w 681"/>
              <a:gd name="T7" fmla="*/ 2147483647 h 323"/>
              <a:gd name="T8" fmla="*/ 2147483647 w 681"/>
              <a:gd name="T9" fmla="*/ 2147483647 h 323"/>
              <a:gd name="T10" fmla="*/ 2147483647 w 681"/>
              <a:gd name="T11" fmla="*/ 2147483647 h 323"/>
              <a:gd name="T12" fmla="*/ 2147483647 w 681"/>
              <a:gd name="T13" fmla="*/ 2147483647 h 323"/>
              <a:gd name="T14" fmla="*/ 2147483647 w 681"/>
              <a:gd name="T15" fmla="*/ 2147483647 h 323"/>
              <a:gd name="T16" fmla="*/ 2147483647 w 681"/>
              <a:gd name="T17" fmla="*/ 2147483647 h 323"/>
              <a:gd name="T18" fmla="*/ 2147483647 w 681"/>
              <a:gd name="T19" fmla="*/ 2147483647 h 323"/>
              <a:gd name="T20" fmla="*/ 2147483647 w 681"/>
              <a:gd name="T21" fmla="*/ 2147483647 h 323"/>
              <a:gd name="T22" fmla="*/ 2147483647 w 681"/>
              <a:gd name="T23" fmla="*/ 2147483647 h 323"/>
              <a:gd name="T24" fmla="*/ 2147483647 w 681"/>
              <a:gd name="T25" fmla="*/ 2147483647 h 323"/>
              <a:gd name="T26" fmla="*/ 2147483647 w 681"/>
              <a:gd name="T27" fmla="*/ 2147483647 h 323"/>
              <a:gd name="T28" fmla="*/ 2147483647 w 681"/>
              <a:gd name="T29" fmla="*/ 2147483647 h 323"/>
              <a:gd name="T30" fmla="*/ 2147483647 w 681"/>
              <a:gd name="T31" fmla="*/ 2147483647 h 323"/>
              <a:gd name="T32" fmla="*/ 2147483647 w 681"/>
              <a:gd name="T33" fmla="*/ 2147483647 h 323"/>
              <a:gd name="T34" fmla="*/ 2147483647 w 681"/>
              <a:gd name="T35" fmla="*/ 2147483647 h 323"/>
              <a:gd name="T36" fmla="*/ 2147483647 w 681"/>
              <a:gd name="T37" fmla="*/ 2147483647 h 323"/>
              <a:gd name="T38" fmla="*/ 2147483647 w 681"/>
              <a:gd name="T39" fmla="*/ 2147483647 h 323"/>
              <a:gd name="T40" fmla="*/ 2147483647 w 681"/>
              <a:gd name="T41" fmla="*/ 2147483647 h 323"/>
              <a:gd name="T42" fmla="*/ 2147483647 w 681"/>
              <a:gd name="T43" fmla="*/ 2147483647 h 323"/>
              <a:gd name="T44" fmla="*/ 2147483647 w 681"/>
              <a:gd name="T45" fmla="*/ 2147483647 h 323"/>
              <a:gd name="T46" fmla="*/ 2147483647 w 681"/>
              <a:gd name="T47" fmla="*/ 2147483647 h 323"/>
              <a:gd name="T48" fmla="*/ 0 w 681"/>
              <a:gd name="T49" fmla="*/ 2147483647 h 323"/>
              <a:gd name="T50" fmla="*/ 2147483647 w 681"/>
              <a:gd name="T51" fmla="*/ 2147483647 h 323"/>
              <a:gd name="T52" fmla="*/ 2147483647 w 681"/>
              <a:gd name="T53" fmla="*/ 2147483647 h 323"/>
              <a:gd name="T54" fmla="*/ 2147483647 w 681"/>
              <a:gd name="T55" fmla="*/ 2147483647 h 323"/>
              <a:gd name="T56" fmla="*/ 2147483647 w 681"/>
              <a:gd name="T57" fmla="*/ 2147483647 h 323"/>
              <a:gd name="T58" fmla="*/ 2147483647 w 681"/>
              <a:gd name="T59" fmla="*/ 2147483647 h 323"/>
              <a:gd name="T60" fmla="*/ 0 w 681"/>
              <a:gd name="T61" fmla="*/ 2147483647 h 323"/>
              <a:gd name="T62" fmla="*/ 2147483647 w 681"/>
              <a:gd name="T63" fmla="*/ 2147483647 h 323"/>
              <a:gd name="T64" fmla="*/ 2147483647 w 681"/>
              <a:gd name="T65" fmla="*/ 2147483647 h 323"/>
              <a:gd name="T66" fmla="*/ 2147483647 w 681"/>
              <a:gd name="T67" fmla="*/ 2147483647 h 323"/>
              <a:gd name="T68" fmla="*/ 2147483647 w 681"/>
              <a:gd name="T69" fmla="*/ 2147483647 h 323"/>
              <a:gd name="T70" fmla="*/ 2147483647 w 681"/>
              <a:gd name="T71" fmla="*/ 2147483647 h 323"/>
              <a:gd name="T72" fmla="*/ 2147483647 w 681"/>
              <a:gd name="T73" fmla="*/ 2147483647 h 323"/>
              <a:gd name="T74" fmla="*/ 2147483647 w 681"/>
              <a:gd name="T75" fmla="*/ 2147483647 h 323"/>
              <a:gd name="T76" fmla="*/ 2147483647 w 681"/>
              <a:gd name="T77" fmla="*/ 2147483647 h 323"/>
              <a:gd name="T78" fmla="*/ 2147483647 w 681"/>
              <a:gd name="T79" fmla="*/ 2147483647 h 323"/>
              <a:gd name="T80" fmla="*/ 2147483647 w 681"/>
              <a:gd name="T81" fmla="*/ 2147483647 h 323"/>
              <a:gd name="T82" fmla="*/ 2147483647 w 681"/>
              <a:gd name="T83" fmla="*/ 2147483647 h 323"/>
              <a:gd name="T84" fmla="*/ 2147483647 w 681"/>
              <a:gd name="T85" fmla="*/ 2147483647 h 323"/>
              <a:gd name="T86" fmla="*/ 2147483647 w 681"/>
              <a:gd name="T87" fmla="*/ 2147483647 h 323"/>
              <a:gd name="T88" fmla="*/ 2147483647 w 681"/>
              <a:gd name="T89" fmla="*/ 2147483647 h 323"/>
              <a:gd name="T90" fmla="*/ 2147483647 w 681"/>
              <a:gd name="T91" fmla="*/ 2147483647 h 323"/>
              <a:gd name="T92" fmla="*/ 2147483647 w 681"/>
              <a:gd name="T93" fmla="*/ 0 h 32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681"/>
              <a:gd name="T142" fmla="*/ 0 h 323"/>
              <a:gd name="T143" fmla="*/ 681 w 681"/>
              <a:gd name="T144" fmla="*/ 323 h 323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681" h="323">
                <a:moveTo>
                  <a:pt x="390" y="0"/>
                </a:moveTo>
                <a:lnTo>
                  <a:pt x="408" y="0"/>
                </a:lnTo>
                <a:lnTo>
                  <a:pt x="462" y="6"/>
                </a:lnTo>
                <a:lnTo>
                  <a:pt x="495" y="13"/>
                </a:lnTo>
                <a:lnTo>
                  <a:pt x="524" y="14"/>
                </a:lnTo>
                <a:lnTo>
                  <a:pt x="558" y="16"/>
                </a:lnTo>
                <a:lnTo>
                  <a:pt x="567" y="24"/>
                </a:lnTo>
                <a:lnTo>
                  <a:pt x="581" y="27"/>
                </a:lnTo>
                <a:lnTo>
                  <a:pt x="596" y="26"/>
                </a:lnTo>
                <a:lnTo>
                  <a:pt x="619" y="19"/>
                </a:lnTo>
                <a:lnTo>
                  <a:pt x="627" y="24"/>
                </a:lnTo>
                <a:lnTo>
                  <a:pt x="640" y="29"/>
                </a:lnTo>
                <a:lnTo>
                  <a:pt x="655" y="34"/>
                </a:lnTo>
                <a:lnTo>
                  <a:pt x="651" y="53"/>
                </a:lnTo>
                <a:lnTo>
                  <a:pt x="673" y="57"/>
                </a:lnTo>
                <a:lnTo>
                  <a:pt x="681" y="60"/>
                </a:lnTo>
                <a:lnTo>
                  <a:pt x="681" y="63"/>
                </a:lnTo>
                <a:lnTo>
                  <a:pt x="669" y="78"/>
                </a:lnTo>
                <a:lnTo>
                  <a:pt x="660" y="81"/>
                </a:lnTo>
                <a:lnTo>
                  <a:pt x="643" y="83"/>
                </a:lnTo>
                <a:lnTo>
                  <a:pt x="589" y="80"/>
                </a:lnTo>
                <a:lnTo>
                  <a:pt x="583" y="101"/>
                </a:lnTo>
                <a:lnTo>
                  <a:pt x="594" y="106"/>
                </a:lnTo>
                <a:lnTo>
                  <a:pt x="593" y="119"/>
                </a:lnTo>
                <a:lnTo>
                  <a:pt x="562" y="125"/>
                </a:lnTo>
                <a:lnTo>
                  <a:pt x="562" y="135"/>
                </a:lnTo>
                <a:lnTo>
                  <a:pt x="539" y="138"/>
                </a:lnTo>
                <a:lnTo>
                  <a:pt x="536" y="153"/>
                </a:lnTo>
                <a:lnTo>
                  <a:pt x="529" y="159"/>
                </a:lnTo>
                <a:lnTo>
                  <a:pt x="526" y="169"/>
                </a:lnTo>
                <a:lnTo>
                  <a:pt x="524" y="205"/>
                </a:lnTo>
                <a:lnTo>
                  <a:pt x="485" y="207"/>
                </a:lnTo>
                <a:lnTo>
                  <a:pt x="467" y="228"/>
                </a:lnTo>
                <a:lnTo>
                  <a:pt x="464" y="238"/>
                </a:lnTo>
                <a:lnTo>
                  <a:pt x="469" y="256"/>
                </a:lnTo>
                <a:lnTo>
                  <a:pt x="459" y="257"/>
                </a:lnTo>
                <a:lnTo>
                  <a:pt x="425" y="267"/>
                </a:lnTo>
                <a:lnTo>
                  <a:pt x="423" y="275"/>
                </a:lnTo>
                <a:lnTo>
                  <a:pt x="384" y="275"/>
                </a:lnTo>
                <a:lnTo>
                  <a:pt x="382" y="288"/>
                </a:lnTo>
                <a:lnTo>
                  <a:pt x="389" y="295"/>
                </a:lnTo>
                <a:lnTo>
                  <a:pt x="379" y="306"/>
                </a:lnTo>
                <a:lnTo>
                  <a:pt x="382" y="316"/>
                </a:lnTo>
                <a:lnTo>
                  <a:pt x="361" y="316"/>
                </a:lnTo>
                <a:lnTo>
                  <a:pt x="354" y="311"/>
                </a:lnTo>
                <a:lnTo>
                  <a:pt x="333" y="316"/>
                </a:lnTo>
                <a:lnTo>
                  <a:pt x="330" y="321"/>
                </a:lnTo>
                <a:lnTo>
                  <a:pt x="317" y="323"/>
                </a:lnTo>
                <a:lnTo>
                  <a:pt x="297" y="300"/>
                </a:lnTo>
                <a:lnTo>
                  <a:pt x="255" y="301"/>
                </a:lnTo>
                <a:lnTo>
                  <a:pt x="250" y="301"/>
                </a:lnTo>
                <a:lnTo>
                  <a:pt x="247" y="303"/>
                </a:lnTo>
                <a:lnTo>
                  <a:pt x="216" y="316"/>
                </a:lnTo>
                <a:lnTo>
                  <a:pt x="212" y="316"/>
                </a:lnTo>
                <a:lnTo>
                  <a:pt x="204" y="315"/>
                </a:lnTo>
                <a:lnTo>
                  <a:pt x="196" y="310"/>
                </a:lnTo>
                <a:lnTo>
                  <a:pt x="191" y="308"/>
                </a:lnTo>
                <a:lnTo>
                  <a:pt x="172" y="300"/>
                </a:lnTo>
                <a:lnTo>
                  <a:pt x="193" y="295"/>
                </a:lnTo>
                <a:lnTo>
                  <a:pt x="183" y="285"/>
                </a:lnTo>
                <a:lnTo>
                  <a:pt x="180" y="275"/>
                </a:lnTo>
                <a:lnTo>
                  <a:pt x="168" y="274"/>
                </a:lnTo>
                <a:lnTo>
                  <a:pt x="162" y="269"/>
                </a:lnTo>
                <a:lnTo>
                  <a:pt x="144" y="269"/>
                </a:lnTo>
                <a:lnTo>
                  <a:pt x="123" y="261"/>
                </a:lnTo>
                <a:lnTo>
                  <a:pt x="103" y="272"/>
                </a:lnTo>
                <a:lnTo>
                  <a:pt x="84" y="272"/>
                </a:lnTo>
                <a:lnTo>
                  <a:pt x="70" y="262"/>
                </a:lnTo>
                <a:lnTo>
                  <a:pt x="44" y="246"/>
                </a:lnTo>
                <a:lnTo>
                  <a:pt x="36" y="238"/>
                </a:lnTo>
                <a:lnTo>
                  <a:pt x="46" y="228"/>
                </a:lnTo>
                <a:lnTo>
                  <a:pt x="46" y="215"/>
                </a:lnTo>
                <a:lnTo>
                  <a:pt x="17" y="217"/>
                </a:lnTo>
                <a:lnTo>
                  <a:pt x="0" y="217"/>
                </a:lnTo>
                <a:lnTo>
                  <a:pt x="4" y="212"/>
                </a:lnTo>
                <a:lnTo>
                  <a:pt x="13" y="208"/>
                </a:lnTo>
                <a:lnTo>
                  <a:pt x="18" y="199"/>
                </a:lnTo>
                <a:lnTo>
                  <a:pt x="38" y="192"/>
                </a:lnTo>
                <a:lnTo>
                  <a:pt x="31" y="189"/>
                </a:lnTo>
                <a:lnTo>
                  <a:pt x="8" y="194"/>
                </a:lnTo>
                <a:lnTo>
                  <a:pt x="2" y="187"/>
                </a:lnTo>
                <a:lnTo>
                  <a:pt x="8" y="184"/>
                </a:lnTo>
                <a:lnTo>
                  <a:pt x="5" y="177"/>
                </a:lnTo>
                <a:lnTo>
                  <a:pt x="39" y="156"/>
                </a:lnTo>
                <a:lnTo>
                  <a:pt x="64" y="153"/>
                </a:lnTo>
                <a:lnTo>
                  <a:pt x="75" y="140"/>
                </a:lnTo>
                <a:lnTo>
                  <a:pt x="54" y="130"/>
                </a:lnTo>
                <a:lnTo>
                  <a:pt x="25" y="120"/>
                </a:lnTo>
                <a:lnTo>
                  <a:pt x="20" y="109"/>
                </a:lnTo>
                <a:lnTo>
                  <a:pt x="23" y="96"/>
                </a:lnTo>
                <a:lnTo>
                  <a:pt x="25" y="86"/>
                </a:lnTo>
                <a:lnTo>
                  <a:pt x="0" y="60"/>
                </a:lnTo>
                <a:lnTo>
                  <a:pt x="13" y="55"/>
                </a:lnTo>
                <a:lnTo>
                  <a:pt x="23" y="53"/>
                </a:lnTo>
                <a:lnTo>
                  <a:pt x="39" y="53"/>
                </a:lnTo>
                <a:lnTo>
                  <a:pt x="57" y="55"/>
                </a:lnTo>
                <a:lnTo>
                  <a:pt x="67" y="57"/>
                </a:lnTo>
                <a:lnTo>
                  <a:pt x="79" y="60"/>
                </a:lnTo>
                <a:lnTo>
                  <a:pt x="85" y="63"/>
                </a:lnTo>
                <a:lnTo>
                  <a:pt x="100" y="66"/>
                </a:lnTo>
                <a:lnTo>
                  <a:pt x="108" y="66"/>
                </a:lnTo>
                <a:lnTo>
                  <a:pt x="115" y="63"/>
                </a:lnTo>
                <a:lnTo>
                  <a:pt x="119" y="60"/>
                </a:lnTo>
                <a:lnTo>
                  <a:pt x="123" y="55"/>
                </a:lnTo>
                <a:lnTo>
                  <a:pt x="129" y="52"/>
                </a:lnTo>
                <a:lnTo>
                  <a:pt x="136" y="50"/>
                </a:lnTo>
                <a:lnTo>
                  <a:pt x="142" y="47"/>
                </a:lnTo>
                <a:lnTo>
                  <a:pt x="150" y="47"/>
                </a:lnTo>
                <a:lnTo>
                  <a:pt x="157" y="47"/>
                </a:lnTo>
                <a:lnTo>
                  <a:pt x="165" y="49"/>
                </a:lnTo>
                <a:lnTo>
                  <a:pt x="170" y="50"/>
                </a:lnTo>
                <a:lnTo>
                  <a:pt x="175" y="53"/>
                </a:lnTo>
                <a:lnTo>
                  <a:pt x="177" y="58"/>
                </a:lnTo>
                <a:lnTo>
                  <a:pt x="178" y="63"/>
                </a:lnTo>
                <a:lnTo>
                  <a:pt x="181" y="68"/>
                </a:lnTo>
                <a:lnTo>
                  <a:pt x="191" y="75"/>
                </a:lnTo>
                <a:lnTo>
                  <a:pt x="206" y="78"/>
                </a:lnTo>
                <a:lnTo>
                  <a:pt x="221" y="80"/>
                </a:lnTo>
                <a:lnTo>
                  <a:pt x="225" y="78"/>
                </a:lnTo>
                <a:lnTo>
                  <a:pt x="232" y="75"/>
                </a:lnTo>
                <a:lnTo>
                  <a:pt x="237" y="71"/>
                </a:lnTo>
                <a:lnTo>
                  <a:pt x="240" y="68"/>
                </a:lnTo>
                <a:lnTo>
                  <a:pt x="245" y="65"/>
                </a:lnTo>
                <a:lnTo>
                  <a:pt x="255" y="58"/>
                </a:lnTo>
                <a:lnTo>
                  <a:pt x="265" y="53"/>
                </a:lnTo>
                <a:lnTo>
                  <a:pt x="276" y="47"/>
                </a:lnTo>
                <a:lnTo>
                  <a:pt x="288" y="42"/>
                </a:lnTo>
                <a:lnTo>
                  <a:pt x="296" y="37"/>
                </a:lnTo>
                <a:lnTo>
                  <a:pt x="310" y="31"/>
                </a:lnTo>
                <a:lnTo>
                  <a:pt x="320" y="27"/>
                </a:lnTo>
                <a:lnTo>
                  <a:pt x="330" y="24"/>
                </a:lnTo>
                <a:lnTo>
                  <a:pt x="340" y="21"/>
                </a:lnTo>
                <a:lnTo>
                  <a:pt x="346" y="16"/>
                </a:lnTo>
                <a:lnTo>
                  <a:pt x="351" y="13"/>
                </a:lnTo>
                <a:lnTo>
                  <a:pt x="358" y="8"/>
                </a:lnTo>
                <a:lnTo>
                  <a:pt x="361" y="6"/>
                </a:lnTo>
                <a:lnTo>
                  <a:pt x="367" y="3"/>
                </a:lnTo>
                <a:lnTo>
                  <a:pt x="374" y="0"/>
                </a:lnTo>
                <a:lnTo>
                  <a:pt x="381" y="0"/>
                </a:lnTo>
                <a:lnTo>
                  <a:pt x="385" y="0"/>
                </a:lnTo>
                <a:lnTo>
                  <a:pt x="390" y="0"/>
                </a:lnTo>
                <a:close/>
              </a:path>
            </a:pathLst>
          </a:custGeom>
          <a:solidFill>
            <a:srgbClr val="009900">
              <a:alpha val="43921"/>
            </a:srgbClr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5" name="Freeform 13"/>
          <p:cNvSpPr>
            <a:spLocks/>
          </p:cNvSpPr>
          <p:nvPr/>
        </p:nvSpPr>
        <p:spPr bwMode="auto">
          <a:xfrm>
            <a:off x="796925" y="2905125"/>
            <a:ext cx="608013" cy="369888"/>
          </a:xfrm>
          <a:custGeom>
            <a:avLst/>
            <a:gdLst>
              <a:gd name="T0" fmla="*/ 2147483647 w 601"/>
              <a:gd name="T1" fmla="*/ 2147483647 h 238"/>
              <a:gd name="T2" fmla="*/ 2147483647 w 601"/>
              <a:gd name="T3" fmla="*/ 2147483647 h 238"/>
              <a:gd name="T4" fmla="*/ 2147483647 w 601"/>
              <a:gd name="T5" fmla="*/ 2147483647 h 238"/>
              <a:gd name="T6" fmla="*/ 2147483647 w 601"/>
              <a:gd name="T7" fmla="*/ 2147483647 h 238"/>
              <a:gd name="T8" fmla="*/ 2147483647 w 601"/>
              <a:gd name="T9" fmla="*/ 2147483647 h 238"/>
              <a:gd name="T10" fmla="*/ 2147483647 w 601"/>
              <a:gd name="T11" fmla="*/ 2147483647 h 238"/>
              <a:gd name="T12" fmla="*/ 2147483647 w 601"/>
              <a:gd name="T13" fmla="*/ 2147483647 h 238"/>
              <a:gd name="T14" fmla="*/ 2147483647 w 601"/>
              <a:gd name="T15" fmla="*/ 2147483647 h 238"/>
              <a:gd name="T16" fmla="*/ 2147483647 w 601"/>
              <a:gd name="T17" fmla="*/ 2147483647 h 238"/>
              <a:gd name="T18" fmla="*/ 2147483647 w 601"/>
              <a:gd name="T19" fmla="*/ 2147483647 h 238"/>
              <a:gd name="T20" fmla="*/ 2147483647 w 601"/>
              <a:gd name="T21" fmla="*/ 2147483647 h 238"/>
              <a:gd name="T22" fmla="*/ 2147483647 w 601"/>
              <a:gd name="T23" fmla="*/ 2147483647 h 238"/>
              <a:gd name="T24" fmla="*/ 2147483647 w 601"/>
              <a:gd name="T25" fmla="*/ 2147483647 h 238"/>
              <a:gd name="T26" fmla="*/ 2147483647 w 601"/>
              <a:gd name="T27" fmla="*/ 2147483647 h 238"/>
              <a:gd name="T28" fmla="*/ 2147483647 w 601"/>
              <a:gd name="T29" fmla="*/ 2147483647 h 238"/>
              <a:gd name="T30" fmla="*/ 2147483647 w 601"/>
              <a:gd name="T31" fmla="*/ 2147483647 h 238"/>
              <a:gd name="T32" fmla="*/ 2147483647 w 601"/>
              <a:gd name="T33" fmla="*/ 2147483647 h 238"/>
              <a:gd name="T34" fmla="*/ 2147483647 w 601"/>
              <a:gd name="T35" fmla="*/ 2147483647 h 238"/>
              <a:gd name="T36" fmla="*/ 2147483647 w 601"/>
              <a:gd name="T37" fmla="*/ 2147483647 h 238"/>
              <a:gd name="T38" fmla="*/ 2147483647 w 601"/>
              <a:gd name="T39" fmla="*/ 2147483647 h 238"/>
              <a:gd name="T40" fmla="*/ 2147483647 w 601"/>
              <a:gd name="T41" fmla="*/ 2147483647 h 238"/>
              <a:gd name="T42" fmla="*/ 2147483647 w 601"/>
              <a:gd name="T43" fmla="*/ 2147483647 h 238"/>
              <a:gd name="T44" fmla="*/ 2147483647 w 601"/>
              <a:gd name="T45" fmla="*/ 2147483647 h 238"/>
              <a:gd name="T46" fmla="*/ 2147483647 w 601"/>
              <a:gd name="T47" fmla="*/ 2147483647 h 238"/>
              <a:gd name="T48" fmla="*/ 2147483647 w 601"/>
              <a:gd name="T49" fmla="*/ 2147483647 h 238"/>
              <a:gd name="T50" fmla="*/ 2147483647 w 601"/>
              <a:gd name="T51" fmla="*/ 2147483647 h 238"/>
              <a:gd name="T52" fmla="*/ 2147483647 w 601"/>
              <a:gd name="T53" fmla="*/ 2147483647 h 238"/>
              <a:gd name="T54" fmla="*/ 2147483647 w 601"/>
              <a:gd name="T55" fmla="*/ 2147483647 h 238"/>
              <a:gd name="T56" fmla="*/ 2147483647 w 601"/>
              <a:gd name="T57" fmla="*/ 2147483647 h 238"/>
              <a:gd name="T58" fmla="*/ 2147483647 w 601"/>
              <a:gd name="T59" fmla="*/ 2147483647 h 238"/>
              <a:gd name="T60" fmla="*/ 2147483647 w 601"/>
              <a:gd name="T61" fmla="*/ 2147483647 h 238"/>
              <a:gd name="T62" fmla="*/ 2147483647 w 601"/>
              <a:gd name="T63" fmla="*/ 2147483647 h 238"/>
              <a:gd name="T64" fmla="*/ 2147483647 w 601"/>
              <a:gd name="T65" fmla="*/ 2147483647 h 238"/>
              <a:gd name="T66" fmla="*/ 2147483647 w 601"/>
              <a:gd name="T67" fmla="*/ 2147483647 h 238"/>
              <a:gd name="T68" fmla="*/ 2147483647 w 601"/>
              <a:gd name="T69" fmla="*/ 2147483647 h 238"/>
              <a:gd name="T70" fmla="*/ 2147483647 w 601"/>
              <a:gd name="T71" fmla="*/ 2147483647 h 238"/>
              <a:gd name="T72" fmla="*/ 2147483647 w 601"/>
              <a:gd name="T73" fmla="*/ 2147483647 h 238"/>
              <a:gd name="T74" fmla="*/ 2147483647 w 601"/>
              <a:gd name="T75" fmla="*/ 2147483647 h 238"/>
              <a:gd name="T76" fmla="*/ 2147483647 w 601"/>
              <a:gd name="T77" fmla="*/ 2147483647 h 238"/>
              <a:gd name="T78" fmla="*/ 2147483647 w 601"/>
              <a:gd name="T79" fmla="*/ 2147483647 h 238"/>
              <a:gd name="T80" fmla="*/ 2147483647 w 601"/>
              <a:gd name="T81" fmla="*/ 2147483647 h 238"/>
              <a:gd name="T82" fmla="*/ 2147483647 w 601"/>
              <a:gd name="T83" fmla="*/ 2147483647 h 238"/>
              <a:gd name="T84" fmla="*/ 2147483647 w 601"/>
              <a:gd name="T85" fmla="*/ 2147483647 h 238"/>
              <a:gd name="T86" fmla="*/ 2147483647 w 601"/>
              <a:gd name="T87" fmla="*/ 2147483647 h 238"/>
              <a:gd name="T88" fmla="*/ 2147483647 w 601"/>
              <a:gd name="T89" fmla="*/ 2147483647 h 238"/>
              <a:gd name="T90" fmla="*/ 2147483647 w 601"/>
              <a:gd name="T91" fmla="*/ 2147483647 h 238"/>
              <a:gd name="T92" fmla="*/ 2147483647 w 601"/>
              <a:gd name="T93" fmla="*/ 2147483647 h 238"/>
              <a:gd name="T94" fmla="*/ 2147483647 w 601"/>
              <a:gd name="T95" fmla="*/ 2147483647 h 238"/>
              <a:gd name="T96" fmla="*/ 2147483647 w 601"/>
              <a:gd name="T97" fmla="*/ 2147483647 h 238"/>
              <a:gd name="T98" fmla="*/ 2147483647 w 601"/>
              <a:gd name="T99" fmla="*/ 2147483647 h 238"/>
              <a:gd name="T100" fmla="*/ 2147483647 w 601"/>
              <a:gd name="T101" fmla="*/ 2147483647 h 238"/>
              <a:gd name="T102" fmla="*/ 2147483647 w 601"/>
              <a:gd name="T103" fmla="*/ 2147483647 h 238"/>
              <a:gd name="T104" fmla="*/ 2147483647 w 601"/>
              <a:gd name="T105" fmla="*/ 2147483647 h 238"/>
              <a:gd name="T106" fmla="*/ 2147483647 w 601"/>
              <a:gd name="T107" fmla="*/ 2147483647 h 238"/>
              <a:gd name="T108" fmla="*/ 2147483647 w 601"/>
              <a:gd name="T109" fmla="*/ 2147483647 h 23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601"/>
              <a:gd name="T166" fmla="*/ 0 h 238"/>
              <a:gd name="T167" fmla="*/ 601 w 601"/>
              <a:gd name="T168" fmla="*/ 238 h 23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601" h="238">
                <a:moveTo>
                  <a:pt x="518" y="85"/>
                </a:moveTo>
                <a:lnTo>
                  <a:pt x="508" y="90"/>
                </a:lnTo>
                <a:lnTo>
                  <a:pt x="506" y="91"/>
                </a:lnTo>
                <a:lnTo>
                  <a:pt x="503" y="95"/>
                </a:lnTo>
                <a:lnTo>
                  <a:pt x="501" y="101"/>
                </a:lnTo>
                <a:lnTo>
                  <a:pt x="513" y="105"/>
                </a:lnTo>
                <a:lnTo>
                  <a:pt x="513" y="111"/>
                </a:lnTo>
                <a:lnTo>
                  <a:pt x="513" y="114"/>
                </a:lnTo>
                <a:lnTo>
                  <a:pt x="519" y="118"/>
                </a:lnTo>
                <a:lnTo>
                  <a:pt x="529" y="114"/>
                </a:lnTo>
                <a:lnTo>
                  <a:pt x="534" y="114"/>
                </a:lnTo>
                <a:lnTo>
                  <a:pt x="537" y="118"/>
                </a:lnTo>
                <a:lnTo>
                  <a:pt x="539" y="126"/>
                </a:lnTo>
                <a:lnTo>
                  <a:pt x="554" y="124"/>
                </a:lnTo>
                <a:lnTo>
                  <a:pt x="565" y="126"/>
                </a:lnTo>
                <a:lnTo>
                  <a:pt x="570" y="126"/>
                </a:lnTo>
                <a:lnTo>
                  <a:pt x="572" y="129"/>
                </a:lnTo>
                <a:lnTo>
                  <a:pt x="572" y="131"/>
                </a:lnTo>
                <a:lnTo>
                  <a:pt x="563" y="134"/>
                </a:lnTo>
                <a:lnTo>
                  <a:pt x="563" y="136"/>
                </a:lnTo>
                <a:lnTo>
                  <a:pt x="572" y="137"/>
                </a:lnTo>
                <a:lnTo>
                  <a:pt x="586" y="140"/>
                </a:lnTo>
                <a:lnTo>
                  <a:pt x="594" y="140"/>
                </a:lnTo>
                <a:lnTo>
                  <a:pt x="601" y="140"/>
                </a:lnTo>
                <a:lnTo>
                  <a:pt x="601" y="144"/>
                </a:lnTo>
                <a:lnTo>
                  <a:pt x="598" y="145"/>
                </a:lnTo>
                <a:lnTo>
                  <a:pt x="593" y="149"/>
                </a:lnTo>
                <a:lnTo>
                  <a:pt x="590" y="150"/>
                </a:lnTo>
                <a:lnTo>
                  <a:pt x="585" y="165"/>
                </a:lnTo>
                <a:lnTo>
                  <a:pt x="593" y="168"/>
                </a:lnTo>
                <a:lnTo>
                  <a:pt x="594" y="171"/>
                </a:lnTo>
                <a:lnTo>
                  <a:pt x="594" y="176"/>
                </a:lnTo>
                <a:lnTo>
                  <a:pt x="593" y="181"/>
                </a:lnTo>
                <a:lnTo>
                  <a:pt x="591" y="186"/>
                </a:lnTo>
                <a:lnTo>
                  <a:pt x="590" y="189"/>
                </a:lnTo>
                <a:lnTo>
                  <a:pt x="588" y="191"/>
                </a:lnTo>
                <a:lnTo>
                  <a:pt x="585" y="198"/>
                </a:lnTo>
                <a:lnTo>
                  <a:pt x="575" y="198"/>
                </a:lnTo>
                <a:lnTo>
                  <a:pt x="542" y="204"/>
                </a:lnTo>
                <a:lnTo>
                  <a:pt x="541" y="198"/>
                </a:lnTo>
                <a:lnTo>
                  <a:pt x="521" y="196"/>
                </a:lnTo>
                <a:lnTo>
                  <a:pt x="503" y="199"/>
                </a:lnTo>
                <a:lnTo>
                  <a:pt x="477" y="204"/>
                </a:lnTo>
                <a:lnTo>
                  <a:pt x="467" y="209"/>
                </a:lnTo>
                <a:lnTo>
                  <a:pt x="461" y="216"/>
                </a:lnTo>
                <a:lnTo>
                  <a:pt x="425" y="227"/>
                </a:lnTo>
                <a:lnTo>
                  <a:pt x="377" y="238"/>
                </a:lnTo>
                <a:lnTo>
                  <a:pt x="369" y="233"/>
                </a:lnTo>
                <a:lnTo>
                  <a:pt x="351" y="233"/>
                </a:lnTo>
                <a:lnTo>
                  <a:pt x="345" y="232"/>
                </a:lnTo>
                <a:lnTo>
                  <a:pt x="324" y="235"/>
                </a:lnTo>
                <a:lnTo>
                  <a:pt x="317" y="235"/>
                </a:lnTo>
                <a:lnTo>
                  <a:pt x="307" y="235"/>
                </a:lnTo>
                <a:lnTo>
                  <a:pt x="297" y="232"/>
                </a:lnTo>
                <a:lnTo>
                  <a:pt x="289" y="233"/>
                </a:lnTo>
                <a:lnTo>
                  <a:pt x="286" y="232"/>
                </a:lnTo>
                <a:lnTo>
                  <a:pt x="284" y="227"/>
                </a:lnTo>
                <a:lnTo>
                  <a:pt x="279" y="222"/>
                </a:lnTo>
                <a:lnTo>
                  <a:pt x="275" y="211"/>
                </a:lnTo>
                <a:lnTo>
                  <a:pt x="268" y="209"/>
                </a:lnTo>
                <a:lnTo>
                  <a:pt x="268" y="202"/>
                </a:lnTo>
                <a:lnTo>
                  <a:pt x="268" y="198"/>
                </a:lnTo>
                <a:lnTo>
                  <a:pt x="270" y="193"/>
                </a:lnTo>
                <a:lnTo>
                  <a:pt x="271" y="188"/>
                </a:lnTo>
                <a:lnTo>
                  <a:pt x="266" y="186"/>
                </a:lnTo>
                <a:lnTo>
                  <a:pt x="257" y="185"/>
                </a:lnTo>
                <a:lnTo>
                  <a:pt x="257" y="199"/>
                </a:lnTo>
                <a:lnTo>
                  <a:pt x="255" y="204"/>
                </a:lnTo>
                <a:lnTo>
                  <a:pt x="250" y="207"/>
                </a:lnTo>
                <a:lnTo>
                  <a:pt x="245" y="209"/>
                </a:lnTo>
                <a:lnTo>
                  <a:pt x="240" y="211"/>
                </a:lnTo>
                <a:lnTo>
                  <a:pt x="235" y="211"/>
                </a:lnTo>
                <a:lnTo>
                  <a:pt x="230" y="214"/>
                </a:lnTo>
                <a:lnTo>
                  <a:pt x="229" y="216"/>
                </a:lnTo>
                <a:lnTo>
                  <a:pt x="226" y="217"/>
                </a:lnTo>
                <a:lnTo>
                  <a:pt x="224" y="216"/>
                </a:lnTo>
                <a:lnTo>
                  <a:pt x="222" y="211"/>
                </a:lnTo>
                <a:lnTo>
                  <a:pt x="219" y="209"/>
                </a:lnTo>
                <a:lnTo>
                  <a:pt x="214" y="211"/>
                </a:lnTo>
                <a:lnTo>
                  <a:pt x="209" y="219"/>
                </a:lnTo>
                <a:lnTo>
                  <a:pt x="206" y="222"/>
                </a:lnTo>
                <a:lnTo>
                  <a:pt x="198" y="225"/>
                </a:lnTo>
                <a:lnTo>
                  <a:pt x="193" y="225"/>
                </a:lnTo>
                <a:lnTo>
                  <a:pt x="183" y="220"/>
                </a:lnTo>
                <a:lnTo>
                  <a:pt x="177" y="219"/>
                </a:lnTo>
                <a:lnTo>
                  <a:pt x="167" y="217"/>
                </a:lnTo>
                <a:lnTo>
                  <a:pt x="167" y="209"/>
                </a:lnTo>
                <a:lnTo>
                  <a:pt x="167" y="204"/>
                </a:lnTo>
                <a:lnTo>
                  <a:pt x="165" y="198"/>
                </a:lnTo>
                <a:lnTo>
                  <a:pt x="159" y="194"/>
                </a:lnTo>
                <a:lnTo>
                  <a:pt x="154" y="194"/>
                </a:lnTo>
                <a:lnTo>
                  <a:pt x="147" y="194"/>
                </a:lnTo>
                <a:lnTo>
                  <a:pt x="139" y="194"/>
                </a:lnTo>
                <a:lnTo>
                  <a:pt x="136" y="189"/>
                </a:lnTo>
                <a:lnTo>
                  <a:pt x="124" y="191"/>
                </a:lnTo>
                <a:lnTo>
                  <a:pt x="118" y="193"/>
                </a:lnTo>
                <a:lnTo>
                  <a:pt x="115" y="199"/>
                </a:lnTo>
                <a:lnTo>
                  <a:pt x="111" y="201"/>
                </a:lnTo>
                <a:lnTo>
                  <a:pt x="103" y="201"/>
                </a:lnTo>
                <a:lnTo>
                  <a:pt x="98" y="198"/>
                </a:lnTo>
                <a:lnTo>
                  <a:pt x="93" y="198"/>
                </a:lnTo>
                <a:lnTo>
                  <a:pt x="90" y="199"/>
                </a:lnTo>
                <a:lnTo>
                  <a:pt x="88" y="198"/>
                </a:lnTo>
                <a:lnTo>
                  <a:pt x="85" y="194"/>
                </a:lnTo>
                <a:lnTo>
                  <a:pt x="82" y="188"/>
                </a:lnTo>
                <a:lnTo>
                  <a:pt x="75" y="180"/>
                </a:lnTo>
                <a:lnTo>
                  <a:pt x="74" y="176"/>
                </a:lnTo>
                <a:lnTo>
                  <a:pt x="74" y="171"/>
                </a:lnTo>
                <a:lnTo>
                  <a:pt x="75" y="163"/>
                </a:lnTo>
                <a:lnTo>
                  <a:pt x="75" y="150"/>
                </a:lnTo>
                <a:lnTo>
                  <a:pt x="41" y="149"/>
                </a:lnTo>
                <a:lnTo>
                  <a:pt x="15" y="145"/>
                </a:lnTo>
                <a:lnTo>
                  <a:pt x="9" y="140"/>
                </a:lnTo>
                <a:lnTo>
                  <a:pt x="0" y="129"/>
                </a:lnTo>
                <a:lnTo>
                  <a:pt x="2" y="118"/>
                </a:lnTo>
                <a:lnTo>
                  <a:pt x="2" y="116"/>
                </a:lnTo>
                <a:lnTo>
                  <a:pt x="26" y="119"/>
                </a:lnTo>
                <a:lnTo>
                  <a:pt x="36" y="113"/>
                </a:lnTo>
                <a:lnTo>
                  <a:pt x="38" y="108"/>
                </a:lnTo>
                <a:lnTo>
                  <a:pt x="35" y="101"/>
                </a:lnTo>
                <a:lnTo>
                  <a:pt x="30" y="98"/>
                </a:lnTo>
                <a:lnTo>
                  <a:pt x="28" y="90"/>
                </a:lnTo>
                <a:lnTo>
                  <a:pt x="26" y="85"/>
                </a:lnTo>
                <a:lnTo>
                  <a:pt x="33" y="77"/>
                </a:lnTo>
                <a:lnTo>
                  <a:pt x="49" y="82"/>
                </a:lnTo>
                <a:lnTo>
                  <a:pt x="48" y="85"/>
                </a:lnTo>
                <a:lnTo>
                  <a:pt x="66" y="90"/>
                </a:lnTo>
                <a:lnTo>
                  <a:pt x="66" y="87"/>
                </a:lnTo>
                <a:lnTo>
                  <a:pt x="71" y="83"/>
                </a:lnTo>
                <a:lnTo>
                  <a:pt x="75" y="82"/>
                </a:lnTo>
                <a:lnTo>
                  <a:pt x="82" y="85"/>
                </a:lnTo>
                <a:lnTo>
                  <a:pt x="85" y="87"/>
                </a:lnTo>
                <a:lnTo>
                  <a:pt x="92" y="88"/>
                </a:lnTo>
                <a:lnTo>
                  <a:pt x="98" y="87"/>
                </a:lnTo>
                <a:lnTo>
                  <a:pt x="103" y="85"/>
                </a:lnTo>
                <a:lnTo>
                  <a:pt x="111" y="87"/>
                </a:lnTo>
                <a:lnTo>
                  <a:pt x="120" y="90"/>
                </a:lnTo>
                <a:lnTo>
                  <a:pt x="128" y="91"/>
                </a:lnTo>
                <a:lnTo>
                  <a:pt x="139" y="88"/>
                </a:lnTo>
                <a:lnTo>
                  <a:pt x="155" y="82"/>
                </a:lnTo>
                <a:lnTo>
                  <a:pt x="164" y="85"/>
                </a:lnTo>
                <a:lnTo>
                  <a:pt x="170" y="85"/>
                </a:lnTo>
                <a:lnTo>
                  <a:pt x="182" y="80"/>
                </a:lnTo>
                <a:lnTo>
                  <a:pt x="190" y="78"/>
                </a:lnTo>
                <a:lnTo>
                  <a:pt x="198" y="78"/>
                </a:lnTo>
                <a:lnTo>
                  <a:pt x="203" y="80"/>
                </a:lnTo>
                <a:lnTo>
                  <a:pt x="208" y="82"/>
                </a:lnTo>
                <a:lnTo>
                  <a:pt x="211" y="72"/>
                </a:lnTo>
                <a:lnTo>
                  <a:pt x="217" y="69"/>
                </a:lnTo>
                <a:lnTo>
                  <a:pt x="222" y="69"/>
                </a:lnTo>
                <a:lnTo>
                  <a:pt x="230" y="70"/>
                </a:lnTo>
                <a:lnTo>
                  <a:pt x="235" y="67"/>
                </a:lnTo>
                <a:lnTo>
                  <a:pt x="242" y="67"/>
                </a:lnTo>
                <a:lnTo>
                  <a:pt x="248" y="65"/>
                </a:lnTo>
                <a:lnTo>
                  <a:pt x="252" y="65"/>
                </a:lnTo>
                <a:lnTo>
                  <a:pt x="261" y="69"/>
                </a:lnTo>
                <a:lnTo>
                  <a:pt x="270" y="69"/>
                </a:lnTo>
                <a:lnTo>
                  <a:pt x="275" y="69"/>
                </a:lnTo>
                <a:lnTo>
                  <a:pt x="271" y="74"/>
                </a:lnTo>
                <a:lnTo>
                  <a:pt x="268" y="75"/>
                </a:lnTo>
                <a:lnTo>
                  <a:pt x="263" y="78"/>
                </a:lnTo>
                <a:lnTo>
                  <a:pt x="266" y="82"/>
                </a:lnTo>
                <a:lnTo>
                  <a:pt x="276" y="80"/>
                </a:lnTo>
                <a:lnTo>
                  <a:pt x="283" y="80"/>
                </a:lnTo>
                <a:lnTo>
                  <a:pt x="289" y="78"/>
                </a:lnTo>
                <a:lnTo>
                  <a:pt x="293" y="75"/>
                </a:lnTo>
                <a:lnTo>
                  <a:pt x="296" y="72"/>
                </a:lnTo>
                <a:lnTo>
                  <a:pt x="299" y="72"/>
                </a:lnTo>
                <a:lnTo>
                  <a:pt x="301" y="74"/>
                </a:lnTo>
                <a:lnTo>
                  <a:pt x="301" y="77"/>
                </a:lnTo>
                <a:lnTo>
                  <a:pt x="302" y="80"/>
                </a:lnTo>
                <a:lnTo>
                  <a:pt x="310" y="80"/>
                </a:lnTo>
                <a:lnTo>
                  <a:pt x="312" y="78"/>
                </a:lnTo>
                <a:lnTo>
                  <a:pt x="317" y="77"/>
                </a:lnTo>
                <a:lnTo>
                  <a:pt x="322" y="74"/>
                </a:lnTo>
                <a:lnTo>
                  <a:pt x="325" y="70"/>
                </a:lnTo>
                <a:lnTo>
                  <a:pt x="327" y="65"/>
                </a:lnTo>
                <a:lnTo>
                  <a:pt x="328" y="60"/>
                </a:lnTo>
                <a:lnTo>
                  <a:pt x="327" y="57"/>
                </a:lnTo>
                <a:lnTo>
                  <a:pt x="310" y="57"/>
                </a:lnTo>
                <a:lnTo>
                  <a:pt x="307" y="56"/>
                </a:lnTo>
                <a:lnTo>
                  <a:pt x="301" y="47"/>
                </a:lnTo>
                <a:lnTo>
                  <a:pt x="309" y="47"/>
                </a:lnTo>
                <a:lnTo>
                  <a:pt x="310" y="44"/>
                </a:lnTo>
                <a:lnTo>
                  <a:pt x="307" y="41"/>
                </a:lnTo>
                <a:lnTo>
                  <a:pt x="306" y="38"/>
                </a:lnTo>
                <a:lnTo>
                  <a:pt x="307" y="33"/>
                </a:lnTo>
                <a:lnTo>
                  <a:pt x="309" y="28"/>
                </a:lnTo>
                <a:lnTo>
                  <a:pt x="306" y="25"/>
                </a:lnTo>
                <a:lnTo>
                  <a:pt x="302" y="21"/>
                </a:lnTo>
                <a:lnTo>
                  <a:pt x="312" y="16"/>
                </a:lnTo>
                <a:lnTo>
                  <a:pt x="310" y="12"/>
                </a:lnTo>
                <a:lnTo>
                  <a:pt x="306" y="10"/>
                </a:lnTo>
                <a:lnTo>
                  <a:pt x="307" y="5"/>
                </a:lnTo>
                <a:lnTo>
                  <a:pt x="322" y="5"/>
                </a:lnTo>
                <a:lnTo>
                  <a:pt x="340" y="3"/>
                </a:lnTo>
                <a:lnTo>
                  <a:pt x="350" y="3"/>
                </a:lnTo>
                <a:lnTo>
                  <a:pt x="355" y="0"/>
                </a:lnTo>
                <a:lnTo>
                  <a:pt x="361" y="2"/>
                </a:lnTo>
                <a:lnTo>
                  <a:pt x="363" y="5"/>
                </a:lnTo>
                <a:lnTo>
                  <a:pt x="384" y="5"/>
                </a:lnTo>
                <a:lnTo>
                  <a:pt x="392" y="3"/>
                </a:lnTo>
                <a:lnTo>
                  <a:pt x="400" y="5"/>
                </a:lnTo>
                <a:lnTo>
                  <a:pt x="402" y="8"/>
                </a:lnTo>
                <a:lnTo>
                  <a:pt x="405" y="13"/>
                </a:lnTo>
                <a:lnTo>
                  <a:pt x="405" y="18"/>
                </a:lnTo>
                <a:lnTo>
                  <a:pt x="410" y="28"/>
                </a:lnTo>
                <a:lnTo>
                  <a:pt x="412" y="34"/>
                </a:lnTo>
                <a:lnTo>
                  <a:pt x="413" y="36"/>
                </a:lnTo>
                <a:lnTo>
                  <a:pt x="420" y="38"/>
                </a:lnTo>
                <a:lnTo>
                  <a:pt x="420" y="41"/>
                </a:lnTo>
                <a:lnTo>
                  <a:pt x="423" y="44"/>
                </a:lnTo>
                <a:lnTo>
                  <a:pt x="421" y="51"/>
                </a:lnTo>
                <a:lnTo>
                  <a:pt x="423" y="54"/>
                </a:lnTo>
                <a:lnTo>
                  <a:pt x="454" y="52"/>
                </a:lnTo>
                <a:lnTo>
                  <a:pt x="483" y="57"/>
                </a:lnTo>
                <a:lnTo>
                  <a:pt x="477" y="67"/>
                </a:lnTo>
                <a:lnTo>
                  <a:pt x="482" y="69"/>
                </a:lnTo>
                <a:lnTo>
                  <a:pt x="488" y="67"/>
                </a:lnTo>
                <a:lnTo>
                  <a:pt x="495" y="64"/>
                </a:lnTo>
                <a:lnTo>
                  <a:pt x="513" y="65"/>
                </a:lnTo>
                <a:lnTo>
                  <a:pt x="510" y="82"/>
                </a:lnTo>
                <a:lnTo>
                  <a:pt x="518" y="85"/>
                </a:lnTo>
                <a:close/>
              </a:path>
            </a:pathLst>
          </a:custGeom>
          <a:solidFill>
            <a:srgbClr val="FF00C5">
              <a:alpha val="23137"/>
            </a:srgbClr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6" name="Freeform 14"/>
          <p:cNvSpPr>
            <a:spLocks/>
          </p:cNvSpPr>
          <p:nvPr/>
        </p:nvSpPr>
        <p:spPr bwMode="auto">
          <a:xfrm>
            <a:off x="1973263" y="2928938"/>
            <a:ext cx="661987" cy="615950"/>
          </a:xfrm>
          <a:custGeom>
            <a:avLst/>
            <a:gdLst>
              <a:gd name="T0" fmla="*/ 2147483647 w 655"/>
              <a:gd name="T1" fmla="*/ 2147483647 h 396"/>
              <a:gd name="T2" fmla="*/ 2147483647 w 655"/>
              <a:gd name="T3" fmla="*/ 2147483647 h 396"/>
              <a:gd name="T4" fmla="*/ 2147483647 w 655"/>
              <a:gd name="T5" fmla="*/ 2147483647 h 396"/>
              <a:gd name="T6" fmla="*/ 2147483647 w 655"/>
              <a:gd name="T7" fmla="*/ 0 h 396"/>
              <a:gd name="T8" fmla="*/ 2147483647 w 655"/>
              <a:gd name="T9" fmla="*/ 2147483647 h 396"/>
              <a:gd name="T10" fmla="*/ 2147483647 w 655"/>
              <a:gd name="T11" fmla="*/ 2147483647 h 396"/>
              <a:gd name="T12" fmla="*/ 2147483647 w 655"/>
              <a:gd name="T13" fmla="*/ 2147483647 h 396"/>
              <a:gd name="T14" fmla="*/ 2147483647 w 655"/>
              <a:gd name="T15" fmla="*/ 2147483647 h 396"/>
              <a:gd name="T16" fmla="*/ 2147483647 w 655"/>
              <a:gd name="T17" fmla="*/ 2147483647 h 396"/>
              <a:gd name="T18" fmla="*/ 2147483647 w 655"/>
              <a:gd name="T19" fmla="*/ 2147483647 h 396"/>
              <a:gd name="T20" fmla="*/ 2147483647 w 655"/>
              <a:gd name="T21" fmla="*/ 2147483647 h 396"/>
              <a:gd name="T22" fmla="*/ 2147483647 w 655"/>
              <a:gd name="T23" fmla="*/ 2147483647 h 396"/>
              <a:gd name="T24" fmla="*/ 2147483647 w 655"/>
              <a:gd name="T25" fmla="*/ 2147483647 h 396"/>
              <a:gd name="T26" fmla="*/ 2147483647 w 655"/>
              <a:gd name="T27" fmla="*/ 2147483647 h 396"/>
              <a:gd name="T28" fmla="*/ 2147483647 w 655"/>
              <a:gd name="T29" fmla="*/ 2147483647 h 396"/>
              <a:gd name="T30" fmla="*/ 2147483647 w 655"/>
              <a:gd name="T31" fmla="*/ 2147483647 h 396"/>
              <a:gd name="T32" fmla="*/ 2147483647 w 655"/>
              <a:gd name="T33" fmla="*/ 2147483647 h 396"/>
              <a:gd name="T34" fmla="*/ 2147483647 w 655"/>
              <a:gd name="T35" fmla="*/ 2147483647 h 396"/>
              <a:gd name="T36" fmla="*/ 2147483647 w 655"/>
              <a:gd name="T37" fmla="*/ 2147483647 h 396"/>
              <a:gd name="T38" fmla="*/ 2147483647 w 655"/>
              <a:gd name="T39" fmla="*/ 2147483647 h 396"/>
              <a:gd name="T40" fmla="*/ 2147483647 w 655"/>
              <a:gd name="T41" fmla="*/ 2147483647 h 396"/>
              <a:gd name="T42" fmla="*/ 2147483647 w 655"/>
              <a:gd name="T43" fmla="*/ 2147483647 h 396"/>
              <a:gd name="T44" fmla="*/ 2147483647 w 655"/>
              <a:gd name="T45" fmla="*/ 2147483647 h 396"/>
              <a:gd name="T46" fmla="*/ 2147483647 w 655"/>
              <a:gd name="T47" fmla="*/ 2147483647 h 396"/>
              <a:gd name="T48" fmla="*/ 2147483647 w 655"/>
              <a:gd name="T49" fmla="*/ 2147483647 h 396"/>
              <a:gd name="T50" fmla="*/ 2147483647 w 655"/>
              <a:gd name="T51" fmla="*/ 2147483647 h 396"/>
              <a:gd name="T52" fmla="*/ 2147483647 w 655"/>
              <a:gd name="T53" fmla="*/ 2147483647 h 396"/>
              <a:gd name="T54" fmla="*/ 2147483647 w 655"/>
              <a:gd name="T55" fmla="*/ 2147483647 h 396"/>
              <a:gd name="T56" fmla="*/ 2147483647 w 655"/>
              <a:gd name="T57" fmla="*/ 2147483647 h 396"/>
              <a:gd name="T58" fmla="*/ 2147483647 w 655"/>
              <a:gd name="T59" fmla="*/ 2147483647 h 396"/>
              <a:gd name="T60" fmla="*/ 2147483647 w 655"/>
              <a:gd name="T61" fmla="*/ 2147483647 h 396"/>
              <a:gd name="T62" fmla="*/ 2147483647 w 655"/>
              <a:gd name="T63" fmla="*/ 2147483647 h 396"/>
              <a:gd name="T64" fmla="*/ 2147483647 w 655"/>
              <a:gd name="T65" fmla="*/ 2147483647 h 396"/>
              <a:gd name="T66" fmla="*/ 2147483647 w 655"/>
              <a:gd name="T67" fmla="*/ 2147483647 h 396"/>
              <a:gd name="T68" fmla="*/ 2147483647 w 655"/>
              <a:gd name="T69" fmla="*/ 2147483647 h 396"/>
              <a:gd name="T70" fmla="*/ 2147483647 w 655"/>
              <a:gd name="T71" fmla="*/ 2147483647 h 396"/>
              <a:gd name="T72" fmla="*/ 2147483647 w 655"/>
              <a:gd name="T73" fmla="*/ 2147483647 h 396"/>
              <a:gd name="T74" fmla="*/ 2147483647 w 655"/>
              <a:gd name="T75" fmla="*/ 2147483647 h 396"/>
              <a:gd name="T76" fmla="*/ 2147483647 w 655"/>
              <a:gd name="T77" fmla="*/ 2147483647 h 396"/>
              <a:gd name="T78" fmla="*/ 2147483647 w 655"/>
              <a:gd name="T79" fmla="*/ 2147483647 h 396"/>
              <a:gd name="T80" fmla="*/ 2147483647 w 655"/>
              <a:gd name="T81" fmla="*/ 2147483647 h 396"/>
              <a:gd name="T82" fmla="*/ 2147483647 w 655"/>
              <a:gd name="T83" fmla="*/ 2147483647 h 396"/>
              <a:gd name="T84" fmla="*/ 2147483647 w 655"/>
              <a:gd name="T85" fmla="*/ 2147483647 h 396"/>
              <a:gd name="T86" fmla="*/ 2147483647 w 655"/>
              <a:gd name="T87" fmla="*/ 2147483647 h 396"/>
              <a:gd name="T88" fmla="*/ 2147483647 w 655"/>
              <a:gd name="T89" fmla="*/ 2147483647 h 396"/>
              <a:gd name="T90" fmla="*/ 2147483647 w 655"/>
              <a:gd name="T91" fmla="*/ 2147483647 h 396"/>
              <a:gd name="T92" fmla="*/ 2147483647 w 655"/>
              <a:gd name="T93" fmla="*/ 2147483647 h 396"/>
              <a:gd name="T94" fmla="*/ 2147483647 w 655"/>
              <a:gd name="T95" fmla="*/ 2147483647 h 396"/>
              <a:gd name="T96" fmla="*/ 2147483647 w 655"/>
              <a:gd name="T97" fmla="*/ 2147483647 h 396"/>
              <a:gd name="T98" fmla="*/ 2147483647 w 655"/>
              <a:gd name="T99" fmla="*/ 2147483647 h 396"/>
              <a:gd name="T100" fmla="*/ 2147483647 w 655"/>
              <a:gd name="T101" fmla="*/ 2147483647 h 39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55"/>
              <a:gd name="T154" fmla="*/ 0 h 396"/>
              <a:gd name="T155" fmla="*/ 655 w 655"/>
              <a:gd name="T156" fmla="*/ 396 h 39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55" h="396">
                <a:moveTo>
                  <a:pt x="204" y="42"/>
                </a:moveTo>
                <a:lnTo>
                  <a:pt x="226" y="41"/>
                </a:lnTo>
                <a:lnTo>
                  <a:pt x="273" y="41"/>
                </a:lnTo>
                <a:lnTo>
                  <a:pt x="284" y="36"/>
                </a:lnTo>
                <a:lnTo>
                  <a:pt x="271" y="21"/>
                </a:lnTo>
                <a:lnTo>
                  <a:pt x="291" y="19"/>
                </a:lnTo>
                <a:lnTo>
                  <a:pt x="315" y="10"/>
                </a:lnTo>
                <a:lnTo>
                  <a:pt x="327" y="14"/>
                </a:lnTo>
                <a:lnTo>
                  <a:pt x="332" y="16"/>
                </a:lnTo>
                <a:lnTo>
                  <a:pt x="348" y="10"/>
                </a:lnTo>
                <a:lnTo>
                  <a:pt x="348" y="16"/>
                </a:lnTo>
                <a:lnTo>
                  <a:pt x="351" y="21"/>
                </a:lnTo>
                <a:lnTo>
                  <a:pt x="359" y="23"/>
                </a:lnTo>
                <a:lnTo>
                  <a:pt x="373" y="18"/>
                </a:lnTo>
                <a:lnTo>
                  <a:pt x="395" y="0"/>
                </a:lnTo>
                <a:lnTo>
                  <a:pt x="404" y="0"/>
                </a:lnTo>
                <a:lnTo>
                  <a:pt x="405" y="6"/>
                </a:lnTo>
                <a:lnTo>
                  <a:pt x="410" y="10"/>
                </a:lnTo>
                <a:lnTo>
                  <a:pt x="421" y="14"/>
                </a:lnTo>
                <a:lnTo>
                  <a:pt x="436" y="16"/>
                </a:lnTo>
                <a:lnTo>
                  <a:pt x="462" y="8"/>
                </a:lnTo>
                <a:lnTo>
                  <a:pt x="487" y="34"/>
                </a:lnTo>
                <a:lnTo>
                  <a:pt x="485" y="44"/>
                </a:lnTo>
                <a:lnTo>
                  <a:pt x="482" y="57"/>
                </a:lnTo>
                <a:lnTo>
                  <a:pt x="487" y="68"/>
                </a:lnTo>
                <a:lnTo>
                  <a:pt x="516" y="78"/>
                </a:lnTo>
                <a:lnTo>
                  <a:pt x="537" y="88"/>
                </a:lnTo>
                <a:lnTo>
                  <a:pt x="526" y="101"/>
                </a:lnTo>
                <a:lnTo>
                  <a:pt x="501" y="104"/>
                </a:lnTo>
                <a:lnTo>
                  <a:pt x="467" y="125"/>
                </a:lnTo>
                <a:lnTo>
                  <a:pt x="470" y="132"/>
                </a:lnTo>
                <a:lnTo>
                  <a:pt x="464" y="135"/>
                </a:lnTo>
                <a:lnTo>
                  <a:pt x="470" y="142"/>
                </a:lnTo>
                <a:lnTo>
                  <a:pt x="493" y="137"/>
                </a:lnTo>
                <a:lnTo>
                  <a:pt x="500" y="140"/>
                </a:lnTo>
                <a:lnTo>
                  <a:pt x="480" y="147"/>
                </a:lnTo>
                <a:lnTo>
                  <a:pt x="475" y="156"/>
                </a:lnTo>
                <a:lnTo>
                  <a:pt x="466" y="160"/>
                </a:lnTo>
                <a:lnTo>
                  <a:pt x="462" y="165"/>
                </a:lnTo>
                <a:lnTo>
                  <a:pt x="479" y="165"/>
                </a:lnTo>
                <a:lnTo>
                  <a:pt x="508" y="163"/>
                </a:lnTo>
                <a:lnTo>
                  <a:pt x="508" y="176"/>
                </a:lnTo>
                <a:lnTo>
                  <a:pt x="498" y="186"/>
                </a:lnTo>
                <a:lnTo>
                  <a:pt x="506" y="194"/>
                </a:lnTo>
                <a:lnTo>
                  <a:pt x="532" y="210"/>
                </a:lnTo>
                <a:lnTo>
                  <a:pt x="546" y="220"/>
                </a:lnTo>
                <a:lnTo>
                  <a:pt x="565" y="220"/>
                </a:lnTo>
                <a:lnTo>
                  <a:pt x="585" y="209"/>
                </a:lnTo>
                <a:lnTo>
                  <a:pt x="606" y="217"/>
                </a:lnTo>
                <a:lnTo>
                  <a:pt x="624" y="217"/>
                </a:lnTo>
                <a:lnTo>
                  <a:pt x="630" y="222"/>
                </a:lnTo>
                <a:lnTo>
                  <a:pt x="642" y="223"/>
                </a:lnTo>
                <a:lnTo>
                  <a:pt x="645" y="233"/>
                </a:lnTo>
                <a:lnTo>
                  <a:pt x="655" y="243"/>
                </a:lnTo>
                <a:lnTo>
                  <a:pt x="634" y="248"/>
                </a:lnTo>
                <a:lnTo>
                  <a:pt x="653" y="256"/>
                </a:lnTo>
                <a:lnTo>
                  <a:pt x="637" y="261"/>
                </a:lnTo>
                <a:lnTo>
                  <a:pt x="632" y="266"/>
                </a:lnTo>
                <a:lnTo>
                  <a:pt x="616" y="272"/>
                </a:lnTo>
                <a:lnTo>
                  <a:pt x="604" y="271"/>
                </a:lnTo>
                <a:lnTo>
                  <a:pt x="594" y="267"/>
                </a:lnTo>
                <a:lnTo>
                  <a:pt x="588" y="272"/>
                </a:lnTo>
                <a:lnTo>
                  <a:pt x="591" y="279"/>
                </a:lnTo>
                <a:lnTo>
                  <a:pt x="603" y="292"/>
                </a:lnTo>
                <a:lnTo>
                  <a:pt x="616" y="305"/>
                </a:lnTo>
                <a:lnTo>
                  <a:pt x="627" y="315"/>
                </a:lnTo>
                <a:lnTo>
                  <a:pt x="614" y="320"/>
                </a:lnTo>
                <a:lnTo>
                  <a:pt x="603" y="326"/>
                </a:lnTo>
                <a:lnTo>
                  <a:pt x="596" y="334"/>
                </a:lnTo>
                <a:lnTo>
                  <a:pt x="585" y="333"/>
                </a:lnTo>
                <a:lnTo>
                  <a:pt x="581" y="336"/>
                </a:lnTo>
                <a:lnTo>
                  <a:pt x="583" y="342"/>
                </a:lnTo>
                <a:lnTo>
                  <a:pt x="590" y="346"/>
                </a:lnTo>
                <a:lnTo>
                  <a:pt x="603" y="344"/>
                </a:lnTo>
                <a:lnTo>
                  <a:pt x="614" y="341"/>
                </a:lnTo>
                <a:lnTo>
                  <a:pt x="622" y="339"/>
                </a:lnTo>
                <a:lnTo>
                  <a:pt x="621" y="351"/>
                </a:lnTo>
                <a:lnTo>
                  <a:pt x="629" y="356"/>
                </a:lnTo>
                <a:lnTo>
                  <a:pt x="621" y="365"/>
                </a:lnTo>
                <a:lnTo>
                  <a:pt x="617" y="375"/>
                </a:lnTo>
                <a:lnTo>
                  <a:pt x="598" y="374"/>
                </a:lnTo>
                <a:lnTo>
                  <a:pt x="539" y="372"/>
                </a:lnTo>
                <a:lnTo>
                  <a:pt x="495" y="382"/>
                </a:lnTo>
                <a:lnTo>
                  <a:pt x="475" y="387"/>
                </a:lnTo>
                <a:lnTo>
                  <a:pt x="457" y="396"/>
                </a:lnTo>
                <a:lnTo>
                  <a:pt x="428" y="396"/>
                </a:lnTo>
                <a:lnTo>
                  <a:pt x="420" y="395"/>
                </a:lnTo>
                <a:lnTo>
                  <a:pt x="415" y="393"/>
                </a:lnTo>
                <a:lnTo>
                  <a:pt x="408" y="388"/>
                </a:lnTo>
                <a:lnTo>
                  <a:pt x="402" y="383"/>
                </a:lnTo>
                <a:lnTo>
                  <a:pt x="397" y="378"/>
                </a:lnTo>
                <a:lnTo>
                  <a:pt x="394" y="377"/>
                </a:lnTo>
                <a:lnTo>
                  <a:pt x="392" y="374"/>
                </a:lnTo>
                <a:lnTo>
                  <a:pt x="394" y="370"/>
                </a:lnTo>
                <a:lnTo>
                  <a:pt x="397" y="369"/>
                </a:lnTo>
                <a:lnTo>
                  <a:pt x="400" y="367"/>
                </a:lnTo>
                <a:lnTo>
                  <a:pt x="402" y="364"/>
                </a:lnTo>
                <a:lnTo>
                  <a:pt x="400" y="362"/>
                </a:lnTo>
                <a:lnTo>
                  <a:pt x="390" y="357"/>
                </a:lnTo>
                <a:lnTo>
                  <a:pt x="369" y="349"/>
                </a:lnTo>
                <a:lnTo>
                  <a:pt x="363" y="351"/>
                </a:lnTo>
                <a:lnTo>
                  <a:pt x="358" y="351"/>
                </a:lnTo>
                <a:lnTo>
                  <a:pt x="358" y="347"/>
                </a:lnTo>
                <a:lnTo>
                  <a:pt x="358" y="346"/>
                </a:lnTo>
                <a:lnTo>
                  <a:pt x="353" y="346"/>
                </a:lnTo>
                <a:lnTo>
                  <a:pt x="343" y="346"/>
                </a:lnTo>
                <a:lnTo>
                  <a:pt x="337" y="347"/>
                </a:lnTo>
                <a:lnTo>
                  <a:pt x="332" y="349"/>
                </a:lnTo>
                <a:lnTo>
                  <a:pt x="327" y="349"/>
                </a:lnTo>
                <a:lnTo>
                  <a:pt x="327" y="347"/>
                </a:lnTo>
                <a:lnTo>
                  <a:pt x="330" y="344"/>
                </a:lnTo>
                <a:lnTo>
                  <a:pt x="337" y="341"/>
                </a:lnTo>
                <a:lnTo>
                  <a:pt x="340" y="338"/>
                </a:lnTo>
                <a:lnTo>
                  <a:pt x="337" y="334"/>
                </a:lnTo>
                <a:lnTo>
                  <a:pt x="340" y="331"/>
                </a:lnTo>
                <a:lnTo>
                  <a:pt x="341" y="328"/>
                </a:lnTo>
                <a:lnTo>
                  <a:pt x="340" y="326"/>
                </a:lnTo>
                <a:lnTo>
                  <a:pt x="338" y="325"/>
                </a:lnTo>
                <a:lnTo>
                  <a:pt x="340" y="321"/>
                </a:lnTo>
                <a:lnTo>
                  <a:pt x="341" y="320"/>
                </a:lnTo>
                <a:lnTo>
                  <a:pt x="343" y="316"/>
                </a:lnTo>
                <a:lnTo>
                  <a:pt x="345" y="313"/>
                </a:lnTo>
                <a:lnTo>
                  <a:pt x="337" y="313"/>
                </a:lnTo>
                <a:lnTo>
                  <a:pt x="332" y="311"/>
                </a:lnTo>
                <a:lnTo>
                  <a:pt x="335" y="310"/>
                </a:lnTo>
                <a:lnTo>
                  <a:pt x="343" y="308"/>
                </a:lnTo>
                <a:lnTo>
                  <a:pt x="346" y="307"/>
                </a:lnTo>
                <a:lnTo>
                  <a:pt x="345" y="305"/>
                </a:lnTo>
                <a:lnTo>
                  <a:pt x="346" y="302"/>
                </a:lnTo>
                <a:lnTo>
                  <a:pt x="348" y="300"/>
                </a:lnTo>
                <a:lnTo>
                  <a:pt x="350" y="300"/>
                </a:lnTo>
                <a:lnTo>
                  <a:pt x="351" y="297"/>
                </a:lnTo>
                <a:lnTo>
                  <a:pt x="351" y="295"/>
                </a:lnTo>
                <a:lnTo>
                  <a:pt x="350" y="292"/>
                </a:lnTo>
                <a:lnTo>
                  <a:pt x="341" y="295"/>
                </a:lnTo>
                <a:lnTo>
                  <a:pt x="335" y="297"/>
                </a:lnTo>
                <a:lnTo>
                  <a:pt x="330" y="298"/>
                </a:lnTo>
                <a:lnTo>
                  <a:pt x="327" y="297"/>
                </a:lnTo>
                <a:lnTo>
                  <a:pt x="327" y="295"/>
                </a:lnTo>
                <a:lnTo>
                  <a:pt x="322" y="297"/>
                </a:lnTo>
                <a:lnTo>
                  <a:pt x="317" y="298"/>
                </a:lnTo>
                <a:lnTo>
                  <a:pt x="314" y="297"/>
                </a:lnTo>
                <a:lnTo>
                  <a:pt x="312" y="294"/>
                </a:lnTo>
                <a:lnTo>
                  <a:pt x="312" y="292"/>
                </a:lnTo>
                <a:lnTo>
                  <a:pt x="325" y="290"/>
                </a:lnTo>
                <a:lnTo>
                  <a:pt x="324" y="282"/>
                </a:lnTo>
                <a:lnTo>
                  <a:pt x="317" y="282"/>
                </a:lnTo>
                <a:lnTo>
                  <a:pt x="314" y="279"/>
                </a:lnTo>
                <a:lnTo>
                  <a:pt x="291" y="277"/>
                </a:lnTo>
                <a:lnTo>
                  <a:pt x="288" y="280"/>
                </a:lnTo>
                <a:lnTo>
                  <a:pt x="279" y="280"/>
                </a:lnTo>
                <a:lnTo>
                  <a:pt x="268" y="280"/>
                </a:lnTo>
                <a:lnTo>
                  <a:pt x="252" y="282"/>
                </a:lnTo>
                <a:lnTo>
                  <a:pt x="245" y="280"/>
                </a:lnTo>
                <a:lnTo>
                  <a:pt x="239" y="277"/>
                </a:lnTo>
                <a:lnTo>
                  <a:pt x="232" y="276"/>
                </a:lnTo>
                <a:lnTo>
                  <a:pt x="224" y="277"/>
                </a:lnTo>
                <a:lnTo>
                  <a:pt x="214" y="277"/>
                </a:lnTo>
                <a:lnTo>
                  <a:pt x="213" y="280"/>
                </a:lnTo>
                <a:lnTo>
                  <a:pt x="204" y="282"/>
                </a:lnTo>
                <a:lnTo>
                  <a:pt x="198" y="284"/>
                </a:lnTo>
                <a:lnTo>
                  <a:pt x="196" y="282"/>
                </a:lnTo>
                <a:lnTo>
                  <a:pt x="188" y="276"/>
                </a:lnTo>
                <a:lnTo>
                  <a:pt x="183" y="274"/>
                </a:lnTo>
                <a:lnTo>
                  <a:pt x="180" y="272"/>
                </a:lnTo>
                <a:lnTo>
                  <a:pt x="170" y="271"/>
                </a:lnTo>
                <a:lnTo>
                  <a:pt x="164" y="269"/>
                </a:lnTo>
                <a:lnTo>
                  <a:pt x="162" y="266"/>
                </a:lnTo>
                <a:lnTo>
                  <a:pt x="164" y="263"/>
                </a:lnTo>
                <a:lnTo>
                  <a:pt x="168" y="259"/>
                </a:lnTo>
                <a:lnTo>
                  <a:pt x="157" y="256"/>
                </a:lnTo>
                <a:lnTo>
                  <a:pt x="152" y="259"/>
                </a:lnTo>
                <a:lnTo>
                  <a:pt x="149" y="261"/>
                </a:lnTo>
                <a:lnTo>
                  <a:pt x="147" y="264"/>
                </a:lnTo>
                <a:lnTo>
                  <a:pt x="144" y="267"/>
                </a:lnTo>
                <a:lnTo>
                  <a:pt x="141" y="266"/>
                </a:lnTo>
                <a:lnTo>
                  <a:pt x="136" y="264"/>
                </a:lnTo>
                <a:lnTo>
                  <a:pt x="133" y="261"/>
                </a:lnTo>
                <a:lnTo>
                  <a:pt x="128" y="261"/>
                </a:lnTo>
                <a:lnTo>
                  <a:pt x="108" y="253"/>
                </a:lnTo>
                <a:lnTo>
                  <a:pt x="90" y="264"/>
                </a:lnTo>
                <a:lnTo>
                  <a:pt x="71" y="266"/>
                </a:lnTo>
                <a:lnTo>
                  <a:pt x="58" y="259"/>
                </a:lnTo>
                <a:lnTo>
                  <a:pt x="67" y="217"/>
                </a:lnTo>
                <a:lnTo>
                  <a:pt x="61" y="209"/>
                </a:lnTo>
                <a:lnTo>
                  <a:pt x="56" y="197"/>
                </a:lnTo>
                <a:lnTo>
                  <a:pt x="43" y="186"/>
                </a:lnTo>
                <a:lnTo>
                  <a:pt x="23" y="170"/>
                </a:lnTo>
                <a:lnTo>
                  <a:pt x="7" y="121"/>
                </a:lnTo>
                <a:lnTo>
                  <a:pt x="10" y="109"/>
                </a:lnTo>
                <a:lnTo>
                  <a:pt x="0" y="96"/>
                </a:lnTo>
                <a:lnTo>
                  <a:pt x="5" y="72"/>
                </a:lnTo>
                <a:lnTo>
                  <a:pt x="35" y="67"/>
                </a:lnTo>
                <a:lnTo>
                  <a:pt x="38" y="72"/>
                </a:lnTo>
                <a:lnTo>
                  <a:pt x="53" y="70"/>
                </a:lnTo>
                <a:lnTo>
                  <a:pt x="62" y="52"/>
                </a:lnTo>
                <a:lnTo>
                  <a:pt x="74" y="42"/>
                </a:lnTo>
                <a:lnTo>
                  <a:pt x="87" y="41"/>
                </a:lnTo>
                <a:lnTo>
                  <a:pt x="102" y="44"/>
                </a:lnTo>
                <a:lnTo>
                  <a:pt x="100" y="50"/>
                </a:lnTo>
                <a:lnTo>
                  <a:pt x="116" y="54"/>
                </a:lnTo>
                <a:lnTo>
                  <a:pt x="128" y="47"/>
                </a:lnTo>
                <a:lnTo>
                  <a:pt x="165" y="55"/>
                </a:lnTo>
                <a:lnTo>
                  <a:pt x="198" y="47"/>
                </a:lnTo>
                <a:lnTo>
                  <a:pt x="204" y="42"/>
                </a:lnTo>
                <a:close/>
              </a:path>
            </a:pathLst>
          </a:custGeom>
          <a:solidFill>
            <a:srgbClr val="FF00C5">
              <a:alpha val="23137"/>
            </a:srgbClr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7" name="Freeform 15"/>
          <p:cNvSpPr>
            <a:spLocks/>
          </p:cNvSpPr>
          <p:nvPr/>
        </p:nvSpPr>
        <p:spPr bwMode="auto">
          <a:xfrm>
            <a:off x="2187575" y="1533525"/>
            <a:ext cx="481013" cy="490538"/>
          </a:xfrm>
          <a:custGeom>
            <a:avLst/>
            <a:gdLst>
              <a:gd name="T0" fmla="*/ 2147483647 w 474"/>
              <a:gd name="T1" fmla="*/ 2147483647 h 315"/>
              <a:gd name="T2" fmla="*/ 2147483647 w 474"/>
              <a:gd name="T3" fmla="*/ 2147483647 h 315"/>
              <a:gd name="T4" fmla="*/ 2147483647 w 474"/>
              <a:gd name="T5" fmla="*/ 2147483647 h 315"/>
              <a:gd name="T6" fmla="*/ 2147483647 w 474"/>
              <a:gd name="T7" fmla="*/ 2147483647 h 315"/>
              <a:gd name="T8" fmla="*/ 2147483647 w 474"/>
              <a:gd name="T9" fmla="*/ 2147483647 h 315"/>
              <a:gd name="T10" fmla="*/ 2147483647 w 474"/>
              <a:gd name="T11" fmla="*/ 2147483647 h 315"/>
              <a:gd name="T12" fmla="*/ 2147483647 w 474"/>
              <a:gd name="T13" fmla="*/ 2147483647 h 315"/>
              <a:gd name="T14" fmla="*/ 2147483647 w 474"/>
              <a:gd name="T15" fmla="*/ 2147483647 h 315"/>
              <a:gd name="T16" fmla="*/ 2147483647 w 474"/>
              <a:gd name="T17" fmla="*/ 2147483647 h 315"/>
              <a:gd name="T18" fmla="*/ 2147483647 w 474"/>
              <a:gd name="T19" fmla="*/ 2147483647 h 315"/>
              <a:gd name="T20" fmla="*/ 2147483647 w 474"/>
              <a:gd name="T21" fmla="*/ 2147483647 h 315"/>
              <a:gd name="T22" fmla="*/ 2147483647 w 474"/>
              <a:gd name="T23" fmla="*/ 2147483647 h 315"/>
              <a:gd name="T24" fmla="*/ 2147483647 w 474"/>
              <a:gd name="T25" fmla="*/ 2147483647 h 315"/>
              <a:gd name="T26" fmla="*/ 2147483647 w 474"/>
              <a:gd name="T27" fmla="*/ 2147483647 h 315"/>
              <a:gd name="T28" fmla="*/ 2147483647 w 474"/>
              <a:gd name="T29" fmla="*/ 2147483647 h 315"/>
              <a:gd name="T30" fmla="*/ 2147483647 w 474"/>
              <a:gd name="T31" fmla="*/ 2147483647 h 315"/>
              <a:gd name="T32" fmla="*/ 2147483647 w 474"/>
              <a:gd name="T33" fmla="*/ 2147483647 h 315"/>
              <a:gd name="T34" fmla="*/ 2147483647 w 474"/>
              <a:gd name="T35" fmla="*/ 2147483647 h 315"/>
              <a:gd name="T36" fmla="*/ 2147483647 w 474"/>
              <a:gd name="T37" fmla="*/ 2147483647 h 315"/>
              <a:gd name="T38" fmla="*/ 2147483647 w 474"/>
              <a:gd name="T39" fmla="*/ 2147483647 h 315"/>
              <a:gd name="T40" fmla="*/ 2147483647 w 474"/>
              <a:gd name="T41" fmla="*/ 2147483647 h 315"/>
              <a:gd name="T42" fmla="*/ 2147483647 w 474"/>
              <a:gd name="T43" fmla="*/ 2147483647 h 315"/>
              <a:gd name="T44" fmla="*/ 2147483647 w 474"/>
              <a:gd name="T45" fmla="*/ 2147483647 h 315"/>
              <a:gd name="T46" fmla="*/ 2147483647 w 474"/>
              <a:gd name="T47" fmla="*/ 2147483647 h 315"/>
              <a:gd name="T48" fmla="*/ 2147483647 w 474"/>
              <a:gd name="T49" fmla="*/ 2147483647 h 315"/>
              <a:gd name="T50" fmla="*/ 2147483647 w 474"/>
              <a:gd name="T51" fmla="*/ 2147483647 h 315"/>
              <a:gd name="T52" fmla="*/ 2147483647 w 474"/>
              <a:gd name="T53" fmla="*/ 2147483647 h 315"/>
              <a:gd name="T54" fmla="*/ 2147483647 w 474"/>
              <a:gd name="T55" fmla="*/ 2147483647 h 315"/>
              <a:gd name="T56" fmla="*/ 2147483647 w 474"/>
              <a:gd name="T57" fmla="*/ 2147483647 h 315"/>
              <a:gd name="T58" fmla="*/ 2147483647 w 474"/>
              <a:gd name="T59" fmla="*/ 2147483647 h 315"/>
              <a:gd name="T60" fmla="*/ 2147483647 w 474"/>
              <a:gd name="T61" fmla="*/ 2147483647 h 315"/>
              <a:gd name="T62" fmla="*/ 2147483647 w 474"/>
              <a:gd name="T63" fmla="*/ 2147483647 h 315"/>
              <a:gd name="T64" fmla="*/ 2147483647 w 474"/>
              <a:gd name="T65" fmla="*/ 2147483647 h 315"/>
              <a:gd name="T66" fmla="*/ 2147483647 w 474"/>
              <a:gd name="T67" fmla="*/ 2147483647 h 315"/>
              <a:gd name="T68" fmla="*/ 2147483647 w 474"/>
              <a:gd name="T69" fmla="*/ 2147483647 h 315"/>
              <a:gd name="T70" fmla="*/ 2147483647 w 474"/>
              <a:gd name="T71" fmla="*/ 2147483647 h 315"/>
              <a:gd name="T72" fmla="*/ 2147483647 w 474"/>
              <a:gd name="T73" fmla="*/ 2147483647 h 315"/>
              <a:gd name="T74" fmla="*/ 0 w 474"/>
              <a:gd name="T75" fmla="*/ 2147483647 h 315"/>
              <a:gd name="T76" fmla="*/ 2147483647 w 474"/>
              <a:gd name="T77" fmla="*/ 2147483647 h 315"/>
              <a:gd name="T78" fmla="*/ 2147483647 w 474"/>
              <a:gd name="T79" fmla="*/ 2147483647 h 315"/>
              <a:gd name="T80" fmla="*/ 2147483647 w 474"/>
              <a:gd name="T81" fmla="*/ 2147483647 h 315"/>
              <a:gd name="T82" fmla="*/ 2147483647 w 474"/>
              <a:gd name="T83" fmla="*/ 2147483647 h 315"/>
              <a:gd name="T84" fmla="*/ 2147483647 w 474"/>
              <a:gd name="T85" fmla="*/ 2147483647 h 315"/>
              <a:gd name="T86" fmla="*/ 2147483647 w 474"/>
              <a:gd name="T87" fmla="*/ 2147483647 h 315"/>
              <a:gd name="T88" fmla="*/ 2147483647 w 474"/>
              <a:gd name="T89" fmla="*/ 2147483647 h 315"/>
              <a:gd name="T90" fmla="*/ 2147483647 w 474"/>
              <a:gd name="T91" fmla="*/ 2147483647 h 315"/>
              <a:gd name="T92" fmla="*/ 2147483647 w 474"/>
              <a:gd name="T93" fmla="*/ 2147483647 h 315"/>
              <a:gd name="T94" fmla="*/ 2147483647 w 474"/>
              <a:gd name="T95" fmla="*/ 2147483647 h 315"/>
              <a:gd name="T96" fmla="*/ 2147483647 w 474"/>
              <a:gd name="T97" fmla="*/ 2147483647 h 315"/>
              <a:gd name="T98" fmla="*/ 2147483647 w 474"/>
              <a:gd name="T99" fmla="*/ 2147483647 h 315"/>
              <a:gd name="T100" fmla="*/ 2147483647 w 474"/>
              <a:gd name="T101" fmla="*/ 2147483647 h 315"/>
              <a:gd name="T102" fmla="*/ 2147483647 w 474"/>
              <a:gd name="T103" fmla="*/ 2147483647 h 315"/>
              <a:gd name="T104" fmla="*/ 2147483647 w 474"/>
              <a:gd name="T105" fmla="*/ 2147483647 h 315"/>
              <a:gd name="T106" fmla="*/ 2147483647 w 474"/>
              <a:gd name="T107" fmla="*/ 2147483647 h 315"/>
              <a:gd name="T108" fmla="*/ 2147483647 w 474"/>
              <a:gd name="T109" fmla="*/ 2147483647 h 31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474"/>
              <a:gd name="T166" fmla="*/ 0 h 315"/>
              <a:gd name="T167" fmla="*/ 474 w 474"/>
              <a:gd name="T168" fmla="*/ 315 h 31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474" h="315">
                <a:moveTo>
                  <a:pt x="112" y="44"/>
                </a:moveTo>
                <a:lnTo>
                  <a:pt x="140" y="47"/>
                </a:lnTo>
                <a:lnTo>
                  <a:pt x="163" y="47"/>
                </a:lnTo>
                <a:lnTo>
                  <a:pt x="164" y="31"/>
                </a:lnTo>
                <a:lnTo>
                  <a:pt x="176" y="31"/>
                </a:lnTo>
                <a:lnTo>
                  <a:pt x="177" y="13"/>
                </a:lnTo>
                <a:lnTo>
                  <a:pt x="208" y="13"/>
                </a:lnTo>
                <a:lnTo>
                  <a:pt x="213" y="16"/>
                </a:lnTo>
                <a:lnTo>
                  <a:pt x="221" y="29"/>
                </a:lnTo>
                <a:lnTo>
                  <a:pt x="243" y="29"/>
                </a:lnTo>
                <a:lnTo>
                  <a:pt x="251" y="31"/>
                </a:lnTo>
                <a:lnTo>
                  <a:pt x="264" y="31"/>
                </a:lnTo>
                <a:lnTo>
                  <a:pt x="256" y="26"/>
                </a:lnTo>
                <a:lnTo>
                  <a:pt x="280" y="13"/>
                </a:lnTo>
                <a:lnTo>
                  <a:pt x="277" y="10"/>
                </a:lnTo>
                <a:lnTo>
                  <a:pt x="274" y="6"/>
                </a:lnTo>
                <a:lnTo>
                  <a:pt x="272" y="1"/>
                </a:lnTo>
                <a:lnTo>
                  <a:pt x="274" y="1"/>
                </a:lnTo>
                <a:lnTo>
                  <a:pt x="277" y="0"/>
                </a:lnTo>
                <a:lnTo>
                  <a:pt x="303" y="0"/>
                </a:lnTo>
                <a:lnTo>
                  <a:pt x="321" y="13"/>
                </a:lnTo>
                <a:lnTo>
                  <a:pt x="321" y="16"/>
                </a:lnTo>
                <a:lnTo>
                  <a:pt x="310" y="28"/>
                </a:lnTo>
                <a:lnTo>
                  <a:pt x="331" y="28"/>
                </a:lnTo>
                <a:lnTo>
                  <a:pt x="363" y="49"/>
                </a:lnTo>
                <a:lnTo>
                  <a:pt x="347" y="50"/>
                </a:lnTo>
                <a:lnTo>
                  <a:pt x="346" y="59"/>
                </a:lnTo>
                <a:lnTo>
                  <a:pt x="359" y="67"/>
                </a:lnTo>
                <a:lnTo>
                  <a:pt x="378" y="55"/>
                </a:lnTo>
                <a:lnTo>
                  <a:pt x="373" y="50"/>
                </a:lnTo>
                <a:lnTo>
                  <a:pt x="370" y="47"/>
                </a:lnTo>
                <a:lnTo>
                  <a:pt x="375" y="44"/>
                </a:lnTo>
                <a:lnTo>
                  <a:pt x="396" y="44"/>
                </a:lnTo>
                <a:lnTo>
                  <a:pt x="404" y="45"/>
                </a:lnTo>
                <a:lnTo>
                  <a:pt x="403" y="49"/>
                </a:lnTo>
                <a:lnTo>
                  <a:pt x="393" y="59"/>
                </a:lnTo>
                <a:lnTo>
                  <a:pt x="377" y="72"/>
                </a:lnTo>
                <a:lnTo>
                  <a:pt x="373" y="75"/>
                </a:lnTo>
                <a:lnTo>
                  <a:pt x="365" y="85"/>
                </a:lnTo>
                <a:lnTo>
                  <a:pt x="378" y="91"/>
                </a:lnTo>
                <a:lnTo>
                  <a:pt x="375" y="93"/>
                </a:lnTo>
                <a:lnTo>
                  <a:pt x="378" y="94"/>
                </a:lnTo>
                <a:lnTo>
                  <a:pt x="386" y="96"/>
                </a:lnTo>
                <a:lnTo>
                  <a:pt x="394" y="101"/>
                </a:lnTo>
                <a:lnTo>
                  <a:pt x="396" y="103"/>
                </a:lnTo>
                <a:lnTo>
                  <a:pt x="404" y="103"/>
                </a:lnTo>
                <a:lnTo>
                  <a:pt x="408" y="104"/>
                </a:lnTo>
                <a:lnTo>
                  <a:pt x="409" y="106"/>
                </a:lnTo>
                <a:lnTo>
                  <a:pt x="409" y="108"/>
                </a:lnTo>
                <a:lnTo>
                  <a:pt x="411" y="109"/>
                </a:lnTo>
                <a:lnTo>
                  <a:pt x="419" y="111"/>
                </a:lnTo>
                <a:lnTo>
                  <a:pt x="427" y="116"/>
                </a:lnTo>
                <a:lnTo>
                  <a:pt x="422" y="117"/>
                </a:lnTo>
                <a:lnTo>
                  <a:pt x="434" y="121"/>
                </a:lnTo>
                <a:lnTo>
                  <a:pt x="430" y="124"/>
                </a:lnTo>
                <a:lnTo>
                  <a:pt x="417" y="127"/>
                </a:lnTo>
                <a:lnTo>
                  <a:pt x="408" y="135"/>
                </a:lnTo>
                <a:lnTo>
                  <a:pt x="411" y="143"/>
                </a:lnTo>
                <a:lnTo>
                  <a:pt x="417" y="153"/>
                </a:lnTo>
                <a:lnTo>
                  <a:pt x="425" y="168"/>
                </a:lnTo>
                <a:lnTo>
                  <a:pt x="435" y="179"/>
                </a:lnTo>
                <a:lnTo>
                  <a:pt x="455" y="197"/>
                </a:lnTo>
                <a:lnTo>
                  <a:pt x="461" y="199"/>
                </a:lnTo>
                <a:lnTo>
                  <a:pt x="468" y="196"/>
                </a:lnTo>
                <a:lnTo>
                  <a:pt x="474" y="199"/>
                </a:lnTo>
                <a:lnTo>
                  <a:pt x="463" y="207"/>
                </a:lnTo>
                <a:lnTo>
                  <a:pt x="439" y="223"/>
                </a:lnTo>
                <a:lnTo>
                  <a:pt x="429" y="222"/>
                </a:lnTo>
                <a:lnTo>
                  <a:pt x="417" y="223"/>
                </a:lnTo>
                <a:lnTo>
                  <a:pt x="414" y="230"/>
                </a:lnTo>
                <a:lnTo>
                  <a:pt x="390" y="241"/>
                </a:lnTo>
                <a:lnTo>
                  <a:pt x="390" y="249"/>
                </a:lnTo>
                <a:lnTo>
                  <a:pt x="388" y="254"/>
                </a:lnTo>
                <a:lnTo>
                  <a:pt x="386" y="261"/>
                </a:lnTo>
                <a:lnTo>
                  <a:pt x="386" y="274"/>
                </a:lnTo>
                <a:lnTo>
                  <a:pt x="385" y="277"/>
                </a:lnTo>
                <a:lnTo>
                  <a:pt x="378" y="282"/>
                </a:lnTo>
                <a:lnTo>
                  <a:pt x="372" y="284"/>
                </a:lnTo>
                <a:lnTo>
                  <a:pt x="363" y="284"/>
                </a:lnTo>
                <a:lnTo>
                  <a:pt x="354" y="281"/>
                </a:lnTo>
                <a:lnTo>
                  <a:pt x="347" y="285"/>
                </a:lnTo>
                <a:lnTo>
                  <a:pt x="339" y="284"/>
                </a:lnTo>
                <a:lnTo>
                  <a:pt x="300" y="292"/>
                </a:lnTo>
                <a:lnTo>
                  <a:pt x="293" y="298"/>
                </a:lnTo>
                <a:lnTo>
                  <a:pt x="287" y="295"/>
                </a:lnTo>
                <a:lnTo>
                  <a:pt x="279" y="300"/>
                </a:lnTo>
                <a:lnTo>
                  <a:pt x="261" y="305"/>
                </a:lnTo>
                <a:lnTo>
                  <a:pt x="228" y="315"/>
                </a:lnTo>
                <a:lnTo>
                  <a:pt x="221" y="315"/>
                </a:lnTo>
                <a:lnTo>
                  <a:pt x="221" y="310"/>
                </a:lnTo>
                <a:lnTo>
                  <a:pt x="200" y="310"/>
                </a:lnTo>
                <a:lnTo>
                  <a:pt x="159" y="308"/>
                </a:lnTo>
                <a:lnTo>
                  <a:pt x="156" y="310"/>
                </a:lnTo>
                <a:lnTo>
                  <a:pt x="153" y="307"/>
                </a:lnTo>
                <a:lnTo>
                  <a:pt x="148" y="302"/>
                </a:lnTo>
                <a:lnTo>
                  <a:pt x="150" y="300"/>
                </a:lnTo>
                <a:lnTo>
                  <a:pt x="141" y="294"/>
                </a:lnTo>
                <a:lnTo>
                  <a:pt x="133" y="287"/>
                </a:lnTo>
                <a:lnTo>
                  <a:pt x="133" y="284"/>
                </a:lnTo>
                <a:lnTo>
                  <a:pt x="133" y="279"/>
                </a:lnTo>
                <a:lnTo>
                  <a:pt x="99" y="277"/>
                </a:lnTo>
                <a:lnTo>
                  <a:pt x="96" y="281"/>
                </a:lnTo>
                <a:lnTo>
                  <a:pt x="75" y="279"/>
                </a:lnTo>
                <a:lnTo>
                  <a:pt x="75" y="277"/>
                </a:lnTo>
                <a:lnTo>
                  <a:pt x="62" y="277"/>
                </a:lnTo>
                <a:lnTo>
                  <a:pt x="34" y="259"/>
                </a:lnTo>
                <a:lnTo>
                  <a:pt x="37" y="254"/>
                </a:lnTo>
                <a:lnTo>
                  <a:pt x="29" y="251"/>
                </a:lnTo>
                <a:lnTo>
                  <a:pt x="27" y="248"/>
                </a:lnTo>
                <a:lnTo>
                  <a:pt x="16" y="249"/>
                </a:lnTo>
                <a:lnTo>
                  <a:pt x="14" y="251"/>
                </a:lnTo>
                <a:lnTo>
                  <a:pt x="13" y="256"/>
                </a:lnTo>
                <a:lnTo>
                  <a:pt x="13" y="259"/>
                </a:lnTo>
                <a:lnTo>
                  <a:pt x="0" y="259"/>
                </a:lnTo>
                <a:lnTo>
                  <a:pt x="8" y="251"/>
                </a:lnTo>
                <a:lnTo>
                  <a:pt x="4" y="245"/>
                </a:lnTo>
                <a:lnTo>
                  <a:pt x="19" y="241"/>
                </a:lnTo>
                <a:lnTo>
                  <a:pt x="27" y="240"/>
                </a:lnTo>
                <a:lnTo>
                  <a:pt x="42" y="236"/>
                </a:lnTo>
                <a:lnTo>
                  <a:pt x="47" y="238"/>
                </a:lnTo>
                <a:lnTo>
                  <a:pt x="53" y="240"/>
                </a:lnTo>
                <a:lnTo>
                  <a:pt x="62" y="238"/>
                </a:lnTo>
                <a:lnTo>
                  <a:pt x="70" y="236"/>
                </a:lnTo>
                <a:lnTo>
                  <a:pt x="79" y="233"/>
                </a:lnTo>
                <a:lnTo>
                  <a:pt x="86" y="230"/>
                </a:lnTo>
                <a:lnTo>
                  <a:pt x="93" y="228"/>
                </a:lnTo>
                <a:lnTo>
                  <a:pt x="94" y="225"/>
                </a:lnTo>
                <a:lnTo>
                  <a:pt x="96" y="220"/>
                </a:lnTo>
                <a:lnTo>
                  <a:pt x="93" y="217"/>
                </a:lnTo>
                <a:lnTo>
                  <a:pt x="84" y="210"/>
                </a:lnTo>
                <a:lnTo>
                  <a:pt x="93" y="199"/>
                </a:lnTo>
                <a:lnTo>
                  <a:pt x="104" y="197"/>
                </a:lnTo>
                <a:lnTo>
                  <a:pt x="117" y="196"/>
                </a:lnTo>
                <a:lnTo>
                  <a:pt x="120" y="192"/>
                </a:lnTo>
                <a:lnTo>
                  <a:pt x="114" y="186"/>
                </a:lnTo>
                <a:lnTo>
                  <a:pt x="107" y="179"/>
                </a:lnTo>
                <a:lnTo>
                  <a:pt x="96" y="171"/>
                </a:lnTo>
                <a:lnTo>
                  <a:pt x="83" y="163"/>
                </a:lnTo>
                <a:lnTo>
                  <a:pt x="88" y="158"/>
                </a:lnTo>
                <a:lnTo>
                  <a:pt x="91" y="150"/>
                </a:lnTo>
                <a:lnTo>
                  <a:pt x="79" y="148"/>
                </a:lnTo>
                <a:lnTo>
                  <a:pt x="81" y="142"/>
                </a:lnTo>
                <a:lnTo>
                  <a:pt x="79" y="139"/>
                </a:lnTo>
                <a:lnTo>
                  <a:pt x="83" y="135"/>
                </a:lnTo>
                <a:lnTo>
                  <a:pt x="91" y="134"/>
                </a:lnTo>
                <a:lnTo>
                  <a:pt x="93" y="125"/>
                </a:lnTo>
                <a:lnTo>
                  <a:pt x="94" y="122"/>
                </a:lnTo>
                <a:lnTo>
                  <a:pt x="99" y="122"/>
                </a:lnTo>
                <a:lnTo>
                  <a:pt x="112" y="121"/>
                </a:lnTo>
                <a:lnTo>
                  <a:pt x="114" y="119"/>
                </a:lnTo>
                <a:lnTo>
                  <a:pt x="109" y="112"/>
                </a:lnTo>
                <a:lnTo>
                  <a:pt x="128" y="111"/>
                </a:lnTo>
                <a:lnTo>
                  <a:pt x="138" y="109"/>
                </a:lnTo>
                <a:lnTo>
                  <a:pt x="161" y="101"/>
                </a:lnTo>
                <a:lnTo>
                  <a:pt x="168" y="96"/>
                </a:lnTo>
                <a:lnTo>
                  <a:pt x="186" y="83"/>
                </a:lnTo>
                <a:lnTo>
                  <a:pt x="195" y="80"/>
                </a:lnTo>
                <a:lnTo>
                  <a:pt x="192" y="67"/>
                </a:lnTo>
                <a:lnTo>
                  <a:pt x="200" y="63"/>
                </a:lnTo>
                <a:lnTo>
                  <a:pt x="176" y="57"/>
                </a:lnTo>
                <a:lnTo>
                  <a:pt x="132" y="54"/>
                </a:lnTo>
                <a:lnTo>
                  <a:pt x="91" y="52"/>
                </a:lnTo>
                <a:lnTo>
                  <a:pt x="93" y="44"/>
                </a:lnTo>
                <a:lnTo>
                  <a:pt x="96" y="42"/>
                </a:lnTo>
                <a:lnTo>
                  <a:pt x="102" y="42"/>
                </a:lnTo>
                <a:lnTo>
                  <a:pt x="112" y="44"/>
                </a:lnTo>
                <a:close/>
              </a:path>
            </a:pathLst>
          </a:custGeom>
          <a:solidFill>
            <a:srgbClr val="FFC000">
              <a:alpha val="69019"/>
            </a:srgbClr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8" name="Freeform 16"/>
          <p:cNvSpPr>
            <a:spLocks/>
          </p:cNvSpPr>
          <p:nvPr/>
        </p:nvSpPr>
        <p:spPr bwMode="auto">
          <a:xfrm>
            <a:off x="4067175" y="1673225"/>
            <a:ext cx="739775" cy="782638"/>
          </a:xfrm>
          <a:custGeom>
            <a:avLst/>
            <a:gdLst>
              <a:gd name="T0" fmla="*/ 2147483647 w 731"/>
              <a:gd name="T1" fmla="*/ 2147483647 h 502"/>
              <a:gd name="T2" fmla="*/ 2147483647 w 731"/>
              <a:gd name="T3" fmla="*/ 2147483647 h 502"/>
              <a:gd name="T4" fmla="*/ 2147483647 w 731"/>
              <a:gd name="T5" fmla="*/ 2147483647 h 502"/>
              <a:gd name="T6" fmla="*/ 2147483647 w 731"/>
              <a:gd name="T7" fmla="*/ 2147483647 h 502"/>
              <a:gd name="T8" fmla="*/ 2147483647 w 731"/>
              <a:gd name="T9" fmla="*/ 2147483647 h 502"/>
              <a:gd name="T10" fmla="*/ 2147483647 w 731"/>
              <a:gd name="T11" fmla="*/ 2147483647 h 502"/>
              <a:gd name="T12" fmla="*/ 2147483647 w 731"/>
              <a:gd name="T13" fmla="*/ 2147483647 h 502"/>
              <a:gd name="T14" fmla="*/ 2147483647 w 731"/>
              <a:gd name="T15" fmla="*/ 2147483647 h 502"/>
              <a:gd name="T16" fmla="*/ 2147483647 w 731"/>
              <a:gd name="T17" fmla="*/ 2147483647 h 502"/>
              <a:gd name="T18" fmla="*/ 2147483647 w 731"/>
              <a:gd name="T19" fmla="*/ 2147483647 h 502"/>
              <a:gd name="T20" fmla="*/ 2147483647 w 731"/>
              <a:gd name="T21" fmla="*/ 2147483647 h 502"/>
              <a:gd name="T22" fmla="*/ 2147483647 w 731"/>
              <a:gd name="T23" fmla="*/ 2147483647 h 502"/>
              <a:gd name="T24" fmla="*/ 2147483647 w 731"/>
              <a:gd name="T25" fmla="*/ 2147483647 h 502"/>
              <a:gd name="T26" fmla="*/ 2147483647 w 731"/>
              <a:gd name="T27" fmla="*/ 2147483647 h 502"/>
              <a:gd name="T28" fmla="*/ 2147483647 w 731"/>
              <a:gd name="T29" fmla="*/ 2147483647 h 502"/>
              <a:gd name="T30" fmla="*/ 2147483647 w 731"/>
              <a:gd name="T31" fmla="*/ 2147483647 h 502"/>
              <a:gd name="T32" fmla="*/ 2147483647 w 731"/>
              <a:gd name="T33" fmla="*/ 2147483647 h 502"/>
              <a:gd name="T34" fmla="*/ 2147483647 w 731"/>
              <a:gd name="T35" fmla="*/ 2147483647 h 502"/>
              <a:gd name="T36" fmla="*/ 2147483647 w 731"/>
              <a:gd name="T37" fmla="*/ 2147483647 h 502"/>
              <a:gd name="T38" fmla="*/ 2147483647 w 731"/>
              <a:gd name="T39" fmla="*/ 2147483647 h 502"/>
              <a:gd name="T40" fmla="*/ 2147483647 w 731"/>
              <a:gd name="T41" fmla="*/ 2147483647 h 502"/>
              <a:gd name="T42" fmla="*/ 2147483647 w 731"/>
              <a:gd name="T43" fmla="*/ 2147483647 h 502"/>
              <a:gd name="T44" fmla="*/ 2147483647 w 731"/>
              <a:gd name="T45" fmla="*/ 2147483647 h 502"/>
              <a:gd name="T46" fmla="*/ 2147483647 w 731"/>
              <a:gd name="T47" fmla="*/ 2147483647 h 502"/>
              <a:gd name="T48" fmla="*/ 2147483647 w 731"/>
              <a:gd name="T49" fmla="*/ 2147483647 h 502"/>
              <a:gd name="T50" fmla="*/ 2147483647 w 731"/>
              <a:gd name="T51" fmla="*/ 2147483647 h 502"/>
              <a:gd name="T52" fmla="*/ 2147483647 w 731"/>
              <a:gd name="T53" fmla="*/ 2147483647 h 502"/>
              <a:gd name="T54" fmla="*/ 2147483647 w 731"/>
              <a:gd name="T55" fmla="*/ 2147483647 h 502"/>
              <a:gd name="T56" fmla="*/ 2147483647 w 731"/>
              <a:gd name="T57" fmla="*/ 2147483647 h 502"/>
              <a:gd name="T58" fmla="*/ 2147483647 w 731"/>
              <a:gd name="T59" fmla="*/ 2147483647 h 502"/>
              <a:gd name="T60" fmla="*/ 2147483647 w 731"/>
              <a:gd name="T61" fmla="*/ 2147483647 h 502"/>
              <a:gd name="T62" fmla="*/ 2147483647 w 731"/>
              <a:gd name="T63" fmla="*/ 2147483647 h 502"/>
              <a:gd name="T64" fmla="*/ 2147483647 w 731"/>
              <a:gd name="T65" fmla="*/ 2147483647 h 502"/>
              <a:gd name="T66" fmla="*/ 2147483647 w 731"/>
              <a:gd name="T67" fmla="*/ 2147483647 h 502"/>
              <a:gd name="T68" fmla="*/ 2147483647 w 731"/>
              <a:gd name="T69" fmla="*/ 2147483647 h 502"/>
              <a:gd name="T70" fmla="*/ 2147483647 w 731"/>
              <a:gd name="T71" fmla="*/ 2147483647 h 502"/>
              <a:gd name="T72" fmla="*/ 2147483647 w 731"/>
              <a:gd name="T73" fmla="*/ 2147483647 h 502"/>
              <a:gd name="T74" fmla="*/ 2147483647 w 731"/>
              <a:gd name="T75" fmla="*/ 2147483647 h 502"/>
              <a:gd name="T76" fmla="*/ 2147483647 w 731"/>
              <a:gd name="T77" fmla="*/ 2147483647 h 502"/>
              <a:gd name="T78" fmla="*/ 2147483647 w 731"/>
              <a:gd name="T79" fmla="*/ 2147483647 h 502"/>
              <a:gd name="T80" fmla="*/ 2147483647 w 731"/>
              <a:gd name="T81" fmla="*/ 2147483647 h 502"/>
              <a:gd name="T82" fmla="*/ 2147483647 w 731"/>
              <a:gd name="T83" fmla="*/ 2147483647 h 502"/>
              <a:gd name="T84" fmla="*/ 2147483647 w 731"/>
              <a:gd name="T85" fmla="*/ 2147483647 h 502"/>
              <a:gd name="T86" fmla="*/ 2147483647 w 731"/>
              <a:gd name="T87" fmla="*/ 2147483647 h 502"/>
              <a:gd name="T88" fmla="*/ 2147483647 w 731"/>
              <a:gd name="T89" fmla="*/ 2147483647 h 502"/>
              <a:gd name="T90" fmla="*/ 2147483647 w 731"/>
              <a:gd name="T91" fmla="*/ 2147483647 h 502"/>
              <a:gd name="T92" fmla="*/ 2147483647 w 731"/>
              <a:gd name="T93" fmla="*/ 2147483647 h 502"/>
              <a:gd name="T94" fmla="*/ 2147483647 w 731"/>
              <a:gd name="T95" fmla="*/ 2147483647 h 502"/>
              <a:gd name="T96" fmla="*/ 2147483647 w 731"/>
              <a:gd name="T97" fmla="*/ 2147483647 h 502"/>
              <a:gd name="T98" fmla="*/ 2147483647 w 731"/>
              <a:gd name="T99" fmla="*/ 2147483647 h 502"/>
              <a:gd name="T100" fmla="*/ 2147483647 w 731"/>
              <a:gd name="T101" fmla="*/ 2147483647 h 502"/>
              <a:gd name="T102" fmla="*/ 2147483647 w 731"/>
              <a:gd name="T103" fmla="*/ 2147483647 h 502"/>
              <a:gd name="T104" fmla="*/ 2147483647 w 731"/>
              <a:gd name="T105" fmla="*/ 2147483647 h 502"/>
              <a:gd name="T106" fmla="*/ 2147483647 w 731"/>
              <a:gd name="T107" fmla="*/ 2147483647 h 502"/>
              <a:gd name="T108" fmla="*/ 2147483647 w 731"/>
              <a:gd name="T109" fmla="*/ 2147483647 h 502"/>
              <a:gd name="T110" fmla="*/ 2147483647 w 731"/>
              <a:gd name="T111" fmla="*/ 2147483647 h 502"/>
              <a:gd name="T112" fmla="*/ 2147483647 w 731"/>
              <a:gd name="T113" fmla="*/ 2147483647 h 502"/>
              <a:gd name="T114" fmla="*/ 2147483647 w 731"/>
              <a:gd name="T115" fmla="*/ 2147483647 h 502"/>
              <a:gd name="T116" fmla="*/ 2147483647 w 731"/>
              <a:gd name="T117" fmla="*/ 2147483647 h 502"/>
              <a:gd name="T118" fmla="*/ 2147483647 w 731"/>
              <a:gd name="T119" fmla="*/ 2147483647 h 502"/>
              <a:gd name="T120" fmla="*/ 2147483647 w 731"/>
              <a:gd name="T121" fmla="*/ 2147483647 h 50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731"/>
              <a:gd name="T184" fmla="*/ 0 h 502"/>
              <a:gd name="T185" fmla="*/ 731 w 731"/>
              <a:gd name="T186" fmla="*/ 502 h 50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731" h="502">
                <a:moveTo>
                  <a:pt x="132" y="133"/>
                </a:moveTo>
                <a:lnTo>
                  <a:pt x="152" y="135"/>
                </a:lnTo>
                <a:lnTo>
                  <a:pt x="155" y="127"/>
                </a:lnTo>
                <a:lnTo>
                  <a:pt x="153" y="124"/>
                </a:lnTo>
                <a:lnTo>
                  <a:pt x="153" y="122"/>
                </a:lnTo>
                <a:lnTo>
                  <a:pt x="150" y="122"/>
                </a:lnTo>
                <a:lnTo>
                  <a:pt x="137" y="122"/>
                </a:lnTo>
                <a:lnTo>
                  <a:pt x="139" y="117"/>
                </a:lnTo>
                <a:lnTo>
                  <a:pt x="150" y="119"/>
                </a:lnTo>
                <a:lnTo>
                  <a:pt x="161" y="120"/>
                </a:lnTo>
                <a:lnTo>
                  <a:pt x="165" y="112"/>
                </a:lnTo>
                <a:lnTo>
                  <a:pt x="163" y="107"/>
                </a:lnTo>
                <a:lnTo>
                  <a:pt x="183" y="106"/>
                </a:lnTo>
                <a:lnTo>
                  <a:pt x="188" y="106"/>
                </a:lnTo>
                <a:lnTo>
                  <a:pt x="201" y="122"/>
                </a:lnTo>
                <a:lnTo>
                  <a:pt x="223" y="117"/>
                </a:lnTo>
                <a:lnTo>
                  <a:pt x="227" y="115"/>
                </a:lnTo>
                <a:lnTo>
                  <a:pt x="227" y="109"/>
                </a:lnTo>
                <a:lnTo>
                  <a:pt x="235" y="107"/>
                </a:lnTo>
                <a:lnTo>
                  <a:pt x="251" y="104"/>
                </a:lnTo>
                <a:lnTo>
                  <a:pt x="263" y="106"/>
                </a:lnTo>
                <a:lnTo>
                  <a:pt x="269" y="96"/>
                </a:lnTo>
                <a:lnTo>
                  <a:pt x="276" y="78"/>
                </a:lnTo>
                <a:lnTo>
                  <a:pt x="290" y="57"/>
                </a:lnTo>
                <a:lnTo>
                  <a:pt x="274" y="57"/>
                </a:lnTo>
                <a:lnTo>
                  <a:pt x="276" y="50"/>
                </a:lnTo>
                <a:lnTo>
                  <a:pt x="253" y="47"/>
                </a:lnTo>
                <a:lnTo>
                  <a:pt x="240" y="42"/>
                </a:lnTo>
                <a:lnTo>
                  <a:pt x="238" y="39"/>
                </a:lnTo>
                <a:lnTo>
                  <a:pt x="235" y="35"/>
                </a:lnTo>
                <a:lnTo>
                  <a:pt x="235" y="24"/>
                </a:lnTo>
                <a:lnTo>
                  <a:pt x="245" y="26"/>
                </a:lnTo>
                <a:lnTo>
                  <a:pt x="245" y="32"/>
                </a:lnTo>
                <a:lnTo>
                  <a:pt x="245" y="35"/>
                </a:lnTo>
                <a:lnTo>
                  <a:pt x="248" y="39"/>
                </a:lnTo>
                <a:lnTo>
                  <a:pt x="272" y="40"/>
                </a:lnTo>
                <a:lnTo>
                  <a:pt x="274" y="39"/>
                </a:lnTo>
                <a:lnTo>
                  <a:pt x="279" y="29"/>
                </a:lnTo>
                <a:lnTo>
                  <a:pt x="282" y="18"/>
                </a:lnTo>
                <a:lnTo>
                  <a:pt x="285" y="9"/>
                </a:lnTo>
                <a:lnTo>
                  <a:pt x="277" y="9"/>
                </a:lnTo>
                <a:lnTo>
                  <a:pt x="281" y="4"/>
                </a:lnTo>
                <a:lnTo>
                  <a:pt x="285" y="1"/>
                </a:lnTo>
                <a:lnTo>
                  <a:pt x="289" y="0"/>
                </a:lnTo>
                <a:lnTo>
                  <a:pt x="328" y="4"/>
                </a:lnTo>
                <a:lnTo>
                  <a:pt x="339" y="6"/>
                </a:lnTo>
                <a:lnTo>
                  <a:pt x="356" y="9"/>
                </a:lnTo>
                <a:lnTo>
                  <a:pt x="364" y="9"/>
                </a:lnTo>
                <a:lnTo>
                  <a:pt x="374" y="13"/>
                </a:lnTo>
                <a:lnTo>
                  <a:pt x="393" y="18"/>
                </a:lnTo>
                <a:lnTo>
                  <a:pt x="401" y="14"/>
                </a:lnTo>
                <a:lnTo>
                  <a:pt x="418" y="16"/>
                </a:lnTo>
                <a:lnTo>
                  <a:pt x="429" y="14"/>
                </a:lnTo>
                <a:lnTo>
                  <a:pt x="427" y="21"/>
                </a:lnTo>
                <a:lnTo>
                  <a:pt x="416" y="21"/>
                </a:lnTo>
                <a:lnTo>
                  <a:pt x="414" y="26"/>
                </a:lnTo>
                <a:lnTo>
                  <a:pt x="390" y="42"/>
                </a:lnTo>
                <a:lnTo>
                  <a:pt x="388" y="45"/>
                </a:lnTo>
                <a:lnTo>
                  <a:pt x="387" y="50"/>
                </a:lnTo>
                <a:lnTo>
                  <a:pt x="383" y="63"/>
                </a:lnTo>
                <a:lnTo>
                  <a:pt x="383" y="66"/>
                </a:lnTo>
                <a:lnTo>
                  <a:pt x="347" y="68"/>
                </a:lnTo>
                <a:lnTo>
                  <a:pt x="344" y="75"/>
                </a:lnTo>
                <a:lnTo>
                  <a:pt x="334" y="88"/>
                </a:lnTo>
                <a:lnTo>
                  <a:pt x="331" y="93"/>
                </a:lnTo>
                <a:lnTo>
                  <a:pt x="326" y="104"/>
                </a:lnTo>
                <a:lnTo>
                  <a:pt x="318" y="112"/>
                </a:lnTo>
                <a:lnTo>
                  <a:pt x="312" y="112"/>
                </a:lnTo>
                <a:lnTo>
                  <a:pt x="303" y="117"/>
                </a:lnTo>
                <a:lnTo>
                  <a:pt x="302" y="124"/>
                </a:lnTo>
                <a:lnTo>
                  <a:pt x="295" y="132"/>
                </a:lnTo>
                <a:lnTo>
                  <a:pt x="302" y="133"/>
                </a:lnTo>
                <a:lnTo>
                  <a:pt x="295" y="138"/>
                </a:lnTo>
                <a:lnTo>
                  <a:pt x="295" y="142"/>
                </a:lnTo>
                <a:lnTo>
                  <a:pt x="299" y="142"/>
                </a:lnTo>
                <a:lnTo>
                  <a:pt x="302" y="143"/>
                </a:lnTo>
                <a:lnTo>
                  <a:pt x="302" y="145"/>
                </a:lnTo>
                <a:lnTo>
                  <a:pt x="290" y="146"/>
                </a:lnTo>
                <a:lnTo>
                  <a:pt x="290" y="150"/>
                </a:lnTo>
                <a:lnTo>
                  <a:pt x="290" y="151"/>
                </a:lnTo>
                <a:lnTo>
                  <a:pt x="295" y="151"/>
                </a:lnTo>
                <a:lnTo>
                  <a:pt x="302" y="153"/>
                </a:lnTo>
                <a:lnTo>
                  <a:pt x="305" y="153"/>
                </a:lnTo>
                <a:lnTo>
                  <a:pt x="300" y="156"/>
                </a:lnTo>
                <a:lnTo>
                  <a:pt x="302" y="158"/>
                </a:lnTo>
                <a:lnTo>
                  <a:pt x="307" y="159"/>
                </a:lnTo>
                <a:lnTo>
                  <a:pt x="307" y="161"/>
                </a:lnTo>
                <a:lnTo>
                  <a:pt x="307" y="163"/>
                </a:lnTo>
                <a:lnTo>
                  <a:pt x="312" y="164"/>
                </a:lnTo>
                <a:lnTo>
                  <a:pt x="310" y="168"/>
                </a:lnTo>
                <a:lnTo>
                  <a:pt x="297" y="182"/>
                </a:lnTo>
                <a:lnTo>
                  <a:pt x="287" y="184"/>
                </a:lnTo>
                <a:lnTo>
                  <a:pt x="292" y="189"/>
                </a:lnTo>
                <a:lnTo>
                  <a:pt x="313" y="184"/>
                </a:lnTo>
                <a:lnTo>
                  <a:pt x="315" y="187"/>
                </a:lnTo>
                <a:lnTo>
                  <a:pt x="316" y="199"/>
                </a:lnTo>
                <a:lnTo>
                  <a:pt x="321" y="204"/>
                </a:lnTo>
                <a:lnTo>
                  <a:pt x="315" y="205"/>
                </a:lnTo>
                <a:lnTo>
                  <a:pt x="310" y="200"/>
                </a:lnTo>
                <a:lnTo>
                  <a:pt x="307" y="192"/>
                </a:lnTo>
                <a:lnTo>
                  <a:pt x="299" y="194"/>
                </a:lnTo>
                <a:lnTo>
                  <a:pt x="295" y="208"/>
                </a:lnTo>
                <a:lnTo>
                  <a:pt x="307" y="208"/>
                </a:lnTo>
                <a:lnTo>
                  <a:pt x="308" y="215"/>
                </a:lnTo>
                <a:lnTo>
                  <a:pt x="294" y="215"/>
                </a:lnTo>
                <a:lnTo>
                  <a:pt x="294" y="217"/>
                </a:lnTo>
                <a:lnTo>
                  <a:pt x="303" y="226"/>
                </a:lnTo>
                <a:lnTo>
                  <a:pt x="313" y="231"/>
                </a:lnTo>
                <a:lnTo>
                  <a:pt x="325" y="231"/>
                </a:lnTo>
                <a:lnTo>
                  <a:pt x="334" y="231"/>
                </a:lnTo>
                <a:lnTo>
                  <a:pt x="339" y="236"/>
                </a:lnTo>
                <a:lnTo>
                  <a:pt x="339" y="244"/>
                </a:lnTo>
                <a:lnTo>
                  <a:pt x="338" y="248"/>
                </a:lnTo>
                <a:lnTo>
                  <a:pt x="338" y="253"/>
                </a:lnTo>
                <a:lnTo>
                  <a:pt x="330" y="253"/>
                </a:lnTo>
                <a:lnTo>
                  <a:pt x="333" y="256"/>
                </a:lnTo>
                <a:lnTo>
                  <a:pt x="333" y="261"/>
                </a:lnTo>
                <a:lnTo>
                  <a:pt x="336" y="264"/>
                </a:lnTo>
                <a:lnTo>
                  <a:pt x="341" y="264"/>
                </a:lnTo>
                <a:lnTo>
                  <a:pt x="352" y="267"/>
                </a:lnTo>
                <a:lnTo>
                  <a:pt x="343" y="251"/>
                </a:lnTo>
                <a:lnTo>
                  <a:pt x="351" y="246"/>
                </a:lnTo>
                <a:lnTo>
                  <a:pt x="354" y="249"/>
                </a:lnTo>
                <a:lnTo>
                  <a:pt x="364" y="256"/>
                </a:lnTo>
                <a:lnTo>
                  <a:pt x="359" y="259"/>
                </a:lnTo>
                <a:lnTo>
                  <a:pt x="367" y="262"/>
                </a:lnTo>
                <a:lnTo>
                  <a:pt x="362" y="267"/>
                </a:lnTo>
                <a:lnTo>
                  <a:pt x="367" y="270"/>
                </a:lnTo>
                <a:lnTo>
                  <a:pt x="383" y="266"/>
                </a:lnTo>
                <a:lnTo>
                  <a:pt x="390" y="261"/>
                </a:lnTo>
                <a:lnTo>
                  <a:pt x="393" y="256"/>
                </a:lnTo>
                <a:lnTo>
                  <a:pt x="405" y="262"/>
                </a:lnTo>
                <a:lnTo>
                  <a:pt x="408" y="267"/>
                </a:lnTo>
                <a:lnTo>
                  <a:pt x="406" y="272"/>
                </a:lnTo>
                <a:lnTo>
                  <a:pt x="393" y="267"/>
                </a:lnTo>
                <a:lnTo>
                  <a:pt x="377" y="272"/>
                </a:lnTo>
                <a:lnTo>
                  <a:pt x="365" y="284"/>
                </a:lnTo>
                <a:lnTo>
                  <a:pt x="362" y="290"/>
                </a:lnTo>
                <a:lnTo>
                  <a:pt x="372" y="300"/>
                </a:lnTo>
                <a:lnTo>
                  <a:pt x="393" y="308"/>
                </a:lnTo>
                <a:lnTo>
                  <a:pt x="398" y="305"/>
                </a:lnTo>
                <a:lnTo>
                  <a:pt x="401" y="303"/>
                </a:lnTo>
                <a:lnTo>
                  <a:pt x="388" y="295"/>
                </a:lnTo>
                <a:lnTo>
                  <a:pt x="385" y="288"/>
                </a:lnTo>
                <a:lnTo>
                  <a:pt x="403" y="285"/>
                </a:lnTo>
                <a:lnTo>
                  <a:pt x="419" y="277"/>
                </a:lnTo>
                <a:lnTo>
                  <a:pt x="426" y="274"/>
                </a:lnTo>
                <a:lnTo>
                  <a:pt x="449" y="293"/>
                </a:lnTo>
                <a:lnTo>
                  <a:pt x="447" y="306"/>
                </a:lnTo>
                <a:lnTo>
                  <a:pt x="447" y="310"/>
                </a:lnTo>
                <a:lnTo>
                  <a:pt x="455" y="311"/>
                </a:lnTo>
                <a:lnTo>
                  <a:pt x="460" y="316"/>
                </a:lnTo>
                <a:lnTo>
                  <a:pt x="470" y="311"/>
                </a:lnTo>
                <a:lnTo>
                  <a:pt x="475" y="315"/>
                </a:lnTo>
                <a:lnTo>
                  <a:pt x="470" y="316"/>
                </a:lnTo>
                <a:lnTo>
                  <a:pt x="480" y="323"/>
                </a:lnTo>
                <a:lnTo>
                  <a:pt x="485" y="324"/>
                </a:lnTo>
                <a:lnTo>
                  <a:pt x="509" y="315"/>
                </a:lnTo>
                <a:lnTo>
                  <a:pt x="511" y="315"/>
                </a:lnTo>
                <a:lnTo>
                  <a:pt x="507" y="324"/>
                </a:lnTo>
                <a:lnTo>
                  <a:pt x="509" y="326"/>
                </a:lnTo>
                <a:lnTo>
                  <a:pt x="516" y="332"/>
                </a:lnTo>
                <a:lnTo>
                  <a:pt x="520" y="337"/>
                </a:lnTo>
                <a:lnTo>
                  <a:pt x="525" y="339"/>
                </a:lnTo>
                <a:lnTo>
                  <a:pt x="543" y="337"/>
                </a:lnTo>
                <a:lnTo>
                  <a:pt x="555" y="344"/>
                </a:lnTo>
                <a:lnTo>
                  <a:pt x="560" y="344"/>
                </a:lnTo>
                <a:lnTo>
                  <a:pt x="574" y="339"/>
                </a:lnTo>
                <a:lnTo>
                  <a:pt x="581" y="336"/>
                </a:lnTo>
                <a:lnTo>
                  <a:pt x="578" y="329"/>
                </a:lnTo>
                <a:lnTo>
                  <a:pt x="586" y="326"/>
                </a:lnTo>
                <a:lnTo>
                  <a:pt x="582" y="324"/>
                </a:lnTo>
                <a:lnTo>
                  <a:pt x="576" y="313"/>
                </a:lnTo>
                <a:lnTo>
                  <a:pt x="566" y="311"/>
                </a:lnTo>
                <a:lnTo>
                  <a:pt x="576" y="298"/>
                </a:lnTo>
                <a:lnTo>
                  <a:pt x="578" y="295"/>
                </a:lnTo>
                <a:lnTo>
                  <a:pt x="573" y="284"/>
                </a:lnTo>
                <a:lnTo>
                  <a:pt x="568" y="274"/>
                </a:lnTo>
                <a:lnTo>
                  <a:pt x="553" y="249"/>
                </a:lnTo>
                <a:lnTo>
                  <a:pt x="545" y="239"/>
                </a:lnTo>
                <a:lnTo>
                  <a:pt x="527" y="230"/>
                </a:lnTo>
                <a:lnTo>
                  <a:pt x="493" y="220"/>
                </a:lnTo>
                <a:lnTo>
                  <a:pt x="494" y="215"/>
                </a:lnTo>
                <a:lnTo>
                  <a:pt x="504" y="210"/>
                </a:lnTo>
                <a:lnTo>
                  <a:pt x="517" y="212"/>
                </a:lnTo>
                <a:lnTo>
                  <a:pt x="529" y="213"/>
                </a:lnTo>
                <a:lnTo>
                  <a:pt x="537" y="213"/>
                </a:lnTo>
                <a:lnTo>
                  <a:pt x="551" y="208"/>
                </a:lnTo>
                <a:lnTo>
                  <a:pt x="556" y="208"/>
                </a:lnTo>
                <a:lnTo>
                  <a:pt x="566" y="212"/>
                </a:lnTo>
                <a:lnTo>
                  <a:pt x="602" y="202"/>
                </a:lnTo>
                <a:lnTo>
                  <a:pt x="631" y="194"/>
                </a:lnTo>
                <a:lnTo>
                  <a:pt x="640" y="199"/>
                </a:lnTo>
                <a:lnTo>
                  <a:pt x="643" y="208"/>
                </a:lnTo>
                <a:lnTo>
                  <a:pt x="651" y="215"/>
                </a:lnTo>
                <a:lnTo>
                  <a:pt x="658" y="220"/>
                </a:lnTo>
                <a:lnTo>
                  <a:pt x="697" y="215"/>
                </a:lnTo>
                <a:lnTo>
                  <a:pt x="705" y="215"/>
                </a:lnTo>
                <a:lnTo>
                  <a:pt x="731" y="222"/>
                </a:lnTo>
                <a:lnTo>
                  <a:pt x="728" y="226"/>
                </a:lnTo>
                <a:lnTo>
                  <a:pt x="728" y="231"/>
                </a:lnTo>
                <a:lnTo>
                  <a:pt x="715" y="238"/>
                </a:lnTo>
                <a:lnTo>
                  <a:pt x="713" y="254"/>
                </a:lnTo>
                <a:lnTo>
                  <a:pt x="715" y="259"/>
                </a:lnTo>
                <a:lnTo>
                  <a:pt x="729" y="261"/>
                </a:lnTo>
                <a:lnTo>
                  <a:pt x="731" y="272"/>
                </a:lnTo>
                <a:lnTo>
                  <a:pt x="729" y="284"/>
                </a:lnTo>
                <a:lnTo>
                  <a:pt x="728" y="288"/>
                </a:lnTo>
                <a:lnTo>
                  <a:pt x="728" y="295"/>
                </a:lnTo>
                <a:lnTo>
                  <a:pt x="724" y="303"/>
                </a:lnTo>
                <a:lnTo>
                  <a:pt x="697" y="308"/>
                </a:lnTo>
                <a:lnTo>
                  <a:pt x="685" y="305"/>
                </a:lnTo>
                <a:lnTo>
                  <a:pt x="672" y="292"/>
                </a:lnTo>
                <a:lnTo>
                  <a:pt x="666" y="303"/>
                </a:lnTo>
                <a:lnTo>
                  <a:pt x="671" y="305"/>
                </a:lnTo>
                <a:lnTo>
                  <a:pt x="666" y="310"/>
                </a:lnTo>
                <a:lnTo>
                  <a:pt x="654" y="324"/>
                </a:lnTo>
                <a:lnTo>
                  <a:pt x="641" y="336"/>
                </a:lnTo>
                <a:lnTo>
                  <a:pt x="638" y="341"/>
                </a:lnTo>
                <a:lnTo>
                  <a:pt x="641" y="342"/>
                </a:lnTo>
                <a:lnTo>
                  <a:pt x="633" y="354"/>
                </a:lnTo>
                <a:lnTo>
                  <a:pt x="645" y="359"/>
                </a:lnTo>
                <a:lnTo>
                  <a:pt x="656" y="363"/>
                </a:lnTo>
                <a:lnTo>
                  <a:pt x="654" y="368"/>
                </a:lnTo>
                <a:lnTo>
                  <a:pt x="643" y="377"/>
                </a:lnTo>
                <a:lnTo>
                  <a:pt x="630" y="380"/>
                </a:lnTo>
                <a:lnTo>
                  <a:pt x="617" y="380"/>
                </a:lnTo>
                <a:lnTo>
                  <a:pt x="609" y="383"/>
                </a:lnTo>
                <a:lnTo>
                  <a:pt x="600" y="380"/>
                </a:lnTo>
                <a:lnTo>
                  <a:pt x="592" y="377"/>
                </a:lnTo>
                <a:lnTo>
                  <a:pt x="582" y="383"/>
                </a:lnTo>
                <a:lnTo>
                  <a:pt x="602" y="390"/>
                </a:lnTo>
                <a:lnTo>
                  <a:pt x="599" y="395"/>
                </a:lnTo>
                <a:lnTo>
                  <a:pt x="578" y="401"/>
                </a:lnTo>
                <a:lnTo>
                  <a:pt x="566" y="406"/>
                </a:lnTo>
                <a:lnTo>
                  <a:pt x="558" y="403"/>
                </a:lnTo>
                <a:lnTo>
                  <a:pt x="550" y="408"/>
                </a:lnTo>
                <a:lnTo>
                  <a:pt x="538" y="412"/>
                </a:lnTo>
                <a:lnTo>
                  <a:pt x="530" y="416"/>
                </a:lnTo>
                <a:lnTo>
                  <a:pt x="532" y="421"/>
                </a:lnTo>
                <a:lnTo>
                  <a:pt x="532" y="426"/>
                </a:lnTo>
                <a:lnTo>
                  <a:pt x="527" y="429"/>
                </a:lnTo>
                <a:lnTo>
                  <a:pt x="522" y="430"/>
                </a:lnTo>
                <a:lnTo>
                  <a:pt x="520" y="432"/>
                </a:lnTo>
                <a:lnTo>
                  <a:pt x="514" y="434"/>
                </a:lnTo>
                <a:lnTo>
                  <a:pt x="511" y="434"/>
                </a:lnTo>
                <a:lnTo>
                  <a:pt x="503" y="434"/>
                </a:lnTo>
                <a:lnTo>
                  <a:pt x="491" y="435"/>
                </a:lnTo>
                <a:lnTo>
                  <a:pt x="481" y="437"/>
                </a:lnTo>
                <a:lnTo>
                  <a:pt x="468" y="439"/>
                </a:lnTo>
                <a:lnTo>
                  <a:pt x="463" y="447"/>
                </a:lnTo>
                <a:lnTo>
                  <a:pt x="467" y="453"/>
                </a:lnTo>
                <a:lnTo>
                  <a:pt x="481" y="468"/>
                </a:lnTo>
                <a:lnTo>
                  <a:pt x="501" y="468"/>
                </a:lnTo>
                <a:lnTo>
                  <a:pt x="494" y="478"/>
                </a:lnTo>
                <a:lnTo>
                  <a:pt x="499" y="481"/>
                </a:lnTo>
                <a:lnTo>
                  <a:pt x="501" y="488"/>
                </a:lnTo>
                <a:lnTo>
                  <a:pt x="525" y="488"/>
                </a:lnTo>
                <a:lnTo>
                  <a:pt x="542" y="489"/>
                </a:lnTo>
                <a:lnTo>
                  <a:pt x="568" y="491"/>
                </a:lnTo>
                <a:lnTo>
                  <a:pt x="475" y="492"/>
                </a:lnTo>
                <a:lnTo>
                  <a:pt x="411" y="488"/>
                </a:lnTo>
                <a:lnTo>
                  <a:pt x="401" y="502"/>
                </a:lnTo>
                <a:lnTo>
                  <a:pt x="392" y="501"/>
                </a:lnTo>
                <a:lnTo>
                  <a:pt x="344" y="479"/>
                </a:lnTo>
                <a:lnTo>
                  <a:pt x="344" y="474"/>
                </a:lnTo>
                <a:lnTo>
                  <a:pt x="297" y="463"/>
                </a:lnTo>
                <a:lnTo>
                  <a:pt x="303" y="453"/>
                </a:lnTo>
                <a:lnTo>
                  <a:pt x="223" y="437"/>
                </a:lnTo>
                <a:lnTo>
                  <a:pt x="209" y="443"/>
                </a:lnTo>
                <a:lnTo>
                  <a:pt x="174" y="430"/>
                </a:lnTo>
                <a:lnTo>
                  <a:pt x="155" y="434"/>
                </a:lnTo>
                <a:lnTo>
                  <a:pt x="152" y="432"/>
                </a:lnTo>
                <a:lnTo>
                  <a:pt x="148" y="430"/>
                </a:lnTo>
                <a:lnTo>
                  <a:pt x="145" y="429"/>
                </a:lnTo>
                <a:lnTo>
                  <a:pt x="145" y="427"/>
                </a:lnTo>
                <a:lnTo>
                  <a:pt x="142" y="424"/>
                </a:lnTo>
                <a:lnTo>
                  <a:pt x="134" y="424"/>
                </a:lnTo>
                <a:lnTo>
                  <a:pt x="135" y="419"/>
                </a:lnTo>
                <a:lnTo>
                  <a:pt x="129" y="417"/>
                </a:lnTo>
                <a:lnTo>
                  <a:pt x="122" y="421"/>
                </a:lnTo>
                <a:lnTo>
                  <a:pt x="112" y="417"/>
                </a:lnTo>
                <a:lnTo>
                  <a:pt x="119" y="403"/>
                </a:lnTo>
                <a:lnTo>
                  <a:pt x="129" y="404"/>
                </a:lnTo>
                <a:lnTo>
                  <a:pt x="134" y="396"/>
                </a:lnTo>
                <a:lnTo>
                  <a:pt x="135" y="396"/>
                </a:lnTo>
                <a:lnTo>
                  <a:pt x="145" y="398"/>
                </a:lnTo>
                <a:lnTo>
                  <a:pt x="140" y="390"/>
                </a:lnTo>
                <a:lnTo>
                  <a:pt x="134" y="383"/>
                </a:lnTo>
                <a:lnTo>
                  <a:pt x="143" y="381"/>
                </a:lnTo>
                <a:lnTo>
                  <a:pt x="147" y="377"/>
                </a:lnTo>
                <a:lnTo>
                  <a:pt x="142" y="375"/>
                </a:lnTo>
                <a:lnTo>
                  <a:pt x="142" y="362"/>
                </a:lnTo>
                <a:lnTo>
                  <a:pt x="147" y="342"/>
                </a:lnTo>
                <a:lnTo>
                  <a:pt x="139" y="341"/>
                </a:lnTo>
                <a:lnTo>
                  <a:pt x="130" y="329"/>
                </a:lnTo>
                <a:lnTo>
                  <a:pt x="139" y="328"/>
                </a:lnTo>
                <a:lnTo>
                  <a:pt x="139" y="319"/>
                </a:lnTo>
                <a:lnTo>
                  <a:pt x="119" y="318"/>
                </a:lnTo>
                <a:lnTo>
                  <a:pt x="122" y="311"/>
                </a:lnTo>
                <a:lnTo>
                  <a:pt x="121" y="305"/>
                </a:lnTo>
                <a:lnTo>
                  <a:pt x="111" y="297"/>
                </a:lnTo>
                <a:lnTo>
                  <a:pt x="139" y="298"/>
                </a:lnTo>
                <a:lnTo>
                  <a:pt x="140" y="305"/>
                </a:lnTo>
                <a:lnTo>
                  <a:pt x="165" y="315"/>
                </a:lnTo>
                <a:lnTo>
                  <a:pt x="170" y="316"/>
                </a:lnTo>
                <a:lnTo>
                  <a:pt x="173" y="324"/>
                </a:lnTo>
                <a:lnTo>
                  <a:pt x="186" y="331"/>
                </a:lnTo>
                <a:lnTo>
                  <a:pt x="191" y="331"/>
                </a:lnTo>
                <a:lnTo>
                  <a:pt x="210" y="334"/>
                </a:lnTo>
                <a:lnTo>
                  <a:pt x="217" y="329"/>
                </a:lnTo>
                <a:lnTo>
                  <a:pt x="225" y="321"/>
                </a:lnTo>
                <a:lnTo>
                  <a:pt x="227" y="316"/>
                </a:lnTo>
                <a:lnTo>
                  <a:pt x="230" y="308"/>
                </a:lnTo>
                <a:lnTo>
                  <a:pt x="228" y="306"/>
                </a:lnTo>
                <a:lnTo>
                  <a:pt x="217" y="308"/>
                </a:lnTo>
                <a:lnTo>
                  <a:pt x="197" y="305"/>
                </a:lnTo>
                <a:lnTo>
                  <a:pt x="191" y="305"/>
                </a:lnTo>
                <a:lnTo>
                  <a:pt x="194" y="301"/>
                </a:lnTo>
                <a:lnTo>
                  <a:pt x="205" y="293"/>
                </a:lnTo>
                <a:lnTo>
                  <a:pt x="214" y="288"/>
                </a:lnTo>
                <a:lnTo>
                  <a:pt x="225" y="285"/>
                </a:lnTo>
                <a:lnTo>
                  <a:pt x="232" y="284"/>
                </a:lnTo>
                <a:lnTo>
                  <a:pt x="238" y="277"/>
                </a:lnTo>
                <a:lnTo>
                  <a:pt x="227" y="272"/>
                </a:lnTo>
                <a:lnTo>
                  <a:pt x="207" y="270"/>
                </a:lnTo>
                <a:lnTo>
                  <a:pt x="201" y="269"/>
                </a:lnTo>
                <a:lnTo>
                  <a:pt x="201" y="262"/>
                </a:lnTo>
                <a:lnTo>
                  <a:pt x="209" y="261"/>
                </a:lnTo>
                <a:lnTo>
                  <a:pt x="210" y="256"/>
                </a:lnTo>
                <a:lnTo>
                  <a:pt x="184" y="249"/>
                </a:lnTo>
                <a:lnTo>
                  <a:pt x="181" y="244"/>
                </a:lnTo>
                <a:lnTo>
                  <a:pt x="174" y="246"/>
                </a:lnTo>
                <a:lnTo>
                  <a:pt x="153" y="248"/>
                </a:lnTo>
                <a:lnTo>
                  <a:pt x="139" y="244"/>
                </a:lnTo>
                <a:lnTo>
                  <a:pt x="132" y="235"/>
                </a:lnTo>
                <a:lnTo>
                  <a:pt x="129" y="233"/>
                </a:lnTo>
                <a:lnTo>
                  <a:pt x="117" y="233"/>
                </a:lnTo>
                <a:lnTo>
                  <a:pt x="91" y="233"/>
                </a:lnTo>
                <a:lnTo>
                  <a:pt x="86" y="233"/>
                </a:lnTo>
                <a:lnTo>
                  <a:pt x="73" y="223"/>
                </a:lnTo>
                <a:lnTo>
                  <a:pt x="59" y="236"/>
                </a:lnTo>
                <a:lnTo>
                  <a:pt x="52" y="230"/>
                </a:lnTo>
                <a:lnTo>
                  <a:pt x="42" y="233"/>
                </a:lnTo>
                <a:lnTo>
                  <a:pt x="28" y="231"/>
                </a:lnTo>
                <a:lnTo>
                  <a:pt x="23" y="225"/>
                </a:lnTo>
                <a:lnTo>
                  <a:pt x="15" y="226"/>
                </a:lnTo>
                <a:lnTo>
                  <a:pt x="1" y="226"/>
                </a:lnTo>
                <a:lnTo>
                  <a:pt x="0" y="220"/>
                </a:lnTo>
                <a:lnTo>
                  <a:pt x="8" y="213"/>
                </a:lnTo>
                <a:lnTo>
                  <a:pt x="21" y="204"/>
                </a:lnTo>
                <a:lnTo>
                  <a:pt x="36" y="202"/>
                </a:lnTo>
                <a:lnTo>
                  <a:pt x="31" y="187"/>
                </a:lnTo>
                <a:lnTo>
                  <a:pt x="52" y="189"/>
                </a:lnTo>
                <a:lnTo>
                  <a:pt x="65" y="194"/>
                </a:lnTo>
                <a:lnTo>
                  <a:pt x="80" y="189"/>
                </a:lnTo>
                <a:lnTo>
                  <a:pt x="70" y="179"/>
                </a:lnTo>
                <a:lnTo>
                  <a:pt x="80" y="174"/>
                </a:lnTo>
                <a:lnTo>
                  <a:pt x="88" y="171"/>
                </a:lnTo>
                <a:lnTo>
                  <a:pt x="93" y="169"/>
                </a:lnTo>
                <a:lnTo>
                  <a:pt x="101" y="173"/>
                </a:lnTo>
                <a:lnTo>
                  <a:pt x="104" y="169"/>
                </a:lnTo>
                <a:lnTo>
                  <a:pt x="91" y="164"/>
                </a:lnTo>
                <a:lnTo>
                  <a:pt x="103" y="156"/>
                </a:lnTo>
                <a:lnTo>
                  <a:pt x="112" y="159"/>
                </a:lnTo>
                <a:lnTo>
                  <a:pt x="121" y="158"/>
                </a:lnTo>
                <a:lnTo>
                  <a:pt x="132" y="133"/>
                </a:lnTo>
                <a:close/>
              </a:path>
            </a:pathLst>
          </a:custGeom>
          <a:solidFill>
            <a:srgbClr val="FFC000">
              <a:alpha val="69019"/>
            </a:srgbClr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9" name="Freeform 17"/>
          <p:cNvSpPr>
            <a:spLocks/>
          </p:cNvSpPr>
          <p:nvPr/>
        </p:nvSpPr>
        <p:spPr bwMode="auto">
          <a:xfrm>
            <a:off x="1862138" y="1682750"/>
            <a:ext cx="585787" cy="688975"/>
          </a:xfrm>
          <a:custGeom>
            <a:avLst/>
            <a:gdLst>
              <a:gd name="T0" fmla="*/ 2147483647 w 579"/>
              <a:gd name="T1" fmla="*/ 2147483647 h 442"/>
              <a:gd name="T2" fmla="*/ 2147483647 w 579"/>
              <a:gd name="T3" fmla="*/ 2147483647 h 442"/>
              <a:gd name="T4" fmla="*/ 2147483647 w 579"/>
              <a:gd name="T5" fmla="*/ 2147483647 h 442"/>
              <a:gd name="T6" fmla="*/ 2147483647 w 579"/>
              <a:gd name="T7" fmla="*/ 2147483647 h 442"/>
              <a:gd name="T8" fmla="*/ 2147483647 w 579"/>
              <a:gd name="T9" fmla="*/ 2147483647 h 442"/>
              <a:gd name="T10" fmla="*/ 2147483647 w 579"/>
              <a:gd name="T11" fmla="*/ 2147483647 h 442"/>
              <a:gd name="T12" fmla="*/ 2147483647 w 579"/>
              <a:gd name="T13" fmla="*/ 2147483647 h 442"/>
              <a:gd name="T14" fmla="*/ 2147483647 w 579"/>
              <a:gd name="T15" fmla="*/ 2147483647 h 442"/>
              <a:gd name="T16" fmla="*/ 2147483647 w 579"/>
              <a:gd name="T17" fmla="*/ 2147483647 h 442"/>
              <a:gd name="T18" fmla="*/ 2147483647 w 579"/>
              <a:gd name="T19" fmla="*/ 2147483647 h 442"/>
              <a:gd name="T20" fmla="*/ 2147483647 w 579"/>
              <a:gd name="T21" fmla="*/ 2147483647 h 442"/>
              <a:gd name="T22" fmla="*/ 2147483647 w 579"/>
              <a:gd name="T23" fmla="*/ 2147483647 h 442"/>
              <a:gd name="T24" fmla="*/ 2147483647 w 579"/>
              <a:gd name="T25" fmla="*/ 2147483647 h 442"/>
              <a:gd name="T26" fmla="*/ 2147483647 w 579"/>
              <a:gd name="T27" fmla="*/ 2147483647 h 442"/>
              <a:gd name="T28" fmla="*/ 2147483647 w 579"/>
              <a:gd name="T29" fmla="*/ 2147483647 h 442"/>
              <a:gd name="T30" fmla="*/ 2147483647 w 579"/>
              <a:gd name="T31" fmla="*/ 2147483647 h 442"/>
              <a:gd name="T32" fmla="*/ 2147483647 w 579"/>
              <a:gd name="T33" fmla="*/ 2147483647 h 442"/>
              <a:gd name="T34" fmla="*/ 2147483647 w 579"/>
              <a:gd name="T35" fmla="*/ 2147483647 h 442"/>
              <a:gd name="T36" fmla="*/ 2147483647 w 579"/>
              <a:gd name="T37" fmla="*/ 2147483647 h 442"/>
              <a:gd name="T38" fmla="*/ 2147483647 w 579"/>
              <a:gd name="T39" fmla="*/ 2147483647 h 442"/>
              <a:gd name="T40" fmla="*/ 2147483647 w 579"/>
              <a:gd name="T41" fmla="*/ 2147483647 h 442"/>
              <a:gd name="T42" fmla="*/ 2147483647 w 579"/>
              <a:gd name="T43" fmla="*/ 2147483647 h 442"/>
              <a:gd name="T44" fmla="*/ 2147483647 w 579"/>
              <a:gd name="T45" fmla="*/ 2147483647 h 442"/>
              <a:gd name="T46" fmla="*/ 2147483647 w 579"/>
              <a:gd name="T47" fmla="*/ 2147483647 h 442"/>
              <a:gd name="T48" fmla="*/ 2147483647 w 579"/>
              <a:gd name="T49" fmla="*/ 2147483647 h 442"/>
              <a:gd name="T50" fmla="*/ 2147483647 w 579"/>
              <a:gd name="T51" fmla="*/ 2147483647 h 442"/>
              <a:gd name="T52" fmla="*/ 2147483647 w 579"/>
              <a:gd name="T53" fmla="*/ 2147483647 h 442"/>
              <a:gd name="T54" fmla="*/ 2147483647 w 579"/>
              <a:gd name="T55" fmla="*/ 2147483647 h 442"/>
              <a:gd name="T56" fmla="*/ 2147483647 w 579"/>
              <a:gd name="T57" fmla="*/ 2147483647 h 442"/>
              <a:gd name="T58" fmla="*/ 2147483647 w 579"/>
              <a:gd name="T59" fmla="*/ 2147483647 h 442"/>
              <a:gd name="T60" fmla="*/ 2147483647 w 579"/>
              <a:gd name="T61" fmla="*/ 2147483647 h 442"/>
              <a:gd name="T62" fmla="*/ 2147483647 w 579"/>
              <a:gd name="T63" fmla="*/ 2147483647 h 442"/>
              <a:gd name="T64" fmla="*/ 2147483647 w 579"/>
              <a:gd name="T65" fmla="*/ 2147483647 h 442"/>
              <a:gd name="T66" fmla="*/ 2147483647 w 579"/>
              <a:gd name="T67" fmla="*/ 2147483647 h 442"/>
              <a:gd name="T68" fmla="*/ 2147483647 w 579"/>
              <a:gd name="T69" fmla="*/ 2147483647 h 442"/>
              <a:gd name="T70" fmla="*/ 2147483647 w 579"/>
              <a:gd name="T71" fmla="*/ 2147483647 h 442"/>
              <a:gd name="T72" fmla="*/ 2147483647 w 579"/>
              <a:gd name="T73" fmla="*/ 2147483647 h 442"/>
              <a:gd name="T74" fmla="*/ 2147483647 w 579"/>
              <a:gd name="T75" fmla="*/ 2147483647 h 442"/>
              <a:gd name="T76" fmla="*/ 2147483647 w 579"/>
              <a:gd name="T77" fmla="*/ 2147483647 h 442"/>
              <a:gd name="T78" fmla="*/ 2147483647 w 579"/>
              <a:gd name="T79" fmla="*/ 2147483647 h 442"/>
              <a:gd name="T80" fmla="*/ 2147483647 w 579"/>
              <a:gd name="T81" fmla="*/ 2147483647 h 442"/>
              <a:gd name="T82" fmla="*/ 2147483647 w 579"/>
              <a:gd name="T83" fmla="*/ 2147483647 h 442"/>
              <a:gd name="T84" fmla="*/ 2147483647 w 579"/>
              <a:gd name="T85" fmla="*/ 2147483647 h 442"/>
              <a:gd name="T86" fmla="*/ 2147483647 w 579"/>
              <a:gd name="T87" fmla="*/ 2147483647 h 442"/>
              <a:gd name="T88" fmla="*/ 2147483647 w 579"/>
              <a:gd name="T89" fmla="*/ 2147483647 h 442"/>
              <a:gd name="T90" fmla="*/ 2147483647 w 579"/>
              <a:gd name="T91" fmla="*/ 2147483647 h 442"/>
              <a:gd name="T92" fmla="*/ 2147483647 w 579"/>
              <a:gd name="T93" fmla="*/ 2147483647 h 442"/>
              <a:gd name="T94" fmla="*/ 2147483647 w 579"/>
              <a:gd name="T95" fmla="*/ 2147483647 h 442"/>
              <a:gd name="T96" fmla="*/ 2147483647 w 579"/>
              <a:gd name="T97" fmla="*/ 2147483647 h 442"/>
              <a:gd name="T98" fmla="*/ 2147483647 w 579"/>
              <a:gd name="T99" fmla="*/ 2147483647 h 442"/>
              <a:gd name="T100" fmla="*/ 2147483647 w 579"/>
              <a:gd name="T101" fmla="*/ 2147483647 h 442"/>
              <a:gd name="T102" fmla="*/ 2147483647 w 579"/>
              <a:gd name="T103" fmla="*/ 2147483647 h 442"/>
              <a:gd name="T104" fmla="*/ 2147483647 w 579"/>
              <a:gd name="T105" fmla="*/ 2147483647 h 442"/>
              <a:gd name="T106" fmla="*/ 2147483647 w 579"/>
              <a:gd name="T107" fmla="*/ 2147483647 h 442"/>
              <a:gd name="T108" fmla="*/ 2147483647 w 579"/>
              <a:gd name="T109" fmla="*/ 2147483647 h 442"/>
              <a:gd name="T110" fmla="*/ 2147483647 w 579"/>
              <a:gd name="T111" fmla="*/ 2147483647 h 442"/>
              <a:gd name="T112" fmla="*/ 2147483647 w 579"/>
              <a:gd name="T113" fmla="*/ 2147483647 h 442"/>
              <a:gd name="T114" fmla="*/ 2147483647 w 579"/>
              <a:gd name="T115" fmla="*/ 2147483647 h 44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79"/>
              <a:gd name="T175" fmla="*/ 0 h 442"/>
              <a:gd name="T176" fmla="*/ 579 w 579"/>
              <a:gd name="T177" fmla="*/ 442 h 44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79" h="442">
                <a:moveTo>
                  <a:pt x="44" y="25"/>
                </a:moveTo>
                <a:lnTo>
                  <a:pt x="57" y="23"/>
                </a:lnTo>
                <a:lnTo>
                  <a:pt x="65" y="25"/>
                </a:lnTo>
                <a:lnTo>
                  <a:pt x="73" y="25"/>
                </a:lnTo>
                <a:lnTo>
                  <a:pt x="82" y="26"/>
                </a:lnTo>
                <a:lnTo>
                  <a:pt x="91" y="23"/>
                </a:lnTo>
                <a:lnTo>
                  <a:pt x="108" y="13"/>
                </a:lnTo>
                <a:lnTo>
                  <a:pt x="118" y="10"/>
                </a:lnTo>
                <a:lnTo>
                  <a:pt x="127" y="8"/>
                </a:lnTo>
                <a:lnTo>
                  <a:pt x="131" y="10"/>
                </a:lnTo>
                <a:lnTo>
                  <a:pt x="142" y="15"/>
                </a:lnTo>
                <a:lnTo>
                  <a:pt x="147" y="15"/>
                </a:lnTo>
                <a:lnTo>
                  <a:pt x="153" y="15"/>
                </a:lnTo>
                <a:lnTo>
                  <a:pt x="167" y="12"/>
                </a:lnTo>
                <a:lnTo>
                  <a:pt x="186" y="3"/>
                </a:lnTo>
                <a:lnTo>
                  <a:pt x="189" y="3"/>
                </a:lnTo>
                <a:lnTo>
                  <a:pt x="196" y="0"/>
                </a:lnTo>
                <a:lnTo>
                  <a:pt x="198" y="2"/>
                </a:lnTo>
                <a:lnTo>
                  <a:pt x="201" y="3"/>
                </a:lnTo>
                <a:lnTo>
                  <a:pt x="211" y="8"/>
                </a:lnTo>
                <a:lnTo>
                  <a:pt x="224" y="18"/>
                </a:lnTo>
                <a:lnTo>
                  <a:pt x="232" y="26"/>
                </a:lnTo>
                <a:lnTo>
                  <a:pt x="229" y="33"/>
                </a:lnTo>
                <a:lnTo>
                  <a:pt x="220" y="38"/>
                </a:lnTo>
                <a:lnTo>
                  <a:pt x="198" y="49"/>
                </a:lnTo>
                <a:lnTo>
                  <a:pt x="191" y="52"/>
                </a:lnTo>
                <a:lnTo>
                  <a:pt x="193" y="59"/>
                </a:lnTo>
                <a:lnTo>
                  <a:pt x="196" y="62"/>
                </a:lnTo>
                <a:lnTo>
                  <a:pt x="220" y="67"/>
                </a:lnTo>
                <a:lnTo>
                  <a:pt x="245" y="77"/>
                </a:lnTo>
                <a:lnTo>
                  <a:pt x="260" y="83"/>
                </a:lnTo>
                <a:lnTo>
                  <a:pt x="269" y="78"/>
                </a:lnTo>
                <a:lnTo>
                  <a:pt x="284" y="65"/>
                </a:lnTo>
                <a:lnTo>
                  <a:pt x="299" y="54"/>
                </a:lnTo>
                <a:lnTo>
                  <a:pt x="305" y="49"/>
                </a:lnTo>
                <a:lnTo>
                  <a:pt x="304" y="49"/>
                </a:lnTo>
                <a:lnTo>
                  <a:pt x="300" y="43"/>
                </a:lnTo>
                <a:lnTo>
                  <a:pt x="300" y="39"/>
                </a:lnTo>
                <a:lnTo>
                  <a:pt x="309" y="36"/>
                </a:lnTo>
                <a:lnTo>
                  <a:pt x="320" y="29"/>
                </a:lnTo>
                <a:lnTo>
                  <a:pt x="335" y="29"/>
                </a:lnTo>
                <a:lnTo>
                  <a:pt x="346" y="31"/>
                </a:lnTo>
                <a:lnTo>
                  <a:pt x="346" y="34"/>
                </a:lnTo>
                <a:lnTo>
                  <a:pt x="336" y="51"/>
                </a:lnTo>
                <a:lnTo>
                  <a:pt x="328" y="54"/>
                </a:lnTo>
                <a:lnTo>
                  <a:pt x="318" y="56"/>
                </a:lnTo>
                <a:lnTo>
                  <a:pt x="323" y="69"/>
                </a:lnTo>
                <a:lnTo>
                  <a:pt x="323" y="72"/>
                </a:lnTo>
                <a:lnTo>
                  <a:pt x="328" y="77"/>
                </a:lnTo>
                <a:lnTo>
                  <a:pt x="348" y="74"/>
                </a:lnTo>
                <a:lnTo>
                  <a:pt x="362" y="67"/>
                </a:lnTo>
                <a:lnTo>
                  <a:pt x="388" y="56"/>
                </a:lnTo>
                <a:lnTo>
                  <a:pt x="388" y="52"/>
                </a:lnTo>
                <a:lnTo>
                  <a:pt x="400" y="54"/>
                </a:lnTo>
                <a:lnTo>
                  <a:pt x="397" y="62"/>
                </a:lnTo>
                <a:lnTo>
                  <a:pt x="392" y="67"/>
                </a:lnTo>
                <a:lnTo>
                  <a:pt x="405" y="75"/>
                </a:lnTo>
                <a:lnTo>
                  <a:pt x="416" y="83"/>
                </a:lnTo>
                <a:lnTo>
                  <a:pt x="423" y="90"/>
                </a:lnTo>
                <a:lnTo>
                  <a:pt x="429" y="96"/>
                </a:lnTo>
                <a:lnTo>
                  <a:pt x="426" y="100"/>
                </a:lnTo>
                <a:lnTo>
                  <a:pt x="413" y="101"/>
                </a:lnTo>
                <a:lnTo>
                  <a:pt x="402" y="103"/>
                </a:lnTo>
                <a:lnTo>
                  <a:pt x="393" y="114"/>
                </a:lnTo>
                <a:lnTo>
                  <a:pt x="402" y="121"/>
                </a:lnTo>
                <a:lnTo>
                  <a:pt x="405" y="124"/>
                </a:lnTo>
                <a:lnTo>
                  <a:pt x="403" y="129"/>
                </a:lnTo>
                <a:lnTo>
                  <a:pt x="402" y="132"/>
                </a:lnTo>
                <a:lnTo>
                  <a:pt x="395" y="134"/>
                </a:lnTo>
                <a:lnTo>
                  <a:pt x="388" y="137"/>
                </a:lnTo>
                <a:lnTo>
                  <a:pt x="379" y="140"/>
                </a:lnTo>
                <a:lnTo>
                  <a:pt x="371" y="142"/>
                </a:lnTo>
                <a:lnTo>
                  <a:pt x="362" y="144"/>
                </a:lnTo>
                <a:lnTo>
                  <a:pt x="356" y="142"/>
                </a:lnTo>
                <a:lnTo>
                  <a:pt x="351" y="140"/>
                </a:lnTo>
                <a:lnTo>
                  <a:pt x="336" y="144"/>
                </a:lnTo>
                <a:lnTo>
                  <a:pt x="328" y="145"/>
                </a:lnTo>
                <a:lnTo>
                  <a:pt x="313" y="149"/>
                </a:lnTo>
                <a:lnTo>
                  <a:pt x="317" y="155"/>
                </a:lnTo>
                <a:lnTo>
                  <a:pt x="309" y="163"/>
                </a:lnTo>
                <a:lnTo>
                  <a:pt x="322" y="163"/>
                </a:lnTo>
                <a:lnTo>
                  <a:pt x="322" y="160"/>
                </a:lnTo>
                <a:lnTo>
                  <a:pt x="323" y="155"/>
                </a:lnTo>
                <a:lnTo>
                  <a:pt x="325" y="153"/>
                </a:lnTo>
                <a:lnTo>
                  <a:pt x="336" y="152"/>
                </a:lnTo>
                <a:lnTo>
                  <a:pt x="338" y="155"/>
                </a:lnTo>
                <a:lnTo>
                  <a:pt x="346" y="158"/>
                </a:lnTo>
                <a:lnTo>
                  <a:pt x="343" y="163"/>
                </a:lnTo>
                <a:lnTo>
                  <a:pt x="371" y="181"/>
                </a:lnTo>
                <a:lnTo>
                  <a:pt x="384" y="181"/>
                </a:lnTo>
                <a:lnTo>
                  <a:pt x="384" y="183"/>
                </a:lnTo>
                <a:lnTo>
                  <a:pt x="405" y="185"/>
                </a:lnTo>
                <a:lnTo>
                  <a:pt x="408" y="181"/>
                </a:lnTo>
                <a:lnTo>
                  <a:pt x="442" y="183"/>
                </a:lnTo>
                <a:lnTo>
                  <a:pt x="442" y="188"/>
                </a:lnTo>
                <a:lnTo>
                  <a:pt x="442" y="191"/>
                </a:lnTo>
                <a:lnTo>
                  <a:pt x="450" y="198"/>
                </a:lnTo>
                <a:lnTo>
                  <a:pt x="459" y="204"/>
                </a:lnTo>
                <a:lnTo>
                  <a:pt x="457" y="206"/>
                </a:lnTo>
                <a:lnTo>
                  <a:pt x="462" y="211"/>
                </a:lnTo>
                <a:lnTo>
                  <a:pt x="465" y="214"/>
                </a:lnTo>
                <a:lnTo>
                  <a:pt x="468" y="212"/>
                </a:lnTo>
                <a:lnTo>
                  <a:pt x="509" y="214"/>
                </a:lnTo>
                <a:lnTo>
                  <a:pt x="530" y="214"/>
                </a:lnTo>
                <a:lnTo>
                  <a:pt x="530" y="219"/>
                </a:lnTo>
                <a:lnTo>
                  <a:pt x="537" y="219"/>
                </a:lnTo>
                <a:lnTo>
                  <a:pt x="542" y="229"/>
                </a:lnTo>
                <a:lnTo>
                  <a:pt x="550" y="227"/>
                </a:lnTo>
                <a:lnTo>
                  <a:pt x="553" y="220"/>
                </a:lnTo>
                <a:lnTo>
                  <a:pt x="575" y="222"/>
                </a:lnTo>
                <a:lnTo>
                  <a:pt x="576" y="227"/>
                </a:lnTo>
                <a:lnTo>
                  <a:pt x="576" y="233"/>
                </a:lnTo>
                <a:lnTo>
                  <a:pt x="571" y="237"/>
                </a:lnTo>
                <a:lnTo>
                  <a:pt x="571" y="238"/>
                </a:lnTo>
                <a:lnTo>
                  <a:pt x="575" y="242"/>
                </a:lnTo>
                <a:lnTo>
                  <a:pt x="566" y="247"/>
                </a:lnTo>
                <a:lnTo>
                  <a:pt x="570" y="248"/>
                </a:lnTo>
                <a:lnTo>
                  <a:pt x="575" y="250"/>
                </a:lnTo>
                <a:lnTo>
                  <a:pt x="579" y="251"/>
                </a:lnTo>
                <a:lnTo>
                  <a:pt x="576" y="258"/>
                </a:lnTo>
                <a:lnTo>
                  <a:pt x="565" y="260"/>
                </a:lnTo>
                <a:lnTo>
                  <a:pt x="561" y="261"/>
                </a:lnTo>
                <a:lnTo>
                  <a:pt x="561" y="266"/>
                </a:lnTo>
                <a:lnTo>
                  <a:pt x="561" y="271"/>
                </a:lnTo>
                <a:lnTo>
                  <a:pt x="561" y="273"/>
                </a:lnTo>
                <a:lnTo>
                  <a:pt x="571" y="284"/>
                </a:lnTo>
                <a:lnTo>
                  <a:pt x="565" y="286"/>
                </a:lnTo>
                <a:lnTo>
                  <a:pt x="557" y="289"/>
                </a:lnTo>
                <a:lnTo>
                  <a:pt x="550" y="291"/>
                </a:lnTo>
                <a:lnTo>
                  <a:pt x="542" y="292"/>
                </a:lnTo>
                <a:lnTo>
                  <a:pt x="530" y="294"/>
                </a:lnTo>
                <a:lnTo>
                  <a:pt x="514" y="297"/>
                </a:lnTo>
                <a:lnTo>
                  <a:pt x="498" y="300"/>
                </a:lnTo>
                <a:lnTo>
                  <a:pt x="490" y="299"/>
                </a:lnTo>
                <a:lnTo>
                  <a:pt x="483" y="299"/>
                </a:lnTo>
                <a:lnTo>
                  <a:pt x="483" y="292"/>
                </a:lnTo>
                <a:lnTo>
                  <a:pt x="475" y="295"/>
                </a:lnTo>
                <a:lnTo>
                  <a:pt x="468" y="292"/>
                </a:lnTo>
                <a:lnTo>
                  <a:pt x="462" y="297"/>
                </a:lnTo>
                <a:lnTo>
                  <a:pt x="467" y="300"/>
                </a:lnTo>
                <a:lnTo>
                  <a:pt x="465" y="304"/>
                </a:lnTo>
                <a:lnTo>
                  <a:pt x="468" y="305"/>
                </a:lnTo>
                <a:lnTo>
                  <a:pt x="462" y="317"/>
                </a:lnTo>
                <a:lnTo>
                  <a:pt x="467" y="318"/>
                </a:lnTo>
                <a:lnTo>
                  <a:pt x="468" y="325"/>
                </a:lnTo>
                <a:lnTo>
                  <a:pt x="467" y="328"/>
                </a:lnTo>
                <a:lnTo>
                  <a:pt x="462" y="331"/>
                </a:lnTo>
                <a:lnTo>
                  <a:pt x="464" y="340"/>
                </a:lnTo>
                <a:lnTo>
                  <a:pt x="465" y="344"/>
                </a:lnTo>
                <a:lnTo>
                  <a:pt x="460" y="346"/>
                </a:lnTo>
                <a:lnTo>
                  <a:pt x="452" y="349"/>
                </a:lnTo>
                <a:lnTo>
                  <a:pt x="441" y="351"/>
                </a:lnTo>
                <a:lnTo>
                  <a:pt x="424" y="354"/>
                </a:lnTo>
                <a:lnTo>
                  <a:pt x="421" y="359"/>
                </a:lnTo>
                <a:lnTo>
                  <a:pt x="421" y="366"/>
                </a:lnTo>
                <a:lnTo>
                  <a:pt x="419" y="367"/>
                </a:lnTo>
                <a:lnTo>
                  <a:pt x="418" y="369"/>
                </a:lnTo>
                <a:lnTo>
                  <a:pt x="413" y="369"/>
                </a:lnTo>
                <a:lnTo>
                  <a:pt x="410" y="369"/>
                </a:lnTo>
                <a:lnTo>
                  <a:pt x="406" y="367"/>
                </a:lnTo>
                <a:lnTo>
                  <a:pt x="403" y="369"/>
                </a:lnTo>
                <a:lnTo>
                  <a:pt x="405" y="372"/>
                </a:lnTo>
                <a:lnTo>
                  <a:pt x="403" y="375"/>
                </a:lnTo>
                <a:lnTo>
                  <a:pt x="398" y="375"/>
                </a:lnTo>
                <a:lnTo>
                  <a:pt x="395" y="379"/>
                </a:lnTo>
                <a:lnTo>
                  <a:pt x="397" y="380"/>
                </a:lnTo>
                <a:lnTo>
                  <a:pt x="400" y="382"/>
                </a:lnTo>
                <a:lnTo>
                  <a:pt x="398" y="387"/>
                </a:lnTo>
                <a:lnTo>
                  <a:pt x="403" y="387"/>
                </a:lnTo>
                <a:lnTo>
                  <a:pt x="405" y="390"/>
                </a:lnTo>
                <a:lnTo>
                  <a:pt x="403" y="393"/>
                </a:lnTo>
                <a:lnTo>
                  <a:pt x="400" y="392"/>
                </a:lnTo>
                <a:lnTo>
                  <a:pt x="395" y="389"/>
                </a:lnTo>
                <a:lnTo>
                  <a:pt x="388" y="390"/>
                </a:lnTo>
                <a:lnTo>
                  <a:pt x="387" y="392"/>
                </a:lnTo>
                <a:lnTo>
                  <a:pt x="390" y="395"/>
                </a:lnTo>
                <a:lnTo>
                  <a:pt x="390" y="398"/>
                </a:lnTo>
                <a:lnTo>
                  <a:pt x="387" y="398"/>
                </a:lnTo>
                <a:lnTo>
                  <a:pt x="384" y="398"/>
                </a:lnTo>
                <a:lnTo>
                  <a:pt x="380" y="400"/>
                </a:lnTo>
                <a:lnTo>
                  <a:pt x="377" y="403"/>
                </a:lnTo>
                <a:lnTo>
                  <a:pt x="380" y="406"/>
                </a:lnTo>
                <a:lnTo>
                  <a:pt x="384" y="406"/>
                </a:lnTo>
                <a:lnTo>
                  <a:pt x="384" y="410"/>
                </a:lnTo>
                <a:lnTo>
                  <a:pt x="380" y="411"/>
                </a:lnTo>
                <a:lnTo>
                  <a:pt x="374" y="411"/>
                </a:lnTo>
                <a:lnTo>
                  <a:pt x="367" y="408"/>
                </a:lnTo>
                <a:lnTo>
                  <a:pt x="362" y="410"/>
                </a:lnTo>
                <a:lnTo>
                  <a:pt x="356" y="411"/>
                </a:lnTo>
                <a:lnTo>
                  <a:pt x="351" y="413"/>
                </a:lnTo>
                <a:lnTo>
                  <a:pt x="353" y="415"/>
                </a:lnTo>
                <a:lnTo>
                  <a:pt x="359" y="416"/>
                </a:lnTo>
                <a:lnTo>
                  <a:pt x="362" y="418"/>
                </a:lnTo>
                <a:lnTo>
                  <a:pt x="366" y="421"/>
                </a:lnTo>
                <a:lnTo>
                  <a:pt x="367" y="426"/>
                </a:lnTo>
                <a:lnTo>
                  <a:pt x="361" y="429"/>
                </a:lnTo>
                <a:lnTo>
                  <a:pt x="354" y="426"/>
                </a:lnTo>
                <a:lnTo>
                  <a:pt x="349" y="429"/>
                </a:lnTo>
                <a:lnTo>
                  <a:pt x="343" y="426"/>
                </a:lnTo>
                <a:lnTo>
                  <a:pt x="338" y="424"/>
                </a:lnTo>
                <a:lnTo>
                  <a:pt x="336" y="426"/>
                </a:lnTo>
                <a:lnTo>
                  <a:pt x="338" y="429"/>
                </a:lnTo>
                <a:lnTo>
                  <a:pt x="335" y="431"/>
                </a:lnTo>
                <a:lnTo>
                  <a:pt x="331" y="434"/>
                </a:lnTo>
                <a:lnTo>
                  <a:pt x="333" y="436"/>
                </a:lnTo>
                <a:lnTo>
                  <a:pt x="338" y="437"/>
                </a:lnTo>
                <a:lnTo>
                  <a:pt x="340" y="439"/>
                </a:lnTo>
                <a:lnTo>
                  <a:pt x="340" y="441"/>
                </a:lnTo>
                <a:lnTo>
                  <a:pt x="333" y="442"/>
                </a:lnTo>
                <a:lnTo>
                  <a:pt x="312" y="436"/>
                </a:lnTo>
                <a:lnTo>
                  <a:pt x="279" y="423"/>
                </a:lnTo>
                <a:lnTo>
                  <a:pt x="279" y="415"/>
                </a:lnTo>
                <a:lnTo>
                  <a:pt x="269" y="410"/>
                </a:lnTo>
                <a:lnTo>
                  <a:pt x="251" y="415"/>
                </a:lnTo>
                <a:lnTo>
                  <a:pt x="235" y="416"/>
                </a:lnTo>
                <a:lnTo>
                  <a:pt x="232" y="420"/>
                </a:lnTo>
                <a:lnTo>
                  <a:pt x="193" y="423"/>
                </a:lnTo>
                <a:lnTo>
                  <a:pt x="189" y="416"/>
                </a:lnTo>
                <a:lnTo>
                  <a:pt x="184" y="420"/>
                </a:lnTo>
                <a:lnTo>
                  <a:pt x="180" y="416"/>
                </a:lnTo>
                <a:lnTo>
                  <a:pt x="180" y="415"/>
                </a:lnTo>
                <a:lnTo>
                  <a:pt x="170" y="411"/>
                </a:lnTo>
                <a:lnTo>
                  <a:pt x="167" y="411"/>
                </a:lnTo>
                <a:lnTo>
                  <a:pt x="165" y="413"/>
                </a:lnTo>
                <a:lnTo>
                  <a:pt x="162" y="415"/>
                </a:lnTo>
                <a:lnTo>
                  <a:pt x="158" y="413"/>
                </a:lnTo>
                <a:lnTo>
                  <a:pt x="157" y="411"/>
                </a:lnTo>
                <a:lnTo>
                  <a:pt x="152" y="411"/>
                </a:lnTo>
                <a:lnTo>
                  <a:pt x="150" y="406"/>
                </a:lnTo>
                <a:lnTo>
                  <a:pt x="155" y="406"/>
                </a:lnTo>
                <a:lnTo>
                  <a:pt x="158" y="406"/>
                </a:lnTo>
                <a:lnTo>
                  <a:pt x="163" y="408"/>
                </a:lnTo>
                <a:lnTo>
                  <a:pt x="167" y="405"/>
                </a:lnTo>
                <a:lnTo>
                  <a:pt x="163" y="402"/>
                </a:lnTo>
                <a:lnTo>
                  <a:pt x="162" y="403"/>
                </a:lnTo>
                <a:lnTo>
                  <a:pt x="157" y="403"/>
                </a:lnTo>
                <a:lnTo>
                  <a:pt x="152" y="402"/>
                </a:lnTo>
                <a:lnTo>
                  <a:pt x="152" y="397"/>
                </a:lnTo>
                <a:lnTo>
                  <a:pt x="158" y="385"/>
                </a:lnTo>
                <a:lnTo>
                  <a:pt x="144" y="374"/>
                </a:lnTo>
                <a:lnTo>
                  <a:pt x="153" y="367"/>
                </a:lnTo>
                <a:lnTo>
                  <a:pt x="157" y="362"/>
                </a:lnTo>
                <a:lnTo>
                  <a:pt x="158" y="359"/>
                </a:lnTo>
                <a:lnTo>
                  <a:pt x="158" y="356"/>
                </a:lnTo>
                <a:lnTo>
                  <a:pt x="153" y="353"/>
                </a:lnTo>
                <a:lnTo>
                  <a:pt x="150" y="349"/>
                </a:lnTo>
                <a:lnTo>
                  <a:pt x="155" y="346"/>
                </a:lnTo>
                <a:lnTo>
                  <a:pt x="157" y="343"/>
                </a:lnTo>
                <a:lnTo>
                  <a:pt x="155" y="341"/>
                </a:lnTo>
                <a:lnTo>
                  <a:pt x="150" y="340"/>
                </a:lnTo>
                <a:lnTo>
                  <a:pt x="150" y="335"/>
                </a:lnTo>
                <a:lnTo>
                  <a:pt x="150" y="330"/>
                </a:lnTo>
                <a:lnTo>
                  <a:pt x="139" y="326"/>
                </a:lnTo>
                <a:lnTo>
                  <a:pt x="136" y="333"/>
                </a:lnTo>
                <a:lnTo>
                  <a:pt x="131" y="336"/>
                </a:lnTo>
                <a:lnTo>
                  <a:pt x="118" y="340"/>
                </a:lnTo>
                <a:lnTo>
                  <a:pt x="113" y="338"/>
                </a:lnTo>
                <a:lnTo>
                  <a:pt x="95" y="344"/>
                </a:lnTo>
                <a:lnTo>
                  <a:pt x="87" y="344"/>
                </a:lnTo>
                <a:lnTo>
                  <a:pt x="80" y="343"/>
                </a:lnTo>
                <a:lnTo>
                  <a:pt x="75" y="338"/>
                </a:lnTo>
                <a:lnTo>
                  <a:pt x="77" y="335"/>
                </a:lnTo>
                <a:lnTo>
                  <a:pt x="83" y="331"/>
                </a:lnTo>
                <a:lnTo>
                  <a:pt x="85" y="328"/>
                </a:lnTo>
                <a:lnTo>
                  <a:pt x="83" y="325"/>
                </a:lnTo>
                <a:lnTo>
                  <a:pt x="82" y="320"/>
                </a:lnTo>
                <a:lnTo>
                  <a:pt x="80" y="318"/>
                </a:lnTo>
                <a:lnTo>
                  <a:pt x="73" y="320"/>
                </a:lnTo>
                <a:lnTo>
                  <a:pt x="67" y="322"/>
                </a:lnTo>
                <a:lnTo>
                  <a:pt x="59" y="326"/>
                </a:lnTo>
                <a:lnTo>
                  <a:pt x="64" y="333"/>
                </a:lnTo>
                <a:lnTo>
                  <a:pt x="56" y="335"/>
                </a:lnTo>
                <a:lnTo>
                  <a:pt x="46" y="335"/>
                </a:lnTo>
                <a:lnTo>
                  <a:pt x="39" y="335"/>
                </a:lnTo>
                <a:lnTo>
                  <a:pt x="36" y="328"/>
                </a:lnTo>
                <a:lnTo>
                  <a:pt x="34" y="323"/>
                </a:lnTo>
                <a:lnTo>
                  <a:pt x="31" y="317"/>
                </a:lnTo>
                <a:lnTo>
                  <a:pt x="31" y="312"/>
                </a:lnTo>
                <a:lnTo>
                  <a:pt x="33" y="310"/>
                </a:lnTo>
                <a:lnTo>
                  <a:pt x="38" y="309"/>
                </a:lnTo>
                <a:lnTo>
                  <a:pt x="51" y="305"/>
                </a:lnTo>
                <a:lnTo>
                  <a:pt x="65" y="302"/>
                </a:lnTo>
                <a:lnTo>
                  <a:pt x="72" y="299"/>
                </a:lnTo>
                <a:lnTo>
                  <a:pt x="69" y="294"/>
                </a:lnTo>
                <a:lnTo>
                  <a:pt x="70" y="287"/>
                </a:lnTo>
                <a:lnTo>
                  <a:pt x="70" y="284"/>
                </a:lnTo>
                <a:lnTo>
                  <a:pt x="57" y="281"/>
                </a:lnTo>
                <a:lnTo>
                  <a:pt x="51" y="282"/>
                </a:lnTo>
                <a:lnTo>
                  <a:pt x="41" y="284"/>
                </a:lnTo>
                <a:lnTo>
                  <a:pt x="26" y="286"/>
                </a:lnTo>
                <a:lnTo>
                  <a:pt x="18" y="286"/>
                </a:lnTo>
                <a:lnTo>
                  <a:pt x="2" y="274"/>
                </a:lnTo>
                <a:lnTo>
                  <a:pt x="0" y="271"/>
                </a:lnTo>
                <a:lnTo>
                  <a:pt x="5" y="268"/>
                </a:lnTo>
                <a:lnTo>
                  <a:pt x="15" y="266"/>
                </a:lnTo>
                <a:lnTo>
                  <a:pt x="28" y="264"/>
                </a:lnTo>
                <a:lnTo>
                  <a:pt x="33" y="263"/>
                </a:lnTo>
                <a:lnTo>
                  <a:pt x="34" y="260"/>
                </a:lnTo>
                <a:lnTo>
                  <a:pt x="36" y="251"/>
                </a:lnTo>
                <a:lnTo>
                  <a:pt x="72" y="250"/>
                </a:lnTo>
                <a:lnTo>
                  <a:pt x="77" y="245"/>
                </a:lnTo>
                <a:lnTo>
                  <a:pt x="108" y="247"/>
                </a:lnTo>
                <a:lnTo>
                  <a:pt x="126" y="247"/>
                </a:lnTo>
                <a:lnTo>
                  <a:pt x="137" y="245"/>
                </a:lnTo>
                <a:lnTo>
                  <a:pt x="136" y="240"/>
                </a:lnTo>
                <a:lnTo>
                  <a:pt x="118" y="238"/>
                </a:lnTo>
                <a:lnTo>
                  <a:pt x="113" y="233"/>
                </a:lnTo>
                <a:lnTo>
                  <a:pt x="96" y="227"/>
                </a:lnTo>
                <a:lnTo>
                  <a:pt x="93" y="219"/>
                </a:lnTo>
                <a:lnTo>
                  <a:pt x="88" y="216"/>
                </a:lnTo>
                <a:lnTo>
                  <a:pt x="82" y="212"/>
                </a:lnTo>
                <a:lnTo>
                  <a:pt x="80" y="207"/>
                </a:lnTo>
                <a:lnTo>
                  <a:pt x="72" y="204"/>
                </a:lnTo>
                <a:lnTo>
                  <a:pt x="75" y="194"/>
                </a:lnTo>
                <a:lnTo>
                  <a:pt x="77" y="180"/>
                </a:lnTo>
                <a:lnTo>
                  <a:pt x="80" y="170"/>
                </a:lnTo>
                <a:lnTo>
                  <a:pt x="87" y="163"/>
                </a:lnTo>
                <a:lnTo>
                  <a:pt x="93" y="160"/>
                </a:lnTo>
                <a:lnTo>
                  <a:pt x="106" y="155"/>
                </a:lnTo>
                <a:lnTo>
                  <a:pt x="95" y="142"/>
                </a:lnTo>
                <a:lnTo>
                  <a:pt x="101" y="139"/>
                </a:lnTo>
                <a:lnTo>
                  <a:pt x="96" y="132"/>
                </a:lnTo>
                <a:lnTo>
                  <a:pt x="78" y="139"/>
                </a:lnTo>
                <a:lnTo>
                  <a:pt x="64" y="142"/>
                </a:lnTo>
                <a:lnTo>
                  <a:pt x="57" y="144"/>
                </a:lnTo>
                <a:lnTo>
                  <a:pt x="64" y="131"/>
                </a:lnTo>
                <a:lnTo>
                  <a:pt x="65" y="127"/>
                </a:lnTo>
                <a:lnTo>
                  <a:pt x="69" y="121"/>
                </a:lnTo>
                <a:lnTo>
                  <a:pt x="33" y="103"/>
                </a:lnTo>
                <a:lnTo>
                  <a:pt x="28" y="93"/>
                </a:lnTo>
                <a:lnTo>
                  <a:pt x="23" y="95"/>
                </a:lnTo>
                <a:lnTo>
                  <a:pt x="11" y="82"/>
                </a:lnTo>
                <a:lnTo>
                  <a:pt x="13" y="83"/>
                </a:lnTo>
                <a:lnTo>
                  <a:pt x="26" y="78"/>
                </a:lnTo>
                <a:lnTo>
                  <a:pt x="31" y="77"/>
                </a:lnTo>
                <a:lnTo>
                  <a:pt x="42" y="78"/>
                </a:lnTo>
                <a:lnTo>
                  <a:pt x="46" y="77"/>
                </a:lnTo>
                <a:lnTo>
                  <a:pt x="47" y="75"/>
                </a:lnTo>
                <a:lnTo>
                  <a:pt x="54" y="64"/>
                </a:lnTo>
                <a:lnTo>
                  <a:pt x="60" y="49"/>
                </a:lnTo>
                <a:lnTo>
                  <a:pt x="62" y="38"/>
                </a:lnTo>
                <a:lnTo>
                  <a:pt x="52" y="29"/>
                </a:lnTo>
                <a:lnTo>
                  <a:pt x="47" y="29"/>
                </a:lnTo>
                <a:lnTo>
                  <a:pt x="36" y="34"/>
                </a:lnTo>
                <a:lnTo>
                  <a:pt x="31" y="36"/>
                </a:lnTo>
                <a:lnTo>
                  <a:pt x="25" y="36"/>
                </a:lnTo>
                <a:lnTo>
                  <a:pt x="29" y="29"/>
                </a:lnTo>
                <a:lnTo>
                  <a:pt x="33" y="26"/>
                </a:lnTo>
                <a:lnTo>
                  <a:pt x="38" y="25"/>
                </a:lnTo>
                <a:lnTo>
                  <a:pt x="44" y="25"/>
                </a:lnTo>
                <a:close/>
              </a:path>
            </a:pathLst>
          </a:custGeom>
          <a:solidFill>
            <a:srgbClr val="FFC000">
              <a:alpha val="69019"/>
            </a:srgbClr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10" name="Freeform 18"/>
          <p:cNvSpPr>
            <a:spLocks/>
          </p:cNvSpPr>
          <p:nvPr/>
        </p:nvSpPr>
        <p:spPr bwMode="auto">
          <a:xfrm>
            <a:off x="1589088" y="1749425"/>
            <a:ext cx="412750" cy="434975"/>
          </a:xfrm>
          <a:custGeom>
            <a:avLst/>
            <a:gdLst>
              <a:gd name="T0" fmla="*/ 2147483647 w 408"/>
              <a:gd name="T1" fmla="*/ 2147483647 h 279"/>
              <a:gd name="T2" fmla="*/ 2147483647 w 408"/>
              <a:gd name="T3" fmla="*/ 2147483647 h 279"/>
              <a:gd name="T4" fmla="*/ 2147483647 w 408"/>
              <a:gd name="T5" fmla="*/ 2147483647 h 279"/>
              <a:gd name="T6" fmla="*/ 2147483647 w 408"/>
              <a:gd name="T7" fmla="*/ 2147483647 h 279"/>
              <a:gd name="T8" fmla="*/ 2147483647 w 408"/>
              <a:gd name="T9" fmla="*/ 2147483647 h 279"/>
              <a:gd name="T10" fmla="*/ 2147483647 w 408"/>
              <a:gd name="T11" fmla="*/ 2147483647 h 279"/>
              <a:gd name="T12" fmla="*/ 2147483647 w 408"/>
              <a:gd name="T13" fmla="*/ 2147483647 h 279"/>
              <a:gd name="T14" fmla="*/ 2147483647 w 408"/>
              <a:gd name="T15" fmla="*/ 2147483647 h 279"/>
              <a:gd name="T16" fmla="*/ 2147483647 w 408"/>
              <a:gd name="T17" fmla="*/ 2147483647 h 279"/>
              <a:gd name="T18" fmla="*/ 2147483647 w 408"/>
              <a:gd name="T19" fmla="*/ 2147483647 h 279"/>
              <a:gd name="T20" fmla="*/ 2147483647 w 408"/>
              <a:gd name="T21" fmla="*/ 2147483647 h 279"/>
              <a:gd name="T22" fmla="*/ 2147483647 w 408"/>
              <a:gd name="T23" fmla="*/ 2147483647 h 279"/>
              <a:gd name="T24" fmla="*/ 2147483647 w 408"/>
              <a:gd name="T25" fmla="*/ 2147483647 h 279"/>
              <a:gd name="T26" fmla="*/ 2147483647 w 408"/>
              <a:gd name="T27" fmla="*/ 2147483647 h 279"/>
              <a:gd name="T28" fmla="*/ 2147483647 w 408"/>
              <a:gd name="T29" fmla="*/ 2147483647 h 279"/>
              <a:gd name="T30" fmla="*/ 2147483647 w 408"/>
              <a:gd name="T31" fmla="*/ 2147483647 h 279"/>
              <a:gd name="T32" fmla="*/ 2147483647 w 408"/>
              <a:gd name="T33" fmla="*/ 2147483647 h 279"/>
              <a:gd name="T34" fmla="*/ 2147483647 w 408"/>
              <a:gd name="T35" fmla="*/ 2147483647 h 279"/>
              <a:gd name="T36" fmla="*/ 2147483647 w 408"/>
              <a:gd name="T37" fmla="*/ 2147483647 h 279"/>
              <a:gd name="T38" fmla="*/ 2147483647 w 408"/>
              <a:gd name="T39" fmla="*/ 2147483647 h 279"/>
              <a:gd name="T40" fmla="*/ 2147483647 w 408"/>
              <a:gd name="T41" fmla="*/ 2147483647 h 279"/>
              <a:gd name="T42" fmla="*/ 2147483647 w 408"/>
              <a:gd name="T43" fmla="*/ 2147483647 h 279"/>
              <a:gd name="T44" fmla="*/ 2147483647 w 408"/>
              <a:gd name="T45" fmla="*/ 2147483647 h 279"/>
              <a:gd name="T46" fmla="*/ 2147483647 w 408"/>
              <a:gd name="T47" fmla="*/ 2147483647 h 279"/>
              <a:gd name="T48" fmla="*/ 2147483647 w 408"/>
              <a:gd name="T49" fmla="*/ 2147483647 h 279"/>
              <a:gd name="T50" fmla="*/ 2147483647 w 408"/>
              <a:gd name="T51" fmla="*/ 2147483647 h 279"/>
              <a:gd name="T52" fmla="*/ 2147483647 w 408"/>
              <a:gd name="T53" fmla="*/ 2147483647 h 279"/>
              <a:gd name="T54" fmla="*/ 2147483647 w 408"/>
              <a:gd name="T55" fmla="*/ 2147483647 h 279"/>
              <a:gd name="T56" fmla="*/ 2147483647 w 408"/>
              <a:gd name="T57" fmla="*/ 2147483647 h 279"/>
              <a:gd name="T58" fmla="*/ 2147483647 w 408"/>
              <a:gd name="T59" fmla="*/ 2147483647 h 279"/>
              <a:gd name="T60" fmla="*/ 2147483647 w 408"/>
              <a:gd name="T61" fmla="*/ 2147483647 h 279"/>
              <a:gd name="T62" fmla="*/ 2147483647 w 408"/>
              <a:gd name="T63" fmla="*/ 2147483647 h 279"/>
              <a:gd name="T64" fmla="*/ 2147483647 w 408"/>
              <a:gd name="T65" fmla="*/ 2147483647 h 279"/>
              <a:gd name="T66" fmla="*/ 2147483647 w 408"/>
              <a:gd name="T67" fmla="*/ 2147483647 h 279"/>
              <a:gd name="T68" fmla="*/ 2147483647 w 408"/>
              <a:gd name="T69" fmla="*/ 2147483647 h 279"/>
              <a:gd name="T70" fmla="*/ 2147483647 w 408"/>
              <a:gd name="T71" fmla="*/ 2147483647 h 279"/>
              <a:gd name="T72" fmla="*/ 2147483647 w 408"/>
              <a:gd name="T73" fmla="*/ 2147483647 h 279"/>
              <a:gd name="T74" fmla="*/ 2147483647 w 408"/>
              <a:gd name="T75" fmla="*/ 2147483647 h 279"/>
              <a:gd name="T76" fmla="*/ 2147483647 w 408"/>
              <a:gd name="T77" fmla="*/ 2147483647 h 279"/>
              <a:gd name="T78" fmla="*/ 2147483647 w 408"/>
              <a:gd name="T79" fmla="*/ 2147483647 h 279"/>
              <a:gd name="T80" fmla="*/ 2147483647 w 408"/>
              <a:gd name="T81" fmla="*/ 2147483647 h 279"/>
              <a:gd name="T82" fmla="*/ 2147483647 w 408"/>
              <a:gd name="T83" fmla="*/ 2147483647 h 279"/>
              <a:gd name="T84" fmla="*/ 2147483647 w 408"/>
              <a:gd name="T85" fmla="*/ 2147483647 h 279"/>
              <a:gd name="T86" fmla="*/ 2147483647 w 408"/>
              <a:gd name="T87" fmla="*/ 2147483647 h 279"/>
              <a:gd name="T88" fmla="*/ 2147483647 w 408"/>
              <a:gd name="T89" fmla="*/ 2147483647 h 279"/>
              <a:gd name="T90" fmla="*/ 2147483647 w 408"/>
              <a:gd name="T91" fmla="*/ 2147483647 h 279"/>
              <a:gd name="T92" fmla="*/ 2147483647 w 408"/>
              <a:gd name="T93" fmla="*/ 2147483647 h 279"/>
              <a:gd name="T94" fmla="*/ 2147483647 w 408"/>
              <a:gd name="T95" fmla="*/ 2147483647 h 279"/>
              <a:gd name="T96" fmla="*/ 2147483647 w 408"/>
              <a:gd name="T97" fmla="*/ 2147483647 h 279"/>
              <a:gd name="T98" fmla="*/ 2147483647 w 408"/>
              <a:gd name="T99" fmla="*/ 2147483647 h 279"/>
              <a:gd name="T100" fmla="*/ 2147483647 w 408"/>
              <a:gd name="T101" fmla="*/ 0 h 279"/>
              <a:gd name="T102" fmla="*/ 2147483647 w 408"/>
              <a:gd name="T103" fmla="*/ 2147483647 h 279"/>
              <a:gd name="T104" fmla="*/ 2147483647 w 408"/>
              <a:gd name="T105" fmla="*/ 2147483647 h 27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08"/>
              <a:gd name="T160" fmla="*/ 0 h 279"/>
              <a:gd name="T161" fmla="*/ 408 w 408"/>
              <a:gd name="T162" fmla="*/ 279 h 279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08" h="279">
                <a:moveTo>
                  <a:pt x="282" y="39"/>
                </a:moveTo>
                <a:lnTo>
                  <a:pt x="294" y="52"/>
                </a:lnTo>
                <a:lnTo>
                  <a:pt x="299" y="50"/>
                </a:lnTo>
                <a:lnTo>
                  <a:pt x="304" y="60"/>
                </a:lnTo>
                <a:lnTo>
                  <a:pt x="340" y="78"/>
                </a:lnTo>
                <a:lnTo>
                  <a:pt x="336" y="84"/>
                </a:lnTo>
                <a:lnTo>
                  <a:pt x="335" y="88"/>
                </a:lnTo>
                <a:lnTo>
                  <a:pt x="328" y="101"/>
                </a:lnTo>
                <a:lnTo>
                  <a:pt x="335" y="99"/>
                </a:lnTo>
                <a:lnTo>
                  <a:pt x="349" y="96"/>
                </a:lnTo>
                <a:lnTo>
                  <a:pt x="367" y="89"/>
                </a:lnTo>
                <a:lnTo>
                  <a:pt x="372" y="96"/>
                </a:lnTo>
                <a:lnTo>
                  <a:pt x="366" y="99"/>
                </a:lnTo>
                <a:lnTo>
                  <a:pt x="377" y="112"/>
                </a:lnTo>
                <a:lnTo>
                  <a:pt x="364" y="117"/>
                </a:lnTo>
                <a:lnTo>
                  <a:pt x="358" y="120"/>
                </a:lnTo>
                <a:lnTo>
                  <a:pt x="351" y="127"/>
                </a:lnTo>
                <a:lnTo>
                  <a:pt x="348" y="137"/>
                </a:lnTo>
                <a:lnTo>
                  <a:pt x="346" y="151"/>
                </a:lnTo>
                <a:lnTo>
                  <a:pt x="343" y="161"/>
                </a:lnTo>
                <a:lnTo>
                  <a:pt x="351" y="164"/>
                </a:lnTo>
                <a:lnTo>
                  <a:pt x="353" y="169"/>
                </a:lnTo>
                <a:lnTo>
                  <a:pt x="359" y="173"/>
                </a:lnTo>
                <a:lnTo>
                  <a:pt x="364" y="176"/>
                </a:lnTo>
                <a:lnTo>
                  <a:pt x="367" y="184"/>
                </a:lnTo>
                <a:lnTo>
                  <a:pt x="384" y="190"/>
                </a:lnTo>
                <a:lnTo>
                  <a:pt x="389" y="195"/>
                </a:lnTo>
                <a:lnTo>
                  <a:pt x="407" y="197"/>
                </a:lnTo>
                <a:lnTo>
                  <a:pt x="408" y="202"/>
                </a:lnTo>
                <a:lnTo>
                  <a:pt x="397" y="204"/>
                </a:lnTo>
                <a:lnTo>
                  <a:pt x="379" y="204"/>
                </a:lnTo>
                <a:lnTo>
                  <a:pt x="348" y="202"/>
                </a:lnTo>
                <a:lnTo>
                  <a:pt x="343" y="207"/>
                </a:lnTo>
                <a:lnTo>
                  <a:pt x="307" y="208"/>
                </a:lnTo>
                <a:lnTo>
                  <a:pt x="305" y="217"/>
                </a:lnTo>
                <a:lnTo>
                  <a:pt x="304" y="220"/>
                </a:lnTo>
                <a:lnTo>
                  <a:pt x="299" y="221"/>
                </a:lnTo>
                <a:lnTo>
                  <a:pt x="286" y="223"/>
                </a:lnTo>
                <a:lnTo>
                  <a:pt x="276" y="225"/>
                </a:lnTo>
                <a:lnTo>
                  <a:pt x="271" y="228"/>
                </a:lnTo>
                <a:lnTo>
                  <a:pt x="273" y="231"/>
                </a:lnTo>
                <a:lnTo>
                  <a:pt x="289" y="243"/>
                </a:lnTo>
                <a:lnTo>
                  <a:pt x="297" y="243"/>
                </a:lnTo>
                <a:lnTo>
                  <a:pt x="312" y="241"/>
                </a:lnTo>
                <a:lnTo>
                  <a:pt x="322" y="239"/>
                </a:lnTo>
                <a:lnTo>
                  <a:pt x="328" y="238"/>
                </a:lnTo>
                <a:lnTo>
                  <a:pt x="341" y="241"/>
                </a:lnTo>
                <a:lnTo>
                  <a:pt x="341" y="244"/>
                </a:lnTo>
                <a:lnTo>
                  <a:pt x="340" y="251"/>
                </a:lnTo>
                <a:lnTo>
                  <a:pt x="343" y="256"/>
                </a:lnTo>
                <a:lnTo>
                  <a:pt x="336" y="259"/>
                </a:lnTo>
                <a:lnTo>
                  <a:pt x="322" y="262"/>
                </a:lnTo>
                <a:lnTo>
                  <a:pt x="309" y="266"/>
                </a:lnTo>
                <a:lnTo>
                  <a:pt x="304" y="267"/>
                </a:lnTo>
                <a:lnTo>
                  <a:pt x="302" y="269"/>
                </a:lnTo>
                <a:lnTo>
                  <a:pt x="302" y="274"/>
                </a:lnTo>
                <a:lnTo>
                  <a:pt x="282" y="277"/>
                </a:lnTo>
                <a:lnTo>
                  <a:pt x="276" y="275"/>
                </a:lnTo>
                <a:lnTo>
                  <a:pt x="258" y="279"/>
                </a:lnTo>
                <a:lnTo>
                  <a:pt x="251" y="270"/>
                </a:lnTo>
                <a:lnTo>
                  <a:pt x="237" y="270"/>
                </a:lnTo>
                <a:lnTo>
                  <a:pt x="232" y="261"/>
                </a:lnTo>
                <a:lnTo>
                  <a:pt x="225" y="241"/>
                </a:lnTo>
                <a:lnTo>
                  <a:pt x="211" y="228"/>
                </a:lnTo>
                <a:lnTo>
                  <a:pt x="207" y="225"/>
                </a:lnTo>
                <a:lnTo>
                  <a:pt x="209" y="221"/>
                </a:lnTo>
                <a:lnTo>
                  <a:pt x="211" y="218"/>
                </a:lnTo>
                <a:lnTo>
                  <a:pt x="214" y="215"/>
                </a:lnTo>
                <a:lnTo>
                  <a:pt x="217" y="210"/>
                </a:lnTo>
                <a:lnTo>
                  <a:pt x="207" y="208"/>
                </a:lnTo>
                <a:lnTo>
                  <a:pt x="193" y="207"/>
                </a:lnTo>
                <a:lnTo>
                  <a:pt x="188" y="207"/>
                </a:lnTo>
                <a:lnTo>
                  <a:pt x="183" y="210"/>
                </a:lnTo>
                <a:lnTo>
                  <a:pt x="176" y="213"/>
                </a:lnTo>
                <a:lnTo>
                  <a:pt x="170" y="213"/>
                </a:lnTo>
                <a:lnTo>
                  <a:pt x="158" y="215"/>
                </a:lnTo>
                <a:lnTo>
                  <a:pt x="145" y="217"/>
                </a:lnTo>
                <a:lnTo>
                  <a:pt x="134" y="218"/>
                </a:lnTo>
                <a:lnTo>
                  <a:pt x="127" y="220"/>
                </a:lnTo>
                <a:lnTo>
                  <a:pt x="119" y="221"/>
                </a:lnTo>
                <a:lnTo>
                  <a:pt x="109" y="218"/>
                </a:lnTo>
                <a:lnTo>
                  <a:pt x="67" y="184"/>
                </a:lnTo>
                <a:lnTo>
                  <a:pt x="74" y="177"/>
                </a:lnTo>
                <a:lnTo>
                  <a:pt x="80" y="174"/>
                </a:lnTo>
                <a:lnTo>
                  <a:pt x="82" y="169"/>
                </a:lnTo>
                <a:lnTo>
                  <a:pt x="80" y="164"/>
                </a:lnTo>
                <a:lnTo>
                  <a:pt x="78" y="151"/>
                </a:lnTo>
                <a:lnTo>
                  <a:pt x="78" y="145"/>
                </a:lnTo>
                <a:lnTo>
                  <a:pt x="74" y="137"/>
                </a:lnTo>
                <a:lnTo>
                  <a:pt x="67" y="130"/>
                </a:lnTo>
                <a:lnTo>
                  <a:pt x="62" y="125"/>
                </a:lnTo>
                <a:lnTo>
                  <a:pt x="56" y="125"/>
                </a:lnTo>
                <a:lnTo>
                  <a:pt x="46" y="127"/>
                </a:lnTo>
                <a:lnTo>
                  <a:pt x="44" y="137"/>
                </a:lnTo>
                <a:lnTo>
                  <a:pt x="43" y="145"/>
                </a:lnTo>
                <a:lnTo>
                  <a:pt x="39" y="150"/>
                </a:lnTo>
                <a:lnTo>
                  <a:pt x="30" y="151"/>
                </a:lnTo>
                <a:lnTo>
                  <a:pt x="20" y="151"/>
                </a:lnTo>
                <a:lnTo>
                  <a:pt x="5" y="146"/>
                </a:lnTo>
                <a:lnTo>
                  <a:pt x="0" y="143"/>
                </a:lnTo>
                <a:lnTo>
                  <a:pt x="0" y="140"/>
                </a:lnTo>
                <a:lnTo>
                  <a:pt x="5" y="135"/>
                </a:lnTo>
                <a:lnTo>
                  <a:pt x="10" y="127"/>
                </a:lnTo>
                <a:lnTo>
                  <a:pt x="12" y="119"/>
                </a:lnTo>
                <a:lnTo>
                  <a:pt x="20" y="115"/>
                </a:lnTo>
                <a:lnTo>
                  <a:pt x="25" y="109"/>
                </a:lnTo>
                <a:lnTo>
                  <a:pt x="25" y="104"/>
                </a:lnTo>
                <a:lnTo>
                  <a:pt x="25" y="84"/>
                </a:lnTo>
                <a:lnTo>
                  <a:pt x="62" y="84"/>
                </a:lnTo>
                <a:lnTo>
                  <a:pt x="62" y="79"/>
                </a:lnTo>
                <a:lnTo>
                  <a:pt x="46" y="78"/>
                </a:lnTo>
                <a:lnTo>
                  <a:pt x="46" y="63"/>
                </a:lnTo>
                <a:lnTo>
                  <a:pt x="67" y="63"/>
                </a:lnTo>
                <a:lnTo>
                  <a:pt x="77" y="62"/>
                </a:lnTo>
                <a:lnTo>
                  <a:pt x="80" y="66"/>
                </a:lnTo>
                <a:lnTo>
                  <a:pt x="92" y="75"/>
                </a:lnTo>
                <a:lnTo>
                  <a:pt x="105" y="86"/>
                </a:lnTo>
                <a:lnTo>
                  <a:pt x="111" y="93"/>
                </a:lnTo>
                <a:lnTo>
                  <a:pt x="127" y="94"/>
                </a:lnTo>
                <a:lnTo>
                  <a:pt x="132" y="96"/>
                </a:lnTo>
                <a:lnTo>
                  <a:pt x="144" y="99"/>
                </a:lnTo>
                <a:lnTo>
                  <a:pt x="157" y="107"/>
                </a:lnTo>
                <a:lnTo>
                  <a:pt x="167" y="109"/>
                </a:lnTo>
                <a:lnTo>
                  <a:pt x="175" y="99"/>
                </a:lnTo>
                <a:lnTo>
                  <a:pt x="163" y="89"/>
                </a:lnTo>
                <a:lnTo>
                  <a:pt x="162" y="84"/>
                </a:lnTo>
                <a:lnTo>
                  <a:pt x="158" y="83"/>
                </a:lnTo>
                <a:lnTo>
                  <a:pt x="162" y="83"/>
                </a:lnTo>
                <a:lnTo>
                  <a:pt x="168" y="81"/>
                </a:lnTo>
                <a:lnTo>
                  <a:pt x="171" y="81"/>
                </a:lnTo>
                <a:lnTo>
                  <a:pt x="180" y="84"/>
                </a:lnTo>
                <a:lnTo>
                  <a:pt x="191" y="93"/>
                </a:lnTo>
                <a:lnTo>
                  <a:pt x="201" y="93"/>
                </a:lnTo>
                <a:lnTo>
                  <a:pt x="207" y="88"/>
                </a:lnTo>
                <a:lnTo>
                  <a:pt x="211" y="84"/>
                </a:lnTo>
                <a:lnTo>
                  <a:pt x="206" y="81"/>
                </a:lnTo>
                <a:lnTo>
                  <a:pt x="212" y="66"/>
                </a:lnTo>
                <a:lnTo>
                  <a:pt x="220" y="58"/>
                </a:lnTo>
                <a:lnTo>
                  <a:pt x="216" y="53"/>
                </a:lnTo>
                <a:lnTo>
                  <a:pt x="204" y="48"/>
                </a:lnTo>
                <a:lnTo>
                  <a:pt x="211" y="39"/>
                </a:lnTo>
                <a:lnTo>
                  <a:pt x="212" y="34"/>
                </a:lnTo>
                <a:lnTo>
                  <a:pt x="212" y="26"/>
                </a:lnTo>
                <a:lnTo>
                  <a:pt x="214" y="21"/>
                </a:lnTo>
                <a:lnTo>
                  <a:pt x="224" y="21"/>
                </a:lnTo>
                <a:lnTo>
                  <a:pt x="224" y="19"/>
                </a:lnTo>
                <a:lnTo>
                  <a:pt x="217" y="14"/>
                </a:lnTo>
                <a:lnTo>
                  <a:pt x="220" y="9"/>
                </a:lnTo>
                <a:lnTo>
                  <a:pt x="234" y="11"/>
                </a:lnTo>
                <a:lnTo>
                  <a:pt x="234" y="8"/>
                </a:lnTo>
                <a:lnTo>
                  <a:pt x="240" y="1"/>
                </a:lnTo>
                <a:lnTo>
                  <a:pt x="243" y="0"/>
                </a:lnTo>
                <a:lnTo>
                  <a:pt x="248" y="0"/>
                </a:lnTo>
                <a:lnTo>
                  <a:pt x="245" y="9"/>
                </a:lnTo>
                <a:lnTo>
                  <a:pt x="242" y="14"/>
                </a:lnTo>
                <a:lnTo>
                  <a:pt x="238" y="21"/>
                </a:lnTo>
                <a:lnTo>
                  <a:pt x="242" y="32"/>
                </a:lnTo>
                <a:lnTo>
                  <a:pt x="253" y="40"/>
                </a:lnTo>
                <a:lnTo>
                  <a:pt x="263" y="37"/>
                </a:lnTo>
                <a:lnTo>
                  <a:pt x="276" y="39"/>
                </a:lnTo>
                <a:lnTo>
                  <a:pt x="282" y="39"/>
                </a:lnTo>
                <a:close/>
              </a:path>
            </a:pathLst>
          </a:custGeom>
          <a:solidFill>
            <a:srgbClr val="FF00C5">
              <a:alpha val="23137"/>
            </a:srgbClr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11" name="Freeform 19"/>
          <p:cNvSpPr>
            <a:spLocks/>
          </p:cNvSpPr>
          <p:nvPr/>
        </p:nvSpPr>
        <p:spPr bwMode="auto">
          <a:xfrm>
            <a:off x="2457450" y="1824038"/>
            <a:ext cx="958850" cy="631825"/>
          </a:xfrm>
          <a:custGeom>
            <a:avLst/>
            <a:gdLst>
              <a:gd name="T0" fmla="*/ 2147483647 w 948"/>
              <a:gd name="T1" fmla="*/ 2147483647 h 405"/>
              <a:gd name="T2" fmla="*/ 2147483647 w 948"/>
              <a:gd name="T3" fmla="*/ 2147483647 h 405"/>
              <a:gd name="T4" fmla="*/ 2147483647 w 948"/>
              <a:gd name="T5" fmla="*/ 2147483647 h 405"/>
              <a:gd name="T6" fmla="*/ 2147483647 w 948"/>
              <a:gd name="T7" fmla="*/ 2147483647 h 405"/>
              <a:gd name="T8" fmla="*/ 2147483647 w 948"/>
              <a:gd name="T9" fmla="*/ 2147483647 h 405"/>
              <a:gd name="T10" fmla="*/ 2147483647 w 948"/>
              <a:gd name="T11" fmla="*/ 2147483647 h 405"/>
              <a:gd name="T12" fmla="*/ 2147483647 w 948"/>
              <a:gd name="T13" fmla="*/ 2147483647 h 405"/>
              <a:gd name="T14" fmla="*/ 2147483647 w 948"/>
              <a:gd name="T15" fmla="*/ 2147483647 h 405"/>
              <a:gd name="T16" fmla="*/ 2147483647 w 948"/>
              <a:gd name="T17" fmla="*/ 2147483647 h 405"/>
              <a:gd name="T18" fmla="*/ 2147483647 w 948"/>
              <a:gd name="T19" fmla="*/ 2147483647 h 405"/>
              <a:gd name="T20" fmla="*/ 2147483647 w 948"/>
              <a:gd name="T21" fmla="*/ 2147483647 h 405"/>
              <a:gd name="T22" fmla="*/ 2147483647 w 948"/>
              <a:gd name="T23" fmla="*/ 2147483647 h 405"/>
              <a:gd name="T24" fmla="*/ 2147483647 w 948"/>
              <a:gd name="T25" fmla="*/ 2147483647 h 405"/>
              <a:gd name="T26" fmla="*/ 2147483647 w 948"/>
              <a:gd name="T27" fmla="*/ 2147483647 h 405"/>
              <a:gd name="T28" fmla="*/ 2147483647 w 948"/>
              <a:gd name="T29" fmla="*/ 2147483647 h 405"/>
              <a:gd name="T30" fmla="*/ 2147483647 w 948"/>
              <a:gd name="T31" fmla="*/ 2147483647 h 405"/>
              <a:gd name="T32" fmla="*/ 2147483647 w 948"/>
              <a:gd name="T33" fmla="*/ 2147483647 h 405"/>
              <a:gd name="T34" fmla="*/ 2147483647 w 948"/>
              <a:gd name="T35" fmla="*/ 2147483647 h 405"/>
              <a:gd name="T36" fmla="*/ 2147483647 w 948"/>
              <a:gd name="T37" fmla="*/ 2147483647 h 405"/>
              <a:gd name="T38" fmla="*/ 2147483647 w 948"/>
              <a:gd name="T39" fmla="*/ 2147483647 h 405"/>
              <a:gd name="T40" fmla="*/ 2147483647 w 948"/>
              <a:gd name="T41" fmla="*/ 2147483647 h 405"/>
              <a:gd name="T42" fmla="*/ 2147483647 w 948"/>
              <a:gd name="T43" fmla="*/ 2147483647 h 405"/>
              <a:gd name="T44" fmla="*/ 2147483647 w 948"/>
              <a:gd name="T45" fmla="*/ 2147483647 h 405"/>
              <a:gd name="T46" fmla="*/ 2147483647 w 948"/>
              <a:gd name="T47" fmla="*/ 2147483647 h 405"/>
              <a:gd name="T48" fmla="*/ 2147483647 w 948"/>
              <a:gd name="T49" fmla="*/ 2147483647 h 405"/>
              <a:gd name="T50" fmla="*/ 2147483647 w 948"/>
              <a:gd name="T51" fmla="*/ 2147483647 h 405"/>
              <a:gd name="T52" fmla="*/ 2147483647 w 948"/>
              <a:gd name="T53" fmla="*/ 2147483647 h 405"/>
              <a:gd name="T54" fmla="*/ 2147483647 w 948"/>
              <a:gd name="T55" fmla="*/ 2147483647 h 405"/>
              <a:gd name="T56" fmla="*/ 2147483647 w 948"/>
              <a:gd name="T57" fmla="*/ 2147483647 h 405"/>
              <a:gd name="T58" fmla="*/ 2147483647 w 948"/>
              <a:gd name="T59" fmla="*/ 2147483647 h 405"/>
              <a:gd name="T60" fmla="*/ 2147483647 w 948"/>
              <a:gd name="T61" fmla="*/ 2147483647 h 405"/>
              <a:gd name="T62" fmla="*/ 2147483647 w 948"/>
              <a:gd name="T63" fmla="*/ 2147483647 h 405"/>
              <a:gd name="T64" fmla="*/ 2147483647 w 948"/>
              <a:gd name="T65" fmla="*/ 2147483647 h 405"/>
              <a:gd name="T66" fmla="*/ 2147483647 w 948"/>
              <a:gd name="T67" fmla="*/ 2147483647 h 405"/>
              <a:gd name="T68" fmla="*/ 2147483647 w 948"/>
              <a:gd name="T69" fmla="*/ 2147483647 h 405"/>
              <a:gd name="T70" fmla="*/ 2147483647 w 948"/>
              <a:gd name="T71" fmla="*/ 2147483647 h 405"/>
              <a:gd name="T72" fmla="*/ 2147483647 w 948"/>
              <a:gd name="T73" fmla="*/ 2147483647 h 405"/>
              <a:gd name="T74" fmla="*/ 2147483647 w 948"/>
              <a:gd name="T75" fmla="*/ 2147483647 h 405"/>
              <a:gd name="T76" fmla="*/ 2147483647 w 948"/>
              <a:gd name="T77" fmla="*/ 2147483647 h 405"/>
              <a:gd name="T78" fmla="*/ 2147483647 w 948"/>
              <a:gd name="T79" fmla="*/ 2147483647 h 405"/>
              <a:gd name="T80" fmla="*/ 2147483647 w 948"/>
              <a:gd name="T81" fmla="*/ 2147483647 h 405"/>
              <a:gd name="T82" fmla="*/ 2147483647 w 948"/>
              <a:gd name="T83" fmla="*/ 2147483647 h 405"/>
              <a:gd name="T84" fmla="*/ 2147483647 w 948"/>
              <a:gd name="T85" fmla="*/ 2147483647 h 405"/>
              <a:gd name="T86" fmla="*/ 2147483647 w 948"/>
              <a:gd name="T87" fmla="*/ 2147483647 h 405"/>
              <a:gd name="T88" fmla="*/ 2147483647 w 948"/>
              <a:gd name="T89" fmla="*/ 2147483647 h 405"/>
              <a:gd name="T90" fmla="*/ 2147483647 w 948"/>
              <a:gd name="T91" fmla="*/ 2147483647 h 405"/>
              <a:gd name="T92" fmla="*/ 2147483647 w 948"/>
              <a:gd name="T93" fmla="*/ 2147483647 h 405"/>
              <a:gd name="T94" fmla="*/ 2147483647 w 948"/>
              <a:gd name="T95" fmla="*/ 2147483647 h 405"/>
              <a:gd name="T96" fmla="*/ 2147483647 w 948"/>
              <a:gd name="T97" fmla="*/ 2147483647 h 405"/>
              <a:gd name="T98" fmla="*/ 2147483647 w 948"/>
              <a:gd name="T99" fmla="*/ 2147483647 h 405"/>
              <a:gd name="T100" fmla="*/ 2147483647 w 948"/>
              <a:gd name="T101" fmla="*/ 2147483647 h 405"/>
              <a:gd name="T102" fmla="*/ 2147483647 w 948"/>
              <a:gd name="T103" fmla="*/ 2147483647 h 405"/>
              <a:gd name="T104" fmla="*/ 2147483647 w 948"/>
              <a:gd name="T105" fmla="*/ 2147483647 h 405"/>
              <a:gd name="T106" fmla="*/ 2147483647 w 948"/>
              <a:gd name="T107" fmla="*/ 2147483647 h 405"/>
              <a:gd name="T108" fmla="*/ 2147483647 w 948"/>
              <a:gd name="T109" fmla="*/ 2147483647 h 405"/>
              <a:gd name="T110" fmla="*/ 2147483647 w 948"/>
              <a:gd name="T111" fmla="*/ 2147483647 h 405"/>
              <a:gd name="T112" fmla="*/ 2147483647 w 948"/>
              <a:gd name="T113" fmla="*/ 2147483647 h 405"/>
              <a:gd name="T114" fmla="*/ 2147483647 w 948"/>
              <a:gd name="T115" fmla="*/ 2147483647 h 405"/>
              <a:gd name="T116" fmla="*/ 2147483647 w 948"/>
              <a:gd name="T117" fmla="*/ 2147483647 h 405"/>
              <a:gd name="T118" fmla="*/ 2147483647 w 948"/>
              <a:gd name="T119" fmla="*/ 2147483647 h 40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48"/>
              <a:gd name="T181" fmla="*/ 0 h 405"/>
              <a:gd name="T182" fmla="*/ 948 w 948"/>
              <a:gd name="T183" fmla="*/ 405 h 40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48" h="405">
                <a:moveTo>
                  <a:pt x="406" y="31"/>
                </a:moveTo>
                <a:lnTo>
                  <a:pt x="406" y="31"/>
                </a:lnTo>
                <a:lnTo>
                  <a:pt x="399" y="36"/>
                </a:lnTo>
                <a:lnTo>
                  <a:pt x="398" y="40"/>
                </a:lnTo>
                <a:lnTo>
                  <a:pt x="396" y="56"/>
                </a:lnTo>
                <a:lnTo>
                  <a:pt x="396" y="62"/>
                </a:lnTo>
                <a:lnTo>
                  <a:pt x="399" y="72"/>
                </a:lnTo>
                <a:lnTo>
                  <a:pt x="403" y="74"/>
                </a:lnTo>
                <a:lnTo>
                  <a:pt x="424" y="74"/>
                </a:lnTo>
                <a:lnTo>
                  <a:pt x="426" y="84"/>
                </a:lnTo>
                <a:lnTo>
                  <a:pt x="432" y="94"/>
                </a:lnTo>
                <a:lnTo>
                  <a:pt x="412" y="95"/>
                </a:lnTo>
                <a:lnTo>
                  <a:pt x="404" y="102"/>
                </a:lnTo>
                <a:lnTo>
                  <a:pt x="399" y="107"/>
                </a:lnTo>
                <a:lnTo>
                  <a:pt x="377" y="116"/>
                </a:lnTo>
                <a:lnTo>
                  <a:pt x="372" y="121"/>
                </a:lnTo>
                <a:lnTo>
                  <a:pt x="393" y="138"/>
                </a:lnTo>
                <a:lnTo>
                  <a:pt x="396" y="149"/>
                </a:lnTo>
                <a:lnTo>
                  <a:pt x="419" y="149"/>
                </a:lnTo>
                <a:lnTo>
                  <a:pt x="453" y="151"/>
                </a:lnTo>
                <a:lnTo>
                  <a:pt x="470" y="154"/>
                </a:lnTo>
                <a:lnTo>
                  <a:pt x="484" y="149"/>
                </a:lnTo>
                <a:lnTo>
                  <a:pt x="492" y="149"/>
                </a:lnTo>
                <a:lnTo>
                  <a:pt x="481" y="156"/>
                </a:lnTo>
                <a:lnTo>
                  <a:pt x="470" y="173"/>
                </a:lnTo>
                <a:lnTo>
                  <a:pt x="476" y="185"/>
                </a:lnTo>
                <a:lnTo>
                  <a:pt x="489" y="188"/>
                </a:lnTo>
                <a:lnTo>
                  <a:pt x="522" y="200"/>
                </a:lnTo>
                <a:lnTo>
                  <a:pt x="535" y="198"/>
                </a:lnTo>
                <a:lnTo>
                  <a:pt x="532" y="211"/>
                </a:lnTo>
                <a:lnTo>
                  <a:pt x="553" y="213"/>
                </a:lnTo>
                <a:lnTo>
                  <a:pt x="553" y="201"/>
                </a:lnTo>
                <a:lnTo>
                  <a:pt x="556" y="198"/>
                </a:lnTo>
                <a:lnTo>
                  <a:pt x="577" y="200"/>
                </a:lnTo>
                <a:lnTo>
                  <a:pt x="577" y="196"/>
                </a:lnTo>
                <a:lnTo>
                  <a:pt x="582" y="196"/>
                </a:lnTo>
                <a:lnTo>
                  <a:pt x="592" y="204"/>
                </a:lnTo>
                <a:lnTo>
                  <a:pt x="605" y="203"/>
                </a:lnTo>
                <a:lnTo>
                  <a:pt x="620" y="204"/>
                </a:lnTo>
                <a:lnTo>
                  <a:pt x="638" y="204"/>
                </a:lnTo>
                <a:lnTo>
                  <a:pt x="634" y="213"/>
                </a:lnTo>
                <a:lnTo>
                  <a:pt x="643" y="224"/>
                </a:lnTo>
                <a:lnTo>
                  <a:pt x="643" y="232"/>
                </a:lnTo>
                <a:lnTo>
                  <a:pt x="675" y="239"/>
                </a:lnTo>
                <a:lnTo>
                  <a:pt x="693" y="232"/>
                </a:lnTo>
                <a:lnTo>
                  <a:pt x="703" y="235"/>
                </a:lnTo>
                <a:lnTo>
                  <a:pt x="701" y="242"/>
                </a:lnTo>
                <a:lnTo>
                  <a:pt x="711" y="252"/>
                </a:lnTo>
                <a:lnTo>
                  <a:pt x="732" y="245"/>
                </a:lnTo>
                <a:lnTo>
                  <a:pt x="742" y="239"/>
                </a:lnTo>
                <a:lnTo>
                  <a:pt x="742" y="231"/>
                </a:lnTo>
                <a:lnTo>
                  <a:pt x="754" y="222"/>
                </a:lnTo>
                <a:lnTo>
                  <a:pt x="767" y="213"/>
                </a:lnTo>
                <a:lnTo>
                  <a:pt x="768" y="206"/>
                </a:lnTo>
                <a:lnTo>
                  <a:pt x="780" y="204"/>
                </a:lnTo>
                <a:lnTo>
                  <a:pt x="781" y="201"/>
                </a:lnTo>
                <a:lnTo>
                  <a:pt x="799" y="203"/>
                </a:lnTo>
                <a:lnTo>
                  <a:pt x="842" y="206"/>
                </a:lnTo>
                <a:lnTo>
                  <a:pt x="861" y="206"/>
                </a:lnTo>
                <a:lnTo>
                  <a:pt x="868" y="206"/>
                </a:lnTo>
                <a:lnTo>
                  <a:pt x="873" y="203"/>
                </a:lnTo>
                <a:lnTo>
                  <a:pt x="879" y="193"/>
                </a:lnTo>
                <a:lnTo>
                  <a:pt x="897" y="191"/>
                </a:lnTo>
                <a:lnTo>
                  <a:pt x="912" y="203"/>
                </a:lnTo>
                <a:lnTo>
                  <a:pt x="943" y="196"/>
                </a:lnTo>
                <a:lnTo>
                  <a:pt x="948" y="208"/>
                </a:lnTo>
                <a:lnTo>
                  <a:pt x="940" y="229"/>
                </a:lnTo>
                <a:lnTo>
                  <a:pt x="923" y="232"/>
                </a:lnTo>
                <a:lnTo>
                  <a:pt x="918" y="229"/>
                </a:lnTo>
                <a:lnTo>
                  <a:pt x="910" y="229"/>
                </a:lnTo>
                <a:lnTo>
                  <a:pt x="907" y="234"/>
                </a:lnTo>
                <a:lnTo>
                  <a:pt x="873" y="235"/>
                </a:lnTo>
                <a:lnTo>
                  <a:pt x="860" y="245"/>
                </a:lnTo>
                <a:lnTo>
                  <a:pt x="843" y="245"/>
                </a:lnTo>
                <a:lnTo>
                  <a:pt x="840" y="245"/>
                </a:lnTo>
                <a:lnTo>
                  <a:pt x="834" y="252"/>
                </a:lnTo>
                <a:lnTo>
                  <a:pt x="817" y="262"/>
                </a:lnTo>
                <a:lnTo>
                  <a:pt x="806" y="266"/>
                </a:lnTo>
                <a:lnTo>
                  <a:pt x="794" y="266"/>
                </a:lnTo>
                <a:lnTo>
                  <a:pt x="786" y="268"/>
                </a:lnTo>
                <a:lnTo>
                  <a:pt x="786" y="275"/>
                </a:lnTo>
                <a:lnTo>
                  <a:pt x="773" y="283"/>
                </a:lnTo>
                <a:lnTo>
                  <a:pt x="762" y="276"/>
                </a:lnTo>
                <a:lnTo>
                  <a:pt x="755" y="273"/>
                </a:lnTo>
                <a:lnTo>
                  <a:pt x="749" y="268"/>
                </a:lnTo>
                <a:lnTo>
                  <a:pt x="737" y="262"/>
                </a:lnTo>
                <a:lnTo>
                  <a:pt x="731" y="268"/>
                </a:lnTo>
                <a:lnTo>
                  <a:pt x="734" y="271"/>
                </a:lnTo>
                <a:lnTo>
                  <a:pt x="739" y="273"/>
                </a:lnTo>
                <a:lnTo>
                  <a:pt x="732" y="276"/>
                </a:lnTo>
                <a:lnTo>
                  <a:pt x="716" y="275"/>
                </a:lnTo>
                <a:lnTo>
                  <a:pt x="705" y="273"/>
                </a:lnTo>
                <a:lnTo>
                  <a:pt x="705" y="253"/>
                </a:lnTo>
                <a:lnTo>
                  <a:pt x="680" y="252"/>
                </a:lnTo>
                <a:lnTo>
                  <a:pt x="680" y="247"/>
                </a:lnTo>
                <a:lnTo>
                  <a:pt x="664" y="247"/>
                </a:lnTo>
                <a:lnTo>
                  <a:pt x="665" y="242"/>
                </a:lnTo>
                <a:lnTo>
                  <a:pt x="659" y="242"/>
                </a:lnTo>
                <a:lnTo>
                  <a:pt x="649" y="242"/>
                </a:lnTo>
                <a:lnTo>
                  <a:pt x="638" y="242"/>
                </a:lnTo>
                <a:lnTo>
                  <a:pt x="636" y="245"/>
                </a:lnTo>
                <a:lnTo>
                  <a:pt x="636" y="249"/>
                </a:lnTo>
                <a:lnTo>
                  <a:pt x="641" y="250"/>
                </a:lnTo>
                <a:lnTo>
                  <a:pt x="644" y="249"/>
                </a:lnTo>
                <a:lnTo>
                  <a:pt x="646" y="252"/>
                </a:lnTo>
                <a:lnTo>
                  <a:pt x="651" y="253"/>
                </a:lnTo>
                <a:lnTo>
                  <a:pt x="648" y="255"/>
                </a:lnTo>
                <a:lnTo>
                  <a:pt x="636" y="255"/>
                </a:lnTo>
                <a:lnTo>
                  <a:pt x="633" y="253"/>
                </a:lnTo>
                <a:lnTo>
                  <a:pt x="628" y="253"/>
                </a:lnTo>
                <a:lnTo>
                  <a:pt x="620" y="255"/>
                </a:lnTo>
                <a:lnTo>
                  <a:pt x="615" y="260"/>
                </a:lnTo>
                <a:lnTo>
                  <a:pt x="595" y="260"/>
                </a:lnTo>
                <a:lnTo>
                  <a:pt x="594" y="263"/>
                </a:lnTo>
                <a:lnTo>
                  <a:pt x="595" y="268"/>
                </a:lnTo>
                <a:lnTo>
                  <a:pt x="595" y="271"/>
                </a:lnTo>
                <a:lnTo>
                  <a:pt x="592" y="271"/>
                </a:lnTo>
                <a:lnTo>
                  <a:pt x="590" y="276"/>
                </a:lnTo>
                <a:lnTo>
                  <a:pt x="592" y="280"/>
                </a:lnTo>
                <a:lnTo>
                  <a:pt x="600" y="283"/>
                </a:lnTo>
                <a:lnTo>
                  <a:pt x="599" y="291"/>
                </a:lnTo>
                <a:lnTo>
                  <a:pt x="602" y="294"/>
                </a:lnTo>
                <a:lnTo>
                  <a:pt x="597" y="298"/>
                </a:lnTo>
                <a:lnTo>
                  <a:pt x="595" y="294"/>
                </a:lnTo>
                <a:lnTo>
                  <a:pt x="587" y="296"/>
                </a:lnTo>
                <a:lnTo>
                  <a:pt x="584" y="298"/>
                </a:lnTo>
                <a:lnTo>
                  <a:pt x="571" y="304"/>
                </a:lnTo>
                <a:lnTo>
                  <a:pt x="559" y="307"/>
                </a:lnTo>
                <a:lnTo>
                  <a:pt x="551" y="309"/>
                </a:lnTo>
                <a:lnTo>
                  <a:pt x="546" y="312"/>
                </a:lnTo>
                <a:lnTo>
                  <a:pt x="525" y="307"/>
                </a:lnTo>
                <a:lnTo>
                  <a:pt x="523" y="307"/>
                </a:lnTo>
                <a:lnTo>
                  <a:pt x="517" y="306"/>
                </a:lnTo>
                <a:lnTo>
                  <a:pt x="514" y="302"/>
                </a:lnTo>
                <a:lnTo>
                  <a:pt x="512" y="299"/>
                </a:lnTo>
                <a:lnTo>
                  <a:pt x="517" y="294"/>
                </a:lnTo>
                <a:lnTo>
                  <a:pt x="512" y="291"/>
                </a:lnTo>
                <a:lnTo>
                  <a:pt x="506" y="291"/>
                </a:lnTo>
                <a:lnTo>
                  <a:pt x="501" y="289"/>
                </a:lnTo>
                <a:lnTo>
                  <a:pt x="492" y="291"/>
                </a:lnTo>
                <a:lnTo>
                  <a:pt x="481" y="294"/>
                </a:lnTo>
                <a:lnTo>
                  <a:pt x="470" y="299"/>
                </a:lnTo>
                <a:lnTo>
                  <a:pt x="448" y="298"/>
                </a:lnTo>
                <a:lnTo>
                  <a:pt x="440" y="306"/>
                </a:lnTo>
                <a:lnTo>
                  <a:pt x="442" y="309"/>
                </a:lnTo>
                <a:lnTo>
                  <a:pt x="447" y="309"/>
                </a:lnTo>
                <a:lnTo>
                  <a:pt x="450" y="306"/>
                </a:lnTo>
                <a:lnTo>
                  <a:pt x="455" y="306"/>
                </a:lnTo>
                <a:lnTo>
                  <a:pt x="460" y="307"/>
                </a:lnTo>
                <a:lnTo>
                  <a:pt x="460" y="309"/>
                </a:lnTo>
                <a:lnTo>
                  <a:pt x="468" y="311"/>
                </a:lnTo>
                <a:lnTo>
                  <a:pt x="476" y="311"/>
                </a:lnTo>
                <a:lnTo>
                  <a:pt x="478" y="314"/>
                </a:lnTo>
                <a:lnTo>
                  <a:pt x="470" y="315"/>
                </a:lnTo>
                <a:lnTo>
                  <a:pt x="466" y="317"/>
                </a:lnTo>
                <a:lnTo>
                  <a:pt x="466" y="322"/>
                </a:lnTo>
                <a:lnTo>
                  <a:pt x="463" y="324"/>
                </a:lnTo>
                <a:lnTo>
                  <a:pt x="465" y="325"/>
                </a:lnTo>
                <a:lnTo>
                  <a:pt x="468" y="330"/>
                </a:lnTo>
                <a:lnTo>
                  <a:pt x="475" y="335"/>
                </a:lnTo>
                <a:lnTo>
                  <a:pt x="466" y="337"/>
                </a:lnTo>
                <a:lnTo>
                  <a:pt x="450" y="340"/>
                </a:lnTo>
                <a:lnTo>
                  <a:pt x="439" y="342"/>
                </a:lnTo>
                <a:lnTo>
                  <a:pt x="432" y="348"/>
                </a:lnTo>
                <a:lnTo>
                  <a:pt x="426" y="350"/>
                </a:lnTo>
                <a:lnTo>
                  <a:pt x="419" y="351"/>
                </a:lnTo>
                <a:lnTo>
                  <a:pt x="416" y="356"/>
                </a:lnTo>
                <a:lnTo>
                  <a:pt x="409" y="361"/>
                </a:lnTo>
                <a:lnTo>
                  <a:pt x="401" y="363"/>
                </a:lnTo>
                <a:lnTo>
                  <a:pt x="391" y="364"/>
                </a:lnTo>
                <a:lnTo>
                  <a:pt x="381" y="363"/>
                </a:lnTo>
                <a:lnTo>
                  <a:pt x="393" y="358"/>
                </a:lnTo>
                <a:lnTo>
                  <a:pt x="393" y="348"/>
                </a:lnTo>
                <a:lnTo>
                  <a:pt x="385" y="348"/>
                </a:lnTo>
                <a:lnTo>
                  <a:pt x="380" y="348"/>
                </a:lnTo>
                <a:lnTo>
                  <a:pt x="336" y="350"/>
                </a:lnTo>
                <a:lnTo>
                  <a:pt x="336" y="355"/>
                </a:lnTo>
                <a:lnTo>
                  <a:pt x="344" y="374"/>
                </a:lnTo>
                <a:lnTo>
                  <a:pt x="346" y="377"/>
                </a:lnTo>
                <a:lnTo>
                  <a:pt x="355" y="374"/>
                </a:lnTo>
                <a:lnTo>
                  <a:pt x="362" y="373"/>
                </a:lnTo>
                <a:lnTo>
                  <a:pt x="364" y="374"/>
                </a:lnTo>
                <a:lnTo>
                  <a:pt x="360" y="376"/>
                </a:lnTo>
                <a:lnTo>
                  <a:pt x="359" y="379"/>
                </a:lnTo>
                <a:lnTo>
                  <a:pt x="355" y="381"/>
                </a:lnTo>
                <a:lnTo>
                  <a:pt x="354" y="382"/>
                </a:lnTo>
                <a:lnTo>
                  <a:pt x="359" y="382"/>
                </a:lnTo>
                <a:lnTo>
                  <a:pt x="367" y="381"/>
                </a:lnTo>
                <a:lnTo>
                  <a:pt x="367" y="386"/>
                </a:lnTo>
                <a:lnTo>
                  <a:pt x="359" y="387"/>
                </a:lnTo>
                <a:lnTo>
                  <a:pt x="359" y="391"/>
                </a:lnTo>
                <a:lnTo>
                  <a:pt x="323" y="400"/>
                </a:lnTo>
                <a:lnTo>
                  <a:pt x="319" y="397"/>
                </a:lnTo>
                <a:lnTo>
                  <a:pt x="315" y="397"/>
                </a:lnTo>
                <a:lnTo>
                  <a:pt x="311" y="395"/>
                </a:lnTo>
                <a:lnTo>
                  <a:pt x="280" y="400"/>
                </a:lnTo>
                <a:lnTo>
                  <a:pt x="277" y="394"/>
                </a:lnTo>
                <a:lnTo>
                  <a:pt x="272" y="397"/>
                </a:lnTo>
                <a:lnTo>
                  <a:pt x="267" y="400"/>
                </a:lnTo>
                <a:lnTo>
                  <a:pt x="257" y="405"/>
                </a:lnTo>
                <a:lnTo>
                  <a:pt x="243" y="394"/>
                </a:lnTo>
                <a:lnTo>
                  <a:pt x="248" y="387"/>
                </a:lnTo>
                <a:lnTo>
                  <a:pt x="253" y="384"/>
                </a:lnTo>
                <a:lnTo>
                  <a:pt x="256" y="379"/>
                </a:lnTo>
                <a:lnTo>
                  <a:pt x="262" y="376"/>
                </a:lnTo>
                <a:lnTo>
                  <a:pt x="266" y="373"/>
                </a:lnTo>
                <a:lnTo>
                  <a:pt x="271" y="371"/>
                </a:lnTo>
                <a:lnTo>
                  <a:pt x="280" y="368"/>
                </a:lnTo>
                <a:lnTo>
                  <a:pt x="285" y="366"/>
                </a:lnTo>
                <a:lnTo>
                  <a:pt x="285" y="363"/>
                </a:lnTo>
                <a:lnTo>
                  <a:pt x="284" y="360"/>
                </a:lnTo>
                <a:lnTo>
                  <a:pt x="279" y="358"/>
                </a:lnTo>
                <a:lnTo>
                  <a:pt x="274" y="355"/>
                </a:lnTo>
                <a:lnTo>
                  <a:pt x="272" y="351"/>
                </a:lnTo>
                <a:lnTo>
                  <a:pt x="274" y="350"/>
                </a:lnTo>
                <a:lnTo>
                  <a:pt x="275" y="348"/>
                </a:lnTo>
                <a:lnTo>
                  <a:pt x="280" y="346"/>
                </a:lnTo>
                <a:lnTo>
                  <a:pt x="287" y="346"/>
                </a:lnTo>
                <a:lnTo>
                  <a:pt x="292" y="348"/>
                </a:lnTo>
                <a:lnTo>
                  <a:pt x="297" y="350"/>
                </a:lnTo>
                <a:lnTo>
                  <a:pt x="302" y="351"/>
                </a:lnTo>
                <a:lnTo>
                  <a:pt x="306" y="350"/>
                </a:lnTo>
                <a:lnTo>
                  <a:pt x="310" y="350"/>
                </a:lnTo>
                <a:lnTo>
                  <a:pt x="318" y="350"/>
                </a:lnTo>
                <a:lnTo>
                  <a:pt x="324" y="348"/>
                </a:lnTo>
                <a:lnTo>
                  <a:pt x="321" y="337"/>
                </a:lnTo>
                <a:lnTo>
                  <a:pt x="318" y="330"/>
                </a:lnTo>
                <a:lnTo>
                  <a:pt x="316" y="325"/>
                </a:lnTo>
                <a:lnTo>
                  <a:pt x="319" y="324"/>
                </a:lnTo>
                <a:lnTo>
                  <a:pt x="321" y="322"/>
                </a:lnTo>
                <a:lnTo>
                  <a:pt x="318" y="319"/>
                </a:lnTo>
                <a:lnTo>
                  <a:pt x="313" y="315"/>
                </a:lnTo>
                <a:lnTo>
                  <a:pt x="306" y="309"/>
                </a:lnTo>
                <a:lnTo>
                  <a:pt x="303" y="306"/>
                </a:lnTo>
                <a:lnTo>
                  <a:pt x="303" y="302"/>
                </a:lnTo>
                <a:lnTo>
                  <a:pt x="303" y="301"/>
                </a:lnTo>
                <a:lnTo>
                  <a:pt x="300" y="299"/>
                </a:lnTo>
                <a:lnTo>
                  <a:pt x="293" y="301"/>
                </a:lnTo>
                <a:lnTo>
                  <a:pt x="285" y="298"/>
                </a:lnTo>
                <a:lnTo>
                  <a:pt x="292" y="291"/>
                </a:lnTo>
                <a:lnTo>
                  <a:pt x="290" y="289"/>
                </a:lnTo>
                <a:lnTo>
                  <a:pt x="285" y="288"/>
                </a:lnTo>
                <a:lnTo>
                  <a:pt x="284" y="286"/>
                </a:lnTo>
                <a:lnTo>
                  <a:pt x="284" y="283"/>
                </a:lnTo>
                <a:lnTo>
                  <a:pt x="282" y="280"/>
                </a:lnTo>
                <a:lnTo>
                  <a:pt x="282" y="275"/>
                </a:lnTo>
                <a:lnTo>
                  <a:pt x="280" y="273"/>
                </a:lnTo>
                <a:lnTo>
                  <a:pt x="277" y="268"/>
                </a:lnTo>
                <a:lnTo>
                  <a:pt x="275" y="265"/>
                </a:lnTo>
                <a:lnTo>
                  <a:pt x="277" y="262"/>
                </a:lnTo>
                <a:lnTo>
                  <a:pt x="277" y="257"/>
                </a:lnTo>
                <a:lnTo>
                  <a:pt x="277" y="253"/>
                </a:lnTo>
                <a:lnTo>
                  <a:pt x="279" y="250"/>
                </a:lnTo>
                <a:lnTo>
                  <a:pt x="280" y="245"/>
                </a:lnTo>
                <a:lnTo>
                  <a:pt x="280" y="240"/>
                </a:lnTo>
                <a:lnTo>
                  <a:pt x="277" y="237"/>
                </a:lnTo>
                <a:lnTo>
                  <a:pt x="269" y="234"/>
                </a:lnTo>
                <a:lnTo>
                  <a:pt x="262" y="234"/>
                </a:lnTo>
                <a:lnTo>
                  <a:pt x="259" y="232"/>
                </a:lnTo>
                <a:lnTo>
                  <a:pt x="256" y="229"/>
                </a:lnTo>
                <a:lnTo>
                  <a:pt x="253" y="226"/>
                </a:lnTo>
                <a:lnTo>
                  <a:pt x="223" y="221"/>
                </a:lnTo>
                <a:lnTo>
                  <a:pt x="223" y="219"/>
                </a:lnTo>
                <a:lnTo>
                  <a:pt x="223" y="214"/>
                </a:lnTo>
                <a:lnTo>
                  <a:pt x="223" y="211"/>
                </a:lnTo>
                <a:lnTo>
                  <a:pt x="205" y="208"/>
                </a:lnTo>
                <a:lnTo>
                  <a:pt x="191" y="211"/>
                </a:lnTo>
                <a:lnTo>
                  <a:pt x="189" y="209"/>
                </a:lnTo>
                <a:lnTo>
                  <a:pt x="187" y="204"/>
                </a:lnTo>
                <a:lnTo>
                  <a:pt x="186" y="198"/>
                </a:lnTo>
                <a:lnTo>
                  <a:pt x="177" y="196"/>
                </a:lnTo>
                <a:lnTo>
                  <a:pt x="168" y="200"/>
                </a:lnTo>
                <a:lnTo>
                  <a:pt x="161" y="200"/>
                </a:lnTo>
                <a:lnTo>
                  <a:pt x="161" y="203"/>
                </a:lnTo>
                <a:lnTo>
                  <a:pt x="158" y="204"/>
                </a:lnTo>
                <a:lnTo>
                  <a:pt x="151" y="208"/>
                </a:lnTo>
                <a:lnTo>
                  <a:pt x="146" y="213"/>
                </a:lnTo>
                <a:lnTo>
                  <a:pt x="142" y="214"/>
                </a:lnTo>
                <a:lnTo>
                  <a:pt x="137" y="214"/>
                </a:lnTo>
                <a:lnTo>
                  <a:pt x="132" y="209"/>
                </a:lnTo>
                <a:lnTo>
                  <a:pt x="133" y="206"/>
                </a:lnTo>
                <a:lnTo>
                  <a:pt x="140" y="203"/>
                </a:lnTo>
                <a:lnTo>
                  <a:pt x="145" y="200"/>
                </a:lnTo>
                <a:lnTo>
                  <a:pt x="146" y="195"/>
                </a:lnTo>
                <a:lnTo>
                  <a:pt x="140" y="195"/>
                </a:lnTo>
                <a:lnTo>
                  <a:pt x="132" y="193"/>
                </a:lnTo>
                <a:lnTo>
                  <a:pt x="133" y="190"/>
                </a:lnTo>
                <a:lnTo>
                  <a:pt x="127" y="190"/>
                </a:lnTo>
                <a:lnTo>
                  <a:pt x="119" y="190"/>
                </a:lnTo>
                <a:lnTo>
                  <a:pt x="107" y="190"/>
                </a:lnTo>
                <a:lnTo>
                  <a:pt x="104" y="182"/>
                </a:lnTo>
                <a:lnTo>
                  <a:pt x="96" y="178"/>
                </a:lnTo>
                <a:lnTo>
                  <a:pt x="91" y="177"/>
                </a:lnTo>
                <a:lnTo>
                  <a:pt x="88" y="172"/>
                </a:lnTo>
                <a:lnTo>
                  <a:pt x="86" y="165"/>
                </a:lnTo>
                <a:lnTo>
                  <a:pt x="84" y="162"/>
                </a:lnTo>
                <a:lnTo>
                  <a:pt x="81" y="156"/>
                </a:lnTo>
                <a:lnTo>
                  <a:pt x="68" y="152"/>
                </a:lnTo>
                <a:lnTo>
                  <a:pt x="53" y="147"/>
                </a:lnTo>
                <a:lnTo>
                  <a:pt x="52" y="142"/>
                </a:lnTo>
                <a:lnTo>
                  <a:pt x="45" y="142"/>
                </a:lnTo>
                <a:lnTo>
                  <a:pt x="45" y="136"/>
                </a:lnTo>
                <a:lnTo>
                  <a:pt x="21" y="134"/>
                </a:lnTo>
                <a:lnTo>
                  <a:pt x="22" y="126"/>
                </a:lnTo>
                <a:lnTo>
                  <a:pt x="9" y="126"/>
                </a:lnTo>
                <a:lnTo>
                  <a:pt x="13" y="120"/>
                </a:lnTo>
                <a:lnTo>
                  <a:pt x="0" y="118"/>
                </a:lnTo>
                <a:lnTo>
                  <a:pt x="0" y="113"/>
                </a:lnTo>
                <a:lnTo>
                  <a:pt x="8" y="108"/>
                </a:lnTo>
                <a:lnTo>
                  <a:pt x="14" y="111"/>
                </a:lnTo>
                <a:lnTo>
                  <a:pt x="21" y="105"/>
                </a:lnTo>
                <a:lnTo>
                  <a:pt x="60" y="97"/>
                </a:lnTo>
                <a:lnTo>
                  <a:pt x="68" y="98"/>
                </a:lnTo>
                <a:lnTo>
                  <a:pt x="75" y="94"/>
                </a:lnTo>
                <a:lnTo>
                  <a:pt x="84" y="97"/>
                </a:lnTo>
                <a:lnTo>
                  <a:pt x="93" y="97"/>
                </a:lnTo>
                <a:lnTo>
                  <a:pt x="99" y="95"/>
                </a:lnTo>
                <a:lnTo>
                  <a:pt x="106" y="90"/>
                </a:lnTo>
                <a:lnTo>
                  <a:pt x="107" y="87"/>
                </a:lnTo>
                <a:lnTo>
                  <a:pt x="107" y="74"/>
                </a:lnTo>
                <a:lnTo>
                  <a:pt x="109" y="67"/>
                </a:lnTo>
                <a:lnTo>
                  <a:pt x="111" y="62"/>
                </a:lnTo>
                <a:lnTo>
                  <a:pt x="111" y="54"/>
                </a:lnTo>
                <a:lnTo>
                  <a:pt x="135" y="43"/>
                </a:lnTo>
                <a:lnTo>
                  <a:pt x="138" y="36"/>
                </a:lnTo>
                <a:lnTo>
                  <a:pt x="150" y="35"/>
                </a:lnTo>
                <a:lnTo>
                  <a:pt x="160" y="36"/>
                </a:lnTo>
                <a:lnTo>
                  <a:pt x="184" y="20"/>
                </a:lnTo>
                <a:lnTo>
                  <a:pt x="195" y="12"/>
                </a:lnTo>
                <a:lnTo>
                  <a:pt x="199" y="10"/>
                </a:lnTo>
                <a:lnTo>
                  <a:pt x="222" y="0"/>
                </a:lnTo>
                <a:lnTo>
                  <a:pt x="228" y="4"/>
                </a:lnTo>
                <a:lnTo>
                  <a:pt x="228" y="9"/>
                </a:lnTo>
                <a:lnTo>
                  <a:pt x="220" y="10"/>
                </a:lnTo>
                <a:lnTo>
                  <a:pt x="215" y="14"/>
                </a:lnTo>
                <a:lnTo>
                  <a:pt x="212" y="25"/>
                </a:lnTo>
                <a:lnTo>
                  <a:pt x="197" y="33"/>
                </a:lnTo>
                <a:lnTo>
                  <a:pt x="184" y="38"/>
                </a:lnTo>
                <a:lnTo>
                  <a:pt x="187" y="43"/>
                </a:lnTo>
                <a:lnTo>
                  <a:pt x="202" y="41"/>
                </a:lnTo>
                <a:lnTo>
                  <a:pt x="212" y="41"/>
                </a:lnTo>
                <a:lnTo>
                  <a:pt x="240" y="61"/>
                </a:lnTo>
                <a:lnTo>
                  <a:pt x="248" y="58"/>
                </a:lnTo>
                <a:lnTo>
                  <a:pt x="254" y="58"/>
                </a:lnTo>
                <a:lnTo>
                  <a:pt x="279" y="61"/>
                </a:lnTo>
                <a:lnTo>
                  <a:pt x="298" y="66"/>
                </a:lnTo>
                <a:lnTo>
                  <a:pt x="313" y="67"/>
                </a:lnTo>
                <a:lnTo>
                  <a:pt x="328" y="61"/>
                </a:lnTo>
                <a:lnTo>
                  <a:pt x="341" y="58"/>
                </a:lnTo>
                <a:lnTo>
                  <a:pt x="349" y="54"/>
                </a:lnTo>
                <a:lnTo>
                  <a:pt x="360" y="49"/>
                </a:lnTo>
                <a:lnTo>
                  <a:pt x="344" y="33"/>
                </a:lnTo>
                <a:lnTo>
                  <a:pt x="333" y="23"/>
                </a:lnTo>
                <a:lnTo>
                  <a:pt x="318" y="14"/>
                </a:lnTo>
                <a:lnTo>
                  <a:pt x="305" y="4"/>
                </a:lnTo>
                <a:lnTo>
                  <a:pt x="303" y="2"/>
                </a:lnTo>
                <a:lnTo>
                  <a:pt x="318" y="2"/>
                </a:lnTo>
                <a:lnTo>
                  <a:pt x="336" y="5"/>
                </a:lnTo>
                <a:lnTo>
                  <a:pt x="398" y="27"/>
                </a:lnTo>
                <a:lnTo>
                  <a:pt x="406" y="31"/>
                </a:lnTo>
                <a:close/>
              </a:path>
            </a:pathLst>
          </a:custGeom>
          <a:solidFill>
            <a:srgbClr val="FFC000">
              <a:alpha val="69019"/>
            </a:srgbClr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12" name="Freeform 20"/>
          <p:cNvSpPr>
            <a:spLocks/>
          </p:cNvSpPr>
          <p:nvPr/>
        </p:nvSpPr>
        <p:spPr bwMode="auto">
          <a:xfrm>
            <a:off x="1393825" y="1866900"/>
            <a:ext cx="673100" cy="679450"/>
          </a:xfrm>
          <a:custGeom>
            <a:avLst/>
            <a:gdLst>
              <a:gd name="T0" fmla="*/ 2147483647 w 665"/>
              <a:gd name="T1" fmla="*/ 2147483647 h 437"/>
              <a:gd name="T2" fmla="*/ 2147483647 w 665"/>
              <a:gd name="T3" fmla="*/ 2147483647 h 437"/>
              <a:gd name="T4" fmla="*/ 2147483647 w 665"/>
              <a:gd name="T5" fmla="*/ 2147483647 h 437"/>
              <a:gd name="T6" fmla="*/ 2147483647 w 665"/>
              <a:gd name="T7" fmla="*/ 2147483647 h 437"/>
              <a:gd name="T8" fmla="*/ 2147483647 w 665"/>
              <a:gd name="T9" fmla="*/ 2147483647 h 437"/>
              <a:gd name="T10" fmla="*/ 2147483647 w 665"/>
              <a:gd name="T11" fmla="*/ 2147483647 h 437"/>
              <a:gd name="T12" fmla="*/ 2147483647 w 665"/>
              <a:gd name="T13" fmla="*/ 2147483647 h 437"/>
              <a:gd name="T14" fmla="*/ 2147483647 w 665"/>
              <a:gd name="T15" fmla="*/ 2147483647 h 437"/>
              <a:gd name="T16" fmla="*/ 2147483647 w 665"/>
              <a:gd name="T17" fmla="*/ 2147483647 h 437"/>
              <a:gd name="T18" fmla="*/ 2147483647 w 665"/>
              <a:gd name="T19" fmla="*/ 2147483647 h 437"/>
              <a:gd name="T20" fmla="*/ 2147483647 w 665"/>
              <a:gd name="T21" fmla="*/ 2147483647 h 437"/>
              <a:gd name="T22" fmla="*/ 2147483647 w 665"/>
              <a:gd name="T23" fmla="*/ 2147483647 h 437"/>
              <a:gd name="T24" fmla="*/ 2147483647 w 665"/>
              <a:gd name="T25" fmla="*/ 2147483647 h 437"/>
              <a:gd name="T26" fmla="*/ 2147483647 w 665"/>
              <a:gd name="T27" fmla="*/ 2147483647 h 437"/>
              <a:gd name="T28" fmla="*/ 2147483647 w 665"/>
              <a:gd name="T29" fmla="*/ 2147483647 h 437"/>
              <a:gd name="T30" fmla="*/ 2147483647 w 665"/>
              <a:gd name="T31" fmla="*/ 2147483647 h 437"/>
              <a:gd name="T32" fmla="*/ 2147483647 w 665"/>
              <a:gd name="T33" fmla="*/ 2147483647 h 437"/>
              <a:gd name="T34" fmla="*/ 2147483647 w 665"/>
              <a:gd name="T35" fmla="*/ 2147483647 h 437"/>
              <a:gd name="T36" fmla="*/ 2147483647 w 665"/>
              <a:gd name="T37" fmla="*/ 2147483647 h 437"/>
              <a:gd name="T38" fmla="*/ 2147483647 w 665"/>
              <a:gd name="T39" fmla="*/ 2147483647 h 437"/>
              <a:gd name="T40" fmla="*/ 2147483647 w 665"/>
              <a:gd name="T41" fmla="*/ 2147483647 h 437"/>
              <a:gd name="T42" fmla="*/ 2147483647 w 665"/>
              <a:gd name="T43" fmla="*/ 2147483647 h 437"/>
              <a:gd name="T44" fmla="*/ 2147483647 w 665"/>
              <a:gd name="T45" fmla="*/ 2147483647 h 437"/>
              <a:gd name="T46" fmla="*/ 2147483647 w 665"/>
              <a:gd name="T47" fmla="*/ 2147483647 h 437"/>
              <a:gd name="T48" fmla="*/ 2147483647 w 665"/>
              <a:gd name="T49" fmla="*/ 2147483647 h 437"/>
              <a:gd name="T50" fmla="*/ 2147483647 w 665"/>
              <a:gd name="T51" fmla="*/ 2147483647 h 437"/>
              <a:gd name="T52" fmla="*/ 2147483647 w 665"/>
              <a:gd name="T53" fmla="*/ 2147483647 h 437"/>
              <a:gd name="T54" fmla="*/ 2147483647 w 665"/>
              <a:gd name="T55" fmla="*/ 2147483647 h 437"/>
              <a:gd name="T56" fmla="*/ 2147483647 w 665"/>
              <a:gd name="T57" fmla="*/ 2147483647 h 437"/>
              <a:gd name="T58" fmla="*/ 2147483647 w 665"/>
              <a:gd name="T59" fmla="*/ 2147483647 h 437"/>
              <a:gd name="T60" fmla="*/ 2147483647 w 665"/>
              <a:gd name="T61" fmla="*/ 2147483647 h 437"/>
              <a:gd name="T62" fmla="*/ 2147483647 w 665"/>
              <a:gd name="T63" fmla="*/ 2147483647 h 437"/>
              <a:gd name="T64" fmla="*/ 2147483647 w 665"/>
              <a:gd name="T65" fmla="*/ 2147483647 h 437"/>
              <a:gd name="T66" fmla="*/ 2147483647 w 665"/>
              <a:gd name="T67" fmla="*/ 2147483647 h 437"/>
              <a:gd name="T68" fmla="*/ 2147483647 w 665"/>
              <a:gd name="T69" fmla="*/ 2147483647 h 437"/>
              <a:gd name="T70" fmla="*/ 2147483647 w 665"/>
              <a:gd name="T71" fmla="*/ 2147483647 h 437"/>
              <a:gd name="T72" fmla="*/ 2147483647 w 665"/>
              <a:gd name="T73" fmla="*/ 2147483647 h 437"/>
              <a:gd name="T74" fmla="*/ 2147483647 w 665"/>
              <a:gd name="T75" fmla="*/ 2147483647 h 437"/>
              <a:gd name="T76" fmla="*/ 2147483647 w 665"/>
              <a:gd name="T77" fmla="*/ 2147483647 h 437"/>
              <a:gd name="T78" fmla="*/ 2147483647 w 665"/>
              <a:gd name="T79" fmla="*/ 2147483647 h 437"/>
              <a:gd name="T80" fmla="*/ 2147483647 w 665"/>
              <a:gd name="T81" fmla="*/ 2147483647 h 437"/>
              <a:gd name="T82" fmla="*/ 2147483647 w 665"/>
              <a:gd name="T83" fmla="*/ 2147483647 h 437"/>
              <a:gd name="T84" fmla="*/ 2147483647 w 665"/>
              <a:gd name="T85" fmla="*/ 2147483647 h 437"/>
              <a:gd name="T86" fmla="*/ 2147483647 w 665"/>
              <a:gd name="T87" fmla="*/ 2147483647 h 437"/>
              <a:gd name="T88" fmla="*/ 2147483647 w 665"/>
              <a:gd name="T89" fmla="*/ 2147483647 h 437"/>
              <a:gd name="T90" fmla="*/ 2147483647 w 665"/>
              <a:gd name="T91" fmla="*/ 2147483647 h 437"/>
              <a:gd name="T92" fmla="*/ 2147483647 w 665"/>
              <a:gd name="T93" fmla="*/ 2147483647 h 437"/>
              <a:gd name="T94" fmla="*/ 2147483647 w 665"/>
              <a:gd name="T95" fmla="*/ 2147483647 h 437"/>
              <a:gd name="T96" fmla="*/ 2147483647 w 665"/>
              <a:gd name="T97" fmla="*/ 2147483647 h 437"/>
              <a:gd name="T98" fmla="*/ 2147483647 w 665"/>
              <a:gd name="T99" fmla="*/ 2147483647 h 437"/>
              <a:gd name="T100" fmla="*/ 2147483647 w 665"/>
              <a:gd name="T101" fmla="*/ 2147483647 h 437"/>
              <a:gd name="T102" fmla="*/ 2147483647 w 665"/>
              <a:gd name="T103" fmla="*/ 2147483647 h 437"/>
              <a:gd name="T104" fmla="*/ 2147483647 w 665"/>
              <a:gd name="T105" fmla="*/ 2147483647 h 437"/>
              <a:gd name="T106" fmla="*/ 2147483647 w 665"/>
              <a:gd name="T107" fmla="*/ 2147483647 h 437"/>
              <a:gd name="T108" fmla="*/ 2147483647 w 665"/>
              <a:gd name="T109" fmla="*/ 2147483647 h 437"/>
              <a:gd name="T110" fmla="*/ 2147483647 w 665"/>
              <a:gd name="T111" fmla="*/ 2147483647 h 437"/>
              <a:gd name="T112" fmla="*/ 2147483647 w 665"/>
              <a:gd name="T113" fmla="*/ 2147483647 h 437"/>
              <a:gd name="T114" fmla="*/ 2147483647 w 665"/>
              <a:gd name="T115" fmla="*/ 2147483647 h 437"/>
              <a:gd name="T116" fmla="*/ 2147483647 w 665"/>
              <a:gd name="T117" fmla="*/ 2147483647 h 437"/>
              <a:gd name="T118" fmla="*/ 2147483647 w 665"/>
              <a:gd name="T119" fmla="*/ 2147483647 h 43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65"/>
              <a:gd name="T181" fmla="*/ 0 h 437"/>
              <a:gd name="T182" fmla="*/ 665 w 665"/>
              <a:gd name="T183" fmla="*/ 437 h 43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65" h="437">
                <a:moveTo>
                  <a:pt x="217" y="9"/>
                </a:moveTo>
                <a:lnTo>
                  <a:pt x="217" y="29"/>
                </a:lnTo>
                <a:lnTo>
                  <a:pt x="217" y="34"/>
                </a:lnTo>
                <a:lnTo>
                  <a:pt x="212" y="40"/>
                </a:lnTo>
                <a:lnTo>
                  <a:pt x="204" y="44"/>
                </a:lnTo>
                <a:lnTo>
                  <a:pt x="202" y="52"/>
                </a:lnTo>
                <a:lnTo>
                  <a:pt x="197" y="60"/>
                </a:lnTo>
                <a:lnTo>
                  <a:pt x="192" y="65"/>
                </a:lnTo>
                <a:lnTo>
                  <a:pt x="192" y="68"/>
                </a:lnTo>
                <a:lnTo>
                  <a:pt x="197" y="71"/>
                </a:lnTo>
                <a:lnTo>
                  <a:pt x="212" y="76"/>
                </a:lnTo>
                <a:lnTo>
                  <a:pt x="222" y="76"/>
                </a:lnTo>
                <a:lnTo>
                  <a:pt x="231" y="75"/>
                </a:lnTo>
                <a:lnTo>
                  <a:pt x="235" y="70"/>
                </a:lnTo>
                <a:lnTo>
                  <a:pt x="236" y="62"/>
                </a:lnTo>
                <a:lnTo>
                  <a:pt x="238" y="52"/>
                </a:lnTo>
                <a:lnTo>
                  <a:pt x="248" y="50"/>
                </a:lnTo>
                <a:lnTo>
                  <a:pt x="254" y="50"/>
                </a:lnTo>
                <a:lnTo>
                  <a:pt x="259" y="55"/>
                </a:lnTo>
                <a:lnTo>
                  <a:pt x="266" y="62"/>
                </a:lnTo>
                <a:lnTo>
                  <a:pt x="270" y="70"/>
                </a:lnTo>
                <a:lnTo>
                  <a:pt x="270" y="76"/>
                </a:lnTo>
                <a:lnTo>
                  <a:pt x="272" y="89"/>
                </a:lnTo>
                <a:lnTo>
                  <a:pt x="274" y="94"/>
                </a:lnTo>
                <a:lnTo>
                  <a:pt x="272" y="99"/>
                </a:lnTo>
                <a:lnTo>
                  <a:pt x="266" y="102"/>
                </a:lnTo>
                <a:lnTo>
                  <a:pt x="259" y="109"/>
                </a:lnTo>
                <a:lnTo>
                  <a:pt x="301" y="143"/>
                </a:lnTo>
                <a:lnTo>
                  <a:pt x="311" y="146"/>
                </a:lnTo>
                <a:lnTo>
                  <a:pt x="319" y="145"/>
                </a:lnTo>
                <a:lnTo>
                  <a:pt x="326" y="143"/>
                </a:lnTo>
                <a:lnTo>
                  <a:pt x="337" y="142"/>
                </a:lnTo>
                <a:lnTo>
                  <a:pt x="350" y="140"/>
                </a:lnTo>
                <a:lnTo>
                  <a:pt x="362" y="138"/>
                </a:lnTo>
                <a:lnTo>
                  <a:pt x="368" y="138"/>
                </a:lnTo>
                <a:lnTo>
                  <a:pt x="375" y="135"/>
                </a:lnTo>
                <a:lnTo>
                  <a:pt x="380" y="132"/>
                </a:lnTo>
                <a:lnTo>
                  <a:pt x="385" y="132"/>
                </a:lnTo>
                <a:lnTo>
                  <a:pt x="399" y="133"/>
                </a:lnTo>
                <a:lnTo>
                  <a:pt x="409" y="135"/>
                </a:lnTo>
                <a:lnTo>
                  <a:pt x="406" y="140"/>
                </a:lnTo>
                <a:lnTo>
                  <a:pt x="403" y="143"/>
                </a:lnTo>
                <a:lnTo>
                  <a:pt x="401" y="146"/>
                </a:lnTo>
                <a:lnTo>
                  <a:pt x="399" y="150"/>
                </a:lnTo>
                <a:lnTo>
                  <a:pt x="403" y="153"/>
                </a:lnTo>
                <a:lnTo>
                  <a:pt x="417" y="166"/>
                </a:lnTo>
                <a:lnTo>
                  <a:pt x="424" y="186"/>
                </a:lnTo>
                <a:lnTo>
                  <a:pt x="429" y="195"/>
                </a:lnTo>
                <a:lnTo>
                  <a:pt x="443" y="195"/>
                </a:lnTo>
                <a:lnTo>
                  <a:pt x="450" y="204"/>
                </a:lnTo>
                <a:lnTo>
                  <a:pt x="468" y="200"/>
                </a:lnTo>
                <a:lnTo>
                  <a:pt x="474" y="202"/>
                </a:lnTo>
                <a:lnTo>
                  <a:pt x="494" y="199"/>
                </a:lnTo>
                <a:lnTo>
                  <a:pt x="497" y="205"/>
                </a:lnTo>
                <a:lnTo>
                  <a:pt x="499" y="210"/>
                </a:lnTo>
                <a:lnTo>
                  <a:pt x="502" y="217"/>
                </a:lnTo>
                <a:lnTo>
                  <a:pt x="509" y="217"/>
                </a:lnTo>
                <a:lnTo>
                  <a:pt x="519" y="217"/>
                </a:lnTo>
                <a:lnTo>
                  <a:pt x="527" y="215"/>
                </a:lnTo>
                <a:lnTo>
                  <a:pt x="522" y="208"/>
                </a:lnTo>
                <a:lnTo>
                  <a:pt x="530" y="204"/>
                </a:lnTo>
                <a:lnTo>
                  <a:pt x="536" y="202"/>
                </a:lnTo>
                <a:lnTo>
                  <a:pt x="543" y="200"/>
                </a:lnTo>
                <a:lnTo>
                  <a:pt x="545" y="202"/>
                </a:lnTo>
                <a:lnTo>
                  <a:pt x="546" y="207"/>
                </a:lnTo>
                <a:lnTo>
                  <a:pt x="548" y="210"/>
                </a:lnTo>
                <a:lnTo>
                  <a:pt x="546" y="213"/>
                </a:lnTo>
                <a:lnTo>
                  <a:pt x="540" y="217"/>
                </a:lnTo>
                <a:lnTo>
                  <a:pt x="538" y="220"/>
                </a:lnTo>
                <a:lnTo>
                  <a:pt x="543" y="225"/>
                </a:lnTo>
                <a:lnTo>
                  <a:pt x="550" y="226"/>
                </a:lnTo>
                <a:lnTo>
                  <a:pt x="558" y="226"/>
                </a:lnTo>
                <a:lnTo>
                  <a:pt x="576" y="220"/>
                </a:lnTo>
                <a:lnTo>
                  <a:pt x="581" y="222"/>
                </a:lnTo>
                <a:lnTo>
                  <a:pt x="594" y="218"/>
                </a:lnTo>
                <a:lnTo>
                  <a:pt x="599" y="215"/>
                </a:lnTo>
                <a:lnTo>
                  <a:pt x="602" y="208"/>
                </a:lnTo>
                <a:lnTo>
                  <a:pt x="613" y="212"/>
                </a:lnTo>
                <a:lnTo>
                  <a:pt x="613" y="217"/>
                </a:lnTo>
                <a:lnTo>
                  <a:pt x="613" y="222"/>
                </a:lnTo>
                <a:lnTo>
                  <a:pt x="618" y="223"/>
                </a:lnTo>
                <a:lnTo>
                  <a:pt x="620" y="225"/>
                </a:lnTo>
                <a:lnTo>
                  <a:pt x="618" y="228"/>
                </a:lnTo>
                <a:lnTo>
                  <a:pt x="613" y="231"/>
                </a:lnTo>
                <a:lnTo>
                  <a:pt x="616" y="235"/>
                </a:lnTo>
                <a:lnTo>
                  <a:pt x="621" y="238"/>
                </a:lnTo>
                <a:lnTo>
                  <a:pt x="621" y="241"/>
                </a:lnTo>
                <a:lnTo>
                  <a:pt x="620" y="244"/>
                </a:lnTo>
                <a:lnTo>
                  <a:pt x="616" y="249"/>
                </a:lnTo>
                <a:lnTo>
                  <a:pt x="607" y="256"/>
                </a:lnTo>
                <a:lnTo>
                  <a:pt x="621" y="267"/>
                </a:lnTo>
                <a:lnTo>
                  <a:pt x="615" y="279"/>
                </a:lnTo>
                <a:lnTo>
                  <a:pt x="615" y="284"/>
                </a:lnTo>
                <a:lnTo>
                  <a:pt x="620" y="285"/>
                </a:lnTo>
                <a:lnTo>
                  <a:pt x="625" y="285"/>
                </a:lnTo>
                <a:lnTo>
                  <a:pt x="626" y="284"/>
                </a:lnTo>
                <a:lnTo>
                  <a:pt x="630" y="287"/>
                </a:lnTo>
                <a:lnTo>
                  <a:pt x="626" y="290"/>
                </a:lnTo>
                <a:lnTo>
                  <a:pt x="621" y="288"/>
                </a:lnTo>
                <a:lnTo>
                  <a:pt x="618" y="288"/>
                </a:lnTo>
                <a:lnTo>
                  <a:pt x="613" y="288"/>
                </a:lnTo>
                <a:lnTo>
                  <a:pt x="615" y="293"/>
                </a:lnTo>
                <a:lnTo>
                  <a:pt x="620" y="293"/>
                </a:lnTo>
                <a:lnTo>
                  <a:pt x="621" y="295"/>
                </a:lnTo>
                <a:lnTo>
                  <a:pt x="625" y="297"/>
                </a:lnTo>
                <a:lnTo>
                  <a:pt x="628" y="295"/>
                </a:lnTo>
                <a:lnTo>
                  <a:pt x="630" y="293"/>
                </a:lnTo>
                <a:lnTo>
                  <a:pt x="633" y="293"/>
                </a:lnTo>
                <a:lnTo>
                  <a:pt x="643" y="297"/>
                </a:lnTo>
                <a:lnTo>
                  <a:pt x="643" y="298"/>
                </a:lnTo>
                <a:lnTo>
                  <a:pt x="647" y="302"/>
                </a:lnTo>
                <a:lnTo>
                  <a:pt x="652" y="298"/>
                </a:lnTo>
                <a:lnTo>
                  <a:pt x="656" y="305"/>
                </a:lnTo>
                <a:lnTo>
                  <a:pt x="661" y="313"/>
                </a:lnTo>
                <a:lnTo>
                  <a:pt x="661" y="316"/>
                </a:lnTo>
                <a:lnTo>
                  <a:pt x="661" y="319"/>
                </a:lnTo>
                <a:lnTo>
                  <a:pt x="664" y="323"/>
                </a:lnTo>
                <a:lnTo>
                  <a:pt x="665" y="324"/>
                </a:lnTo>
                <a:lnTo>
                  <a:pt x="661" y="328"/>
                </a:lnTo>
                <a:lnTo>
                  <a:pt x="656" y="329"/>
                </a:lnTo>
                <a:lnTo>
                  <a:pt x="647" y="329"/>
                </a:lnTo>
                <a:lnTo>
                  <a:pt x="610" y="328"/>
                </a:lnTo>
                <a:lnTo>
                  <a:pt x="612" y="324"/>
                </a:lnTo>
                <a:lnTo>
                  <a:pt x="608" y="323"/>
                </a:lnTo>
                <a:lnTo>
                  <a:pt x="603" y="323"/>
                </a:lnTo>
                <a:lnTo>
                  <a:pt x="599" y="319"/>
                </a:lnTo>
                <a:lnTo>
                  <a:pt x="594" y="321"/>
                </a:lnTo>
                <a:lnTo>
                  <a:pt x="592" y="323"/>
                </a:lnTo>
                <a:lnTo>
                  <a:pt x="589" y="323"/>
                </a:lnTo>
                <a:lnTo>
                  <a:pt x="587" y="319"/>
                </a:lnTo>
                <a:lnTo>
                  <a:pt x="582" y="318"/>
                </a:lnTo>
                <a:lnTo>
                  <a:pt x="576" y="331"/>
                </a:lnTo>
                <a:lnTo>
                  <a:pt x="572" y="334"/>
                </a:lnTo>
                <a:lnTo>
                  <a:pt x="572" y="337"/>
                </a:lnTo>
                <a:lnTo>
                  <a:pt x="574" y="342"/>
                </a:lnTo>
                <a:lnTo>
                  <a:pt x="579" y="342"/>
                </a:lnTo>
                <a:lnTo>
                  <a:pt x="582" y="344"/>
                </a:lnTo>
                <a:lnTo>
                  <a:pt x="579" y="347"/>
                </a:lnTo>
                <a:lnTo>
                  <a:pt x="574" y="350"/>
                </a:lnTo>
                <a:lnTo>
                  <a:pt x="569" y="354"/>
                </a:lnTo>
                <a:lnTo>
                  <a:pt x="566" y="357"/>
                </a:lnTo>
                <a:lnTo>
                  <a:pt x="564" y="360"/>
                </a:lnTo>
                <a:lnTo>
                  <a:pt x="559" y="364"/>
                </a:lnTo>
                <a:lnTo>
                  <a:pt x="546" y="365"/>
                </a:lnTo>
                <a:lnTo>
                  <a:pt x="515" y="372"/>
                </a:lnTo>
                <a:lnTo>
                  <a:pt x="509" y="372"/>
                </a:lnTo>
                <a:lnTo>
                  <a:pt x="505" y="370"/>
                </a:lnTo>
                <a:lnTo>
                  <a:pt x="496" y="364"/>
                </a:lnTo>
                <a:lnTo>
                  <a:pt x="496" y="362"/>
                </a:lnTo>
                <a:lnTo>
                  <a:pt x="496" y="357"/>
                </a:lnTo>
                <a:lnTo>
                  <a:pt x="494" y="355"/>
                </a:lnTo>
                <a:lnTo>
                  <a:pt x="491" y="357"/>
                </a:lnTo>
                <a:lnTo>
                  <a:pt x="486" y="357"/>
                </a:lnTo>
                <a:lnTo>
                  <a:pt x="481" y="357"/>
                </a:lnTo>
                <a:lnTo>
                  <a:pt x="479" y="355"/>
                </a:lnTo>
                <a:lnTo>
                  <a:pt x="470" y="347"/>
                </a:lnTo>
                <a:lnTo>
                  <a:pt x="465" y="349"/>
                </a:lnTo>
                <a:lnTo>
                  <a:pt x="468" y="352"/>
                </a:lnTo>
                <a:lnTo>
                  <a:pt x="473" y="357"/>
                </a:lnTo>
                <a:lnTo>
                  <a:pt x="471" y="359"/>
                </a:lnTo>
                <a:lnTo>
                  <a:pt x="468" y="362"/>
                </a:lnTo>
                <a:lnTo>
                  <a:pt x="458" y="362"/>
                </a:lnTo>
                <a:lnTo>
                  <a:pt x="450" y="360"/>
                </a:lnTo>
                <a:lnTo>
                  <a:pt x="445" y="362"/>
                </a:lnTo>
                <a:lnTo>
                  <a:pt x="445" y="365"/>
                </a:lnTo>
                <a:lnTo>
                  <a:pt x="450" y="370"/>
                </a:lnTo>
                <a:lnTo>
                  <a:pt x="453" y="377"/>
                </a:lnTo>
                <a:lnTo>
                  <a:pt x="448" y="377"/>
                </a:lnTo>
                <a:lnTo>
                  <a:pt x="443" y="378"/>
                </a:lnTo>
                <a:lnTo>
                  <a:pt x="439" y="380"/>
                </a:lnTo>
                <a:lnTo>
                  <a:pt x="434" y="381"/>
                </a:lnTo>
                <a:lnTo>
                  <a:pt x="432" y="380"/>
                </a:lnTo>
                <a:lnTo>
                  <a:pt x="434" y="377"/>
                </a:lnTo>
                <a:lnTo>
                  <a:pt x="432" y="373"/>
                </a:lnTo>
                <a:lnTo>
                  <a:pt x="430" y="373"/>
                </a:lnTo>
                <a:lnTo>
                  <a:pt x="406" y="373"/>
                </a:lnTo>
                <a:lnTo>
                  <a:pt x="401" y="377"/>
                </a:lnTo>
                <a:lnTo>
                  <a:pt x="398" y="380"/>
                </a:lnTo>
                <a:lnTo>
                  <a:pt x="396" y="381"/>
                </a:lnTo>
                <a:lnTo>
                  <a:pt x="393" y="381"/>
                </a:lnTo>
                <a:lnTo>
                  <a:pt x="388" y="378"/>
                </a:lnTo>
                <a:lnTo>
                  <a:pt x="383" y="377"/>
                </a:lnTo>
                <a:lnTo>
                  <a:pt x="378" y="377"/>
                </a:lnTo>
                <a:lnTo>
                  <a:pt x="367" y="377"/>
                </a:lnTo>
                <a:lnTo>
                  <a:pt x="363" y="378"/>
                </a:lnTo>
                <a:lnTo>
                  <a:pt x="357" y="380"/>
                </a:lnTo>
                <a:lnTo>
                  <a:pt x="354" y="385"/>
                </a:lnTo>
                <a:lnTo>
                  <a:pt x="350" y="390"/>
                </a:lnTo>
                <a:lnTo>
                  <a:pt x="347" y="398"/>
                </a:lnTo>
                <a:lnTo>
                  <a:pt x="346" y="416"/>
                </a:lnTo>
                <a:lnTo>
                  <a:pt x="347" y="419"/>
                </a:lnTo>
                <a:lnTo>
                  <a:pt x="350" y="422"/>
                </a:lnTo>
                <a:lnTo>
                  <a:pt x="346" y="424"/>
                </a:lnTo>
                <a:lnTo>
                  <a:pt x="341" y="426"/>
                </a:lnTo>
                <a:lnTo>
                  <a:pt x="329" y="430"/>
                </a:lnTo>
                <a:lnTo>
                  <a:pt x="328" y="429"/>
                </a:lnTo>
                <a:lnTo>
                  <a:pt x="326" y="427"/>
                </a:lnTo>
                <a:lnTo>
                  <a:pt x="323" y="427"/>
                </a:lnTo>
                <a:lnTo>
                  <a:pt x="318" y="430"/>
                </a:lnTo>
                <a:lnTo>
                  <a:pt x="315" y="432"/>
                </a:lnTo>
                <a:lnTo>
                  <a:pt x="295" y="437"/>
                </a:lnTo>
                <a:lnTo>
                  <a:pt x="292" y="435"/>
                </a:lnTo>
                <a:lnTo>
                  <a:pt x="295" y="430"/>
                </a:lnTo>
                <a:lnTo>
                  <a:pt x="290" y="422"/>
                </a:lnTo>
                <a:lnTo>
                  <a:pt x="285" y="426"/>
                </a:lnTo>
                <a:lnTo>
                  <a:pt x="280" y="429"/>
                </a:lnTo>
                <a:lnTo>
                  <a:pt x="274" y="430"/>
                </a:lnTo>
                <a:lnTo>
                  <a:pt x="267" y="429"/>
                </a:lnTo>
                <a:lnTo>
                  <a:pt x="267" y="417"/>
                </a:lnTo>
                <a:lnTo>
                  <a:pt x="269" y="411"/>
                </a:lnTo>
                <a:lnTo>
                  <a:pt x="269" y="403"/>
                </a:lnTo>
                <a:lnTo>
                  <a:pt x="269" y="399"/>
                </a:lnTo>
                <a:lnTo>
                  <a:pt x="274" y="395"/>
                </a:lnTo>
                <a:lnTo>
                  <a:pt x="282" y="388"/>
                </a:lnTo>
                <a:lnTo>
                  <a:pt x="292" y="378"/>
                </a:lnTo>
                <a:lnTo>
                  <a:pt x="295" y="368"/>
                </a:lnTo>
                <a:lnTo>
                  <a:pt x="293" y="364"/>
                </a:lnTo>
                <a:lnTo>
                  <a:pt x="288" y="359"/>
                </a:lnTo>
                <a:lnTo>
                  <a:pt x="282" y="354"/>
                </a:lnTo>
                <a:lnTo>
                  <a:pt x="279" y="349"/>
                </a:lnTo>
                <a:lnTo>
                  <a:pt x="270" y="349"/>
                </a:lnTo>
                <a:lnTo>
                  <a:pt x="261" y="352"/>
                </a:lnTo>
                <a:lnTo>
                  <a:pt x="253" y="360"/>
                </a:lnTo>
                <a:lnTo>
                  <a:pt x="244" y="370"/>
                </a:lnTo>
                <a:lnTo>
                  <a:pt x="236" y="370"/>
                </a:lnTo>
                <a:lnTo>
                  <a:pt x="223" y="367"/>
                </a:lnTo>
                <a:lnTo>
                  <a:pt x="223" y="362"/>
                </a:lnTo>
                <a:lnTo>
                  <a:pt x="220" y="359"/>
                </a:lnTo>
                <a:lnTo>
                  <a:pt x="217" y="349"/>
                </a:lnTo>
                <a:lnTo>
                  <a:pt x="189" y="347"/>
                </a:lnTo>
                <a:lnTo>
                  <a:pt x="186" y="339"/>
                </a:lnTo>
                <a:lnTo>
                  <a:pt x="173" y="342"/>
                </a:lnTo>
                <a:lnTo>
                  <a:pt x="169" y="349"/>
                </a:lnTo>
                <a:lnTo>
                  <a:pt x="138" y="344"/>
                </a:lnTo>
                <a:lnTo>
                  <a:pt x="145" y="337"/>
                </a:lnTo>
                <a:lnTo>
                  <a:pt x="148" y="334"/>
                </a:lnTo>
                <a:lnTo>
                  <a:pt x="150" y="333"/>
                </a:lnTo>
                <a:lnTo>
                  <a:pt x="151" y="329"/>
                </a:lnTo>
                <a:lnTo>
                  <a:pt x="151" y="326"/>
                </a:lnTo>
                <a:lnTo>
                  <a:pt x="153" y="323"/>
                </a:lnTo>
                <a:lnTo>
                  <a:pt x="151" y="318"/>
                </a:lnTo>
                <a:lnTo>
                  <a:pt x="150" y="315"/>
                </a:lnTo>
                <a:lnTo>
                  <a:pt x="146" y="313"/>
                </a:lnTo>
                <a:lnTo>
                  <a:pt x="142" y="313"/>
                </a:lnTo>
                <a:lnTo>
                  <a:pt x="137" y="313"/>
                </a:lnTo>
                <a:lnTo>
                  <a:pt x="132" y="311"/>
                </a:lnTo>
                <a:lnTo>
                  <a:pt x="130" y="308"/>
                </a:lnTo>
                <a:lnTo>
                  <a:pt x="128" y="305"/>
                </a:lnTo>
                <a:lnTo>
                  <a:pt x="130" y="303"/>
                </a:lnTo>
                <a:lnTo>
                  <a:pt x="133" y="302"/>
                </a:lnTo>
                <a:lnTo>
                  <a:pt x="137" y="302"/>
                </a:lnTo>
                <a:lnTo>
                  <a:pt x="142" y="302"/>
                </a:lnTo>
                <a:lnTo>
                  <a:pt x="145" y="306"/>
                </a:lnTo>
                <a:lnTo>
                  <a:pt x="146" y="308"/>
                </a:lnTo>
                <a:lnTo>
                  <a:pt x="151" y="308"/>
                </a:lnTo>
                <a:lnTo>
                  <a:pt x="155" y="308"/>
                </a:lnTo>
                <a:lnTo>
                  <a:pt x="155" y="305"/>
                </a:lnTo>
                <a:lnTo>
                  <a:pt x="155" y="303"/>
                </a:lnTo>
                <a:lnTo>
                  <a:pt x="158" y="303"/>
                </a:lnTo>
                <a:lnTo>
                  <a:pt x="163" y="303"/>
                </a:lnTo>
                <a:lnTo>
                  <a:pt x="168" y="302"/>
                </a:lnTo>
                <a:lnTo>
                  <a:pt x="169" y="298"/>
                </a:lnTo>
                <a:lnTo>
                  <a:pt x="168" y="295"/>
                </a:lnTo>
                <a:lnTo>
                  <a:pt x="163" y="293"/>
                </a:lnTo>
                <a:lnTo>
                  <a:pt x="153" y="295"/>
                </a:lnTo>
                <a:lnTo>
                  <a:pt x="148" y="295"/>
                </a:lnTo>
                <a:lnTo>
                  <a:pt x="143" y="295"/>
                </a:lnTo>
                <a:lnTo>
                  <a:pt x="138" y="295"/>
                </a:lnTo>
                <a:lnTo>
                  <a:pt x="137" y="292"/>
                </a:lnTo>
                <a:lnTo>
                  <a:pt x="132" y="290"/>
                </a:lnTo>
                <a:lnTo>
                  <a:pt x="125" y="287"/>
                </a:lnTo>
                <a:lnTo>
                  <a:pt x="124" y="285"/>
                </a:lnTo>
                <a:lnTo>
                  <a:pt x="125" y="284"/>
                </a:lnTo>
                <a:lnTo>
                  <a:pt x="120" y="280"/>
                </a:lnTo>
                <a:lnTo>
                  <a:pt x="119" y="279"/>
                </a:lnTo>
                <a:lnTo>
                  <a:pt x="122" y="277"/>
                </a:lnTo>
                <a:lnTo>
                  <a:pt x="125" y="275"/>
                </a:lnTo>
                <a:lnTo>
                  <a:pt x="128" y="279"/>
                </a:lnTo>
                <a:lnTo>
                  <a:pt x="132" y="280"/>
                </a:lnTo>
                <a:lnTo>
                  <a:pt x="135" y="280"/>
                </a:lnTo>
                <a:lnTo>
                  <a:pt x="140" y="279"/>
                </a:lnTo>
                <a:lnTo>
                  <a:pt x="143" y="277"/>
                </a:lnTo>
                <a:lnTo>
                  <a:pt x="150" y="275"/>
                </a:lnTo>
                <a:lnTo>
                  <a:pt x="156" y="275"/>
                </a:lnTo>
                <a:lnTo>
                  <a:pt x="159" y="274"/>
                </a:lnTo>
                <a:lnTo>
                  <a:pt x="166" y="272"/>
                </a:lnTo>
                <a:lnTo>
                  <a:pt x="173" y="274"/>
                </a:lnTo>
                <a:lnTo>
                  <a:pt x="177" y="275"/>
                </a:lnTo>
                <a:lnTo>
                  <a:pt x="181" y="275"/>
                </a:lnTo>
                <a:lnTo>
                  <a:pt x="181" y="271"/>
                </a:lnTo>
                <a:lnTo>
                  <a:pt x="177" y="269"/>
                </a:lnTo>
                <a:lnTo>
                  <a:pt x="179" y="267"/>
                </a:lnTo>
                <a:lnTo>
                  <a:pt x="186" y="267"/>
                </a:lnTo>
                <a:lnTo>
                  <a:pt x="189" y="266"/>
                </a:lnTo>
                <a:lnTo>
                  <a:pt x="189" y="264"/>
                </a:lnTo>
                <a:lnTo>
                  <a:pt x="187" y="262"/>
                </a:lnTo>
                <a:lnTo>
                  <a:pt x="184" y="261"/>
                </a:lnTo>
                <a:lnTo>
                  <a:pt x="177" y="259"/>
                </a:lnTo>
                <a:lnTo>
                  <a:pt x="168" y="256"/>
                </a:lnTo>
                <a:lnTo>
                  <a:pt x="151" y="251"/>
                </a:lnTo>
                <a:lnTo>
                  <a:pt x="120" y="244"/>
                </a:lnTo>
                <a:lnTo>
                  <a:pt x="119" y="241"/>
                </a:lnTo>
                <a:lnTo>
                  <a:pt x="102" y="241"/>
                </a:lnTo>
                <a:lnTo>
                  <a:pt x="94" y="239"/>
                </a:lnTo>
                <a:lnTo>
                  <a:pt x="81" y="249"/>
                </a:lnTo>
                <a:lnTo>
                  <a:pt x="57" y="244"/>
                </a:lnTo>
                <a:lnTo>
                  <a:pt x="52" y="238"/>
                </a:lnTo>
                <a:lnTo>
                  <a:pt x="16" y="228"/>
                </a:lnTo>
                <a:lnTo>
                  <a:pt x="0" y="222"/>
                </a:lnTo>
                <a:lnTo>
                  <a:pt x="8" y="220"/>
                </a:lnTo>
                <a:lnTo>
                  <a:pt x="6" y="205"/>
                </a:lnTo>
                <a:lnTo>
                  <a:pt x="1" y="191"/>
                </a:lnTo>
                <a:lnTo>
                  <a:pt x="3" y="186"/>
                </a:lnTo>
                <a:lnTo>
                  <a:pt x="17" y="186"/>
                </a:lnTo>
                <a:lnTo>
                  <a:pt x="31" y="173"/>
                </a:lnTo>
                <a:lnTo>
                  <a:pt x="42" y="171"/>
                </a:lnTo>
                <a:lnTo>
                  <a:pt x="53" y="168"/>
                </a:lnTo>
                <a:lnTo>
                  <a:pt x="71" y="169"/>
                </a:lnTo>
                <a:lnTo>
                  <a:pt x="78" y="164"/>
                </a:lnTo>
                <a:lnTo>
                  <a:pt x="81" y="155"/>
                </a:lnTo>
                <a:lnTo>
                  <a:pt x="86" y="151"/>
                </a:lnTo>
                <a:lnTo>
                  <a:pt x="96" y="146"/>
                </a:lnTo>
                <a:lnTo>
                  <a:pt x="104" y="142"/>
                </a:lnTo>
                <a:lnTo>
                  <a:pt x="122" y="135"/>
                </a:lnTo>
                <a:lnTo>
                  <a:pt x="138" y="129"/>
                </a:lnTo>
                <a:lnTo>
                  <a:pt x="155" y="129"/>
                </a:lnTo>
                <a:lnTo>
                  <a:pt x="158" y="119"/>
                </a:lnTo>
                <a:lnTo>
                  <a:pt x="150" y="114"/>
                </a:lnTo>
                <a:lnTo>
                  <a:pt x="133" y="99"/>
                </a:lnTo>
                <a:lnTo>
                  <a:pt x="130" y="98"/>
                </a:lnTo>
                <a:lnTo>
                  <a:pt x="127" y="99"/>
                </a:lnTo>
                <a:lnTo>
                  <a:pt x="124" y="107"/>
                </a:lnTo>
                <a:lnTo>
                  <a:pt x="112" y="107"/>
                </a:lnTo>
                <a:lnTo>
                  <a:pt x="84" y="106"/>
                </a:lnTo>
                <a:lnTo>
                  <a:pt x="70" y="104"/>
                </a:lnTo>
                <a:lnTo>
                  <a:pt x="60" y="83"/>
                </a:lnTo>
                <a:lnTo>
                  <a:pt x="70" y="78"/>
                </a:lnTo>
                <a:lnTo>
                  <a:pt x="89" y="71"/>
                </a:lnTo>
                <a:lnTo>
                  <a:pt x="106" y="68"/>
                </a:lnTo>
                <a:lnTo>
                  <a:pt x="106" y="67"/>
                </a:lnTo>
                <a:lnTo>
                  <a:pt x="132" y="63"/>
                </a:lnTo>
                <a:lnTo>
                  <a:pt x="142" y="62"/>
                </a:lnTo>
                <a:lnTo>
                  <a:pt x="137" y="49"/>
                </a:lnTo>
                <a:lnTo>
                  <a:pt x="142" y="47"/>
                </a:lnTo>
                <a:lnTo>
                  <a:pt x="145" y="45"/>
                </a:lnTo>
                <a:lnTo>
                  <a:pt x="150" y="44"/>
                </a:lnTo>
                <a:lnTo>
                  <a:pt x="155" y="39"/>
                </a:lnTo>
                <a:lnTo>
                  <a:pt x="155" y="37"/>
                </a:lnTo>
                <a:lnTo>
                  <a:pt x="145" y="37"/>
                </a:lnTo>
                <a:lnTo>
                  <a:pt x="145" y="32"/>
                </a:lnTo>
                <a:lnTo>
                  <a:pt x="148" y="29"/>
                </a:lnTo>
                <a:lnTo>
                  <a:pt x="155" y="19"/>
                </a:lnTo>
                <a:lnTo>
                  <a:pt x="169" y="11"/>
                </a:lnTo>
                <a:lnTo>
                  <a:pt x="176" y="8"/>
                </a:lnTo>
                <a:lnTo>
                  <a:pt x="182" y="4"/>
                </a:lnTo>
                <a:lnTo>
                  <a:pt x="190" y="1"/>
                </a:lnTo>
                <a:lnTo>
                  <a:pt x="199" y="1"/>
                </a:lnTo>
                <a:lnTo>
                  <a:pt x="204" y="0"/>
                </a:lnTo>
                <a:lnTo>
                  <a:pt x="207" y="3"/>
                </a:lnTo>
                <a:lnTo>
                  <a:pt x="208" y="8"/>
                </a:lnTo>
                <a:lnTo>
                  <a:pt x="212" y="8"/>
                </a:lnTo>
                <a:lnTo>
                  <a:pt x="217" y="9"/>
                </a:lnTo>
                <a:close/>
              </a:path>
            </a:pathLst>
          </a:custGeom>
          <a:solidFill>
            <a:srgbClr val="FFC000">
              <a:alpha val="69019"/>
            </a:srgbClr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13" name="Freeform 21"/>
          <p:cNvSpPr>
            <a:spLocks/>
          </p:cNvSpPr>
          <p:nvPr/>
        </p:nvSpPr>
        <p:spPr bwMode="auto">
          <a:xfrm>
            <a:off x="2289175" y="2000250"/>
            <a:ext cx="496888" cy="527050"/>
          </a:xfrm>
          <a:custGeom>
            <a:avLst/>
            <a:gdLst>
              <a:gd name="T0" fmla="*/ 2147483647 w 491"/>
              <a:gd name="T1" fmla="*/ 2147483647 h 338"/>
              <a:gd name="T2" fmla="*/ 2147483647 w 491"/>
              <a:gd name="T3" fmla="*/ 2147483647 h 338"/>
              <a:gd name="T4" fmla="*/ 2147483647 w 491"/>
              <a:gd name="T5" fmla="*/ 2147483647 h 338"/>
              <a:gd name="T6" fmla="*/ 2147483647 w 491"/>
              <a:gd name="T7" fmla="*/ 2147483647 h 338"/>
              <a:gd name="T8" fmla="*/ 2147483647 w 491"/>
              <a:gd name="T9" fmla="*/ 2147483647 h 338"/>
              <a:gd name="T10" fmla="*/ 2147483647 w 491"/>
              <a:gd name="T11" fmla="*/ 2147483647 h 338"/>
              <a:gd name="T12" fmla="*/ 2147483647 w 491"/>
              <a:gd name="T13" fmla="*/ 2147483647 h 338"/>
              <a:gd name="T14" fmla="*/ 2147483647 w 491"/>
              <a:gd name="T15" fmla="*/ 2147483647 h 338"/>
              <a:gd name="T16" fmla="*/ 2147483647 w 491"/>
              <a:gd name="T17" fmla="*/ 2147483647 h 338"/>
              <a:gd name="T18" fmla="*/ 2147483647 w 491"/>
              <a:gd name="T19" fmla="*/ 2147483647 h 338"/>
              <a:gd name="T20" fmla="*/ 2147483647 w 491"/>
              <a:gd name="T21" fmla="*/ 2147483647 h 338"/>
              <a:gd name="T22" fmla="*/ 2147483647 w 491"/>
              <a:gd name="T23" fmla="*/ 2147483647 h 338"/>
              <a:gd name="T24" fmla="*/ 2147483647 w 491"/>
              <a:gd name="T25" fmla="*/ 2147483647 h 338"/>
              <a:gd name="T26" fmla="*/ 2147483647 w 491"/>
              <a:gd name="T27" fmla="*/ 2147483647 h 338"/>
              <a:gd name="T28" fmla="*/ 2147483647 w 491"/>
              <a:gd name="T29" fmla="*/ 2147483647 h 338"/>
              <a:gd name="T30" fmla="*/ 2147483647 w 491"/>
              <a:gd name="T31" fmla="*/ 2147483647 h 338"/>
              <a:gd name="T32" fmla="*/ 2147483647 w 491"/>
              <a:gd name="T33" fmla="*/ 2147483647 h 338"/>
              <a:gd name="T34" fmla="*/ 2147483647 w 491"/>
              <a:gd name="T35" fmla="*/ 2147483647 h 338"/>
              <a:gd name="T36" fmla="*/ 2147483647 w 491"/>
              <a:gd name="T37" fmla="*/ 2147483647 h 338"/>
              <a:gd name="T38" fmla="*/ 2147483647 w 491"/>
              <a:gd name="T39" fmla="*/ 2147483647 h 338"/>
              <a:gd name="T40" fmla="*/ 2147483647 w 491"/>
              <a:gd name="T41" fmla="*/ 2147483647 h 338"/>
              <a:gd name="T42" fmla="*/ 2147483647 w 491"/>
              <a:gd name="T43" fmla="*/ 2147483647 h 338"/>
              <a:gd name="T44" fmla="*/ 2147483647 w 491"/>
              <a:gd name="T45" fmla="*/ 2147483647 h 338"/>
              <a:gd name="T46" fmla="*/ 2147483647 w 491"/>
              <a:gd name="T47" fmla="*/ 2147483647 h 338"/>
              <a:gd name="T48" fmla="*/ 2147483647 w 491"/>
              <a:gd name="T49" fmla="*/ 2147483647 h 338"/>
              <a:gd name="T50" fmla="*/ 2147483647 w 491"/>
              <a:gd name="T51" fmla="*/ 2147483647 h 338"/>
              <a:gd name="T52" fmla="*/ 2147483647 w 491"/>
              <a:gd name="T53" fmla="*/ 2147483647 h 338"/>
              <a:gd name="T54" fmla="*/ 2147483647 w 491"/>
              <a:gd name="T55" fmla="*/ 2147483647 h 338"/>
              <a:gd name="T56" fmla="*/ 2147483647 w 491"/>
              <a:gd name="T57" fmla="*/ 2147483647 h 338"/>
              <a:gd name="T58" fmla="*/ 2147483647 w 491"/>
              <a:gd name="T59" fmla="*/ 2147483647 h 338"/>
              <a:gd name="T60" fmla="*/ 2147483647 w 491"/>
              <a:gd name="T61" fmla="*/ 2147483647 h 338"/>
              <a:gd name="T62" fmla="*/ 2147483647 w 491"/>
              <a:gd name="T63" fmla="*/ 2147483647 h 338"/>
              <a:gd name="T64" fmla="*/ 2147483647 w 491"/>
              <a:gd name="T65" fmla="*/ 2147483647 h 338"/>
              <a:gd name="T66" fmla="*/ 2147483647 w 491"/>
              <a:gd name="T67" fmla="*/ 2147483647 h 338"/>
              <a:gd name="T68" fmla="*/ 2147483647 w 491"/>
              <a:gd name="T69" fmla="*/ 2147483647 h 338"/>
              <a:gd name="T70" fmla="*/ 2147483647 w 491"/>
              <a:gd name="T71" fmla="*/ 2147483647 h 338"/>
              <a:gd name="T72" fmla="*/ 2147483647 w 491"/>
              <a:gd name="T73" fmla="*/ 2147483647 h 338"/>
              <a:gd name="T74" fmla="*/ 2147483647 w 491"/>
              <a:gd name="T75" fmla="*/ 2147483647 h 338"/>
              <a:gd name="T76" fmla="*/ 2147483647 w 491"/>
              <a:gd name="T77" fmla="*/ 2147483647 h 338"/>
              <a:gd name="T78" fmla="*/ 2147483647 w 491"/>
              <a:gd name="T79" fmla="*/ 2147483647 h 338"/>
              <a:gd name="T80" fmla="*/ 2147483647 w 491"/>
              <a:gd name="T81" fmla="*/ 2147483647 h 338"/>
              <a:gd name="T82" fmla="*/ 2147483647 w 491"/>
              <a:gd name="T83" fmla="*/ 2147483647 h 338"/>
              <a:gd name="T84" fmla="*/ 2147483647 w 491"/>
              <a:gd name="T85" fmla="*/ 2147483647 h 338"/>
              <a:gd name="T86" fmla="*/ 2147483647 w 491"/>
              <a:gd name="T87" fmla="*/ 2147483647 h 338"/>
              <a:gd name="T88" fmla="*/ 2147483647 w 491"/>
              <a:gd name="T89" fmla="*/ 2147483647 h 338"/>
              <a:gd name="T90" fmla="*/ 2147483647 w 491"/>
              <a:gd name="T91" fmla="*/ 2147483647 h 338"/>
              <a:gd name="T92" fmla="*/ 2147483647 w 491"/>
              <a:gd name="T93" fmla="*/ 2147483647 h 338"/>
              <a:gd name="T94" fmla="*/ 2147483647 w 491"/>
              <a:gd name="T95" fmla="*/ 2147483647 h 338"/>
              <a:gd name="T96" fmla="*/ 2147483647 w 491"/>
              <a:gd name="T97" fmla="*/ 2147483647 h 338"/>
              <a:gd name="T98" fmla="*/ 2147483647 w 491"/>
              <a:gd name="T99" fmla="*/ 2147483647 h 338"/>
              <a:gd name="T100" fmla="*/ 2147483647 w 491"/>
              <a:gd name="T101" fmla="*/ 2147483647 h 33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91"/>
              <a:gd name="T154" fmla="*/ 0 h 338"/>
              <a:gd name="T155" fmla="*/ 491 w 491"/>
              <a:gd name="T156" fmla="*/ 338 h 33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91" h="338">
                <a:moveTo>
                  <a:pt x="167" y="0"/>
                </a:moveTo>
                <a:lnTo>
                  <a:pt x="167" y="5"/>
                </a:lnTo>
                <a:lnTo>
                  <a:pt x="180" y="7"/>
                </a:lnTo>
                <a:lnTo>
                  <a:pt x="176" y="13"/>
                </a:lnTo>
                <a:lnTo>
                  <a:pt x="189" y="13"/>
                </a:lnTo>
                <a:lnTo>
                  <a:pt x="188" y="21"/>
                </a:lnTo>
                <a:lnTo>
                  <a:pt x="212" y="23"/>
                </a:lnTo>
                <a:lnTo>
                  <a:pt x="212" y="29"/>
                </a:lnTo>
                <a:lnTo>
                  <a:pt x="219" y="29"/>
                </a:lnTo>
                <a:lnTo>
                  <a:pt x="220" y="34"/>
                </a:lnTo>
                <a:lnTo>
                  <a:pt x="235" y="39"/>
                </a:lnTo>
                <a:lnTo>
                  <a:pt x="248" y="43"/>
                </a:lnTo>
                <a:lnTo>
                  <a:pt x="251" y="49"/>
                </a:lnTo>
                <a:lnTo>
                  <a:pt x="253" y="52"/>
                </a:lnTo>
                <a:lnTo>
                  <a:pt x="255" y="59"/>
                </a:lnTo>
                <a:lnTo>
                  <a:pt x="258" y="64"/>
                </a:lnTo>
                <a:lnTo>
                  <a:pt x="263" y="65"/>
                </a:lnTo>
                <a:lnTo>
                  <a:pt x="271" y="69"/>
                </a:lnTo>
                <a:lnTo>
                  <a:pt x="274" y="77"/>
                </a:lnTo>
                <a:lnTo>
                  <a:pt x="286" y="77"/>
                </a:lnTo>
                <a:lnTo>
                  <a:pt x="294" y="77"/>
                </a:lnTo>
                <a:lnTo>
                  <a:pt x="300" y="77"/>
                </a:lnTo>
                <a:lnTo>
                  <a:pt x="299" y="80"/>
                </a:lnTo>
                <a:lnTo>
                  <a:pt x="307" y="82"/>
                </a:lnTo>
                <a:lnTo>
                  <a:pt x="313" y="82"/>
                </a:lnTo>
                <a:lnTo>
                  <a:pt x="312" y="87"/>
                </a:lnTo>
                <a:lnTo>
                  <a:pt x="307" y="90"/>
                </a:lnTo>
                <a:lnTo>
                  <a:pt x="300" y="93"/>
                </a:lnTo>
                <a:lnTo>
                  <a:pt x="299" y="96"/>
                </a:lnTo>
                <a:lnTo>
                  <a:pt x="304" y="101"/>
                </a:lnTo>
                <a:lnTo>
                  <a:pt x="309" y="101"/>
                </a:lnTo>
                <a:lnTo>
                  <a:pt x="313" y="100"/>
                </a:lnTo>
                <a:lnTo>
                  <a:pt x="318" y="95"/>
                </a:lnTo>
                <a:lnTo>
                  <a:pt x="325" y="91"/>
                </a:lnTo>
                <a:lnTo>
                  <a:pt x="328" y="90"/>
                </a:lnTo>
                <a:lnTo>
                  <a:pt x="328" y="87"/>
                </a:lnTo>
                <a:lnTo>
                  <a:pt x="335" y="87"/>
                </a:lnTo>
                <a:lnTo>
                  <a:pt x="344" y="83"/>
                </a:lnTo>
                <a:lnTo>
                  <a:pt x="353" y="85"/>
                </a:lnTo>
                <a:lnTo>
                  <a:pt x="354" y="91"/>
                </a:lnTo>
                <a:lnTo>
                  <a:pt x="356" y="96"/>
                </a:lnTo>
                <a:lnTo>
                  <a:pt x="358" y="98"/>
                </a:lnTo>
                <a:lnTo>
                  <a:pt x="372" y="95"/>
                </a:lnTo>
                <a:lnTo>
                  <a:pt x="390" y="98"/>
                </a:lnTo>
                <a:lnTo>
                  <a:pt x="390" y="101"/>
                </a:lnTo>
                <a:lnTo>
                  <a:pt x="390" y="106"/>
                </a:lnTo>
                <a:lnTo>
                  <a:pt x="390" y="108"/>
                </a:lnTo>
                <a:lnTo>
                  <a:pt x="420" y="113"/>
                </a:lnTo>
                <a:lnTo>
                  <a:pt x="423" y="116"/>
                </a:lnTo>
                <a:lnTo>
                  <a:pt x="426" y="119"/>
                </a:lnTo>
                <a:lnTo>
                  <a:pt x="429" y="121"/>
                </a:lnTo>
                <a:lnTo>
                  <a:pt x="436" y="121"/>
                </a:lnTo>
                <a:lnTo>
                  <a:pt x="444" y="124"/>
                </a:lnTo>
                <a:lnTo>
                  <a:pt x="447" y="127"/>
                </a:lnTo>
                <a:lnTo>
                  <a:pt x="447" y="132"/>
                </a:lnTo>
                <a:lnTo>
                  <a:pt x="446" y="137"/>
                </a:lnTo>
                <a:lnTo>
                  <a:pt x="444" y="140"/>
                </a:lnTo>
                <a:lnTo>
                  <a:pt x="444" y="144"/>
                </a:lnTo>
                <a:lnTo>
                  <a:pt x="444" y="149"/>
                </a:lnTo>
                <a:lnTo>
                  <a:pt x="442" y="152"/>
                </a:lnTo>
                <a:lnTo>
                  <a:pt x="444" y="155"/>
                </a:lnTo>
                <a:lnTo>
                  <a:pt x="447" y="160"/>
                </a:lnTo>
                <a:lnTo>
                  <a:pt x="449" y="162"/>
                </a:lnTo>
                <a:lnTo>
                  <a:pt x="449" y="167"/>
                </a:lnTo>
                <a:lnTo>
                  <a:pt x="451" y="170"/>
                </a:lnTo>
                <a:lnTo>
                  <a:pt x="451" y="173"/>
                </a:lnTo>
                <a:lnTo>
                  <a:pt x="452" y="175"/>
                </a:lnTo>
                <a:lnTo>
                  <a:pt x="457" y="176"/>
                </a:lnTo>
                <a:lnTo>
                  <a:pt x="459" y="178"/>
                </a:lnTo>
                <a:lnTo>
                  <a:pt x="452" y="185"/>
                </a:lnTo>
                <a:lnTo>
                  <a:pt x="460" y="188"/>
                </a:lnTo>
                <a:lnTo>
                  <a:pt x="467" y="186"/>
                </a:lnTo>
                <a:lnTo>
                  <a:pt x="470" y="188"/>
                </a:lnTo>
                <a:lnTo>
                  <a:pt x="470" y="189"/>
                </a:lnTo>
                <a:lnTo>
                  <a:pt x="470" y="193"/>
                </a:lnTo>
                <a:lnTo>
                  <a:pt x="473" y="196"/>
                </a:lnTo>
                <a:lnTo>
                  <a:pt x="480" y="202"/>
                </a:lnTo>
                <a:lnTo>
                  <a:pt x="485" y="206"/>
                </a:lnTo>
                <a:lnTo>
                  <a:pt x="488" y="209"/>
                </a:lnTo>
                <a:lnTo>
                  <a:pt x="486" y="211"/>
                </a:lnTo>
                <a:lnTo>
                  <a:pt x="483" y="212"/>
                </a:lnTo>
                <a:lnTo>
                  <a:pt x="485" y="217"/>
                </a:lnTo>
                <a:lnTo>
                  <a:pt x="488" y="224"/>
                </a:lnTo>
                <a:lnTo>
                  <a:pt x="491" y="235"/>
                </a:lnTo>
                <a:lnTo>
                  <a:pt x="485" y="237"/>
                </a:lnTo>
                <a:lnTo>
                  <a:pt x="477" y="237"/>
                </a:lnTo>
                <a:lnTo>
                  <a:pt x="473" y="237"/>
                </a:lnTo>
                <a:lnTo>
                  <a:pt x="469" y="238"/>
                </a:lnTo>
                <a:lnTo>
                  <a:pt x="464" y="237"/>
                </a:lnTo>
                <a:lnTo>
                  <a:pt x="459" y="235"/>
                </a:lnTo>
                <a:lnTo>
                  <a:pt x="454" y="233"/>
                </a:lnTo>
                <a:lnTo>
                  <a:pt x="447" y="233"/>
                </a:lnTo>
                <a:lnTo>
                  <a:pt x="442" y="235"/>
                </a:lnTo>
                <a:lnTo>
                  <a:pt x="441" y="237"/>
                </a:lnTo>
                <a:lnTo>
                  <a:pt x="439" y="238"/>
                </a:lnTo>
                <a:lnTo>
                  <a:pt x="441" y="242"/>
                </a:lnTo>
                <a:lnTo>
                  <a:pt x="446" y="245"/>
                </a:lnTo>
                <a:lnTo>
                  <a:pt x="451" y="247"/>
                </a:lnTo>
                <a:lnTo>
                  <a:pt x="452" y="250"/>
                </a:lnTo>
                <a:lnTo>
                  <a:pt x="452" y="253"/>
                </a:lnTo>
                <a:lnTo>
                  <a:pt x="447" y="255"/>
                </a:lnTo>
                <a:lnTo>
                  <a:pt x="438" y="258"/>
                </a:lnTo>
                <a:lnTo>
                  <a:pt x="433" y="260"/>
                </a:lnTo>
                <a:lnTo>
                  <a:pt x="429" y="263"/>
                </a:lnTo>
                <a:lnTo>
                  <a:pt x="423" y="266"/>
                </a:lnTo>
                <a:lnTo>
                  <a:pt x="420" y="271"/>
                </a:lnTo>
                <a:lnTo>
                  <a:pt x="415" y="274"/>
                </a:lnTo>
                <a:lnTo>
                  <a:pt x="410" y="281"/>
                </a:lnTo>
                <a:lnTo>
                  <a:pt x="424" y="292"/>
                </a:lnTo>
                <a:lnTo>
                  <a:pt x="434" y="287"/>
                </a:lnTo>
                <a:lnTo>
                  <a:pt x="439" y="284"/>
                </a:lnTo>
                <a:lnTo>
                  <a:pt x="444" y="281"/>
                </a:lnTo>
                <a:lnTo>
                  <a:pt x="447" y="287"/>
                </a:lnTo>
                <a:lnTo>
                  <a:pt x="460" y="302"/>
                </a:lnTo>
                <a:lnTo>
                  <a:pt x="431" y="307"/>
                </a:lnTo>
                <a:lnTo>
                  <a:pt x="416" y="315"/>
                </a:lnTo>
                <a:lnTo>
                  <a:pt x="398" y="325"/>
                </a:lnTo>
                <a:lnTo>
                  <a:pt x="385" y="338"/>
                </a:lnTo>
                <a:lnTo>
                  <a:pt x="367" y="336"/>
                </a:lnTo>
                <a:lnTo>
                  <a:pt x="367" y="320"/>
                </a:lnTo>
                <a:lnTo>
                  <a:pt x="369" y="317"/>
                </a:lnTo>
                <a:lnTo>
                  <a:pt x="367" y="313"/>
                </a:lnTo>
                <a:lnTo>
                  <a:pt x="371" y="310"/>
                </a:lnTo>
                <a:lnTo>
                  <a:pt x="374" y="309"/>
                </a:lnTo>
                <a:lnTo>
                  <a:pt x="374" y="305"/>
                </a:lnTo>
                <a:lnTo>
                  <a:pt x="372" y="302"/>
                </a:lnTo>
                <a:lnTo>
                  <a:pt x="369" y="299"/>
                </a:lnTo>
                <a:lnTo>
                  <a:pt x="367" y="295"/>
                </a:lnTo>
                <a:lnTo>
                  <a:pt x="367" y="291"/>
                </a:lnTo>
                <a:lnTo>
                  <a:pt x="362" y="289"/>
                </a:lnTo>
                <a:lnTo>
                  <a:pt x="358" y="287"/>
                </a:lnTo>
                <a:lnTo>
                  <a:pt x="351" y="286"/>
                </a:lnTo>
                <a:lnTo>
                  <a:pt x="340" y="281"/>
                </a:lnTo>
                <a:lnTo>
                  <a:pt x="335" y="286"/>
                </a:lnTo>
                <a:lnTo>
                  <a:pt x="322" y="286"/>
                </a:lnTo>
                <a:lnTo>
                  <a:pt x="312" y="286"/>
                </a:lnTo>
                <a:lnTo>
                  <a:pt x="305" y="289"/>
                </a:lnTo>
                <a:lnTo>
                  <a:pt x="300" y="291"/>
                </a:lnTo>
                <a:lnTo>
                  <a:pt x="294" y="291"/>
                </a:lnTo>
                <a:lnTo>
                  <a:pt x="287" y="289"/>
                </a:lnTo>
                <a:lnTo>
                  <a:pt x="287" y="286"/>
                </a:lnTo>
                <a:lnTo>
                  <a:pt x="284" y="284"/>
                </a:lnTo>
                <a:lnTo>
                  <a:pt x="281" y="282"/>
                </a:lnTo>
                <a:lnTo>
                  <a:pt x="279" y="279"/>
                </a:lnTo>
                <a:lnTo>
                  <a:pt x="276" y="278"/>
                </a:lnTo>
                <a:lnTo>
                  <a:pt x="269" y="276"/>
                </a:lnTo>
                <a:lnTo>
                  <a:pt x="261" y="286"/>
                </a:lnTo>
                <a:lnTo>
                  <a:pt x="255" y="291"/>
                </a:lnTo>
                <a:lnTo>
                  <a:pt x="248" y="294"/>
                </a:lnTo>
                <a:lnTo>
                  <a:pt x="242" y="297"/>
                </a:lnTo>
                <a:lnTo>
                  <a:pt x="235" y="302"/>
                </a:lnTo>
                <a:lnTo>
                  <a:pt x="229" y="302"/>
                </a:lnTo>
                <a:lnTo>
                  <a:pt x="225" y="299"/>
                </a:lnTo>
                <a:lnTo>
                  <a:pt x="222" y="295"/>
                </a:lnTo>
                <a:lnTo>
                  <a:pt x="222" y="292"/>
                </a:lnTo>
                <a:lnTo>
                  <a:pt x="224" y="291"/>
                </a:lnTo>
                <a:lnTo>
                  <a:pt x="225" y="289"/>
                </a:lnTo>
                <a:lnTo>
                  <a:pt x="229" y="286"/>
                </a:lnTo>
                <a:lnTo>
                  <a:pt x="234" y="284"/>
                </a:lnTo>
                <a:lnTo>
                  <a:pt x="237" y="281"/>
                </a:lnTo>
                <a:lnTo>
                  <a:pt x="237" y="278"/>
                </a:lnTo>
                <a:lnTo>
                  <a:pt x="237" y="274"/>
                </a:lnTo>
                <a:lnTo>
                  <a:pt x="237" y="271"/>
                </a:lnTo>
                <a:lnTo>
                  <a:pt x="235" y="264"/>
                </a:lnTo>
                <a:lnTo>
                  <a:pt x="234" y="261"/>
                </a:lnTo>
                <a:lnTo>
                  <a:pt x="230" y="261"/>
                </a:lnTo>
                <a:lnTo>
                  <a:pt x="224" y="261"/>
                </a:lnTo>
                <a:lnTo>
                  <a:pt x="216" y="261"/>
                </a:lnTo>
                <a:lnTo>
                  <a:pt x="207" y="263"/>
                </a:lnTo>
                <a:lnTo>
                  <a:pt x="204" y="261"/>
                </a:lnTo>
                <a:lnTo>
                  <a:pt x="202" y="260"/>
                </a:lnTo>
                <a:lnTo>
                  <a:pt x="204" y="256"/>
                </a:lnTo>
                <a:lnTo>
                  <a:pt x="207" y="253"/>
                </a:lnTo>
                <a:lnTo>
                  <a:pt x="212" y="250"/>
                </a:lnTo>
                <a:lnTo>
                  <a:pt x="214" y="247"/>
                </a:lnTo>
                <a:lnTo>
                  <a:pt x="201" y="220"/>
                </a:lnTo>
                <a:lnTo>
                  <a:pt x="188" y="220"/>
                </a:lnTo>
                <a:lnTo>
                  <a:pt x="178" y="224"/>
                </a:lnTo>
                <a:lnTo>
                  <a:pt x="175" y="225"/>
                </a:lnTo>
                <a:lnTo>
                  <a:pt x="167" y="227"/>
                </a:lnTo>
                <a:lnTo>
                  <a:pt x="157" y="227"/>
                </a:lnTo>
                <a:lnTo>
                  <a:pt x="150" y="229"/>
                </a:lnTo>
                <a:lnTo>
                  <a:pt x="145" y="230"/>
                </a:lnTo>
                <a:lnTo>
                  <a:pt x="136" y="224"/>
                </a:lnTo>
                <a:lnTo>
                  <a:pt x="134" y="220"/>
                </a:lnTo>
                <a:lnTo>
                  <a:pt x="134" y="219"/>
                </a:lnTo>
                <a:lnTo>
                  <a:pt x="132" y="216"/>
                </a:lnTo>
                <a:lnTo>
                  <a:pt x="127" y="212"/>
                </a:lnTo>
                <a:lnTo>
                  <a:pt x="121" y="209"/>
                </a:lnTo>
                <a:lnTo>
                  <a:pt x="114" y="207"/>
                </a:lnTo>
                <a:lnTo>
                  <a:pt x="106" y="204"/>
                </a:lnTo>
                <a:lnTo>
                  <a:pt x="88" y="198"/>
                </a:lnTo>
                <a:lnTo>
                  <a:pt x="80" y="196"/>
                </a:lnTo>
                <a:lnTo>
                  <a:pt x="77" y="194"/>
                </a:lnTo>
                <a:lnTo>
                  <a:pt x="75" y="191"/>
                </a:lnTo>
                <a:lnTo>
                  <a:pt x="77" y="188"/>
                </a:lnTo>
                <a:lnTo>
                  <a:pt x="83" y="185"/>
                </a:lnTo>
                <a:lnTo>
                  <a:pt x="88" y="181"/>
                </a:lnTo>
                <a:lnTo>
                  <a:pt x="77" y="178"/>
                </a:lnTo>
                <a:lnTo>
                  <a:pt x="64" y="173"/>
                </a:lnTo>
                <a:lnTo>
                  <a:pt x="56" y="170"/>
                </a:lnTo>
                <a:lnTo>
                  <a:pt x="51" y="167"/>
                </a:lnTo>
                <a:lnTo>
                  <a:pt x="43" y="160"/>
                </a:lnTo>
                <a:lnTo>
                  <a:pt x="36" y="162"/>
                </a:lnTo>
                <a:lnTo>
                  <a:pt x="31" y="157"/>
                </a:lnTo>
                <a:lnTo>
                  <a:pt x="12" y="153"/>
                </a:lnTo>
                <a:lnTo>
                  <a:pt x="7" y="157"/>
                </a:lnTo>
                <a:lnTo>
                  <a:pt x="0" y="155"/>
                </a:lnTo>
                <a:lnTo>
                  <a:pt x="3" y="150"/>
                </a:lnTo>
                <a:lnTo>
                  <a:pt x="20" y="147"/>
                </a:lnTo>
                <a:lnTo>
                  <a:pt x="31" y="145"/>
                </a:lnTo>
                <a:lnTo>
                  <a:pt x="39" y="142"/>
                </a:lnTo>
                <a:lnTo>
                  <a:pt x="44" y="140"/>
                </a:lnTo>
                <a:lnTo>
                  <a:pt x="43" y="136"/>
                </a:lnTo>
                <a:lnTo>
                  <a:pt x="41" y="127"/>
                </a:lnTo>
                <a:lnTo>
                  <a:pt x="46" y="124"/>
                </a:lnTo>
                <a:lnTo>
                  <a:pt x="47" y="121"/>
                </a:lnTo>
                <a:lnTo>
                  <a:pt x="46" y="114"/>
                </a:lnTo>
                <a:lnTo>
                  <a:pt x="41" y="113"/>
                </a:lnTo>
                <a:lnTo>
                  <a:pt x="47" y="101"/>
                </a:lnTo>
                <a:lnTo>
                  <a:pt x="44" y="100"/>
                </a:lnTo>
                <a:lnTo>
                  <a:pt x="46" y="96"/>
                </a:lnTo>
                <a:lnTo>
                  <a:pt x="41" y="93"/>
                </a:lnTo>
                <a:lnTo>
                  <a:pt x="47" y="88"/>
                </a:lnTo>
                <a:lnTo>
                  <a:pt x="54" y="91"/>
                </a:lnTo>
                <a:lnTo>
                  <a:pt x="62" y="88"/>
                </a:lnTo>
                <a:lnTo>
                  <a:pt x="62" y="95"/>
                </a:lnTo>
                <a:lnTo>
                  <a:pt x="69" y="95"/>
                </a:lnTo>
                <a:lnTo>
                  <a:pt x="77" y="96"/>
                </a:lnTo>
                <a:lnTo>
                  <a:pt x="93" y="93"/>
                </a:lnTo>
                <a:lnTo>
                  <a:pt x="109" y="90"/>
                </a:lnTo>
                <a:lnTo>
                  <a:pt x="121" y="88"/>
                </a:lnTo>
                <a:lnTo>
                  <a:pt x="129" y="87"/>
                </a:lnTo>
                <a:lnTo>
                  <a:pt x="136" y="85"/>
                </a:lnTo>
                <a:lnTo>
                  <a:pt x="144" y="82"/>
                </a:lnTo>
                <a:lnTo>
                  <a:pt x="150" y="80"/>
                </a:lnTo>
                <a:lnTo>
                  <a:pt x="140" y="69"/>
                </a:lnTo>
                <a:lnTo>
                  <a:pt x="140" y="67"/>
                </a:lnTo>
                <a:lnTo>
                  <a:pt x="140" y="62"/>
                </a:lnTo>
                <a:lnTo>
                  <a:pt x="140" y="57"/>
                </a:lnTo>
                <a:lnTo>
                  <a:pt x="144" y="56"/>
                </a:lnTo>
                <a:lnTo>
                  <a:pt x="155" y="54"/>
                </a:lnTo>
                <a:lnTo>
                  <a:pt x="158" y="47"/>
                </a:lnTo>
                <a:lnTo>
                  <a:pt x="154" y="46"/>
                </a:lnTo>
                <a:lnTo>
                  <a:pt x="149" y="44"/>
                </a:lnTo>
                <a:lnTo>
                  <a:pt x="145" y="43"/>
                </a:lnTo>
                <a:lnTo>
                  <a:pt x="154" y="38"/>
                </a:lnTo>
                <a:lnTo>
                  <a:pt x="150" y="34"/>
                </a:lnTo>
                <a:lnTo>
                  <a:pt x="150" y="33"/>
                </a:lnTo>
                <a:lnTo>
                  <a:pt x="155" y="29"/>
                </a:lnTo>
                <a:lnTo>
                  <a:pt x="155" y="23"/>
                </a:lnTo>
                <a:lnTo>
                  <a:pt x="154" y="18"/>
                </a:lnTo>
                <a:lnTo>
                  <a:pt x="132" y="16"/>
                </a:lnTo>
                <a:lnTo>
                  <a:pt x="129" y="23"/>
                </a:lnTo>
                <a:lnTo>
                  <a:pt x="121" y="25"/>
                </a:lnTo>
                <a:lnTo>
                  <a:pt x="116" y="15"/>
                </a:lnTo>
                <a:lnTo>
                  <a:pt x="149" y="5"/>
                </a:lnTo>
                <a:lnTo>
                  <a:pt x="167" y="0"/>
                </a:lnTo>
                <a:close/>
              </a:path>
            </a:pathLst>
          </a:custGeom>
          <a:solidFill>
            <a:srgbClr val="FF00C5">
              <a:alpha val="23137"/>
            </a:srgbClr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14" name="Freeform 22"/>
          <p:cNvSpPr>
            <a:spLocks/>
          </p:cNvSpPr>
          <p:nvPr/>
        </p:nvSpPr>
        <p:spPr bwMode="auto">
          <a:xfrm>
            <a:off x="3725863" y="2185988"/>
            <a:ext cx="500062" cy="328612"/>
          </a:xfrm>
          <a:custGeom>
            <a:avLst/>
            <a:gdLst>
              <a:gd name="T0" fmla="*/ 2147483647 w 495"/>
              <a:gd name="T1" fmla="*/ 2147483647 h 211"/>
              <a:gd name="T2" fmla="*/ 2147483647 w 495"/>
              <a:gd name="T3" fmla="*/ 2147483647 h 211"/>
              <a:gd name="T4" fmla="*/ 2147483647 w 495"/>
              <a:gd name="T5" fmla="*/ 2147483647 h 211"/>
              <a:gd name="T6" fmla="*/ 2147483647 w 495"/>
              <a:gd name="T7" fmla="*/ 2147483647 h 211"/>
              <a:gd name="T8" fmla="*/ 2147483647 w 495"/>
              <a:gd name="T9" fmla="*/ 2147483647 h 211"/>
              <a:gd name="T10" fmla="*/ 2147483647 w 495"/>
              <a:gd name="T11" fmla="*/ 2147483647 h 211"/>
              <a:gd name="T12" fmla="*/ 2147483647 w 495"/>
              <a:gd name="T13" fmla="*/ 2147483647 h 211"/>
              <a:gd name="T14" fmla="*/ 2147483647 w 495"/>
              <a:gd name="T15" fmla="*/ 2147483647 h 211"/>
              <a:gd name="T16" fmla="*/ 2147483647 w 495"/>
              <a:gd name="T17" fmla="*/ 2147483647 h 211"/>
              <a:gd name="T18" fmla="*/ 2147483647 w 495"/>
              <a:gd name="T19" fmla="*/ 2147483647 h 211"/>
              <a:gd name="T20" fmla="*/ 2147483647 w 495"/>
              <a:gd name="T21" fmla="*/ 2147483647 h 211"/>
              <a:gd name="T22" fmla="*/ 2147483647 w 495"/>
              <a:gd name="T23" fmla="*/ 2147483647 h 211"/>
              <a:gd name="T24" fmla="*/ 2147483647 w 495"/>
              <a:gd name="T25" fmla="*/ 2147483647 h 211"/>
              <a:gd name="T26" fmla="*/ 2147483647 w 495"/>
              <a:gd name="T27" fmla="*/ 2147483647 h 211"/>
              <a:gd name="T28" fmla="*/ 2147483647 w 495"/>
              <a:gd name="T29" fmla="*/ 2147483647 h 211"/>
              <a:gd name="T30" fmla="*/ 2147483647 w 495"/>
              <a:gd name="T31" fmla="*/ 2147483647 h 211"/>
              <a:gd name="T32" fmla="*/ 2147483647 w 495"/>
              <a:gd name="T33" fmla="*/ 2147483647 h 211"/>
              <a:gd name="T34" fmla="*/ 2147483647 w 495"/>
              <a:gd name="T35" fmla="*/ 2147483647 h 211"/>
              <a:gd name="T36" fmla="*/ 2147483647 w 495"/>
              <a:gd name="T37" fmla="*/ 2147483647 h 211"/>
              <a:gd name="T38" fmla="*/ 2147483647 w 495"/>
              <a:gd name="T39" fmla="*/ 2147483647 h 211"/>
              <a:gd name="T40" fmla="*/ 2147483647 w 495"/>
              <a:gd name="T41" fmla="*/ 2147483647 h 211"/>
              <a:gd name="T42" fmla="*/ 2147483647 w 495"/>
              <a:gd name="T43" fmla="*/ 2147483647 h 211"/>
              <a:gd name="T44" fmla="*/ 2147483647 w 495"/>
              <a:gd name="T45" fmla="*/ 2147483647 h 211"/>
              <a:gd name="T46" fmla="*/ 2147483647 w 495"/>
              <a:gd name="T47" fmla="*/ 2147483647 h 211"/>
              <a:gd name="T48" fmla="*/ 2147483647 w 495"/>
              <a:gd name="T49" fmla="*/ 2147483647 h 211"/>
              <a:gd name="T50" fmla="*/ 2147483647 w 495"/>
              <a:gd name="T51" fmla="*/ 2147483647 h 211"/>
              <a:gd name="T52" fmla="*/ 2147483647 w 495"/>
              <a:gd name="T53" fmla="*/ 2147483647 h 211"/>
              <a:gd name="T54" fmla="*/ 2147483647 w 495"/>
              <a:gd name="T55" fmla="*/ 2147483647 h 211"/>
              <a:gd name="T56" fmla="*/ 2147483647 w 495"/>
              <a:gd name="T57" fmla="*/ 2147483647 h 211"/>
              <a:gd name="T58" fmla="*/ 2147483647 w 495"/>
              <a:gd name="T59" fmla="*/ 2147483647 h 211"/>
              <a:gd name="T60" fmla="*/ 2147483647 w 495"/>
              <a:gd name="T61" fmla="*/ 2147483647 h 211"/>
              <a:gd name="T62" fmla="*/ 2147483647 w 495"/>
              <a:gd name="T63" fmla="*/ 2147483647 h 211"/>
              <a:gd name="T64" fmla="*/ 2147483647 w 495"/>
              <a:gd name="T65" fmla="*/ 2147483647 h 211"/>
              <a:gd name="T66" fmla="*/ 2147483647 w 495"/>
              <a:gd name="T67" fmla="*/ 2147483647 h 211"/>
              <a:gd name="T68" fmla="*/ 2147483647 w 495"/>
              <a:gd name="T69" fmla="*/ 2147483647 h 211"/>
              <a:gd name="T70" fmla="*/ 2147483647 w 495"/>
              <a:gd name="T71" fmla="*/ 2147483647 h 211"/>
              <a:gd name="T72" fmla="*/ 2147483647 w 495"/>
              <a:gd name="T73" fmla="*/ 2147483647 h 211"/>
              <a:gd name="T74" fmla="*/ 2147483647 w 495"/>
              <a:gd name="T75" fmla="*/ 2147483647 h 211"/>
              <a:gd name="T76" fmla="*/ 2147483647 w 495"/>
              <a:gd name="T77" fmla="*/ 2147483647 h 211"/>
              <a:gd name="T78" fmla="*/ 2147483647 w 495"/>
              <a:gd name="T79" fmla="*/ 2147483647 h 211"/>
              <a:gd name="T80" fmla="*/ 2147483647 w 495"/>
              <a:gd name="T81" fmla="*/ 2147483647 h 211"/>
              <a:gd name="T82" fmla="*/ 2147483647 w 495"/>
              <a:gd name="T83" fmla="*/ 2147483647 h 211"/>
              <a:gd name="T84" fmla="*/ 2147483647 w 495"/>
              <a:gd name="T85" fmla="*/ 2147483647 h 211"/>
              <a:gd name="T86" fmla="*/ 2147483647 w 495"/>
              <a:gd name="T87" fmla="*/ 2147483647 h 211"/>
              <a:gd name="T88" fmla="*/ 2147483647 w 495"/>
              <a:gd name="T89" fmla="*/ 2147483647 h 211"/>
              <a:gd name="T90" fmla="*/ 2147483647 w 495"/>
              <a:gd name="T91" fmla="*/ 2147483647 h 211"/>
              <a:gd name="T92" fmla="*/ 2147483647 w 495"/>
              <a:gd name="T93" fmla="*/ 2147483647 h 211"/>
              <a:gd name="T94" fmla="*/ 2147483647 w 495"/>
              <a:gd name="T95" fmla="*/ 2147483647 h 211"/>
              <a:gd name="T96" fmla="*/ 2147483647 w 495"/>
              <a:gd name="T97" fmla="*/ 2147483647 h 211"/>
              <a:gd name="T98" fmla="*/ 2147483647 w 495"/>
              <a:gd name="T99" fmla="*/ 2147483647 h 211"/>
              <a:gd name="T100" fmla="*/ 2147483647 w 495"/>
              <a:gd name="T101" fmla="*/ 2147483647 h 21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95"/>
              <a:gd name="T154" fmla="*/ 0 h 211"/>
              <a:gd name="T155" fmla="*/ 495 w 495"/>
              <a:gd name="T156" fmla="*/ 211 h 21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95" h="211">
                <a:moveTo>
                  <a:pt x="124" y="0"/>
                </a:moveTo>
                <a:lnTo>
                  <a:pt x="129" y="7"/>
                </a:lnTo>
                <a:lnTo>
                  <a:pt x="135" y="13"/>
                </a:lnTo>
                <a:lnTo>
                  <a:pt x="147" y="15"/>
                </a:lnTo>
                <a:lnTo>
                  <a:pt x="153" y="12"/>
                </a:lnTo>
                <a:lnTo>
                  <a:pt x="168" y="10"/>
                </a:lnTo>
                <a:lnTo>
                  <a:pt x="171" y="8"/>
                </a:lnTo>
                <a:lnTo>
                  <a:pt x="186" y="17"/>
                </a:lnTo>
                <a:lnTo>
                  <a:pt x="189" y="20"/>
                </a:lnTo>
                <a:lnTo>
                  <a:pt x="183" y="21"/>
                </a:lnTo>
                <a:lnTo>
                  <a:pt x="194" y="33"/>
                </a:lnTo>
                <a:lnTo>
                  <a:pt x="219" y="46"/>
                </a:lnTo>
                <a:lnTo>
                  <a:pt x="227" y="41"/>
                </a:lnTo>
                <a:lnTo>
                  <a:pt x="237" y="34"/>
                </a:lnTo>
                <a:lnTo>
                  <a:pt x="260" y="41"/>
                </a:lnTo>
                <a:lnTo>
                  <a:pt x="266" y="49"/>
                </a:lnTo>
                <a:lnTo>
                  <a:pt x="277" y="51"/>
                </a:lnTo>
                <a:lnTo>
                  <a:pt x="287" y="43"/>
                </a:lnTo>
                <a:lnTo>
                  <a:pt x="294" y="34"/>
                </a:lnTo>
                <a:lnTo>
                  <a:pt x="269" y="25"/>
                </a:lnTo>
                <a:lnTo>
                  <a:pt x="256" y="20"/>
                </a:lnTo>
                <a:lnTo>
                  <a:pt x="263" y="18"/>
                </a:lnTo>
                <a:lnTo>
                  <a:pt x="266" y="17"/>
                </a:lnTo>
                <a:lnTo>
                  <a:pt x="274" y="13"/>
                </a:lnTo>
                <a:lnTo>
                  <a:pt x="279" y="7"/>
                </a:lnTo>
                <a:lnTo>
                  <a:pt x="281" y="7"/>
                </a:lnTo>
                <a:lnTo>
                  <a:pt x="289" y="13"/>
                </a:lnTo>
                <a:lnTo>
                  <a:pt x="299" y="18"/>
                </a:lnTo>
                <a:lnTo>
                  <a:pt x="304" y="21"/>
                </a:lnTo>
                <a:lnTo>
                  <a:pt x="310" y="21"/>
                </a:lnTo>
                <a:lnTo>
                  <a:pt x="320" y="18"/>
                </a:lnTo>
                <a:lnTo>
                  <a:pt x="335" y="25"/>
                </a:lnTo>
                <a:lnTo>
                  <a:pt x="344" y="34"/>
                </a:lnTo>
                <a:lnTo>
                  <a:pt x="356" y="38"/>
                </a:lnTo>
                <a:lnTo>
                  <a:pt x="388" y="36"/>
                </a:lnTo>
                <a:lnTo>
                  <a:pt x="380" y="44"/>
                </a:lnTo>
                <a:lnTo>
                  <a:pt x="384" y="46"/>
                </a:lnTo>
                <a:lnTo>
                  <a:pt x="418" y="52"/>
                </a:lnTo>
                <a:lnTo>
                  <a:pt x="434" y="61"/>
                </a:lnTo>
                <a:lnTo>
                  <a:pt x="437" y="62"/>
                </a:lnTo>
                <a:lnTo>
                  <a:pt x="441" y="67"/>
                </a:lnTo>
                <a:lnTo>
                  <a:pt x="450" y="67"/>
                </a:lnTo>
                <a:lnTo>
                  <a:pt x="462" y="67"/>
                </a:lnTo>
                <a:lnTo>
                  <a:pt x="472" y="67"/>
                </a:lnTo>
                <a:lnTo>
                  <a:pt x="467" y="75"/>
                </a:lnTo>
                <a:lnTo>
                  <a:pt x="457" y="74"/>
                </a:lnTo>
                <a:lnTo>
                  <a:pt x="450" y="88"/>
                </a:lnTo>
                <a:lnTo>
                  <a:pt x="460" y="92"/>
                </a:lnTo>
                <a:lnTo>
                  <a:pt x="467" y="88"/>
                </a:lnTo>
                <a:lnTo>
                  <a:pt x="473" y="90"/>
                </a:lnTo>
                <a:lnTo>
                  <a:pt x="472" y="95"/>
                </a:lnTo>
                <a:lnTo>
                  <a:pt x="480" y="95"/>
                </a:lnTo>
                <a:lnTo>
                  <a:pt x="483" y="98"/>
                </a:lnTo>
                <a:lnTo>
                  <a:pt x="483" y="100"/>
                </a:lnTo>
                <a:lnTo>
                  <a:pt x="486" y="101"/>
                </a:lnTo>
                <a:lnTo>
                  <a:pt x="490" y="103"/>
                </a:lnTo>
                <a:lnTo>
                  <a:pt x="493" y="105"/>
                </a:lnTo>
                <a:lnTo>
                  <a:pt x="480" y="108"/>
                </a:lnTo>
                <a:lnTo>
                  <a:pt x="483" y="111"/>
                </a:lnTo>
                <a:lnTo>
                  <a:pt x="495" y="113"/>
                </a:lnTo>
                <a:lnTo>
                  <a:pt x="495" y="116"/>
                </a:lnTo>
                <a:lnTo>
                  <a:pt x="488" y="118"/>
                </a:lnTo>
                <a:lnTo>
                  <a:pt x="490" y="126"/>
                </a:lnTo>
                <a:lnTo>
                  <a:pt x="495" y="128"/>
                </a:lnTo>
                <a:lnTo>
                  <a:pt x="495" y="131"/>
                </a:lnTo>
                <a:lnTo>
                  <a:pt x="490" y="132"/>
                </a:lnTo>
                <a:lnTo>
                  <a:pt x="491" y="134"/>
                </a:lnTo>
                <a:lnTo>
                  <a:pt x="495" y="136"/>
                </a:lnTo>
                <a:lnTo>
                  <a:pt x="495" y="142"/>
                </a:lnTo>
                <a:lnTo>
                  <a:pt x="493" y="145"/>
                </a:lnTo>
                <a:lnTo>
                  <a:pt x="488" y="149"/>
                </a:lnTo>
                <a:lnTo>
                  <a:pt x="485" y="152"/>
                </a:lnTo>
                <a:lnTo>
                  <a:pt x="481" y="155"/>
                </a:lnTo>
                <a:lnTo>
                  <a:pt x="475" y="155"/>
                </a:lnTo>
                <a:lnTo>
                  <a:pt x="473" y="154"/>
                </a:lnTo>
                <a:lnTo>
                  <a:pt x="473" y="149"/>
                </a:lnTo>
                <a:lnTo>
                  <a:pt x="475" y="141"/>
                </a:lnTo>
                <a:lnTo>
                  <a:pt x="465" y="137"/>
                </a:lnTo>
                <a:lnTo>
                  <a:pt x="462" y="141"/>
                </a:lnTo>
                <a:lnTo>
                  <a:pt x="454" y="142"/>
                </a:lnTo>
                <a:lnTo>
                  <a:pt x="447" y="136"/>
                </a:lnTo>
                <a:lnTo>
                  <a:pt x="441" y="137"/>
                </a:lnTo>
                <a:lnTo>
                  <a:pt x="436" y="139"/>
                </a:lnTo>
                <a:lnTo>
                  <a:pt x="429" y="139"/>
                </a:lnTo>
                <a:lnTo>
                  <a:pt x="426" y="137"/>
                </a:lnTo>
                <a:lnTo>
                  <a:pt x="428" y="134"/>
                </a:lnTo>
                <a:lnTo>
                  <a:pt x="436" y="131"/>
                </a:lnTo>
                <a:lnTo>
                  <a:pt x="436" y="129"/>
                </a:lnTo>
                <a:lnTo>
                  <a:pt x="424" y="128"/>
                </a:lnTo>
                <a:lnTo>
                  <a:pt x="423" y="128"/>
                </a:lnTo>
                <a:lnTo>
                  <a:pt x="424" y="123"/>
                </a:lnTo>
                <a:lnTo>
                  <a:pt x="433" y="123"/>
                </a:lnTo>
                <a:lnTo>
                  <a:pt x="439" y="121"/>
                </a:lnTo>
                <a:lnTo>
                  <a:pt x="436" y="118"/>
                </a:lnTo>
                <a:lnTo>
                  <a:pt x="433" y="113"/>
                </a:lnTo>
                <a:lnTo>
                  <a:pt x="428" y="111"/>
                </a:lnTo>
                <a:lnTo>
                  <a:pt x="421" y="113"/>
                </a:lnTo>
                <a:lnTo>
                  <a:pt x="415" y="118"/>
                </a:lnTo>
                <a:lnTo>
                  <a:pt x="408" y="123"/>
                </a:lnTo>
                <a:lnTo>
                  <a:pt x="400" y="126"/>
                </a:lnTo>
                <a:lnTo>
                  <a:pt x="390" y="126"/>
                </a:lnTo>
                <a:lnTo>
                  <a:pt x="388" y="124"/>
                </a:lnTo>
                <a:lnTo>
                  <a:pt x="392" y="119"/>
                </a:lnTo>
                <a:lnTo>
                  <a:pt x="388" y="116"/>
                </a:lnTo>
                <a:lnTo>
                  <a:pt x="382" y="119"/>
                </a:lnTo>
                <a:lnTo>
                  <a:pt x="379" y="121"/>
                </a:lnTo>
                <a:lnTo>
                  <a:pt x="379" y="118"/>
                </a:lnTo>
                <a:lnTo>
                  <a:pt x="372" y="119"/>
                </a:lnTo>
                <a:lnTo>
                  <a:pt x="367" y="123"/>
                </a:lnTo>
                <a:lnTo>
                  <a:pt x="362" y="128"/>
                </a:lnTo>
                <a:lnTo>
                  <a:pt x="354" y="132"/>
                </a:lnTo>
                <a:lnTo>
                  <a:pt x="346" y="137"/>
                </a:lnTo>
                <a:lnTo>
                  <a:pt x="338" y="142"/>
                </a:lnTo>
                <a:lnTo>
                  <a:pt x="331" y="144"/>
                </a:lnTo>
                <a:lnTo>
                  <a:pt x="325" y="147"/>
                </a:lnTo>
                <a:lnTo>
                  <a:pt x="315" y="150"/>
                </a:lnTo>
                <a:lnTo>
                  <a:pt x="304" y="154"/>
                </a:lnTo>
                <a:lnTo>
                  <a:pt x="289" y="157"/>
                </a:lnTo>
                <a:lnTo>
                  <a:pt x="273" y="159"/>
                </a:lnTo>
                <a:lnTo>
                  <a:pt x="261" y="159"/>
                </a:lnTo>
                <a:lnTo>
                  <a:pt x="250" y="155"/>
                </a:lnTo>
                <a:lnTo>
                  <a:pt x="240" y="154"/>
                </a:lnTo>
                <a:lnTo>
                  <a:pt x="225" y="150"/>
                </a:lnTo>
                <a:lnTo>
                  <a:pt x="215" y="149"/>
                </a:lnTo>
                <a:lnTo>
                  <a:pt x="211" y="147"/>
                </a:lnTo>
                <a:lnTo>
                  <a:pt x="207" y="149"/>
                </a:lnTo>
                <a:lnTo>
                  <a:pt x="207" y="152"/>
                </a:lnTo>
                <a:lnTo>
                  <a:pt x="199" y="154"/>
                </a:lnTo>
                <a:lnTo>
                  <a:pt x="191" y="154"/>
                </a:lnTo>
                <a:lnTo>
                  <a:pt x="191" y="160"/>
                </a:lnTo>
                <a:lnTo>
                  <a:pt x="204" y="162"/>
                </a:lnTo>
                <a:lnTo>
                  <a:pt x="206" y="162"/>
                </a:lnTo>
                <a:lnTo>
                  <a:pt x="204" y="165"/>
                </a:lnTo>
                <a:lnTo>
                  <a:pt x="199" y="170"/>
                </a:lnTo>
                <a:lnTo>
                  <a:pt x="193" y="173"/>
                </a:lnTo>
                <a:lnTo>
                  <a:pt x="188" y="176"/>
                </a:lnTo>
                <a:lnTo>
                  <a:pt x="181" y="176"/>
                </a:lnTo>
                <a:lnTo>
                  <a:pt x="168" y="178"/>
                </a:lnTo>
                <a:lnTo>
                  <a:pt x="171" y="186"/>
                </a:lnTo>
                <a:lnTo>
                  <a:pt x="163" y="191"/>
                </a:lnTo>
                <a:lnTo>
                  <a:pt x="162" y="194"/>
                </a:lnTo>
                <a:lnTo>
                  <a:pt x="158" y="196"/>
                </a:lnTo>
                <a:lnTo>
                  <a:pt x="153" y="201"/>
                </a:lnTo>
                <a:lnTo>
                  <a:pt x="149" y="201"/>
                </a:lnTo>
                <a:lnTo>
                  <a:pt x="147" y="199"/>
                </a:lnTo>
                <a:lnTo>
                  <a:pt x="140" y="201"/>
                </a:lnTo>
                <a:lnTo>
                  <a:pt x="139" y="203"/>
                </a:lnTo>
                <a:lnTo>
                  <a:pt x="134" y="204"/>
                </a:lnTo>
                <a:lnTo>
                  <a:pt x="129" y="206"/>
                </a:lnTo>
                <a:lnTo>
                  <a:pt x="121" y="211"/>
                </a:lnTo>
                <a:lnTo>
                  <a:pt x="116" y="211"/>
                </a:lnTo>
                <a:lnTo>
                  <a:pt x="104" y="203"/>
                </a:lnTo>
                <a:lnTo>
                  <a:pt x="104" y="199"/>
                </a:lnTo>
                <a:lnTo>
                  <a:pt x="106" y="196"/>
                </a:lnTo>
                <a:lnTo>
                  <a:pt x="113" y="193"/>
                </a:lnTo>
                <a:lnTo>
                  <a:pt x="119" y="183"/>
                </a:lnTo>
                <a:lnTo>
                  <a:pt x="101" y="180"/>
                </a:lnTo>
                <a:lnTo>
                  <a:pt x="93" y="176"/>
                </a:lnTo>
                <a:lnTo>
                  <a:pt x="82" y="173"/>
                </a:lnTo>
                <a:lnTo>
                  <a:pt x="75" y="168"/>
                </a:lnTo>
                <a:lnTo>
                  <a:pt x="72" y="165"/>
                </a:lnTo>
                <a:lnTo>
                  <a:pt x="67" y="163"/>
                </a:lnTo>
                <a:lnTo>
                  <a:pt x="57" y="163"/>
                </a:lnTo>
                <a:lnTo>
                  <a:pt x="51" y="159"/>
                </a:lnTo>
                <a:lnTo>
                  <a:pt x="41" y="159"/>
                </a:lnTo>
                <a:lnTo>
                  <a:pt x="34" y="157"/>
                </a:lnTo>
                <a:lnTo>
                  <a:pt x="31" y="152"/>
                </a:lnTo>
                <a:lnTo>
                  <a:pt x="26" y="150"/>
                </a:lnTo>
                <a:lnTo>
                  <a:pt x="24" y="147"/>
                </a:lnTo>
                <a:lnTo>
                  <a:pt x="20" y="145"/>
                </a:lnTo>
                <a:lnTo>
                  <a:pt x="13" y="147"/>
                </a:lnTo>
                <a:lnTo>
                  <a:pt x="2" y="142"/>
                </a:lnTo>
                <a:lnTo>
                  <a:pt x="0" y="141"/>
                </a:lnTo>
                <a:lnTo>
                  <a:pt x="5" y="126"/>
                </a:lnTo>
                <a:lnTo>
                  <a:pt x="55" y="124"/>
                </a:lnTo>
                <a:lnTo>
                  <a:pt x="57" y="121"/>
                </a:lnTo>
                <a:lnTo>
                  <a:pt x="60" y="114"/>
                </a:lnTo>
                <a:lnTo>
                  <a:pt x="67" y="113"/>
                </a:lnTo>
                <a:lnTo>
                  <a:pt x="85" y="110"/>
                </a:lnTo>
                <a:lnTo>
                  <a:pt x="90" y="105"/>
                </a:lnTo>
                <a:lnTo>
                  <a:pt x="78" y="100"/>
                </a:lnTo>
                <a:lnTo>
                  <a:pt x="80" y="97"/>
                </a:lnTo>
                <a:lnTo>
                  <a:pt x="119" y="95"/>
                </a:lnTo>
                <a:lnTo>
                  <a:pt x="124" y="90"/>
                </a:lnTo>
                <a:lnTo>
                  <a:pt x="119" y="77"/>
                </a:lnTo>
                <a:lnTo>
                  <a:pt x="108" y="77"/>
                </a:lnTo>
                <a:lnTo>
                  <a:pt x="100" y="75"/>
                </a:lnTo>
                <a:lnTo>
                  <a:pt x="98" y="70"/>
                </a:lnTo>
                <a:lnTo>
                  <a:pt x="93" y="61"/>
                </a:lnTo>
                <a:lnTo>
                  <a:pt x="96" y="56"/>
                </a:lnTo>
                <a:lnTo>
                  <a:pt x="113" y="48"/>
                </a:lnTo>
                <a:lnTo>
                  <a:pt x="103" y="44"/>
                </a:lnTo>
                <a:lnTo>
                  <a:pt x="111" y="38"/>
                </a:lnTo>
                <a:lnTo>
                  <a:pt x="132" y="41"/>
                </a:lnTo>
                <a:lnTo>
                  <a:pt x="144" y="39"/>
                </a:lnTo>
                <a:lnTo>
                  <a:pt x="131" y="31"/>
                </a:lnTo>
                <a:lnTo>
                  <a:pt x="129" y="23"/>
                </a:lnTo>
                <a:lnTo>
                  <a:pt x="124" y="17"/>
                </a:lnTo>
                <a:lnTo>
                  <a:pt x="118" y="15"/>
                </a:lnTo>
                <a:lnTo>
                  <a:pt x="114" y="18"/>
                </a:lnTo>
                <a:lnTo>
                  <a:pt x="104" y="26"/>
                </a:lnTo>
                <a:lnTo>
                  <a:pt x="98" y="26"/>
                </a:lnTo>
                <a:lnTo>
                  <a:pt x="90" y="31"/>
                </a:lnTo>
                <a:lnTo>
                  <a:pt x="87" y="17"/>
                </a:lnTo>
                <a:lnTo>
                  <a:pt x="113" y="5"/>
                </a:lnTo>
                <a:lnTo>
                  <a:pt x="124" y="0"/>
                </a:lnTo>
                <a:close/>
              </a:path>
            </a:pathLst>
          </a:custGeom>
          <a:solidFill>
            <a:srgbClr val="FF00C5">
              <a:alpha val="23137"/>
            </a:srgbClr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15" name="Freeform 23"/>
          <p:cNvSpPr>
            <a:spLocks/>
          </p:cNvSpPr>
          <p:nvPr/>
        </p:nvSpPr>
        <p:spPr bwMode="auto">
          <a:xfrm>
            <a:off x="801688" y="2197100"/>
            <a:ext cx="784225" cy="647700"/>
          </a:xfrm>
          <a:custGeom>
            <a:avLst/>
            <a:gdLst>
              <a:gd name="T0" fmla="*/ 2147483647 w 774"/>
              <a:gd name="T1" fmla="*/ 2147483647 h 416"/>
              <a:gd name="T2" fmla="*/ 2147483647 w 774"/>
              <a:gd name="T3" fmla="*/ 2147483647 h 416"/>
              <a:gd name="T4" fmla="*/ 2147483647 w 774"/>
              <a:gd name="T5" fmla="*/ 2147483647 h 416"/>
              <a:gd name="T6" fmla="*/ 2147483647 w 774"/>
              <a:gd name="T7" fmla="*/ 2147483647 h 416"/>
              <a:gd name="T8" fmla="*/ 2147483647 w 774"/>
              <a:gd name="T9" fmla="*/ 2147483647 h 416"/>
              <a:gd name="T10" fmla="*/ 2147483647 w 774"/>
              <a:gd name="T11" fmla="*/ 2147483647 h 416"/>
              <a:gd name="T12" fmla="*/ 2147483647 w 774"/>
              <a:gd name="T13" fmla="*/ 2147483647 h 416"/>
              <a:gd name="T14" fmla="*/ 2147483647 w 774"/>
              <a:gd name="T15" fmla="*/ 2147483647 h 416"/>
              <a:gd name="T16" fmla="*/ 2147483647 w 774"/>
              <a:gd name="T17" fmla="*/ 2147483647 h 416"/>
              <a:gd name="T18" fmla="*/ 2147483647 w 774"/>
              <a:gd name="T19" fmla="*/ 2147483647 h 416"/>
              <a:gd name="T20" fmla="*/ 2147483647 w 774"/>
              <a:gd name="T21" fmla="*/ 2147483647 h 416"/>
              <a:gd name="T22" fmla="*/ 2147483647 w 774"/>
              <a:gd name="T23" fmla="*/ 2147483647 h 416"/>
              <a:gd name="T24" fmla="*/ 2147483647 w 774"/>
              <a:gd name="T25" fmla="*/ 2147483647 h 416"/>
              <a:gd name="T26" fmla="*/ 2147483647 w 774"/>
              <a:gd name="T27" fmla="*/ 2147483647 h 416"/>
              <a:gd name="T28" fmla="*/ 2147483647 w 774"/>
              <a:gd name="T29" fmla="*/ 2147483647 h 416"/>
              <a:gd name="T30" fmla="*/ 2147483647 w 774"/>
              <a:gd name="T31" fmla="*/ 2147483647 h 416"/>
              <a:gd name="T32" fmla="*/ 2147483647 w 774"/>
              <a:gd name="T33" fmla="*/ 2147483647 h 416"/>
              <a:gd name="T34" fmla="*/ 2147483647 w 774"/>
              <a:gd name="T35" fmla="*/ 2147483647 h 416"/>
              <a:gd name="T36" fmla="*/ 2147483647 w 774"/>
              <a:gd name="T37" fmla="*/ 2147483647 h 416"/>
              <a:gd name="T38" fmla="*/ 2147483647 w 774"/>
              <a:gd name="T39" fmla="*/ 2147483647 h 416"/>
              <a:gd name="T40" fmla="*/ 2147483647 w 774"/>
              <a:gd name="T41" fmla="*/ 2147483647 h 416"/>
              <a:gd name="T42" fmla="*/ 2147483647 w 774"/>
              <a:gd name="T43" fmla="*/ 2147483647 h 416"/>
              <a:gd name="T44" fmla="*/ 2147483647 w 774"/>
              <a:gd name="T45" fmla="*/ 2147483647 h 416"/>
              <a:gd name="T46" fmla="*/ 2147483647 w 774"/>
              <a:gd name="T47" fmla="*/ 2147483647 h 416"/>
              <a:gd name="T48" fmla="*/ 2147483647 w 774"/>
              <a:gd name="T49" fmla="*/ 2147483647 h 416"/>
              <a:gd name="T50" fmla="*/ 2147483647 w 774"/>
              <a:gd name="T51" fmla="*/ 2147483647 h 416"/>
              <a:gd name="T52" fmla="*/ 2147483647 w 774"/>
              <a:gd name="T53" fmla="*/ 2147483647 h 416"/>
              <a:gd name="T54" fmla="*/ 2147483647 w 774"/>
              <a:gd name="T55" fmla="*/ 2147483647 h 416"/>
              <a:gd name="T56" fmla="*/ 2147483647 w 774"/>
              <a:gd name="T57" fmla="*/ 2147483647 h 416"/>
              <a:gd name="T58" fmla="*/ 2147483647 w 774"/>
              <a:gd name="T59" fmla="*/ 2147483647 h 416"/>
              <a:gd name="T60" fmla="*/ 2147483647 w 774"/>
              <a:gd name="T61" fmla="*/ 2147483647 h 416"/>
              <a:gd name="T62" fmla="*/ 2147483647 w 774"/>
              <a:gd name="T63" fmla="*/ 2147483647 h 416"/>
              <a:gd name="T64" fmla="*/ 2147483647 w 774"/>
              <a:gd name="T65" fmla="*/ 2147483647 h 416"/>
              <a:gd name="T66" fmla="*/ 2147483647 w 774"/>
              <a:gd name="T67" fmla="*/ 2147483647 h 416"/>
              <a:gd name="T68" fmla="*/ 2147483647 w 774"/>
              <a:gd name="T69" fmla="*/ 2147483647 h 416"/>
              <a:gd name="T70" fmla="*/ 2147483647 w 774"/>
              <a:gd name="T71" fmla="*/ 2147483647 h 416"/>
              <a:gd name="T72" fmla="*/ 2147483647 w 774"/>
              <a:gd name="T73" fmla="*/ 2147483647 h 416"/>
              <a:gd name="T74" fmla="*/ 2147483647 w 774"/>
              <a:gd name="T75" fmla="*/ 2147483647 h 416"/>
              <a:gd name="T76" fmla="*/ 2147483647 w 774"/>
              <a:gd name="T77" fmla="*/ 2147483647 h 416"/>
              <a:gd name="T78" fmla="*/ 2147483647 w 774"/>
              <a:gd name="T79" fmla="*/ 2147483647 h 416"/>
              <a:gd name="T80" fmla="*/ 2147483647 w 774"/>
              <a:gd name="T81" fmla="*/ 2147483647 h 416"/>
              <a:gd name="T82" fmla="*/ 2147483647 w 774"/>
              <a:gd name="T83" fmla="*/ 2147483647 h 416"/>
              <a:gd name="T84" fmla="*/ 2147483647 w 774"/>
              <a:gd name="T85" fmla="*/ 2147483647 h 416"/>
              <a:gd name="T86" fmla="*/ 2147483647 w 774"/>
              <a:gd name="T87" fmla="*/ 2147483647 h 416"/>
              <a:gd name="T88" fmla="*/ 2147483647 w 774"/>
              <a:gd name="T89" fmla="*/ 2147483647 h 416"/>
              <a:gd name="T90" fmla="*/ 2147483647 w 774"/>
              <a:gd name="T91" fmla="*/ 2147483647 h 416"/>
              <a:gd name="T92" fmla="*/ 2147483647 w 774"/>
              <a:gd name="T93" fmla="*/ 2147483647 h 416"/>
              <a:gd name="T94" fmla="*/ 2147483647 w 774"/>
              <a:gd name="T95" fmla="*/ 2147483647 h 416"/>
              <a:gd name="T96" fmla="*/ 2147483647 w 774"/>
              <a:gd name="T97" fmla="*/ 2147483647 h 416"/>
              <a:gd name="T98" fmla="*/ 2147483647 w 774"/>
              <a:gd name="T99" fmla="*/ 2147483647 h 416"/>
              <a:gd name="T100" fmla="*/ 2147483647 w 774"/>
              <a:gd name="T101" fmla="*/ 2147483647 h 416"/>
              <a:gd name="T102" fmla="*/ 2147483647 w 774"/>
              <a:gd name="T103" fmla="*/ 2147483647 h 416"/>
              <a:gd name="T104" fmla="*/ 2147483647 w 774"/>
              <a:gd name="T105" fmla="*/ 2147483647 h 416"/>
              <a:gd name="T106" fmla="*/ 2147483647 w 774"/>
              <a:gd name="T107" fmla="*/ 2147483647 h 416"/>
              <a:gd name="T108" fmla="*/ 2147483647 w 774"/>
              <a:gd name="T109" fmla="*/ 2147483647 h 41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774"/>
              <a:gd name="T166" fmla="*/ 0 h 416"/>
              <a:gd name="T167" fmla="*/ 774 w 774"/>
              <a:gd name="T168" fmla="*/ 416 h 41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774" h="416">
                <a:moveTo>
                  <a:pt x="585" y="10"/>
                </a:moveTo>
                <a:lnTo>
                  <a:pt x="601" y="16"/>
                </a:lnTo>
                <a:lnTo>
                  <a:pt x="637" y="26"/>
                </a:lnTo>
                <a:lnTo>
                  <a:pt x="642" y="32"/>
                </a:lnTo>
                <a:lnTo>
                  <a:pt x="666" y="37"/>
                </a:lnTo>
                <a:lnTo>
                  <a:pt x="679" y="27"/>
                </a:lnTo>
                <a:lnTo>
                  <a:pt x="687" y="29"/>
                </a:lnTo>
                <a:lnTo>
                  <a:pt x="704" y="29"/>
                </a:lnTo>
                <a:lnTo>
                  <a:pt x="705" y="32"/>
                </a:lnTo>
                <a:lnTo>
                  <a:pt x="736" y="39"/>
                </a:lnTo>
                <a:lnTo>
                  <a:pt x="753" y="44"/>
                </a:lnTo>
                <a:lnTo>
                  <a:pt x="762" y="47"/>
                </a:lnTo>
                <a:lnTo>
                  <a:pt x="769" y="49"/>
                </a:lnTo>
                <a:lnTo>
                  <a:pt x="772" y="50"/>
                </a:lnTo>
                <a:lnTo>
                  <a:pt x="774" y="52"/>
                </a:lnTo>
                <a:lnTo>
                  <a:pt x="774" y="54"/>
                </a:lnTo>
                <a:lnTo>
                  <a:pt x="771" y="55"/>
                </a:lnTo>
                <a:lnTo>
                  <a:pt x="764" y="55"/>
                </a:lnTo>
                <a:lnTo>
                  <a:pt x="762" y="57"/>
                </a:lnTo>
                <a:lnTo>
                  <a:pt x="766" y="59"/>
                </a:lnTo>
                <a:lnTo>
                  <a:pt x="766" y="63"/>
                </a:lnTo>
                <a:lnTo>
                  <a:pt x="762" y="63"/>
                </a:lnTo>
                <a:lnTo>
                  <a:pt x="758" y="62"/>
                </a:lnTo>
                <a:lnTo>
                  <a:pt x="751" y="60"/>
                </a:lnTo>
                <a:lnTo>
                  <a:pt x="744" y="62"/>
                </a:lnTo>
                <a:lnTo>
                  <a:pt x="741" y="63"/>
                </a:lnTo>
                <a:lnTo>
                  <a:pt x="735" y="63"/>
                </a:lnTo>
                <a:lnTo>
                  <a:pt x="728" y="65"/>
                </a:lnTo>
                <a:lnTo>
                  <a:pt x="725" y="67"/>
                </a:lnTo>
                <a:lnTo>
                  <a:pt x="720" y="68"/>
                </a:lnTo>
                <a:lnTo>
                  <a:pt x="717" y="68"/>
                </a:lnTo>
                <a:lnTo>
                  <a:pt x="713" y="67"/>
                </a:lnTo>
                <a:lnTo>
                  <a:pt x="710" y="63"/>
                </a:lnTo>
                <a:lnTo>
                  <a:pt x="707" y="65"/>
                </a:lnTo>
                <a:lnTo>
                  <a:pt x="704" y="67"/>
                </a:lnTo>
                <a:lnTo>
                  <a:pt x="705" y="68"/>
                </a:lnTo>
                <a:lnTo>
                  <a:pt x="710" y="72"/>
                </a:lnTo>
                <a:lnTo>
                  <a:pt x="709" y="73"/>
                </a:lnTo>
                <a:lnTo>
                  <a:pt x="710" y="75"/>
                </a:lnTo>
                <a:lnTo>
                  <a:pt x="717" y="78"/>
                </a:lnTo>
                <a:lnTo>
                  <a:pt x="722" y="80"/>
                </a:lnTo>
                <a:lnTo>
                  <a:pt x="723" y="83"/>
                </a:lnTo>
                <a:lnTo>
                  <a:pt x="728" y="83"/>
                </a:lnTo>
                <a:lnTo>
                  <a:pt x="733" y="83"/>
                </a:lnTo>
                <a:lnTo>
                  <a:pt x="738" y="83"/>
                </a:lnTo>
                <a:lnTo>
                  <a:pt x="748" y="81"/>
                </a:lnTo>
                <a:lnTo>
                  <a:pt x="753" y="83"/>
                </a:lnTo>
                <a:lnTo>
                  <a:pt x="754" y="86"/>
                </a:lnTo>
                <a:lnTo>
                  <a:pt x="753" y="90"/>
                </a:lnTo>
                <a:lnTo>
                  <a:pt x="748" y="91"/>
                </a:lnTo>
                <a:lnTo>
                  <a:pt x="743" y="91"/>
                </a:lnTo>
                <a:lnTo>
                  <a:pt x="740" y="91"/>
                </a:lnTo>
                <a:lnTo>
                  <a:pt x="740" y="93"/>
                </a:lnTo>
                <a:lnTo>
                  <a:pt x="740" y="96"/>
                </a:lnTo>
                <a:lnTo>
                  <a:pt x="736" y="96"/>
                </a:lnTo>
                <a:lnTo>
                  <a:pt x="731" y="96"/>
                </a:lnTo>
                <a:lnTo>
                  <a:pt x="730" y="94"/>
                </a:lnTo>
                <a:lnTo>
                  <a:pt x="727" y="90"/>
                </a:lnTo>
                <a:lnTo>
                  <a:pt x="722" y="90"/>
                </a:lnTo>
                <a:lnTo>
                  <a:pt x="718" y="90"/>
                </a:lnTo>
                <a:lnTo>
                  <a:pt x="715" y="91"/>
                </a:lnTo>
                <a:lnTo>
                  <a:pt x="713" y="93"/>
                </a:lnTo>
                <a:lnTo>
                  <a:pt x="715" y="96"/>
                </a:lnTo>
                <a:lnTo>
                  <a:pt x="717" y="99"/>
                </a:lnTo>
                <a:lnTo>
                  <a:pt x="722" y="101"/>
                </a:lnTo>
                <a:lnTo>
                  <a:pt x="727" y="101"/>
                </a:lnTo>
                <a:lnTo>
                  <a:pt x="731" y="101"/>
                </a:lnTo>
                <a:lnTo>
                  <a:pt x="735" y="103"/>
                </a:lnTo>
                <a:lnTo>
                  <a:pt x="736" y="106"/>
                </a:lnTo>
                <a:lnTo>
                  <a:pt x="738" y="111"/>
                </a:lnTo>
                <a:lnTo>
                  <a:pt x="736" y="114"/>
                </a:lnTo>
                <a:lnTo>
                  <a:pt x="736" y="117"/>
                </a:lnTo>
                <a:lnTo>
                  <a:pt x="735" y="121"/>
                </a:lnTo>
                <a:lnTo>
                  <a:pt x="733" y="122"/>
                </a:lnTo>
                <a:lnTo>
                  <a:pt x="730" y="125"/>
                </a:lnTo>
                <a:lnTo>
                  <a:pt x="723" y="132"/>
                </a:lnTo>
                <a:lnTo>
                  <a:pt x="710" y="142"/>
                </a:lnTo>
                <a:lnTo>
                  <a:pt x="709" y="125"/>
                </a:lnTo>
                <a:lnTo>
                  <a:pt x="694" y="116"/>
                </a:lnTo>
                <a:lnTo>
                  <a:pt x="682" y="117"/>
                </a:lnTo>
                <a:lnTo>
                  <a:pt x="678" y="150"/>
                </a:lnTo>
                <a:lnTo>
                  <a:pt x="660" y="155"/>
                </a:lnTo>
                <a:lnTo>
                  <a:pt x="640" y="150"/>
                </a:lnTo>
                <a:lnTo>
                  <a:pt x="622" y="145"/>
                </a:lnTo>
                <a:lnTo>
                  <a:pt x="616" y="147"/>
                </a:lnTo>
                <a:lnTo>
                  <a:pt x="586" y="163"/>
                </a:lnTo>
                <a:lnTo>
                  <a:pt x="599" y="171"/>
                </a:lnTo>
                <a:lnTo>
                  <a:pt x="598" y="174"/>
                </a:lnTo>
                <a:lnTo>
                  <a:pt x="576" y="171"/>
                </a:lnTo>
                <a:lnTo>
                  <a:pt x="571" y="183"/>
                </a:lnTo>
                <a:lnTo>
                  <a:pt x="575" y="189"/>
                </a:lnTo>
                <a:lnTo>
                  <a:pt x="586" y="204"/>
                </a:lnTo>
                <a:lnTo>
                  <a:pt x="565" y="207"/>
                </a:lnTo>
                <a:lnTo>
                  <a:pt x="552" y="207"/>
                </a:lnTo>
                <a:lnTo>
                  <a:pt x="542" y="204"/>
                </a:lnTo>
                <a:lnTo>
                  <a:pt x="534" y="199"/>
                </a:lnTo>
                <a:lnTo>
                  <a:pt x="523" y="191"/>
                </a:lnTo>
                <a:lnTo>
                  <a:pt x="513" y="187"/>
                </a:lnTo>
                <a:lnTo>
                  <a:pt x="500" y="189"/>
                </a:lnTo>
                <a:lnTo>
                  <a:pt x="493" y="189"/>
                </a:lnTo>
                <a:lnTo>
                  <a:pt x="485" y="191"/>
                </a:lnTo>
                <a:lnTo>
                  <a:pt x="474" y="192"/>
                </a:lnTo>
                <a:lnTo>
                  <a:pt x="465" y="197"/>
                </a:lnTo>
                <a:lnTo>
                  <a:pt x="462" y="205"/>
                </a:lnTo>
                <a:lnTo>
                  <a:pt x="461" y="212"/>
                </a:lnTo>
                <a:lnTo>
                  <a:pt x="461" y="217"/>
                </a:lnTo>
                <a:lnTo>
                  <a:pt x="464" y="220"/>
                </a:lnTo>
                <a:lnTo>
                  <a:pt x="465" y="223"/>
                </a:lnTo>
                <a:lnTo>
                  <a:pt x="467" y="228"/>
                </a:lnTo>
                <a:lnTo>
                  <a:pt x="467" y="231"/>
                </a:lnTo>
                <a:lnTo>
                  <a:pt x="469" y="235"/>
                </a:lnTo>
                <a:lnTo>
                  <a:pt x="469" y="240"/>
                </a:lnTo>
                <a:lnTo>
                  <a:pt x="467" y="245"/>
                </a:lnTo>
                <a:lnTo>
                  <a:pt x="459" y="249"/>
                </a:lnTo>
                <a:lnTo>
                  <a:pt x="454" y="251"/>
                </a:lnTo>
                <a:lnTo>
                  <a:pt x="446" y="248"/>
                </a:lnTo>
                <a:lnTo>
                  <a:pt x="431" y="246"/>
                </a:lnTo>
                <a:lnTo>
                  <a:pt x="416" y="245"/>
                </a:lnTo>
                <a:lnTo>
                  <a:pt x="407" y="246"/>
                </a:lnTo>
                <a:lnTo>
                  <a:pt x="403" y="253"/>
                </a:lnTo>
                <a:lnTo>
                  <a:pt x="402" y="261"/>
                </a:lnTo>
                <a:lnTo>
                  <a:pt x="394" y="274"/>
                </a:lnTo>
                <a:lnTo>
                  <a:pt x="389" y="276"/>
                </a:lnTo>
                <a:lnTo>
                  <a:pt x="389" y="279"/>
                </a:lnTo>
                <a:lnTo>
                  <a:pt x="387" y="280"/>
                </a:lnTo>
                <a:lnTo>
                  <a:pt x="374" y="282"/>
                </a:lnTo>
                <a:lnTo>
                  <a:pt x="369" y="284"/>
                </a:lnTo>
                <a:lnTo>
                  <a:pt x="367" y="285"/>
                </a:lnTo>
                <a:lnTo>
                  <a:pt x="367" y="289"/>
                </a:lnTo>
                <a:lnTo>
                  <a:pt x="364" y="290"/>
                </a:lnTo>
                <a:lnTo>
                  <a:pt x="354" y="290"/>
                </a:lnTo>
                <a:lnTo>
                  <a:pt x="351" y="290"/>
                </a:lnTo>
                <a:lnTo>
                  <a:pt x="350" y="294"/>
                </a:lnTo>
                <a:lnTo>
                  <a:pt x="345" y="294"/>
                </a:lnTo>
                <a:lnTo>
                  <a:pt x="343" y="289"/>
                </a:lnTo>
                <a:lnTo>
                  <a:pt x="338" y="292"/>
                </a:lnTo>
                <a:lnTo>
                  <a:pt x="336" y="295"/>
                </a:lnTo>
                <a:lnTo>
                  <a:pt x="341" y="305"/>
                </a:lnTo>
                <a:lnTo>
                  <a:pt x="340" y="307"/>
                </a:lnTo>
                <a:lnTo>
                  <a:pt x="330" y="307"/>
                </a:lnTo>
                <a:lnTo>
                  <a:pt x="323" y="305"/>
                </a:lnTo>
                <a:lnTo>
                  <a:pt x="320" y="305"/>
                </a:lnTo>
                <a:lnTo>
                  <a:pt x="310" y="308"/>
                </a:lnTo>
                <a:lnTo>
                  <a:pt x="299" y="308"/>
                </a:lnTo>
                <a:lnTo>
                  <a:pt x="294" y="311"/>
                </a:lnTo>
                <a:lnTo>
                  <a:pt x="291" y="311"/>
                </a:lnTo>
                <a:lnTo>
                  <a:pt x="292" y="313"/>
                </a:lnTo>
                <a:lnTo>
                  <a:pt x="296" y="320"/>
                </a:lnTo>
                <a:lnTo>
                  <a:pt x="297" y="320"/>
                </a:lnTo>
                <a:lnTo>
                  <a:pt x="304" y="325"/>
                </a:lnTo>
                <a:lnTo>
                  <a:pt x="309" y="331"/>
                </a:lnTo>
                <a:lnTo>
                  <a:pt x="309" y="334"/>
                </a:lnTo>
                <a:lnTo>
                  <a:pt x="299" y="344"/>
                </a:lnTo>
                <a:lnTo>
                  <a:pt x="299" y="346"/>
                </a:lnTo>
                <a:lnTo>
                  <a:pt x="312" y="354"/>
                </a:lnTo>
                <a:lnTo>
                  <a:pt x="312" y="357"/>
                </a:lnTo>
                <a:lnTo>
                  <a:pt x="310" y="362"/>
                </a:lnTo>
                <a:lnTo>
                  <a:pt x="299" y="373"/>
                </a:lnTo>
                <a:lnTo>
                  <a:pt x="296" y="375"/>
                </a:lnTo>
                <a:lnTo>
                  <a:pt x="284" y="378"/>
                </a:lnTo>
                <a:lnTo>
                  <a:pt x="284" y="380"/>
                </a:lnTo>
                <a:lnTo>
                  <a:pt x="286" y="380"/>
                </a:lnTo>
                <a:lnTo>
                  <a:pt x="284" y="388"/>
                </a:lnTo>
                <a:lnTo>
                  <a:pt x="281" y="391"/>
                </a:lnTo>
                <a:lnTo>
                  <a:pt x="270" y="395"/>
                </a:lnTo>
                <a:lnTo>
                  <a:pt x="263" y="400"/>
                </a:lnTo>
                <a:lnTo>
                  <a:pt x="256" y="401"/>
                </a:lnTo>
                <a:lnTo>
                  <a:pt x="253" y="409"/>
                </a:lnTo>
                <a:lnTo>
                  <a:pt x="252" y="409"/>
                </a:lnTo>
                <a:lnTo>
                  <a:pt x="247" y="406"/>
                </a:lnTo>
                <a:lnTo>
                  <a:pt x="242" y="406"/>
                </a:lnTo>
                <a:lnTo>
                  <a:pt x="237" y="411"/>
                </a:lnTo>
                <a:lnTo>
                  <a:pt x="219" y="416"/>
                </a:lnTo>
                <a:lnTo>
                  <a:pt x="203" y="409"/>
                </a:lnTo>
                <a:lnTo>
                  <a:pt x="181" y="411"/>
                </a:lnTo>
                <a:lnTo>
                  <a:pt x="175" y="406"/>
                </a:lnTo>
                <a:lnTo>
                  <a:pt x="181" y="400"/>
                </a:lnTo>
                <a:lnTo>
                  <a:pt x="170" y="393"/>
                </a:lnTo>
                <a:lnTo>
                  <a:pt x="160" y="393"/>
                </a:lnTo>
                <a:lnTo>
                  <a:pt x="149" y="395"/>
                </a:lnTo>
                <a:lnTo>
                  <a:pt x="126" y="411"/>
                </a:lnTo>
                <a:lnTo>
                  <a:pt x="116" y="413"/>
                </a:lnTo>
                <a:lnTo>
                  <a:pt x="115" y="409"/>
                </a:lnTo>
                <a:lnTo>
                  <a:pt x="77" y="406"/>
                </a:lnTo>
                <a:lnTo>
                  <a:pt x="82" y="401"/>
                </a:lnTo>
                <a:lnTo>
                  <a:pt x="74" y="400"/>
                </a:lnTo>
                <a:lnTo>
                  <a:pt x="66" y="391"/>
                </a:lnTo>
                <a:lnTo>
                  <a:pt x="69" y="390"/>
                </a:lnTo>
                <a:lnTo>
                  <a:pt x="79" y="365"/>
                </a:lnTo>
                <a:lnTo>
                  <a:pt x="59" y="359"/>
                </a:lnTo>
                <a:lnTo>
                  <a:pt x="48" y="351"/>
                </a:lnTo>
                <a:lnTo>
                  <a:pt x="44" y="349"/>
                </a:lnTo>
                <a:lnTo>
                  <a:pt x="43" y="347"/>
                </a:lnTo>
                <a:lnTo>
                  <a:pt x="44" y="334"/>
                </a:lnTo>
                <a:lnTo>
                  <a:pt x="44" y="331"/>
                </a:lnTo>
                <a:lnTo>
                  <a:pt x="43" y="328"/>
                </a:lnTo>
                <a:lnTo>
                  <a:pt x="33" y="333"/>
                </a:lnTo>
                <a:lnTo>
                  <a:pt x="0" y="333"/>
                </a:lnTo>
                <a:lnTo>
                  <a:pt x="0" y="323"/>
                </a:lnTo>
                <a:lnTo>
                  <a:pt x="4" y="318"/>
                </a:lnTo>
                <a:lnTo>
                  <a:pt x="13" y="313"/>
                </a:lnTo>
                <a:lnTo>
                  <a:pt x="15" y="302"/>
                </a:lnTo>
                <a:lnTo>
                  <a:pt x="21" y="300"/>
                </a:lnTo>
                <a:lnTo>
                  <a:pt x="30" y="302"/>
                </a:lnTo>
                <a:lnTo>
                  <a:pt x="48" y="300"/>
                </a:lnTo>
                <a:lnTo>
                  <a:pt x="49" y="279"/>
                </a:lnTo>
                <a:lnTo>
                  <a:pt x="52" y="274"/>
                </a:lnTo>
                <a:lnTo>
                  <a:pt x="57" y="272"/>
                </a:lnTo>
                <a:lnTo>
                  <a:pt x="67" y="274"/>
                </a:lnTo>
                <a:lnTo>
                  <a:pt x="66" y="295"/>
                </a:lnTo>
                <a:lnTo>
                  <a:pt x="74" y="302"/>
                </a:lnTo>
                <a:lnTo>
                  <a:pt x="83" y="303"/>
                </a:lnTo>
                <a:lnTo>
                  <a:pt x="88" y="292"/>
                </a:lnTo>
                <a:lnTo>
                  <a:pt x="83" y="282"/>
                </a:lnTo>
                <a:lnTo>
                  <a:pt x="88" y="276"/>
                </a:lnTo>
                <a:lnTo>
                  <a:pt x="95" y="274"/>
                </a:lnTo>
                <a:lnTo>
                  <a:pt x="103" y="272"/>
                </a:lnTo>
                <a:lnTo>
                  <a:pt x="155" y="277"/>
                </a:lnTo>
                <a:lnTo>
                  <a:pt x="163" y="256"/>
                </a:lnTo>
                <a:lnTo>
                  <a:pt x="165" y="243"/>
                </a:lnTo>
                <a:lnTo>
                  <a:pt x="165" y="233"/>
                </a:lnTo>
                <a:lnTo>
                  <a:pt x="168" y="231"/>
                </a:lnTo>
                <a:lnTo>
                  <a:pt x="172" y="214"/>
                </a:lnTo>
                <a:lnTo>
                  <a:pt x="178" y="212"/>
                </a:lnTo>
                <a:lnTo>
                  <a:pt x="188" y="212"/>
                </a:lnTo>
                <a:lnTo>
                  <a:pt x="198" y="212"/>
                </a:lnTo>
                <a:lnTo>
                  <a:pt x="212" y="214"/>
                </a:lnTo>
                <a:lnTo>
                  <a:pt x="222" y="218"/>
                </a:lnTo>
                <a:lnTo>
                  <a:pt x="230" y="218"/>
                </a:lnTo>
                <a:lnTo>
                  <a:pt x="261" y="214"/>
                </a:lnTo>
                <a:lnTo>
                  <a:pt x="289" y="209"/>
                </a:lnTo>
                <a:lnTo>
                  <a:pt x="289" y="197"/>
                </a:lnTo>
                <a:lnTo>
                  <a:pt x="276" y="186"/>
                </a:lnTo>
                <a:lnTo>
                  <a:pt x="278" y="174"/>
                </a:lnTo>
                <a:lnTo>
                  <a:pt x="291" y="176"/>
                </a:lnTo>
                <a:lnTo>
                  <a:pt x="315" y="178"/>
                </a:lnTo>
                <a:lnTo>
                  <a:pt x="319" y="174"/>
                </a:lnTo>
                <a:lnTo>
                  <a:pt x="314" y="173"/>
                </a:lnTo>
                <a:lnTo>
                  <a:pt x="289" y="171"/>
                </a:lnTo>
                <a:lnTo>
                  <a:pt x="284" y="166"/>
                </a:lnTo>
                <a:lnTo>
                  <a:pt x="286" y="160"/>
                </a:lnTo>
                <a:lnTo>
                  <a:pt x="288" y="152"/>
                </a:lnTo>
                <a:lnTo>
                  <a:pt x="274" y="148"/>
                </a:lnTo>
                <a:lnTo>
                  <a:pt x="273" y="140"/>
                </a:lnTo>
                <a:lnTo>
                  <a:pt x="283" y="125"/>
                </a:lnTo>
                <a:lnTo>
                  <a:pt x="296" y="114"/>
                </a:lnTo>
                <a:lnTo>
                  <a:pt x="315" y="104"/>
                </a:lnTo>
                <a:lnTo>
                  <a:pt x="336" y="99"/>
                </a:lnTo>
                <a:lnTo>
                  <a:pt x="361" y="104"/>
                </a:lnTo>
                <a:lnTo>
                  <a:pt x="398" y="94"/>
                </a:lnTo>
                <a:lnTo>
                  <a:pt x="408" y="93"/>
                </a:lnTo>
                <a:lnTo>
                  <a:pt x="444" y="93"/>
                </a:lnTo>
                <a:lnTo>
                  <a:pt x="457" y="98"/>
                </a:lnTo>
                <a:lnTo>
                  <a:pt x="472" y="98"/>
                </a:lnTo>
                <a:lnTo>
                  <a:pt x="474" y="91"/>
                </a:lnTo>
                <a:lnTo>
                  <a:pt x="488" y="86"/>
                </a:lnTo>
                <a:lnTo>
                  <a:pt x="493" y="78"/>
                </a:lnTo>
                <a:lnTo>
                  <a:pt x="496" y="54"/>
                </a:lnTo>
                <a:lnTo>
                  <a:pt x="495" y="45"/>
                </a:lnTo>
                <a:lnTo>
                  <a:pt x="483" y="36"/>
                </a:lnTo>
                <a:lnTo>
                  <a:pt x="490" y="31"/>
                </a:lnTo>
                <a:lnTo>
                  <a:pt x="496" y="18"/>
                </a:lnTo>
                <a:lnTo>
                  <a:pt x="485" y="16"/>
                </a:lnTo>
                <a:lnTo>
                  <a:pt x="480" y="11"/>
                </a:lnTo>
                <a:lnTo>
                  <a:pt x="487" y="8"/>
                </a:lnTo>
                <a:lnTo>
                  <a:pt x="500" y="0"/>
                </a:lnTo>
                <a:lnTo>
                  <a:pt x="501" y="5"/>
                </a:lnTo>
                <a:lnTo>
                  <a:pt x="516" y="19"/>
                </a:lnTo>
                <a:lnTo>
                  <a:pt x="523" y="19"/>
                </a:lnTo>
                <a:lnTo>
                  <a:pt x="532" y="13"/>
                </a:lnTo>
                <a:lnTo>
                  <a:pt x="536" y="13"/>
                </a:lnTo>
                <a:lnTo>
                  <a:pt x="550" y="18"/>
                </a:lnTo>
                <a:lnTo>
                  <a:pt x="555" y="19"/>
                </a:lnTo>
                <a:lnTo>
                  <a:pt x="576" y="13"/>
                </a:lnTo>
                <a:lnTo>
                  <a:pt x="585" y="10"/>
                </a:lnTo>
                <a:close/>
              </a:path>
            </a:pathLst>
          </a:custGeom>
          <a:solidFill>
            <a:srgbClr val="009900">
              <a:alpha val="43921"/>
            </a:srgbClr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16" name="Freeform 24"/>
          <p:cNvSpPr>
            <a:spLocks/>
          </p:cNvSpPr>
          <p:nvPr/>
        </p:nvSpPr>
        <p:spPr bwMode="auto">
          <a:xfrm>
            <a:off x="2678113" y="2201863"/>
            <a:ext cx="692150" cy="698500"/>
          </a:xfrm>
          <a:custGeom>
            <a:avLst/>
            <a:gdLst>
              <a:gd name="T0" fmla="*/ 2147483647 w 684"/>
              <a:gd name="T1" fmla="*/ 2147483647 h 449"/>
              <a:gd name="T2" fmla="*/ 2147483647 w 684"/>
              <a:gd name="T3" fmla="*/ 2147483647 h 449"/>
              <a:gd name="T4" fmla="*/ 2147483647 w 684"/>
              <a:gd name="T5" fmla="*/ 2147483647 h 449"/>
              <a:gd name="T6" fmla="*/ 2147483647 w 684"/>
              <a:gd name="T7" fmla="*/ 2147483647 h 449"/>
              <a:gd name="T8" fmla="*/ 2147483647 w 684"/>
              <a:gd name="T9" fmla="*/ 2147483647 h 449"/>
              <a:gd name="T10" fmla="*/ 2147483647 w 684"/>
              <a:gd name="T11" fmla="*/ 2147483647 h 449"/>
              <a:gd name="T12" fmla="*/ 2147483647 w 684"/>
              <a:gd name="T13" fmla="*/ 2147483647 h 449"/>
              <a:gd name="T14" fmla="*/ 2147483647 w 684"/>
              <a:gd name="T15" fmla="*/ 2147483647 h 449"/>
              <a:gd name="T16" fmla="*/ 2147483647 w 684"/>
              <a:gd name="T17" fmla="*/ 2147483647 h 449"/>
              <a:gd name="T18" fmla="*/ 2147483647 w 684"/>
              <a:gd name="T19" fmla="*/ 2147483647 h 449"/>
              <a:gd name="T20" fmla="*/ 2147483647 w 684"/>
              <a:gd name="T21" fmla="*/ 2147483647 h 449"/>
              <a:gd name="T22" fmla="*/ 2147483647 w 684"/>
              <a:gd name="T23" fmla="*/ 2147483647 h 449"/>
              <a:gd name="T24" fmla="*/ 2147483647 w 684"/>
              <a:gd name="T25" fmla="*/ 2147483647 h 449"/>
              <a:gd name="T26" fmla="*/ 2147483647 w 684"/>
              <a:gd name="T27" fmla="*/ 2147483647 h 449"/>
              <a:gd name="T28" fmla="*/ 2147483647 w 684"/>
              <a:gd name="T29" fmla="*/ 2147483647 h 449"/>
              <a:gd name="T30" fmla="*/ 2147483647 w 684"/>
              <a:gd name="T31" fmla="*/ 2147483647 h 449"/>
              <a:gd name="T32" fmla="*/ 2147483647 w 684"/>
              <a:gd name="T33" fmla="*/ 2147483647 h 449"/>
              <a:gd name="T34" fmla="*/ 2147483647 w 684"/>
              <a:gd name="T35" fmla="*/ 2147483647 h 449"/>
              <a:gd name="T36" fmla="*/ 2147483647 w 684"/>
              <a:gd name="T37" fmla="*/ 2147483647 h 449"/>
              <a:gd name="T38" fmla="*/ 2147483647 w 684"/>
              <a:gd name="T39" fmla="*/ 2147483647 h 449"/>
              <a:gd name="T40" fmla="*/ 2147483647 w 684"/>
              <a:gd name="T41" fmla="*/ 2147483647 h 449"/>
              <a:gd name="T42" fmla="*/ 2147483647 w 684"/>
              <a:gd name="T43" fmla="*/ 2147483647 h 449"/>
              <a:gd name="T44" fmla="*/ 2147483647 w 684"/>
              <a:gd name="T45" fmla="*/ 2147483647 h 449"/>
              <a:gd name="T46" fmla="*/ 2147483647 w 684"/>
              <a:gd name="T47" fmla="*/ 2147483647 h 449"/>
              <a:gd name="T48" fmla="*/ 2147483647 w 684"/>
              <a:gd name="T49" fmla="*/ 2147483647 h 449"/>
              <a:gd name="T50" fmla="*/ 2147483647 w 684"/>
              <a:gd name="T51" fmla="*/ 2147483647 h 449"/>
              <a:gd name="T52" fmla="*/ 2147483647 w 684"/>
              <a:gd name="T53" fmla="*/ 2147483647 h 449"/>
              <a:gd name="T54" fmla="*/ 2147483647 w 684"/>
              <a:gd name="T55" fmla="*/ 2147483647 h 449"/>
              <a:gd name="T56" fmla="*/ 2147483647 w 684"/>
              <a:gd name="T57" fmla="*/ 2147483647 h 449"/>
              <a:gd name="T58" fmla="*/ 2147483647 w 684"/>
              <a:gd name="T59" fmla="*/ 2147483647 h 449"/>
              <a:gd name="T60" fmla="*/ 2147483647 w 684"/>
              <a:gd name="T61" fmla="*/ 2147483647 h 449"/>
              <a:gd name="T62" fmla="*/ 2147483647 w 684"/>
              <a:gd name="T63" fmla="*/ 2147483647 h 449"/>
              <a:gd name="T64" fmla="*/ 2147483647 w 684"/>
              <a:gd name="T65" fmla="*/ 2147483647 h 449"/>
              <a:gd name="T66" fmla="*/ 2147483647 w 684"/>
              <a:gd name="T67" fmla="*/ 2147483647 h 449"/>
              <a:gd name="T68" fmla="*/ 2147483647 w 684"/>
              <a:gd name="T69" fmla="*/ 2147483647 h 449"/>
              <a:gd name="T70" fmla="*/ 2147483647 w 684"/>
              <a:gd name="T71" fmla="*/ 2147483647 h 449"/>
              <a:gd name="T72" fmla="*/ 2147483647 w 684"/>
              <a:gd name="T73" fmla="*/ 2147483647 h 449"/>
              <a:gd name="T74" fmla="*/ 2147483647 w 684"/>
              <a:gd name="T75" fmla="*/ 2147483647 h 449"/>
              <a:gd name="T76" fmla="*/ 2147483647 w 684"/>
              <a:gd name="T77" fmla="*/ 2147483647 h 449"/>
              <a:gd name="T78" fmla="*/ 2147483647 w 684"/>
              <a:gd name="T79" fmla="*/ 2147483647 h 449"/>
              <a:gd name="T80" fmla="*/ 2147483647 w 684"/>
              <a:gd name="T81" fmla="*/ 2147483647 h 449"/>
              <a:gd name="T82" fmla="*/ 2147483647 w 684"/>
              <a:gd name="T83" fmla="*/ 2147483647 h 449"/>
              <a:gd name="T84" fmla="*/ 2147483647 w 684"/>
              <a:gd name="T85" fmla="*/ 2147483647 h 449"/>
              <a:gd name="T86" fmla="*/ 2147483647 w 684"/>
              <a:gd name="T87" fmla="*/ 2147483647 h 449"/>
              <a:gd name="T88" fmla="*/ 2147483647 w 684"/>
              <a:gd name="T89" fmla="*/ 2147483647 h 449"/>
              <a:gd name="T90" fmla="*/ 2147483647 w 684"/>
              <a:gd name="T91" fmla="*/ 2147483647 h 449"/>
              <a:gd name="T92" fmla="*/ 2147483647 w 684"/>
              <a:gd name="T93" fmla="*/ 2147483647 h 449"/>
              <a:gd name="T94" fmla="*/ 2147483647 w 684"/>
              <a:gd name="T95" fmla="*/ 2147483647 h 449"/>
              <a:gd name="T96" fmla="*/ 2147483647 w 684"/>
              <a:gd name="T97" fmla="*/ 2147483647 h 449"/>
              <a:gd name="T98" fmla="*/ 2147483647 w 684"/>
              <a:gd name="T99" fmla="*/ 0 h 449"/>
              <a:gd name="T100" fmla="*/ 2147483647 w 684"/>
              <a:gd name="T101" fmla="*/ 2147483647 h 449"/>
              <a:gd name="T102" fmla="*/ 2147483647 w 684"/>
              <a:gd name="T103" fmla="*/ 2147483647 h 449"/>
              <a:gd name="T104" fmla="*/ 2147483647 w 684"/>
              <a:gd name="T105" fmla="*/ 2147483647 h 449"/>
              <a:gd name="T106" fmla="*/ 2147483647 w 684"/>
              <a:gd name="T107" fmla="*/ 2147483647 h 449"/>
              <a:gd name="T108" fmla="*/ 2147483647 w 684"/>
              <a:gd name="T109" fmla="*/ 2147483647 h 44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684"/>
              <a:gd name="T166" fmla="*/ 0 h 449"/>
              <a:gd name="T167" fmla="*/ 684 w 684"/>
              <a:gd name="T168" fmla="*/ 449 h 44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684" h="449">
                <a:moveTo>
                  <a:pt x="606" y="95"/>
                </a:moveTo>
                <a:lnTo>
                  <a:pt x="607" y="108"/>
                </a:lnTo>
                <a:lnTo>
                  <a:pt x="612" y="124"/>
                </a:lnTo>
                <a:lnTo>
                  <a:pt x="612" y="149"/>
                </a:lnTo>
                <a:lnTo>
                  <a:pt x="614" y="166"/>
                </a:lnTo>
                <a:lnTo>
                  <a:pt x="616" y="184"/>
                </a:lnTo>
                <a:lnTo>
                  <a:pt x="611" y="204"/>
                </a:lnTo>
                <a:lnTo>
                  <a:pt x="603" y="207"/>
                </a:lnTo>
                <a:lnTo>
                  <a:pt x="611" y="222"/>
                </a:lnTo>
                <a:lnTo>
                  <a:pt x="607" y="235"/>
                </a:lnTo>
                <a:lnTo>
                  <a:pt x="603" y="246"/>
                </a:lnTo>
                <a:lnTo>
                  <a:pt x="588" y="261"/>
                </a:lnTo>
                <a:lnTo>
                  <a:pt x="586" y="276"/>
                </a:lnTo>
                <a:lnTo>
                  <a:pt x="603" y="292"/>
                </a:lnTo>
                <a:lnTo>
                  <a:pt x="617" y="307"/>
                </a:lnTo>
                <a:lnTo>
                  <a:pt x="617" y="315"/>
                </a:lnTo>
                <a:lnTo>
                  <a:pt x="622" y="326"/>
                </a:lnTo>
                <a:lnTo>
                  <a:pt x="629" y="335"/>
                </a:lnTo>
                <a:lnTo>
                  <a:pt x="634" y="339"/>
                </a:lnTo>
                <a:lnTo>
                  <a:pt x="648" y="344"/>
                </a:lnTo>
                <a:lnTo>
                  <a:pt x="666" y="346"/>
                </a:lnTo>
                <a:lnTo>
                  <a:pt x="681" y="341"/>
                </a:lnTo>
                <a:lnTo>
                  <a:pt x="673" y="348"/>
                </a:lnTo>
                <a:lnTo>
                  <a:pt x="663" y="356"/>
                </a:lnTo>
                <a:lnTo>
                  <a:pt x="658" y="372"/>
                </a:lnTo>
                <a:lnTo>
                  <a:pt x="660" y="382"/>
                </a:lnTo>
                <a:lnTo>
                  <a:pt x="674" y="387"/>
                </a:lnTo>
                <a:lnTo>
                  <a:pt x="684" y="397"/>
                </a:lnTo>
                <a:lnTo>
                  <a:pt x="681" y="406"/>
                </a:lnTo>
                <a:lnTo>
                  <a:pt x="665" y="410"/>
                </a:lnTo>
                <a:lnTo>
                  <a:pt x="638" y="408"/>
                </a:lnTo>
                <a:lnTo>
                  <a:pt x="625" y="408"/>
                </a:lnTo>
                <a:lnTo>
                  <a:pt x="603" y="410"/>
                </a:lnTo>
                <a:lnTo>
                  <a:pt x="585" y="428"/>
                </a:lnTo>
                <a:lnTo>
                  <a:pt x="560" y="434"/>
                </a:lnTo>
                <a:lnTo>
                  <a:pt x="531" y="434"/>
                </a:lnTo>
                <a:lnTo>
                  <a:pt x="487" y="424"/>
                </a:lnTo>
                <a:lnTo>
                  <a:pt x="457" y="428"/>
                </a:lnTo>
                <a:lnTo>
                  <a:pt x="451" y="431"/>
                </a:lnTo>
                <a:lnTo>
                  <a:pt x="436" y="441"/>
                </a:lnTo>
                <a:lnTo>
                  <a:pt x="420" y="449"/>
                </a:lnTo>
                <a:lnTo>
                  <a:pt x="405" y="444"/>
                </a:lnTo>
                <a:lnTo>
                  <a:pt x="392" y="439"/>
                </a:lnTo>
                <a:lnTo>
                  <a:pt x="384" y="434"/>
                </a:lnTo>
                <a:lnTo>
                  <a:pt x="361" y="441"/>
                </a:lnTo>
                <a:lnTo>
                  <a:pt x="346" y="442"/>
                </a:lnTo>
                <a:lnTo>
                  <a:pt x="332" y="439"/>
                </a:lnTo>
                <a:lnTo>
                  <a:pt x="323" y="431"/>
                </a:lnTo>
                <a:lnTo>
                  <a:pt x="289" y="429"/>
                </a:lnTo>
                <a:lnTo>
                  <a:pt x="260" y="428"/>
                </a:lnTo>
                <a:lnTo>
                  <a:pt x="227" y="421"/>
                </a:lnTo>
                <a:lnTo>
                  <a:pt x="173" y="415"/>
                </a:lnTo>
                <a:lnTo>
                  <a:pt x="155" y="415"/>
                </a:lnTo>
                <a:lnTo>
                  <a:pt x="163" y="403"/>
                </a:lnTo>
                <a:lnTo>
                  <a:pt x="163" y="401"/>
                </a:lnTo>
                <a:lnTo>
                  <a:pt x="159" y="397"/>
                </a:lnTo>
                <a:lnTo>
                  <a:pt x="154" y="397"/>
                </a:lnTo>
                <a:lnTo>
                  <a:pt x="149" y="397"/>
                </a:lnTo>
                <a:lnTo>
                  <a:pt x="147" y="392"/>
                </a:lnTo>
                <a:lnTo>
                  <a:pt x="152" y="392"/>
                </a:lnTo>
                <a:lnTo>
                  <a:pt x="154" y="387"/>
                </a:lnTo>
                <a:lnTo>
                  <a:pt x="160" y="387"/>
                </a:lnTo>
                <a:lnTo>
                  <a:pt x="163" y="382"/>
                </a:lnTo>
                <a:lnTo>
                  <a:pt x="168" y="380"/>
                </a:lnTo>
                <a:lnTo>
                  <a:pt x="173" y="380"/>
                </a:lnTo>
                <a:lnTo>
                  <a:pt x="178" y="379"/>
                </a:lnTo>
                <a:lnTo>
                  <a:pt x="175" y="375"/>
                </a:lnTo>
                <a:lnTo>
                  <a:pt x="168" y="374"/>
                </a:lnTo>
                <a:lnTo>
                  <a:pt x="160" y="374"/>
                </a:lnTo>
                <a:lnTo>
                  <a:pt x="154" y="374"/>
                </a:lnTo>
                <a:lnTo>
                  <a:pt x="154" y="370"/>
                </a:lnTo>
                <a:lnTo>
                  <a:pt x="149" y="369"/>
                </a:lnTo>
                <a:lnTo>
                  <a:pt x="142" y="370"/>
                </a:lnTo>
                <a:lnTo>
                  <a:pt x="139" y="369"/>
                </a:lnTo>
                <a:lnTo>
                  <a:pt x="134" y="369"/>
                </a:lnTo>
                <a:lnTo>
                  <a:pt x="131" y="366"/>
                </a:lnTo>
                <a:lnTo>
                  <a:pt x="134" y="366"/>
                </a:lnTo>
                <a:lnTo>
                  <a:pt x="141" y="364"/>
                </a:lnTo>
                <a:lnTo>
                  <a:pt x="141" y="362"/>
                </a:lnTo>
                <a:lnTo>
                  <a:pt x="141" y="361"/>
                </a:lnTo>
                <a:lnTo>
                  <a:pt x="136" y="359"/>
                </a:lnTo>
                <a:lnTo>
                  <a:pt x="131" y="359"/>
                </a:lnTo>
                <a:lnTo>
                  <a:pt x="132" y="357"/>
                </a:lnTo>
                <a:lnTo>
                  <a:pt x="136" y="356"/>
                </a:lnTo>
                <a:lnTo>
                  <a:pt x="141" y="356"/>
                </a:lnTo>
                <a:lnTo>
                  <a:pt x="146" y="351"/>
                </a:lnTo>
                <a:lnTo>
                  <a:pt x="146" y="348"/>
                </a:lnTo>
                <a:lnTo>
                  <a:pt x="144" y="348"/>
                </a:lnTo>
                <a:lnTo>
                  <a:pt x="141" y="346"/>
                </a:lnTo>
                <a:lnTo>
                  <a:pt x="136" y="348"/>
                </a:lnTo>
                <a:lnTo>
                  <a:pt x="134" y="346"/>
                </a:lnTo>
                <a:lnTo>
                  <a:pt x="126" y="348"/>
                </a:lnTo>
                <a:lnTo>
                  <a:pt x="123" y="348"/>
                </a:lnTo>
                <a:lnTo>
                  <a:pt x="126" y="341"/>
                </a:lnTo>
                <a:lnTo>
                  <a:pt x="124" y="339"/>
                </a:lnTo>
                <a:lnTo>
                  <a:pt x="123" y="335"/>
                </a:lnTo>
                <a:lnTo>
                  <a:pt x="128" y="335"/>
                </a:lnTo>
                <a:lnTo>
                  <a:pt x="126" y="328"/>
                </a:lnTo>
                <a:lnTo>
                  <a:pt x="131" y="328"/>
                </a:lnTo>
                <a:lnTo>
                  <a:pt x="134" y="322"/>
                </a:lnTo>
                <a:lnTo>
                  <a:pt x="137" y="323"/>
                </a:lnTo>
                <a:lnTo>
                  <a:pt x="139" y="320"/>
                </a:lnTo>
                <a:lnTo>
                  <a:pt x="144" y="320"/>
                </a:lnTo>
                <a:lnTo>
                  <a:pt x="147" y="315"/>
                </a:lnTo>
                <a:lnTo>
                  <a:pt x="144" y="315"/>
                </a:lnTo>
                <a:lnTo>
                  <a:pt x="136" y="315"/>
                </a:lnTo>
                <a:lnTo>
                  <a:pt x="129" y="315"/>
                </a:lnTo>
                <a:lnTo>
                  <a:pt x="123" y="313"/>
                </a:lnTo>
                <a:lnTo>
                  <a:pt x="113" y="313"/>
                </a:lnTo>
                <a:lnTo>
                  <a:pt x="115" y="318"/>
                </a:lnTo>
                <a:lnTo>
                  <a:pt x="111" y="320"/>
                </a:lnTo>
                <a:lnTo>
                  <a:pt x="108" y="317"/>
                </a:lnTo>
                <a:lnTo>
                  <a:pt x="101" y="310"/>
                </a:lnTo>
                <a:lnTo>
                  <a:pt x="103" y="305"/>
                </a:lnTo>
                <a:lnTo>
                  <a:pt x="101" y="300"/>
                </a:lnTo>
                <a:lnTo>
                  <a:pt x="100" y="295"/>
                </a:lnTo>
                <a:lnTo>
                  <a:pt x="106" y="297"/>
                </a:lnTo>
                <a:lnTo>
                  <a:pt x="115" y="299"/>
                </a:lnTo>
                <a:lnTo>
                  <a:pt x="119" y="300"/>
                </a:lnTo>
                <a:lnTo>
                  <a:pt x="128" y="300"/>
                </a:lnTo>
                <a:lnTo>
                  <a:pt x="132" y="300"/>
                </a:lnTo>
                <a:lnTo>
                  <a:pt x="139" y="295"/>
                </a:lnTo>
                <a:lnTo>
                  <a:pt x="136" y="292"/>
                </a:lnTo>
                <a:lnTo>
                  <a:pt x="137" y="289"/>
                </a:lnTo>
                <a:lnTo>
                  <a:pt x="137" y="286"/>
                </a:lnTo>
                <a:lnTo>
                  <a:pt x="136" y="281"/>
                </a:lnTo>
                <a:lnTo>
                  <a:pt x="137" y="276"/>
                </a:lnTo>
                <a:lnTo>
                  <a:pt x="136" y="271"/>
                </a:lnTo>
                <a:lnTo>
                  <a:pt x="131" y="269"/>
                </a:lnTo>
                <a:lnTo>
                  <a:pt x="123" y="271"/>
                </a:lnTo>
                <a:lnTo>
                  <a:pt x="116" y="269"/>
                </a:lnTo>
                <a:lnTo>
                  <a:pt x="105" y="269"/>
                </a:lnTo>
                <a:lnTo>
                  <a:pt x="108" y="261"/>
                </a:lnTo>
                <a:lnTo>
                  <a:pt x="115" y="263"/>
                </a:lnTo>
                <a:lnTo>
                  <a:pt x="124" y="258"/>
                </a:lnTo>
                <a:lnTo>
                  <a:pt x="123" y="253"/>
                </a:lnTo>
                <a:lnTo>
                  <a:pt x="118" y="251"/>
                </a:lnTo>
                <a:lnTo>
                  <a:pt x="106" y="248"/>
                </a:lnTo>
                <a:lnTo>
                  <a:pt x="103" y="243"/>
                </a:lnTo>
                <a:lnTo>
                  <a:pt x="100" y="242"/>
                </a:lnTo>
                <a:lnTo>
                  <a:pt x="97" y="238"/>
                </a:lnTo>
                <a:lnTo>
                  <a:pt x="87" y="233"/>
                </a:lnTo>
                <a:lnTo>
                  <a:pt x="74" y="228"/>
                </a:lnTo>
                <a:lnTo>
                  <a:pt x="62" y="225"/>
                </a:lnTo>
                <a:lnTo>
                  <a:pt x="33" y="212"/>
                </a:lnTo>
                <a:lnTo>
                  <a:pt x="33" y="209"/>
                </a:lnTo>
                <a:lnTo>
                  <a:pt x="5" y="209"/>
                </a:lnTo>
                <a:lnTo>
                  <a:pt x="2" y="211"/>
                </a:lnTo>
                <a:lnTo>
                  <a:pt x="0" y="209"/>
                </a:lnTo>
                <a:lnTo>
                  <a:pt x="13" y="196"/>
                </a:lnTo>
                <a:lnTo>
                  <a:pt x="31" y="186"/>
                </a:lnTo>
                <a:lnTo>
                  <a:pt x="46" y="178"/>
                </a:lnTo>
                <a:lnTo>
                  <a:pt x="75" y="173"/>
                </a:lnTo>
                <a:lnTo>
                  <a:pt x="62" y="158"/>
                </a:lnTo>
                <a:lnTo>
                  <a:pt x="93" y="153"/>
                </a:lnTo>
                <a:lnTo>
                  <a:pt x="97" y="155"/>
                </a:lnTo>
                <a:lnTo>
                  <a:pt x="101" y="155"/>
                </a:lnTo>
                <a:lnTo>
                  <a:pt x="105" y="158"/>
                </a:lnTo>
                <a:lnTo>
                  <a:pt x="141" y="149"/>
                </a:lnTo>
                <a:lnTo>
                  <a:pt x="141" y="145"/>
                </a:lnTo>
                <a:lnTo>
                  <a:pt x="149" y="144"/>
                </a:lnTo>
                <a:lnTo>
                  <a:pt x="149" y="139"/>
                </a:lnTo>
                <a:lnTo>
                  <a:pt x="141" y="140"/>
                </a:lnTo>
                <a:lnTo>
                  <a:pt x="136" y="140"/>
                </a:lnTo>
                <a:lnTo>
                  <a:pt x="137" y="139"/>
                </a:lnTo>
                <a:lnTo>
                  <a:pt x="141" y="137"/>
                </a:lnTo>
                <a:lnTo>
                  <a:pt x="142" y="134"/>
                </a:lnTo>
                <a:lnTo>
                  <a:pt x="146" y="132"/>
                </a:lnTo>
                <a:lnTo>
                  <a:pt x="144" y="131"/>
                </a:lnTo>
                <a:lnTo>
                  <a:pt x="137" y="132"/>
                </a:lnTo>
                <a:lnTo>
                  <a:pt x="128" y="135"/>
                </a:lnTo>
                <a:lnTo>
                  <a:pt x="126" y="132"/>
                </a:lnTo>
                <a:lnTo>
                  <a:pt x="118" y="113"/>
                </a:lnTo>
                <a:lnTo>
                  <a:pt x="118" y="108"/>
                </a:lnTo>
                <a:lnTo>
                  <a:pt x="162" y="106"/>
                </a:lnTo>
                <a:lnTo>
                  <a:pt x="167" y="106"/>
                </a:lnTo>
                <a:lnTo>
                  <a:pt x="175" y="106"/>
                </a:lnTo>
                <a:lnTo>
                  <a:pt x="175" y="116"/>
                </a:lnTo>
                <a:lnTo>
                  <a:pt x="163" y="121"/>
                </a:lnTo>
                <a:lnTo>
                  <a:pt x="173" y="122"/>
                </a:lnTo>
                <a:lnTo>
                  <a:pt x="183" y="121"/>
                </a:lnTo>
                <a:lnTo>
                  <a:pt x="191" y="119"/>
                </a:lnTo>
                <a:lnTo>
                  <a:pt x="198" y="114"/>
                </a:lnTo>
                <a:lnTo>
                  <a:pt x="201" y="109"/>
                </a:lnTo>
                <a:lnTo>
                  <a:pt x="208" y="108"/>
                </a:lnTo>
                <a:lnTo>
                  <a:pt x="214" y="106"/>
                </a:lnTo>
                <a:lnTo>
                  <a:pt x="221" y="100"/>
                </a:lnTo>
                <a:lnTo>
                  <a:pt x="232" y="98"/>
                </a:lnTo>
                <a:lnTo>
                  <a:pt x="248" y="95"/>
                </a:lnTo>
                <a:lnTo>
                  <a:pt x="257" y="93"/>
                </a:lnTo>
                <a:lnTo>
                  <a:pt x="250" y="88"/>
                </a:lnTo>
                <a:lnTo>
                  <a:pt x="247" y="83"/>
                </a:lnTo>
                <a:lnTo>
                  <a:pt x="245" y="82"/>
                </a:lnTo>
                <a:lnTo>
                  <a:pt x="248" y="80"/>
                </a:lnTo>
                <a:lnTo>
                  <a:pt x="248" y="75"/>
                </a:lnTo>
                <a:lnTo>
                  <a:pt x="252" y="73"/>
                </a:lnTo>
                <a:lnTo>
                  <a:pt x="260" y="72"/>
                </a:lnTo>
                <a:lnTo>
                  <a:pt x="258" y="69"/>
                </a:lnTo>
                <a:lnTo>
                  <a:pt x="250" y="69"/>
                </a:lnTo>
                <a:lnTo>
                  <a:pt x="242" y="67"/>
                </a:lnTo>
                <a:lnTo>
                  <a:pt x="242" y="65"/>
                </a:lnTo>
                <a:lnTo>
                  <a:pt x="237" y="64"/>
                </a:lnTo>
                <a:lnTo>
                  <a:pt x="232" y="64"/>
                </a:lnTo>
                <a:lnTo>
                  <a:pt x="229" y="67"/>
                </a:lnTo>
                <a:lnTo>
                  <a:pt x="224" y="67"/>
                </a:lnTo>
                <a:lnTo>
                  <a:pt x="222" y="64"/>
                </a:lnTo>
                <a:lnTo>
                  <a:pt x="230" y="56"/>
                </a:lnTo>
                <a:lnTo>
                  <a:pt x="252" y="57"/>
                </a:lnTo>
                <a:lnTo>
                  <a:pt x="263" y="52"/>
                </a:lnTo>
                <a:lnTo>
                  <a:pt x="274" y="49"/>
                </a:lnTo>
                <a:lnTo>
                  <a:pt x="283" y="47"/>
                </a:lnTo>
                <a:lnTo>
                  <a:pt x="288" y="49"/>
                </a:lnTo>
                <a:lnTo>
                  <a:pt x="294" y="49"/>
                </a:lnTo>
                <a:lnTo>
                  <a:pt x="299" y="52"/>
                </a:lnTo>
                <a:lnTo>
                  <a:pt x="294" y="57"/>
                </a:lnTo>
                <a:lnTo>
                  <a:pt x="296" y="60"/>
                </a:lnTo>
                <a:lnTo>
                  <a:pt x="299" y="64"/>
                </a:lnTo>
                <a:lnTo>
                  <a:pt x="305" y="65"/>
                </a:lnTo>
                <a:lnTo>
                  <a:pt x="307" y="65"/>
                </a:lnTo>
                <a:lnTo>
                  <a:pt x="328" y="70"/>
                </a:lnTo>
                <a:lnTo>
                  <a:pt x="333" y="67"/>
                </a:lnTo>
                <a:lnTo>
                  <a:pt x="341" y="65"/>
                </a:lnTo>
                <a:lnTo>
                  <a:pt x="353" y="62"/>
                </a:lnTo>
                <a:lnTo>
                  <a:pt x="366" y="56"/>
                </a:lnTo>
                <a:lnTo>
                  <a:pt x="369" y="54"/>
                </a:lnTo>
                <a:lnTo>
                  <a:pt x="377" y="52"/>
                </a:lnTo>
                <a:lnTo>
                  <a:pt x="379" y="56"/>
                </a:lnTo>
                <a:lnTo>
                  <a:pt x="384" y="52"/>
                </a:lnTo>
                <a:lnTo>
                  <a:pt x="381" y="49"/>
                </a:lnTo>
                <a:lnTo>
                  <a:pt x="382" y="41"/>
                </a:lnTo>
                <a:lnTo>
                  <a:pt x="374" y="38"/>
                </a:lnTo>
                <a:lnTo>
                  <a:pt x="372" y="34"/>
                </a:lnTo>
                <a:lnTo>
                  <a:pt x="374" y="29"/>
                </a:lnTo>
                <a:lnTo>
                  <a:pt x="377" y="29"/>
                </a:lnTo>
                <a:lnTo>
                  <a:pt x="377" y="26"/>
                </a:lnTo>
                <a:lnTo>
                  <a:pt x="376" y="21"/>
                </a:lnTo>
                <a:lnTo>
                  <a:pt x="377" y="18"/>
                </a:lnTo>
                <a:lnTo>
                  <a:pt x="397" y="18"/>
                </a:lnTo>
                <a:lnTo>
                  <a:pt x="402" y="13"/>
                </a:lnTo>
                <a:lnTo>
                  <a:pt x="410" y="11"/>
                </a:lnTo>
                <a:lnTo>
                  <a:pt x="415" y="11"/>
                </a:lnTo>
                <a:lnTo>
                  <a:pt x="418" y="13"/>
                </a:lnTo>
                <a:lnTo>
                  <a:pt x="430" y="13"/>
                </a:lnTo>
                <a:lnTo>
                  <a:pt x="433" y="11"/>
                </a:lnTo>
                <a:lnTo>
                  <a:pt x="428" y="10"/>
                </a:lnTo>
                <a:lnTo>
                  <a:pt x="426" y="7"/>
                </a:lnTo>
                <a:lnTo>
                  <a:pt x="423" y="8"/>
                </a:lnTo>
                <a:lnTo>
                  <a:pt x="418" y="7"/>
                </a:lnTo>
                <a:lnTo>
                  <a:pt x="418" y="3"/>
                </a:lnTo>
                <a:lnTo>
                  <a:pt x="420" y="0"/>
                </a:lnTo>
                <a:lnTo>
                  <a:pt x="431" y="0"/>
                </a:lnTo>
                <a:lnTo>
                  <a:pt x="441" y="0"/>
                </a:lnTo>
                <a:lnTo>
                  <a:pt x="447" y="0"/>
                </a:lnTo>
                <a:lnTo>
                  <a:pt x="446" y="5"/>
                </a:lnTo>
                <a:lnTo>
                  <a:pt x="462" y="5"/>
                </a:lnTo>
                <a:lnTo>
                  <a:pt x="462" y="10"/>
                </a:lnTo>
                <a:lnTo>
                  <a:pt x="487" y="11"/>
                </a:lnTo>
                <a:lnTo>
                  <a:pt x="487" y="31"/>
                </a:lnTo>
                <a:lnTo>
                  <a:pt x="498" y="33"/>
                </a:lnTo>
                <a:lnTo>
                  <a:pt x="514" y="34"/>
                </a:lnTo>
                <a:lnTo>
                  <a:pt x="521" y="31"/>
                </a:lnTo>
                <a:lnTo>
                  <a:pt x="516" y="29"/>
                </a:lnTo>
                <a:lnTo>
                  <a:pt x="513" y="26"/>
                </a:lnTo>
                <a:lnTo>
                  <a:pt x="519" y="20"/>
                </a:lnTo>
                <a:lnTo>
                  <a:pt x="531" y="26"/>
                </a:lnTo>
                <a:lnTo>
                  <a:pt x="537" y="31"/>
                </a:lnTo>
                <a:lnTo>
                  <a:pt x="544" y="34"/>
                </a:lnTo>
                <a:lnTo>
                  <a:pt x="555" y="41"/>
                </a:lnTo>
                <a:lnTo>
                  <a:pt x="560" y="44"/>
                </a:lnTo>
                <a:lnTo>
                  <a:pt x="563" y="51"/>
                </a:lnTo>
                <a:lnTo>
                  <a:pt x="563" y="54"/>
                </a:lnTo>
                <a:lnTo>
                  <a:pt x="565" y="59"/>
                </a:lnTo>
                <a:lnTo>
                  <a:pt x="568" y="64"/>
                </a:lnTo>
                <a:lnTo>
                  <a:pt x="572" y="72"/>
                </a:lnTo>
                <a:lnTo>
                  <a:pt x="576" y="80"/>
                </a:lnTo>
                <a:lnTo>
                  <a:pt x="583" y="87"/>
                </a:lnTo>
                <a:lnTo>
                  <a:pt x="591" y="95"/>
                </a:lnTo>
                <a:lnTo>
                  <a:pt x="603" y="95"/>
                </a:lnTo>
                <a:lnTo>
                  <a:pt x="606" y="95"/>
                </a:lnTo>
                <a:close/>
              </a:path>
            </a:pathLst>
          </a:custGeom>
          <a:solidFill>
            <a:srgbClr val="FFC000">
              <a:alpha val="69019"/>
            </a:srgbClr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17" name="Freeform 25"/>
          <p:cNvSpPr>
            <a:spLocks/>
          </p:cNvSpPr>
          <p:nvPr/>
        </p:nvSpPr>
        <p:spPr bwMode="auto">
          <a:xfrm>
            <a:off x="2187575" y="2238375"/>
            <a:ext cx="479425" cy="473075"/>
          </a:xfrm>
          <a:custGeom>
            <a:avLst/>
            <a:gdLst>
              <a:gd name="T0" fmla="*/ 2147483647 w 473"/>
              <a:gd name="T1" fmla="*/ 2147483647 h 304"/>
              <a:gd name="T2" fmla="*/ 2147483647 w 473"/>
              <a:gd name="T3" fmla="*/ 2147483647 h 304"/>
              <a:gd name="T4" fmla="*/ 2147483647 w 473"/>
              <a:gd name="T5" fmla="*/ 2147483647 h 304"/>
              <a:gd name="T6" fmla="*/ 2147483647 w 473"/>
              <a:gd name="T7" fmla="*/ 2147483647 h 304"/>
              <a:gd name="T8" fmla="*/ 2147483647 w 473"/>
              <a:gd name="T9" fmla="*/ 2147483647 h 304"/>
              <a:gd name="T10" fmla="*/ 2147483647 w 473"/>
              <a:gd name="T11" fmla="*/ 2147483647 h 304"/>
              <a:gd name="T12" fmla="*/ 2147483647 w 473"/>
              <a:gd name="T13" fmla="*/ 2147483647 h 304"/>
              <a:gd name="T14" fmla="*/ 2147483647 w 473"/>
              <a:gd name="T15" fmla="*/ 2147483647 h 304"/>
              <a:gd name="T16" fmla="*/ 2147483647 w 473"/>
              <a:gd name="T17" fmla="*/ 2147483647 h 304"/>
              <a:gd name="T18" fmla="*/ 2147483647 w 473"/>
              <a:gd name="T19" fmla="*/ 2147483647 h 304"/>
              <a:gd name="T20" fmla="*/ 2147483647 w 473"/>
              <a:gd name="T21" fmla="*/ 2147483647 h 304"/>
              <a:gd name="T22" fmla="*/ 2147483647 w 473"/>
              <a:gd name="T23" fmla="*/ 2147483647 h 304"/>
              <a:gd name="T24" fmla="*/ 2147483647 w 473"/>
              <a:gd name="T25" fmla="*/ 2147483647 h 304"/>
              <a:gd name="T26" fmla="*/ 2147483647 w 473"/>
              <a:gd name="T27" fmla="*/ 2147483647 h 304"/>
              <a:gd name="T28" fmla="*/ 2147483647 w 473"/>
              <a:gd name="T29" fmla="*/ 2147483647 h 304"/>
              <a:gd name="T30" fmla="*/ 2147483647 w 473"/>
              <a:gd name="T31" fmla="*/ 2147483647 h 304"/>
              <a:gd name="T32" fmla="*/ 2147483647 w 473"/>
              <a:gd name="T33" fmla="*/ 2147483647 h 304"/>
              <a:gd name="T34" fmla="*/ 2147483647 w 473"/>
              <a:gd name="T35" fmla="*/ 2147483647 h 304"/>
              <a:gd name="T36" fmla="*/ 2147483647 w 473"/>
              <a:gd name="T37" fmla="*/ 2147483647 h 304"/>
              <a:gd name="T38" fmla="*/ 2147483647 w 473"/>
              <a:gd name="T39" fmla="*/ 2147483647 h 304"/>
              <a:gd name="T40" fmla="*/ 2147483647 w 473"/>
              <a:gd name="T41" fmla="*/ 2147483647 h 304"/>
              <a:gd name="T42" fmla="*/ 2147483647 w 473"/>
              <a:gd name="T43" fmla="*/ 2147483647 h 304"/>
              <a:gd name="T44" fmla="*/ 2147483647 w 473"/>
              <a:gd name="T45" fmla="*/ 2147483647 h 304"/>
              <a:gd name="T46" fmla="*/ 2147483647 w 473"/>
              <a:gd name="T47" fmla="*/ 2147483647 h 304"/>
              <a:gd name="T48" fmla="*/ 2147483647 w 473"/>
              <a:gd name="T49" fmla="*/ 2147483647 h 304"/>
              <a:gd name="T50" fmla="*/ 2147483647 w 473"/>
              <a:gd name="T51" fmla="*/ 2147483647 h 304"/>
              <a:gd name="T52" fmla="*/ 2147483647 w 473"/>
              <a:gd name="T53" fmla="*/ 2147483647 h 304"/>
              <a:gd name="T54" fmla="*/ 2147483647 w 473"/>
              <a:gd name="T55" fmla="*/ 2147483647 h 304"/>
              <a:gd name="T56" fmla="*/ 2147483647 w 473"/>
              <a:gd name="T57" fmla="*/ 2147483647 h 304"/>
              <a:gd name="T58" fmla="*/ 2147483647 w 473"/>
              <a:gd name="T59" fmla="*/ 2147483647 h 304"/>
              <a:gd name="T60" fmla="*/ 2147483647 w 473"/>
              <a:gd name="T61" fmla="*/ 2147483647 h 304"/>
              <a:gd name="T62" fmla="*/ 2147483647 w 473"/>
              <a:gd name="T63" fmla="*/ 2147483647 h 304"/>
              <a:gd name="T64" fmla="*/ 2147483647 w 473"/>
              <a:gd name="T65" fmla="*/ 2147483647 h 304"/>
              <a:gd name="T66" fmla="*/ 2147483647 w 473"/>
              <a:gd name="T67" fmla="*/ 2147483647 h 304"/>
              <a:gd name="T68" fmla="*/ 2147483647 w 473"/>
              <a:gd name="T69" fmla="*/ 2147483647 h 304"/>
              <a:gd name="T70" fmla="*/ 2147483647 w 473"/>
              <a:gd name="T71" fmla="*/ 2147483647 h 304"/>
              <a:gd name="T72" fmla="*/ 2147483647 w 473"/>
              <a:gd name="T73" fmla="*/ 2147483647 h 304"/>
              <a:gd name="T74" fmla="*/ 2147483647 w 473"/>
              <a:gd name="T75" fmla="*/ 2147483647 h 304"/>
              <a:gd name="T76" fmla="*/ 2147483647 w 473"/>
              <a:gd name="T77" fmla="*/ 2147483647 h 304"/>
              <a:gd name="T78" fmla="*/ 2147483647 w 473"/>
              <a:gd name="T79" fmla="*/ 2147483647 h 304"/>
              <a:gd name="T80" fmla="*/ 2147483647 w 473"/>
              <a:gd name="T81" fmla="*/ 2147483647 h 304"/>
              <a:gd name="T82" fmla="*/ 2147483647 w 473"/>
              <a:gd name="T83" fmla="*/ 2147483647 h 304"/>
              <a:gd name="T84" fmla="*/ 2147483647 w 473"/>
              <a:gd name="T85" fmla="*/ 2147483647 h 304"/>
              <a:gd name="T86" fmla="*/ 2147483647 w 473"/>
              <a:gd name="T87" fmla="*/ 2147483647 h 304"/>
              <a:gd name="T88" fmla="*/ 2147483647 w 473"/>
              <a:gd name="T89" fmla="*/ 2147483647 h 304"/>
              <a:gd name="T90" fmla="*/ 2147483647 w 473"/>
              <a:gd name="T91" fmla="*/ 2147483647 h 304"/>
              <a:gd name="T92" fmla="*/ 2147483647 w 473"/>
              <a:gd name="T93" fmla="*/ 2147483647 h 304"/>
              <a:gd name="T94" fmla="*/ 2147483647 w 473"/>
              <a:gd name="T95" fmla="*/ 2147483647 h 304"/>
              <a:gd name="T96" fmla="*/ 2147483647 w 473"/>
              <a:gd name="T97" fmla="*/ 2147483647 h 304"/>
              <a:gd name="T98" fmla="*/ 2147483647 w 473"/>
              <a:gd name="T99" fmla="*/ 2147483647 h 304"/>
              <a:gd name="T100" fmla="*/ 2147483647 w 473"/>
              <a:gd name="T101" fmla="*/ 2147483647 h 304"/>
              <a:gd name="T102" fmla="*/ 2147483647 w 473"/>
              <a:gd name="T103" fmla="*/ 2147483647 h 30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73"/>
              <a:gd name="T157" fmla="*/ 0 h 304"/>
              <a:gd name="T158" fmla="*/ 473 w 473"/>
              <a:gd name="T159" fmla="*/ 304 h 30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73" h="304">
                <a:moveTo>
                  <a:pt x="99" y="2"/>
                </a:moveTo>
                <a:lnTo>
                  <a:pt x="106" y="4"/>
                </a:lnTo>
                <a:lnTo>
                  <a:pt x="111" y="0"/>
                </a:lnTo>
                <a:lnTo>
                  <a:pt x="130" y="4"/>
                </a:lnTo>
                <a:lnTo>
                  <a:pt x="135" y="9"/>
                </a:lnTo>
                <a:lnTo>
                  <a:pt x="142" y="7"/>
                </a:lnTo>
                <a:lnTo>
                  <a:pt x="150" y="14"/>
                </a:lnTo>
                <a:lnTo>
                  <a:pt x="155" y="17"/>
                </a:lnTo>
                <a:lnTo>
                  <a:pt x="163" y="20"/>
                </a:lnTo>
                <a:lnTo>
                  <a:pt x="176" y="25"/>
                </a:lnTo>
                <a:lnTo>
                  <a:pt x="187" y="28"/>
                </a:lnTo>
                <a:lnTo>
                  <a:pt x="182" y="32"/>
                </a:lnTo>
                <a:lnTo>
                  <a:pt x="176" y="35"/>
                </a:lnTo>
                <a:lnTo>
                  <a:pt x="174" y="38"/>
                </a:lnTo>
                <a:lnTo>
                  <a:pt x="176" y="41"/>
                </a:lnTo>
                <a:lnTo>
                  <a:pt x="179" y="43"/>
                </a:lnTo>
                <a:lnTo>
                  <a:pt x="187" y="45"/>
                </a:lnTo>
                <a:lnTo>
                  <a:pt x="205" y="51"/>
                </a:lnTo>
                <a:lnTo>
                  <a:pt x="213" y="54"/>
                </a:lnTo>
                <a:lnTo>
                  <a:pt x="220" y="56"/>
                </a:lnTo>
                <a:lnTo>
                  <a:pt x="226" y="59"/>
                </a:lnTo>
                <a:lnTo>
                  <a:pt x="231" y="63"/>
                </a:lnTo>
                <a:lnTo>
                  <a:pt x="233" y="66"/>
                </a:lnTo>
                <a:lnTo>
                  <a:pt x="233" y="67"/>
                </a:lnTo>
                <a:lnTo>
                  <a:pt x="235" y="71"/>
                </a:lnTo>
                <a:lnTo>
                  <a:pt x="244" y="77"/>
                </a:lnTo>
                <a:lnTo>
                  <a:pt x="249" y="76"/>
                </a:lnTo>
                <a:lnTo>
                  <a:pt x="256" y="74"/>
                </a:lnTo>
                <a:lnTo>
                  <a:pt x="266" y="74"/>
                </a:lnTo>
                <a:lnTo>
                  <a:pt x="274" y="72"/>
                </a:lnTo>
                <a:lnTo>
                  <a:pt x="277" y="71"/>
                </a:lnTo>
                <a:lnTo>
                  <a:pt x="287" y="67"/>
                </a:lnTo>
                <a:lnTo>
                  <a:pt x="300" y="67"/>
                </a:lnTo>
                <a:lnTo>
                  <a:pt x="313" y="94"/>
                </a:lnTo>
                <a:lnTo>
                  <a:pt x="311" y="97"/>
                </a:lnTo>
                <a:lnTo>
                  <a:pt x="306" y="100"/>
                </a:lnTo>
                <a:lnTo>
                  <a:pt x="303" y="103"/>
                </a:lnTo>
                <a:lnTo>
                  <a:pt x="301" y="107"/>
                </a:lnTo>
                <a:lnTo>
                  <a:pt x="303" y="108"/>
                </a:lnTo>
                <a:lnTo>
                  <a:pt x="306" y="110"/>
                </a:lnTo>
                <a:lnTo>
                  <a:pt x="315" y="108"/>
                </a:lnTo>
                <a:lnTo>
                  <a:pt x="323" y="108"/>
                </a:lnTo>
                <a:lnTo>
                  <a:pt x="329" y="108"/>
                </a:lnTo>
                <a:lnTo>
                  <a:pt x="333" y="108"/>
                </a:lnTo>
                <a:lnTo>
                  <a:pt x="334" y="111"/>
                </a:lnTo>
                <a:lnTo>
                  <a:pt x="336" y="118"/>
                </a:lnTo>
                <a:lnTo>
                  <a:pt x="336" y="121"/>
                </a:lnTo>
                <a:lnTo>
                  <a:pt x="336" y="125"/>
                </a:lnTo>
                <a:lnTo>
                  <a:pt x="336" y="128"/>
                </a:lnTo>
                <a:lnTo>
                  <a:pt x="333" y="131"/>
                </a:lnTo>
                <a:lnTo>
                  <a:pt x="328" y="133"/>
                </a:lnTo>
                <a:lnTo>
                  <a:pt x="324" y="136"/>
                </a:lnTo>
                <a:lnTo>
                  <a:pt x="323" y="138"/>
                </a:lnTo>
                <a:lnTo>
                  <a:pt x="321" y="139"/>
                </a:lnTo>
                <a:lnTo>
                  <a:pt x="321" y="142"/>
                </a:lnTo>
                <a:lnTo>
                  <a:pt x="324" y="146"/>
                </a:lnTo>
                <a:lnTo>
                  <a:pt x="328" y="149"/>
                </a:lnTo>
                <a:lnTo>
                  <a:pt x="334" y="149"/>
                </a:lnTo>
                <a:lnTo>
                  <a:pt x="341" y="144"/>
                </a:lnTo>
                <a:lnTo>
                  <a:pt x="347" y="141"/>
                </a:lnTo>
                <a:lnTo>
                  <a:pt x="354" y="138"/>
                </a:lnTo>
                <a:lnTo>
                  <a:pt x="360" y="133"/>
                </a:lnTo>
                <a:lnTo>
                  <a:pt x="368" y="123"/>
                </a:lnTo>
                <a:lnTo>
                  <a:pt x="375" y="125"/>
                </a:lnTo>
                <a:lnTo>
                  <a:pt x="378" y="126"/>
                </a:lnTo>
                <a:lnTo>
                  <a:pt x="380" y="129"/>
                </a:lnTo>
                <a:lnTo>
                  <a:pt x="383" y="131"/>
                </a:lnTo>
                <a:lnTo>
                  <a:pt x="386" y="133"/>
                </a:lnTo>
                <a:lnTo>
                  <a:pt x="386" y="136"/>
                </a:lnTo>
                <a:lnTo>
                  <a:pt x="393" y="138"/>
                </a:lnTo>
                <a:lnTo>
                  <a:pt x="399" y="138"/>
                </a:lnTo>
                <a:lnTo>
                  <a:pt x="404" y="136"/>
                </a:lnTo>
                <a:lnTo>
                  <a:pt x="411" y="133"/>
                </a:lnTo>
                <a:lnTo>
                  <a:pt x="421" y="133"/>
                </a:lnTo>
                <a:lnTo>
                  <a:pt x="434" y="133"/>
                </a:lnTo>
                <a:lnTo>
                  <a:pt x="439" y="128"/>
                </a:lnTo>
                <a:lnTo>
                  <a:pt x="450" y="133"/>
                </a:lnTo>
                <a:lnTo>
                  <a:pt x="457" y="134"/>
                </a:lnTo>
                <a:lnTo>
                  <a:pt x="461" y="136"/>
                </a:lnTo>
                <a:lnTo>
                  <a:pt x="466" y="138"/>
                </a:lnTo>
                <a:lnTo>
                  <a:pt x="466" y="142"/>
                </a:lnTo>
                <a:lnTo>
                  <a:pt x="468" y="146"/>
                </a:lnTo>
                <a:lnTo>
                  <a:pt x="471" y="149"/>
                </a:lnTo>
                <a:lnTo>
                  <a:pt x="473" y="152"/>
                </a:lnTo>
                <a:lnTo>
                  <a:pt x="473" y="156"/>
                </a:lnTo>
                <a:lnTo>
                  <a:pt x="470" y="157"/>
                </a:lnTo>
                <a:lnTo>
                  <a:pt x="466" y="160"/>
                </a:lnTo>
                <a:lnTo>
                  <a:pt x="468" y="164"/>
                </a:lnTo>
                <a:lnTo>
                  <a:pt x="466" y="167"/>
                </a:lnTo>
                <a:lnTo>
                  <a:pt x="466" y="183"/>
                </a:lnTo>
                <a:lnTo>
                  <a:pt x="453" y="183"/>
                </a:lnTo>
                <a:lnTo>
                  <a:pt x="457" y="188"/>
                </a:lnTo>
                <a:lnTo>
                  <a:pt x="453" y="190"/>
                </a:lnTo>
                <a:lnTo>
                  <a:pt x="443" y="185"/>
                </a:lnTo>
                <a:lnTo>
                  <a:pt x="427" y="187"/>
                </a:lnTo>
                <a:lnTo>
                  <a:pt x="419" y="180"/>
                </a:lnTo>
                <a:lnTo>
                  <a:pt x="424" y="178"/>
                </a:lnTo>
                <a:lnTo>
                  <a:pt x="421" y="175"/>
                </a:lnTo>
                <a:lnTo>
                  <a:pt x="416" y="172"/>
                </a:lnTo>
                <a:lnTo>
                  <a:pt x="409" y="170"/>
                </a:lnTo>
                <a:lnTo>
                  <a:pt x="403" y="175"/>
                </a:lnTo>
                <a:lnTo>
                  <a:pt x="395" y="170"/>
                </a:lnTo>
                <a:lnTo>
                  <a:pt x="399" y="164"/>
                </a:lnTo>
                <a:lnTo>
                  <a:pt x="388" y="164"/>
                </a:lnTo>
                <a:lnTo>
                  <a:pt x="385" y="167"/>
                </a:lnTo>
                <a:lnTo>
                  <a:pt x="385" y="170"/>
                </a:lnTo>
                <a:lnTo>
                  <a:pt x="380" y="172"/>
                </a:lnTo>
                <a:lnTo>
                  <a:pt x="373" y="173"/>
                </a:lnTo>
                <a:lnTo>
                  <a:pt x="368" y="175"/>
                </a:lnTo>
                <a:lnTo>
                  <a:pt x="364" y="178"/>
                </a:lnTo>
                <a:lnTo>
                  <a:pt x="365" y="182"/>
                </a:lnTo>
                <a:lnTo>
                  <a:pt x="367" y="182"/>
                </a:lnTo>
                <a:lnTo>
                  <a:pt x="434" y="201"/>
                </a:lnTo>
                <a:lnTo>
                  <a:pt x="396" y="208"/>
                </a:lnTo>
                <a:lnTo>
                  <a:pt x="395" y="209"/>
                </a:lnTo>
                <a:lnTo>
                  <a:pt x="396" y="213"/>
                </a:lnTo>
                <a:lnTo>
                  <a:pt x="390" y="214"/>
                </a:lnTo>
                <a:lnTo>
                  <a:pt x="385" y="218"/>
                </a:lnTo>
                <a:lnTo>
                  <a:pt x="381" y="214"/>
                </a:lnTo>
                <a:lnTo>
                  <a:pt x="380" y="211"/>
                </a:lnTo>
                <a:lnTo>
                  <a:pt x="359" y="216"/>
                </a:lnTo>
                <a:lnTo>
                  <a:pt x="341" y="219"/>
                </a:lnTo>
                <a:lnTo>
                  <a:pt x="341" y="222"/>
                </a:lnTo>
                <a:lnTo>
                  <a:pt x="336" y="226"/>
                </a:lnTo>
                <a:lnTo>
                  <a:pt x="324" y="232"/>
                </a:lnTo>
                <a:lnTo>
                  <a:pt x="316" y="231"/>
                </a:lnTo>
                <a:lnTo>
                  <a:pt x="310" y="234"/>
                </a:lnTo>
                <a:lnTo>
                  <a:pt x="300" y="237"/>
                </a:lnTo>
                <a:lnTo>
                  <a:pt x="298" y="244"/>
                </a:lnTo>
                <a:lnTo>
                  <a:pt x="295" y="245"/>
                </a:lnTo>
                <a:lnTo>
                  <a:pt x="290" y="244"/>
                </a:lnTo>
                <a:lnTo>
                  <a:pt x="287" y="240"/>
                </a:lnTo>
                <a:lnTo>
                  <a:pt x="280" y="244"/>
                </a:lnTo>
                <a:lnTo>
                  <a:pt x="282" y="247"/>
                </a:lnTo>
                <a:lnTo>
                  <a:pt x="274" y="249"/>
                </a:lnTo>
                <a:lnTo>
                  <a:pt x="269" y="245"/>
                </a:lnTo>
                <a:lnTo>
                  <a:pt x="261" y="253"/>
                </a:lnTo>
                <a:lnTo>
                  <a:pt x="254" y="253"/>
                </a:lnTo>
                <a:lnTo>
                  <a:pt x="248" y="262"/>
                </a:lnTo>
                <a:lnTo>
                  <a:pt x="243" y="262"/>
                </a:lnTo>
                <a:lnTo>
                  <a:pt x="238" y="267"/>
                </a:lnTo>
                <a:lnTo>
                  <a:pt x="230" y="265"/>
                </a:lnTo>
                <a:lnTo>
                  <a:pt x="226" y="268"/>
                </a:lnTo>
                <a:lnTo>
                  <a:pt x="238" y="270"/>
                </a:lnTo>
                <a:lnTo>
                  <a:pt x="235" y="271"/>
                </a:lnTo>
                <a:lnTo>
                  <a:pt x="231" y="280"/>
                </a:lnTo>
                <a:lnTo>
                  <a:pt x="222" y="280"/>
                </a:lnTo>
                <a:lnTo>
                  <a:pt x="218" y="275"/>
                </a:lnTo>
                <a:lnTo>
                  <a:pt x="217" y="270"/>
                </a:lnTo>
                <a:lnTo>
                  <a:pt x="210" y="268"/>
                </a:lnTo>
                <a:lnTo>
                  <a:pt x="205" y="267"/>
                </a:lnTo>
                <a:lnTo>
                  <a:pt x="197" y="268"/>
                </a:lnTo>
                <a:lnTo>
                  <a:pt x="191" y="270"/>
                </a:lnTo>
                <a:lnTo>
                  <a:pt x="187" y="271"/>
                </a:lnTo>
                <a:lnTo>
                  <a:pt x="184" y="275"/>
                </a:lnTo>
                <a:lnTo>
                  <a:pt x="186" y="284"/>
                </a:lnTo>
                <a:lnTo>
                  <a:pt x="187" y="293"/>
                </a:lnTo>
                <a:lnTo>
                  <a:pt x="191" y="293"/>
                </a:lnTo>
                <a:lnTo>
                  <a:pt x="197" y="294"/>
                </a:lnTo>
                <a:lnTo>
                  <a:pt x="195" y="298"/>
                </a:lnTo>
                <a:lnTo>
                  <a:pt x="191" y="298"/>
                </a:lnTo>
                <a:lnTo>
                  <a:pt x="187" y="299"/>
                </a:lnTo>
                <a:lnTo>
                  <a:pt x="186" y="304"/>
                </a:lnTo>
                <a:lnTo>
                  <a:pt x="184" y="304"/>
                </a:lnTo>
                <a:lnTo>
                  <a:pt x="179" y="302"/>
                </a:lnTo>
                <a:lnTo>
                  <a:pt x="177" y="298"/>
                </a:lnTo>
                <a:lnTo>
                  <a:pt x="176" y="293"/>
                </a:lnTo>
                <a:lnTo>
                  <a:pt x="177" y="288"/>
                </a:lnTo>
                <a:lnTo>
                  <a:pt x="177" y="283"/>
                </a:lnTo>
                <a:lnTo>
                  <a:pt x="177" y="280"/>
                </a:lnTo>
                <a:lnTo>
                  <a:pt x="177" y="275"/>
                </a:lnTo>
                <a:lnTo>
                  <a:pt x="176" y="270"/>
                </a:lnTo>
                <a:lnTo>
                  <a:pt x="163" y="268"/>
                </a:lnTo>
                <a:lnTo>
                  <a:pt x="158" y="270"/>
                </a:lnTo>
                <a:lnTo>
                  <a:pt x="163" y="275"/>
                </a:lnTo>
                <a:lnTo>
                  <a:pt x="156" y="275"/>
                </a:lnTo>
                <a:lnTo>
                  <a:pt x="153" y="273"/>
                </a:lnTo>
                <a:lnTo>
                  <a:pt x="151" y="268"/>
                </a:lnTo>
                <a:lnTo>
                  <a:pt x="146" y="268"/>
                </a:lnTo>
                <a:lnTo>
                  <a:pt x="145" y="265"/>
                </a:lnTo>
                <a:lnTo>
                  <a:pt x="158" y="260"/>
                </a:lnTo>
                <a:lnTo>
                  <a:pt x="163" y="262"/>
                </a:lnTo>
                <a:lnTo>
                  <a:pt x="169" y="262"/>
                </a:lnTo>
                <a:lnTo>
                  <a:pt x="169" y="258"/>
                </a:lnTo>
                <a:lnTo>
                  <a:pt x="169" y="253"/>
                </a:lnTo>
                <a:lnTo>
                  <a:pt x="164" y="250"/>
                </a:lnTo>
                <a:lnTo>
                  <a:pt x="158" y="249"/>
                </a:lnTo>
                <a:lnTo>
                  <a:pt x="160" y="245"/>
                </a:lnTo>
                <a:lnTo>
                  <a:pt x="161" y="242"/>
                </a:lnTo>
                <a:lnTo>
                  <a:pt x="161" y="240"/>
                </a:lnTo>
                <a:lnTo>
                  <a:pt x="156" y="236"/>
                </a:lnTo>
                <a:lnTo>
                  <a:pt x="155" y="227"/>
                </a:lnTo>
                <a:lnTo>
                  <a:pt x="124" y="226"/>
                </a:lnTo>
                <a:lnTo>
                  <a:pt x="155" y="206"/>
                </a:lnTo>
                <a:lnTo>
                  <a:pt x="171" y="213"/>
                </a:lnTo>
                <a:lnTo>
                  <a:pt x="192" y="209"/>
                </a:lnTo>
                <a:lnTo>
                  <a:pt x="192" y="196"/>
                </a:lnTo>
                <a:lnTo>
                  <a:pt x="182" y="191"/>
                </a:lnTo>
                <a:lnTo>
                  <a:pt x="142" y="175"/>
                </a:lnTo>
                <a:lnTo>
                  <a:pt x="109" y="164"/>
                </a:lnTo>
                <a:lnTo>
                  <a:pt x="109" y="154"/>
                </a:lnTo>
                <a:lnTo>
                  <a:pt x="91" y="139"/>
                </a:lnTo>
                <a:lnTo>
                  <a:pt x="76" y="128"/>
                </a:lnTo>
                <a:lnTo>
                  <a:pt x="53" y="125"/>
                </a:lnTo>
                <a:lnTo>
                  <a:pt x="27" y="100"/>
                </a:lnTo>
                <a:lnTo>
                  <a:pt x="16" y="103"/>
                </a:lnTo>
                <a:lnTo>
                  <a:pt x="0" y="102"/>
                </a:lnTo>
                <a:lnTo>
                  <a:pt x="11" y="85"/>
                </a:lnTo>
                <a:lnTo>
                  <a:pt x="18" y="84"/>
                </a:lnTo>
                <a:lnTo>
                  <a:pt x="18" y="82"/>
                </a:lnTo>
                <a:lnTo>
                  <a:pt x="16" y="80"/>
                </a:lnTo>
                <a:lnTo>
                  <a:pt x="11" y="79"/>
                </a:lnTo>
                <a:lnTo>
                  <a:pt x="9" y="77"/>
                </a:lnTo>
                <a:lnTo>
                  <a:pt x="13" y="74"/>
                </a:lnTo>
                <a:lnTo>
                  <a:pt x="16" y="72"/>
                </a:lnTo>
                <a:lnTo>
                  <a:pt x="14" y="69"/>
                </a:lnTo>
                <a:lnTo>
                  <a:pt x="16" y="67"/>
                </a:lnTo>
                <a:lnTo>
                  <a:pt x="21" y="69"/>
                </a:lnTo>
                <a:lnTo>
                  <a:pt x="27" y="72"/>
                </a:lnTo>
                <a:lnTo>
                  <a:pt x="32" y="69"/>
                </a:lnTo>
                <a:lnTo>
                  <a:pt x="39" y="72"/>
                </a:lnTo>
                <a:lnTo>
                  <a:pt x="45" y="69"/>
                </a:lnTo>
                <a:lnTo>
                  <a:pt x="44" y="64"/>
                </a:lnTo>
                <a:lnTo>
                  <a:pt x="40" y="61"/>
                </a:lnTo>
                <a:lnTo>
                  <a:pt x="37" y="59"/>
                </a:lnTo>
                <a:lnTo>
                  <a:pt x="31" y="58"/>
                </a:lnTo>
                <a:lnTo>
                  <a:pt x="29" y="56"/>
                </a:lnTo>
                <a:lnTo>
                  <a:pt x="34" y="54"/>
                </a:lnTo>
                <a:lnTo>
                  <a:pt x="40" y="53"/>
                </a:lnTo>
                <a:lnTo>
                  <a:pt x="45" y="51"/>
                </a:lnTo>
                <a:lnTo>
                  <a:pt x="52" y="54"/>
                </a:lnTo>
                <a:lnTo>
                  <a:pt x="58" y="54"/>
                </a:lnTo>
                <a:lnTo>
                  <a:pt x="62" y="53"/>
                </a:lnTo>
                <a:lnTo>
                  <a:pt x="62" y="49"/>
                </a:lnTo>
                <a:lnTo>
                  <a:pt x="58" y="49"/>
                </a:lnTo>
                <a:lnTo>
                  <a:pt x="55" y="46"/>
                </a:lnTo>
                <a:lnTo>
                  <a:pt x="58" y="43"/>
                </a:lnTo>
                <a:lnTo>
                  <a:pt x="62" y="41"/>
                </a:lnTo>
                <a:lnTo>
                  <a:pt x="65" y="41"/>
                </a:lnTo>
                <a:lnTo>
                  <a:pt x="68" y="41"/>
                </a:lnTo>
                <a:lnTo>
                  <a:pt x="68" y="38"/>
                </a:lnTo>
                <a:lnTo>
                  <a:pt x="65" y="35"/>
                </a:lnTo>
                <a:lnTo>
                  <a:pt x="66" y="33"/>
                </a:lnTo>
                <a:lnTo>
                  <a:pt x="73" y="32"/>
                </a:lnTo>
                <a:lnTo>
                  <a:pt x="78" y="35"/>
                </a:lnTo>
                <a:lnTo>
                  <a:pt x="81" y="36"/>
                </a:lnTo>
                <a:lnTo>
                  <a:pt x="83" y="33"/>
                </a:lnTo>
                <a:lnTo>
                  <a:pt x="81" y="30"/>
                </a:lnTo>
                <a:lnTo>
                  <a:pt x="76" y="30"/>
                </a:lnTo>
                <a:lnTo>
                  <a:pt x="78" y="25"/>
                </a:lnTo>
                <a:lnTo>
                  <a:pt x="75" y="23"/>
                </a:lnTo>
                <a:lnTo>
                  <a:pt x="73" y="22"/>
                </a:lnTo>
                <a:lnTo>
                  <a:pt x="76" y="18"/>
                </a:lnTo>
                <a:lnTo>
                  <a:pt x="81" y="18"/>
                </a:lnTo>
                <a:lnTo>
                  <a:pt x="83" y="15"/>
                </a:lnTo>
                <a:lnTo>
                  <a:pt x="81" y="12"/>
                </a:lnTo>
                <a:lnTo>
                  <a:pt x="84" y="10"/>
                </a:lnTo>
                <a:lnTo>
                  <a:pt x="88" y="12"/>
                </a:lnTo>
                <a:lnTo>
                  <a:pt x="91" y="12"/>
                </a:lnTo>
                <a:lnTo>
                  <a:pt x="96" y="12"/>
                </a:lnTo>
                <a:lnTo>
                  <a:pt x="97" y="10"/>
                </a:lnTo>
                <a:lnTo>
                  <a:pt x="99" y="9"/>
                </a:lnTo>
                <a:lnTo>
                  <a:pt x="99" y="2"/>
                </a:lnTo>
                <a:close/>
              </a:path>
            </a:pathLst>
          </a:custGeom>
          <a:solidFill>
            <a:srgbClr val="FF00C5">
              <a:alpha val="23137"/>
            </a:srgbClr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18" name="Freeform 26"/>
          <p:cNvSpPr>
            <a:spLocks/>
          </p:cNvSpPr>
          <p:nvPr/>
        </p:nvSpPr>
        <p:spPr bwMode="auto">
          <a:xfrm>
            <a:off x="3270250" y="2303463"/>
            <a:ext cx="647700" cy="436562"/>
          </a:xfrm>
          <a:custGeom>
            <a:avLst/>
            <a:gdLst>
              <a:gd name="T0" fmla="*/ 2147483647 w 640"/>
              <a:gd name="T1" fmla="*/ 2147483647 h 281"/>
              <a:gd name="T2" fmla="*/ 2147483647 w 640"/>
              <a:gd name="T3" fmla="*/ 2147483647 h 281"/>
              <a:gd name="T4" fmla="*/ 2147483647 w 640"/>
              <a:gd name="T5" fmla="*/ 2147483647 h 281"/>
              <a:gd name="T6" fmla="*/ 2147483647 w 640"/>
              <a:gd name="T7" fmla="*/ 2147483647 h 281"/>
              <a:gd name="T8" fmla="*/ 2147483647 w 640"/>
              <a:gd name="T9" fmla="*/ 0 h 281"/>
              <a:gd name="T10" fmla="*/ 2147483647 w 640"/>
              <a:gd name="T11" fmla="*/ 2147483647 h 281"/>
              <a:gd name="T12" fmla="*/ 2147483647 w 640"/>
              <a:gd name="T13" fmla="*/ 2147483647 h 281"/>
              <a:gd name="T14" fmla="*/ 2147483647 w 640"/>
              <a:gd name="T15" fmla="*/ 2147483647 h 281"/>
              <a:gd name="T16" fmla="*/ 2147483647 w 640"/>
              <a:gd name="T17" fmla="*/ 2147483647 h 281"/>
              <a:gd name="T18" fmla="*/ 2147483647 w 640"/>
              <a:gd name="T19" fmla="*/ 2147483647 h 281"/>
              <a:gd name="T20" fmla="*/ 2147483647 w 640"/>
              <a:gd name="T21" fmla="*/ 2147483647 h 281"/>
              <a:gd name="T22" fmla="*/ 2147483647 w 640"/>
              <a:gd name="T23" fmla="*/ 2147483647 h 281"/>
              <a:gd name="T24" fmla="*/ 2147483647 w 640"/>
              <a:gd name="T25" fmla="*/ 2147483647 h 281"/>
              <a:gd name="T26" fmla="*/ 2147483647 w 640"/>
              <a:gd name="T27" fmla="*/ 2147483647 h 281"/>
              <a:gd name="T28" fmla="*/ 2147483647 w 640"/>
              <a:gd name="T29" fmla="*/ 2147483647 h 281"/>
              <a:gd name="T30" fmla="*/ 2147483647 w 640"/>
              <a:gd name="T31" fmla="*/ 2147483647 h 281"/>
              <a:gd name="T32" fmla="*/ 2147483647 w 640"/>
              <a:gd name="T33" fmla="*/ 2147483647 h 281"/>
              <a:gd name="T34" fmla="*/ 2147483647 w 640"/>
              <a:gd name="T35" fmla="*/ 2147483647 h 281"/>
              <a:gd name="T36" fmla="*/ 2147483647 w 640"/>
              <a:gd name="T37" fmla="*/ 2147483647 h 281"/>
              <a:gd name="T38" fmla="*/ 2147483647 w 640"/>
              <a:gd name="T39" fmla="*/ 2147483647 h 281"/>
              <a:gd name="T40" fmla="*/ 2147483647 w 640"/>
              <a:gd name="T41" fmla="*/ 2147483647 h 281"/>
              <a:gd name="T42" fmla="*/ 2147483647 w 640"/>
              <a:gd name="T43" fmla="*/ 2147483647 h 281"/>
              <a:gd name="T44" fmla="*/ 2147483647 w 640"/>
              <a:gd name="T45" fmla="*/ 2147483647 h 281"/>
              <a:gd name="T46" fmla="*/ 2147483647 w 640"/>
              <a:gd name="T47" fmla="*/ 2147483647 h 281"/>
              <a:gd name="T48" fmla="*/ 2147483647 w 640"/>
              <a:gd name="T49" fmla="*/ 2147483647 h 281"/>
              <a:gd name="T50" fmla="*/ 2147483647 w 640"/>
              <a:gd name="T51" fmla="*/ 2147483647 h 281"/>
              <a:gd name="T52" fmla="*/ 2147483647 w 640"/>
              <a:gd name="T53" fmla="*/ 2147483647 h 281"/>
              <a:gd name="T54" fmla="*/ 2147483647 w 640"/>
              <a:gd name="T55" fmla="*/ 2147483647 h 281"/>
              <a:gd name="T56" fmla="*/ 2147483647 w 640"/>
              <a:gd name="T57" fmla="*/ 2147483647 h 281"/>
              <a:gd name="T58" fmla="*/ 2147483647 w 640"/>
              <a:gd name="T59" fmla="*/ 2147483647 h 281"/>
              <a:gd name="T60" fmla="*/ 2147483647 w 640"/>
              <a:gd name="T61" fmla="*/ 2147483647 h 281"/>
              <a:gd name="T62" fmla="*/ 2147483647 w 640"/>
              <a:gd name="T63" fmla="*/ 2147483647 h 281"/>
              <a:gd name="T64" fmla="*/ 2147483647 w 640"/>
              <a:gd name="T65" fmla="*/ 2147483647 h 281"/>
              <a:gd name="T66" fmla="*/ 2147483647 w 640"/>
              <a:gd name="T67" fmla="*/ 2147483647 h 281"/>
              <a:gd name="T68" fmla="*/ 2147483647 w 640"/>
              <a:gd name="T69" fmla="*/ 2147483647 h 281"/>
              <a:gd name="T70" fmla="*/ 2147483647 w 640"/>
              <a:gd name="T71" fmla="*/ 2147483647 h 281"/>
              <a:gd name="T72" fmla="*/ 2147483647 w 640"/>
              <a:gd name="T73" fmla="*/ 2147483647 h 281"/>
              <a:gd name="T74" fmla="*/ 2147483647 w 640"/>
              <a:gd name="T75" fmla="*/ 2147483647 h 281"/>
              <a:gd name="T76" fmla="*/ 2147483647 w 640"/>
              <a:gd name="T77" fmla="*/ 2147483647 h 281"/>
              <a:gd name="T78" fmla="*/ 2147483647 w 640"/>
              <a:gd name="T79" fmla="*/ 2147483647 h 281"/>
              <a:gd name="T80" fmla="*/ 2147483647 w 640"/>
              <a:gd name="T81" fmla="*/ 2147483647 h 281"/>
              <a:gd name="T82" fmla="*/ 2147483647 w 640"/>
              <a:gd name="T83" fmla="*/ 2147483647 h 281"/>
              <a:gd name="T84" fmla="*/ 2147483647 w 640"/>
              <a:gd name="T85" fmla="*/ 2147483647 h 281"/>
              <a:gd name="T86" fmla="*/ 2147483647 w 640"/>
              <a:gd name="T87" fmla="*/ 2147483647 h 281"/>
              <a:gd name="T88" fmla="*/ 2147483647 w 640"/>
              <a:gd name="T89" fmla="*/ 2147483647 h 281"/>
              <a:gd name="T90" fmla="*/ 2147483647 w 640"/>
              <a:gd name="T91" fmla="*/ 2147483647 h 281"/>
              <a:gd name="T92" fmla="*/ 2147483647 w 640"/>
              <a:gd name="T93" fmla="*/ 2147483647 h 281"/>
              <a:gd name="T94" fmla="*/ 2147483647 w 640"/>
              <a:gd name="T95" fmla="*/ 2147483647 h 281"/>
              <a:gd name="T96" fmla="*/ 2147483647 w 640"/>
              <a:gd name="T97" fmla="*/ 2147483647 h 281"/>
              <a:gd name="T98" fmla="*/ 2147483647 w 640"/>
              <a:gd name="T99" fmla="*/ 2147483647 h 281"/>
              <a:gd name="T100" fmla="*/ 2147483647 w 640"/>
              <a:gd name="T101" fmla="*/ 2147483647 h 2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40"/>
              <a:gd name="T154" fmla="*/ 0 h 281"/>
              <a:gd name="T155" fmla="*/ 640 w 640"/>
              <a:gd name="T156" fmla="*/ 281 h 2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40" h="281">
                <a:moveTo>
                  <a:pt x="87" y="10"/>
                </a:moveTo>
                <a:lnTo>
                  <a:pt x="93" y="10"/>
                </a:lnTo>
                <a:lnTo>
                  <a:pt x="113" y="22"/>
                </a:lnTo>
                <a:lnTo>
                  <a:pt x="127" y="13"/>
                </a:lnTo>
                <a:lnTo>
                  <a:pt x="145" y="5"/>
                </a:lnTo>
                <a:lnTo>
                  <a:pt x="154" y="12"/>
                </a:lnTo>
                <a:lnTo>
                  <a:pt x="163" y="18"/>
                </a:lnTo>
                <a:lnTo>
                  <a:pt x="165" y="25"/>
                </a:lnTo>
                <a:lnTo>
                  <a:pt x="175" y="26"/>
                </a:lnTo>
                <a:lnTo>
                  <a:pt x="183" y="26"/>
                </a:lnTo>
                <a:lnTo>
                  <a:pt x="194" y="25"/>
                </a:lnTo>
                <a:lnTo>
                  <a:pt x="194" y="18"/>
                </a:lnTo>
                <a:lnTo>
                  <a:pt x="190" y="13"/>
                </a:lnTo>
                <a:lnTo>
                  <a:pt x="193" y="5"/>
                </a:lnTo>
                <a:lnTo>
                  <a:pt x="203" y="0"/>
                </a:lnTo>
                <a:lnTo>
                  <a:pt x="217" y="2"/>
                </a:lnTo>
                <a:lnTo>
                  <a:pt x="222" y="7"/>
                </a:lnTo>
                <a:lnTo>
                  <a:pt x="219" y="10"/>
                </a:lnTo>
                <a:lnTo>
                  <a:pt x="206" y="10"/>
                </a:lnTo>
                <a:lnTo>
                  <a:pt x="203" y="15"/>
                </a:lnTo>
                <a:lnTo>
                  <a:pt x="203" y="22"/>
                </a:lnTo>
                <a:lnTo>
                  <a:pt x="204" y="26"/>
                </a:lnTo>
                <a:lnTo>
                  <a:pt x="227" y="31"/>
                </a:lnTo>
                <a:lnTo>
                  <a:pt x="240" y="31"/>
                </a:lnTo>
                <a:lnTo>
                  <a:pt x="245" y="36"/>
                </a:lnTo>
                <a:lnTo>
                  <a:pt x="243" y="38"/>
                </a:lnTo>
                <a:lnTo>
                  <a:pt x="230" y="44"/>
                </a:lnTo>
                <a:lnTo>
                  <a:pt x="232" y="51"/>
                </a:lnTo>
                <a:lnTo>
                  <a:pt x="232" y="61"/>
                </a:lnTo>
                <a:lnTo>
                  <a:pt x="245" y="61"/>
                </a:lnTo>
                <a:lnTo>
                  <a:pt x="261" y="41"/>
                </a:lnTo>
                <a:lnTo>
                  <a:pt x="281" y="31"/>
                </a:lnTo>
                <a:lnTo>
                  <a:pt x="297" y="25"/>
                </a:lnTo>
                <a:lnTo>
                  <a:pt x="307" y="30"/>
                </a:lnTo>
                <a:lnTo>
                  <a:pt x="312" y="28"/>
                </a:lnTo>
                <a:lnTo>
                  <a:pt x="309" y="33"/>
                </a:lnTo>
                <a:lnTo>
                  <a:pt x="305" y="36"/>
                </a:lnTo>
                <a:lnTo>
                  <a:pt x="309" y="39"/>
                </a:lnTo>
                <a:lnTo>
                  <a:pt x="314" y="39"/>
                </a:lnTo>
                <a:lnTo>
                  <a:pt x="327" y="38"/>
                </a:lnTo>
                <a:lnTo>
                  <a:pt x="332" y="39"/>
                </a:lnTo>
                <a:lnTo>
                  <a:pt x="330" y="44"/>
                </a:lnTo>
                <a:lnTo>
                  <a:pt x="341" y="44"/>
                </a:lnTo>
                <a:lnTo>
                  <a:pt x="356" y="46"/>
                </a:lnTo>
                <a:lnTo>
                  <a:pt x="367" y="46"/>
                </a:lnTo>
                <a:lnTo>
                  <a:pt x="374" y="51"/>
                </a:lnTo>
                <a:lnTo>
                  <a:pt x="395" y="51"/>
                </a:lnTo>
                <a:lnTo>
                  <a:pt x="408" y="53"/>
                </a:lnTo>
                <a:lnTo>
                  <a:pt x="425" y="53"/>
                </a:lnTo>
                <a:lnTo>
                  <a:pt x="451" y="49"/>
                </a:lnTo>
                <a:lnTo>
                  <a:pt x="449" y="51"/>
                </a:lnTo>
                <a:lnTo>
                  <a:pt x="454" y="51"/>
                </a:lnTo>
                <a:lnTo>
                  <a:pt x="449" y="66"/>
                </a:lnTo>
                <a:lnTo>
                  <a:pt x="451" y="67"/>
                </a:lnTo>
                <a:lnTo>
                  <a:pt x="462" y="72"/>
                </a:lnTo>
                <a:lnTo>
                  <a:pt x="469" y="70"/>
                </a:lnTo>
                <a:lnTo>
                  <a:pt x="473" y="72"/>
                </a:lnTo>
                <a:lnTo>
                  <a:pt x="475" y="75"/>
                </a:lnTo>
                <a:lnTo>
                  <a:pt x="480" y="77"/>
                </a:lnTo>
                <a:lnTo>
                  <a:pt x="483" y="82"/>
                </a:lnTo>
                <a:lnTo>
                  <a:pt x="490" y="84"/>
                </a:lnTo>
                <a:lnTo>
                  <a:pt x="500" y="84"/>
                </a:lnTo>
                <a:lnTo>
                  <a:pt x="506" y="88"/>
                </a:lnTo>
                <a:lnTo>
                  <a:pt x="516" y="88"/>
                </a:lnTo>
                <a:lnTo>
                  <a:pt x="521" y="90"/>
                </a:lnTo>
                <a:lnTo>
                  <a:pt x="524" y="93"/>
                </a:lnTo>
                <a:lnTo>
                  <a:pt x="531" y="98"/>
                </a:lnTo>
                <a:lnTo>
                  <a:pt x="542" y="101"/>
                </a:lnTo>
                <a:lnTo>
                  <a:pt x="550" y="105"/>
                </a:lnTo>
                <a:lnTo>
                  <a:pt x="568" y="108"/>
                </a:lnTo>
                <a:lnTo>
                  <a:pt x="562" y="118"/>
                </a:lnTo>
                <a:lnTo>
                  <a:pt x="555" y="121"/>
                </a:lnTo>
                <a:lnTo>
                  <a:pt x="553" y="124"/>
                </a:lnTo>
                <a:lnTo>
                  <a:pt x="553" y="128"/>
                </a:lnTo>
                <a:lnTo>
                  <a:pt x="565" y="136"/>
                </a:lnTo>
                <a:lnTo>
                  <a:pt x="570" y="136"/>
                </a:lnTo>
                <a:lnTo>
                  <a:pt x="578" y="131"/>
                </a:lnTo>
                <a:lnTo>
                  <a:pt x="583" y="129"/>
                </a:lnTo>
                <a:lnTo>
                  <a:pt x="588" y="128"/>
                </a:lnTo>
                <a:lnTo>
                  <a:pt x="589" y="126"/>
                </a:lnTo>
                <a:lnTo>
                  <a:pt x="596" y="124"/>
                </a:lnTo>
                <a:lnTo>
                  <a:pt x="598" y="126"/>
                </a:lnTo>
                <a:lnTo>
                  <a:pt x="602" y="126"/>
                </a:lnTo>
                <a:lnTo>
                  <a:pt x="607" y="121"/>
                </a:lnTo>
                <a:lnTo>
                  <a:pt x="611" y="119"/>
                </a:lnTo>
                <a:lnTo>
                  <a:pt x="612" y="116"/>
                </a:lnTo>
                <a:lnTo>
                  <a:pt x="620" y="111"/>
                </a:lnTo>
                <a:lnTo>
                  <a:pt x="627" y="123"/>
                </a:lnTo>
                <a:lnTo>
                  <a:pt x="637" y="139"/>
                </a:lnTo>
                <a:lnTo>
                  <a:pt x="640" y="154"/>
                </a:lnTo>
                <a:lnTo>
                  <a:pt x="637" y="172"/>
                </a:lnTo>
                <a:lnTo>
                  <a:pt x="627" y="183"/>
                </a:lnTo>
                <a:lnTo>
                  <a:pt x="604" y="196"/>
                </a:lnTo>
                <a:lnTo>
                  <a:pt x="586" y="201"/>
                </a:lnTo>
                <a:lnTo>
                  <a:pt x="536" y="211"/>
                </a:lnTo>
                <a:lnTo>
                  <a:pt x="503" y="212"/>
                </a:lnTo>
                <a:lnTo>
                  <a:pt x="477" y="212"/>
                </a:lnTo>
                <a:lnTo>
                  <a:pt x="460" y="209"/>
                </a:lnTo>
                <a:lnTo>
                  <a:pt x="447" y="203"/>
                </a:lnTo>
                <a:lnTo>
                  <a:pt x="439" y="193"/>
                </a:lnTo>
                <a:lnTo>
                  <a:pt x="429" y="177"/>
                </a:lnTo>
                <a:lnTo>
                  <a:pt x="420" y="173"/>
                </a:lnTo>
                <a:lnTo>
                  <a:pt x="410" y="175"/>
                </a:lnTo>
                <a:lnTo>
                  <a:pt x="397" y="178"/>
                </a:lnTo>
                <a:lnTo>
                  <a:pt x="394" y="180"/>
                </a:lnTo>
                <a:lnTo>
                  <a:pt x="354" y="201"/>
                </a:lnTo>
                <a:lnTo>
                  <a:pt x="335" y="212"/>
                </a:lnTo>
                <a:lnTo>
                  <a:pt x="312" y="217"/>
                </a:lnTo>
                <a:lnTo>
                  <a:pt x="284" y="214"/>
                </a:lnTo>
                <a:lnTo>
                  <a:pt x="273" y="212"/>
                </a:lnTo>
                <a:lnTo>
                  <a:pt x="253" y="206"/>
                </a:lnTo>
                <a:lnTo>
                  <a:pt x="232" y="212"/>
                </a:lnTo>
                <a:lnTo>
                  <a:pt x="217" y="216"/>
                </a:lnTo>
                <a:lnTo>
                  <a:pt x="194" y="209"/>
                </a:lnTo>
                <a:lnTo>
                  <a:pt x="178" y="226"/>
                </a:lnTo>
                <a:lnTo>
                  <a:pt x="170" y="239"/>
                </a:lnTo>
                <a:lnTo>
                  <a:pt x="167" y="245"/>
                </a:lnTo>
                <a:lnTo>
                  <a:pt x="167" y="252"/>
                </a:lnTo>
                <a:lnTo>
                  <a:pt x="175" y="257"/>
                </a:lnTo>
                <a:lnTo>
                  <a:pt x="181" y="261"/>
                </a:lnTo>
                <a:lnTo>
                  <a:pt x="175" y="274"/>
                </a:lnTo>
                <a:lnTo>
                  <a:pt x="165" y="279"/>
                </a:lnTo>
                <a:lnTo>
                  <a:pt x="147" y="278"/>
                </a:lnTo>
                <a:lnTo>
                  <a:pt x="139" y="274"/>
                </a:lnTo>
                <a:lnTo>
                  <a:pt x="119" y="271"/>
                </a:lnTo>
                <a:lnTo>
                  <a:pt x="110" y="273"/>
                </a:lnTo>
                <a:lnTo>
                  <a:pt x="95" y="276"/>
                </a:lnTo>
                <a:lnTo>
                  <a:pt x="80" y="281"/>
                </a:lnTo>
                <a:lnTo>
                  <a:pt x="62" y="279"/>
                </a:lnTo>
                <a:lnTo>
                  <a:pt x="48" y="274"/>
                </a:lnTo>
                <a:lnTo>
                  <a:pt x="43" y="270"/>
                </a:lnTo>
                <a:lnTo>
                  <a:pt x="36" y="261"/>
                </a:lnTo>
                <a:lnTo>
                  <a:pt x="31" y="250"/>
                </a:lnTo>
                <a:lnTo>
                  <a:pt x="31" y="242"/>
                </a:lnTo>
                <a:lnTo>
                  <a:pt x="17" y="227"/>
                </a:lnTo>
                <a:lnTo>
                  <a:pt x="0" y="211"/>
                </a:lnTo>
                <a:lnTo>
                  <a:pt x="2" y="196"/>
                </a:lnTo>
                <a:lnTo>
                  <a:pt x="17" y="181"/>
                </a:lnTo>
                <a:lnTo>
                  <a:pt x="21" y="170"/>
                </a:lnTo>
                <a:lnTo>
                  <a:pt x="25" y="157"/>
                </a:lnTo>
                <a:lnTo>
                  <a:pt x="17" y="142"/>
                </a:lnTo>
                <a:lnTo>
                  <a:pt x="25" y="139"/>
                </a:lnTo>
                <a:lnTo>
                  <a:pt x="30" y="119"/>
                </a:lnTo>
                <a:lnTo>
                  <a:pt x="28" y="101"/>
                </a:lnTo>
                <a:lnTo>
                  <a:pt x="26" y="84"/>
                </a:lnTo>
                <a:lnTo>
                  <a:pt x="26" y="59"/>
                </a:lnTo>
                <a:lnTo>
                  <a:pt x="21" y="43"/>
                </a:lnTo>
                <a:lnTo>
                  <a:pt x="20" y="30"/>
                </a:lnTo>
                <a:lnTo>
                  <a:pt x="41" y="30"/>
                </a:lnTo>
                <a:lnTo>
                  <a:pt x="49" y="30"/>
                </a:lnTo>
                <a:lnTo>
                  <a:pt x="72" y="17"/>
                </a:lnTo>
                <a:lnTo>
                  <a:pt x="87" y="10"/>
                </a:lnTo>
                <a:close/>
              </a:path>
            </a:pathLst>
          </a:custGeom>
          <a:solidFill>
            <a:srgbClr val="009900">
              <a:alpha val="43921"/>
            </a:srgbClr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19" name="Freeform 27"/>
          <p:cNvSpPr>
            <a:spLocks/>
          </p:cNvSpPr>
          <p:nvPr/>
        </p:nvSpPr>
        <p:spPr bwMode="auto">
          <a:xfrm>
            <a:off x="1631950" y="2320925"/>
            <a:ext cx="750888" cy="398463"/>
          </a:xfrm>
          <a:custGeom>
            <a:avLst/>
            <a:gdLst>
              <a:gd name="T0" fmla="*/ 2147483647 w 742"/>
              <a:gd name="T1" fmla="*/ 2147483647 h 256"/>
              <a:gd name="T2" fmla="*/ 2147483647 w 742"/>
              <a:gd name="T3" fmla="*/ 2147483647 h 256"/>
              <a:gd name="T4" fmla="*/ 2147483647 w 742"/>
              <a:gd name="T5" fmla="*/ 2147483647 h 256"/>
              <a:gd name="T6" fmla="*/ 2147483647 w 742"/>
              <a:gd name="T7" fmla="*/ 2147483647 h 256"/>
              <a:gd name="T8" fmla="*/ 2147483647 w 742"/>
              <a:gd name="T9" fmla="*/ 2147483647 h 256"/>
              <a:gd name="T10" fmla="*/ 2147483647 w 742"/>
              <a:gd name="T11" fmla="*/ 2147483647 h 256"/>
              <a:gd name="T12" fmla="*/ 2147483647 w 742"/>
              <a:gd name="T13" fmla="*/ 2147483647 h 256"/>
              <a:gd name="T14" fmla="*/ 2147483647 w 742"/>
              <a:gd name="T15" fmla="*/ 2147483647 h 256"/>
              <a:gd name="T16" fmla="*/ 2147483647 w 742"/>
              <a:gd name="T17" fmla="*/ 2147483647 h 256"/>
              <a:gd name="T18" fmla="*/ 2147483647 w 742"/>
              <a:gd name="T19" fmla="*/ 2147483647 h 256"/>
              <a:gd name="T20" fmla="*/ 2147483647 w 742"/>
              <a:gd name="T21" fmla="*/ 2147483647 h 256"/>
              <a:gd name="T22" fmla="*/ 2147483647 w 742"/>
              <a:gd name="T23" fmla="*/ 2147483647 h 256"/>
              <a:gd name="T24" fmla="*/ 2147483647 w 742"/>
              <a:gd name="T25" fmla="*/ 2147483647 h 256"/>
              <a:gd name="T26" fmla="*/ 2147483647 w 742"/>
              <a:gd name="T27" fmla="*/ 2147483647 h 256"/>
              <a:gd name="T28" fmla="*/ 2147483647 w 742"/>
              <a:gd name="T29" fmla="*/ 2147483647 h 256"/>
              <a:gd name="T30" fmla="*/ 2147483647 w 742"/>
              <a:gd name="T31" fmla="*/ 2147483647 h 256"/>
              <a:gd name="T32" fmla="*/ 2147483647 w 742"/>
              <a:gd name="T33" fmla="*/ 2147483647 h 256"/>
              <a:gd name="T34" fmla="*/ 2147483647 w 742"/>
              <a:gd name="T35" fmla="*/ 2147483647 h 256"/>
              <a:gd name="T36" fmla="*/ 2147483647 w 742"/>
              <a:gd name="T37" fmla="*/ 2147483647 h 256"/>
              <a:gd name="T38" fmla="*/ 2147483647 w 742"/>
              <a:gd name="T39" fmla="*/ 2147483647 h 256"/>
              <a:gd name="T40" fmla="*/ 2147483647 w 742"/>
              <a:gd name="T41" fmla="*/ 2147483647 h 256"/>
              <a:gd name="T42" fmla="*/ 2147483647 w 742"/>
              <a:gd name="T43" fmla="*/ 2147483647 h 256"/>
              <a:gd name="T44" fmla="*/ 2147483647 w 742"/>
              <a:gd name="T45" fmla="*/ 2147483647 h 256"/>
              <a:gd name="T46" fmla="*/ 2147483647 w 742"/>
              <a:gd name="T47" fmla="*/ 2147483647 h 256"/>
              <a:gd name="T48" fmla="*/ 2147483647 w 742"/>
              <a:gd name="T49" fmla="*/ 2147483647 h 256"/>
              <a:gd name="T50" fmla="*/ 2147483647 w 742"/>
              <a:gd name="T51" fmla="*/ 2147483647 h 256"/>
              <a:gd name="T52" fmla="*/ 2147483647 w 742"/>
              <a:gd name="T53" fmla="*/ 2147483647 h 256"/>
              <a:gd name="T54" fmla="*/ 2147483647 w 742"/>
              <a:gd name="T55" fmla="*/ 2147483647 h 256"/>
              <a:gd name="T56" fmla="*/ 2147483647 w 742"/>
              <a:gd name="T57" fmla="*/ 2147483647 h 256"/>
              <a:gd name="T58" fmla="*/ 2147483647 w 742"/>
              <a:gd name="T59" fmla="*/ 2147483647 h 256"/>
              <a:gd name="T60" fmla="*/ 0 w 742"/>
              <a:gd name="T61" fmla="*/ 2147483647 h 256"/>
              <a:gd name="T62" fmla="*/ 2147483647 w 742"/>
              <a:gd name="T63" fmla="*/ 2147483647 h 256"/>
              <a:gd name="T64" fmla="*/ 2147483647 w 742"/>
              <a:gd name="T65" fmla="*/ 2147483647 h 256"/>
              <a:gd name="T66" fmla="*/ 2147483647 w 742"/>
              <a:gd name="T67" fmla="*/ 2147483647 h 256"/>
              <a:gd name="T68" fmla="*/ 2147483647 w 742"/>
              <a:gd name="T69" fmla="*/ 2147483647 h 256"/>
              <a:gd name="T70" fmla="*/ 2147483647 w 742"/>
              <a:gd name="T71" fmla="*/ 2147483647 h 256"/>
              <a:gd name="T72" fmla="*/ 2147483647 w 742"/>
              <a:gd name="T73" fmla="*/ 2147483647 h 256"/>
              <a:gd name="T74" fmla="*/ 2147483647 w 742"/>
              <a:gd name="T75" fmla="*/ 2147483647 h 256"/>
              <a:gd name="T76" fmla="*/ 2147483647 w 742"/>
              <a:gd name="T77" fmla="*/ 2147483647 h 256"/>
              <a:gd name="T78" fmla="*/ 2147483647 w 742"/>
              <a:gd name="T79" fmla="*/ 2147483647 h 256"/>
              <a:gd name="T80" fmla="*/ 2147483647 w 742"/>
              <a:gd name="T81" fmla="*/ 2147483647 h 256"/>
              <a:gd name="T82" fmla="*/ 2147483647 w 742"/>
              <a:gd name="T83" fmla="*/ 2147483647 h 256"/>
              <a:gd name="T84" fmla="*/ 2147483647 w 742"/>
              <a:gd name="T85" fmla="*/ 2147483647 h 256"/>
              <a:gd name="T86" fmla="*/ 2147483647 w 742"/>
              <a:gd name="T87" fmla="*/ 2147483647 h 256"/>
              <a:gd name="T88" fmla="*/ 2147483647 w 742"/>
              <a:gd name="T89" fmla="*/ 2147483647 h 256"/>
              <a:gd name="T90" fmla="*/ 2147483647 w 742"/>
              <a:gd name="T91" fmla="*/ 2147483647 h 256"/>
              <a:gd name="T92" fmla="*/ 2147483647 w 742"/>
              <a:gd name="T93" fmla="*/ 2147483647 h 256"/>
              <a:gd name="T94" fmla="*/ 2147483647 w 742"/>
              <a:gd name="T95" fmla="*/ 2147483647 h 256"/>
              <a:gd name="T96" fmla="*/ 2147483647 w 742"/>
              <a:gd name="T97" fmla="*/ 2147483647 h 256"/>
              <a:gd name="T98" fmla="*/ 2147483647 w 742"/>
              <a:gd name="T99" fmla="*/ 2147483647 h 256"/>
              <a:gd name="T100" fmla="*/ 2147483647 w 742"/>
              <a:gd name="T101" fmla="*/ 2147483647 h 256"/>
              <a:gd name="T102" fmla="*/ 2147483647 w 742"/>
              <a:gd name="T103" fmla="*/ 2147483647 h 256"/>
              <a:gd name="T104" fmla="*/ 2147483647 w 742"/>
              <a:gd name="T105" fmla="*/ 2147483647 h 256"/>
              <a:gd name="T106" fmla="*/ 2147483647 w 742"/>
              <a:gd name="T107" fmla="*/ 2147483647 h 256"/>
              <a:gd name="T108" fmla="*/ 2147483647 w 742"/>
              <a:gd name="T109" fmla="*/ 2147483647 h 256"/>
              <a:gd name="T110" fmla="*/ 2147483647 w 742"/>
              <a:gd name="T111" fmla="*/ 2147483647 h 256"/>
              <a:gd name="T112" fmla="*/ 2147483647 w 742"/>
              <a:gd name="T113" fmla="*/ 2147483647 h 25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742"/>
              <a:gd name="T172" fmla="*/ 0 h 256"/>
              <a:gd name="T173" fmla="*/ 742 w 742"/>
              <a:gd name="T174" fmla="*/ 256 h 25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742" h="256">
                <a:moveTo>
                  <a:pt x="561" y="32"/>
                </a:moveTo>
                <a:lnTo>
                  <a:pt x="550" y="49"/>
                </a:lnTo>
                <a:lnTo>
                  <a:pt x="566" y="50"/>
                </a:lnTo>
                <a:lnTo>
                  <a:pt x="577" y="47"/>
                </a:lnTo>
                <a:lnTo>
                  <a:pt x="603" y="72"/>
                </a:lnTo>
                <a:lnTo>
                  <a:pt x="626" y="75"/>
                </a:lnTo>
                <a:lnTo>
                  <a:pt x="641" y="86"/>
                </a:lnTo>
                <a:lnTo>
                  <a:pt x="659" y="101"/>
                </a:lnTo>
                <a:lnTo>
                  <a:pt x="659" y="111"/>
                </a:lnTo>
                <a:lnTo>
                  <a:pt x="692" y="122"/>
                </a:lnTo>
                <a:lnTo>
                  <a:pt x="732" y="138"/>
                </a:lnTo>
                <a:lnTo>
                  <a:pt x="742" y="143"/>
                </a:lnTo>
                <a:lnTo>
                  <a:pt x="742" y="156"/>
                </a:lnTo>
                <a:lnTo>
                  <a:pt x="721" y="160"/>
                </a:lnTo>
                <a:lnTo>
                  <a:pt x="705" y="153"/>
                </a:lnTo>
                <a:lnTo>
                  <a:pt x="674" y="173"/>
                </a:lnTo>
                <a:lnTo>
                  <a:pt x="672" y="174"/>
                </a:lnTo>
                <a:lnTo>
                  <a:pt x="674" y="178"/>
                </a:lnTo>
                <a:lnTo>
                  <a:pt x="683" y="178"/>
                </a:lnTo>
                <a:lnTo>
                  <a:pt x="690" y="179"/>
                </a:lnTo>
                <a:lnTo>
                  <a:pt x="693" y="183"/>
                </a:lnTo>
                <a:lnTo>
                  <a:pt x="693" y="187"/>
                </a:lnTo>
                <a:lnTo>
                  <a:pt x="693" y="191"/>
                </a:lnTo>
                <a:lnTo>
                  <a:pt x="688" y="189"/>
                </a:lnTo>
                <a:lnTo>
                  <a:pt x="683" y="189"/>
                </a:lnTo>
                <a:lnTo>
                  <a:pt x="674" y="189"/>
                </a:lnTo>
                <a:lnTo>
                  <a:pt x="665" y="187"/>
                </a:lnTo>
                <a:lnTo>
                  <a:pt x="657" y="189"/>
                </a:lnTo>
                <a:lnTo>
                  <a:pt x="649" y="191"/>
                </a:lnTo>
                <a:lnTo>
                  <a:pt x="643" y="192"/>
                </a:lnTo>
                <a:lnTo>
                  <a:pt x="641" y="197"/>
                </a:lnTo>
                <a:lnTo>
                  <a:pt x="643" y="199"/>
                </a:lnTo>
                <a:lnTo>
                  <a:pt x="651" y="200"/>
                </a:lnTo>
                <a:lnTo>
                  <a:pt x="652" y="225"/>
                </a:lnTo>
                <a:lnTo>
                  <a:pt x="639" y="222"/>
                </a:lnTo>
                <a:lnTo>
                  <a:pt x="636" y="228"/>
                </a:lnTo>
                <a:lnTo>
                  <a:pt x="638" y="231"/>
                </a:lnTo>
                <a:lnTo>
                  <a:pt x="621" y="233"/>
                </a:lnTo>
                <a:lnTo>
                  <a:pt x="621" y="225"/>
                </a:lnTo>
                <a:lnTo>
                  <a:pt x="600" y="228"/>
                </a:lnTo>
                <a:lnTo>
                  <a:pt x="592" y="227"/>
                </a:lnTo>
                <a:lnTo>
                  <a:pt x="584" y="222"/>
                </a:lnTo>
                <a:lnTo>
                  <a:pt x="569" y="214"/>
                </a:lnTo>
                <a:lnTo>
                  <a:pt x="556" y="218"/>
                </a:lnTo>
                <a:lnTo>
                  <a:pt x="550" y="215"/>
                </a:lnTo>
                <a:lnTo>
                  <a:pt x="543" y="214"/>
                </a:lnTo>
                <a:lnTo>
                  <a:pt x="537" y="212"/>
                </a:lnTo>
                <a:lnTo>
                  <a:pt x="510" y="218"/>
                </a:lnTo>
                <a:lnTo>
                  <a:pt x="510" y="225"/>
                </a:lnTo>
                <a:lnTo>
                  <a:pt x="510" y="228"/>
                </a:lnTo>
                <a:lnTo>
                  <a:pt x="507" y="228"/>
                </a:lnTo>
                <a:lnTo>
                  <a:pt x="505" y="228"/>
                </a:lnTo>
                <a:lnTo>
                  <a:pt x="497" y="233"/>
                </a:lnTo>
                <a:lnTo>
                  <a:pt x="492" y="240"/>
                </a:lnTo>
                <a:lnTo>
                  <a:pt x="489" y="241"/>
                </a:lnTo>
                <a:lnTo>
                  <a:pt x="484" y="240"/>
                </a:lnTo>
                <a:lnTo>
                  <a:pt x="478" y="240"/>
                </a:lnTo>
                <a:lnTo>
                  <a:pt x="471" y="243"/>
                </a:lnTo>
                <a:lnTo>
                  <a:pt x="466" y="245"/>
                </a:lnTo>
                <a:lnTo>
                  <a:pt x="463" y="248"/>
                </a:lnTo>
                <a:lnTo>
                  <a:pt x="455" y="246"/>
                </a:lnTo>
                <a:lnTo>
                  <a:pt x="452" y="245"/>
                </a:lnTo>
                <a:lnTo>
                  <a:pt x="455" y="245"/>
                </a:lnTo>
                <a:lnTo>
                  <a:pt x="460" y="241"/>
                </a:lnTo>
                <a:lnTo>
                  <a:pt x="457" y="238"/>
                </a:lnTo>
                <a:lnTo>
                  <a:pt x="447" y="233"/>
                </a:lnTo>
                <a:lnTo>
                  <a:pt x="442" y="233"/>
                </a:lnTo>
                <a:lnTo>
                  <a:pt x="426" y="227"/>
                </a:lnTo>
                <a:lnTo>
                  <a:pt x="422" y="230"/>
                </a:lnTo>
                <a:lnTo>
                  <a:pt x="419" y="231"/>
                </a:lnTo>
                <a:lnTo>
                  <a:pt x="417" y="235"/>
                </a:lnTo>
                <a:lnTo>
                  <a:pt x="411" y="238"/>
                </a:lnTo>
                <a:lnTo>
                  <a:pt x="404" y="238"/>
                </a:lnTo>
                <a:lnTo>
                  <a:pt x="399" y="236"/>
                </a:lnTo>
                <a:lnTo>
                  <a:pt x="391" y="243"/>
                </a:lnTo>
                <a:lnTo>
                  <a:pt x="381" y="251"/>
                </a:lnTo>
                <a:lnTo>
                  <a:pt x="372" y="251"/>
                </a:lnTo>
                <a:lnTo>
                  <a:pt x="362" y="249"/>
                </a:lnTo>
                <a:lnTo>
                  <a:pt x="352" y="248"/>
                </a:lnTo>
                <a:lnTo>
                  <a:pt x="341" y="251"/>
                </a:lnTo>
                <a:lnTo>
                  <a:pt x="323" y="256"/>
                </a:lnTo>
                <a:lnTo>
                  <a:pt x="313" y="251"/>
                </a:lnTo>
                <a:lnTo>
                  <a:pt x="301" y="256"/>
                </a:lnTo>
                <a:lnTo>
                  <a:pt x="292" y="251"/>
                </a:lnTo>
                <a:lnTo>
                  <a:pt x="275" y="256"/>
                </a:lnTo>
                <a:lnTo>
                  <a:pt x="261" y="253"/>
                </a:lnTo>
                <a:lnTo>
                  <a:pt x="261" y="248"/>
                </a:lnTo>
                <a:lnTo>
                  <a:pt x="261" y="241"/>
                </a:lnTo>
                <a:lnTo>
                  <a:pt x="259" y="238"/>
                </a:lnTo>
                <a:lnTo>
                  <a:pt x="251" y="236"/>
                </a:lnTo>
                <a:lnTo>
                  <a:pt x="251" y="235"/>
                </a:lnTo>
                <a:lnTo>
                  <a:pt x="231" y="230"/>
                </a:lnTo>
                <a:lnTo>
                  <a:pt x="223" y="233"/>
                </a:lnTo>
                <a:lnTo>
                  <a:pt x="191" y="228"/>
                </a:lnTo>
                <a:lnTo>
                  <a:pt x="187" y="225"/>
                </a:lnTo>
                <a:lnTo>
                  <a:pt x="184" y="220"/>
                </a:lnTo>
                <a:lnTo>
                  <a:pt x="169" y="212"/>
                </a:lnTo>
                <a:lnTo>
                  <a:pt x="163" y="214"/>
                </a:lnTo>
                <a:lnTo>
                  <a:pt x="151" y="205"/>
                </a:lnTo>
                <a:lnTo>
                  <a:pt x="145" y="202"/>
                </a:lnTo>
                <a:lnTo>
                  <a:pt x="130" y="194"/>
                </a:lnTo>
                <a:lnTo>
                  <a:pt x="112" y="189"/>
                </a:lnTo>
                <a:lnTo>
                  <a:pt x="114" y="184"/>
                </a:lnTo>
                <a:lnTo>
                  <a:pt x="112" y="183"/>
                </a:lnTo>
                <a:lnTo>
                  <a:pt x="99" y="181"/>
                </a:lnTo>
                <a:lnTo>
                  <a:pt x="104" y="176"/>
                </a:lnTo>
                <a:lnTo>
                  <a:pt x="81" y="165"/>
                </a:lnTo>
                <a:lnTo>
                  <a:pt x="76" y="168"/>
                </a:lnTo>
                <a:lnTo>
                  <a:pt x="68" y="166"/>
                </a:lnTo>
                <a:lnTo>
                  <a:pt x="63" y="165"/>
                </a:lnTo>
                <a:lnTo>
                  <a:pt x="45" y="166"/>
                </a:lnTo>
                <a:lnTo>
                  <a:pt x="37" y="166"/>
                </a:lnTo>
                <a:lnTo>
                  <a:pt x="35" y="168"/>
                </a:lnTo>
                <a:lnTo>
                  <a:pt x="31" y="166"/>
                </a:lnTo>
                <a:lnTo>
                  <a:pt x="27" y="165"/>
                </a:lnTo>
                <a:lnTo>
                  <a:pt x="24" y="165"/>
                </a:lnTo>
                <a:lnTo>
                  <a:pt x="22" y="168"/>
                </a:lnTo>
                <a:lnTo>
                  <a:pt x="19" y="173"/>
                </a:lnTo>
                <a:lnTo>
                  <a:pt x="18" y="178"/>
                </a:lnTo>
                <a:lnTo>
                  <a:pt x="16" y="179"/>
                </a:lnTo>
                <a:lnTo>
                  <a:pt x="11" y="181"/>
                </a:lnTo>
                <a:lnTo>
                  <a:pt x="13" y="187"/>
                </a:lnTo>
                <a:lnTo>
                  <a:pt x="1" y="191"/>
                </a:lnTo>
                <a:lnTo>
                  <a:pt x="0" y="174"/>
                </a:lnTo>
                <a:lnTo>
                  <a:pt x="1" y="165"/>
                </a:lnTo>
                <a:lnTo>
                  <a:pt x="13" y="161"/>
                </a:lnTo>
                <a:lnTo>
                  <a:pt x="32" y="137"/>
                </a:lnTo>
                <a:lnTo>
                  <a:pt x="39" y="138"/>
                </a:lnTo>
                <a:lnTo>
                  <a:pt x="45" y="137"/>
                </a:lnTo>
                <a:lnTo>
                  <a:pt x="50" y="134"/>
                </a:lnTo>
                <a:lnTo>
                  <a:pt x="55" y="130"/>
                </a:lnTo>
                <a:lnTo>
                  <a:pt x="60" y="138"/>
                </a:lnTo>
                <a:lnTo>
                  <a:pt x="57" y="143"/>
                </a:lnTo>
                <a:lnTo>
                  <a:pt x="60" y="145"/>
                </a:lnTo>
                <a:lnTo>
                  <a:pt x="80" y="140"/>
                </a:lnTo>
                <a:lnTo>
                  <a:pt x="83" y="138"/>
                </a:lnTo>
                <a:lnTo>
                  <a:pt x="88" y="135"/>
                </a:lnTo>
                <a:lnTo>
                  <a:pt x="91" y="135"/>
                </a:lnTo>
                <a:lnTo>
                  <a:pt x="93" y="137"/>
                </a:lnTo>
                <a:lnTo>
                  <a:pt x="94" y="138"/>
                </a:lnTo>
                <a:lnTo>
                  <a:pt x="106" y="134"/>
                </a:lnTo>
                <a:lnTo>
                  <a:pt x="111" y="132"/>
                </a:lnTo>
                <a:lnTo>
                  <a:pt x="115" y="130"/>
                </a:lnTo>
                <a:lnTo>
                  <a:pt x="112" y="127"/>
                </a:lnTo>
                <a:lnTo>
                  <a:pt x="111" y="124"/>
                </a:lnTo>
                <a:lnTo>
                  <a:pt x="112" y="106"/>
                </a:lnTo>
                <a:lnTo>
                  <a:pt x="115" y="98"/>
                </a:lnTo>
                <a:lnTo>
                  <a:pt x="119" y="93"/>
                </a:lnTo>
                <a:lnTo>
                  <a:pt x="122" y="88"/>
                </a:lnTo>
                <a:lnTo>
                  <a:pt x="128" y="86"/>
                </a:lnTo>
                <a:lnTo>
                  <a:pt x="132" y="85"/>
                </a:lnTo>
                <a:lnTo>
                  <a:pt x="143" y="85"/>
                </a:lnTo>
                <a:lnTo>
                  <a:pt x="148" y="85"/>
                </a:lnTo>
                <a:lnTo>
                  <a:pt x="153" y="86"/>
                </a:lnTo>
                <a:lnTo>
                  <a:pt x="158" y="89"/>
                </a:lnTo>
                <a:lnTo>
                  <a:pt x="161" y="89"/>
                </a:lnTo>
                <a:lnTo>
                  <a:pt x="163" y="88"/>
                </a:lnTo>
                <a:lnTo>
                  <a:pt x="166" y="85"/>
                </a:lnTo>
                <a:lnTo>
                  <a:pt x="171" y="81"/>
                </a:lnTo>
                <a:lnTo>
                  <a:pt x="195" y="81"/>
                </a:lnTo>
                <a:lnTo>
                  <a:pt x="197" y="81"/>
                </a:lnTo>
                <a:lnTo>
                  <a:pt x="199" y="85"/>
                </a:lnTo>
                <a:lnTo>
                  <a:pt x="197" y="88"/>
                </a:lnTo>
                <a:lnTo>
                  <a:pt x="199" y="89"/>
                </a:lnTo>
                <a:lnTo>
                  <a:pt x="204" y="88"/>
                </a:lnTo>
                <a:lnTo>
                  <a:pt x="208" y="86"/>
                </a:lnTo>
                <a:lnTo>
                  <a:pt x="213" y="85"/>
                </a:lnTo>
                <a:lnTo>
                  <a:pt x="218" y="85"/>
                </a:lnTo>
                <a:lnTo>
                  <a:pt x="215" y="78"/>
                </a:lnTo>
                <a:lnTo>
                  <a:pt x="210" y="73"/>
                </a:lnTo>
                <a:lnTo>
                  <a:pt x="210" y="70"/>
                </a:lnTo>
                <a:lnTo>
                  <a:pt x="215" y="68"/>
                </a:lnTo>
                <a:lnTo>
                  <a:pt x="223" y="70"/>
                </a:lnTo>
                <a:lnTo>
                  <a:pt x="233" y="70"/>
                </a:lnTo>
                <a:lnTo>
                  <a:pt x="236" y="67"/>
                </a:lnTo>
                <a:lnTo>
                  <a:pt x="238" y="65"/>
                </a:lnTo>
                <a:lnTo>
                  <a:pt x="233" y="60"/>
                </a:lnTo>
                <a:lnTo>
                  <a:pt x="230" y="57"/>
                </a:lnTo>
                <a:lnTo>
                  <a:pt x="235" y="55"/>
                </a:lnTo>
                <a:lnTo>
                  <a:pt x="244" y="63"/>
                </a:lnTo>
                <a:lnTo>
                  <a:pt x="246" y="65"/>
                </a:lnTo>
                <a:lnTo>
                  <a:pt x="251" y="65"/>
                </a:lnTo>
                <a:lnTo>
                  <a:pt x="256" y="65"/>
                </a:lnTo>
                <a:lnTo>
                  <a:pt x="259" y="63"/>
                </a:lnTo>
                <a:lnTo>
                  <a:pt x="261" y="65"/>
                </a:lnTo>
                <a:lnTo>
                  <a:pt x="261" y="70"/>
                </a:lnTo>
                <a:lnTo>
                  <a:pt x="261" y="72"/>
                </a:lnTo>
                <a:lnTo>
                  <a:pt x="270" y="78"/>
                </a:lnTo>
                <a:lnTo>
                  <a:pt x="274" y="80"/>
                </a:lnTo>
                <a:lnTo>
                  <a:pt x="280" y="80"/>
                </a:lnTo>
                <a:lnTo>
                  <a:pt x="311" y="73"/>
                </a:lnTo>
                <a:lnTo>
                  <a:pt x="324" y="72"/>
                </a:lnTo>
                <a:lnTo>
                  <a:pt x="329" y="68"/>
                </a:lnTo>
                <a:lnTo>
                  <a:pt x="331" y="65"/>
                </a:lnTo>
                <a:lnTo>
                  <a:pt x="334" y="62"/>
                </a:lnTo>
                <a:lnTo>
                  <a:pt x="339" y="58"/>
                </a:lnTo>
                <a:lnTo>
                  <a:pt x="344" y="55"/>
                </a:lnTo>
                <a:lnTo>
                  <a:pt x="347" y="52"/>
                </a:lnTo>
                <a:lnTo>
                  <a:pt x="344" y="50"/>
                </a:lnTo>
                <a:lnTo>
                  <a:pt x="339" y="50"/>
                </a:lnTo>
                <a:lnTo>
                  <a:pt x="337" y="45"/>
                </a:lnTo>
                <a:lnTo>
                  <a:pt x="337" y="42"/>
                </a:lnTo>
                <a:lnTo>
                  <a:pt x="341" y="39"/>
                </a:lnTo>
                <a:lnTo>
                  <a:pt x="347" y="26"/>
                </a:lnTo>
                <a:lnTo>
                  <a:pt x="352" y="27"/>
                </a:lnTo>
                <a:lnTo>
                  <a:pt x="354" y="31"/>
                </a:lnTo>
                <a:lnTo>
                  <a:pt x="357" y="31"/>
                </a:lnTo>
                <a:lnTo>
                  <a:pt x="359" y="29"/>
                </a:lnTo>
                <a:lnTo>
                  <a:pt x="364" y="27"/>
                </a:lnTo>
                <a:lnTo>
                  <a:pt x="368" y="31"/>
                </a:lnTo>
                <a:lnTo>
                  <a:pt x="373" y="31"/>
                </a:lnTo>
                <a:lnTo>
                  <a:pt x="377" y="32"/>
                </a:lnTo>
                <a:lnTo>
                  <a:pt x="375" y="36"/>
                </a:lnTo>
                <a:lnTo>
                  <a:pt x="412" y="37"/>
                </a:lnTo>
                <a:lnTo>
                  <a:pt x="421" y="37"/>
                </a:lnTo>
                <a:lnTo>
                  <a:pt x="426" y="36"/>
                </a:lnTo>
                <a:lnTo>
                  <a:pt x="430" y="32"/>
                </a:lnTo>
                <a:lnTo>
                  <a:pt x="429" y="31"/>
                </a:lnTo>
                <a:lnTo>
                  <a:pt x="426" y="27"/>
                </a:lnTo>
                <a:lnTo>
                  <a:pt x="426" y="24"/>
                </a:lnTo>
                <a:lnTo>
                  <a:pt x="426" y="21"/>
                </a:lnTo>
                <a:lnTo>
                  <a:pt x="421" y="13"/>
                </a:lnTo>
                <a:lnTo>
                  <a:pt x="460" y="10"/>
                </a:lnTo>
                <a:lnTo>
                  <a:pt x="463" y="6"/>
                </a:lnTo>
                <a:lnTo>
                  <a:pt x="479" y="5"/>
                </a:lnTo>
                <a:lnTo>
                  <a:pt x="497" y="0"/>
                </a:lnTo>
                <a:lnTo>
                  <a:pt x="507" y="5"/>
                </a:lnTo>
                <a:lnTo>
                  <a:pt x="507" y="13"/>
                </a:lnTo>
                <a:lnTo>
                  <a:pt x="540" y="26"/>
                </a:lnTo>
                <a:lnTo>
                  <a:pt x="561" y="32"/>
                </a:lnTo>
                <a:close/>
              </a:path>
            </a:pathLst>
          </a:custGeom>
          <a:solidFill>
            <a:srgbClr val="FF00C5">
              <a:alpha val="23137"/>
            </a:srgbClr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20" name="Freeform 28"/>
          <p:cNvSpPr>
            <a:spLocks/>
          </p:cNvSpPr>
          <p:nvPr/>
        </p:nvSpPr>
        <p:spPr bwMode="auto">
          <a:xfrm>
            <a:off x="4124325" y="2343150"/>
            <a:ext cx="622300" cy="614363"/>
          </a:xfrm>
          <a:custGeom>
            <a:avLst/>
            <a:gdLst>
              <a:gd name="T0" fmla="*/ 2147483647 w 615"/>
              <a:gd name="T1" fmla="*/ 2147483647 h 395"/>
              <a:gd name="T2" fmla="*/ 2147483647 w 615"/>
              <a:gd name="T3" fmla="*/ 2147483647 h 395"/>
              <a:gd name="T4" fmla="*/ 2147483647 w 615"/>
              <a:gd name="T5" fmla="*/ 2147483647 h 395"/>
              <a:gd name="T6" fmla="*/ 2147483647 w 615"/>
              <a:gd name="T7" fmla="*/ 2147483647 h 395"/>
              <a:gd name="T8" fmla="*/ 2147483647 w 615"/>
              <a:gd name="T9" fmla="*/ 2147483647 h 395"/>
              <a:gd name="T10" fmla="*/ 2147483647 w 615"/>
              <a:gd name="T11" fmla="*/ 2147483647 h 395"/>
              <a:gd name="T12" fmla="*/ 2147483647 w 615"/>
              <a:gd name="T13" fmla="*/ 2147483647 h 395"/>
              <a:gd name="T14" fmla="*/ 2147483647 w 615"/>
              <a:gd name="T15" fmla="*/ 2147483647 h 395"/>
              <a:gd name="T16" fmla="*/ 2147483647 w 615"/>
              <a:gd name="T17" fmla="*/ 2147483647 h 395"/>
              <a:gd name="T18" fmla="*/ 2147483647 w 615"/>
              <a:gd name="T19" fmla="*/ 2147483647 h 395"/>
              <a:gd name="T20" fmla="*/ 2147483647 w 615"/>
              <a:gd name="T21" fmla="*/ 2147483647 h 395"/>
              <a:gd name="T22" fmla="*/ 2147483647 w 615"/>
              <a:gd name="T23" fmla="*/ 2147483647 h 395"/>
              <a:gd name="T24" fmla="*/ 2147483647 w 615"/>
              <a:gd name="T25" fmla="*/ 2147483647 h 395"/>
              <a:gd name="T26" fmla="*/ 2147483647 w 615"/>
              <a:gd name="T27" fmla="*/ 2147483647 h 395"/>
              <a:gd name="T28" fmla="*/ 2147483647 w 615"/>
              <a:gd name="T29" fmla="*/ 2147483647 h 395"/>
              <a:gd name="T30" fmla="*/ 2147483647 w 615"/>
              <a:gd name="T31" fmla="*/ 2147483647 h 395"/>
              <a:gd name="T32" fmla="*/ 2147483647 w 615"/>
              <a:gd name="T33" fmla="*/ 2147483647 h 395"/>
              <a:gd name="T34" fmla="*/ 2147483647 w 615"/>
              <a:gd name="T35" fmla="*/ 2147483647 h 395"/>
              <a:gd name="T36" fmla="*/ 2147483647 w 615"/>
              <a:gd name="T37" fmla="*/ 2147483647 h 395"/>
              <a:gd name="T38" fmla="*/ 2147483647 w 615"/>
              <a:gd name="T39" fmla="*/ 2147483647 h 395"/>
              <a:gd name="T40" fmla="*/ 2147483647 w 615"/>
              <a:gd name="T41" fmla="*/ 2147483647 h 395"/>
              <a:gd name="T42" fmla="*/ 2147483647 w 615"/>
              <a:gd name="T43" fmla="*/ 2147483647 h 395"/>
              <a:gd name="T44" fmla="*/ 2147483647 w 615"/>
              <a:gd name="T45" fmla="*/ 2147483647 h 395"/>
              <a:gd name="T46" fmla="*/ 2147483647 w 615"/>
              <a:gd name="T47" fmla="*/ 2147483647 h 395"/>
              <a:gd name="T48" fmla="*/ 2147483647 w 615"/>
              <a:gd name="T49" fmla="*/ 2147483647 h 395"/>
              <a:gd name="T50" fmla="*/ 2147483647 w 615"/>
              <a:gd name="T51" fmla="*/ 2147483647 h 395"/>
              <a:gd name="T52" fmla="*/ 2147483647 w 615"/>
              <a:gd name="T53" fmla="*/ 2147483647 h 395"/>
              <a:gd name="T54" fmla="*/ 2147483647 w 615"/>
              <a:gd name="T55" fmla="*/ 2147483647 h 395"/>
              <a:gd name="T56" fmla="*/ 2147483647 w 615"/>
              <a:gd name="T57" fmla="*/ 2147483647 h 395"/>
              <a:gd name="T58" fmla="*/ 2147483647 w 615"/>
              <a:gd name="T59" fmla="*/ 2147483647 h 395"/>
              <a:gd name="T60" fmla="*/ 2147483647 w 615"/>
              <a:gd name="T61" fmla="*/ 2147483647 h 395"/>
              <a:gd name="T62" fmla="*/ 2147483647 w 615"/>
              <a:gd name="T63" fmla="*/ 2147483647 h 395"/>
              <a:gd name="T64" fmla="*/ 2147483647 w 615"/>
              <a:gd name="T65" fmla="*/ 2147483647 h 395"/>
              <a:gd name="T66" fmla="*/ 2147483647 w 615"/>
              <a:gd name="T67" fmla="*/ 2147483647 h 395"/>
              <a:gd name="T68" fmla="*/ 2147483647 w 615"/>
              <a:gd name="T69" fmla="*/ 2147483647 h 395"/>
              <a:gd name="T70" fmla="*/ 2147483647 w 615"/>
              <a:gd name="T71" fmla="*/ 2147483647 h 395"/>
              <a:gd name="T72" fmla="*/ 2147483647 w 615"/>
              <a:gd name="T73" fmla="*/ 2147483647 h 395"/>
              <a:gd name="T74" fmla="*/ 2147483647 w 615"/>
              <a:gd name="T75" fmla="*/ 2147483647 h 395"/>
              <a:gd name="T76" fmla="*/ 2147483647 w 615"/>
              <a:gd name="T77" fmla="*/ 2147483647 h 395"/>
              <a:gd name="T78" fmla="*/ 2147483647 w 615"/>
              <a:gd name="T79" fmla="*/ 2147483647 h 395"/>
              <a:gd name="T80" fmla="*/ 2147483647 w 615"/>
              <a:gd name="T81" fmla="*/ 2147483647 h 395"/>
              <a:gd name="T82" fmla="*/ 2147483647 w 615"/>
              <a:gd name="T83" fmla="*/ 2147483647 h 395"/>
              <a:gd name="T84" fmla="*/ 2147483647 w 615"/>
              <a:gd name="T85" fmla="*/ 2147483647 h 395"/>
              <a:gd name="T86" fmla="*/ 2147483647 w 615"/>
              <a:gd name="T87" fmla="*/ 2147483647 h 395"/>
              <a:gd name="T88" fmla="*/ 2147483647 w 615"/>
              <a:gd name="T89" fmla="*/ 2147483647 h 395"/>
              <a:gd name="T90" fmla="*/ 2147483647 w 615"/>
              <a:gd name="T91" fmla="*/ 2147483647 h 395"/>
              <a:gd name="T92" fmla="*/ 2147483647 w 615"/>
              <a:gd name="T93" fmla="*/ 2147483647 h 395"/>
              <a:gd name="T94" fmla="*/ 2147483647 w 615"/>
              <a:gd name="T95" fmla="*/ 2147483647 h 395"/>
              <a:gd name="T96" fmla="*/ 2147483647 w 615"/>
              <a:gd name="T97" fmla="*/ 2147483647 h 395"/>
              <a:gd name="T98" fmla="*/ 2147483647 w 615"/>
              <a:gd name="T99" fmla="*/ 2147483647 h 395"/>
              <a:gd name="T100" fmla="*/ 2147483647 w 615"/>
              <a:gd name="T101" fmla="*/ 2147483647 h 395"/>
              <a:gd name="T102" fmla="*/ 2147483647 w 615"/>
              <a:gd name="T103" fmla="*/ 2147483647 h 395"/>
              <a:gd name="T104" fmla="*/ 2147483647 w 615"/>
              <a:gd name="T105" fmla="*/ 2147483647 h 395"/>
              <a:gd name="T106" fmla="*/ 2147483647 w 615"/>
              <a:gd name="T107" fmla="*/ 2147483647 h 39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615"/>
              <a:gd name="T163" fmla="*/ 0 h 395"/>
              <a:gd name="T164" fmla="*/ 615 w 615"/>
              <a:gd name="T165" fmla="*/ 395 h 39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615" h="395">
                <a:moveTo>
                  <a:pt x="98" y="4"/>
                </a:moveTo>
                <a:lnTo>
                  <a:pt x="117" y="0"/>
                </a:lnTo>
                <a:lnTo>
                  <a:pt x="152" y="13"/>
                </a:lnTo>
                <a:lnTo>
                  <a:pt x="166" y="7"/>
                </a:lnTo>
                <a:lnTo>
                  <a:pt x="246" y="23"/>
                </a:lnTo>
                <a:lnTo>
                  <a:pt x="240" y="33"/>
                </a:lnTo>
                <a:lnTo>
                  <a:pt x="287" y="44"/>
                </a:lnTo>
                <a:lnTo>
                  <a:pt x="287" y="49"/>
                </a:lnTo>
                <a:lnTo>
                  <a:pt x="335" y="71"/>
                </a:lnTo>
                <a:lnTo>
                  <a:pt x="344" y="72"/>
                </a:lnTo>
                <a:lnTo>
                  <a:pt x="354" y="58"/>
                </a:lnTo>
                <a:lnTo>
                  <a:pt x="418" y="62"/>
                </a:lnTo>
                <a:lnTo>
                  <a:pt x="511" y="61"/>
                </a:lnTo>
                <a:lnTo>
                  <a:pt x="517" y="61"/>
                </a:lnTo>
                <a:lnTo>
                  <a:pt x="542" y="58"/>
                </a:lnTo>
                <a:lnTo>
                  <a:pt x="543" y="67"/>
                </a:lnTo>
                <a:lnTo>
                  <a:pt x="540" y="71"/>
                </a:lnTo>
                <a:lnTo>
                  <a:pt x="535" y="74"/>
                </a:lnTo>
                <a:lnTo>
                  <a:pt x="530" y="77"/>
                </a:lnTo>
                <a:lnTo>
                  <a:pt x="527" y="82"/>
                </a:lnTo>
                <a:lnTo>
                  <a:pt x="524" y="87"/>
                </a:lnTo>
                <a:lnTo>
                  <a:pt x="524" y="90"/>
                </a:lnTo>
                <a:lnTo>
                  <a:pt x="527" y="90"/>
                </a:lnTo>
                <a:lnTo>
                  <a:pt x="530" y="87"/>
                </a:lnTo>
                <a:lnTo>
                  <a:pt x="534" y="85"/>
                </a:lnTo>
                <a:lnTo>
                  <a:pt x="534" y="80"/>
                </a:lnTo>
                <a:lnTo>
                  <a:pt x="542" y="77"/>
                </a:lnTo>
                <a:lnTo>
                  <a:pt x="558" y="72"/>
                </a:lnTo>
                <a:lnTo>
                  <a:pt x="563" y="74"/>
                </a:lnTo>
                <a:lnTo>
                  <a:pt x="563" y="77"/>
                </a:lnTo>
                <a:lnTo>
                  <a:pt x="561" y="82"/>
                </a:lnTo>
                <a:lnTo>
                  <a:pt x="561" y="84"/>
                </a:lnTo>
                <a:lnTo>
                  <a:pt x="557" y="85"/>
                </a:lnTo>
                <a:lnTo>
                  <a:pt x="552" y="89"/>
                </a:lnTo>
                <a:lnTo>
                  <a:pt x="548" y="93"/>
                </a:lnTo>
                <a:lnTo>
                  <a:pt x="542" y="95"/>
                </a:lnTo>
                <a:lnTo>
                  <a:pt x="534" y="97"/>
                </a:lnTo>
                <a:lnTo>
                  <a:pt x="529" y="100"/>
                </a:lnTo>
                <a:lnTo>
                  <a:pt x="522" y="102"/>
                </a:lnTo>
                <a:lnTo>
                  <a:pt x="517" y="106"/>
                </a:lnTo>
                <a:lnTo>
                  <a:pt x="514" y="108"/>
                </a:lnTo>
                <a:lnTo>
                  <a:pt x="512" y="111"/>
                </a:lnTo>
                <a:lnTo>
                  <a:pt x="509" y="115"/>
                </a:lnTo>
                <a:lnTo>
                  <a:pt x="511" y="118"/>
                </a:lnTo>
                <a:lnTo>
                  <a:pt x="517" y="118"/>
                </a:lnTo>
                <a:lnTo>
                  <a:pt x="522" y="120"/>
                </a:lnTo>
                <a:lnTo>
                  <a:pt x="529" y="126"/>
                </a:lnTo>
                <a:lnTo>
                  <a:pt x="527" y="129"/>
                </a:lnTo>
                <a:lnTo>
                  <a:pt x="532" y="136"/>
                </a:lnTo>
                <a:lnTo>
                  <a:pt x="555" y="131"/>
                </a:lnTo>
                <a:lnTo>
                  <a:pt x="557" y="134"/>
                </a:lnTo>
                <a:lnTo>
                  <a:pt x="560" y="136"/>
                </a:lnTo>
                <a:lnTo>
                  <a:pt x="563" y="134"/>
                </a:lnTo>
                <a:lnTo>
                  <a:pt x="568" y="133"/>
                </a:lnTo>
                <a:lnTo>
                  <a:pt x="571" y="129"/>
                </a:lnTo>
                <a:lnTo>
                  <a:pt x="578" y="124"/>
                </a:lnTo>
                <a:lnTo>
                  <a:pt x="581" y="129"/>
                </a:lnTo>
                <a:lnTo>
                  <a:pt x="581" y="142"/>
                </a:lnTo>
                <a:lnTo>
                  <a:pt x="576" y="147"/>
                </a:lnTo>
                <a:lnTo>
                  <a:pt x="584" y="151"/>
                </a:lnTo>
                <a:lnTo>
                  <a:pt x="583" y="160"/>
                </a:lnTo>
                <a:lnTo>
                  <a:pt x="591" y="165"/>
                </a:lnTo>
                <a:lnTo>
                  <a:pt x="594" y="169"/>
                </a:lnTo>
                <a:lnTo>
                  <a:pt x="597" y="170"/>
                </a:lnTo>
                <a:lnTo>
                  <a:pt x="607" y="172"/>
                </a:lnTo>
                <a:lnTo>
                  <a:pt x="609" y="173"/>
                </a:lnTo>
                <a:lnTo>
                  <a:pt x="615" y="182"/>
                </a:lnTo>
                <a:lnTo>
                  <a:pt x="614" y="188"/>
                </a:lnTo>
                <a:lnTo>
                  <a:pt x="612" y="195"/>
                </a:lnTo>
                <a:lnTo>
                  <a:pt x="601" y="203"/>
                </a:lnTo>
                <a:lnTo>
                  <a:pt x="594" y="204"/>
                </a:lnTo>
                <a:lnTo>
                  <a:pt x="588" y="211"/>
                </a:lnTo>
                <a:lnTo>
                  <a:pt x="574" y="219"/>
                </a:lnTo>
                <a:lnTo>
                  <a:pt x="571" y="226"/>
                </a:lnTo>
                <a:lnTo>
                  <a:pt x="570" y="231"/>
                </a:lnTo>
                <a:lnTo>
                  <a:pt x="574" y="231"/>
                </a:lnTo>
                <a:lnTo>
                  <a:pt x="576" y="234"/>
                </a:lnTo>
                <a:lnTo>
                  <a:pt x="573" y="237"/>
                </a:lnTo>
                <a:lnTo>
                  <a:pt x="565" y="240"/>
                </a:lnTo>
                <a:lnTo>
                  <a:pt x="557" y="247"/>
                </a:lnTo>
                <a:lnTo>
                  <a:pt x="552" y="253"/>
                </a:lnTo>
                <a:lnTo>
                  <a:pt x="550" y="257"/>
                </a:lnTo>
                <a:lnTo>
                  <a:pt x="550" y="260"/>
                </a:lnTo>
                <a:lnTo>
                  <a:pt x="545" y="266"/>
                </a:lnTo>
                <a:lnTo>
                  <a:pt x="537" y="271"/>
                </a:lnTo>
                <a:lnTo>
                  <a:pt x="509" y="286"/>
                </a:lnTo>
                <a:lnTo>
                  <a:pt x="514" y="291"/>
                </a:lnTo>
                <a:lnTo>
                  <a:pt x="509" y="296"/>
                </a:lnTo>
                <a:lnTo>
                  <a:pt x="496" y="294"/>
                </a:lnTo>
                <a:lnTo>
                  <a:pt x="491" y="299"/>
                </a:lnTo>
                <a:lnTo>
                  <a:pt x="498" y="301"/>
                </a:lnTo>
                <a:lnTo>
                  <a:pt x="498" y="309"/>
                </a:lnTo>
                <a:lnTo>
                  <a:pt x="509" y="310"/>
                </a:lnTo>
                <a:lnTo>
                  <a:pt x="521" y="302"/>
                </a:lnTo>
                <a:lnTo>
                  <a:pt x="529" y="297"/>
                </a:lnTo>
                <a:lnTo>
                  <a:pt x="542" y="294"/>
                </a:lnTo>
                <a:lnTo>
                  <a:pt x="573" y="312"/>
                </a:lnTo>
                <a:lnTo>
                  <a:pt x="553" y="320"/>
                </a:lnTo>
                <a:lnTo>
                  <a:pt x="561" y="328"/>
                </a:lnTo>
                <a:lnTo>
                  <a:pt x="566" y="325"/>
                </a:lnTo>
                <a:lnTo>
                  <a:pt x="571" y="322"/>
                </a:lnTo>
                <a:lnTo>
                  <a:pt x="578" y="322"/>
                </a:lnTo>
                <a:lnTo>
                  <a:pt x="583" y="322"/>
                </a:lnTo>
                <a:lnTo>
                  <a:pt x="583" y="324"/>
                </a:lnTo>
                <a:lnTo>
                  <a:pt x="576" y="328"/>
                </a:lnTo>
                <a:lnTo>
                  <a:pt x="584" y="333"/>
                </a:lnTo>
                <a:lnTo>
                  <a:pt x="589" y="332"/>
                </a:lnTo>
                <a:lnTo>
                  <a:pt x="592" y="330"/>
                </a:lnTo>
                <a:lnTo>
                  <a:pt x="601" y="332"/>
                </a:lnTo>
                <a:lnTo>
                  <a:pt x="602" y="335"/>
                </a:lnTo>
                <a:lnTo>
                  <a:pt x="604" y="338"/>
                </a:lnTo>
                <a:lnTo>
                  <a:pt x="609" y="341"/>
                </a:lnTo>
                <a:lnTo>
                  <a:pt x="610" y="343"/>
                </a:lnTo>
                <a:lnTo>
                  <a:pt x="612" y="346"/>
                </a:lnTo>
                <a:lnTo>
                  <a:pt x="605" y="348"/>
                </a:lnTo>
                <a:lnTo>
                  <a:pt x="589" y="358"/>
                </a:lnTo>
                <a:lnTo>
                  <a:pt x="592" y="359"/>
                </a:lnTo>
                <a:lnTo>
                  <a:pt x="579" y="371"/>
                </a:lnTo>
                <a:lnTo>
                  <a:pt x="568" y="371"/>
                </a:lnTo>
                <a:lnTo>
                  <a:pt x="560" y="369"/>
                </a:lnTo>
                <a:lnTo>
                  <a:pt x="539" y="361"/>
                </a:lnTo>
                <a:lnTo>
                  <a:pt x="530" y="366"/>
                </a:lnTo>
                <a:lnTo>
                  <a:pt x="525" y="371"/>
                </a:lnTo>
                <a:lnTo>
                  <a:pt x="521" y="374"/>
                </a:lnTo>
                <a:lnTo>
                  <a:pt x="516" y="379"/>
                </a:lnTo>
                <a:lnTo>
                  <a:pt x="511" y="384"/>
                </a:lnTo>
                <a:lnTo>
                  <a:pt x="503" y="387"/>
                </a:lnTo>
                <a:lnTo>
                  <a:pt x="496" y="389"/>
                </a:lnTo>
                <a:lnTo>
                  <a:pt x="490" y="390"/>
                </a:lnTo>
                <a:lnTo>
                  <a:pt x="485" y="392"/>
                </a:lnTo>
                <a:lnTo>
                  <a:pt x="480" y="394"/>
                </a:lnTo>
                <a:lnTo>
                  <a:pt x="468" y="395"/>
                </a:lnTo>
                <a:lnTo>
                  <a:pt x="470" y="382"/>
                </a:lnTo>
                <a:lnTo>
                  <a:pt x="473" y="381"/>
                </a:lnTo>
                <a:lnTo>
                  <a:pt x="465" y="377"/>
                </a:lnTo>
                <a:lnTo>
                  <a:pt x="472" y="373"/>
                </a:lnTo>
                <a:lnTo>
                  <a:pt x="468" y="368"/>
                </a:lnTo>
                <a:lnTo>
                  <a:pt x="475" y="364"/>
                </a:lnTo>
                <a:lnTo>
                  <a:pt x="467" y="359"/>
                </a:lnTo>
                <a:lnTo>
                  <a:pt x="460" y="361"/>
                </a:lnTo>
                <a:lnTo>
                  <a:pt x="452" y="359"/>
                </a:lnTo>
                <a:lnTo>
                  <a:pt x="444" y="358"/>
                </a:lnTo>
                <a:lnTo>
                  <a:pt x="437" y="359"/>
                </a:lnTo>
                <a:lnTo>
                  <a:pt x="432" y="359"/>
                </a:lnTo>
                <a:lnTo>
                  <a:pt x="429" y="358"/>
                </a:lnTo>
                <a:lnTo>
                  <a:pt x="423" y="358"/>
                </a:lnTo>
                <a:lnTo>
                  <a:pt x="416" y="358"/>
                </a:lnTo>
                <a:lnTo>
                  <a:pt x="415" y="355"/>
                </a:lnTo>
                <a:lnTo>
                  <a:pt x="413" y="355"/>
                </a:lnTo>
                <a:lnTo>
                  <a:pt x="403" y="355"/>
                </a:lnTo>
                <a:lnTo>
                  <a:pt x="398" y="353"/>
                </a:lnTo>
                <a:lnTo>
                  <a:pt x="400" y="350"/>
                </a:lnTo>
                <a:lnTo>
                  <a:pt x="401" y="348"/>
                </a:lnTo>
                <a:lnTo>
                  <a:pt x="405" y="346"/>
                </a:lnTo>
                <a:lnTo>
                  <a:pt x="406" y="341"/>
                </a:lnTo>
                <a:lnTo>
                  <a:pt x="401" y="343"/>
                </a:lnTo>
                <a:lnTo>
                  <a:pt x="397" y="343"/>
                </a:lnTo>
                <a:lnTo>
                  <a:pt x="398" y="340"/>
                </a:lnTo>
                <a:lnTo>
                  <a:pt x="397" y="338"/>
                </a:lnTo>
                <a:lnTo>
                  <a:pt x="392" y="340"/>
                </a:lnTo>
                <a:lnTo>
                  <a:pt x="388" y="353"/>
                </a:lnTo>
                <a:lnTo>
                  <a:pt x="379" y="359"/>
                </a:lnTo>
                <a:lnTo>
                  <a:pt x="372" y="361"/>
                </a:lnTo>
                <a:lnTo>
                  <a:pt x="362" y="363"/>
                </a:lnTo>
                <a:lnTo>
                  <a:pt x="336" y="384"/>
                </a:lnTo>
                <a:lnTo>
                  <a:pt x="305" y="374"/>
                </a:lnTo>
                <a:lnTo>
                  <a:pt x="305" y="369"/>
                </a:lnTo>
                <a:lnTo>
                  <a:pt x="300" y="371"/>
                </a:lnTo>
                <a:lnTo>
                  <a:pt x="292" y="374"/>
                </a:lnTo>
                <a:lnTo>
                  <a:pt x="286" y="374"/>
                </a:lnTo>
                <a:lnTo>
                  <a:pt x="284" y="373"/>
                </a:lnTo>
                <a:lnTo>
                  <a:pt x="284" y="361"/>
                </a:lnTo>
                <a:lnTo>
                  <a:pt x="282" y="353"/>
                </a:lnTo>
                <a:lnTo>
                  <a:pt x="266" y="348"/>
                </a:lnTo>
                <a:lnTo>
                  <a:pt x="259" y="345"/>
                </a:lnTo>
                <a:lnTo>
                  <a:pt x="258" y="338"/>
                </a:lnTo>
                <a:lnTo>
                  <a:pt x="251" y="338"/>
                </a:lnTo>
                <a:lnTo>
                  <a:pt x="243" y="340"/>
                </a:lnTo>
                <a:lnTo>
                  <a:pt x="233" y="337"/>
                </a:lnTo>
                <a:lnTo>
                  <a:pt x="209" y="319"/>
                </a:lnTo>
                <a:lnTo>
                  <a:pt x="186" y="322"/>
                </a:lnTo>
                <a:lnTo>
                  <a:pt x="170" y="312"/>
                </a:lnTo>
                <a:lnTo>
                  <a:pt x="147" y="317"/>
                </a:lnTo>
                <a:lnTo>
                  <a:pt x="140" y="312"/>
                </a:lnTo>
                <a:lnTo>
                  <a:pt x="119" y="293"/>
                </a:lnTo>
                <a:lnTo>
                  <a:pt x="114" y="283"/>
                </a:lnTo>
                <a:lnTo>
                  <a:pt x="104" y="262"/>
                </a:lnTo>
                <a:lnTo>
                  <a:pt x="124" y="244"/>
                </a:lnTo>
                <a:lnTo>
                  <a:pt x="129" y="235"/>
                </a:lnTo>
                <a:lnTo>
                  <a:pt x="88" y="222"/>
                </a:lnTo>
                <a:lnTo>
                  <a:pt x="73" y="224"/>
                </a:lnTo>
                <a:lnTo>
                  <a:pt x="64" y="224"/>
                </a:lnTo>
                <a:lnTo>
                  <a:pt x="59" y="222"/>
                </a:lnTo>
                <a:lnTo>
                  <a:pt x="52" y="221"/>
                </a:lnTo>
                <a:lnTo>
                  <a:pt x="41" y="221"/>
                </a:lnTo>
                <a:lnTo>
                  <a:pt x="31" y="221"/>
                </a:lnTo>
                <a:lnTo>
                  <a:pt x="23" y="221"/>
                </a:lnTo>
                <a:lnTo>
                  <a:pt x="20" y="219"/>
                </a:lnTo>
                <a:lnTo>
                  <a:pt x="15" y="217"/>
                </a:lnTo>
                <a:lnTo>
                  <a:pt x="10" y="209"/>
                </a:lnTo>
                <a:lnTo>
                  <a:pt x="0" y="208"/>
                </a:lnTo>
                <a:lnTo>
                  <a:pt x="0" y="206"/>
                </a:lnTo>
                <a:lnTo>
                  <a:pt x="8" y="203"/>
                </a:lnTo>
                <a:lnTo>
                  <a:pt x="13" y="200"/>
                </a:lnTo>
                <a:lnTo>
                  <a:pt x="15" y="195"/>
                </a:lnTo>
                <a:lnTo>
                  <a:pt x="10" y="193"/>
                </a:lnTo>
                <a:lnTo>
                  <a:pt x="3" y="191"/>
                </a:lnTo>
                <a:lnTo>
                  <a:pt x="8" y="180"/>
                </a:lnTo>
                <a:lnTo>
                  <a:pt x="13" y="177"/>
                </a:lnTo>
                <a:lnTo>
                  <a:pt x="21" y="175"/>
                </a:lnTo>
                <a:lnTo>
                  <a:pt x="34" y="175"/>
                </a:lnTo>
                <a:lnTo>
                  <a:pt x="44" y="175"/>
                </a:lnTo>
                <a:lnTo>
                  <a:pt x="46" y="172"/>
                </a:lnTo>
                <a:lnTo>
                  <a:pt x="46" y="169"/>
                </a:lnTo>
                <a:lnTo>
                  <a:pt x="54" y="165"/>
                </a:lnTo>
                <a:lnTo>
                  <a:pt x="57" y="167"/>
                </a:lnTo>
                <a:lnTo>
                  <a:pt x="65" y="172"/>
                </a:lnTo>
                <a:lnTo>
                  <a:pt x="70" y="175"/>
                </a:lnTo>
                <a:lnTo>
                  <a:pt x="77" y="175"/>
                </a:lnTo>
                <a:lnTo>
                  <a:pt x="83" y="177"/>
                </a:lnTo>
                <a:lnTo>
                  <a:pt x="88" y="177"/>
                </a:lnTo>
                <a:lnTo>
                  <a:pt x="95" y="178"/>
                </a:lnTo>
                <a:lnTo>
                  <a:pt x="103" y="180"/>
                </a:lnTo>
                <a:lnTo>
                  <a:pt x="111" y="183"/>
                </a:lnTo>
                <a:lnTo>
                  <a:pt x="116" y="178"/>
                </a:lnTo>
                <a:lnTo>
                  <a:pt x="117" y="175"/>
                </a:lnTo>
                <a:lnTo>
                  <a:pt x="116" y="173"/>
                </a:lnTo>
                <a:lnTo>
                  <a:pt x="111" y="173"/>
                </a:lnTo>
                <a:lnTo>
                  <a:pt x="103" y="175"/>
                </a:lnTo>
                <a:lnTo>
                  <a:pt x="96" y="173"/>
                </a:lnTo>
                <a:lnTo>
                  <a:pt x="95" y="170"/>
                </a:lnTo>
                <a:lnTo>
                  <a:pt x="96" y="169"/>
                </a:lnTo>
                <a:lnTo>
                  <a:pt x="101" y="165"/>
                </a:lnTo>
                <a:lnTo>
                  <a:pt x="108" y="162"/>
                </a:lnTo>
                <a:lnTo>
                  <a:pt x="114" y="162"/>
                </a:lnTo>
                <a:lnTo>
                  <a:pt x="116" y="165"/>
                </a:lnTo>
                <a:lnTo>
                  <a:pt x="121" y="164"/>
                </a:lnTo>
                <a:lnTo>
                  <a:pt x="121" y="159"/>
                </a:lnTo>
                <a:lnTo>
                  <a:pt x="122" y="155"/>
                </a:lnTo>
                <a:lnTo>
                  <a:pt x="122" y="151"/>
                </a:lnTo>
                <a:lnTo>
                  <a:pt x="121" y="142"/>
                </a:lnTo>
                <a:lnTo>
                  <a:pt x="145" y="128"/>
                </a:lnTo>
                <a:lnTo>
                  <a:pt x="157" y="121"/>
                </a:lnTo>
                <a:lnTo>
                  <a:pt x="166" y="116"/>
                </a:lnTo>
                <a:lnTo>
                  <a:pt x="173" y="113"/>
                </a:lnTo>
                <a:lnTo>
                  <a:pt x="181" y="110"/>
                </a:lnTo>
                <a:lnTo>
                  <a:pt x="176" y="102"/>
                </a:lnTo>
                <a:lnTo>
                  <a:pt x="175" y="95"/>
                </a:lnTo>
                <a:lnTo>
                  <a:pt x="175" y="87"/>
                </a:lnTo>
                <a:lnTo>
                  <a:pt x="178" y="87"/>
                </a:lnTo>
                <a:lnTo>
                  <a:pt x="186" y="87"/>
                </a:lnTo>
                <a:lnTo>
                  <a:pt x="189" y="87"/>
                </a:lnTo>
                <a:lnTo>
                  <a:pt x="191" y="84"/>
                </a:lnTo>
                <a:lnTo>
                  <a:pt x="191" y="72"/>
                </a:lnTo>
                <a:lnTo>
                  <a:pt x="181" y="69"/>
                </a:lnTo>
                <a:lnTo>
                  <a:pt x="168" y="67"/>
                </a:lnTo>
                <a:lnTo>
                  <a:pt x="158" y="69"/>
                </a:lnTo>
                <a:lnTo>
                  <a:pt x="142" y="69"/>
                </a:lnTo>
                <a:lnTo>
                  <a:pt x="131" y="71"/>
                </a:lnTo>
                <a:lnTo>
                  <a:pt x="121" y="71"/>
                </a:lnTo>
                <a:lnTo>
                  <a:pt x="111" y="69"/>
                </a:lnTo>
                <a:lnTo>
                  <a:pt x="104" y="67"/>
                </a:lnTo>
                <a:lnTo>
                  <a:pt x="95" y="67"/>
                </a:lnTo>
                <a:lnTo>
                  <a:pt x="86" y="66"/>
                </a:lnTo>
                <a:lnTo>
                  <a:pt x="82" y="67"/>
                </a:lnTo>
                <a:lnTo>
                  <a:pt x="73" y="69"/>
                </a:lnTo>
                <a:lnTo>
                  <a:pt x="65" y="74"/>
                </a:lnTo>
                <a:lnTo>
                  <a:pt x="55" y="77"/>
                </a:lnTo>
                <a:lnTo>
                  <a:pt x="44" y="82"/>
                </a:lnTo>
                <a:lnTo>
                  <a:pt x="36" y="85"/>
                </a:lnTo>
                <a:lnTo>
                  <a:pt x="26" y="89"/>
                </a:lnTo>
                <a:lnTo>
                  <a:pt x="18" y="89"/>
                </a:lnTo>
                <a:lnTo>
                  <a:pt x="16" y="85"/>
                </a:lnTo>
                <a:lnTo>
                  <a:pt x="21" y="80"/>
                </a:lnTo>
                <a:lnTo>
                  <a:pt x="28" y="82"/>
                </a:lnTo>
                <a:lnTo>
                  <a:pt x="33" y="82"/>
                </a:lnTo>
                <a:lnTo>
                  <a:pt x="39" y="79"/>
                </a:lnTo>
                <a:lnTo>
                  <a:pt x="42" y="77"/>
                </a:lnTo>
                <a:lnTo>
                  <a:pt x="44" y="74"/>
                </a:lnTo>
                <a:lnTo>
                  <a:pt x="41" y="72"/>
                </a:lnTo>
                <a:lnTo>
                  <a:pt x="34" y="74"/>
                </a:lnTo>
                <a:lnTo>
                  <a:pt x="29" y="74"/>
                </a:lnTo>
                <a:lnTo>
                  <a:pt x="28" y="72"/>
                </a:lnTo>
                <a:lnTo>
                  <a:pt x="24" y="72"/>
                </a:lnTo>
                <a:lnTo>
                  <a:pt x="20" y="71"/>
                </a:lnTo>
                <a:lnTo>
                  <a:pt x="20" y="67"/>
                </a:lnTo>
                <a:lnTo>
                  <a:pt x="26" y="62"/>
                </a:lnTo>
                <a:lnTo>
                  <a:pt x="34" y="56"/>
                </a:lnTo>
                <a:lnTo>
                  <a:pt x="42" y="49"/>
                </a:lnTo>
                <a:lnTo>
                  <a:pt x="24" y="43"/>
                </a:lnTo>
                <a:lnTo>
                  <a:pt x="29" y="41"/>
                </a:lnTo>
                <a:lnTo>
                  <a:pt x="20" y="33"/>
                </a:lnTo>
                <a:lnTo>
                  <a:pt x="29" y="27"/>
                </a:lnTo>
                <a:lnTo>
                  <a:pt x="41" y="28"/>
                </a:lnTo>
                <a:lnTo>
                  <a:pt x="41" y="30"/>
                </a:lnTo>
                <a:lnTo>
                  <a:pt x="33" y="33"/>
                </a:lnTo>
                <a:lnTo>
                  <a:pt x="31" y="36"/>
                </a:lnTo>
                <a:lnTo>
                  <a:pt x="34" y="38"/>
                </a:lnTo>
                <a:lnTo>
                  <a:pt x="41" y="38"/>
                </a:lnTo>
                <a:lnTo>
                  <a:pt x="46" y="36"/>
                </a:lnTo>
                <a:lnTo>
                  <a:pt x="52" y="35"/>
                </a:lnTo>
                <a:lnTo>
                  <a:pt x="59" y="41"/>
                </a:lnTo>
                <a:lnTo>
                  <a:pt x="67" y="40"/>
                </a:lnTo>
                <a:lnTo>
                  <a:pt x="70" y="36"/>
                </a:lnTo>
                <a:lnTo>
                  <a:pt x="80" y="40"/>
                </a:lnTo>
                <a:lnTo>
                  <a:pt x="78" y="48"/>
                </a:lnTo>
                <a:lnTo>
                  <a:pt x="78" y="53"/>
                </a:lnTo>
                <a:lnTo>
                  <a:pt x="80" y="54"/>
                </a:lnTo>
                <a:lnTo>
                  <a:pt x="86" y="54"/>
                </a:lnTo>
                <a:lnTo>
                  <a:pt x="90" y="51"/>
                </a:lnTo>
                <a:lnTo>
                  <a:pt x="93" y="48"/>
                </a:lnTo>
                <a:lnTo>
                  <a:pt x="98" y="44"/>
                </a:lnTo>
                <a:lnTo>
                  <a:pt x="100" y="41"/>
                </a:lnTo>
                <a:lnTo>
                  <a:pt x="100" y="35"/>
                </a:lnTo>
                <a:lnTo>
                  <a:pt x="96" y="33"/>
                </a:lnTo>
                <a:lnTo>
                  <a:pt x="95" y="31"/>
                </a:lnTo>
                <a:lnTo>
                  <a:pt x="100" y="30"/>
                </a:lnTo>
                <a:lnTo>
                  <a:pt x="100" y="27"/>
                </a:lnTo>
                <a:lnTo>
                  <a:pt x="95" y="25"/>
                </a:lnTo>
                <a:lnTo>
                  <a:pt x="93" y="17"/>
                </a:lnTo>
                <a:lnTo>
                  <a:pt x="100" y="15"/>
                </a:lnTo>
                <a:lnTo>
                  <a:pt x="100" y="12"/>
                </a:lnTo>
                <a:lnTo>
                  <a:pt x="88" y="10"/>
                </a:lnTo>
                <a:lnTo>
                  <a:pt x="85" y="7"/>
                </a:lnTo>
                <a:lnTo>
                  <a:pt x="98" y="4"/>
                </a:lnTo>
                <a:close/>
              </a:path>
            </a:pathLst>
          </a:custGeom>
          <a:solidFill>
            <a:srgbClr val="FF00C5">
              <a:alpha val="23137"/>
            </a:srgbClr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21" name="Freeform 29"/>
          <p:cNvSpPr>
            <a:spLocks/>
          </p:cNvSpPr>
          <p:nvPr/>
        </p:nvSpPr>
        <p:spPr bwMode="auto">
          <a:xfrm>
            <a:off x="4621213" y="2351088"/>
            <a:ext cx="685800" cy="650875"/>
          </a:xfrm>
          <a:custGeom>
            <a:avLst/>
            <a:gdLst>
              <a:gd name="T0" fmla="*/ 2147483647 w 678"/>
              <a:gd name="T1" fmla="*/ 2147483647 h 418"/>
              <a:gd name="T2" fmla="*/ 2147483647 w 678"/>
              <a:gd name="T3" fmla="*/ 2147483647 h 418"/>
              <a:gd name="T4" fmla="*/ 2147483647 w 678"/>
              <a:gd name="T5" fmla="*/ 2147483647 h 418"/>
              <a:gd name="T6" fmla="*/ 2147483647 w 678"/>
              <a:gd name="T7" fmla="*/ 2147483647 h 418"/>
              <a:gd name="T8" fmla="*/ 2147483647 w 678"/>
              <a:gd name="T9" fmla="*/ 2147483647 h 418"/>
              <a:gd name="T10" fmla="*/ 2147483647 w 678"/>
              <a:gd name="T11" fmla="*/ 2147483647 h 418"/>
              <a:gd name="T12" fmla="*/ 2147483647 w 678"/>
              <a:gd name="T13" fmla="*/ 2147483647 h 418"/>
              <a:gd name="T14" fmla="*/ 2147483647 w 678"/>
              <a:gd name="T15" fmla="*/ 2147483647 h 418"/>
              <a:gd name="T16" fmla="*/ 2147483647 w 678"/>
              <a:gd name="T17" fmla="*/ 2147483647 h 418"/>
              <a:gd name="T18" fmla="*/ 2147483647 w 678"/>
              <a:gd name="T19" fmla="*/ 2147483647 h 418"/>
              <a:gd name="T20" fmla="*/ 2147483647 w 678"/>
              <a:gd name="T21" fmla="*/ 2147483647 h 418"/>
              <a:gd name="T22" fmla="*/ 2147483647 w 678"/>
              <a:gd name="T23" fmla="*/ 2147483647 h 418"/>
              <a:gd name="T24" fmla="*/ 2147483647 w 678"/>
              <a:gd name="T25" fmla="*/ 2147483647 h 418"/>
              <a:gd name="T26" fmla="*/ 2147483647 w 678"/>
              <a:gd name="T27" fmla="*/ 2147483647 h 418"/>
              <a:gd name="T28" fmla="*/ 2147483647 w 678"/>
              <a:gd name="T29" fmla="*/ 2147483647 h 418"/>
              <a:gd name="T30" fmla="*/ 2147483647 w 678"/>
              <a:gd name="T31" fmla="*/ 2147483647 h 418"/>
              <a:gd name="T32" fmla="*/ 2147483647 w 678"/>
              <a:gd name="T33" fmla="*/ 2147483647 h 418"/>
              <a:gd name="T34" fmla="*/ 2147483647 w 678"/>
              <a:gd name="T35" fmla="*/ 2147483647 h 418"/>
              <a:gd name="T36" fmla="*/ 2147483647 w 678"/>
              <a:gd name="T37" fmla="*/ 2147483647 h 418"/>
              <a:gd name="T38" fmla="*/ 2147483647 w 678"/>
              <a:gd name="T39" fmla="*/ 2147483647 h 418"/>
              <a:gd name="T40" fmla="*/ 2147483647 w 678"/>
              <a:gd name="T41" fmla="*/ 2147483647 h 418"/>
              <a:gd name="T42" fmla="*/ 2147483647 w 678"/>
              <a:gd name="T43" fmla="*/ 2147483647 h 418"/>
              <a:gd name="T44" fmla="*/ 2147483647 w 678"/>
              <a:gd name="T45" fmla="*/ 2147483647 h 418"/>
              <a:gd name="T46" fmla="*/ 2147483647 w 678"/>
              <a:gd name="T47" fmla="*/ 2147483647 h 418"/>
              <a:gd name="T48" fmla="*/ 2147483647 w 678"/>
              <a:gd name="T49" fmla="*/ 2147483647 h 418"/>
              <a:gd name="T50" fmla="*/ 2147483647 w 678"/>
              <a:gd name="T51" fmla="*/ 2147483647 h 418"/>
              <a:gd name="T52" fmla="*/ 2147483647 w 678"/>
              <a:gd name="T53" fmla="*/ 2147483647 h 418"/>
              <a:gd name="T54" fmla="*/ 2147483647 w 678"/>
              <a:gd name="T55" fmla="*/ 2147483647 h 418"/>
              <a:gd name="T56" fmla="*/ 2147483647 w 678"/>
              <a:gd name="T57" fmla="*/ 2147483647 h 418"/>
              <a:gd name="T58" fmla="*/ 2147483647 w 678"/>
              <a:gd name="T59" fmla="*/ 2147483647 h 418"/>
              <a:gd name="T60" fmla="*/ 2147483647 w 678"/>
              <a:gd name="T61" fmla="*/ 2147483647 h 418"/>
              <a:gd name="T62" fmla="*/ 2147483647 w 678"/>
              <a:gd name="T63" fmla="*/ 2147483647 h 418"/>
              <a:gd name="T64" fmla="*/ 2147483647 w 678"/>
              <a:gd name="T65" fmla="*/ 2147483647 h 418"/>
              <a:gd name="T66" fmla="*/ 2147483647 w 678"/>
              <a:gd name="T67" fmla="*/ 2147483647 h 418"/>
              <a:gd name="T68" fmla="*/ 2147483647 w 678"/>
              <a:gd name="T69" fmla="*/ 2147483647 h 418"/>
              <a:gd name="T70" fmla="*/ 2147483647 w 678"/>
              <a:gd name="T71" fmla="*/ 2147483647 h 418"/>
              <a:gd name="T72" fmla="*/ 2147483647 w 678"/>
              <a:gd name="T73" fmla="*/ 2147483647 h 418"/>
              <a:gd name="T74" fmla="*/ 2147483647 w 678"/>
              <a:gd name="T75" fmla="*/ 2147483647 h 418"/>
              <a:gd name="T76" fmla="*/ 2147483647 w 678"/>
              <a:gd name="T77" fmla="*/ 2147483647 h 418"/>
              <a:gd name="T78" fmla="*/ 2147483647 w 678"/>
              <a:gd name="T79" fmla="*/ 2147483647 h 418"/>
              <a:gd name="T80" fmla="*/ 2147483647 w 678"/>
              <a:gd name="T81" fmla="*/ 2147483647 h 418"/>
              <a:gd name="T82" fmla="*/ 2147483647 w 678"/>
              <a:gd name="T83" fmla="*/ 2147483647 h 418"/>
              <a:gd name="T84" fmla="*/ 2147483647 w 678"/>
              <a:gd name="T85" fmla="*/ 2147483647 h 418"/>
              <a:gd name="T86" fmla="*/ 2147483647 w 678"/>
              <a:gd name="T87" fmla="*/ 2147483647 h 418"/>
              <a:gd name="T88" fmla="*/ 2147483647 w 678"/>
              <a:gd name="T89" fmla="*/ 2147483647 h 418"/>
              <a:gd name="T90" fmla="*/ 2147483647 w 678"/>
              <a:gd name="T91" fmla="*/ 2147483647 h 418"/>
              <a:gd name="T92" fmla="*/ 2147483647 w 678"/>
              <a:gd name="T93" fmla="*/ 2147483647 h 418"/>
              <a:gd name="T94" fmla="*/ 2147483647 w 678"/>
              <a:gd name="T95" fmla="*/ 2147483647 h 418"/>
              <a:gd name="T96" fmla="*/ 2147483647 w 678"/>
              <a:gd name="T97" fmla="*/ 2147483647 h 418"/>
              <a:gd name="T98" fmla="*/ 2147483647 w 678"/>
              <a:gd name="T99" fmla="*/ 2147483647 h 418"/>
              <a:gd name="T100" fmla="*/ 2147483647 w 678"/>
              <a:gd name="T101" fmla="*/ 2147483647 h 418"/>
              <a:gd name="T102" fmla="*/ 2147483647 w 678"/>
              <a:gd name="T103" fmla="*/ 2147483647 h 418"/>
              <a:gd name="T104" fmla="*/ 2147483647 w 678"/>
              <a:gd name="T105" fmla="*/ 2147483647 h 41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678"/>
              <a:gd name="T160" fmla="*/ 0 h 418"/>
              <a:gd name="T161" fmla="*/ 678 w 678"/>
              <a:gd name="T162" fmla="*/ 418 h 41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678" h="418">
                <a:moveTo>
                  <a:pt x="51" y="53"/>
                </a:moveTo>
                <a:lnTo>
                  <a:pt x="57" y="51"/>
                </a:lnTo>
                <a:lnTo>
                  <a:pt x="90" y="43"/>
                </a:lnTo>
                <a:lnTo>
                  <a:pt x="121" y="39"/>
                </a:lnTo>
                <a:lnTo>
                  <a:pt x="142" y="31"/>
                </a:lnTo>
                <a:lnTo>
                  <a:pt x="162" y="18"/>
                </a:lnTo>
                <a:lnTo>
                  <a:pt x="173" y="17"/>
                </a:lnTo>
                <a:lnTo>
                  <a:pt x="181" y="22"/>
                </a:lnTo>
                <a:lnTo>
                  <a:pt x="190" y="30"/>
                </a:lnTo>
                <a:lnTo>
                  <a:pt x="196" y="23"/>
                </a:lnTo>
                <a:lnTo>
                  <a:pt x="199" y="20"/>
                </a:lnTo>
                <a:lnTo>
                  <a:pt x="212" y="18"/>
                </a:lnTo>
                <a:lnTo>
                  <a:pt x="224" y="10"/>
                </a:lnTo>
                <a:lnTo>
                  <a:pt x="237" y="12"/>
                </a:lnTo>
                <a:lnTo>
                  <a:pt x="250" y="10"/>
                </a:lnTo>
                <a:lnTo>
                  <a:pt x="270" y="4"/>
                </a:lnTo>
                <a:lnTo>
                  <a:pt x="279" y="0"/>
                </a:lnTo>
                <a:lnTo>
                  <a:pt x="284" y="0"/>
                </a:lnTo>
                <a:lnTo>
                  <a:pt x="291" y="2"/>
                </a:lnTo>
                <a:lnTo>
                  <a:pt x="296" y="5"/>
                </a:lnTo>
                <a:lnTo>
                  <a:pt x="296" y="15"/>
                </a:lnTo>
                <a:lnTo>
                  <a:pt x="304" y="22"/>
                </a:lnTo>
                <a:lnTo>
                  <a:pt x="314" y="18"/>
                </a:lnTo>
                <a:lnTo>
                  <a:pt x="322" y="18"/>
                </a:lnTo>
                <a:lnTo>
                  <a:pt x="332" y="28"/>
                </a:lnTo>
                <a:lnTo>
                  <a:pt x="340" y="30"/>
                </a:lnTo>
                <a:lnTo>
                  <a:pt x="348" y="26"/>
                </a:lnTo>
                <a:lnTo>
                  <a:pt x="356" y="26"/>
                </a:lnTo>
                <a:lnTo>
                  <a:pt x="366" y="28"/>
                </a:lnTo>
                <a:lnTo>
                  <a:pt x="376" y="35"/>
                </a:lnTo>
                <a:lnTo>
                  <a:pt x="379" y="35"/>
                </a:lnTo>
                <a:lnTo>
                  <a:pt x="382" y="33"/>
                </a:lnTo>
                <a:lnTo>
                  <a:pt x="385" y="30"/>
                </a:lnTo>
                <a:lnTo>
                  <a:pt x="395" y="28"/>
                </a:lnTo>
                <a:lnTo>
                  <a:pt x="405" y="30"/>
                </a:lnTo>
                <a:lnTo>
                  <a:pt x="413" y="36"/>
                </a:lnTo>
                <a:lnTo>
                  <a:pt x="416" y="44"/>
                </a:lnTo>
                <a:lnTo>
                  <a:pt x="411" y="56"/>
                </a:lnTo>
                <a:lnTo>
                  <a:pt x="395" y="54"/>
                </a:lnTo>
                <a:lnTo>
                  <a:pt x="392" y="56"/>
                </a:lnTo>
                <a:lnTo>
                  <a:pt x="398" y="59"/>
                </a:lnTo>
                <a:lnTo>
                  <a:pt x="434" y="61"/>
                </a:lnTo>
                <a:lnTo>
                  <a:pt x="449" y="61"/>
                </a:lnTo>
                <a:lnTo>
                  <a:pt x="475" y="64"/>
                </a:lnTo>
                <a:lnTo>
                  <a:pt x="451" y="82"/>
                </a:lnTo>
                <a:lnTo>
                  <a:pt x="454" y="90"/>
                </a:lnTo>
                <a:lnTo>
                  <a:pt x="457" y="101"/>
                </a:lnTo>
                <a:lnTo>
                  <a:pt x="465" y="108"/>
                </a:lnTo>
                <a:lnTo>
                  <a:pt x="477" y="101"/>
                </a:lnTo>
                <a:lnTo>
                  <a:pt x="487" y="98"/>
                </a:lnTo>
                <a:lnTo>
                  <a:pt x="503" y="110"/>
                </a:lnTo>
                <a:lnTo>
                  <a:pt x="539" y="113"/>
                </a:lnTo>
                <a:lnTo>
                  <a:pt x="562" y="118"/>
                </a:lnTo>
                <a:lnTo>
                  <a:pt x="576" y="121"/>
                </a:lnTo>
                <a:lnTo>
                  <a:pt x="578" y="129"/>
                </a:lnTo>
                <a:lnTo>
                  <a:pt x="588" y="136"/>
                </a:lnTo>
                <a:lnTo>
                  <a:pt x="602" y="141"/>
                </a:lnTo>
                <a:lnTo>
                  <a:pt x="607" y="142"/>
                </a:lnTo>
                <a:lnTo>
                  <a:pt x="638" y="167"/>
                </a:lnTo>
                <a:lnTo>
                  <a:pt x="656" y="167"/>
                </a:lnTo>
                <a:lnTo>
                  <a:pt x="660" y="164"/>
                </a:lnTo>
                <a:lnTo>
                  <a:pt x="660" y="159"/>
                </a:lnTo>
                <a:lnTo>
                  <a:pt x="668" y="159"/>
                </a:lnTo>
                <a:lnTo>
                  <a:pt x="673" y="170"/>
                </a:lnTo>
                <a:lnTo>
                  <a:pt x="678" y="180"/>
                </a:lnTo>
                <a:lnTo>
                  <a:pt x="676" y="183"/>
                </a:lnTo>
                <a:lnTo>
                  <a:pt x="669" y="186"/>
                </a:lnTo>
                <a:lnTo>
                  <a:pt x="661" y="190"/>
                </a:lnTo>
                <a:lnTo>
                  <a:pt x="658" y="193"/>
                </a:lnTo>
                <a:lnTo>
                  <a:pt x="653" y="198"/>
                </a:lnTo>
                <a:lnTo>
                  <a:pt x="648" y="201"/>
                </a:lnTo>
                <a:lnTo>
                  <a:pt x="643" y="203"/>
                </a:lnTo>
                <a:lnTo>
                  <a:pt x="642" y="203"/>
                </a:lnTo>
                <a:lnTo>
                  <a:pt x="635" y="212"/>
                </a:lnTo>
                <a:lnTo>
                  <a:pt x="632" y="217"/>
                </a:lnTo>
                <a:lnTo>
                  <a:pt x="624" y="221"/>
                </a:lnTo>
                <a:lnTo>
                  <a:pt x="619" y="226"/>
                </a:lnTo>
                <a:lnTo>
                  <a:pt x="617" y="227"/>
                </a:lnTo>
                <a:lnTo>
                  <a:pt x="616" y="229"/>
                </a:lnTo>
                <a:lnTo>
                  <a:pt x="607" y="234"/>
                </a:lnTo>
                <a:lnTo>
                  <a:pt x="604" y="234"/>
                </a:lnTo>
                <a:lnTo>
                  <a:pt x="601" y="235"/>
                </a:lnTo>
                <a:lnTo>
                  <a:pt x="599" y="237"/>
                </a:lnTo>
                <a:lnTo>
                  <a:pt x="589" y="237"/>
                </a:lnTo>
                <a:lnTo>
                  <a:pt x="586" y="239"/>
                </a:lnTo>
                <a:lnTo>
                  <a:pt x="578" y="245"/>
                </a:lnTo>
                <a:lnTo>
                  <a:pt x="576" y="247"/>
                </a:lnTo>
                <a:lnTo>
                  <a:pt x="570" y="248"/>
                </a:lnTo>
                <a:lnTo>
                  <a:pt x="565" y="252"/>
                </a:lnTo>
                <a:lnTo>
                  <a:pt x="562" y="257"/>
                </a:lnTo>
                <a:lnTo>
                  <a:pt x="557" y="257"/>
                </a:lnTo>
                <a:lnTo>
                  <a:pt x="550" y="255"/>
                </a:lnTo>
                <a:lnTo>
                  <a:pt x="550" y="252"/>
                </a:lnTo>
                <a:lnTo>
                  <a:pt x="547" y="250"/>
                </a:lnTo>
                <a:lnTo>
                  <a:pt x="542" y="253"/>
                </a:lnTo>
                <a:lnTo>
                  <a:pt x="536" y="257"/>
                </a:lnTo>
                <a:lnTo>
                  <a:pt x="536" y="261"/>
                </a:lnTo>
                <a:lnTo>
                  <a:pt x="536" y="265"/>
                </a:lnTo>
                <a:lnTo>
                  <a:pt x="531" y="266"/>
                </a:lnTo>
                <a:lnTo>
                  <a:pt x="526" y="266"/>
                </a:lnTo>
                <a:lnTo>
                  <a:pt x="519" y="266"/>
                </a:lnTo>
                <a:lnTo>
                  <a:pt x="527" y="281"/>
                </a:lnTo>
                <a:lnTo>
                  <a:pt x="522" y="284"/>
                </a:lnTo>
                <a:lnTo>
                  <a:pt x="514" y="286"/>
                </a:lnTo>
                <a:lnTo>
                  <a:pt x="501" y="274"/>
                </a:lnTo>
                <a:lnTo>
                  <a:pt x="487" y="281"/>
                </a:lnTo>
                <a:lnTo>
                  <a:pt x="478" y="288"/>
                </a:lnTo>
                <a:lnTo>
                  <a:pt x="459" y="297"/>
                </a:lnTo>
                <a:lnTo>
                  <a:pt x="462" y="305"/>
                </a:lnTo>
                <a:lnTo>
                  <a:pt x="469" y="315"/>
                </a:lnTo>
                <a:lnTo>
                  <a:pt x="456" y="333"/>
                </a:lnTo>
                <a:lnTo>
                  <a:pt x="438" y="341"/>
                </a:lnTo>
                <a:lnTo>
                  <a:pt x="433" y="348"/>
                </a:lnTo>
                <a:lnTo>
                  <a:pt x="429" y="353"/>
                </a:lnTo>
                <a:lnTo>
                  <a:pt x="426" y="364"/>
                </a:lnTo>
                <a:lnTo>
                  <a:pt x="425" y="368"/>
                </a:lnTo>
                <a:lnTo>
                  <a:pt x="416" y="368"/>
                </a:lnTo>
                <a:lnTo>
                  <a:pt x="411" y="369"/>
                </a:lnTo>
                <a:lnTo>
                  <a:pt x="410" y="372"/>
                </a:lnTo>
                <a:lnTo>
                  <a:pt x="410" y="376"/>
                </a:lnTo>
                <a:lnTo>
                  <a:pt x="407" y="379"/>
                </a:lnTo>
                <a:lnTo>
                  <a:pt x="403" y="381"/>
                </a:lnTo>
                <a:lnTo>
                  <a:pt x="397" y="384"/>
                </a:lnTo>
                <a:lnTo>
                  <a:pt x="398" y="385"/>
                </a:lnTo>
                <a:lnTo>
                  <a:pt x="407" y="389"/>
                </a:lnTo>
                <a:lnTo>
                  <a:pt x="407" y="394"/>
                </a:lnTo>
                <a:lnTo>
                  <a:pt x="403" y="403"/>
                </a:lnTo>
                <a:lnTo>
                  <a:pt x="389" y="408"/>
                </a:lnTo>
                <a:lnTo>
                  <a:pt x="382" y="405"/>
                </a:lnTo>
                <a:lnTo>
                  <a:pt x="372" y="410"/>
                </a:lnTo>
                <a:lnTo>
                  <a:pt x="366" y="413"/>
                </a:lnTo>
                <a:lnTo>
                  <a:pt x="351" y="418"/>
                </a:lnTo>
                <a:lnTo>
                  <a:pt x="322" y="392"/>
                </a:lnTo>
                <a:lnTo>
                  <a:pt x="312" y="394"/>
                </a:lnTo>
                <a:lnTo>
                  <a:pt x="304" y="395"/>
                </a:lnTo>
                <a:lnTo>
                  <a:pt x="301" y="397"/>
                </a:lnTo>
                <a:lnTo>
                  <a:pt x="297" y="397"/>
                </a:lnTo>
                <a:lnTo>
                  <a:pt x="296" y="392"/>
                </a:lnTo>
                <a:lnTo>
                  <a:pt x="289" y="389"/>
                </a:lnTo>
                <a:lnTo>
                  <a:pt x="286" y="385"/>
                </a:lnTo>
                <a:lnTo>
                  <a:pt x="289" y="382"/>
                </a:lnTo>
                <a:lnTo>
                  <a:pt x="296" y="379"/>
                </a:lnTo>
                <a:lnTo>
                  <a:pt x="296" y="364"/>
                </a:lnTo>
                <a:lnTo>
                  <a:pt x="291" y="361"/>
                </a:lnTo>
                <a:lnTo>
                  <a:pt x="291" y="358"/>
                </a:lnTo>
                <a:lnTo>
                  <a:pt x="289" y="356"/>
                </a:lnTo>
                <a:lnTo>
                  <a:pt x="261" y="346"/>
                </a:lnTo>
                <a:lnTo>
                  <a:pt x="253" y="348"/>
                </a:lnTo>
                <a:lnTo>
                  <a:pt x="247" y="351"/>
                </a:lnTo>
                <a:lnTo>
                  <a:pt x="238" y="354"/>
                </a:lnTo>
                <a:lnTo>
                  <a:pt x="232" y="358"/>
                </a:lnTo>
                <a:lnTo>
                  <a:pt x="229" y="353"/>
                </a:lnTo>
                <a:lnTo>
                  <a:pt x="222" y="351"/>
                </a:lnTo>
                <a:lnTo>
                  <a:pt x="204" y="350"/>
                </a:lnTo>
                <a:lnTo>
                  <a:pt x="204" y="348"/>
                </a:lnTo>
                <a:lnTo>
                  <a:pt x="191" y="346"/>
                </a:lnTo>
                <a:lnTo>
                  <a:pt x="181" y="336"/>
                </a:lnTo>
                <a:lnTo>
                  <a:pt x="201" y="328"/>
                </a:lnTo>
                <a:lnTo>
                  <a:pt x="201" y="320"/>
                </a:lnTo>
                <a:lnTo>
                  <a:pt x="204" y="319"/>
                </a:lnTo>
                <a:lnTo>
                  <a:pt x="206" y="315"/>
                </a:lnTo>
                <a:lnTo>
                  <a:pt x="212" y="310"/>
                </a:lnTo>
                <a:lnTo>
                  <a:pt x="207" y="307"/>
                </a:lnTo>
                <a:lnTo>
                  <a:pt x="124" y="348"/>
                </a:lnTo>
                <a:lnTo>
                  <a:pt x="114" y="343"/>
                </a:lnTo>
                <a:lnTo>
                  <a:pt x="121" y="341"/>
                </a:lnTo>
                <a:lnTo>
                  <a:pt x="119" y="338"/>
                </a:lnTo>
                <a:lnTo>
                  <a:pt x="118" y="336"/>
                </a:lnTo>
                <a:lnTo>
                  <a:pt x="113" y="333"/>
                </a:lnTo>
                <a:lnTo>
                  <a:pt x="111" y="330"/>
                </a:lnTo>
                <a:lnTo>
                  <a:pt x="110" y="327"/>
                </a:lnTo>
                <a:lnTo>
                  <a:pt x="101" y="325"/>
                </a:lnTo>
                <a:lnTo>
                  <a:pt x="98" y="327"/>
                </a:lnTo>
                <a:lnTo>
                  <a:pt x="93" y="328"/>
                </a:lnTo>
                <a:lnTo>
                  <a:pt x="85" y="323"/>
                </a:lnTo>
                <a:lnTo>
                  <a:pt x="92" y="319"/>
                </a:lnTo>
                <a:lnTo>
                  <a:pt x="92" y="317"/>
                </a:lnTo>
                <a:lnTo>
                  <a:pt x="87" y="317"/>
                </a:lnTo>
                <a:lnTo>
                  <a:pt x="80" y="317"/>
                </a:lnTo>
                <a:lnTo>
                  <a:pt x="75" y="320"/>
                </a:lnTo>
                <a:lnTo>
                  <a:pt x="70" y="323"/>
                </a:lnTo>
                <a:lnTo>
                  <a:pt x="62" y="315"/>
                </a:lnTo>
                <a:lnTo>
                  <a:pt x="82" y="307"/>
                </a:lnTo>
                <a:lnTo>
                  <a:pt x="51" y="289"/>
                </a:lnTo>
                <a:lnTo>
                  <a:pt x="38" y="292"/>
                </a:lnTo>
                <a:lnTo>
                  <a:pt x="30" y="297"/>
                </a:lnTo>
                <a:lnTo>
                  <a:pt x="18" y="305"/>
                </a:lnTo>
                <a:lnTo>
                  <a:pt x="7" y="304"/>
                </a:lnTo>
                <a:lnTo>
                  <a:pt x="7" y="296"/>
                </a:lnTo>
                <a:lnTo>
                  <a:pt x="0" y="294"/>
                </a:lnTo>
                <a:lnTo>
                  <a:pt x="5" y="289"/>
                </a:lnTo>
                <a:lnTo>
                  <a:pt x="18" y="291"/>
                </a:lnTo>
                <a:lnTo>
                  <a:pt x="23" y="286"/>
                </a:lnTo>
                <a:lnTo>
                  <a:pt x="18" y="281"/>
                </a:lnTo>
                <a:lnTo>
                  <a:pt x="46" y="266"/>
                </a:lnTo>
                <a:lnTo>
                  <a:pt x="54" y="261"/>
                </a:lnTo>
                <a:lnTo>
                  <a:pt x="59" y="255"/>
                </a:lnTo>
                <a:lnTo>
                  <a:pt x="59" y="252"/>
                </a:lnTo>
                <a:lnTo>
                  <a:pt x="61" y="248"/>
                </a:lnTo>
                <a:lnTo>
                  <a:pt x="66" y="242"/>
                </a:lnTo>
                <a:lnTo>
                  <a:pt x="74" y="235"/>
                </a:lnTo>
                <a:lnTo>
                  <a:pt x="82" y="232"/>
                </a:lnTo>
                <a:lnTo>
                  <a:pt x="85" y="229"/>
                </a:lnTo>
                <a:lnTo>
                  <a:pt x="83" y="226"/>
                </a:lnTo>
                <a:lnTo>
                  <a:pt x="79" y="226"/>
                </a:lnTo>
                <a:lnTo>
                  <a:pt x="80" y="221"/>
                </a:lnTo>
                <a:lnTo>
                  <a:pt x="83" y="214"/>
                </a:lnTo>
                <a:lnTo>
                  <a:pt x="97" y="206"/>
                </a:lnTo>
                <a:lnTo>
                  <a:pt x="103" y="199"/>
                </a:lnTo>
                <a:lnTo>
                  <a:pt x="110" y="198"/>
                </a:lnTo>
                <a:lnTo>
                  <a:pt x="121" y="190"/>
                </a:lnTo>
                <a:lnTo>
                  <a:pt x="123" y="183"/>
                </a:lnTo>
                <a:lnTo>
                  <a:pt x="124" y="177"/>
                </a:lnTo>
                <a:lnTo>
                  <a:pt x="118" y="168"/>
                </a:lnTo>
                <a:lnTo>
                  <a:pt x="116" y="167"/>
                </a:lnTo>
                <a:lnTo>
                  <a:pt x="106" y="165"/>
                </a:lnTo>
                <a:lnTo>
                  <a:pt x="103" y="164"/>
                </a:lnTo>
                <a:lnTo>
                  <a:pt x="100" y="160"/>
                </a:lnTo>
                <a:lnTo>
                  <a:pt x="92" y="155"/>
                </a:lnTo>
                <a:lnTo>
                  <a:pt x="93" y="146"/>
                </a:lnTo>
                <a:lnTo>
                  <a:pt x="85" y="142"/>
                </a:lnTo>
                <a:lnTo>
                  <a:pt x="90" y="137"/>
                </a:lnTo>
                <a:lnTo>
                  <a:pt x="90" y="124"/>
                </a:lnTo>
                <a:lnTo>
                  <a:pt x="87" y="119"/>
                </a:lnTo>
                <a:lnTo>
                  <a:pt x="80" y="124"/>
                </a:lnTo>
                <a:lnTo>
                  <a:pt x="77" y="128"/>
                </a:lnTo>
                <a:lnTo>
                  <a:pt x="72" y="129"/>
                </a:lnTo>
                <a:lnTo>
                  <a:pt x="69" y="131"/>
                </a:lnTo>
                <a:lnTo>
                  <a:pt x="66" y="129"/>
                </a:lnTo>
                <a:lnTo>
                  <a:pt x="64" y="126"/>
                </a:lnTo>
                <a:lnTo>
                  <a:pt x="41" y="131"/>
                </a:lnTo>
                <a:lnTo>
                  <a:pt x="36" y="124"/>
                </a:lnTo>
                <a:lnTo>
                  <a:pt x="38" y="121"/>
                </a:lnTo>
                <a:lnTo>
                  <a:pt x="31" y="115"/>
                </a:lnTo>
                <a:lnTo>
                  <a:pt x="26" y="113"/>
                </a:lnTo>
                <a:lnTo>
                  <a:pt x="20" y="113"/>
                </a:lnTo>
                <a:lnTo>
                  <a:pt x="18" y="110"/>
                </a:lnTo>
                <a:lnTo>
                  <a:pt x="21" y="106"/>
                </a:lnTo>
                <a:lnTo>
                  <a:pt x="23" y="103"/>
                </a:lnTo>
                <a:lnTo>
                  <a:pt x="26" y="101"/>
                </a:lnTo>
                <a:lnTo>
                  <a:pt x="31" y="97"/>
                </a:lnTo>
                <a:lnTo>
                  <a:pt x="38" y="95"/>
                </a:lnTo>
                <a:lnTo>
                  <a:pt x="43" y="92"/>
                </a:lnTo>
                <a:lnTo>
                  <a:pt x="51" y="90"/>
                </a:lnTo>
                <a:lnTo>
                  <a:pt x="57" y="88"/>
                </a:lnTo>
                <a:lnTo>
                  <a:pt x="61" y="84"/>
                </a:lnTo>
                <a:lnTo>
                  <a:pt x="66" y="80"/>
                </a:lnTo>
                <a:lnTo>
                  <a:pt x="70" y="79"/>
                </a:lnTo>
                <a:lnTo>
                  <a:pt x="70" y="77"/>
                </a:lnTo>
                <a:lnTo>
                  <a:pt x="72" y="72"/>
                </a:lnTo>
                <a:lnTo>
                  <a:pt x="72" y="69"/>
                </a:lnTo>
                <a:lnTo>
                  <a:pt x="67" y="67"/>
                </a:lnTo>
                <a:lnTo>
                  <a:pt x="51" y="72"/>
                </a:lnTo>
                <a:lnTo>
                  <a:pt x="43" y="75"/>
                </a:lnTo>
                <a:lnTo>
                  <a:pt x="43" y="80"/>
                </a:lnTo>
                <a:lnTo>
                  <a:pt x="39" y="82"/>
                </a:lnTo>
                <a:lnTo>
                  <a:pt x="36" y="85"/>
                </a:lnTo>
                <a:lnTo>
                  <a:pt x="33" y="85"/>
                </a:lnTo>
                <a:lnTo>
                  <a:pt x="33" y="82"/>
                </a:lnTo>
                <a:lnTo>
                  <a:pt x="36" y="77"/>
                </a:lnTo>
                <a:lnTo>
                  <a:pt x="39" y="72"/>
                </a:lnTo>
                <a:lnTo>
                  <a:pt x="44" y="69"/>
                </a:lnTo>
                <a:lnTo>
                  <a:pt x="49" y="66"/>
                </a:lnTo>
                <a:lnTo>
                  <a:pt x="52" y="62"/>
                </a:lnTo>
                <a:lnTo>
                  <a:pt x="51" y="53"/>
                </a:lnTo>
                <a:close/>
              </a:path>
            </a:pathLst>
          </a:custGeom>
          <a:solidFill>
            <a:srgbClr val="FFC000">
              <a:alpha val="69019"/>
            </a:srgbClr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22" name="Freeform 30"/>
          <p:cNvSpPr>
            <a:spLocks/>
          </p:cNvSpPr>
          <p:nvPr/>
        </p:nvSpPr>
        <p:spPr bwMode="auto">
          <a:xfrm>
            <a:off x="1379538" y="2378075"/>
            <a:ext cx="312737" cy="261938"/>
          </a:xfrm>
          <a:custGeom>
            <a:avLst/>
            <a:gdLst>
              <a:gd name="T0" fmla="*/ 2147483647 w 309"/>
              <a:gd name="T1" fmla="*/ 2147483647 h 169"/>
              <a:gd name="T2" fmla="*/ 2147483647 w 309"/>
              <a:gd name="T3" fmla="*/ 2147483647 h 169"/>
              <a:gd name="T4" fmla="*/ 2147483647 w 309"/>
              <a:gd name="T5" fmla="*/ 2147483647 h 169"/>
              <a:gd name="T6" fmla="*/ 2147483647 w 309"/>
              <a:gd name="T7" fmla="*/ 2147483647 h 169"/>
              <a:gd name="T8" fmla="*/ 2147483647 w 309"/>
              <a:gd name="T9" fmla="*/ 2147483647 h 169"/>
              <a:gd name="T10" fmla="*/ 2147483647 w 309"/>
              <a:gd name="T11" fmla="*/ 2147483647 h 169"/>
              <a:gd name="T12" fmla="*/ 2147483647 w 309"/>
              <a:gd name="T13" fmla="*/ 2147483647 h 169"/>
              <a:gd name="T14" fmla="*/ 2147483647 w 309"/>
              <a:gd name="T15" fmla="*/ 2147483647 h 169"/>
              <a:gd name="T16" fmla="*/ 2147483647 w 309"/>
              <a:gd name="T17" fmla="*/ 2147483647 h 169"/>
              <a:gd name="T18" fmla="*/ 2147483647 w 309"/>
              <a:gd name="T19" fmla="*/ 2147483647 h 169"/>
              <a:gd name="T20" fmla="*/ 2147483647 w 309"/>
              <a:gd name="T21" fmla="*/ 2147483647 h 169"/>
              <a:gd name="T22" fmla="*/ 2147483647 w 309"/>
              <a:gd name="T23" fmla="*/ 2147483647 h 169"/>
              <a:gd name="T24" fmla="*/ 2147483647 w 309"/>
              <a:gd name="T25" fmla="*/ 2147483647 h 169"/>
              <a:gd name="T26" fmla="*/ 2147483647 w 309"/>
              <a:gd name="T27" fmla="*/ 2147483647 h 169"/>
              <a:gd name="T28" fmla="*/ 2147483647 w 309"/>
              <a:gd name="T29" fmla="*/ 2147483647 h 169"/>
              <a:gd name="T30" fmla="*/ 2147483647 w 309"/>
              <a:gd name="T31" fmla="*/ 2147483647 h 169"/>
              <a:gd name="T32" fmla="*/ 2147483647 w 309"/>
              <a:gd name="T33" fmla="*/ 2147483647 h 169"/>
              <a:gd name="T34" fmla="*/ 2147483647 w 309"/>
              <a:gd name="T35" fmla="*/ 2147483647 h 169"/>
              <a:gd name="T36" fmla="*/ 2147483647 w 309"/>
              <a:gd name="T37" fmla="*/ 2147483647 h 169"/>
              <a:gd name="T38" fmla="*/ 2147483647 w 309"/>
              <a:gd name="T39" fmla="*/ 2147483647 h 169"/>
              <a:gd name="T40" fmla="*/ 2147483647 w 309"/>
              <a:gd name="T41" fmla="*/ 2147483647 h 169"/>
              <a:gd name="T42" fmla="*/ 2147483647 w 309"/>
              <a:gd name="T43" fmla="*/ 2147483647 h 169"/>
              <a:gd name="T44" fmla="*/ 2147483647 w 309"/>
              <a:gd name="T45" fmla="*/ 2147483647 h 169"/>
              <a:gd name="T46" fmla="*/ 2147483647 w 309"/>
              <a:gd name="T47" fmla="*/ 2147483647 h 169"/>
              <a:gd name="T48" fmla="*/ 2147483647 w 309"/>
              <a:gd name="T49" fmla="*/ 2147483647 h 169"/>
              <a:gd name="T50" fmla="*/ 2147483647 w 309"/>
              <a:gd name="T51" fmla="*/ 2147483647 h 169"/>
              <a:gd name="T52" fmla="*/ 2147483647 w 309"/>
              <a:gd name="T53" fmla="*/ 2147483647 h 169"/>
              <a:gd name="T54" fmla="*/ 2147483647 w 309"/>
              <a:gd name="T55" fmla="*/ 2147483647 h 169"/>
              <a:gd name="T56" fmla="*/ 2147483647 w 309"/>
              <a:gd name="T57" fmla="*/ 2147483647 h 169"/>
              <a:gd name="T58" fmla="*/ 2147483647 w 309"/>
              <a:gd name="T59" fmla="*/ 2147483647 h 169"/>
              <a:gd name="T60" fmla="*/ 2147483647 w 309"/>
              <a:gd name="T61" fmla="*/ 2147483647 h 169"/>
              <a:gd name="T62" fmla="*/ 2147483647 w 309"/>
              <a:gd name="T63" fmla="*/ 2147483647 h 169"/>
              <a:gd name="T64" fmla="*/ 2147483647 w 309"/>
              <a:gd name="T65" fmla="*/ 2147483647 h 169"/>
              <a:gd name="T66" fmla="*/ 2147483647 w 309"/>
              <a:gd name="T67" fmla="*/ 0 h 169"/>
              <a:gd name="T68" fmla="*/ 2147483647 w 309"/>
              <a:gd name="T69" fmla="*/ 2147483647 h 16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09"/>
              <a:gd name="T106" fmla="*/ 0 h 169"/>
              <a:gd name="T107" fmla="*/ 309 w 309"/>
              <a:gd name="T108" fmla="*/ 169 h 16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09" h="169">
                <a:moveTo>
                  <a:pt x="152" y="16"/>
                </a:moveTo>
                <a:lnTo>
                  <a:pt x="183" y="21"/>
                </a:lnTo>
                <a:lnTo>
                  <a:pt x="187" y="14"/>
                </a:lnTo>
                <a:lnTo>
                  <a:pt x="200" y="11"/>
                </a:lnTo>
                <a:lnTo>
                  <a:pt x="203" y="19"/>
                </a:lnTo>
                <a:lnTo>
                  <a:pt x="231" y="21"/>
                </a:lnTo>
                <a:lnTo>
                  <a:pt x="234" y="31"/>
                </a:lnTo>
                <a:lnTo>
                  <a:pt x="237" y="34"/>
                </a:lnTo>
                <a:lnTo>
                  <a:pt x="237" y="39"/>
                </a:lnTo>
                <a:lnTo>
                  <a:pt x="250" y="42"/>
                </a:lnTo>
                <a:lnTo>
                  <a:pt x="258" y="42"/>
                </a:lnTo>
                <a:lnTo>
                  <a:pt x="267" y="32"/>
                </a:lnTo>
                <a:lnTo>
                  <a:pt x="275" y="24"/>
                </a:lnTo>
                <a:lnTo>
                  <a:pt x="284" y="21"/>
                </a:lnTo>
                <a:lnTo>
                  <a:pt x="293" y="21"/>
                </a:lnTo>
                <a:lnTo>
                  <a:pt x="296" y="26"/>
                </a:lnTo>
                <a:lnTo>
                  <a:pt x="302" y="31"/>
                </a:lnTo>
                <a:lnTo>
                  <a:pt x="307" y="36"/>
                </a:lnTo>
                <a:lnTo>
                  <a:pt x="309" y="40"/>
                </a:lnTo>
                <a:lnTo>
                  <a:pt x="306" y="50"/>
                </a:lnTo>
                <a:lnTo>
                  <a:pt x="296" y="60"/>
                </a:lnTo>
                <a:lnTo>
                  <a:pt x="288" y="67"/>
                </a:lnTo>
                <a:lnTo>
                  <a:pt x="283" y="71"/>
                </a:lnTo>
                <a:lnTo>
                  <a:pt x="283" y="75"/>
                </a:lnTo>
                <a:lnTo>
                  <a:pt x="283" y="83"/>
                </a:lnTo>
                <a:lnTo>
                  <a:pt x="281" y="89"/>
                </a:lnTo>
                <a:lnTo>
                  <a:pt x="281" y="101"/>
                </a:lnTo>
                <a:lnTo>
                  <a:pt x="262" y="125"/>
                </a:lnTo>
                <a:lnTo>
                  <a:pt x="250" y="129"/>
                </a:lnTo>
                <a:lnTo>
                  <a:pt x="249" y="138"/>
                </a:lnTo>
                <a:lnTo>
                  <a:pt x="250" y="155"/>
                </a:lnTo>
                <a:lnTo>
                  <a:pt x="242" y="160"/>
                </a:lnTo>
                <a:lnTo>
                  <a:pt x="234" y="164"/>
                </a:lnTo>
                <a:lnTo>
                  <a:pt x="219" y="163"/>
                </a:lnTo>
                <a:lnTo>
                  <a:pt x="218" y="160"/>
                </a:lnTo>
                <a:lnTo>
                  <a:pt x="198" y="164"/>
                </a:lnTo>
                <a:lnTo>
                  <a:pt x="177" y="168"/>
                </a:lnTo>
                <a:lnTo>
                  <a:pt x="160" y="169"/>
                </a:lnTo>
                <a:lnTo>
                  <a:pt x="147" y="168"/>
                </a:lnTo>
                <a:lnTo>
                  <a:pt x="128" y="163"/>
                </a:lnTo>
                <a:lnTo>
                  <a:pt x="142" y="148"/>
                </a:lnTo>
                <a:lnTo>
                  <a:pt x="151" y="140"/>
                </a:lnTo>
                <a:lnTo>
                  <a:pt x="160" y="132"/>
                </a:lnTo>
                <a:lnTo>
                  <a:pt x="172" y="124"/>
                </a:lnTo>
                <a:lnTo>
                  <a:pt x="177" y="120"/>
                </a:lnTo>
                <a:lnTo>
                  <a:pt x="180" y="115"/>
                </a:lnTo>
                <a:lnTo>
                  <a:pt x="178" y="109"/>
                </a:lnTo>
                <a:lnTo>
                  <a:pt x="172" y="102"/>
                </a:lnTo>
                <a:lnTo>
                  <a:pt x="164" y="98"/>
                </a:lnTo>
                <a:lnTo>
                  <a:pt x="151" y="91"/>
                </a:lnTo>
                <a:lnTo>
                  <a:pt x="129" y="86"/>
                </a:lnTo>
                <a:lnTo>
                  <a:pt x="107" y="88"/>
                </a:lnTo>
                <a:lnTo>
                  <a:pt x="84" y="89"/>
                </a:lnTo>
                <a:lnTo>
                  <a:pt x="51" y="89"/>
                </a:lnTo>
                <a:lnTo>
                  <a:pt x="15" y="88"/>
                </a:lnTo>
                <a:lnTo>
                  <a:pt x="4" y="73"/>
                </a:lnTo>
                <a:lnTo>
                  <a:pt x="0" y="67"/>
                </a:lnTo>
                <a:lnTo>
                  <a:pt x="5" y="55"/>
                </a:lnTo>
                <a:lnTo>
                  <a:pt x="27" y="58"/>
                </a:lnTo>
                <a:lnTo>
                  <a:pt x="28" y="55"/>
                </a:lnTo>
                <a:lnTo>
                  <a:pt x="15" y="47"/>
                </a:lnTo>
                <a:lnTo>
                  <a:pt x="45" y="31"/>
                </a:lnTo>
                <a:lnTo>
                  <a:pt x="51" y="29"/>
                </a:lnTo>
                <a:lnTo>
                  <a:pt x="69" y="34"/>
                </a:lnTo>
                <a:lnTo>
                  <a:pt x="89" y="39"/>
                </a:lnTo>
                <a:lnTo>
                  <a:pt x="107" y="34"/>
                </a:lnTo>
                <a:lnTo>
                  <a:pt x="111" y="1"/>
                </a:lnTo>
                <a:lnTo>
                  <a:pt x="123" y="0"/>
                </a:lnTo>
                <a:lnTo>
                  <a:pt x="138" y="9"/>
                </a:lnTo>
                <a:lnTo>
                  <a:pt x="139" y="26"/>
                </a:lnTo>
                <a:lnTo>
                  <a:pt x="152" y="16"/>
                </a:lnTo>
                <a:close/>
              </a:path>
            </a:pathLst>
          </a:custGeom>
          <a:solidFill>
            <a:srgbClr val="CC0099"/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23" name="Freeform 31"/>
          <p:cNvSpPr>
            <a:spLocks/>
          </p:cNvSpPr>
          <p:nvPr/>
        </p:nvSpPr>
        <p:spPr bwMode="auto">
          <a:xfrm>
            <a:off x="1089025" y="2487613"/>
            <a:ext cx="473075" cy="549275"/>
          </a:xfrm>
          <a:custGeom>
            <a:avLst/>
            <a:gdLst>
              <a:gd name="T0" fmla="*/ 2147483647 w 467"/>
              <a:gd name="T1" fmla="*/ 2147483647 h 353"/>
              <a:gd name="T2" fmla="*/ 2147483647 w 467"/>
              <a:gd name="T3" fmla="*/ 2147483647 h 353"/>
              <a:gd name="T4" fmla="*/ 2147483647 w 467"/>
              <a:gd name="T5" fmla="*/ 2147483647 h 353"/>
              <a:gd name="T6" fmla="*/ 2147483647 w 467"/>
              <a:gd name="T7" fmla="*/ 2147483647 h 353"/>
              <a:gd name="T8" fmla="*/ 2147483647 w 467"/>
              <a:gd name="T9" fmla="*/ 2147483647 h 353"/>
              <a:gd name="T10" fmla="*/ 2147483647 w 467"/>
              <a:gd name="T11" fmla="*/ 2147483647 h 353"/>
              <a:gd name="T12" fmla="*/ 2147483647 w 467"/>
              <a:gd name="T13" fmla="*/ 2147483647 h 353"/>
              <a:gd name="T14" fmla="*/ 2147483647 w 467"/>
              <a:gd name="T15" fmla="*/ 2147483647 h 353"/>
              <a:gd name="T16" fmla="*/ 2147483647 w 467"/>
              <a:gd name="T17" fmla="*/ 2147483647 h 353"/>
              <a:gd name="T18" fmla="*/ 2147483647 w 467"/>
              <a:gd name="T19" fmla="*/ 2147483647 h 353"/>
              <a:gd name="T20" fmla="*/ 2147483647 w 467"/>
              <a:gd name="T21" fmla="*/ 2147483647 h 353"/>
              <a:gd name="T22" fmla="*/ 2147483647 w 467"/>
              <a:gd name="T23" fmla="*/ 2147483647 h 353"/>
              <a:gd name="T24" fmla="*/ 2147483647 w 467"/>
              <a:gd name="T25" fmla="*/ 2147483647 h 353"/>
              <a:gd name="T26" fmla="*/ 2147483647 w 467"/>
              <a:gd name="T27" fmla="*/ 2147483647 h 353"/>
              <a:gd name="T28" fmla="*/ 2147483647 w 467"/>
              <a:gd name="T29" fmla="*/ 2147483647 h 353"/>
              <a:gd name="T30" fmla="*/ 2147483647 w 467"/>
              <a:gd name="T31" fmla="*/ 2147483647 h 353"/>
              <a:gd name="T32" fmla="*/ 2147483647 w 467"/>
              <a:gd name="T33" fmla="*/ 2147483647 h 353"/>
              <a:gd name="T34" fmla="*/ 2147483647 w 467"/>
              <a:gd name="T35" fmla="*/ 2147483647 h 353"/>
              <a:gd name="T36" fmla="*/ 2147483647 w 467"/>
              <a:gd name="T37" fmla="*/ 2147483647 h 353"/>
              <a:gd name="T38" fmla="*/ 2147483647 w 467"/>
              <a:gd name="T39" fmla="*/ 2147483647 h 353"/>
              <a:gd name="T40" fmla="*/ 2147483647 w 467"/>
              <a:gd name="T41" fmla="*/ 2147483647 h 353"/>
              <a:gd name="T42" fmla="*/ 2147483647 w 467"/>
              <a:gd name="T43" fmla="*/ 2147483647 h 353"/>
              <a:gd name="T44" fmla="*/ 2147483647 w 467"/>
              <a:gd name="T45" fmla="*/ 2147483647 h 353"/>
              <a:gd name="T46" fmla="*/ 2147483647 w 467"/>
              <a:gd name="T47" fmla="*/ 2147483647 h 353"/>
              <a:gd name="T48" fmla="*/ 2147483647 w 467"/>
              <a:gd name="T49" fmla="*/ 2147483647 h 353"/>
              <a:gd name="T50" fmla="*/ 2147483647 w 467"/>
              <a:gd name="T51" fmla="*/ 2147483647 h 353"/>
              <a:gd name="T52" fmla="*/ 2147483647 w 467"/>
              <a:gd name="T53" fmla="*/ 2147483647 h 353"/>
              <a:gd name="T54" fmla="*/ 2147483647 w 467"/>
              <a:gd name="T55" fmla="*/ 2147483647 h 353"/>
              <a:gd name="T56" fmla="*/ 2147483647 w 467"/>
              <a:gd name="T57" fmla="*/ 2147483647 h 353"/>
              <a:gd name="T58" fmla="*/ 2147483647 w 467"/>
              <a:gd name="T59" fmla="*/ 2147483647 h 353"/>
              <a:gd name="T60" fmla="*/ 2147483647 w 467"/>
              <a:gd name="T61" fmla="*/ 2147483647 h 353"/>
              <a:gd name="T62" fmla="*/ 2147483647 w 467"/>
              <a:gd name="T63" fmla="*/ 2147483647 h 353"/>
              <a:gd name="T64" fmla="*/ 2147483647 w 467"/>
              <a:gd name="T65" fmla="*/ 2147483647 h 353"/>
              <a:gd name="T66" fmla="*/ 2147483647 w 467"/>
              <a:gd name="T67" fmla="*/ 2147483647 h 353"/>
              <a:gd name="T68" fmla="*/ 2147483647 w 467"/>
              <a:gd name="T69" fmla="*/ 2147483647 h 353"/>
              <a:gd name="T70" fmla="*/ 2147483647 w 467"/>
              <a:gd name="T71" fmla="*/ 2147483647 h 353"/>
              <a:gd name="T72" fmla="*/ 2147483647 w 467"/>
              <a:gd name="T73" fmla="*/ 2147483647 h 353"/>
              <a:gd name="T74" fmla="*/ 2147483647 w 467"/>
              <a:gd name="T75" fmla="*/ 2147483647 h 353"/>
              <a:gd name="T76" fmla="*/ 2147483647 w 467"/>
              <a:gd name="T77" fmla="*/ 2147483647 h 353"/>
              <a:gd name="T78" fmla="*/ 2147483647 w 467"/>
              <a:gd name="T79" fmla="*/ 2147483647 h 353"/>
              <a:gd name="T80" fmla="*/ 2147483647 w 467"/>
              <a:gd name="T81" fmla="*/ 2147483647 h 353"/>
              <a:gd name="T82" fmla="*/ 2147483647 w 467"/>
              <a:gd name="T83" fmla="*/ 2147483647 h 353"/>
              <a:gd name="T84" fmla="*/ 2147483647 w 467"/>
              <a:gd name="T85" fmla="*/ 2147483647 h 353"/>
              <a:gd name="T86" fmla="*/ 2147483647 w 467"/>
              <a:gd name="T87" fmla="*/ 2147483647 h 353"/>
              <a:gd name="T88" fmla="*/ 2147483647 w 467"/>
              <a:gd name="T89" fmla="*/ 2147483647 h 353"/>
              <a:gd name="T90" fmla="*/ 2147483647 w 467"/>
              <a:gd name="T91" fmla="*/ 2147483647 h 353"/>
              <a:gd name="T92" fmla="*/ 2147483647 w 467"/>
              <a:gd name="T93" fmla="*/ 2147483647 h 353"/>
              <a:gd name="T94" fmla="*/ 2147483647 w 467"/>
              <a:gd name="T95" fmla="*/ 2147483647 h 353"/>
              <a:gd name="T96" fmla="*/ 2147483647 w 467"/>
              <a:gd name="T97" fmla="*/ 2147483647 h 353"/>
              <a:gd name="T98" fmla="*/ 2147483647 w 467"/>
              <a:gd name="T99" fmla="*/ 2147483647 h 353"/>
              <a:gd name="T100" fmla="*/ 2147483647 w 467"/>
              <a:gd name="T101" fmla="*/ 2147483647 h 353"/>
              <a:gd name="T102" fmla="*/ 2147483647 w 467"/>
              <a:gd name="T103" fmla="*/ 2147483647 h 353"/>
              <a:gd name="T104" fmla="*/ 2147483647 w 467"/>
              <a:gd name="T105" fmla="*/ 2147483647 h 353"/>
              <a:gd name="T106" fmla="*/ 2147483647 w 467"/>
              <a:gd name="T107" fmla="*/ 2147483647 h 35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67"/>
              <a:gd name="T163" fmla="*/ 0 h 353"/>
              <a:gd name="T164" fmla="*/ 467 w 467"/>
              <a:gd name="T165" fmla="*/ 353 h 35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67" h="353">
                <a:moveTo>
                  <a:pt x="302" y="17"/>
                </a:moveTo>
                <a:lnTo>
                  <a:pt x="338" y="18"/>
                </a:lnTo>
                <a:lnTo>
                  <a:pt x="371" y="18"/>
                </a:lnTo>
                <a:lnTo>
                  <a:pt x="394" y="17"/>
                </a:lnTo>
                <a:lnTo>
                  <a:pt x="416" y="15"/>
                </a:lnTo>
                <a:lnTo>
                  <a:pt x="438" y="20"/>
                </a:lnTo>
                <a:lnTo>
                  <a:pt x="451" y="27"/>
                </a:lnTo>
                <a:lnTo>
                  <a:pt x="459" y="31"/>
                </a:lnTo>
                <a:lnTo>
                  <a:pt x="465" y="38"/>
                </a:lnTo>
                <a:lnTo>
                  <a:pt x="467" y="44"/>
                </a:lnTo>
                <a:lnTo>
                  <a:pt x="464" y="49"/>
                </a:lnTo>
                <a:lnTo>
                  <a:pt x="459" y="53"/>
                </a:lnTo>
                <a:lnTo>
                  <a:pt x="447" y="61"/>
                </a:lnTo>
                <a:lnTo>
                  <a:pt x="438" y="69"/>
                </a:lnTo>
                <a:lnTo>
                  <a:pt x="429" y="77"/>
                </a:lnTo>
                <a:lnTo>
                  <a:pt x="415" y="92"/>
                </a:lnTo>
                <a:lnTo>
                  <a:pt x="413" y="100"/>
                </a:lnTo>
                <a:lnTo>
                  <a:pt x="410" y="107"/>
                </a:lnTo>
                <a:lnTo>
                  <a:pt x="408" y="115"/>
                </a:lnTo>
                <a:lnTo>
                  <a:pt x="407" y="129"/>
                </a:lnTo>
                <a:lnTo>
                  <a:pt x="408" y="149"/>
                </a:lnTo>
                <a:lnTo>
                  <a:pt x="416" y="172"/>
                </a:lnTo>
                <a:lnTo>
                  <a:pt x="423" y="183"/>
                </a:lnTo>
                <a:lnTo>
                  <a:pt x="431" y="193"/>
                </a:lnTo>
                <a:lnTo>
                  <a:pt x="438" y="200"/>
                </a:lnTo>
                <a:lnTo>
                  <a:pt x="447" y="209"/>
                </a:lnTo>
                <a:lnTo>
                  <a:pt x="456" y="221"/>
                </a:lnTo>
                <a:lnTo>
                  <a:pt x="457" y="222"/>
                </a:lnTo>
                <a:lnTo>
                  <a:pt x="447" y="226"/>
                </a:lnTo>
                <a:lnTo>
                  <a:pt x="441" y="227"/>
                </a:lnTo>
                <a:lnTo>
                  <a:pt x="415" y="232"/>
                </a:lnTo>
                <a:lnTo>
                  <a:pt x="412" y="232"/>
                </a:lnTo>
                <a:lnTo>
                  <a:pt x="405" y="235"/>
                </a:lnTo>
                <a:lnTo>
                  <a:pt x="395" y="232"/>
                </a:lnTo>
                <a:lnTo>
                  <a:pt x="397" y="224"/>
                </a:lnTo>
                <a:lnTo>
                  <a:pt x="385" y="221"/>
                </a:lnTo>
                <a:lnTo>
                  <a:pt x="379" y="216"/>
                </a:lnTo>
                <a:lnTo>
                  <a:pt x="376" y="216"/>
                </a:lnTo>
                <a:lnTo>
                  <a:pt x="374" y="217"/>
                </a:lnTo>
                <a:lnTo>
                  <a:pt x="372" y="219"/>
                </a:lnTo>
                <a:lnTo>
                  <a:pt x="374" y="221"/>
                </a:lnTo>
                <a:lnTo>
                  <a:pt x="377" y="222"/>
                </a:lnTo>
                <a:lnTo>
                  <a:pt x="384" y="226"/>
                </a:lnTo>
                <a:lnTo>
                  <a:pt x="384" y="227"/>
                </a:lnTo>
                <a:lnTo>
                  <a:pt x="382" y="229"/>
                </a:lnTo>
                <a:lnTo>
                  <a:pt x="377" y="227"/>
                </a:lnTo>
                <a:lnTo>
                  <a:pt x="374" y="227"/>
                </a:lnTo>
                <a:lnTo>
                  <a:pt x="371" y="231"/>
                </a:lnTo>
                <a:lnTo>
                  <a:pt x="367" y="231"/>
                </a:lnTo>
                <a:lnTo>
                  <a:pt x="366" y="229"/>
                </a:lnTo>
                <a:lnTo>
                  <a:pt x="369" y="226"/>
                </a:lnTo>
                <a:lnTo>
                  <a:pt x="367" y="226"/>
                </a:lnTo>
                <a:lnTo>
                  <a:pt x="363" y="226"/>
                </a:lnTo>
                <a:lnTo>
                  <a:pt x="340" y="222"/>
                </a:lnTo>
                <a:lnTo>
                  <a:pt x="335" y="224"/>
                </a:lnTo>
                <a:lnTo>
                  <a:pt x="335" y="227"/>
                </a:lnTo>
                <a:lnTo>
                  <a:pt x="327" y="231"/>
                </a:lnTo>
                <a:lnTo>
                  <a:pt x="323" y="232"/>
                </a:lnTo>
                <a:lnTo>
                  <a:pt x="320" y="234"/>
                </a:lnTo>
                <a:lnTo>
                  <a:pt x="315" y="234"/>
                </a:lnTo>
                <a:lnTo>
                  <a:pt x="310" y="239"/>
                </a:lnTo>
                <a:lnTo>
                  <a:pt x="318" y="242"/>
                </a:lnTo>
                <a:lnTo>
                  <a:pt x="307" y="244"/>
                </a:lnTo>
                <a:lnTo>
                  <a:pt x="304" y="250"/>
                </a:lnTo>
                <a:lnTo>
                  <a:pt x="304" y="255"/>
                </a:lnTo>
                <a:lnTo>
                  <a:pt x="305" y="260"/>
                </a:lnTo>
                <a:lnTo>
                  <a:pt x="315" y="262"/>
                </a:lnTo>
                <a:lnTo>
                  <a:pt x="332" y="263"/>
                </a:lnTo>
                <a:lnTo>
                  <a:pt x="335" y="265"/>
                </a:lnTo>
                <a:lnTo>
                  <a:pt x="333" y="268"/>
                </a:lnTo>
                <a:lnTo>
                  <a:pt x="323" y="270"/>
                </a:lnTo>
                <a:lnTo>
                  <a:pt x="312" y="273"/>
                </a:lnTo>
                <a:lnTo>
                  <a:pt x="305" y="273"/>
                </a:lnTo>
                <a:lnTo>
                  <a:pt x="301" y="273"/>
                </a:lnTo>
                <a:lnTo>
                  <a:pt x="284" y="278"/>
                </a:lnTo>
                <a:lnTo>
                  <a:pt x="284" y="281"/>
                </a:lnTo>
                <a:lnTo>
                  <a:pt x="286" y="289"/>
                </a:lnTo>
                <a:lnTo>
                  <a:pt x="287" y="294"/>
                </a:lnTo>
                <a:lnTo>
                  <a:pt x="287" y="296"/>
                </a:lnTo>
                <a:lnTo>
                  <a:pt x="291" y="304"/>
                </a:lnTo>
                <a:lnTo>
                  <a:pt x="294" y="309"/>
                </a:lnTo>
                <a:lnTo>
                  <a:pt x="299" y="312"/>
                </a:lnTo>
                <a:lnTo>
                  <a:pt x="304" y="314"/>
                </a:lnTo>
                <a:lnTo>
                  <a:pt x="314" y="315"/>
                </a:lnTo>
                <a:lnTo>
                  <a:pt x="318" y="319"/>
                </a:lnTo>
                <a:lnTo>
                  <a:pt x="322" y="322"/>
                </a:lnTo>
                <a:lnTo>
                  <a:pt x="322" y="324"/>
                </a:lnTo>
                <a:lnTo>
                  <a:pt x="322" y="325"/>
                </a:lnTo>
                <a:lnTo>
                  <a:pt x="318" y="327"/>
                </a:lnTo>
                <a:lnTo>
                  <a:pt x="307" y="320"/>
                </a:lnTo>
                <a:lnTo>
                  <a:pt x="299" y="320"/>
                </a:lnTo>
                <a:lnTo>
                  <a:pt x="299" y="328"/>
                </a:lnTo>
                <a:lnTo>
                  <a:pt x="284" y="333"/>
                </a:lnTo>
                <a:lnTo>
                  <a:pt x="276" y="335"/>
                </a:lnTo>
                <a:lnTo>
                  <a:pt x="261" y="337"/>
                </a:lnTo>
                <a:lnTo>
                  <a:pt x="247" y="338"/>
                </a:lnTo>
                <a:lnTo>
                  <a:pt x="245" y="343"/>
                </a:lnTo>
                <a:lnTo>
                  <a:pt x="240" y="348"/>
                </a:lnTo>
                <a:lnTo>
                  <a:pt x="237" y="350"/>
                </a:lnTo>
                <a:lnTo>
                  <a:pt x="229" y="353"/>
                </a:lnTo>
                <a:lnTo>
                  <a:pt x="221" y="350"/>
                </a:lnTo>
                <a:lnTo>
                  <a:pt x="224" y="333"/>
                </a:lnTo>
                <a:lnTo>
                  <a:pt x="206" y="332"/>
                </a:lnTo>
                <a:lnTo>
                  <a:pt x="199" y="335"/>
                </a:lnTo>
                <a:lnTo>
                  <a:pt x="193" y="337"/>
                </a:lnTo>
                <a:lnTo>
                  <a:pt x="188" y="335"/>
                </a:lnTo>
                <a:lnTo>
                  <a:pt x="194" y="325"/>
                </a:lnTo>
                <a:lnTo>
                  <a:pt x="165" y="320"/>
                </a:lnTo>
                <a:lnTo>
                  <a:pt x="134" y="322"/>
                </a:lnTo>
                <a:lnTo>
                  <a:pt x="132" y="319"/>
                </a:lnTo>
                <a:lnTo>
                  <a:pt x="134" y="312"/>
                </a:lnTo>
                <a:lnTo>
                  <a:pt x="131" y="309"/>
                </a:lnTo>
                <a:lnTo>
                  <a:pt x="131" y="306"/>
                </a:lnTo>
                <a:lnTo>
                  <a:pt x="124" y="304"/>
                </a:lnTo>
                <a:lnTo>
                  <a:pt x="123" y="302"/>
                </a:lnTo>
                <a:lnTo>
                  <a:pt x="121" y="296"/>
                </a:lnTo>
                <a:lnTo>
                  <a:pt x="116" y="286"/>
                </a:lnTo>
                <a:lnTo>
                  <a:pt x="116" y="281"/>
                </a:lnTo>
                <a:lnTo>
                  <a:pt x="113" y="276"/>
                </a:lnTo>
                <a:lnTo>
                  <a:pt x="111" y="273"/>
                </a:lnTo>
                <a:lnTo>
                  <a:pt x="116" y="268"/>
                </a:lnTo>
                <a:lnTo>
                  <a:pt x="118" y="265"/>
                </a:lnTo>
                <a:lnTo>
                  <a:pt x="114" y="265"/>
                </a:lnTo>
                <a:lnTo>
                  <a:pt x="110" y="262"/>
                </a:lnTo>
                <a:lnTo>
                  <a:pt x="106" y="262"/>
                </a:lnTo>
                <a:lnTo>
                  <a:pt x="103" y="262"/>
                </a:lnTo>
                <a:lnTo>
                  <a:pt x="98" y="262"/>
                </a:lnTo>
                <a:lnTo>
                  <a:pt x="93" y="260"/>
                </a:lnTo>
                <a:lnTo>
                  <a:pt x="83" y="250"/>
                </a:lnTo>
                <a:lnTo>
                  <a:pt x="83" y="245"/>
                </a:lnTo>
                <a:lnTo>
                  <a:pt x="77" y="245"/>
                </a:lnTo>
                <a:lnTo>
                  <a:pt x="62" y="237"/>
                </a:lnTo>
                <a:lnTo>
                  <a:pt x="57" y="237"/>
                </a:lnTo>
                <a:lnTo>
                  <a:pt x="51" y="239"/>
                </a:lnTo>
                <a:lnTo>
                  <a:pt x="49" y="237"/>
                </a:lnTo>
                <a:lnTo>
                  <a:pt x="48" y="235"/>
                </a:lnTo>
                <a:lnTo>
                  <a:pt x="48" y="231"/>
                </a:lnTo>
                <a:lnTo>
                  <a:pt x="38" y="231"/>
                </a:lnTo>
                <a:lnTo>
                  <a:pt x="36" y="227"/>
                </a:lnTo>
                <a:lnTo>
                  <a:pt x="39" y="224"/>
                </a:lnTo>
                <a:lnTo>
                  <a:pt x="31" y="221"/>
                </a:lnTo>
                <a:lnTo>
                  <a:pt x="18" y="209"/>
                </a:lnTo>
                <a:lnTo>
                  <a:pt x="17" y="209"/>
                </a:lnTo>
                <a:lnTo>
                  <a:pt x="7" y="208"/>
                </a:lnTo>
                <a:lnTo>
                  <a:pt x="5" y="204"/>
                </a:lnTo>
                <a:lnTo>
                  <a:pt x="10" y="198"/>
                </a:lnTo>
                <a:lnTo>
                  <a:pt x="8" y="196"/>
                </a:lnTo>
                <a:lnTo>
                  <a:pt x="7" y="195"/>
                </a:lnTo>
                <a:lnTo>
                  <a:pt x="0" y="193"/>
                </a:lnTo>
                <a:lnTo>
                  <a:pt x="0" y="191"/>
                </a:lnTo>
                <a:lnTo>
                  <a:pt x="12" y="188"/>
                </a:lnTo>
                <a:lnTo>
                  <a:pt x="15" y="186"/>
                </a:lnTo>
                <a:lnTo>
                  <a:pt x="26" y="175"/>
                </a:lnTo>
                <a:lnTo>
                  <a:pt x="28" y="170"/>
                </a:lnTo>
                <a:lnTo>
                  <a:pt x="28" y="167"/>
                </a:lnTo>
                <a:lnTo>
                  <a:pt x="15" y="159"/>
                </a:lnTo>
                <a:lnTo>
                  <a:pt x="15" y="157"/>
                </a:lnTo>
                <a:lnTo>
                  <a:pt x="25" y="147"/>
                </a:lnTo>
                <a:lnTo>
                  <a:pt x="25" y="144"/>
                </a:lnTo>
                <a:lnTo>
                  <a:pt x="20" y="138"/>
                </a:lnTo>
                <a:lnTo>
                  <a:pt x="13" y="133"/>
                </a:lnTo>
                <a:lnTo>
                  <a:pt x="12" y="133"/>
                </a:lnTo>
                <a:lnTo>
                  <a:pt x="8" y="126"/>
                </a:lnTo>
                <a:lnTo>
                  <a:pt x="7" y="124"/>
                </a:lnTo>
                <a:lnTo>
                  <a:pt x="10" y="124"/>
                </a:lnTo>
                <a:lnTo>
                  <a:pt x="15" y="121"/>
                </a:lnTo>
                <a:lnTo>
                  <a:pt x="26" y="121"/>
                </a:lnTo>
                <a:lnTo>
                  <a:pt x="36" y="118"/>
                </a:lnTo>
                <a:lnTo>
                  <a:pt x="39" y="118"/>
                </a:lnTo>
                <a:lnTo>
                  <a:pt x="46" y="120"/>
                </a:lnTo>
                <a:lnTo>
                  <a:pt x="56" y="120"/>
                </a:lnTo>
                <a:lnTo>
                  <a:pt x="57" y="118"/>
                </a:lnTo>
                <a:lnTo>
                  <a:pt x="52" y="108"/>
                </a:lnTo>
                <a:lnTo>
                  <a:pt x="54" y="105"/>
                </a:lnTo>
                <a:lnTo>
                  <a:pt x="59" y="102"/>
                </a:lnTo>
                <a:lnTo>
                  <a:pt x="61" y="107"/>
                </a:lnTo>
                <a:lnTo>
                  <a:pt x="66" y="107"/>
                </a:lnTo>
                <a:lnTo>
                  <a:pt x="67" y="103"/>
                </a:lnTo>
                <a:lnTo>
                  <a:pt x="70" y="103"/>
                </a:lnTo>
                <a:lnTo>
                  <a:pt x="80" y="103"/>
                </a:lnTo>
                <a:lnTo>
                  <a:pt x="83" y="102"/>
                </a:lnTo>
                <a:lnTo>
                  <a:pt x="83" y="98"/>
                </a:lnTo>
                <a:lnTo>
                  <a:pt x="85" y="97"/>
                </a:lnTo>
                <a:lnTo>
                  <a:pt x="90" y="95"/>
                </a:lnTo>
                <a:lnTo>
                  <a:pt x="103" y="93"/>
                </a:lnTo>
                <a:lnTo>
                  <a:pt x="105" y="92"/>
                </a:lnTo>
                <a:lnTo>
                  <a:pt x="105" y="89"/>
                </a:lnTo>
                <a:lnTo>
                  <a:pt x="110" y="87"/>
                </a:lnTo>
                <a:lnTo>
                  <a:pt x="118" y="74"/>
                </a:lnTo>
                <a:lnTo>
                  <a:pt x="119" y="66"/>
                </a:lnTo>
                <a:lnTo>
                  <a:pt x="123" y="59"/>
                </a:lnTo>
                <a:lnTo>
                  <a:pt x="132" y="58"/>
                </a:lnTo>
                <a:lnTo>
                  <a:pt x="147" y="59"/>
                </a:lnTo>
                <a:lnTo>
                  <a:pt x="162" y="61"/>
                </a:lnTo>
                <a:lnTo>
                  <a:pt x="170" y="64"/>
                </a:lnTo>
                <a:lnTo>
                  <a:pt x="175" y="62"/>
                </a:lnTo>
                <a:lnTo>
                  <a:pt x="183" y="58"/>
                </a:lnTo>
                <a:lnTo>
                  <a:pt x="185" y="53"/>
                </a:lnTo>
                <a:lnTo>
                  <a:pt x="185" y="48"/>
                </a:lnTo>
                <a:lnTo>
                  <a:pt x="183" y="44"/>
                </a:lnTo>
                <a:lnTo>
                  <a:pt x="183" y="41"/>
                </a:lnTo>
                <a:lnTo>
                  <a:pt x="181" y="36"/>
                </a:lnTo>
                <a:lnTo>
                  <a:pt x="180" y="33"/>
                </a:lnTo>
                <a:lnTo>
                  <a:pt x="177" y="30"/>
                </a:lnTo>
                <a:lnTo>
                  <a:pt x="177" y="25"/>
                </a:lnTo>
                <a:lnTo>
                  <a:pt x="178" y="18"/>
                </a:lnTo>
                <a:lnTo>
                  <a:pt x="181" y="10"/>
                </a:lnTo>
                <a:lnTo>
                  <a:pt x="190" y="5"/>
                </a:lnTo>
                <a:lnTo>
                  <a:pt x="201" y="4"/>
                </a:lnTo>
                <a:lnTo>
                  <a:pt x="209" y="2"/>
                </a:lnTo>
                <a:lnTo>
                  <a:pt x="216" y="2"/>
                </a:lnTo>
                <a:lnTo>
                  <a:pt x="229" y="0"/>
                </a:lnTo>
                <a:lnTo>
                  <a:pt x="239" y="4"/>
                </a:lnTo>
                <a:lnTo>
                  <a:pt x="250" y="12"/>
                </a:lnTo>
                <a:lnTo>
                  <a:pt x="258" y="17"/>
                </a:lnTo>
                <a:lnTo>
                  <a:pt x="268" y="20"/>
                </a:lnTo>
                <a:lnTo>
                  <a:pt x="281" y="20"/>
                </a:lnTo>
                <a:lnTo>
                  <a:pt x="302" y="17"/>
                </a:lnTo>
                <a:close/>
              </a:path>
            </a:pathLst>
          </a:custGeom>
          <a:solidFill>
            <a:srgbClr val="FF00C5">
              <a:alpha val="23137"/>
            </a:srgbClr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24" name="Freeform 32"/>
          <p:cNvSpPr>
            <a:spLocks noEditPoints="1"/>
          </p:cNvSpPr>
          <p:nvPr/>
        </p:nvSpPr>
        <p:spPr bwMode="auto">
          <a:xfrm>
            <a:off x="2027238" y="2493963"/>
            <a:ext cx="830262" cy="500062"/>
          </a:xfrm>
          <a:custGeom>
            <a:avLst/>
            <a:gdLst>
              <a:gd name="T0" fmla="*/ 2147483647 w 821"/>
              <a:gd name="T1" fmla="*/ 2147483647 h 321"/>
              <a:gd name="T2" fmla="*/ 2147483647 w 821"/>
              <a:gd name="T3" fmla="*/ 2147483647 h 321"/>
              <a:gd name="T4" fmla="*/ 2147483647 w 821"/>
              <a:gd name="T5" fmla="*/ 2147483647 h 321"/>
              <a:gd name="T6" fmla="*/ 2147483647 w 821"/>
              <a:gd name="T7" fmla="*/ 2147483647 h 321"/>
              <a:gd name="T8" fmla="*/ 2147483647 w 821"/>
              <a:gd name="T9" fmla="*/ 2147483647 h 321"/>
              <a:gd name="T10" fmla="*/ 2147483647 w 821"/>
              <a:gd name="T11" fmla="*/ 2147483647 h 321"/>
              <a:gd name="T12" fmla="*/ 2147483647 w 821"/>
              <a:gd name="T13" fmla="*/ 2147483647 h 321"/>
              <a:gd name="T14" fmla="*/ 2147483647 w 821"/>
              <a:gd name="T15" fmla="*/ 2147483647 h 321"/>
              <a:gd name="T16" fmla="*/ 2147483647 w 821"/>
              <a:gd name="T17" fmla="*/ 2147483647 h 321"/>
              <a:gd name="T18" fmla="*/ 2147483647 w 821"/>
              <a:gd name="T19" fmla="*/ 2147483647 h 321"/>
              <a:gd name="T20" fmla="*/ 2147483647 w 821"/>
              <a:gd name="T21" fmla="*/ 2147483647 h 321"/>
              <a:gd name="T22" fmla="*/ 2147483647 w 821"/>
              <a:gd name="T23" fmla="*/ 2147483647 h 321"/>
              <a:gd name="T24" fmla="*/ 2147483647 w 821"/>
              <a:gd name="T25" fmla="*/ 2147483647 h 321"/>
              <a:gd name="T26" fmla="*/ 2147483647 w 821"/>
              <a:gd name="T27" fmla="*/ 2147483647 h 321"/>
              <a:gd name="T28" fmla="*/ 2147483647 w 821"/>
              <a:gd name="T29" fmla="*/ 2147483647 h 321"/>
              <a:gd name="T30" fmla="*/ 2147483647 w 821"/>
              <a:gd name="T31" fmla="*/ 2147483647 h 321"/>
              <a:gd name="T32" fmla="*/ 2147483647 w 821"/>
              <a:gd name="T33" fmla="*/ 2147483647 h 321"/>
              <a:gd name="T34" fmla="*/ 2147483647 w 821"/>
              <a:gd name="T35" fmla="*/ 2147483647 h 321"/>
              <a:gd name="T36" fmla="*/ 2147483647 w 821"/>
              <a:gd name="T37" fmla="*/ 2147483647 h 321"/>
              <a:gd name="T38" fmla="*/ 2147483647 w 821"/>
              <a:gd name="T39" fmla="*/ 2147483647 h 321"/>
              <a:gd name="T40" fmla="*/ 2147483647 w 821"/>
              <a:gd name="T41" fmla="*/ 2147483647 h 321"/>
              <a:gd name="T42" fmla="*/ 2147483647 w 821"/>
              <a:gd name="T43" fmla="*/ 2147483647 h 321"/>
              <a:gd name="T44" fmla="*/ 2147483647 w 821"/>
              <a:gd name="T45" fmla="*/ 2147483647 h 321"/>
              <a:gd name="T46" fmla="*/ 2147483647 w 821"/>
              <a:gd name="T47" fmla="*/ 2147483647 h 321"/>
              <a:gd name="T48" fmla="*/ 2147483647 w 821"/>
              <a:gd name="T49" fmla="*/ 2147483647 h 321"/>
              <a:gd name="T50" fmla="*/ 2147483647 w 821"/>
              <a:gd name="T51" fmla="*/ 2147483647 h 321"/>
              <a:gd name="T52" fmla="*/ 2147483647 w 821"/>
              <a:gd name="T53" fmla="*/ 2147483647 h 321"/>
              <a:gd name="T54" fmla="*/ 2147483647 w 821"/>
              <a:gd name="T55" fmla="*/ 2147483647 h 321"/>
              <a:gd name="T56" fmla="*/ 2147483647 w 821"/>
              <a:gd name="T57" fmla="*/ 2147483647 h 321"/>
              <a:gd name="T58" fmla="*/ 2147483647 w 821"/>
              <a:gd name="T59" fmla="*/ 2147483647 h 321"/>
              <a:gd name="T60" fmla="*/ 2147483647 w 821"/>
              <a:gd name="T61" fmla="*/ 2147483647 h 321"/>
              <a:gd name="T62" fmla="*/ 2147483647 w 821"/>
              <a:gd name="T63" fmla="*/ 2147483647 h 321"/>
              <a:gd name="T64" fmla="*/ 2147483647 w 821"/>
              <a:gd name="T65" fmla="*/ 2147483647 h 321"/>
              <a:gd name="T66" fmla="*/ 2147483647 w 821"/>
              <a:gd name="T67" fmla="*/ 2147483647 h 321"/>
              <a:gd name="T68" fmla="*/ 2147483647 w 821"/>
              <a:gd name="T69" fmla="*/ 2147483647 h 321"/>
              <a:gd name="T70" fmla="*/ 2147483647 w 821"/>
              <a:gd name="T71" fmla="*/ 2147483647 h 321"/>
              <a:gd name="T72" fmla="*/ 2147483647 w 821"/>
              <a:gd name="T73" fmla="*/ 2147483647 h 321"/>
              <a:gd name="T74" fmla="*/ 2147483647 w 821"/>
              <a:gd name="T75" fmla="*/ 2147483647 h 321"/>
              <a:gd name="T76" fmla="*/ 2147483647 w 821"/>
              <a:gd name="T77" fmla="*/ 2147483647 h 321"/>
              <a:gd name="T78" fmla="*/ 2147483647 w 821"/>
              <a:gd name="T79" fmla="*/ 2147483647 h 321"/>
              <a:gd name="T80" fmla="*/ 2147483647 w 821"/>
              <a:gd name="T81" fmla="*/ 2147483647 h 321"/>
              <a:gd name="T82" fmla="*/ 2147483647 w 821"/>
              <a:gd name="T83" fmla="*/ 2147483647 h 321"/>
              <a:gd name="T84" fmla="*/ 2147483647 w 821"/>
              <a:gd name="T85" fmla="*/ 2147483647 h 321"/>
              <a:gd name="T86" fmla="*/ 2147483647 w 821"/>
              <a:gd name="T87" fmla="*/ 2147483647 h 321"/>
              <a:gd name="T88" fmla="*/ 2147483647 w 821"/>
              <a:gd name="T89" fmla="*/ 2147483647 h 321"/>
              <a:gd name="T90" fmla="*/ 2147483647 w 821"/>
              <a:gd name="T91" fmla="*/ 2147483647 h 321"/>
              <a:gd name="T92" fmla="*/ 2147483647 w 821"/>
              <a:gd name="T93" fmla="*/ 2147483647 h 321"/>
              <a:gd name="T94" fmla="*/ 2147483647 w 821"/>
              <a:gd name="T95" fmla="*/ 2147483647 h 321"/>
              <a:gd name="T96" fmla="*/ 2147483647 w 821"/>
              <a:gd name="T97" fmla="*/ 2147483647 h 321"/>
              <a:gd name="T98" fmla="*/ 2147483647 w 821"/>
              <a:gd name="T99" fmla="*/ 2147483647 h 321"/>
              <a:gd name="T100" fmla="*/ 2147483647 w 821"/>
              <a:gd name="T101" fmla="*/ 2147483647 h 321"/>
              <a:gd name="T102" fmla="*/ 2147483647 w 821"/>
              <a:gd name="T103" fmla="*/ 2147483647 h 321"/>
              <a:gd name="T104" fmla="*/ 2147483647 w 821"/>
              <a:gd name="T105" fmla="*/ 2147483647 h 321"/>
              <a:gd name="T106" fmla="*/ 2147483647 w 821"/>
              <a:gd name="T107" fmla="*/ 2147483647 h 321"/>
              <a:gd name="T108" fmla="*/ 2147483647 w 821"/>
              <a:gd name="T109" fmla="*/ 2147483647 h 32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21"/>
              <a:gd name="T166" fmla="*/ 0 h 321"/>
              <a:gd name="T167" fmla="*/ 821 w 821"/>
              <a:gd name="T168" fmla="*/ 321 h 32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21" h="321">
                <a:moveTo>
                  <a:pt x="625" y="19"/>
                </a:moveTo>
                <a:lnTo>
                  <a:pt x="643" y="21"/>
                </a:lnTo>
                <a:lnTo>
                  <a:pt x="645" y="23"/>
                </a:lnTo>
                <a:lnTo>
                  <a:pt x="648" y="21"/>
                </a:lnTo>
                <a:lnTo>
                  <a:pt x="676" y="21"/>
                </a:lnTo>
                <a:lnTo>
                  <a:pt x="676" y="24"/>
                </a:lnTo>
                <a:lnTo>
                  <a:pt x="705" y="37"/>
                </a:lnTo>
                <a:lnTo>
                  <a:pt x="717" y="40"/>
                </a:lnTo>
                <a:lnTo>
                  <a:pt x="730" y="45"/>
                </a:lnTo>
                <a:lnTo>
                  <a:pt x="740" y="50"/>
                </a:lnTo>
                <a:lnTo>
                  <a:pt x="743" y="54"/>
                </a:lnTo>
                <a:lnTo>
                  <a:pt x="746" y="55"/>
                </a:lnTo>
                <a:lnTo>
                  <a:pt x="749" y="60"/>
                </a:lnTo>
                <a:lnTo>
                  <a:pt x="761" y="63"/>
                </a:lnTo>
                <a:lnTo>
                  <a:pt x="766" y="65"/>
                </a:lnTo>
                <a:lnTo>
                  <a:pt x="767" y="70"/>
                </a:lnTo>
                <a:lnTo>
                  <a:pt x="758" y="75"/>
                </a:lnTo>
                <a:lnTo>
                  <a:pt x="751" y="73"/>
                </a:lnTo>
                <a:lnTo>
                  <a:pt x="748" y="81"/>
                </a:lnTo>
                <a:lnTo>
                  <a:pt x="759" y="81"/>
                </a:lnTo>
                <a:lnTo>
                  <a:pt x="766" y="83"/>
                </a:lnTo>
                <a:lnTo>
                  <a:pt x="774" y="81"/>
                </a:lnTo>
                <a:lnTo>
                  <a:pt x="779" y="83"/>
                </a:lnTo>
                <a:lnTo>
                  <a:pt x="780" y="88"/>
                </a:lnTo>
                <a:lnTo>
                  <a:pt x="779" y="93"/>
                </a:lnTo>
                <a:lnTo>
                  <a:pt x="780" y="98"/>
                </a:lnTo>
                <a:lnTo>
                  <a:pt x="780" y="101"/>
                </a:lnTo>
                <a:lnTo>
                  <a:pt x="779" y="104"/>
                </a:lnTo>
                <a:lnTo>
                  <a:pt x="782" y="107"/>
                </a:lnTo>
                <a:lnTo>
                  <a:pt x="775" y="112"/>
                </a:lnTo>
                <a:lnTo>
                  <a:pt x="771" y="112"/>
                </a:lnTo>
                <a:lnTo>
                  <a:pt x="762" y="112"/>
                </a:lnTo>
                <a:lnTo>
                  <a:pt x="758" y="111"/>
                </a:lnTo>
                <a:lnTo>
                  <a:pt x="749" y="109"/>
                </a:lnTo>
                <a:lnTo>
                  <a:pt x="743" y="107"/>
                </a:lnTo>
                <a:lnTo>
                  <a:pt x="744" y="112"/>
                </a:lnTo>
                <a:lnTo>
                  <a:pt x="746" y="117"/>
                </a:lnTo>
                <a:lnTo>
                  <a:pt x="744" y="122"/>
                </a:lnTo>
                <a:lnTo>
                  <a:pt x="751" y="129"/>
                </a:lnTo>
                <a:lnTo>
                  <a:pt x="754" y="132"/>
                </a:lnTo>
                <a:lnTo>
                  <a:pt x="758" y="130"/>
                </a:lnTo>
                <a:lnTo>
                  <a:pt x="756" y="125"/>
                </a:lnTo>
                <a:lnTo>
                  <a:pt x="766" y="125"/>
                </a:lnTo>
                <a:lnTo>
                  <a:pt x="772" y="127"/>
                </a:lnTo>
                <a:lnTo>
                  <a:pt x="779" y="127"/>
                </a:lnTo>
                <a:lnTo>
                  <a:pt x="787" y="127"/>
                </a:lnTo>
                <a:lnTo>
                  <a:pt x="790" y="127"/>
                </a:lnTo>
                <a:lnTo>
                  <a:pt x="787" y="132"/>
                </a:lnTo>
                <a:lnTo>
                  <a:pt x="782" y="132"/>
                </a:lnTo>
                <a:lnTo>
                  <a:pt x="780" y="135"/>
                </a:lnTo>
                <a:lnTo>
                  <a:pt x="777" y="134"/>
                </a:lnTo>
                <a:lnTo>
                  <a:pt x="774" y="140"/>
                </a:lnTo>
                <a:lnTo>
                  <a:pt x="769" y="140"/>
                </a:lnTo>
                <a:lnTo>
                  <a:pt x="771" y="147"/>
                </a:lnTo>
                <a:lnTo>
                  <a:pt x="766" y="147"/>
                </a:lnTo>
                <a:lnTo>
                  <a:pt x="767" y="151"/>
                </a:lnTo>
                <a:lnTo>
                  <a:pt x="769" y="153"/>
                </a:lnTo>
                <a:lnTo>
                  <a:pt x="766" y="160"/>
                </a:lnTo>
                <a:lnTo>
                  <a:pt x="769" y="160"/>
                </a:lnTo>
                <a:lnTo>
                  <a:pt x="777" y="158"/>
                </a:lnTo>
                <a:lnTo>
                  <a:pt x="779" y="160"/>
                </a:lnTo>
                <a:lnTo>
                  <a:pt x="784" y="158"/>
                </a:lnTo>
                <a:lnTo>
                  <a:pt x="787" y="160"/>
                </a:lnTo>
                <a:lnTo>
                  <a:pt x="789" y="160"/>
                </a:lnTo>
                <a:lnTo>
                  <a:pt x="789" y="163"/>
                </a:lnTo>
                <a:lnTo>
                  <a:pt x="784" y="168"/>
                </a:lnTo>
                <a:lnTo>
                  <a:pt x="779" y="168"/>
                </a:lnTo>
                <a:lnTo>
                  <a:pt x="775" y="169"/>
                </a:lnTo>
                <a:lnTo>
                  <a:pt x="774" y="171"/>
                </a:lnTo>
                <a:lnTo>
                  <a:pt x="779" y="171"/>
                </a:lnTo>
                <a:lnTo>
                  <a:pt x="784" y="173"/>
                </a:lnTo>
                <a:lnTo>
                  <a:pt x="784" y="174"/>
                </a:lnTo>
                <a:lnTo>
                  <a:pt x="784" y="176"/>
                </a:lnTo>
                <a:lnTo>
                  <a:pt x="777" y="178"/>
                </a:lnTo>
                <a:lnTo>
                  <a:pt x="774" y="178"/>
                </a:lnTo>
                <a:lnTo>
                  <a:pt x="777" y="181"/>
                </a:lnTo>
                <a:lnTo>
                  <a:pt x="782" y="181"/>
                </a:lnTo>
                <a:lnTo>
                  <a:pt x="785" y="182"/>
                </a:lnTo>
                <a:lnTo>
                  <a:pt x="792" y="181"/>
                </a:lnTo>
                <a:lnTo>
                  <a:pt x="797" y="182"/>
                </a:lnTo>
                <a:lnTo>
                  <a:pt x="797" y="186"/>
                </a:lnTo>
                <a:lnTo>
                  <a:pt x="803" y="186"/>
                </a:lnTo>
                <a:lnTo>
                  <a:pt x="811" y="186"/>
                </a:lnTo>
                <a:lnTo>
                  <a:pt x="818" y="187"/>
                </a:lnTo>
                <a:lnTo>
                  <a:pt x="821" y="191"/>
                </a:lnTo>
                <a:lnTo>
                  <a:pt x="816" y="192"/>
                </a:lnTo>
                <a:lnTo>
                  <a:pt x="811" y="192"/>
                </a:lnTo>
                <a:lnTo>
                  <a:pt x="806" y="194"/>
                </a:lnTo>
                <a:lnTo>
                  <a:pt x="803" y="199"/>
                </a:lnTo>
                <a:lnTo>
                  <a:pt x="797" y="199"/>
                </a:lnTo>
                <a:lnTo>
                  <a:pt x="795" y="204"/>
                </a:lnTo>
                <a:lnTo>
                  <a:pt x="790" y="204"/>
                </a:lnTo>
                <a:lnTo>
                  <a:pt x="792" y="209"/>
                </a:lnTo>
                <a:lnTo>
                  <a:pt x="797" y="209"/>
                </a:lnTo>
                <a:lnTo>
                  <a:pt x="802" y="209"/>
                </a:lnTo>
                <a:lnTo>
                  <a:pt x="806" y="213"/>
                </a:lnTo>
                <a:lnTo>
                  <a:pt x="806" y="215"/>
                </a:lnTo>
                <a:lnTo>
                  <a:pt x="798" y="227"/>
                </a:lnTo>
                <a:lnTo>
                  <a:pt x="793" y="227"/>
                </a:lnTo>
                <a:lnTo>
                  <a:pt x="789" y="227"/>
                </a:lnTo>
                <a:lnTo>
                  <a:pt x="782" y="227"/>
                </a:lnTo>
                <a:lnTo>
                  <a:pt x="775" y="230"/>
                </a:lnTo>
                <a:lnTo>
                  <a:pt x="769" y="233"/>
                </a:lnTo>
                <a:lnTo>
                  <a:pt x="766" y="235"/>
                </a:lnTo>
                <a:lnTo>
                  <a:pt x="759" y="240"/>
                </a:lnTo>
                <a:lnTo>
                  <a:pt x="754" y="243"/>
                </a:lnTo>
                <a:lnTo>
                  <a:pt x="748" y="248"/>
                </a:lnTo>
                <a:lnTo>
                  <a:pt x="738" y="251"/>
                </a:lnTo>
                <a:lnTo>
                  <a:pt x="728" y="254"/>
                </a:lnTo>
                <a:lnTo>
                  <a:pt x="718" y="258"/>
                </a:lnTo>
                <a:lnTo>
                  <a:pt x="704" y="264"/>
                </a:lnTo>
                <a:lnTo>
                  <a:pt x="696" y="269"/>
                </a:lnTo>
                <a:lnTo>
                  <a:pt x="684" y="274"/>
                </a:lnTo>
                <a:lnTo>
                  <a:pt x="673" y="280"/>
                </a:lnTo>
                <a:lnTo>
                  <a:pt x="663" y="285"/>
                </a:lnTo>
                <a:lnTo>
                  <a:pt x="653" y="292"/>
                </a:lnTo>
                <a:lnTo>
                  <a:pt x="648" y="295"/>
                </a:lnTo>
                <a:lnTo>
                  <a:pt x="645" y="298"/>
                </a:lnTo>
                <a:lnTo>
                  <a:pt x="640" y="302"/>
                </a:lnTo>
                <a:lnTo>
                  <a:pt x="633" y="305"/>
                </a:lnTo>
                <a:lnTo>
                  <a:pt x="629" y="307"/>
                </a:lnTo>
                <a:lnTo>
                  <a:pt x="614" y="305"/>
                </a:lnTo>
                <a:lnTo>
                  <a:pt x="599" y="302"/>
                </a:lnTo>
                <a:lnTo>
                  <a:pt x="589" y="295"/>
                </a:lnTo>
                <a:lnTo>
                  <a:pt x="586" y="290"/>
                </a:lnTo>
                <a:lnTo>
                  <a:pt x="585" y="285"/>
                </a:lnTo>
                <a:lnTo>
                  <a:pt x="583" y="280"/>
                </a:lnTo>
                <a:lnTo>
                  <a:pt x="578" y="277"/>
                </a:lnTo>
                <a:lnTo>
                  <a:pt x="573" y="276"/>
                </a:lnTo>
                <a:lnTo>
                  <a:pt x="565" y="274"/>
                </a:lnTo>
                <a:lnTo>
                  <a:pt x="558" y="274"/>
                </a:lnTo>
                <a:lnTo>
                  <a:pt x="550" y="274"/>
                </a:lnTo>
                <a:lnTo>
                  <a:pt x="544" y="277"/>
                </a:lnTo>
                <a:lnTo>
                  <a:pt x="537" y="279"/>
                </a:lnTo>
                <a:lnTo>
                  <a:pt x="531" y="282"/>
                </a:lnTo>
                <a:lnTo>
                  <a:pt x="527" y="287"/>
                </a:lnTo>
                <a:lnTo>
                  <a:pt x="523" y="290"/>
                </a:lnTo>
                <a:lnTo>
                  <a:pt x="516" y="293"/>
                </a:lnTo>
                <a:lnTo>
                  <a:pt x="508" y="293"/>
                </a:lnTo>
                <a:lnTo>
                  <a:pt x="493" y="290"/>
                </a:lnTo>
                <a:lnTo>
                  <a:pt x="487" y="287"/>
                </a:lnTo>
                <a:lnTo>
                  <a:pt x="475" y="284"/>
                </a:lnTo>
                <a:lnTo>
                  <a:pt x="465" y="282"/>
                </a:lnTo>
                <a:lnTo>
                  <a:pt x="447" y="280"/>
                </a:lnTo>
                <a:lnTo>
                  <a:pt x="431" y="280"/>
                </a:lnTo>
                <a:lnTo>
                  <a:pt x="421" y="282"/>
                </a:lnTo>
                <a:lnTo>
                  <a:pt x="408" y="287"/>
                </a:lnTo>
                <a:lnTo>
                  <a:pt x="382" y="295"/>
                </a:lnTo>
                <a:lnTo>
                  <a:pt x="367" y="293"/>
                </a:lnTo>
                <a:lnTo>
                  <a:pt x="356" y="289"/>
                </a:lnTo>
                <a:lnTo>
                  <a:pt x="351" y="285"/>
                </a:lnTo>
                <a:lnTo>
                  <a:pt x="350" y="279"/>
                </a:lnTo>
                <a:lnTo>
                  <a:pt x="341" y="279"/>
                </a:lnTo>
                <a:lnTo>
                  <a:pt x="319" y="297"/>
                </a:lnTo>
                <a:lnTo>
                  <a:pt x="305" y="302"/>
                </a:lnTo>
                <a:lnTo>
                  <a:pt x="297" y="300"/>
                </a:lnTo>
                <a:lnTo>
                  <a:pt x="294" y="295"/>
                </a:lnTo>
                <a:lnTo>
                  <a:pt x="294" y="289"/>
                </a:lnTo>
                <a:lnTo>
                  <a:pt x="278" y="295"/>
                </a:lnTo>
                <a:lnTo>
                  <a:pt x="273" y="293"/>
                </a:lnTo>
                <a:lnTo>
                  <a:pt x="261" y="289"/>
                </a:lnTo>
                <a:lnTo>
                  <a:pt x="237" y="298"/>
                </a:lnTo>
                <a:lnTo>
                  <a:pt x="217" y="300"/>
                </a:lnTo>
                <a:lnTo>
                  <a:pt x="230" y="315"/>
                </a:lnTo>
                <a:lnTo>
                  <a:pt x="219" y="320"/>
                </a:lnTo>
                <a:lnTo>
                  <a:pt x="172" y="320"/>
                </a:lnTo>
                <a:lnTo>
                  <a:pt x="150" y="321"/>
                </a:lnTo>
                <a:lnTo>
                  <a:pt x="147" y="316"/>
                </a:lnTo>
                <a:lnTo>
                  <a:pt x="139" y="315"/>
                </a:lnTo>
                <a:lnTo>
                  <a:pt x="131" y="307"/>
                </a:lnTo>
                <a:lnTo>
                  <a:pt x="129" y="303"/>
                </a:lnTo>
                <a:lnTo>
                  <a:pt x="131" y="300"/>
                </a:lnTo>
                <a:lnTo>
                  <a:pt x="131" y="298"/>
                </a:lnTo>
                <a:lnTo>
                  <a:pt x="124" y="297"/>
                </a:lnTo>
                <a:lnTo>
                  <a:pt x="113" y="287"/>
                </a:lnTo>
                <a:lnTo>
                  <a:pt x="108" y="282"/>
                </a:lnTo>
                <a:lnTo>
                  <a:pt x="105" y="277"/>
                </a:lnTo>
                <a:lnTo>
                  <a:pt x="95" y="276"/>
                </a:lnTo>
                <a:lnTo>
                  <a:pt x="97" y="269"/>
                </a:lnTo>
                <a:lnTo>
                  <a:pt x="90" y="266"/>
                </a:lnTo>
                <a:lnTo>
                  <a:pt x="85" y="262"/>
                </a:lnTo>
                <a:lnTo>
                  <a:pt x="82" y="259"/>
                </a:lnTo>
                <a:lnTo>
                  <a:pt x="82" y="258"/>
                </a:lnTo>
                <a:lnTo>
                  <a:pt x="77" y="256"/>
                </a:lnTo>
                <a:lnTo>
                  <a:pt x="72" y="254"/>
                </a:lnTo>
                <a:lnTo>
                  <a:pt x="79" y="251"/>
                </a:lnTo>
                <a:lnTo>
                  <a:pt x="80" y="249"/>
                </a:lnTo>
                <a:lnTo>
                  <a:pt x="82" y="246"/>
                </a:lnTo>
                <a:lnTo>
                  <a:pt x="83" y="243"/>
                </a:lnTo>
                <a:lnTo>
                  <a:pt x="87" y="240"/>
                </a:lnTo>
                <a:lnTo>
                  <a:pt x="101" y="241"/>
                </a:lnTo>
                <a:lnTo>
                  <a:pt x="111" y="240"/>
                </a:lnTo>
                <a:lnTo>
                  <a:pt x="119" y="238"/>
                </a:lnTo>
                <a:lnTo>
                  <a:pt x="124" y="235"/>
                </a:lnTo>
                <a:lnTo>
                  <a:pt x="126" y="228"/>
                </a:lnTo>
                <a:lnTo>
                  <a:pt x="111" y="223"/>
                </a:lnTo>
                <a:lnTo>
                  <a:pt x="111" y="220"/>
                </a:lnTo>
                <a:lnTo>
                  <a:pt x="108" y="217"/>
                </a:lnTo>
                <a:lnTo>
                  <a:pt x="101" y="213"/>
                </a:lnTo>
                <a:lnTo>
                  <a:pt x="105" y="209"/>
                </a:lnTo>
                <a:lnTo>
                  <a:pt x="97" y="204"/>
                </a:lnTo>
                <a:lnTo>
                  <a:pt x="100" y="200"/>
                </a:lnTo>
                <a:lnTo>
                  <a:pt x="106" y="199"/>
                </a:lnTo>
                <a:lnTo>
                  <a:pt x="110" y="192"/>
                </a:lnTo>
                <a:lnTo>
                  <a:pt x="111" y="189"/>
                </a:lnTo>
                <a:lnTo>
                  <a:pt x="103" y="189"/>
                </a:lnTo>
                <a:lnTo>
                  <a:pt x="103" y="186"/>
                </a:lnTo>
                <a:lnTo>
                  <a:pt x="98" y="184"/>
                </a:lnTo>
                <a:lnTo>
                  <a:pt x="97" y="178"/>
                </a:lnTo>
                <a:lnTo>
                  <a:pt x="87" y="178"/>
                </a:lnTo>
                <a:lnTo>
                  <a:pt x="83" y="173"/>
                </a:lnTo>
                <a:lnTo>
                  <a:pt x="79" y="171"/>
                </a:lnTo>
                <a:lnTo>
                  <a:pt x="72" y="169"/>
                </a:lnTo>
                <a:lnTo>
                  <a:pt x="69" y="165"/>
                </a:lnTo>
                <a:lnTo>
                  <a:pt x="54" y="156"/>
                </a:lnTo>
                <a:lnTo>
                  <a:pt x="48" y="151"/>
                </a:lnTo>
                <a:lnTo>
                  <a:pt x="46" y="148"/>
                </a:lnTo>
                <a:lnTo>
                  <a:pt x="35" y="148"/>
                </a:lnTo>
                <a:lnTo>
                  <a:pt x="0" y="132"/>
                </a:lnTo>
                <a:lnTo>
                  <a:pt x="8" y="125"/>
                </a:lnTo>
                <a:lnTo>
                  <a:pt x="13" y="127"/>
                </a:lnTo>
                <a:lnTo>
                  <a:pt x="20" y="127"/>
                </a:lnTo>
                <a:lnTo>
                  <a:pt x="26" y="124"/>
                </a:lnTo>
                <a:lnTo>
                  <a:pt x="28" y="120"/>
                </a:lnTo>
                <a:lnTo>
                  <a:pt x="31" y="119"/>
                </a:lnTo>
                <a:lnTo>
                  <a:pt x="35" y="116"/>
                </a:lnTo>
                <a:lnTo>
                  <a:pt x="51" y="122"/>
                </a:lnTo>
                <a:lnTo>
                  <a:pt x="56" y="122"/>
                </a:lnTo>
                <a:lnTo>
                  <a:pt x="66" y="127"/>
                </a:lnTo>
                <a:lnTo>
                  <a:pt x="69" y="130"/>
                </a:lnTo>
                <a:lnTo>
                  <a:pt x="64" y="134"/>
                </a:lnTo>
                <a:lnTo>
                  <a:pt x="61" y="134"/>
                </a:lnTo>
                <a:lnTo>
                  <a:pt x="64" y="135"/>
                </a:lnTo>
                <a:lnTo>
                  <a:pt x="72" y="137"/>
                </a:lnTo>
                <a:lnTo>
                  <a:pt x="75" y="134"/>
                </a:lnTo>
                <a:lnTo>
                  <a:pt x="80" y="132"/>
                </a:lnTo>
                <a:lnTo>
                  <a:pt x="87" y="129"/>
                </a:lnTo>
                <a:lnTo>
                  <a:pt x="93" y="129"/>
                </a:lnTo>
                <a:lnTo>
                  <a:pt x="98" y="130"/>
                </a:lnTo>
                <a:lnTo>
                  <a:pt x="101" y="129"/>
                </a:lnTo>
                <a:lnTo>
                  <a:pt x="106" y="122"/>
                </a:lnTo>
                <a:lnTo>
                  <a:pt x="114" y="117"/>
                </a:lnTo>
                <a:lnTo>
                  <a:pt x="116" y="117"/>
                </a:lnTo>
                <a:lnTo>
                  <a:pt x="119" y="117"/>
                </a:lnTo>
                <a:lnTo>
                  <a:pt x="119" y="114"/>
                </a:lnTo>
                <a:lnTo>
                  <a:pt x="119" y="107"/>
                </a:lnTo>
                <a:lnTo>
                  <a:pt x="146" y="101"/>
                </a:lnTo>
                <a:lnTo>
                  <a:pt x="152" y="103"/>
                </a:lnTo>
                <a:lnTo>
                  <a:pt x="159" y="104"/>
                </a:lnTo>
                <a:lnTo>
                  <a:pt x="165" y="107"/>
                </a:lnTo>
                <a:lnTo>
                  <a:pt x="178" y="103"/>
                </a:lnTo>
                <a:lnTo>
                  <a:pt x="193" y="111"/>
                </a:lnTo>
                <a:lnTo>
                  <a:pt x="201" y="116"/>
                </a:lnTo>
                <a:lnTo>
                  <a:pt x="209" y="117"/>
                </a:lnTo>
                <a:lnTo>
                  <a:pt x="230" y="114"/>
                </a:lnTo>
                <a:lnTo>
                  <a:pt x="230" y="122"/>
                </a:lnTo>
                <a:lnTo>
                  <a:pt x="247" y="120"/>
                </a:lnTo>
                <a:lnTo>
                  <a:pt x="245" y="117"/>
                </a:lnTo>
                <a:lnTo>
                  <a:pt x="248" y="111"/>
                </a:lnTo>
                <a:lnTo>
                  <a:pt x="261" y="114"/>
                </a:lnTo>
                <a:lnTo>
                  <a:pt x="260" y="89"/>
                </a:lnTo>
                <a:lnTo>
                  <a:pt x="252" y="88"/>
                </a:lnTo>
                <a:lnTo>
                  <a:pt x="250" y="86"/>
                </a:lnTo>
                <a:lnTo>
                  <a:pt x="252" y="81"/>
                </a:lnTo>
                <a:lnTo>
                  <a:pt x="258" y="80"/>
                </a:lnTo>
                <a:lnTo>
                  <a:pt x="266" y="78"/>
                </a:lnTo>
                <a:lnTo>
                  <a:pt x="274" y="76"/>
                </a:lnTo>
                <a:lnTo>
                  <a:pt x="283" y="78"/>
                </a:lnTo>
                <a:lnTo>
                  <a:pt x="292" y="78"/>
                </a:lnTo>
                <a:lnTo>
                  <a:pt x="297" y="78"/>
                </a:lnTo>
                <a:lnTo>
                  <a:pt x="302" y="80"/>
                </a:lnTo>
                <a:lnTo>
                  <a:pt x="302" y="76"/>
                </a:lnTo>
                <a:lnTo>
                  <a:pt x="302" y="72"/>
                </a:lnTo>
                <a:lnTo>
                  <a:pt x="299" y="68"/>
                </a:lnTo>
                <a:lnTo>
                  <a:pt x="292" y="67"/>
                </a:lnTo>
                <a:lnTo>
                  <a:pt x="283" y="67"/>
                </a:lnTo>
                <a:lnTo>
                  <a:pt x="281" y="63"/>
                </a:lnTo>
                <a:lnTo>
                  <a:pt x="283" y="62"/>
                </a:lnTo>
                <a:lnTo>
                  <a:pt x="314" y="63"/>
                </a:lnTo>
                <a:lnTo>
                  <a:pt x="315" y="72"/>
                </a:lnTo>
                <a:lnTo>
                  <a:pt x="320" y="76"/>
                </a:lnTo>
                <a:lnTo>
                  <a:pt x="320" y="78"/>
                </a:lnTo>
                <a:lnTo>
                  <a:pt x="319" y="81"/>
                </a:lnTo>
                <a:lnTo>
                  <a:pt x="317" y="85"/>
                </a:lnTo>
                <a:lnTo>
                  <a:pt x="323" y="86"/>
                </a:lnTo>
                <a:lnTo>
                  <a:pt x="328" y="89"/>
                </a:lnTo>
                <a:lnTo>
                  <a:pt x="328" y="94"/>
                </a:lnTo>
                <a:lnTo>
                  <a:pt x="328" y="98"/>
                </a:lnTo>
                <a:lnTo>
                  <a:pt x="322" y="98"/>
                </a:lnTo>
                <a:lnTo>
                  <a:pt x="317" y="96"/>
                </a:lnTo>
                <a:lnTo>
                  <a:pt x="304" y="101"/>
                </a:lnTo>
                <a:lnTo>
                  <a:pt x="305" y="104"/>
                </a:lnTo>
                <a:lnTo>
                  <a:pt x="310" y="104"/>
                </a:lnTo>
                <a:lnTo>
                  <a:pt x="312" y="109"/>
                </a:lnTo>
                <a:lnTo>
                  <a:pt x="315" y="111"/>
                </a:lnTo>
                <a:lnTo>
                  <a:pt x="322" y="111"/>
                </a:lnTo>
                <a:lnTo>
                  <a:pt x="317" y="106"/>
                </a:lnTo>
                <a:lnTo>
                  <a:pt x="322" y="104"/>
                </a:lnTo>
                <a:lnTo>
                  <a:pt x="335" y="106"/>
                </a:lnTo>
                <a:lnTo>
                  <a:pt x="336" y="111"/>
                </a:lnTo>
                <a:lnTo>
                  <a:pt x="336" y="116"/>
                </a:lnTo>
                <a:lnTo>
                  <a:pt x="336" y="119"/>
                </a:lnTo>
                <a:lnTo>
                  <a:pt x="336" y="124"/>
                </a:lnTo>
                <a:lnTo>
                  <a:pt x="335" y="129"/>
                </a:lnTo>
                <a:lnTo>
                  <a:pt x="336" y="134"/>
                </a:lnTo>
                <a:lnTo>
                  <a:pt x="338" y="138"/>
                </a:lnTo>
                <a:lnTo>
                  <a:pt x="343" y="140"/>
                </a:lnTo>
                <a:lnTo>
                  <a:pt x="345" y="140"/>
                </a:lnTo>
                <a:lnTo>
                  <a:pt x="346" y="135"/>
                </a:lnTo>
                <a:lnTo>
                  <a:pt x="350" y="134"/>
                </a:lnTo>
                <a:lnTo>
                  <a:pt x="354" y="134"/>
                </a:lnTo>
                <a:lnTo>
                  <a:pt x="356" y="130"/>
                </a:lnTo>
                <a:lnTo>
                  <a:pt x="350" y="129"/>
                </a:lnTo>
                <a:lnTo>
                  <a:pt x="346" y="129"/>
                </a:lnTo>
                <a:lnTo>
                  <a:pt x="345" y="120"/>
                </a:lnTo>
                <a:lnTo>
                  <a:pt x="343" y="111"/>
                </a:lnTo>
                <a:lnTo>
                  <a:pt x="346" y="107"/>
                </a:lnTo>
                <a:lnTo>
                  <a:pt x="350" y="106"/>
                </a:lnTo>
                <a:lnTo>
                  <a:pt x="356" y="104"/>
                </a:lnTo>
                <a:lnTo>
                  <a:pt x="364" y="103"/>
                </a:lnTo>
                <a:lnTo>
                  <a:pt x="369" y="104"/>
                </a:lnTo>
                <a:lnTo>
                  <a:pt x="376" y="106"/>
                </a:lnTo>
                <a:lnTo>
                  <a:pt x="377" y="111"/>
                </a:lnTo>
                <a:lnTo>
                  <a:pt x="381" y="116"/>
                </a:lnTo>
                <a:lnTo>
                  <a:pt x="390" y="116"/>
                </a:lnTo>
                <a:lnTo>
                  <a:pt x="394" y="107"/>
                </a:lnTo>
                <a:lnTo>
                  <a:pt x="397" y="106"/>
                </a:lnTo>
                <a:lnTo>
                  <a:pt x="385" y="104"/>
                </a:lnTo>
                <a:lnTo>
                  <a:pt x="389" y="101"/>
                </a:lnTo>
                <a:lnTo>
                  <a:pt x="397" y="103"/>
                </a:lnTo>
                <a:lnTo>
                  <a:pt x="402" y="98"/>
                </a:lnTo>
                <a:lnTo>
                  <a:pt x="407" y="98"/>
                </a:lnTo>
                <a:lnTo>
                  <a:pt x="413" y="89"/>
                </a:lnTo>
                <a:lnTo>
                  <a:pt x="420" y="89"/>
                </a:lnTo>
                <a:lnTo>
                  <a:pt x="428" y="81"/>
                </a:lnTo>
                <a:lnTo>
                  <a:pt x="433" y="85"/>
                </a:lnTo>
                <a:lnTo>
                  <a:pt x="441" y="83"/>
                </a:lnTo>
                <a:lnTo>
                  <a:pt x="439" y="80"/>
                </a:lnTo>
                <a:lnTo>
                  <a:pt x="446" y="76"/>
                </a:lnTo>
                <a:lnTo>
                  <a:pt x="449" y="80"/>
                </a:lnTo>
                <a:lnTo>
                  <a:pt x="454" y="81"/>
                </a:lnTo>
                <a:lnTo>
                  <a:pt x="457" y="80"/>
                </a:lnTo>
                <a:lnTo>
                  <a:pt x="459" y="73"/>
                </a:lnTo>
                <a:lnTo>
                  <a:pt x="469" y="70"/>
                </a:lnTo>
                <a:lnTo>
                  <a:pt x="475" y="67"/>
                </a:lnTo>
                <a:lnTo>
                  <a:pt x="483" y="68"/>
                </a:lnTo>
                <a:lnTo>
                  <a:pt x="495" y="62"/>
                </a:lnTo>
                <a:lnTo>
                  <a:pt x="500" y="58"/>
                </a:lnTo>
                <a:lnTo>
                  <a:pt x="500" y="55"/>
                </a:lnTo>
                <a:lnTo>
                  <a:pt x="518" y="52"/>
                </a:lnTo>
                <a:lnTo>
                  <a:pt x="539" y="47"/>
                </a:lnTo>
                <a:lnTo>
                  <a:pt x="540" y="50"/>
                </a:lnTo>
                <a:lnTo>
                  <a:pt x="544" y="54"/>
                </a:lnTo>
                <a:lnTo>
                  <a:pt x="549" y="50"/>
                </a:lnTo>
                <a:lnTo>
                  <a:pt x="555" y="49"/>
                </a:lnTo>
                <a:lnTo>
                  <a:pt x="554" y="45"/>
                </a:lnTo>
                <a:lnTo>
                  <a:pt x="555" y="44"/>
                </a:lnTo>
                <a:lnTo>
                  <a:pt x="593" y="37"/>
                </a:lnTo>
                <a:lnTo>
                  <a:pt x="526" y="18"/>
                </a:lnTo>
                <a:lnTo>
                  <a:pt x="524" y="18"/>
                </a:lnTo>
                <a:lnTo>
                  <a:pt x="523" y="14"/>
                </a:lnTo>
                <a:lnTo>
                  <a:pt x="527" y="11"/>
                </a:lnTo>
                <a:lnTo>
                  <a:pt x="532" y="9"/>
                </a:lnTo>
                <a:lnTo>
                  <a:pt x="539" y="8"/>
                </a:lnTo>
                <a:lnTo>
                  <a:pt x="544" y="6"/>
                </a:lnTo>
                <a:lnTo>
                  <a:pt x="544" y="3"/>
                </a:lnTo>
                <a:lnTo>
                  <a:pt x="547" y="0"/>
                </a:lnTo>
                <a:lnTo>
                  <a:pt x="558" y="0"/>
                </a:lnTo>
                <a:lnTo>
                  <a:pt x="554" y="6"/>
                </a:lnTo>
                <a:lnTo>
                  <a:pt x="562" y="11"/>
                </a:lnTo>
                <a:lnTo>
                  <a:pt x="568" y="6"/>
                </a:lnTo>
                <a:lnTo>
                  <a:pt x="575" y="8"/>
                </a:lnTo>
                <a:lnTo>
                  <a:pt x="580" y="11"/>
                </a:lnTo>
                <a:lnTo>
                  <a:pt x="583" y="14"/>
                </a:lnTo>
                <a:lnTo>
                  <a:pt x="578" y="16"/>
                </a:lnTo>
                <a:lnTo>
                  <a:pt x="586" y="23"/>
                </a:lnTo>
                <a:lnTo>
                  <a:pt x="602" y="21"/>
                </a:lnTo>
                <a:lnTo>
                  <a:pt x="612" y="26"/>
                </a:lnTo>
                <a:lnTo>
                  <a:pt x="616" y="24"/>
                </a:lnTo>
                <a:lnTo>
                  <a:pt x="612" y="19"/>
                </a:lnTo>
                <a:lnTo>
                  <a:pt x="625" y="19"/>
                </a:lnTo>
                <a:close/>
                <a:moveTo>
                  <a:pt x="727" y="68"/>
                </a:moveTo>
                <a:lnTo>
                  <a:pt x="731" y="65"/>
                </a:lnTo>
                <a:lnTo>
                  <a:pt x="720" y="58"/>
                </a:lnTo>
                <a:lnTo>
                  <a:pt x="712" y="65"/>
                </a:lnTo>
                <a:lnTo>
                  <a:pt x="727" y="68"/>
                </a:lnTo>
                <a:close/>
              </a:path>
            </a:pathLst>
          </a:custGeom>
          <a:solidFill>
            <a:srgbClr val="FF00C5">
              <a:alpha val="23137"/>
            </a:srgbClr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25" name="Freeform 33"/>
          <p:cNvSpPr>
            <a:spLocks/>
          </p:cNvSpPr>
          <p:nvPr/>
        </p:nvSpPr>
        <p:spPr bwMode="auto">
          <a:xfrm>
            <a:off x="1501775" y="2578100"/>
            <a:ext cx="677863" cy="581025"/>
          </a:xfrm>
          <a:custGeom>
            <a:avLst/>
            <a:gdLst>
              <a:gd name="T0" fmla="*/ 2147483647 w 670"/>
              <a:gd name="T1" fmla="*/ 2147483647 h 373"/>
              <a:gd name="T2" fmla="*/ 2147483647 w 670"/>
              <a:gd name="T3" fmla="*/ 2147483647 h 373"/>
              <a:gd name="T4" fmla="*/ 2147483647 w 670"/>
              <a:gd name="T5" fmla="*/ 2147483647 h 373"/>
              <a:gd name="T6" fmla="*/ 2147483647 w 670"/>
              <a:gd name="T7" fmla="*/ 2147483647 h 373"/>
              <a:gd name="T8" fmla="*/ 2147483647 w 670"/>
              <a:gd name="T9" fmla="*/ 2147483647 h 373"/>
              <a:gd name="T10" fmla="*/ 2147483647 w 670"/>
              <a:gd name="T11" fmla="*/ 0 h 373"/>
              <a:gd name="T12" fmla="*/ 2147483647 w 670"/>
              <a:gd name="T13" fmla="*/ 2147483647 h 373"/>
              <a:gd name="T14" fmla="*/ 2147483647 w 670"/>
              <a:gd name="T15" fmla="*/ 2147483647 h 373"/>
              <a:gd name="T16" fmla="*/ 2147483647 w 670"/>
              <a:gd name="T17" fmla="*/ 2147483647 h 373"/>
              <a:gd name="T18" fmla="*/ 2147483647 w 670"/>
              <a:gd name="T19" fmla="*/ 2147483647 h 373"/>
              <a:gd name="T20" fmla="*/ 2147483647 w 670"/>
              <a:gd name="T21" fmla="*/ 2147483647 h 373"/>
              <a:gd name="T22" fmla="*/ 2147483647 w 670"/>
              <a:gd name="T23" fmla="*/ 2147483647 h 373"/>
              <a:gd name="T24" fmla="*/ 2147483647 w 670"/>
              <a:gd name="T25" fmla="*/ 2147483647 h 373"/>
              <a:gd name="T26" fmla="*/ 2147483647 w 670"/>
              <a:gd name="T27" fmla="*/ 2147483647 h 373"/>
              <a:gd name="T28" fmla="*/ 2147483647 w 670"/>
              <a:gd name="T29" fmla="*/ 2147483647 h 373"/>
              <a:gd name="T30" fmla="*/ 2147483647 w 670"/>
              <a:gd name="T31" fmla="*/ 2147483647 h 373"/>
              <a:gd name="T32" fmla="*/ 2147483647 w 670"/>
              <a:gd name="T33" fmla="*/ 2147483647 h 373"/>
              <a:gd name="T34" fmla="*/ 2147483647 w 670"/>
              <a:gd name="T35" fmla="*/ 2147483647 h 373"/>
              <a:gd name="T36" fmla="*/ 2147483647 w 670"/>
              <a:gd name="T37" fmla="*/ 2147483647 h 373"/>
              <a:gd name="T38" fmla="*/ 2147483647 w 670"/>
              <a:gd name="T39" fmla="*/ 2147483647 h 373"/>
              <a:gd name="T40" fmla="*/ 2147483647 w 670"/>
              <a:gd name="T41" fmla="*/ 2147483647 h 373"/>
              <a:gd name="T42" fmla="*/ 2147483647 w 670"/>
              <a:gd name="T43" fmla="*/ 2147483647 h 373"/>
              <a:gd name="T44" fmla="*/ 2147483647 w 670"/>
              <a:gd name="T45" fmla="*/ 2147483647 h 373"/>
              <a:gd name="T46" fmla="*/ 2147483647 w 670"/>
              <a:gd name="T47" fmla="*/ 2147483647 h 373"/>
              <a:gd name="T48" fmla="*/ 2147483647 w 670"/>
              <a:gd name="T49" fmla="*/ 2147483647 h 373"/>
              <a:gd name="T50" fmla="*/ 2147483647 w 670"/>
              <a:gd name="T51" fmla="*/ 2147483647 h 373"/>
              <a:gd name="T52" fmla="*/ 2147483647 w 670"/>
              <a:gd name="T53" fmla="*/ 2147483647 h 373"/>
              <a:gd name="T54" fmla="*/ 2147483647 w 670"/>
              <a:gd name="T55" fmla="*/ 2147483647 h 373"/>
              <a:gd name="T56" fmla="*/ 2147483647 w 670"/>
              <a:gd name="T57" fmla="*/ 2147483647 h 373"/>
              <a:gd name="T58" fmla="*/ 2147483647 w 670"/>
              <a:gd name="T59" fmla="*/ 2147483647 h 373"/>
              <a:gd name="T60" fmla="*/ 2147483647 w 670"/>
              <a:gd name="T61" fmla="*/ 2147483647 h 373"/>
              <a:gd name="T62" fmla="*/ 2147483647 w 670"/>
              <a:gd name="T63" fmla="*/ 2147483647 h 373"/>
              <a:gd name="T64" fmla="*/ 2147483647 w 670"/>
              <a:gd name="T65" fmla="*/ 2147483647 h 373"/>
              <a:gd name="T66" fmla="*/ 2147483647 w 670"/>
              <a:gd name="T67" fmla="*/ 2147483647 h 373"/>
              <a:gd name="T68" fmla="*/ 2147483647 w 670"/>
              <a:gd name="T69" fmla="*/ 2147483647 h 373"/>
              <a:gd name="T70" fmla="*/ 2147483647 w 670"/>
              <a:gd name="T71" fmla="*/ 2147483647 h 373"/>
              <a:gd name="T72" fmla="*/ 2147483647 w 670"/>
              <a:gd name="T73" fmla="*/ 2147483647 h 373"/>
              <a:gd name="T74" fmla="*/ 2147483647 w 670"/>
              <a:gd name="T75" fmla="*/ 2147483647 h 373"/>
              <a:gd name="T76" fmla="*/ 2147483647 w 670"/>
              <a:gd name="T77" fmla="*/ 2147483647 h 373"/>
              <a:gd name="T78" fmla="*/ 2147483647 w 670"/>
              <a:gd name="T79" fmla="*/ 2147483647 h 373"/>
              <a:gd name="T80" fmla="*/ 2147483647 w 670"/>
              <a:gd name="T81" fmla="*/ 2147483647 h 373"/>
              <a:gd name="T82" fmla="*/ 2147483647 w 670"/>
              <a:gd name="T83" fmla="*/ 2147483647 h 373"/>
              <a:gd name="T84" fmla="*/ 2147483647 w 670"/>
              <a:gd name="T85" fmla="*/ 2147483647 h 373"/>
              <a:gd name="T86" fmla="*/ 2147483647 w 670"/>
              <a:gd name="T87" fmla="*/ 2147483647 h 373"/>
              <a:gd name="T88" fmla="*/ 2147483647 w 670"/>
              <a:gd name="T89" fmla="*/ 2147483647 h 373"/>
              <a:gd name="T90" fmla="*/ 2147483647 w 670"/>
              <a:gd name="T91" fmla="*/ 2147483647 h 373"/>
              <a:gd name="T92" fmla="*/ 2147483647 w 670"/>
              <a:gd name="T93" fmla="*/ 2147483647 h 373"/>
              <a:gd name="T94" fmla="*/ 2147483647 w 670"/>
              <a:gd name="T95" fmla="*/ 2147483647 h 373"/>
              <a:gd name="T96" fmla="*/ 2147483647 w 670"/>
              <a:gd name="T97" fmla="*/ 2147483647 h 373"/>
              <a:gd name="T98" fmla="*/ 2147483647 w 670"/>
              <a:gd name="T99" fmla="*/ 2147483647 h 373"/>
              <a:gd name="T100" fmla="*/ 2147483647 w 670"/>
              <a:gd name="T101" fmla="*/ 2147483647 h 373"/>
              <a:gd name="T102" fmla="*/ 2147483647 w 670"/>
              <a:gd name="T103" fmla="*/ 2147483647 h 373"/>
              <a:gd name="T104" fmla="*/ 2147483647 w 670"/>
              <a:gd name="T105" fmla="*/ 2147483647 h 373"/>
              <a:gd name="T106" fmla="*/ 2147483647 w 670"/>
              <a:gd name="T107" fmla="*/ 2147483647 h 373"/>
              <a:gd name="T108" fmla="*/ 2147483647 w 670"/>
              <a:gd name="T109" fmla="*/ 2147483647 h 373"/>
              <a:gd name="T110" fmla="*/ 2147483647 w 670"/>
              <a:gd name="T111" fmla="*/ 2147483647 h 37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70"/>
              <a:gd name="T169" fmla="*/ 0 h 373"/>
              <a:gd name="T170" fmla="*/ 670 w 670"/>
              <a:gd name="T171" fmla="*/ 373 h 37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70" h="373">
                <a:moveTo>
                  <a:pt x="8" y="34"/>
                </a:moveTo>
                <a:lnTo>
                  <a:pt x="27" y="39"/>
                </a:lnTo>
                <a:lnTo>
                  <a:pt x="40" y="40"/>
                </a:lnTo>
                <a:lnTo>
                  <a:pt x="57" y="39"/>
                </a:lnTo>
                <a:lnTo>
                  <a:pt x="78" y="35"/>
                </a:lnTo>
                <a:lnTo>
                  <a:pt x="98" y="31"/>
                </a:lnTo>
                <a:lnTo>
                  <a:pt x="99" y="34"/>
                </a:lnTo>
                <a:lnTo>
                  <a:pt x="114" y="35"/>
                </a:lnTo>
                <a:lnTo>
                  <a:pt x="122" y="31"/>
                </a:lnTo>
                <a:lnTo>
                  <a:pt x="130" y="26"/>
                </a:lnTo>
                <a:lnTo>
                  <a:pt x="142" y="22"/>
                </a:lnTo>
                <a:lnTo>
                  <a:pt x="140" y="16"/>
                </a:lnTo>
                <a:lnTo>
                  <a:pt x="145" y="14"/>
                </a:lnTo>
                <a:lnTo>
                  <a:pt x="147" y="13"/>
                </a:lnTo>
                <a:lnTo>
                  <a:pt x="148" y="8"/>
                </a:lnTo>
                <a:lnTo>
                  <a:pt x="151" y="3"/>
                </a:lnTo>
                <a:lnTo>
                  <a:pt x="153" y="0"/>
                </a:lnTo>
                <a:lnTo>
                  <a:pt x="156" y="0"/>
                </a:lnTo>
                <a:lnTo>
                  <a:pt x="160" y="1"/>
                </a:lnTo>
                <a:lnTo>
                  <a:pt x="164" y="3"/>
                </a:lnTo>
                <a:lnTo>
                  <a:pt x="166" y="1"/>
                </a:lnTo>
                <a:lnTo>
                  <a:pt x="174" y="1"/>
                </a:lnTo>
                <a:lnTo>
                  <a:pt x="192" y="0"/>
                </a:lnTo>
                <a:lnTo>
                  <a:pt x="197" y="1"/>
                </a:lnTo>
                <a:lnTo>
                  <a:pt x="205" y="3"/>
                </a:lnTo>
                <a:lnTo>
                  <a:pt x="210" y="0"/>
                </a:lnTo>
                <a:lnTo>
                  <a:pt x="233" y="11"/>
                </a:lnTo>
                <a:lnTo>
                  <a:pt x="228" y="16"/>
                </a:lnTo>
                <a:lnTo>
                  <a:pt x="241" y="18"/>
                </a:lnTo>
                <a:lnTo>
                  <a:pt x="243" y="19"/>
                </a:lnTo>
                <a:lnTo>
                  <a:pt x="241" y="24"/>
                </a:lnTo>
                <a:lnTo>
                  <a:pt x="259" y="29"/>
                </a:lnTo>
                <a:lnTo>
                  <a:pt x="274" y="37"/>
                </a:lnTo>
                <a:lnTo>
                  <a:pt x="280" y="40"/>
                </a:lnTo>
                <a:lnTo>
                  <a:pt x="292" y="49"/>
                </a:lnTo>
                <a:lnTo>
                  <a:pt x="298" y="47"/>
                </a:lnTo>
                <a:lnTo>
                  <a:pt x="313" y="55"/>
                </a:lnTo>
                <a:lnTo>
                  <a:pt x="316" y="60"/>
                </a:lnTo>
                <a:lnTo>
                  <a:pt x="320" y="63"/>
                </a:lnTo>
                <a:lnTo>
                  <a:pt x="352" y="68"/>
                </a:lnTo>
                <a:lnTo>
                  <a:pt x="360" y="65"/>
                </a:lnTo>
                <a:lnTo>
                  <a:pt x="380" y="70"/>
                </a:lnTo>
                <a:lnTo>
                  <a:pt x="380" y="71"/>
                </a:lnTo>
                <a:lnTo>
                  <a:pt x="388" y="73"/>
                </a:lnTo>
                <a:lnTo>
                  <a:pt x="390" y="76"/>
                </a:lnTo>
                <a:lnTo>
                  <a:pt x="390" y="83"/>
                </a:lnTo>
                <a:lnTo>
                  <a:pt x="390" y="88"/>
                </a:lnTo>
                <a:lnTo>
                  <a:pt x="404" y="91"/>
                </a:lnTo>
                <a:lnTo>
                  <a:pt x="421" y="86"/>
                </a:lnTo>
                <a:lnTo>
                  <a:pt x="430" y="91"/>
                </a:lnTo>
                <a:lnTo>
                  <a:pt x="442" y="86"/>
                </a:lnTo>
                <a:lnTo>
                  <a:pt x="452" y="91"/>
                </a:lnTo>
                <a:lnTo>
                  <a:pt x="470" y="86"/>
                </a:lnTo>
                <a:lnTo>
                  <a:pt x="481" y="83"/>
                </a:lnTo>
                <a:lnTo>
                  <a:pt x="491" y="84"/>
                </a:lnTo>
                <a:lnTo>
                  <a:pt x="501" y="86"/>
                </a:lnTo>
                <a:lnTo>
                  <a:pt x="510" y="86"/>
                </a:lnTo>
                <a:lnTo>
                  <a:pt x="520" y="78"/>
                </a:lnTo>
                <a:lnTo>
                  <a:pt x="555" y="94"/>
                </a:lnTo>
                <a:lnTo>
                  <a:pt x="566" y="94"/>
                </a:lnTo>
                <a:lnTo>
                  <a:pt x="568" y="97"/>
                </a:lnTo>
                <a:lnTo>
                  <a:pt x="574" y="102"/>
                </a:lnTo>
                <a:lnTo>
                  <a:pt x="589" y="111"/>
                </a:lnTo>
                <a:lnTo>
                  <a:pt x="592" y="115"/>
                </a:lnTo>
                <a:lnTo>
                  <a:pt x="599" y="117"/>
                </a:lnTo>
                <a:lnTo>
                  <a:pt x="603" y="119"/>
                </a:lnTo>
                <a:lnTo>
                  <a:pt x="607" y="124"/>
                </a:lnTo>
                <a:lnTo>
                  <a:pt x="617" y="124"/>
                </a:lnTo>
                <a:lnTo>
                  <a:pt x="618" y="130"/>
                </a:lnTo>
                <a:lnTo>
                  <a:pt x="623" y="132"/>
                </a:lnTo>
                <a:lnTo>
                  <a:pt x="623" y="135"/>
                </a:lnTo>
                <a:lnTo>
                  <a:pt x="631" y="135"/>
                </a:lnTo>
                <a:lnTo>
                  <a:pt x="630" y="138"/>
                </a:lnTo>
                <a:lnTo>
                  <a:pt x="626" y="145"/>
                </a:lnTo>
                <a:lnTo>
                  <a:pt x="620" y="146"/>
                </a:lnTo>
                <a:lnTo>
                  <a:pt x="617" y="150"/>
                </a:lnTo>
                <a:lnTo>
                  <a:pt x="625" y="155"/>
                </a:lnTo>
                <a:lnTo>
                  <a:pt x="621" y="159"/>
                </a:lnTo>
                <a:lnTo>
                  <a:pt x="628" y="163"/>
                </a:lnTo>
                <a:lnTo>
                  <a:pt x="631" y="166"/>
                </a:lnTo>
                <a:lnTo>
                  <a:pt x="631" y="169"/>
                </a:lnTo>
                <a:lnTo>
                  <a:pt x="646" y="174"/>
                </a:lnTo>
                <a:lnTo>
                  <a:pt x="644" y="181"/>
                </a:lnTo>
                <a:lnTo>
                  <a:pt x="639" y="184"/>
                </a:lnTo>
                <a:lnTo>
                  <a:pt x="631" y="186"/>
                </a:lnTo>
                <a:lnTo>
                  <a:pt x="621" y="187"/>
                </a:lnTo>
                <a:lnTo>
                  <a:pt x="607" y="186"/>
                </a:lnTo>
                <a:lnTo>
                  <a:pt x="603" y="189"/>
                </a:lnTo>
                <a:lnTo>
                  <a:pt x="602" y="192"/>
                </a:lnTo>
                <a:lnTo>
                  <a:pt x="600" y="195"/>
                </a:lnTo>
                <a:lnTo>
                  <a:pt x="599" y="197"/>
                </a:lnTo>
                <a:lnTo>
                  <a:pt x="592" y="200"/>
                </a:lnTo>
                <a:lnTo>
                  <a:pt x="597" y="202"/>
                </a:lnTo>
                <a:lnTo>
                  <a:pt x="602" y="204"/>
                </a:lnTo>
                <a:lnTo>
                  <a:pt x="602" y="205"/>
                </a:lnTo>
                <a:lnTo>
                  <a:pt x="605" y="208"/>
                </a:lnTo>
                <a:lnTo>
                  <a:pt x="610" y="212"/>
                </a:lnTo>
                <a:lnTo>
                  <a:pt x="617" y="215"/>
                </a:lnTo>
                <a:lnTo>
                  <a:pt x="615" y="222"/>
                </a:lnTo>
                <a:lnTo>
                  <a:pt x="625" y="223"/>
                </a:lnTo>
                <a:lnTo>
                  <a:pt x="628" y="228"/>
                </a:lnTo>
                <a:lnTo>
                  <a:pt x="633" y="233"/>
                </a:lnTo>
                <a:lnTo>
                  <a:pt x="644" y="243"/>
                </a:lnTo>
                <a:lnTo>
                  <a:pt x="651" y="244"/>
                </a:lnTo>
                <a:lnTo>
                  <a:pt x="651" y="246"/>
                </a:lnTo>
                <a:lnTo>
                  <a:pt x="649" y="249"/>
                </a:lnTo>
                <a:lnTo>
                  <a:pt x="651" y="253"/>
                </a:lnTo>
                <a:lnTo>
                  <a:pt x="659" y="261"/>
                </a:lnTo>
                <a:lnTo>
                  <a:pt x="667" y="262"/>
                </a:lnTo>
                <a:lnTo>
                  <a:pt x="670" y="267"/>
                </a:lnTo>
                <a:lnTo>
                  <a:pt x="664" y="272"/>
                </a:lnTo>
                <a:lnTo>
                  <a:pt x="631" y="280"/>
                </a:lnTo>
                <a:lnTo>
                  <a:pt x="594" y="272"/>
                </a:lnTo>
                <a:lnTo>
                  <a:pt x="582" y="279"/>
                </a:lnTo>
                <a:lnTo>
                  <a:pt x="566" y="275"/>
                </a:lnTo>
                <a:lnTo>
                  <a:pt x="568" y="269"/>
                </a:lnTo>
                <a:lnTo>
                  <a:pt x="553" y="266"/>
                </a:lnTo>
                <a:lnTo>
                  <a:pt x="540" y="267"/>
                </a:lnTo>
                <a:lnTo>
                  <a:pt x="528" y="277"/>
                </a:lnTo>
                <a:lnTo>
                  <a:pt x="519" y="295"/>
                </a:lnTo>
                <a:lnTo>
                  <a:pt x="504" y="297"/>
                </a:lnTo>
                <a:lnTo>
                  <a:pt x="501" y="292"/>
                </a:lnTo>
                <a:lnTo>
                  <a:pt x="471" y="297"/>
                </a:lnTo>
                <a:lnTo>
                  <a:pt x="466" y="321"/>
                </a:lnTo>
                <a:lnTo>
                  <a:pt x="476" y="334"/>
                </a:lnTo>
                <a:lnTo>
                  <a:pt x="473" y="346"/>
                </a:lnTo>
                <a:lnTo>
                  <a:pt x="452" y="350"/>
                </a:lnTo>
                <a:lnTo>
                  <a:pt x="411" y="352"/>
                </a:lnTo>
                <a:lnTo>
                  <a:pt x="398" y="365"/>
                </a:lnTo>
                <a:lnTo>
                  <a:pt x="390" y="368"/>
                </a:lnTo>
                <a:lnTo>
                  <a:pt x="359" y="367"/>
                </a:lnTo>
                <a:lnTo>
                  <a:pt x="341" y="352"/>
                </a:lnTo>
                <a:lnTo>
                  <a:pt x="331" y="347"/>
                </a:lnTo>
                <a:lnTo>
                  <a:pt x="321" y="347"/>
                </a:lnTo>
                <a:lnTo>
                  <a:pt x="308" y="354"/>
                </a:lnTo>
                <a:lnTo>
                  <a:pt x="275" y="373"/>
                </a:lnTo>
                <a:lnTo>
                  <a:pt x="254" y="370"/>
                </a:lnTo>
                <a:lnTo>
                  <a:pt x="243" y="368"/>
                </a:lnTo>
                <a:lnTo>
                  <a:pt x="235" y="360"/>
                </a:lnTo>
                <a:lnTo>
                  <a:pt x="215" y="355"/>
                </a:lnTo>
                <a:lnTo>
                  <a:pt x="207" y="346"/>
                </a:lnTo>
                <a:lnTo>
                  <a:pt x="184" y="329"/>
                </a:lnTo>
                <a:lnTo>
                  <a:pt x="161" y="315"/>
                </a:lnTo>
                <a:lnTo>
                  <a:pt x="137" y="293"/>
                </a:lnTo>
                <a:lnTo>
                  <a:pt x="114" y="274"/>
                </a:lnTo>
                <a:lnTo>
                  <a:pt x="99" y="256"/>
                </a:lnTo>
                <a:lnTo>
                  <a:pt x="102" y="244"/>
                </a:lnTo>
                <a:lnTo>
                  <a:pt x="102" y="239"/>
                </a:lnTo>
                <a:lnTo>
                  <a:pt x="99" y="235"/>
                </a:lnTo>
                <a:lnTo>
                  <a:pt x="91" y="231"/>
                </a:lnTo>
                <a:lnTo>
                  <a:pt x="70" y="233"/>
                </a:lnTo>
                <a:lnTo>
                  <a:pt x="62" y="231"/>
                </a:lnTo>
                <a:lnTo>
                  <a:pt x="57" y="226"/>
                </a:lnTo>
                <a:lnTo>
                  <a:pt x="52" y="212"/>
                </a:lnTo>
                <a:lnTo>
                  <a:pt x="58" y="204"/>
                </a:lnTo>
                <a:lnTo>
                  <a:pt x="58" y="190"/>
                </a:lnTo>
                <a:lnTo>
                  <a:pt x="53" y="173"/>
                </a:lnTo>
                <a:lnTo>
                  <a:pt x="50" y="164"/>
                </a:lnTo>
                <a:lnTo>
                  <a:pt x="49" y="163"/>
                </a:lnTo>
                <a:lnTo>
                  <a:pt x="40" y="151"/>
                </a:lnTo>
                <a:lnTo>
                  <a:pt x="31" y="142"/>
                </a:lnTo>
                <a:lnTo>
                  <a:pt x="24" y="135"/>
                </a:lnTo>
                <a:lnTo>
                  <a:pt x="16" y="125"/>
                </a:lnTo>
                <a:lnTo>
                  <a:pt x="9" y="114"/>
                </a:lnTo>
                <a:lnTo>
                  <a:pt x="1" y="91"/>
                </a:lnTo>
                <a:lnTo>
                  <a:pt x="0" y="71"/>
                </a:lnTo>
                <a:lnTo>
                  <a:pt x="1" y="57"/>
                </a:lnTo>
                <a:lnTo>
                  <a:pt x="3" y="49"/>
                </a:lnTo>
                <a:lnTo>
                  <a:pt x="6" y="42"/>
                </a:lnTo>
                <a:lnTo>
                  <a:pt x="8" y="34"/>
                </a:lnTo>
                <a:close/>
              </a:path>
            </a:pathLst>
          </a:custGeom>
          <a:solidFill>
            <a:srgbClr val="FFC000">
              <a:alpha val="69019"/>
            </a:srgbClr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26" name="Freeform 34"/>
          <p:cNvSpPr>
            <a:spLocks/>
          </p:cNvSpPr>
          <p:nvPr/>
        </p:nvSpPr>
        <p:spPr bwMode="auto">
          <a:xfrm>
            <a:off x="2824163" y="3089275"/>
            <a:ext cx="546100" cy="461963"/>
          </a:xfrm>
          <a:custGeom>
            <a:avLst/>
            <a:gdLst>
              <a:gd name="T0" fmla="*/ 2147483647 w 540"/>
              <a:gd name="T1" fmla="*/ 2147483647 h 297"/>
              <a:gd name="T2" fmla="*/ 2147483647 w 540"/>
              <a:gd name="T3" fmla="*/ 2147483647 h 297"/>
              <a:gd name="T4" fmla="*/ 2147483647 w 540"/>
              <a:gd name="T5" fmla="*/ 2147483647 h 297"/>
              <a:gd name="T6" fmla="*/ 2147483647 w 540"/>
              <a:gd name="T7" fmla="*/ 2147483647 h 297"/>
              <a:gd name="T8" fmla="*/ 2147483647 w 540"/>
              <a:gd name="T9" fmla="*/ 2147483647 h 297"/>
              <a:gd name="T10" fmla="*/ 2147483647 w 540"/>
              <a:gd name="T11" fmla="*/ 2147483647 h 297"/>
              <a:gd name="T12" fmla="*/ 2147483647 w 540"/>
              <a:gd name="T13" fmla="*/ 2147483647 h 297"/>
              <a:gd name="T14" fmla="*/ 2147483647 w 540"/>
              <a:gd name="T15" fmla="*/ 2147483647 h 297"/>
              <a:gd name="T16" fmla="*/ 2147483647 w 540"/>
              <a:gd name="T17" fmla="*/ 2147483647 h 297"/>
              <a:gd name="T18" fmla="*/ 2147483647 w 540"/>
              <a:gd name="T19" fmla="*/ 2147483647 h 297"/>
              <a:gd name="T20" fmla="*/ 2147483647 w 540"/>
              <a:gd name="T21" fmla="*/ 2147483647 h 297"/>
              <a:gd name="T22" fmla="*/ 2147483647 w 540"/>
              <a:gd name="T23" fmla="*/ 2147483647 h 297"/>
              <a:gd name="T24" fmla="*/ 2147483647 w 540"/>
              <a:gd name="T25" fmla="*/ 2147483647 h 297"/>
              <a:gd name="T26" fmla="*/ 2147483647 w 540"/>
              <a:gd name="T27" fmla="*/ 2147483647 h 297"/>
              <a:gd name="T28" fmla="*/ 2147483647 w 540"/>
              <a:gd name="T29" fmla="*/ 2147483647 h 297"/>
              <a:gd name="T30" fmla="*/ 2147483647 w 540"/>
              <a:gd name="T31" fmla="*/ 2147483647 h 297"/>
              <a:gd name="T32" fmla="*/ 2147483647 w 540"/>
              <a:gd name="T33" fmla="*/ 2147483647 h 297"/>
              <a:gd name="T34" fmla="*/ 2147483647 w 540"/>
              <a:gd name="T35" fmla="*/ 2147483647 h 297"/>
              <a:gd name="T36" fmla="*/ 2147483647 w 540"/>
              <a:gd name="T37" fmla="*/ 2147483647 h 297"/>
              <a:gd name="T38" fmla="*/ 2147483647 w 540"/>
              <a:gd name="T39" fmla="*/ 2147483647 h 297"/>
              <a:gd name="T40" fmla="*/ 2147483647 w 540"/>
              <a:gd name="T41" fmla="*/ 2147483647 h 297"/>
              <a:gd name="T42" fmla="*/ 2147483647 w 540"/>
              <a:gd name="T43" fmla="*/ 2147483647 h 297"/>
              <a:gd name="T44" fmla="*/ 2147483647 w 540"/>
              <a:gd name="T45" fmla="*/ 2147483647 h 297"/>
              <a:gd name="T46" fmla="*/ 2147483647 w 540"/>
              <a:gd name="T47" fmla="*/ 2147483647 h 297"/>
              <a:gd name="T48" fmla="*/ 2147483647 w 540"/>
              <a:gd name="T49" fmla="*/ 2147483647 h 297"/>
              <a:gd name="T50" fmla="*/ 2147483647 w 540"/>
              <a:gd name="T51" fmla="*/ 2147483647 h 297"/>
              <a:gd name="T52" fmla="*/ 2147483647 w 540"/>
              <a:gd name="T53" fmla="*/ 2147483647 h 297"/>
              <a:gd name="T54" fmla="*/ 2147483647 w 540"/>
              <a:gd name="T55" fmla="*/ 2147483647 h 297"/>
              <a:gd name="T56" fmla="*/ 2147483647 w 540"/>
              <a:gd name="T57" fmla="*/ 2147483647 h 297"/>
              <a:gd name="T58" fmla="*/ 2147483647 w 540"/>
              <a:gd name="T59" fmla="*/ 2147483647 h 297"/>
              <a:gd name="T60" fmla="*/ 2147483647 w 540"/>
              <a:gd name="T61" fmla="*/ 2147483647 h 297"/>
              <a:gd name="T62" fmla="*/ 2147483647 w 540"/>
              <a:gd name="T63" fmla="*/ 2147483647 h 297"/>
              <a:gd name="T64" fmla="*/ 2147483647 w 540"/>
              <a:gd name="T65" fmla="*/ 2147483647 h 297"/>
              <a:gd name="T66" fmla="*/ 2147483647 w 540"/>
              <a:gd name="T67" fmla="*/ 2147483647 h 297"/>
              <a:gd name="T68" fmla="*/ 2147483647 w 540"/>
              <a:gd name="T69" fmla="*/ 2147483647 h 297"/>
              <a:gd name="T70" fmla="*/ 2147483647 w 540"/>
              <a:gd name="T71" fmla="*/ 2147483647 h 297"/>
              <a:gd name="T72" fmla="*/ 2147483647 w 540"/>
              <a:gd name="T73" fmla="*/ 2147483647 h 297"/>
              <a:gd name="T74" fmla="*/ 2147483647 w 540"/>
              <a:gd name="T75" fmla="*/ 2147483647 h 297"/>
              <a:gd name="T76" fmla="*/ 2147483647 w 540"/>
              <a:gd name="T77" fmla="*/ 2147483647 h 297"/>
              <a:gd name="T78" fmla="*/ 2147483647 w 540"/>
              <a:gd name="T79" fmla="*/ 2147483647 h 297"/>
              <a:gd name="T80" fmla="*/ 2147483647 w 540"/>
              <a:gd name="T81" fmla="*/ 2147483647 h 297"/>
              <a:gd name="T82" fmla="*/ 2147483647 w 540"/>
              <a:gd name="T83" fmla="*/ 2147483647 h 297"/>
              <a:gd name="T84" fmla="*/ 2147483647 w 540"/>
              <a:gd name="T85" fmla="*/ 2147483647 h 297"/>
              <a:gd name="T86" fmla="*/ 2147483647 w 540"/>
              <a:gd name="T87" fmla="*/ 2147483647 h 297"/>
              <a:gd name="T88" fmla="*/ 0 w 540"/>
              <a:gd name="T89" fmla="*/ 2147483647 h 297"/>
              <a:gd name="T90" fmla="*/ 2147483647 w 540"/>
              <a:gd name="T91" fmla="*/ 2147483647 h 297"/>
              <a:gd name="T92" fmla="*/ 2147483647 w 540"/>
              <a:gd name="T93" fmla="*/ 2147483647 h 297"/>
              <a:gd name="T94" fmla="*/ 2147483647 w 540"/>
              <a:gd name="T95" fmla="*/ 2147483647 h 29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40"/>
              <a:gd name="T145" fmla="*/ 0 h 297"/>
              <a:gd name="T146" fmla="*/ 540 w 540"/>
              <a:gd name="T147" fmla="*/ 297 h 297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40" h="297">
                <a:moveTo>
                  <a:pt x="147" y="14"/>
                </a:moveTo>
                <a:lnTo>
                  <a:pt x="171" y="14"/>
                </a:lnTo>
                <a:lnTo>
                  <a:pt x="175" y="9"/>
                </a:lnTo>
                <a:lnTo>
                  <a:pt x="186" y="9"/>
                </a:lnTo>
                <a:lnTo>
                  <a:pt x="183" y="16"/>
                </a:lnTo>
                <a:lnTo>
                  <a:pt x="197" y="19"/>
                </a:lnTo>
                <a:lnTo>
                  <a:pt x="209" y="22"/>
                </a:lnTo>
                <a:lnTo>
                  <a:pt x="217" y="26"/>
                </a:lnTo>
                <a:lnTo>
                  <a:pt x="230" y="31"/>
                </a:lnTo>
                <a:lnTo>
                  <a:pt x="233" y="29"/>
                </a:lnTo>
                <a:lnTo>
                  <a:pt x="255" y="18"/>
                </a:lnTo>
                <a:lnTo>
                  <a:pt x="264" y="18"/>
                </a:lnTo>
                <a:lnTo>
                  <a:pt x="263" y="16"/>
                </a:lnTo>
                <a:lnTo>
                  <a:pt x="268" y="11"/>
                </a:lnTo>
                <a:lnTo>
                  <a:pt x="271" y="11"/>
                </a:lnTo>
                <a:lnTo>
                  <a:pt x="274" y="13"/>
                </a:lnTo>
                <a:lnTo>
                  <a:pt x="279" y="13"/>
                </a:lnTo>
                <a:lnTo>
                  <a:pt x="282" y="18"/>
                </a:lnTo>
                <a:lnTo>
                  <a:pt x="290" y="18"/>
                </a:lnTo>
                <a:lnTo>
                  <a:pt x="295" y="18"/>
                </a:lnTo>
                <a:lnTo>
                  <a:pt x="299" y="14"/>
                </a:lnTo>
                <a:lnTo>
                  <a:pt x="302" y="11"/>
                </a:lnTo>
                <a:lnTo>
                  <a:pt x="307" y="9"/>
                </a:lnTo>
                <a:lnTo>
                  <a:pt x="312" y="9"/>
                </a:lnTo>
                <a:lnTo>
                  <a:pt x="330" y="11"/>
                </a:lnTo>
                <a:lnTo>
                  <a:pt x="339" y="8"/>
                </a:lnTo>
                <a:lnTo>
                  <a:pt x="339" y="0"/>
                </a:lnTo>
                <a:lnTo>
                  <a:pt x="349" y="1"/>
                </a:lnTo>
                <a:lnTo>
                  <a:pt x="375" y="6"/>
                </a:lnTo>
                <a:lnTo>
                  <a:pt x="401" y="3"/>
                </a:lnTo>
                <a:lnTo>
                  <a:pt x="428" y="1"/>
                </a:lnTo>
                <a:lnTo>
                  <a:pt x="467" y="6"/>
                </a:lnTo>
                <a:lnTo>
                  <a:pt x="493" y="9"/>
                </a:lnTo>
                <a:lnTo>
                  <a:pt x="494" y="13"/>
                </a:lnTo>
                <a:lnTo>
                  <a:pt x="504" y="11"/>
                </a:lnTo>
                <a:lnTo>
                  <a:pt x="509" y="8"/>
                </a:lnTo>
                <a:lnTo>
                  <a:pt x="521" y="8"/>
                </a:lnTo>
                <a:lnTo>
                  <a:pt x="521" y="9"/>
                </a:lnTo>
                <a:lnTo>
                  <a:pt x="516" y="11"/>
                </a:lnTo>
                <a:lnTo>
                  <a:pt x="512" y="16"/>
                </a:lnTo>
                <a:lnTo>
                  <a:pt x="540" y="21"/>
                </a:lnTo>
                <a:lnTo>
                  <a:pt x="537" y="24"/>
                </a:lnTo>
                <a:lnTo>
                  <a:pt x="532" y="27"/>
                </a:lnTo>
                <a:lnTo>
                  <a:pt x="527" y="31"/>
                </a:lnTo>
                <a:lnTo>
                  <a:pt x="521" y="34"/>
                </a:lnTo>
                <a:lnTo>
                  <a:pt x="511" y="37"/>
                </a:lnTo>
                <a:lnTo>
                  <a:pt x="512" y="42"/>
                </a:lnTo>
                <a:lnTo>
                  <a:pt x="516" y="49"/>
                </a:lnTo>
                <a:lnTo>
                  <a:pt x="506" y="52"/>
                </a:lnTo>
                <a:lnTo>
                  <a:pt x="501" y="55"/>
                </a:lnTo>
                <a:lnTo>
                  <a:pt x="493" y="60"/>
                </a:lnTo>
                <a:lnTo>
                  <a:pt x="485" y="65"/>
                </a:lnTo>
                <a:lnTo>
                  <a:pt x="480" y="65"/>
                </a:lnTo>
                <a:lnTo>
                  <a:pt x="472" y="65"/>
                </a:lnTo>
                <a:lnTo>
                  <a:pt x="463" y="67"/>
                </a:lnTo>
                <a:lnTo>
                  <a:pt x="437" y="91"/>
                </a:lnTo>
                <a:lnTo>
                  <a:pt x="432" y="96"/>
                </a:lnTo>
                <a:lnTo>
                  <a:pt x="434" y="99"/>
                </a:lnTo>
                <a:lnTo>
                  <a:pt x="442" y="102"/>
                </a:lnTo>
                <a:lnTo>
                  <a:pt x="454" y="96"/>
                </a:lnTo>
                <a:lnTo>
                  <a:pt x="468" y="99"/>
                </a:lnTo>
                <a:lnTo>
                  <a:pt x="478" y="104"/>
                </a:lnTo>
                <a:lnTo>
                  <a:pt x="463" y="125"/>
                </a:lnTo>
                <a:lnTo>
                  <a:pt x="472" y="127"/>
                </a:lnTo>
                <a:lnTo>
                  <a:pt x="475" y="135"/>
                </a:lnTo>
                <a:lnTo>
                  <a:pt x="473" y="142"/>
                </a:lnTo>
                <a:lnTo>
                  <a:pt x="478" y="150"/>
                </a:lnTo>
                <a:lnTo>
                  <a:pt x="473" y="155"/>
                </a:lnTo>
                <a:lnTo>
                  <a:pt x="462" y="155"/>
                </a:lnTo>
                <a:lnTo>
                  <a:pt x="452" y="156"/>
                </a:lnTo>
                <a:lnTo>
                  <a:pt x="442" y="164"/>
                </a:lnTo>
                <a:lnTo>
                  <a:pt x="444" y="173"/>
                </a:lnTo>
                <a:lnTo>
                  <a:pt x="450" y="181"/>
                </a:lnTo>
                <a:lnTo>
                  <a:pt x="460" y="191"/>
                </a:lnTo>
                <a:lnTo>
                  <a:pt x="444" y="200"/>
                </a:lnTo>
                <a:lnTo>
                  <a:pt x="445" y="204"/>
                </a:lnTo>
                <a:lnTo>
                  <a:pt x="457" y="204"/>
                </a:lnTo>
                <a:lnTo>
                  <a:pt x="473" y="200"/>
                </a:lnTo>
                <a:lnTo>
                  <a:pt x="480" y="204"/>
                </a:lnTo>
                <a:lnTo>
                  <a:pt x="490" y="212"/>
                </a:lnTo>
                <a:lnTo>
                  <a:pt x="493" y="220"/>
                </a:lnTo>
                <a:lnTo>
                  <a:pt x="499" y="230"/>
                </a:lnTo>
                <a:lnTo>
                  <a:pt x="491" y="228"/>
                </a:lnTo>
                <a:lnTo>
                  <a:pt x="485" y="228"/>
                </a:lnTo>
                <a:lnTo>
                  <a:pt x="475" y="228"/>
                </a:lnTo>
                <a:lnTo>
                  <a:pt x="467" y="228"/>
                </a:lnTo>
                <a:lnTo>
                  <a:pt x="459" y="228"/>
                </a:lnTo>
                <a:lnTo>
                  <a:pt x="449" y="226"/>
                </a:lnTo>
                <a:lnTo>
                  <a:pt x="437" y="226"/>
                </a:lnTo>
                <a:lnTo>
                  <a:pt x="429" y="226"/>
                </a:lnTo>
                <a:lnTo>
                  <a:pt x="424" y="228"/>
                </a:lnTo>
                <a:lnTo>
                  <a:pt x="421" y="228"/>
                </a:lnTo>
                <a:lnTo>
                  <a:pt x="414" y="231"/>
                </a:lnTo>
                <a:lnTo>
                  <a:pt x="406" y="231"/>
                </a:lnTo>
                <a:lnTo>
                  <a:pt x="395" y="231"/>
                </a:lnTo>
                <a:lnTo>
                  <a:pt x="392" y="231"/>
                </a:lnTo>
                <a:lnTo>
                  <a:pt x="380" y="230"/>
                </a:lnTo>
                <a:lnTo>
                  <a:pt x="375" y="233"/>
                </a:lnTo>
                <a:lnTo>
                  <a:pt x="372" y="238"/>
                </a:lnTo>
                <a:lnTo>
                  <a:pt x="370" y="243"/>
                </a:lnTo>
                <a:lnTo>
                  <a:pt x="365" y="248"/>
                </a:lnTo>
                <a:lnTo>
                  <a:pt x="359" y="253"/>
                </a:lnTo>
                <a:lnTo>
                  <a:pt x="346" y="267"/>
                </a:lnTo>
                <a:lnTo>
                  <a:pt x="341" y="266"/>
                </a:lnTo>
                <a:lnTo>
                  <a:pt x="336" y="266"/>
                </a:lnTo>
                <a:lnTo>
                  <a:pt x="333" y="266"/>
                </a:lnTo>
                <a:lnTo>
                  <a:pt x="331" y="267"/>
                </a:lnTo>
                <a:lnTo>
                  <a:pt x="328" y="271"/>
                </a:lnTo>
                <a:lnTo>
                  <a:pt x="323" y="272"/>
                </a:lnTo>
                <a:lnTo>
                  <a:pt x="318" y="275"/>
                </a:lnTo>
                <a:lnTo>
                  <a:pt x="318" y="279"/>
                </a:lnTo>
                <a:lnTo>
                  <a:pt x="320" y="284"/>
                </a:lnTo>
                <a:lnTo>
                  <a:pt x="318" y="287"/>
                </a:lnTo>
                <a:lnTo>
                  <a:pt x="315" y="288"/>
                </a:lnTo>
                <a:lnTo>
                  <a:pt x="310" y="290"/>
                </a:lnTo>
                <a:lnTo>
                  <a:pt x="308" y="292"/>
                </a:lnTo>
                <a:lnTo>
                  <a:pt x="307" y="295"/>
                </a:lnTo>
                <a:lnTo>
                  <a:pt x="302" y="295"/>
                </a:lnTo>
                <a:lnTo>
                  <a:pt x="299" y="297"/>
                </a:lnTo>
                <a:lnTo>
                  <a:pt x="292" y="297"/>
                </a:lnTo>
                <a:lnTo>
                  <a:pt x="290" y="293"/>
                </a:lnTo>
                <a:lnTo>
                  <a:pt x="292" y="292"/>
                </a:lnTo>
                <a:lnTo>
                  <a:pt x="295" y="292"/>
                </a:lnTo>
                <a:lnTo>
                  <a:pt x="295" y="290"/>
                </a:lnTo>
                <a:lnTo>
                  <a:pt x="289" y="287"/>
                </a:lnTo>
                <a:lnTo>
                  <a:pt x="292" y="280"/>
                </a:lnTo>
                <a:lnTo>
                  <a:pt x="297" y="279"/>
                </a:lnTo>
                <a:lnTo>
                  <a:pt x="303" y="275"/>
                </a:lnTo>
                <a:lnTo>
                  <a:pt x="299" y="269"/>
                </a:lnTo>
                <a:lnTo>
                  <a:pt x="295" y="266"/>
                </a:lnTo>
                <a:lnTo>
                  <a:pt x="292" y="264"/>
                </a:lnTo>
                <a:lnTo>
                  <a:pt x="284" y="264"/>
                </a:lnTo>
                <a:lnTo>
                  <a:pt x="276" y="266"/>
                </a:lnTo>
                <a:lnTo>
                  <a:pt x="259" y="266"/>
                </a:lnTo>
                <a:lnTo>
                  <a:pt x="246" y="267"/>
                </a:lnTo>
                <a:lnTo>
                  <a:pt x="237" y="264"/>
                </a:lnTo>
                <a:lnTo>
                  <a:pt x="225" y="262"/>
                </a:lnTo>
                <a:lnTo>
                  <a:pt x="215" y="266"/>
                </a:lnTo>
                <a:lnTo>
                  <a:pt x="210" y="267"/>
                </a:lnTo>
                <a:lnTo>
                  <a:pt x="199" y="267"/>
                </a:lnTo>
                <a:lnTo>
                  <a:pt x="189" y="264"/>
                </a:lnTo>
                <a:lnTo>
                  <a:pt x="183" y="261"/>
                </a:lnTo>
                <a:lnTo>
                  <a:pt x="181" y="256"/>
                </a:lnTo>
                <a:lnTo>
                  <a:pt x="171" y="254"/>
                </a:lnTo>
                <a:lnTo>
                  <a:pt x="166" y="244"/>
                </a:lnTo>
                <a:lnTo>
                  <a:pt x="152" y="243"/>
                </a:lnTo>
                <a:lnTo>
                  <a:pt x="150" y="236"/>
                </a:lnTo>
                <a:lnTo>
                  <a:pt x="165" y="231"/>
                </a:lnTo>
                <a:lnTo>
                  <a:pt x="171" y="230"/>
                </a:lnTo>
                <a:lnTo>
                  <a:pt x="175" y="226"/>
                </a:lnTo>
                <a:lnTo>
                  <a:pt x="168" y="225"/>
                </a:lnTo>
                <a:lnTo>
                  <a:pt x="155" y="223"/>
                </a:lnTo>
                <a:lnTo>
                  <a:pt x="155" y="222"/>
                </a:lnTo>
                <a:lnTo>
                  <a:pt x="157" y="220"/>
                </a:lnTo>
                <a:lnTo>
                  <a:pt x="157" y="218"/>
                </a:lnTo>
                <a:lnTo>
                  <a:pt x="121" y="215"/>
                </a:lnTo>
                <a:lnTo>
                  <a:pt x="117" y="212"/>
                </a:lnTo>
                <a:lnTo>
                  <a:pt x="103" y="210"/>
                </a:lnTo>
                <a:lnTo>
                  <a:pt x="101" y="212"/>
                </a:lnTo>
                <a:lnTo>
                  <a:pt x="93" y="207"/>
                </a:lnTo>
                <a:lnTo>
                  <a:pt x="96" y="205"/>
                </a:lnTo>
                <a:lnTo>
                  <a:pt x="91" y="199"/>
                </a:lnTo>
                <a:lnTo>
                  <a:pt x="85" y="197"/>
                </a:lnTo>
                <a:lnTo>
                  <a:pt x="80" y="192"/>
                </a:lnTo>
                <a:lnTo>
                  <a:pt x="82" y="189"/>
                </a:lnTo>
                <a:lnTo>
                  <a:pt x="83" y="187"/>
                </a:lnTo>
                <a:lnTo>
                  <a:pt x="77" y="187"/>
                </a:lnTo>
                <a:lnTo>
                  <a:pt x="75" y="184"/>
                </a:lnTo>
                <a:lnTo>
                  <a:pt x="80" y="181"/>
                </a:lnTo>
                <a:lnTo>
                  <a:pt x="77" y="179"/>
                </a:lnTo>
                <a:lnTo>
                  <a:pt x="82" y="173"/>
                </a:lnTo>
                <a:lnTo>
                  <a:pt x="75" y="171"/>
                </a:lnTo>
                <a:lnTo>
                  <a:pt x="68" y="173"/>
                </a:lnTo>
                <a:lnTo>
                  <a:pt x="59" y="169"/>
                </a:lnTo>
                <a:lnTo>
                  <a:pt x="52" y="168"/>
                </a:lnTo>
                <a:lnTo>
                  <a:pt x="42" y="163"/>
                </a:lnTo>
                <a:lnTo>
                  <a:pt x="33" y="163"/>
                </a:lnTo>
                <a:lnTo>
                  <a:pt x="31" y="161"/>
                </a:lnTo>
                <a:lnTo>
                  <a:pt x="3" y="161"/>
                </a:lnTo>
                <a:lnTo>
                  <a:pt x="0" y="151"/>
                </a:lnTo>
                <a:lnTo>
                  <a:pt x="10" y="140"/>
                </a:lnTo>
                <a:lnTo>
                  <a:pt x="3" y="133"/>
                </a:lnTo>
                <a:lnTo>
                  <a:pt x="5" y="120"/>
                </a:lnTo>
                <a:lnTo>
                  <a:pt x="44" y="120"/>
                </a:lnTo>
                <a:lnTo>
                  <a:pt x="46" y="112"/>
                </a:lnTo>
                <a:lnTo>
                  <a:pt x="80" y="102"/>
                </a:lnTo>
                <a:lnTo>
                  <a:pt x="90" y="101"/>
                </a:lnTo>
                <a:lnTo>
                  <a:pt x="85" y="83"/>
                </a:lnTo>
                <a:lnTo>
                  <a:pt x="88" y="73"/>
                </a:lnTo>
                <a:lnTo>
                  <a:pt x="106" y="52"/>
                </a:lnTo>
                <a:lnTo>
                  <a:pt x="145" y="50"/>
                </a:lnTo>
                <a:lnTo>
                  <a:pt x="147" y="14"/>
                </a:lnTo>
                <a:close/>
              </a:path>
            </a:pathLst>
          </a:custGeom>
          <a:solidFill>
            <a:srgbClr val="FF00C5">
              <a:alpha val="23137"/>
            </a:srgbClr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27" name="Freeform 35"/>
          <p:cNvSpPr>
            <a:spLocks/>
          </p:cNvSpPr>
          <p:nvPr/>
        </p:nvSpPr>
        <p:spPr bwMode="auto">
          <a:xfrm>
            <a:off x="1411288" y="3116263"/>
            <a:ext cx="704850" cy="757237"/>
          </a:xfrm>
          <a:custGeom>
            <a:avLst/>
            <a:gdLst>
              <a:gd name="T0" fmla="*/ 2147483647 w 696"/>
              <a:gd name="T1" fmla="*/ 2147483647 h 486"/>
              <a:gd name="T2" fmla="*/ 2147483647 w 696"/>
              <a:gd name="T3" fmla="*/ 2147483647 h 486"/>
              <a:gd name="T4" fmla="*/ 2147483647 w 696"/>
              <a:gd name="T5" fmla="*/ 2147483647 h 486"/>
              <a:gd name="T6" fmla="*/ 2147483647 w 696"/>
              <a:gd name="T7" fmla="*/ 2147483647 h 486"/>
              <a:gd name="T8" fmla="*/ 2147483647 w 696"/>
              <a:gd name="T9" fmla="*/ 2147483647 h 486"/>
              <a:gd name="T10" fmla="*/ 2147483647 w 696"/>
              <a:gd name="T11" fmla="*/ 2147483647 h 486"/>
              <a:gd name="T12" fmla="*/ 2147483647 w 696"/>
              <a:gd name="T13" fmla="*/ 2147483647 h 486"/>
              <a:gd name="T14" fmla="*/ 2147483647 w 696"/>
              <a:gd name="T15" fmla="*/ 2147483647 h 486"/>
              <a:gd name="T16" fmla="*/ 2147483647 w 696"/>
              <a:gd name="T17" fmla="*/ 2147483647 h 486"/>
              <a:gd name="T18" fmla="*/ 2147483647 w 696"/>
              <a:gd name="T19" fmla="*/ 2147483647 h 486"/>
              <a:gd name="T20" fmla="*/ 2147483647 w 696"/>
              <a:gd name="T21" fmla="*/ 2147483647 h 486"/>
              <a:gd name="T22" fmla="*/ 2147483647 w 696"/>
              <a:gd name="T23" fmla="*/ 2147483647 h 486"/>
              <a:gd name="T24" fmla="*/ 2147483647 w 696"/>
              <a:gd name="T25" fmla="*/ 2147483647 h 486"/>
              <a:gd name="T26" fmla="*/ 2147483647 w 696"/>
              <a:gd name="T27" fmla="*/ 2147483647 h 486"/>
              <a:gd name="T28" fmla="*/ 2147483647 w 696"/>
              <a:gd name="T29" fmla="*/ 2147483647 h 486"/>
              <a:gd name="T30" fmla="*/ 2147483647 w 696"/>
              <a:gd name="T31" fmla="*/ 2147483647 h 486"/>
              <a:gd name="T32" fmla="*/ 2147483647 w 696"/>
              <a:gd name="T33" fmla="*/ 2147483647 h 486"/>
              <a:gd name="T34" fmla="*/ 2147483647 w 696"/>
              <a:gd name="T35" fmla="*/ 2147483647 h 486"/>
              <a:gd name="T36" fmla="*/ 2147483647 w 696"/>
              <a:gd name="T37" fmla="*/ 2147483647 h 486"/>
              <a:gd name="T38" fmla="*/ 2147483647 w 696"/>
              <a:gd name="T39" fmla="*/ 2147483647 h 486"/>
              <a:gd name="T40" fmla="*/ 2147483647 w 696"/>
              <a:gd name="T41" fmla="*/ 2147483647 h 486"/>
              <a:gd name="T42" fmla="*/ 2147483647 w 696"/>
              <a:gd name="T43" fmla="*/ 2147483647 h 486"/>
              <a:gd name="T44" fmla="*/ 2147483647 w 696"/>
              <a:gd name="T45" fmla="*/ 2147483647 h 486"/>
              <a:gd name="T46" fmla="*/ 2147483647 w 696"/>
              <a:gd name="T47" fmla="*/ 2147483647 h 486"/>
              <a:gd name="T48" fmla="*/ 2147483647 w 696"/>
              <a:gd name="T49" fmla="*/ 2147483647 h 486"/>
              <a:gd name="T50" fmla="*/ 2147483647 w 696"/>
              <a:gd name="T51" fmla="*/ 2147483647 h 486"/>
              <a:gd name="T52" fmla="*/ 2147483647 w 696"/>
              <a:gd name="T53" fmla="*/ 2147483647 h 486"/>
              <a:gd name="T54" fmla="*/ 2147483647 w 696"/>
              <a:gd name="T55" fmla="*/ 2147483647 h 486"/>
              <a:gd name="T56" fmla="*/ 2147483647 w 696"/>
              <a:gd name="T57" fmla="*/ 2147483647 h 486"/>
              <a:gd name="T58" fmla="*/ 2147483647 w 696"/>
              <a:gd name="T59" fmla="*/ 2147483647 h 486"/>
              <a:gd name="T60" fmla="*/ 2147483647 w 696"/>
              <a:gd name="T61" fmla="*/ 2147483647 h 486"/>
              <a:gd name="T62" fmla="*/ 2147483647 w 696"/>
              <a:gd name="T63" fmla="*/ 2147483647 h 486"/>
              <a:gd name="T64" fmla="*/ 2147483647 w 696"/>
              <a:gd name="T65" fmla="*/ 2147483647 h 486"/>
              <a:gd name="T66" fmla="*/ 2147483647 w 696"/>
              <a:gd name="T67" fmla="*/ 2147483647 h 486"/>
              <a:gd name="T68" fmla="*/ 2147483647 w 696"/>
              <a:gd name="T69" fmla="*/ 2147483647 h 486"/>
              <a:gd name="T70" fmla="*/ 2147483647 w 696"/>
              <a:gd name="T71" fmla="*/ 2147483647 h 486"/>
              <a:gd name="T72" fmla="*/ 2147483647 w 696"/>
              <a:gd name="T73" fmla="*/ 2147483647 h 486"/>
              <a:gd name="T74" fmla="*/ 2147483647 w 696"/>
              <a:gd name="T75" fmla="*/ 2147483647 h 486"/>
              <a:gd name="T76" fmla="*/ 2147483647 w 696"/>
              <a:gd name="T77" fmla="*/ 2147483647 h 486"/>
              <a:gd name="T78" fmla="*/ 2147483647 w 696"/>
              <a:gd name="T79" fmla="*/ 2147483647 h 486"/>
              <a:gd name="T80" fmla="*/ 2147483647 w 696"/>
              <a:gd name="T81" fmla="*/ 2147483647 h 486"/>
              <a:gd name="T82" fmla="*/ 2147483647 w 696"/>
              <a:gd name="T83" fmla="*/ 2147483647 h 486"/>
              <a:gd name="T84" fmla="*/ 2147483647 w 696"/>
              <a:gd name="T85" fmla="*/ 2147483647 h 486"/>
              <a:gd name="T86" fmla="*/ 2147483647 w 696"/>
              <a:gd name="T87" fmla="*/ 2147483647 h 486"/>
              <a:gd name="T88" fmla="*/ 0 w 696"/>
              <a:gd name="T89" fmla="*/ 2147483647 h 486"/>
              <a:gd name="T90" fmla="*/ 2147483647 w 696"/>
              <a:gd name="T91" fmla="*/ 2147483647 h 486"/>
              <a:gd name="T92" fmla="*/ 2147483647 w 696"/>
              <a:gd name="T93" fmla="*/ 2147483647 h 486"/>
              <a:gd name="T94" fmla="*/ 2147483647 w 696"/>
              <a:gd name="T95" fmla="*/ 2147483647 h 486"/>
              <a:gd name="T96" fmla="*/ 2147483647 w 696"/>
              <a:gd name="T97" fmla="*/ 2147483647 h 486"/>
              <a:gd name="T98" fmla="*/ 2147483647 w 696"/>
              <a:gd name="T99" fmla="*/ 2147483647 h 486"/>
              <a:gd name="T100" fmla="*/ 2147483647 w 696"/>
              <a:gd name="T101" fmla="*/ 2147483647 h 486"/>
              <a:gd name="T102" fmla="*/ 2147483647 w 696"/>
              <a:gd name="T103" fmla="*/ 2147483647 h 48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96"/>
              <a:gd name="T157" fmla="*/ 0 h 486"/>
              <a:gd name="T158" fmla="*/ 696 w 696"/>
              <a:gd name="T159" fmla="*/ 486 h 48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96" h="486">
                <a:moveTo>
                  <a:pt x="562" y="0"/>
                </a:moveTo>
                <a:lnTo>
                  <a:pt x="578" y="49"/>
                </a:lnTo>
                <a:lnTo>
                  <a:pt x="598" y="65"/>
                </a:lnTo>
                <a:lnTo>
                  <a:pt x="611" y="76"/>
                </a:lnTo>
                <a:lnTo>
                  <a:pt x="616" y="88"/>
                </a:lnTo>
                <a:lnTo>
                  <a:pt x="622" y="96"/>
                </a:lnTo>
                <a:lnTo>
                  <a:pt x="613" y="138"/>
                </a:lnTo>
                <a:lnTo>
                  <a:pt x="626" y="145"/>
                </a:lnTo>
                <a:lnTo>
                  <a:pt x="645" y="143"/>
                </a:lnTo>
                <a:lnTo>
                  <a:pt x="663" y="132"/>
                </a:lnTo>
                <a:lnTo>
                  <a:pt x="683" y="140"/>
                </a:lnTo>
                <a:lnTo>
                  <a:pt x="665" y="153"/>
                </a:lnTo>
                <a:lnTo>
                  <a:pt x="658" y="151"/>
                </a:lnTo>
                <a:lnTo>
                  <a:pt x="655" y="153"/>
                </a:lnTo>
                <a:lnTo>
                  <a:pt x="652" y="151"/>
                </a:lnTo>
                <a:lnTo>
                  <a:pt x="647" y="153"/>
                </a:lnTo>
                <a:lnTo>
                  <a:pt x="650" y="158"/>
                </a:lnTo>
                <a:lnTo>
                  <a:pt x="640" y="164"/>
                </a:lnTo>
                <a:lnTo>
                  <a:pt x="648" y="171"/>
                </a:lnTo>
                <a:lnTo>
                  <a:pt x="645" y="176"/>
                </a:lnTo>
                <a:lnTo>
                  <a:pt x="642" y="179"/>
                </a:lnTo>
                <a:lnTo>
                  <a:pt x="639" y="186"/>
                </a:lnTo>
                <a:lnTo>
                  <a:pt x="629" y="189"/>
                </a:lnTo>
                <a:lnTo>
                  <a:pt x="616" y="192"/>
                </a:lnTo>
                <a:lnTo>
                  <a:pt x="609" y="194"/>
                </a:lnTo>
                <a:lnTo>
                  <a:pt x="611" y="199"/>
                </a:lnTo>
                <a:lnTo>
                  <a:pt x="611" y="200"/>
                </a:lnTo>
                <a:lnTo>
                  <a:pt x="606" y="202"/>
                </a:lnTo>
                <a:lnTo>
                  <a:pt x="598" y="204"/>
                </a:lnTo>
                <a:lnTo>
                  <a:pt x="593" y="207"/>
                </a:lnTo>
                <a:lnTo>
                  <a:pt x="585" y="205"/>
                </a:lnTo>
                <a:lnTo>
                  <a:pt x="578" y="208"/>
                </a:lnTo>
                <a:lnTo>
                  <a:pt x="570" y="212"/>
                </a:lnTo>
                <a:lnTo>
                  <a:pt x="564" y="215"/>
                </a:lnTo>
                <a:lnTo>
                  <a:pt x="564" y="218"/>
                </a:lnTo>
                <a:lnTo>
                  <a:pt x="567" y="220"/>
                </a:lnTo>
                <a:lnTo>
                  <a:pt x="565" y="221"/>
                </a:lnTo>
                <a:lnTo>
                  <a:pt x="559" y="221"/>
                </a:lnTo>
                <a:lnTo>
                  <a:pt x="554" y="223"/>
                </a:lnTo>
                <a:lnTo>
                  <a:pt x="550" y="225"/>
                </a:lnTo>
                <a:lnTo>
                  <a:pt x="544" y="225"/>
                </a:lnTo>
                <a:lnTo>
                  <a:pt x="537" y="228"/>
                </a:lnTo>
                <a:lnTo>
                  <a:pt x="529" y="228"/>
                </a:lnTo>
                <a:lnTo>
                  <a:pt x="524" y="230"/>
                </a:lnTo>
                <a:lnTo>
                  <a:pt x="523" y="235"/>
                </a:lnTo>
                <a:lnTo>
                  <a:pt x="519" y="236"/>
                </a:lnTo>
                <a:lnTo>
                  <a:pt x="513" y="238"/>
                </a:lnTo>
                <a:lnTo>
                  <a:pt x="513" y="241"/>
                </a:lnTo>
                <a:lnTo>
                  <a:pt x="515" y="244"/>
                </a:lnTo>
                <a:lnTo>
                  <a:pt x="523" y="244"/>
                </a:lnTo>
                <a:lnTo>
                  <a:pt x="529" y="246"/>
                </a:lnTo>
                <a:lnTo>
                  <a:pt x="534" y="249"/>
                </a:lnTo>
                <a:lnTo>
                  <a:pt x="534" y="251"/>
                </a:lnTo>
                <a:lnTo>
                  <a:pt x="528" y="259"/>
                </a:lnTo>
                <a:lnTo>
                  <a:pt x="528" y="262"/>
                </a:lnTo>
                <a:lnTo>
                  <a:pt x="533" y="264"/>
                </a:lnTo>
                <a:lnTo>
                  <a:pt x="542" y="267"/>
                </a:lnTo>
                <a:lnTo>
                  <a:pt x="542" y="272"/>
                </a:lnTo>
                <a:lnTo>
                  <a:pt x="537" y="275"/>
                </a:lnTo>
                <a:lnTo>
                  <a:pt x="533" y="279"/>
                </a:lnTo>
                <a:lnTo>
                  <a:pt x="529" y="284"/>
                </a:lnTo>
                <a:lnTo>
                  <a:pt x="528" y="287"/>
                </a:lnTo>
                <a:lnTo>
                  <a:pt x="524" y="287"/>
                </a:lnTo>
                <a:lnTo>
                  <a:pt x="523" y="292"/>
                </a:lnTo>
                <a:lnTo>
                  <a:pt x="519" y="295"/>
                </a:lnTo>
                <a:lnTo>
                  <a:pt x="516" y="298"/>
                </a:lnTo>
                <a:lnTo>
                  <a:pt x="513" y="305"/>
                </a:lnTo>
                <a:lnTo>
                  <a:pt x="511" y="310"/>
                </a:lnTo>
                <a:lnTo>
                  <a:pt x="511" y="315"/>
                </a:lnTo>
                <a:lnTo>
                  <a:pt x="513" y="318"/>
                </a:lnTo>
                <a:lnTo>
                  <a:pt x="516" y="321"/>
                </a:lnTo>
                <a:lnTo>
                  <a:pt x="518" y="324"/>
                </a:lnTo>
                <a:lnTo>
                  <a:pt x="515" y="328"/>
                </a:lnTo>
                <a:lnTo>
                  <a:pt x="515" y="329"/>
                </a:lnTo>
                <a:lnTo>
                  <a:pt x="513" y="334"/>
                </a:lnTo>
                <a:lnTo>
                  <a:pt x="516" y="336"/>
                </a:lnTo>
                <a:lnTo>
                  <a:pt x="519" y="337"/>
                </a:lnTo>
                <a:lnTo>
                  <a:pt x="528" y="336"/>
                </a:lnTo>
                <a:lnTo>
                  <a:pt x="534" y="334"/>
                </a:lnTo>
                <a:lnTo>
                  <a:pt x="542" y="334"/>
                </a:lnTo>
                <a:lnTo>
                  <a:pt x="547" y="336"/>
                </a:lnTo>
                <a:lnTo>
                  <a:pt x="546" y="339"/>
                </a:lnTo>
                <a:lnTo>
                  <a:pt x="546" y="344"/>
                </a:lnTo>
                <a:lnTo>
                  <a:pt x="542" y="346"/>
                </a:lnTo>
                <a:lnTo>
                  <a:pt x="541" y="350"/>
                </a:lnTo>
                <a:lnTo>
                  <a:pt x="546" y="352"/>
                </a:lnTo>
                <a:lnTo>
                  <a:pt x="564" y="354"/>
                </a:lnTo>
                <a:lnTo>
                  <a:pt x="575" y="360"/>
                </a:lnTo>
                <a:lnTo>
                  <a:pt x="567" y="365"/>
                </a:lnTo>
                <a:lnTo>
                  <a:pt x="568" y="370"/>
                </a:lnTo>
                <a:lnTo>
                  <a:pt x="570" y="375"/>
                </a:lnTo>
                <a:lnTo>
                  <a:pt x="572" y="380"/>
                </a:lnTo>
                <a:lnTo>
                  <a:pt x="573" y="388"/>
                </a:lnTo>
                <a:lnTo>
                  <a:pt x="572" y="394"/>
                </a:lnTo>
                <a:lnTo>
                  <a:pt x="570" y="399"/>
                </a:lnTo>
                <a:lnTo>
                  <a:pt x="577" y="403"/>
                </a:lnTo>
                <a:lnTo>
                  <a:pt x="578" y="406"/>
                </a:lnTo>
                <a:lnTo>
                  <a:pt x="573" y="411"/>
                </a:lnTo>
                <a:lnTo>
                  <a:pt x="583" y="416"/>
                </a:lnTo>
                <a:lnTo>
                  <a:pt x="591" y="412"/>
                </a:lnTo>
                <a:lnTo>
                  <a:pt x="596" y="414"/>
                </a:lnTo>
                <a:lnTo>
                  <a:pt x="596" y="416"/>
                </a:lnTo>
                <a:lnTo>
                  <a:pt x="611" y="422"/>
                </a:lnTo>
                <a:lnTo>
                  <a:pt x="619" y="419"/>
                </a:lnTo>
                <a:lnTo>
                  <a:pt x="627" y="419"/>
                </a:lnTo>
                <a:lnTo>
                  <a:pt x="639" y="419"/>
                </a:lnTo>
                <a:lnTo>
                  <a:pt x="647" y="417"/>
                </a:lnTo>
                <a:lnTo>
                  <a:pt x="650" y="419"/>
                </a:lnTo>
                <a:lnTo>
                  <a:pt x="650" y="422"/>
                </a:lnTo>
                <a:lnTo>
                  <a:pt x="648" y="425"/>
                </a:lnTo>
                <a:lnTo>
                  <a:pt x="652" y="429"/>
                </a:lnTo>
                <a:lnTo>
                  <a:pt x="652" y="432"/>
                </a:lnTo>
                <a:lnTo>
                  <a:pt x="648" y="435"/>
                </a:lnTo>
                <a:lnTo>
                  <a:pt x="655" y="437"/>
                </a:lnTo>
                <a:lnTo>
                  <a:pt x="660" y="437"/>
                </a:lnTo>
                <a:lnTo>
                  <a:pt x="663" y="435"/>
                </a:lnTo>
                <a:lnTo>
                  <a:pt x="665" y="434"/>
                </a:lnTo>
                <a:lnTo>
                  <a:pt x="665" y="429"/>
                </a:lnTo>
                <a:lnTo>
                  <a:pt x="666" y="429"/>
                </a:lnTo>
                <a:lnTo>
                  <a:pt x="678" y="429"/>
                </a:lnTo>
                <a:lnTo>
                  <a:pt x="681" y="430"/>
                </a:lnTo>
                <a:lnTo>
                  <a:pt x="686" y="432"/>
                </a:lnTo>
                <a:lnTo>
                  <a:pt x="688" y="434"/>
                </a:lnTo>
                <a:lnTo>
                  <a:pt x="689" y="437"/>
                </a:lnTo>
                <a:lnTo>
                  <a:pt x="688" y="440"/>
                </a:lnTo>
                <a:lnTo>
                  <a:pt x="689" y="443"/>
                </a:lnTo>
                <a:lnTo>
                  <a:pt x="691" y="447"/>
                </a:lnTo>
                <a:lnTo>
                  <a:pt x="692" y="450"/>
                </a:lnTo>
                <a:lnTo>
                  <a:pt x="694" y="455"/>
                </a:lnTo>
                <a:lnTo>
                  <a:pt x="696" y="458"/>
                </a:lnTo>
                <a:lnTo>
                  <a:pt x="694" y="463"/>
                </a:lnTo>
                <a:lnTo>
                  <a:pt x="689" y="463"/>
                </a:lnTo>
                <a:lnTo>
                  <a:pt x="683" y="463"/>
                </a:lnTo>
                <a:lnTo>
                  <a:pt x="676" y="465"/>
                </a:lnTo>
                <a:lnTo>
                  <a:pt x="673" y="466"/>
                </a:lnTo>
                <a:lnTo>
                  <a:pt x="671" y="468"/>
                </a:lnTo>
                <a:lnTo>
                  <a:pt x="670" y="473"/>
                </a:lnTo>
                <a:lnTo>
                  <a:pt x="666" y="474"/>
                </a:lnTo>
                <a:lnTo>
                  <a:pt x="661" y="476"/>
                </a:lnTo>
                <a:lnTo>
                  <a:pt x="655" y="476"/>
                </a:lnTo>
                <a:lnTo>
                  <a:pt x="648" y="481"/>
                </a:lnTo>
                <a:lnTo>
                  <a:pt x="645" y="479"/>
                </a:lnTo>
                <a:lnTo>
                  <a:pt x="614" y="479"/>
                </a:lnTo>
                <a:lnTo>
                  <a:pt x="588" y="479"/>
                </a:lnTo>
                <a:lnTo>
                  <a:pt x="570" y="478"/>
                </a:lnTo>
                <a:lnTo>
                  <a:pt x="546" y="486"/>
                </a:lnTo>
                <a:lnTo>
                  <a:pt x="506" y="486"/>
                </a:lnTo>
                <a:lnTo>
                  <a:pt x="493" y="486"/>
                </a:lnTo>
                <a:lnTo>
                  <a:pt x="500" y="473"/>
                </a:lnTo>
                <a:lnTo>
                  <a:pt x="511" y="461"/>
                </a:lnTo>
                <a:lnTo>
                  <a:pt x="510" y="452"/>
                </a:lnTo>
                <a:lnTo>
                  <a:pt x="508" y="447"/>
                </a:lnTo>
                <a:lnTo>
                  <a:pt x="482" y="442"/>
                </a:lnTo>
                <a:lnTo>
                  <a:pt x="479" y="437"/>
                </a:lnTo>
                <a:lnTo>
                  <a:pt x="479" y="427"/>
                </a:lnTo>
                <a:lnTo>
                  <a:pt x="487" y="417"/>
                </a:lnTo>
                <a:lnTo>
                  <a:pt x="493" y="414"/>
                </a:lnTo>
                <a:lnTo>
                  <a:pt x="492" y="411"/>
                </a:lnTo>
                <a:lnTo>
                  <a:pt x="482" y="406"/>
                </a:lnTo>
                <a:lnTo>
                  <a:pt x="480" y="401"/>
                </a:lnTo>
                <a:lnTo>
                  <a:pt x="482" y="396"/>
                </a:lnTo>
                <a:lnTo>
                  <a:pt x="477" y="393"/>
                </a:lnTo>
                <a:lnTo>
                  <a:pt x="453" y="394"/>
                </a:lnTo>
                <a:lnTo>
                  <a:pt x="446" y="394"/>
                </a:lnTo>
                <a:lnTo>
                  <a:pt x="448" y="385"/>
                </a:lnTo>
                <a:lnTo>
                  <a:pt x="474" y="375"/>
                </a:lnTo>
                <a:lnTo>
                  <a:pt x="471" y="372"/>
                </a:lnTo>
                <a:lnTo>
                  <a:pt x="451" y="363"/>
                </a:lnTo>
                <a:lnTo>
                  <a:pt x="451" y="354"/>
                </a:lnTo>
                <a:lnTo>
                  <a:pt x="441" y="341"/>
                </a:lnTo>
                <a:lnTo>
                  <a:pt x="436" y="329"/>
                </a:lnTo>
                <a:lnTo>
                  <a:pt x="431" y="326"/>
                </a:lnTo>
                <a:lnTo>
                  <a:pt x="404" y="310"/>
                </a:lnTo>
                <a:lnTo>
                  <a:pt x="386" y="305"/>
                </a:lnTo>
                <a:lnTo>
                  <a:pt x="376" y="298"/>
                </a:lnTo>
                <a:lnTo>
                  <a:pt x="376" y="297"/>
                </a:lnTo>
                <a:lnTo>
                  <a:pt x="394" y="297"/>
                </a:lnTo>
                <a:lnTo>
                  <a:pt x="392" y="292"/>
                </a:lnTo>
                <a:lnTo>
                  <a:pt x="382" y="290"/>
                </a:lnTo>
                <a:lnTo>
                  <a:pt x="361" y="288"/>
                </a:lnTo>
                <a:lnTo>
                  <a:pt x="346" y="275"/>
                </a:lnTo>
                <a:lnTo>
                  <a:pt x="330" y="269"/>
                </a:lnTo>
                <a:lnTo>
                  <a:pt x="320" y="261"/>
                </a:lnTo>
                <a:lnTo>
                  <a:pt x="311" y="251"/>
                </a:lnTo>
                <a:lnTo>
                  <a:pt x="304" y="251"/>
                </a:lnTo>
                <a:lnTo>
                  <a:pt x="278" y="256"/>
                </a:lnTo>
                <a:lnTo>
                  <a:pt x="271" y="259"/>
                </a:lnTo>
                <a:lnTo>
                  <a:pt x="278" y="264"/>
                </a:lnTo>
                <a:lnTo>
                  <a:pt x="286" y="269"/>
                </a:lnTo>
                <a:lnTo>
                  <a:pt x="294" y="274"/>
                </a:lnTo>
                <a:lnTo>
                  <a:pt x="288" y="277"/>
                </a:lnTo>
                <a:lnTo>
                  <a:pt x="276" y="284"/>
                </a:lnTo>
                <a:lnTo>
                  <a:pt x="265" y="287"/>
                </a:lnTo>
                <a:lnTo>
                  <a:pt x="252" y="284"/>
                </a:lnTo>
                <a:lnTo>
                  <a:pt x="240" y="279"/>
                </a:lnTo>
                <a:lnTo>
                  <a:pt x="226" y="279"/>
                </a:lnTo>
                <a:lnTo>
                  <a:pt x="219" y="282"/>
                </a:lnTo>
                <a:lnTo>
                  <a:pt x="208" y="287"/>
                </a:lnTo>
                <a:lnTo>
                  <a:pt x="203" y="292"/>
                </a:lnTo>
                <a:lnTo>
                  <a:pt x="195" y="306"/>
                </a:lnTo>
                <a:lnTo>
                  <a:pt x="191" y="318"/>
                </a:lnTo>
                <a:lnTo>
                  <a:pt x="172" y="323"/>
                </a:lnTo>
                <a:lnTo>
                  <a:pt x="164" y="324"/>
                </a:lnTo>
                <a:lnTo>
                  <a:pt x="159" y="318"/>
                </a:lnTo>
                <a:lnTo>
                  <a:pt x="156" y="318"/>
                </a:lnTo>
                <a:lnTo>
                  <a:pt x="146" y="321"/>
                </a:lnTo>
                <a:lnTo>
                  <a:pt x="138" y="313"/>
                </a:lnTo>
                <a:lnTo>
                  <a:pt x="129" y="308"/>
                </a:lnTo>
                <a:lnTo>
                  <a:pt x="115" y="308"/>
                </a:lnTo>
                <a:lnTo>
                  <a:pt x="116" y="315"/>
                </a:lnTo>
                <a:lnTo>
                  <a:pt x="118" y="323"/>
                </a:lnTo>
                <a:lnTo>
                  <a:pt x="102" y="319"/>
                </a:lnTo>
                <a:lnTo>
                  <a:pt x="77" y="318"/>
                </a:lnTo>
                <a:lnTo>
                  <a:pt x="22" y="321"/>
                </a:lnTo>
                <a:lnTo>
                  <a:pt x="30" y="301"/>
                </a:lnTo>
                <a:lnTo>
                  <a:pt x="33" y="293"/>
                </a:lnTo>
                <a:lnTo>
                  <a:pt x="35" y="277"/>
                </a:lnTo>
                <a:lnTo>
                  <a:pt x="32" y="267"/>
                </a:lnTo>
                <a:lnTo>
                  <a:pt x="25" y="257"/>
                </a:lnTo>
                <a:lnTo>
                  <a:pt x="17" y="244"/>
                </a:lnTo>
                <a:lnTo>
                  <a:pt x="10" y="238"/>
                </a:lnTo>
                <a:lnTo>
                  <a:pt x="2" y="228"/>
                </a:lnTo>
                <a:lnTo>
                  <a:pt x="0" y="215"/>
                </a:lnTo>
                <a:lnTo>
                  <a:pt x="0" y="199"/>
                </a:lnTo>
                <a:lnTo>
                  <a:pt x="2" y="184"/>
                </a:lnTo>
                <a:lnTo>
                  <a:pt x="7" y="177"/>
                </a:lnTo>
                <a:lnTo>
                  <a:pt x="14" y="171"/>
                </a:lnTo>
                <a:lnTo>
                  <a:pt x="22" y="166"/>
                </a:lnTo>
                <a:lnTo>
                  <a:pt x="32" y="161"/>
                </a:lnTo>
                <a:lnTo>
                  <a:pt x="46" y="156"/>
                </a:lnTo>
                <a:lnTo>
                  <a:pt x="82" y="143"/>
                </a:lnTo>
                <a:lnTo>
                  <a:pt x="120" y="135"/>
                </a:lnTo>
                <a:lnTo>
                  <a:pt x="144" y="132"/>
                </a:lnTo>
                <a:lnTo>
                  <a:pt x="180" y="143"/>
                </a:lnTo>
                <a:lnTo>
                  <a:pt x="191" y="140"/>
                </a:lnTo>
                <a:lnTo>
                  <a:pt x="219" y="122"/>
                </a:lnTo>
                <a:lnTo>
                  <a:pt x="244" y="117"/>
                </a:lnTo>
                <a:lnTo>
                  <a:pt x="247" y="114"/>
                </a:lnTo>
                <a:lnTo>
                  <a:pt x="278" y="104"/>
                </a:lnTo>
                <a:lnTo>
                  <a:pt x="299" y="107"/>
                </a:lnTo>
                <a:lnTo>
                  <a:pt x="322" y="97"/>
                </a:lnTo>
                <a:lnTo>
                  <a:pt x="332" y="94"/>
                </a:lnTo>
                <a:lnTo>
                  <a:pt x="337" y="84"/>
                </a:lnTo>
                <a:lnTo>
                  <a:pt x="346" y="80"/>
                </a:lnTo>
                <a:lnTo>
                  <a:pt x="371" y="78"/>
                </a:lnTo>
                <a:lnTo>
                  <a:pt x="384" y="80"/>
                </a:lnTo>
                <a:lnTo>
                  <a:pt x="399" y="62"/>
                </a:lnTo>
                <a:lnTo>
                  <a:pt x="395" y="60"/>
                </a:lnTo>
                <a:lnTo>
                  <a:pt x="376" y="49"/>
                </a:lnTo>
                <a:lnTo>
                  <a:pt x="371" y="39"/>
                </a:lnTo>
                <a:lnTo>
                  <a:pt x="366" y="34"/>
                </a:lnTo>
                <a:lnTo>
                  <a:pt x="364" y="27"/>
                </a:lnTo>
                <a:lnTo>
                  <a:pt x="397" y="8"/>
                </a:lnTo>
                <a:lnTo>
                  <a:pt x="410" y="1"/>
                </a:lnTo>
                <a:lnTo>
                  <a:pt x="420" y="1"/>
                </a:lnTo>
                <a:lnTo>
                  <a:pt x="430" y="6"/>
                </a:lnTo>
                <a:lnTo>
                  <a:pt x="448" y="21"/>
                </a:lnTo>
                <a:lnTo>
                  <a:pt x="479" y="22"/>
                </a:lnTo>
                <a:lnTo>
                  <a:pt x="487" y="19"/>
                </a:lnTo>
                <a:lnTo>
                  <a:pt x="500" y="6"/>
                </a:lnTo>
                <a:lnTo>
                  <a:pt x="541" y="4"/>
                </a:lnTo>
                <a:lnTo>
                  <a:pt x="562" y="0"/>
                </a:lnTo>
                <a:close/>
              </a:path>
            </a:pathLst>
          </a:custGeom>
          <a:solidFill>
            <a:srgbClr val="FF00C5">
              <a:alpha val="23137"/>
            </a:srgbClr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28" name="Freeform 36"/>
          <p:cNvSpPr>
            <a:spLocks noEditPoints="1"/>
          </p:cNvSpPr>
          <p:nvPr/>
        </p:nvSpPr>
        <p:spPr bwMode="auto">
          <a:xfrm>
            <a:off x="619125" y="3136900"/>
            <a:ext cx="601663" cy="558800"/>
          </a:xfrm>
          <a:custGeom>
            <a:avLst/>
            <a:gdLst>
              <a:gd name="T0" fmla="*/ 2147483647 w 594"/>
              <a:gd name="T1" fmla="*/ 2147483647 h 359"/>
              <a:gd name="T2" fmla="*/ 2147483647 w 594"/>
              <a:gd name="T3" fmla="*/ 2147483647 h 359"/>
              <a:gd name="T4" fmla="*/ 2147483647 w 594"/>
              <a:gd name="T5" fmla="*/ 2147483647 h 359"/>
              <a:gd name="T6" fmla="*/ 2147483647 w 594"/>
              <a:gd name="T7" fmla="*/ 2147483647 h 359"/>
              <a:gd name="T8" fmla="*/ 2147483647 w 594"/>
              <a:gd name="T9" fmla="*/ 2147483647 h 359"/>
              <a:gd name="T10" fmla="*/ 2147483647 w 594"/>
              <a:gd name="T11" fmla="*/ 2147483647 h 359"/>
              <a:gd name="T12" fmla="*/ 2147483647 w 594"/>
              <a:gd name="T13" fmla="*/ 2147483647 h 359"/>
              <a:gd name="T14" fmla="*/ 2147483647 w 594"/>
              <a:gd name="T15" fmla="*/ 2147483647 h 359"/>
              <a:gd name="T16" fmla="*/ 2147483647 w 594"/>
              <a:gd name="T17" fmla="*/ 2147483647 h 359"/>
              <a:gd name="T18" fmla="*/ 2147483647 w 594"/>
              <a:gd name="T19" fmla="*/ 2147483647 h 359"/>
              <a:gd name="T20" fmla="*/ 2147483647 w 594"/>
              <a:gd name="T21" fmla="*/ 2147483647 h 359"/>
              <a:gd name="T22" fmla="*/ 2147483647 w 594"/>
              <a:gd name="T23" fmla="*/ 2147483647 h 359"/>
              <a:gd name="T24" fmla="*/ 2147483647 w 594"/>
              <a:gd name="T25" fmla="*/ 2147483647 h 359"/>
              <a:gd name="T26" fmla="*/ 2147483647 w 594"/>
              <a:gd name="T27" fmla="*/ 2147483647 h 359"/>
              <a:gd name="T28" fmla="*/ 2147483647 w 594"/>
              <a:gd name="T29" fmla="*/ 2147483647 h 359"/>
              <a:gd name="T30" fmla="*/ 2147483647 w 594"/>
              <a:gd name="T31" fmla="*/ 2147483647 h 359"/>
              <a:gd name="T32" fmla="*/ 2147483647 w 594"/>
              <a:gd name="T33" fmla="*/ 2147483647 h 359"/>
              <a:gd name="T34" fmla="*/ 2147483647 w 594"/>
              <a:gd name="T35" fmla="*/ 2147483647 h 359"/>
              <a:gd name="T36" fmla="*/ 2147483647 w 594"/>
              <a:gd name="T37" fmla="*/ 2147483647 h 359"/>
              <a:gd name="T38" fmla="*/ 2147483647 w 594"/>
              <a:gd name="T39" fmla="*/ 2147483647 h 359"/>
              <a:gd name="T40" fmla="*/ 2147483647 w 594"/>
              <a:gd name="T41" fmla="*/ 2147483647 h 359"/>
              <a:gd name="T42" fmla="*/ 2147483647 w 594"/>
              <a:gd name="T43" fmla="*/ 2147483647 h 359"/>
              <a:gd name="T44" fmla="*/ 2147483647 w 594"/>
              <a:gd name="T45" fmla="*/ 2147483647 h 359"/>
              <a:gd name="T46" fmla="*/ 2147483647 w 594"/>
              <a:gd name="T47" fmla="*/ 2147483647 h 359"/>
              <a:gd name="T48" fmla="*/ 2147483647 w 594"/>
              <a:gd name="T49" fmla="*/ 2147483647 h 359"/>
              <a:gd name="T50" fmla="*/ 2147483647 w 594"/>
              <a:gd name="T51" fmla="*/ 2147483647 h 359"/>
              <a:gd name="T52" fmla="*/ 2147483647 w 594"/>
              <a:gd name="T53" fmla="*/ 2147483647 h 359"/>
              <a:gd name="T54" fmla="*/ 2147483647 w 594"/>
              <a:gd name="T55" fmla="*/ 2147483647 h 359"/>
              <a:gd name="T56" fmla="*/ 2147483647 w 594"/>
              <a:gd name="T57" fmla="*/ 2147483647 h 359"/>
              <a:gd name="T58" fmla="*/ 2147483647 w 594"/>
              <a:gd name="T59" fmla="*/ 2147483647 h 359"/>
              <a:gd name="T60" fmla="*/ 2147483647 w 594"/>
              <a:gd name="T61" fmla="*/ 2147483647 h 359"/>
              <a:gd name="T62" fmla="*/ 2147483647 w 594"/>
              <a:gd name="T63" fmla="*/ 2147483647 h 359"/>
              <a:gd name="T64" fmla="*/ 2147483647 w 594"/>
              <a:gd name="T65" fmla="*/ 2147483647 h 359"/>
              <a:gd name="T66" fmla="*/ 2147483647 w 594"/>
              <a:gd name="T67" fmla="*/ 2147483647 h 359"/>
              <a:gd name="T68" fmla="*/ 2147483647 w 594"/>
              <a:gd name="T69" fmla="*/ 2147483647 h 359"/>
              <a:gd name="T70" fmla="*/ 2147483647 w 594"/>
              <a:gd name="T71" fmla="*/ 2147483647 h 359"/>
              <a:gd name="T72" fmla="*/ 2147483647 w 594"/>
              <a:gd name="T73" fmla="*/ 2147483647 h 359"/>
              <a:gd name="T74" fmla="*/ 2147483647 w 594"/>
              <a:gd name="T75" fmla="*/ 2147483647 h 359"/>
              <a:gd name="T76" fmla="*/ 2147483647 w 594"/>
              <a:gd name="T77" fmla="*/ 2147483647 h 359"/>
              <a:gd name="T78" fmla="*/ 2147483647 w 594"/>
              <a:gd name="T79" fmla="*/ 2147483647 h 359"/>
              <a:gd name="T80" fmla="*/ 2147483647 w 594"/>
              <a:gd name="T81" fmla="*/ 2147483647 h 359"/>
              <a:gd name="T82" fmla="*/ 2147483647 w 594"/>
              <a:gd name="T83" fmla="*/ 2147483647 h 359"/>
              <a:gd name="T84" fmla="*/ 2147483647 w 594"/>
              <a:gd name="T85" fmla="*/ 2147483647 h 359"/>
              <a:gd name="T86" fmla="*/ 2147483647 w 594"/>
              <a:gd name="T87" fmla="*/ 2147483647 h 359"/>
              <a:gd name="T88" fmla="*/ 2147483647 w 594"/>
              <a:gd name="T89" fmla="*/ 2147483647 h 359"/>
              <a:gd name="T90" fmla="*/ 2147483647 w 594"/>
              <a:gd name="T91" fmla="*/ 2147483647 h 359"/>
              <a:gd name="T92" fmla="*/ 2147483647 w 594"/>
              <a:gd name="T93" fmla="*/ 2147483647 h 359"/>
              <a:gd name="T94" fmla="*/ 2147483647 w 594"/>
              <a:gd name="T95" fmla="*/ 2147483647 h 359"/>
              <a:gd name="T96" fmla="*/ 2147483647 w 594"/>
              <a:gd name="T97" fmla="*/ 2147483647 h 359"/>
              <a:gd name="T98" fmla="*/ 2147483647 w 594"/>
              <a:gd name="T99" fmla="*/ 2147483647 h 359"/>
              <a:gd name="T100" fmla="*/ 2147483647 w 594"/>
              <a:gd name="T101" fmla="*/ 2147483647 h 359"/>
              <a:gd name="T102" fmla="*/ 2147483647 w 594"/>
              <a:gd name="T103" fmla="*/ 2147483647 h 359"/>
              <a:gd name="T104" fmla="*/ 2147483647 w 594"/>
              <a:gd name="T105" fmla="*/ 2147483647 h 359"/>
              <a:gd name="T106" fmla="*/ 2147483647 w 594"/>
              <a:gd name="T107" fmla="*/ 2147483647 h 35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594"/>
              <a:gd name="T163" fmla="*/ 0 h 359"/>
              <a:gd name="T164" fmla="*/ 594 w 594"/>
              <a:gd name="T165" fmla="*/ 359 h 35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594" h="359">
                <a:moveTo>
                  <a:pt x="217" y="0"/>
                </a:moveTo>
                <a:lnTo>
                  <a:pt x="251" y="1"/>
                </a:lnTo>
                <a:lnTo>
                  <a:pt x="251" y="14"/>
                </a:lnTo>
                <a:lnTo>
                  <a:pt x="250" y="22"/>
                </a:lnTo>
                <a:lnTo>
                  <a:pt x="250" y="27"/>
                </a:lnTo>
                <a:lnTo>
                  <a:pt x="251" y="31"/>
                </a:lnTo>
                <a:lnTo>
                  <a:pt x="258" y="39"/>
                </a:lnTo>
                <a:lnTo>
                  <a:pt x="261" y="45"/>
                </a:lnTo>
                <a:lnTo>
                  <a:pt x="264" y="49"/>
                </a:lnTo>
                <a:lnTo>
                  <a:pt x="266" y="50"/>
                </a:lnTo>
                <a:lnTo>
                  <a:pt x="269" y="49"/>
                </a:lnTo>
                <a:lnTo>
                  <a:pt x="274" y="49"/>
                </a:lnTo>
                <a:lnTo>
                  <a:pt x="279" y="52"/>
                </a:lnTo>
                <a:lnTo>
                  <a:pt x="287" y="52"/>
                </a:lnTo>
                <a:lnTo>
                  <a:pt x="291" y="50"/>
                </a:lnTo>
                <a:lnTo>
                  <a:pt x="294" y="44"/>
                </a:lnTo>
                <a:lnTo>
                  <a:pt x="300" y="42"/>
                </a:lnTo>
                <a:lnTo>
                  <a:pt x="312" y="40"/>
                </a:lnTo>
                <a:lnTo>
                  <a:pt x="315" y="45"/>
                </a:lnTo>
                <a:lnTo>
                  <a:pt x="323" y="45"/>
                </a:lnTo>
                <a:lnTo>
                  <a:pt x="330" y="45"/>
                </a:lnTo>
                <a:lnTo>
                  <a:pt x="335" y="45"/>
                </a:lnTo>
                <a:lnTo>
                  <a:pt x="341" y="49"/>
                </a:lnTo>
                <a:lnTo>
                  <a:pt x="343" y="55"/>
                </a:lnTo>
                <a:lnTo>
                  <a:pt x="343" y="60"/>
                </a:lnTo>
                <a:lnTo>
                  <a:pt x="343" y="68"/>
                </a:lnTo>
                <a:lnTo>
                  <a:pt x="353" y="70"/>
                </a:lnTo>
                <a:lnTo>
                  <a:pt x="359" y="71"/>
                </a:lnTo>
                <a:lnTo>
                  <a:pt x="369" y="76"/>
                </a:lnTo>
                <a:lnTo>
                  <a:pt x="374" y="76"/>
                </a:lnTo>
                <a:lnTo>
                  <a:pt x="382" y="73"/>
                </a:lnTo>
                <a:lnTo>
                  <a:pt x="385" y="70"/>
                </a:lnTo>
                <a:lnTo>
                  <a:pt x="390" y="62"/>
                </a:lnTo>
                <a:lnTo>
                  <a:pt x="395" y="60"/>
                </a:lnTo>
                <a:lnTo>
                  <a:pt x="398" y="62"/>
                </a:lnTo>
                <a:lnTo>
                  <a:pt x="400" y="67"/>
                </a:lnTo>
                <a:lnTo>
                  <a:pt x="402" y="68"/>
                </a:lnTo>
                <a:lnTo>
                  <a:pt x="405" y="67"/>
                </a:lnTo>
                <a:lnTo>
                  <a:pt x="406" y="65"/>
                </a:lnTo>
                <a:lnTo>
                  <a:pt x="411" y="62"/>
                </a:lnTo>
                <a:lnTo>
                  <a:pt x="416" y="62"/>
                </a:lnTo>
                <a:lnTo>
                  <a:pt x="421" y="60"/>
                </a:lnTo>
                <a:lnTo>
                  <a:pt x="426" y="58"/>
                </a:lnTo>
                <a:lnTo>
                  <a:pt x="431" y="55"/>
                </a:lnTo>
                <a:lnTo>
                  <a:pt x="433" y="50"/>
                </a:lnTo>
                <a:lnTo>
                  <a:pt x="433" y="36"/>
                </a:lnTo>
                <a:lnTo>
                  <a:pt x="442" y="37"/>
                </a:lnTo>
                <a:lnTo>
                  <a:pt x="447" y="39"/>
                </a:lnTo>
                <a:lnTo>
                  <a:pt x="446" y="44"/>
                </a:lnTo>
                <a:lnTo>
                  <a:pt x="444" y="49"/>
                </a:lnTo>
                <a:lnTo>
                  <a:pt x="444" y="53"/>
                </a:lnTo>
                <a:lnTo>
                  <a:pt x="444" y="60"/>
                </a:lnTo>
                <a:lnTo>
                  <a:pt x="451" y="62"/>
                </a:lnTo>
                <a:lnTo>
                  <a:pt x="455" y="73"/>
                </a:lnTo>
                <a:lnTo>
                  <a:pt x="460" y="78"/>
                </a:lnTo>
                <a:lnTo>
                  <a:pt x="462" y="83"/>
                </a:lnTo>
                <a:lnTo>
                  <a:pt x="465" y="84"/>
                </a:lnTo>
                <a:lnTo>
                  <a:pt x="473" y="83"/>
                </a:lnTo>
                <a:lnTo>
                  <a:pt x="483" y="86"/>
                </a:lnTo>
                <a:lnTo>
                  <a:pt x="493" y="86"/>
                </a:lnTo>
                <a:lnTo>
                  <a:pt x="500" y="86"/>
                </a:lnTo>
                <a:lnTo>
                  <a:pt x="500" y="93"/>
                </a:lnTo>
                <a:lnTo>
                  <a:pt x="498" y="96"/>
                </a:lnTo>
                <a:lnTo>
                  <a:pt x="501" y="99"/>
                </a:lnTo>
                <a:lnTo>
                  <a:pt x="506" y="104"/>
                </a:lnTo>
                <a:lnTo>
                  <a:pt x="509" y="109"/>
                </a:lnTo>
                <a:lnTo>
                  <a:pt x="511" y="114"/>
                </a:lnTo>
                <a:lnTo>
                  <a:pt x="521" y="114"/>
                </a:lnTo>
                <a:lnTo>
                  <a:pt x="527" y="114"/>
                </a:lnTo>
                <a:lnTo>
                  <a:pt x="532" y="117"/>
                </a:lnTo>
                <a:lnTo>
                  <a:pt x="534" y="119"/>
                </a:lnTo>
                <a:lnTo>
                  <a:pt x="531" y="129"/>
                </a:lnTo>
                <a:lnTo>
                  <a:pt x="524" y="130"/>
                </a:lnTo>
                <a:lnTo>
                  <a:pt x="524" y="133"/>
                </a:lnTo>
                <a:lnTo>
                  <a:pt x="527" y="137"/>
                </a:lnTo>
                <a:lnTo>
                  <a:pt x="532" y="142"/>
                </a:lnTo>
                <a:lnTo>
                  <a:pt x="524" y="145"/>
                </a:lnTo>
                <a:lnTo>
                  <a:pt x="519" y="143"/>
                </a:lnTo>
                <a:lnTo>
                  <a:pt x="513" y="145"/>
                </a:lnTo>
                <a:lnTo>
                  <a:pt x="508" y="145"/>
                </a:lnTo>
                <a:lnTo>
                  <a:pt x="506" y="148"/>
                </a:lnTo>
                <a:lnTo>
                  <a:pt x="504" y="156"/>
                </a:lnTo>
                <a:lnTo>
                  <a:pt x="501" y="160"/>
                </a:lnTo>
                <a:lnTo>
                  <a:pt x="495" y="160"/>
                </a:lnTo>
                <a:lnTo>
                  <a:pt x="486" y="173"/>
                </a:lnTo>
                <a:lnTo>
                  <a:pt x="475" y="181"/>
                </a:lnTo>
                <a:lnTo>
                  <a:pt x="469" y="184"/>
                </a:lnTo>
                <a:lnTo>
                  <a:pt x="464" y="182"/>
                </a:lnTo>
                <a:lnTo>
                  <a:pt x="454" y="181"/>
                </a:lnTo>
                <a:lnTo>
                  <a:pt x="451" y="184"/>
                </a:lnTo>
                <a:lnTo>
                  <a:pt x="449" y="184"/>
                </a:lnTo>
                <a:lnTo>
                  <a:pt x="449" y="187"/>
                </a:lnTo>
                <a:lnTo>
                  <a:pt x="451" y="189"/>
                </a:lnTo>
                <a:lnTo>
                  <a:pt x="455" y="191"/>
                </a:lnTo>
                <a:lnTo>
                  <a:pt x="462" y="195"/>
                </a:lnTo>
                <a:lnTo>
                  <a:pt x="469" y="199"/>
                </a:lnTo>
                <a:lnTo>
                  <a:pt x="472" y="202"/>
                </a:lnTo>
                <a:lnTo>
                  <a:pt x="478" y="204"/>
                </a:lnTo>
                <a:lnTo>
                  <a:pt x="478" y="207"/>
                </a:lnTo>
                <a:lnTo>
                  <a:pt x="482" y="212"/>
                </a:lnTo>
                <a:lnTo>
                  <a:pt x="485" y="218"/>
                </a:lnTo>
                <a:lnTo>
                  <a:pt x="485" y="220"/>
                </a:lnTo>
                <a:lnTo>
                  <a:pt x="493" y="223"/>
                </a:lnTo>
                <a:lnTo>
                  <a:pt x="496" y="218"/>
                </a:lnTo>
                <a:lnTo>
                  <a:pt x="501" y="217"/>
                </a:lnTo>
                <a:lnTo>
                  <a:pt x="506" y="215"/>
                </a:lnTo>
                <a:lnTo>
                  <a:pt x="511" y="212"/>
                </a:lnTo>
                <a:lnTo>
                  <a:pt x="516" y="210"/>
                </a:lnTo>
                <a:lnTo>
                  <a:pt x="517" y="207"/>
                </a:lnTo>
                <a:lnTo>
                  <a:pt x="519" y="205"/>
                </a:lnTo>
                <a:lnTo>
                  <a:pt x="521" y="202"/>
                </a:lnTo>
                <a:lnTo>
                  <a:pt x="522" y="200"/>
                </a:lnTo>
                <a:lnTo>
                  <a:pt x="537" y="192"/>
                </a:lnTo>
                <a:lnTo>
                  <a:pt x="545" y="189"/>
                </a:lnTo>
                <a:lnTo>
                  <a:pt x="548" y="192"/>
                </a:lnTo>
                <a:lnTo>
                  <a:pt x="552" y="195"/>
                </a:lnTo>
                <a:lnTo>
                  <a:pt x="560" y="197"/>
                </a:lnTo>
                <a:lnTo>
                  <a:pt x="566" y="199"/>
                </a:lnTo>
                <a:lnTo>
                  <a:pt x="568" y="200"/>
                </a:lnTo>
                <a:lnTo>
                  <a:pt x="565" y="202"/>
                </a:lnTo>
                <a:lnTo>
                  <a:pt x="560" y="204"/>
                </a:lnTo>
                <a:lnTo>
                  <a:pt x="558" y="207"/>
                </a:lnTo>
                <a:lnTo>
                  <a:pt x="560" y="208"/>
                </a:lnTo>
                <a:lnTo>
                  <a:pt x="565" y="212"/>
                </a:lnTo>
                <a:lnTo>
                  <a:pt x="571" y="213"/>
                </a:lnTo>
                <a:lnTo>
                  <a:pt x="578" y="213"/>
                </a:lnTo>
                <a:lnTo>
                  <a:pt x="579" y="212"/>
                </a:lnTo>
                <a:lnTo>
                  <a:pt x="584" y="210"/>
                </a:lnTo>
                <a:lnTo>
                  <a:pt x="589" y="208"/>
                </a:lnTo>
                <a:lnTo>
                  <a:pt x="593" y="210"/>
                </a:lnTo>
                <a:lnTo>
                  <a:pt x="594" y="213"/>
                </a:lnTo>
                <a:lnTo>
                  <a:pt x="593" y="215"/>
                </a:lnTo>
                <a:lnTo>
                  <a:pt x="593" y="217"/>
                </a:lnTo>
                <a:lnTo>
                  <a:pt x="593" y="218"/>
                </a:lnTo>
                <a:lnTo>
                  <a:pt x="588" y="222"/>
                </a:lnTo>
                <a:lnTo>
                  <a:pt x="584" y="223"/>
                </a:lnTo>
                <a:lnTo>
                  <a:pt x="584" y="226"/>
                </a:lnTo>
                <a:lnTo>
                  <a:pt x="589" y="228"/>
                </a:lnTo>
                <a:lnTo>
                  <a:pt x="593" y="230"/>
                </a:lnTo>
                <a:lnTo>
                  <a:pt x="593" y="233"/>
                </a:lnTo>
                <a:lnTo>
                  <a:pt x="589" y="235"/>
                </a:lnTo>
                <a:lnTo>
                  <a:pt x="588" y="236"/>
                </a:lnTo>
                <a:lnTo>
                  <a:pt x="588" y="241"/>
                </a:lnTo>
                <a:lnTo>
                  <a:pt x="586" y="241"/>
                </a:lnTo>
                <a:lnTo>
                  <a:pt x="579" y="241"/>
                </a:lnTo>
                <a:lnTo>
                  <a:pt x="576" y="243"/>
                </a:lnTo>
                <a:lnTo>
                  <a:pt x="573" y="244"/>
                </a:lnTo>
                <a:lnTo>
                  <a:pt x="563" y="249"/>
                </a:lnTo>
                <a:lnTo>
                  <a:pt x="553" y="257"/>
                </a:lnTo>
                <a:lnTo>
                  <a:pt x="544" y="261"/>
                </a:lnTo>
                <a:lnTo>
                  <a:pt x="537" y="262"/>
                </a:lnTo>
                <a:lnTo>
                  <a:pt x="531" y="262"/>
                </a:lnTo>
                <a:lnTo>
                  <a:pt x="540" y="274"/>
                </a:lnTo>
                <a:lnTo>
                  <a:pt x="524" y="277"/>
                </a:lnTo>
                <a:lnTo>
                  <a:pt x="519" y="277"/>
                </a:lnTo>
                <a:lnTo>
                  <a:pt x="514" y="279"/>
                </a:lnTo>
                <a:lnTo>
                  <a:pt x="511" y="280"/>
                </a:lnTo>
                <a:lnTo>
                  <a:pt x="504" y="282"/>
                </a:lnTo>
                <a:lnTo>
                  <a:pt x="496" y="285"/>
                </a:lnTo>
                <a:lnTo>
                  <a:pt x="490" y="282"/>
                </a:lnTo>
                <a:lnTo>
                  <a:pt x="486" y="282"/>
                </a:lnTo>
                <a:lnTo>
                  <a:pt x="485" y="282"/>
                </a:lnTo>
                <a:lnTo>
                  <a:pt x="483" y="285"/>
                </a:lnTo>
                <a:lnTo>
                  <a:pt x="477" y="288"/>
                </a:lnTo>
                <a:lnTo>
                  <a:pt x="467" y="295"/>
                </a:lnTo>
                <a:lnTo>
                  <a:pt x="457" y="310"/>
                </a:lnTo>
                <a:lnTo>
                  <a:pt x="451" y="313"/>
                </a:lnTo>
                <a:lnTo>
                  <a:pt x="449" y="313"/>
                </a:lnTo>
                <a:lnTo>
                  <a:pt x="447" y="315"/>
                </a:lnTo>
                <a:lnTo>
                  <a:pt x="444" y="319"/>
                </a:lnTo>
                <a:lnTo>
                  <a:pt x="444" y="326"/>
                </a:lnTo>
                <a:lnTo>
                  <a:pt x="444" y="331"/>
                </a:lnTo>
                <a:lnTo>
                  <a:pt x="441" y="333"/>
                </a:lnTo>
                <a:lnTo>
                  <a:pt x="428" y="334"/>
                </a:lnTo>
                <a:lnTo>
                  <a:pt x="420" y="337"/>
                </a:lnTo>
                <a:lnTo>
                  <a:pt x="416" y="341"/>
                </a:lnTo>
                <a:lnTo>
                  <a:pt x="410" y="346"/>
                </a:lnTo>
                <a:lnTo>
                  <a:pt x="405" y="347"/>
                </a:lnTo>
                <a:lnTo>
                  <a:pt x="397" y="352"/>
                </a:lnTo>
                <a:lnTo>
                  <a:pt x="392" y="354"/>
                </a:lnTo>
                <a:lnTo>
                  <a:pt x="385" y="354"/>
                </a:lnTo>
                <a:lnTo>
                  <a:pt x="377" y="352"/>
                </a:lnTo>
                <a:lnTo>
                  <a:pt x="375" y="352"/>
                </a:lnTo>
                <a:lnTo>
                  <a:pt x="371" y="352"/>
                </a:lnTo>
                <a:lnTo>
                  <a:pt x="364" y="354"/>
                </a:lnTo>
                <a:lnTo>
                  <a:pt x="356" y="354"/>
                </a:lnTo>
                <a:lnTo>
                  <a:pt x="346" y="359"/>
                </a:lnTo>
                <a:lnTo>
                  <a:pt x="327" y="357"/>
                </a:lnTo>
                <a:lnTo>
                  <a:pt x="322" y="352"/>
                </a:lnTo>
                <a:lnTo>
                  <a:pt x="313" y="350"/>
                </a:lnTo>
                <a:lnTo>
                  <a:pt x="309" y="354"/>
                </a:lnTo>
                <a:lnTo>
                  <a:pt x="296" y="357"/>
                </a:lnTo>
                <a:lnTo>
                  <a:pt x="274" y="355"/>
                </a:lnTo>
                <a:lnTo>
                  <a:pt x="258" y="350"/>
                </a:lnTo>
                <a:lnTo>
                  <a:pt x="258" y="349"/>
                </a:lnTo>
                <a:lnTo>
                  <a:pt x="251" y="349"/>
                </a:lnTo>
                <a:lnTo>
                  <a:pt x="245" y="344"/>
                </a:lnTo>
                <a:lnTo>
                  <a:pt x="248" y="333"/>
                </a:lnTo>
                <a:lnTo>
                  <a:pt x="250" y="329"/>
                </a:lnTo>
                <a:lnTo>
                  <a:pt x="247" y="329"/>
                </a:lnTo>
                <a:lnTo>
                  <a:pt x="251" y="319"/>
                </a:lnTo>
                <a:lnTo>
                  <a:pt x="227" y="315"/>
                </a:lnTo>
                <a:lnTo>
                  <a:pt x="224" y="297"/>
                </a:lnTo>
                <a:lnTo>
                  <a:pt x="196" y="303"/>
                </a:lnTo>
                <a:lnTo>
                  <a:pt x="189" y="302"/>
                </a:lnTo>
                <a:lnTo>
                  <a:pt x="180" y="303"/>
                </a:lnTo>
                <a:lnTo>
                  <a:pt x="167" y="303"/>
                </a:lnTo>
                <a:lnTo>
                  <a:pt x="157" y="305"/>
                </a:lnTo>
                <a:lnTo>
                  <a:pt x="147" y="308"/>
                </a:lnTo>
                <a:lnTo>
                  <a:pt x="134" y="313"/>
                </a:lnTo>
                <a:lnTo>
                  <a:pt x="127" y="300"/>
                </a:lnTo>
                <a:lnTo>
                  <a:pt x="108" y="298"/>
                </a:lnTo>
                <a:lnTo>
                  <a:pt x="101" y="297"/>
                </a:lnTo>
                <a:lnTo>
                  <a:pt x="83" y="292"/>
                </a:lnTo>
                <a:lnTo>
                  <a:pt x="60" y="293"/>
                </a:lnTo>
                <a:lnTo>
                  <a:pt x="49" y="293"/>
                </a:lnTo>
                <a:lnTo>
                  <a:pt x="21" y="279"/>
                </a:lnTo>
                <a:lnTo>
                  <a:pt x="23" y="279"/>
                </a:lnTo>
                <a:lnTo>
                  <a:pt x="20" y="272"/>
                </a:lnTo>
                <a:lnTo>
                  <a:pt x="15" y="257"/>
                </a:lnTo>
                <a:lnTo>
                  <a:pt x="12" y="251"/>
                </a:lnTo>
                <a:lnTo>
                  <a:pt x="3" y="223"/>
                </a:lnTo>
                <a:lnTo>
                  <a:pt x="3" y="220"/>
                </a:lnTo>
                <a:lnTo>
                  <a:pt x="3" y="212"/>
                </a:lnTo>
                <a:lnTo>
                  <a:pt x="3" y="205"/>
                </a:lnTo>
                <a:lnTo>
                  <a:pt x="0" y="200"/>
                </a:lnTo>
                <a:lnTo>
                  <a:pt x="5" y="197"/>
                </a:lnTo>
                <a:lnTo>
                  <a:pt x="12" y="197"/>
                </a:lnTo>
                <a:lnTo>
                  <a:pt x="13" y="197"/>
                </a:lnTo>
                <a:lnTo>
                  <a:pt x="21" y="195"/>
                </a:lnTo>
                <a:lnTo>
                  <a:pt x="29" y="194"/>
                </a:lnTo>
                <a:lnTo>
                  <a:pt x="26" y="192"/>
                </a:lnTo>
                <a:lnTo>
                  <a:pt x="29" y="191"/>
                </a:lnTo>
                <a:lnTo>
                  <a:pt x="36" y="191"/>
                </a:lnTo>
                <a:lnTo>
                  <a:pt x="44" y="194"/>
                </a:lnTo>
                <a:lnTo>
                  <a:pt x="49" y="194"/>
                </a:lnTo>
                <a:lnTo>
                  <a:pt x="49" y="191"/>
                </a:lnTo>
                <a:lnTo>
                  <a:pt x="52" y="189"/>
                </a:lnTo>
                <a:lnTo>
                  <a:pt x="59" y="189"/>
                </a:lnTo>
                <a:lnTo>
                  <a:pt x="65" y="189"/>
                </a:lnTo>
                <a:lnTo>
                  <a:pt x="70" y="191"/>
                </a:lnTo>
                <a:lnTo>
                  <a:pt x="75" y="192"/>
                </a:lnTo>
                <a:lnTo>
                  <a:pt x="82" y="195"/>
                </a:lnTo>
                <a:lnTo>
                  <a:pt x="87" y="200"/>
                </a:lnTo>
                <a:lnTo>
                  <a:pt x="92" y="200"/>
                </a:lnTo>
                <a:lnTo>
                  <a:pt x="98" y="202"/>
                </a:lnTo>
                <a:lnTo>
                  <a:pt x="105" y="200"/>
                </a:lnTo>
                <a:lnTo>
                  <a:pt x="111" y="197"/>
                </a:lnTo>
                <a:lnTo>
                  <a:pt x="113" y="189"/>
                </a:lnTo>
                <a:lnTo>
                  <a:pt x="119" y="189"/>
                </a:lnTo>
                <a:lnTo>
                  <a:pt x="123" y="192"/>
                </a:lnTo>
                <a:lnTo>
                  <a:pt x="123" y="199"/>
                </a:lnTo>
                <a:lnTo>
                  <a:pt x="129" y="199"/>
                </a:lnTo>
                <a:lnTo>
                  <a:pt x="142" y="197"/>
                </a:lnTo>
                <a:lnTo>
                  <a:pt x="145" y="192"/>
                </a:lnTo>
                <a:lnTo>
                  <a:pt x="155" y="194"/>
                </a:lnTo>
                <a:lnTo>
                  <a:pt x="162" y="194"/>
                </a:lnTo>
                <a:lnTo>
                  <a:pt x="170" y="194"/>
                </a:lnTo>
                <a:lnTo>
                  <a:pt x="176" y="187"/>
                </a:lnTo>
                <a:lnTo>
                  <a:pt x="183" y="177"/>
                </a:lnTo>
                <a:lnTo>
                  <a:pt x="185" y="163"/>
                </a:lnTo>
                <a:lnTo>
                  <a:pt x="193" y="138"/>
                </a:lnTo>
                <a:lnTo>
                  <a:pt x="196" y="132"/>
                </a:lnTo>
                <a:lnTo>
                  <a:pt x="191" y="129"/>
                </a:lnTo>
                <a:lnTo>
                  <a:pt x="185" y="132"/>
                </a:lnTo>
                <a:lnTo>
                  <a:pt x="180" y="127"/>
                </a:lnTo>
                <a:lnTo>
                  <a:pt x="170" y="122"/>
                </a:lnTo>
                <a:lnTo>
                  <a:pt x="162" y="127"/>
                </a:lnTo>
                <a:lnTo>
                  <a:pt x="154" y="132"/>
                </a:lnTo>
                <a:lnTo>
                  <a:pt x="147" y="127"/>
                </a:lnTo>
                <a:lnTo>
                  <a:pt x="150" y="117"/>
                </a:lnTo>
                <a:lnTo>
                  <a:pt x="134" y="117"/>
                </a:lnTo>
                <a:lnTo>
                  <a:pt x="126" y="120"/>
                </a:lnTo>
                <a:lnTo>
                  <a:pt x="123" y="125"/>
                </a:lnTo>
                <a:lnTo>
                  <a:pt x="129" y="137"/>
                </a:lnTo>
                <a:lnTo>
                  <a:pt x="121" y="145"/>
                </a:lnTo>
                <a:lnTo>
                  <a:pt x="118" y="148"/>
                </a:lnTo>
                <a:lnTo>
                  <a:pt x="114" y="135"/>
                </a:lnTo>
                <a:lnTo>
                  <a:pt x="98" y="125"/>
                </a:lnTo>
                <a:lnTo>
                  <a:pt x="98" y="111"/>
                </a:lnTo>
                <a:lnTo>
                  <a:pt x="98" y="102"/>
                </a:lnTo>
                <a:lnTo>
                  <a:pt x="121" y="104"/>
                </a:lnTo>
                <a:lnTo>
                  <a:pt x="131" y="101"/>
                </a:lnTo>
                <a:lnTo>
                  <a:pt x="142" y="98"/>
                </a:lnTo>
                <a:lnTo>
                  <a:pt x="157" y="98"/>
                </a:lnTo>
                <a:lnTo>
                  <a:pt x="170" y="96"/>
                </a:lnTo>
                <a:lnTo>
                  <a:pt x="176" y="96"/>
                </a:lnTo>
                <a:lnTo>
                  <a:pt x="185" y="89"/>
                </a:lnTo>
                <a:lnTo>
                  <a:pt x="191" y="86"/>
                </a:lnTo>
                <a:lnTo>
                  <a:pt x="202" y="80"/>
                </a:lnTo>
                <a:lnTo>
                  <a:pt x="209" y="86"/>
                </a:lnTo>
                <a:lnTo>
                  <a:pt x="219" y="104"/>
                </a:lnTo>
                <a:lnTo>
                  <a:pt x="227" y="101"/>
                </a:lnTo>
                <a:lnTo>
                  <a:pt x="235" y="96"/>
                </a:lnTo>
                <a:lnTo>
                  <a:pt x="237" y="91"/>
                </a:lnTo>
                <a:lnTo>
                  <a:pt x="219" y="68"/>
                </a:lnTo>
                <a:lnTo>
                  <a:pt x="229" y="67"/>
                </a:lnTo>
                <a:lnTo>
                  <a:pt x="243" y="63"/>
                </a:lnTo>
                <a:lnTo>
                  <a:pt x="250" y="57"/>
                </a:lnTo>
                <a:lnTo>
                  <a:pt x="238" y="47"/>
                </a:lnTo>
                <a:lnTo>
                  <a:pt x="233" y="40"/>
                </a:lnTo>
                <a:lnTo>
                  <a:pt x="232" y="29"/>
                </a:lnTo>
                <a:lnTo>
                  <a:pt x="224" y="18"/>
                </a:lnTo>
                <a:lnTo>
                  <a:pt x="220" y="1"/>
                </a:lnTo>
                <a:lnTo>
                  <a:pt x="217" y="0"/>
                </a:lnTo>
                <a:close/>
                <a:moveTo>
                  <a:pt x="222" y="169"/>
                </a:moveTo>
                <a:lnTo>
                  <a:pt x="243" y="166"/>
                </a:lnTo>
                <a:lnTo>
                  <a:pt x="243" y="164"/>
                </a:lnTo>
                <a:lnTo>
                  <a:pt x="253" y="160"/>
                </a:lnTo>
                <a:lnTo>
                  <a:pt x="264" y="151"/>
                </a:lnTo>
                <a:lnTo>
                  <a:pt x="268" y="148"/>
                </a:lnTo>
                <a:lnTo>
                  <a:pt x="264" y="146"/>
                </a:lnTo>
                <a:lnTo>
                  <a:pt x="261" y="145"/>
                </a:lnTo>
                <a:lnTo>
                  <a:pt x="253" y="145"/>
                </a:lnTo>
                <a:lnTo>
                  <a:pt x="243" y="145"/>
                </a:lnTo>
                <a:lnTo>
                  <a:pt x="220" y="151"/>
                </a:lnTo>
                <a:lnTo>
                  <a:pt x="207" y="164"/>
                </a:lnTo>
                <a:lnTo>
                  <a:pt x="206" y="168"/>
                </a:lnTo>
                <a:lnTo>
                  <a:pt x="222" y="169"/>
                </a:lnTo>
                <a:close/>
                <a:moveTo>
                  <a:pt x="335" y="333"/>
                </a:moveTo>
                <a:lnTo>
                  <a:pt x="346" y="318"/>
                </a:lnTo>
                <a:lnTo>
                  <a:pt x="328" y="315"/>
                </a:lnTo>
                <a:lnTo>
                  <a:pt x="318" y="328"/>
                </a:lnTo>
                <a:lnTo>
                  <a:pt x="335" y="333"/>
                </a:lnTo>
                <a:close/>
              </a:path>
            </a:pathLst>
          </a:custGeom>
          <a:solidFill>
            <a:srgbClr val="FFC000">
              <a:alpha val="59999"/>
            </a:srgbClr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29" name="Freeform 37"/>
          <p:cNvSpPr>
            <a:spLocks/>
          </p:cNvSpPr>
          <p:nvPr/>
        </p:nvSpPr>
        <p:spPr bwMode="auto">
          <a:xfrm>
            <a:off x="3270250" y="3146425"/>
            <a:ext cx="957263" cy="600075"/>
          </a:xfrm>
          <a:custGeom>
            <a:avLst/>
            <a:gdLst>
              <a:gd name="T0" fmla="*/ 2147483647 w 945"/>
              <a:gd name="T1" fmla="*/ 2147483647 h 385"/>
              <a:gd name="T2" fmla="*/ 2147483647 w 945"/>
              <a:gd name="T3" fmla="*/ 2147483647 h 385"/>
              <a:gd name="T4" fmla="*/ 2147483647 w 945"/>
              <a:gd name="T5" fmla="*/ 0 h 385"/>
              <a:gd name="T6" fmla="*/ 2147483647 w 945"/>
              <a:gd name="T7" fmla="*/ 2147483647 h 385"/>
              <a:gd name="T8" fmla="*/ 2147483647 w 945"/>
              <a:gd name="T9" fmla="*/ 2147483647 h 385"/>
              <a:gd name="T10" fmla="*/ 2147483647 w 945"/>
              <a:gd name="T11" fmla="*/ 2147483647 h 385"/>
              <a:gd name="T12" fmla="*/ 2147483647 w 945"/>
              <a:gd name="T13" fmla="*/ 2147483647 h 385"/>
              <a:gd name="T14" fmla="*/ 2147483647 w 945"/>
              <a:gd name="T15" fmla="*/ 2147483647 h 385"/>
              <a:gd name="T16" fmla="*/ 2147483647 w 945"/>
              <a:gd name="T17" fmla="*/ 2147483647 h 385"/>
              <a:gd name="T18" fmla="*/ 2147483647 w 945"/>
              <a:gd name="T19" fmla="*/ 2147483647 h 385"/>
              <a:gd name="T20" fmla="*/ 2147483647 w 945"/>
              <a:gd name="T21" fmla="*/ 2147483647 h 385"/>
              <a:gd name="T22" fmla="*/ 2147483647 w 945"/>
              <a:gd name="T23" fmla="*/ 2147483647 h 385"/>
              <a:gd name="T24" fmla="*/ 2147483647 w 945"/>
              <a:gd name="T25" fmla="*/ 2147483647 h 385"/>
              <a:gd name="T26" fmla="*/ 2147483647 w 945"/>
              <a:gd name="T27" fmla="*/ 2147483647 h 385"/>
              <a:gd name="T28" fmla="*/ 2147483647 w 945"/>
              <a:gd name="T29" fmla="*/ 2147483647 h 385"/>
              <a:gd name="T30" fmla="*/ 2147483647 w 945"/>
              <a:gd name="T31" fmla="*/ 2147483647 h 385"/>
              <a:gd name="T32" fmla="*/ 2147483647 w 945"/>
              <a:gd name="T33" fmla="*/ 2147483647 h 385"/>
              <a:gd name="T34" fmla="*/ 2147483647 w 945"/>
              <a:gd name="T35" fmla="*/ 2147483647 h 385"/>
              <a:gd name="T36" fmla="*/ 2147483647 w 945"/>
              <a:gd name="T37" fmla="*/ 2147483647 h 385"/>
              <a:gd name="T38" fmla="*/ 2147483647 w 945"/>
              <a:gd name="T39" fmla="*/ 2147483647 h 385"/>
              <a:gd name="T40" fmla="*/ 2147483647 w 945"/>
              <a:gd name="T41" fmla="*/ 2147483647 h 385"/>
              <a:gd name="T42" fmla="*/ 2147483647 w 945"/>
              <a:gd name="T43" fmla="*/ 2147483647 h 385"/>
              <a:gd name="T44" fmla="*/ 2147483647 w 945"/>
              <a:gd name="T45" fmla="*/ 2147483647 h 385"/>
              <a:gd name="T46" fmla="*/ 2147483647 w 945"/>
              <a:gd name="T47" fmla="*/ 2147483647 h 385"/>
              <a:gd name="T48" fmla="*/ 2147483647 w 945"/>
              <a:gd name="T49" fmla="*/ 2147483647 h 385"/>
              <a:gd name="T50" fmla="*/ 2147483647 w 945"/>
              <a:gd name="T51" fmla="*/ 2147483647 h 385"/>
              <a:gd name="T52" fmla="*/ 2147483647 w 945"/>
              <a:gd name="T53" fmla="*/ 2147483647 h 385"/>
              <a:gd name="T54" fmla="*/ 2147483647 w 945"/>
              <a:gd name="T55" fmla="*/ 2147483647 h 385"/>
              <a:gd name="T56" fmla="*/ 2147483647 w 945"/>
              <a:gd name="T57" fmla="*/ 2147483647 h 385"/>
              <a:gd name="T58" fmla="*/ 2147483647 w 945"/>
              <a:gd name="T59" fmla="*/ 2147483647 h 385"/>
              <a:gd name="T60" fmla="*/ 2147483647 w 945"/>
              <a:gd name="T61" fmla="*/ 2147483647 h 385"/>
              <a:gd name="T62" fmla="*/ 2147483647 w 945"/>
              <a:gd name="T63" fmla="*/ 2147483647 h 385"/>
              <a:gd name="T64" fmla="*/ 2147483647 w 945"/>
              <a:gd name="T65" fmla="*/ 2147483647 h 385"/>
              <a:gd name="T66" fmla="*/ 2147483647 w 945"/>
              <a:gd name="T67" fmla="*/ 2147483647 h 385"/>
              <a:gd name="T68" fmla="*/ 2147483647 w 945"/>
              <a:gd name="T69" fmla="*/ 2147483647 h 385"/>
              <a:gd name="T70" fmla="*/ 2147483647 w 945"/>
              <a:gd name="T71" fmla="*/ 2147483647 h 385"/>
              <a:gd name="T72" fmla="*/ 2147483647 w 945"/>
              <a:gd name="T73" fmla="*/ 2147483647 h 385"/>
              <a:gd name="T74" fmla="*/ 2147483647 w 945"/>
              <a:gd name="T75" fmla="*/ 2147483647 h 385"/>
              <a:gd name="T76" fmla="*/ 2147483647 w 945"/>
              <a:gd name="T77" fmla="*/ 2147483647 h 385"/>
              <a:gd name="T78" fmla="*/ 2147483647 w 945"/>
              <a:gd name="T79" fmla="*/ 2147483647 h 385"/>
              <a:gd name="T80" fmla="*/ 2147483647 w 945"/>
              <a:gd name="T81" fmla="*/ 2147483647 h 385"/>
              <a:gd name="T82" fmla="*/ 2147483647 w 945"/>
              <a:gd name="T83" fmla="*/ 2147483647 h 385"/>
              <a:gd name="T84" fmla="*/ 2147483647 w 945"/>
              <a:gd name="T85" fmla="*/ 2147483647 h 385"/>
              <a:gd name="T86" fmla="*/ 2147483647 w 945"/>
              <a:gd name="T87" fmla="*/ 2147483647 h 385"/>
              <a:gd name="T88" fmla="*/ 2147483647 w 945"/>
              <a:gd name="T89" fmla="*/ 2147483647 h 385"/>
              <a:gd name="T90" fmla="*/ 2147483647 w 945"/>
              <a:gd name="T91" fmla="*/ 2147483647 h 385"/>
              <a:gd name="T92" fmla="*/ 2147483647 w 945"/>
              <a:gd name="T93" fmla="*/ 2147483647 h 385"/>
              <a:gd name="T94" fmla="*/ 2147483647 w 945"/>
              <a:gd name="T95" fmla="*/ 2147483647 h 385"/>
              <a:gd name="T96" fmla="*/ 2147483647 w 945"/>
              <a:gd name="T97" fmla="*/ 2147483647 h 385"/>
              <a:gd name="T98" fmla="*/ 2147483647 w 945"/>
              <a:gd name="T99" fmla="*/ 2147483647 h 385"/>
              <a:gd name="T100" fmla="*/ 2147483647 w 945"/>
              <a:gd name="T101" fmla="*/ 2147483647 h 385"/>
              <a:gd name="T102" fmla="*/ 2147483647 w 945"/>
              <a:gd name="T103" fmla="*/ 2147483647 h 385"/>
              <a:gd name="T104" fmla="*/ 2147483647 w 945"/>
              <a:gd name="T105" fmla="*/ 2147483647 h 385"/>
              <a:gd name="T106" fmla="*/ 2147483647 w 945"/>
              <a:gd name="T107" fmla="*/ 2147483647 h 385"/>
              <a:gd name="T108" fmla="*/ 2147483647 w 945"/>
              <a:gd name="T109" fmla="*/ 2147483647 h 385"/>
              <a:gd name="T110" fmla="*/ 2147483647 w 945"/>
              <a:gd name="T111" fmla="*/ 2147483647 h 385"/>
              <a:gd name="T112" fmla="*/ 2147483647 w 945"/>
              <a:gd name="T113" fmla="*/ 2147483647 h 385"/>
              <a:gd name="T114" fmla="*/ 2147483647 w 945"/>
              <a:gd name="T115" fmla="*/ 2147483647 h 385"/>
              <a:gd name="T116" fmla="*/ 2147483647 w 945"/>
              <a:gd name="T117" fmla="*/ 2147483647 h 385"/>
              <a:gd name="T118" fmla="*/ 0 w 945"/>
              <a:gd name="T119" fmla="*/ 2147483647 h 385"/>
              <a:gd name="T120" fmla="*/ 2147483647 w 945"/>
              <a:gd name="T121" fmla="*/ 2147483647 h 38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945"/>
              <a:gd name="T184" fmla="*/ 0 h 385"/>
              <a:gd name="T185" fmla="*/ 945 w 945"/>
              <a:gd name="T186" fmla="*/ 385 h 38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945" h="385">
                <a:moveTo>
                  <a:pt x="36" y="67"/>
                </a:moveTo>
                <a:lnTo>
                  <a:pt x="48" y="65"/>
                </a:lnTo>
                <a:lnTo>
                  <a:pt x="75" y="74"/>
                </a:lnTo>
                <a:lnTo>
                  <a:pt x="79" y="74"/>
                </a:lnTo>
                <a:lnTo>
                  <a:pt x="88" y="69"/>
                </a:lnTo>
                <a:lnTo>
                  <a:pt x="93" y="69"/>
                </a:lnTo>
                <a:lnTo>
                  <a:pt x="96" y="70"/>
                </a:lnTo>
                <a:lnTo>
                  <a:pt x="105" y="62"/>
                </a:lnTo>
                <a:lnTo>
                  <a:pt x="110" y="59"/>
                </a:lnTo>
                <a:lnTo>
                  <a:pt x="113" y="52"/>
                </a:lnTo>
                <a:lnTo>
                  <a:pt x="121" y="47"/>
                </a:lnTo>
                <a:lnTo>
                  <a:pt x="131" y="36"/>
                </a:lnTo>
                <a:lnTo>
                  <a:pt x="127" y="30"/>
                </a:lnTo>
                <a:lnTo>
                  <a:pt x="131" y="25"/>
                </a:lnTo>
                <a:lnTo>
                  <a:pt x="137" y="18"/>
                </a:lnTo>
                <a:lnTo>
                  <a:pt x="154" y="12"/>
                </a:lnTo>
                <a:lnTo>
                  <a:pt x="159" y="12"/>
                </a:lnTo>
                <a:lnTo>
                  <a:pt x="170" y="0"/>
                </a:lnTo>
                <a:lnTo>
                  <a:pt x="176" y="0"/>
                </a:lnTo>
                <a:lnTo>
                  <a:pt x="188" y="0"/>
                </a:lnTo>
                <a:lnTo>
                  <a:pt x="190" y="28"/>
                </a:lnTo>
                <a:lnTo>
                  <a:pt x="165" y="28"/>
                </a:lnTo>
                <a:lnTo>
                  <a:pt x="163" y="49"/>
                </a:lnTo>
                <a:lnTo>
                  <a:pt x="180" y="56"/>
                </a:lnTo>
                <a:lnTo>
                  <a:pt x="194" y="65"/>
                </a:lnTo>
                <a:lnTo>
                  <a:pt x="194" y="70"/>
                </a:lnTo>
                <a:lnTo>
                  <a:pt x="183" y="72"/>
                </a:lnTo>
                <a:lnTo>
                  <a:pt x="178" y="85"/>
                </a:lnTo>
                <a:lnTo>
                  <a:pt x="194" y="90"/>
                </a:lnTo>
                <a:lnTo>
                  <a:pt x="201" y="96"/>
                </a:lnTo>
                <a:lnTo>
                  <a:pt x="203" y="105"/>
                </a:lnTo>
                <a:lnTo>
                  <a:pt x="216" y="108"/>
                </a:lnTo>
                <a:lnTo>
                  <a:pt x="222" y="106"/>
                </a:lnTo>
                <a:lnTo>
                  <a:pt x="247" y="105"/>
                </a:lnTo>
                <a:lnTo>
                  <a:pt x="250" y="114"/>
                </a:lnTo>
                <a:lnTo>
                  <a:pt x="263" y="119"/>
                </a:lnTo>
                <a:lnTo>
                  <a:pt x="278" y="106"/>
                </a:lnTo>
                <a:lnTo>
                  <a:pt x="287" y="106"/>
                </a:lnTo>
                <a:lnTo>
                  <a:pt x="304" y="101"/>
                </a:lnTo>
                <a:lnTo>
                  <a:pt x="314" y="103"/>
                </a:lnTo>
                <a:lnTo>
                  <a:pt x="314" y="108"/>
                </a:lnTo>
                <a:lnTo>
                  <a:pt x="297" y="109"/>
                </a:lnTo>
                <a:lnTo>
                  <a:pt x="297" y="114"/>
                </a:lnTo>
                <a:lnTo>
                  <a:pt x="315" y="113"/>
                </a:lnTo>
                <a:lnTo>
                  <a:pt x="317" y="123"/>
                </a:lnTo>
                <a:lnTo>
                  <a:pt x="335" y="123"/>
                </a:lnTo>
                <a:lnTo>
                  <a:pt x="351" y="116"/>
                </a:lnTo>
                <a:lnTo>
                  <a:pt x="361" y="118"/>
                </a:lnTo>
                <a:lnTo>
                  <a:pt x="374" y="118"/>
                </a:lnTo>
                <a:lnTo>
                  <a:pt x="387" y="118"/>
                </a:lnTo>
                <a:lnTo>
                  <a:pt x="398" y="113"/>
                </a:lnTo>
                <a:lnTo>
                  <a:pt x="411" y="113"/>
                </a:lnTo>
                <a:lnTo>
                  <a:pt x="403" y="126"/>
                </a:lnTo>
                <a:lnTo>
                  <a:pt x="413" y="127"/>
                </a:lnTo>
                <a:lnTo>
                  <a:pt x="433" y="119"/>
                </a:lnTo>
                <a:lnTo>
                  <a:pt x="441" y="116"/>
                </a:lnTo>
                <a:lnTo>
                  <a:pt x="447" y="113"/>
                </a:lnTo>
                <a:lnTo>
                  <a:pt x="460" y="103"/>
                </a:lnTo>
                <a:lnTo>
                  <a:pt x="473" y="103"/>
                </a:lnTo>
                <a:lnTo>
                  <a:pt x="483" y="96"/>
                </a:lnTo>
                <a:lnTo>
                  <a:pt x="490" y="92"/>
                </a:lnTo>
                <a:lnTo>
                  <a:pt x="482" y="82"/>
                </a:lnTo>
                <a:lnTo>
                  <a:pt x="488" y="75"/>
                </a:lnTo>
                <a:lnTo>
                  <a:pt x="500" y="75"/>
                </a:lnTo>
                <a:lnTo>
                  <a:pt x="511" y="75"/>
                </a:lnTo>
                <a:lnTo>
                  <a:pt x="524" y="82"/>
                </a:lnTo>
                <a:lnTo>
                  <a:pt x="522" y="90"/>
                </a:lnTo>
                <a:lnTo>
                  <a:pt x="527" y="95"/>
                </a:lnTo>
                <a:lnTo>
                  <a:pt x="522" y="101"/>
                </a:lnTo>
                <a:lnTo>
                  <a:pt x="524" y="108"/>
                </a:lnTo>
                <a:lnTo>
                  <a:pt x="534" y="116"/>
                </a:lnTo>
                <a:lnTo>
                  <a:pt x="560" y="119"/>
                </a:lnTo>
                <a:lnTo>
                  <a:pt x="565" y="124"/>
                </a:lnTo>
                <a:lnTo>
                  <a:pt x="578" y="124"/>
                </a:lnTo>
                <a:lnTo>
                  <a:pt x="591" y="108"/>
                </a:lnTo>
                <a:lnTo>
                  <a:pt x="617" y="100"/>
                </a:lnTo>
                <a:lnTo>
                  <a:pt x="629" y="96"/>
                </a:lnTo>
                <a:lnTo>
                  <a:pt x="650" y="96"/>
                </a:lnTo>
                <a:lnTo>
                  <a:pt x="660" y="98"/>
                </a:lnTo>
                <a:lnTo>
                  <a:pt x="669" y="87"/>
                </a:lnTo>
                <a:lnTo>
                  <a:pt x="686" y="85"/>
                </a:lnTo>
                <a:lnTo>
                  <a:pt x="728" y="105"/>
                </a:lnTo>
                <a:lnTo>
                  <a:pt x="741" y="101"/>
                </a:lnTo>
                <a:lnTo>
                  <a:pt x="753" y="108"/>
                </a:lnTo>
                <a:lnTo>
                  <a:pt x="785" y="98"/>
                </a:lnTo>
                <a:lnTo>
                  <a:pt x="790" y="106"/>
                </a:lnTo>
                <a:lnTo>
                  <a:pt x="805" y="106"/>
                </a:lnTo>
                <a:lnTo>
                  <a:pt x="839" y="131"/>
                </a:lnTo>
                <a:lnTo>
                  <a:pt x="855" y="127"/>
                </a:lnTo>
                <a:lnTo>
                  <a:pt x="872" y="149"/>
                </a:lnTo>
                <a:lnTo>
                  <a:pt x="886" y="147"/>
                </a:lnTo>
                <a:lnTo>
                  <a:pt x="899" y="152"/>
                </a:lnTo>
                <a:lnTo>
                  <a:pt x="914" y="150"/>
                </a:lnTo>
                <a:lnTo>
                  <a:pt x="930" y="139"/>
                </a:lnTo>
                <a:lnTo>
                  <a:pt x="929" y="142"/>
                </a:lnTo>
                <a:lnTo>
                  <a:pt x="926" y="145"/>
                </a:lnTo>
                <a:lnTo>
                  <a:pt x="926" y="150"/>
                </a:lnTo>
                <a:lnTo>
                  <a:pt x="922" y="154"/>
                </a:lnTo>
                <a:lnTo>
                  <a:pt x="926" y="155"/>
                </a:lnTo>
                <a:lnTo>
                  <a:pt x="922" y="158"/>
                </a:lnTo>
                <a:lnTo>
                  <a:pt x="917" y="155"/>
                </a:lnTo>
                <a:lnTo>
                  <a:pt x="908" y="160"/>
                </a:lnTo>
                <a:lnTo>
                  <a:pt x="911" y="163"/>
                </a:lnTo>
                <a:lnTo>
                  <a:pt x="914" y="167"/>
                </a:lnTo>
                <a:lnTo>
                  <a:pt x="914" y="171"/>
                </a:lnTo>
                <a:lnTo>
                  <a:pt x="922" y="175"/>
                </a:lnTo>
                <a:lnTo>
                  <a:pt x="926" y="173"/>
                </a:lnTo>
                <a:lnTo>
                  <a:pt x="930" y="173"/>
                </a:lnTo>
                <a:lnTo>
                  <a:pt x="929" y="178"/>
                </a:lnTo>
                <a:lnTo>
                  <a:pt x="932" y="181"/>
                </a:lnTo>
                <a:lnTo>
                  <a:pt x="940" y="186"/>
                </a:lnTo>
                <a:lnTo>
                  <a:pt x="945" y="188"/>
                </a:lnTo>
                <a:lnTo>
                  <a:pt x="945" y="191"/>
                </a:lnTo>
                <a:lnTo>
                  <a:pt x="942" y="194"/>
                </a:lnTo>
                <a:lnTo>
                  <a:pt x="940" y="201"/>
                </a:lnTo>
                <a:lnTo>
                  <a:pt x="930" y="199"/>
                </a:lnTo>
                <a:lnTo>
                  <a:pt x="922" y="199"/>
                </a:lnTo>
                <a:lnTo>
                  <a:pt x="914" y="198"/>
                </a:lnTo>
                <a:lnTo>
                  <a:pt x="913" y="201"/>
                </a:lnTo>
                <a:lnTo>
                  <a:pt x="911" y="204"/>
                </a:lnTo>
                <a:lnTo>
                  <a:pt x="917" y="207"/>
                </a:lnTo>
                <a:lnTo>
                  <a:pt x="926" y="204"/>
                </a:lnTo>
                <a:lnTo>
                  <a:pt x="927" y="209"/>
                </a:lnTo>
                <a:lnTo>
                  <a:pt x="908" y="216"/>
                </a:lnTo>
                <a:lnTo>
                  <a:pt x="909" y="219"/>
                </a:lnTo>
                <a:lnTo>
                  <a:pt x="904" y="219"/>
                </a:lnTo>
                <a:lnTo>
                  <a:pt x="903" y="220"/>
                </a:lnTo>
                <a:lnTo>
                  <a:pt x="899" y="216"/>
                </a:lnTo>
                <a:lnTo>
                  <a:pt x="898" y="214"/>
                </a:lnTo>
                <a:lnTo>
                  <a:pt x="904" y="211"/>
                </a:lnTo>
                <a:lnTo>
                  <a:pt x="904" y="209"/>
                </a:lnTo>
                <a:lnTo>
                  <a:pt x="890" y="212"/>
                </a:lnTo>
                <a:lnTo>
                  <a:pt x="893" y="222"/>
                </a:lnTo>
                <a:lnTo>
                  <a:pt x="891" y="224"/>
                </a:lnTo>
                <a:lnTo>
                  <a:pt x="885" y="224"/>
                </a:lnTo>
                <a:lnTo>
                  <a:pt x="888" y="230"/>
                </a:lnTo>
                <a:lnTo>
                  <a:pt x="893" y="230"/>
                </a:lnTo>
                <a:lnTo>
                  <a:pt x="893" y="234"/>
                </a:lnTo>
                <a:lnTo>
                  <a:pt x="893" y="237"/>
                </a:lnTo>
                <a:lnTo>
                  <a:pt x="896" y="242"/>
                </a:lnTo>
                <a:lnTo>
                  <a:pt x="899" y="243"/>
                </a:lnTo>
                <a:lnTo>
                  <a:pt x="908" y="240"/>
                </a:lnTo>
                <a:lnTo>
                  <a:pt x="919" y="243"/>
                </a:lnTo>
                <a:lnTo>
                  <a:pt x="917" y="250"/>
                </a:lnTo>
                <a:lnTo>
                  <a:pt x="913" y="253"/>
                </a:lnTo>
                <a:lnTo>
                  <a:pt x="913" y="256"/>
                </a:lnTo>
                <a:lnTo>
                  <a:pt x="916" y="258"/>
                </a:lnTo>
                <a:lnTo>
                  <a:pt x="939" y="263"/>
                </a:lnTo>
                <a:lnTo>
                  <a:pt x="934" y="269"/>
                </a:lnTo>
                <a:lnTo>
                  <a:pt x="929" y="274"/>
                </a:lnTo>
                <a:lnTo>
                  <a:pt x="922" y="276"/>
                </a:lnTo>
                <a:lnTo>
                  <a:pt x="916" y="276"/>
                </a:lnTo>
                <a:lnTo>
                  <a:pt x="914" y="278"/>
                </a:lnTo>
                <a:lnTo>
                  <a:pt x="916" y="279"/>
                </a:lnTo>
                <a:lnTo>
                  <a:pt x="921" y="282"/>
                </a:lnTo>
                <a:lnTo>
                  <a:pt x="922" y="284"/>
                </a:lnTo>
                <a:lnTo>
                  <a:pt x="914" y="289"/>
                </a:lnTo>
                <a:lnTo>
                  <a:pt x="909" y="286"/>
                </a:lnTo>
                <a:lnTo>
                  <a:pt x="903" y="286"/>
                </a:lnTo>
                <a:lnTo>
                  <a:pt x="898" y="287"/>
                </a:lnTo>
                <a:lnTo>
                  <a:pt x="895" y="292"/>
                </a:lnTo>
                <a:lnTo>
                  <a:pt x="893" y="297"/>
                </a:lnTo>
                <a:lnTo>
                  <a:pt x="891" y="300"/>
                </a:lnTo>
                <a:lnTo>
                  <a:pt x="890" y="305"/>
                </a:lnTo>
                <a:lnTo>
                  <a:pt x="901" y="307"/>
                </a:lnTo>
                <a:lnTo>
                  <a:pt x="903" y="310"/>
                </a:lnTo>
                <a:lnTo>
                  <a:pt x="908" y="312"/>
                </a:lnTo>
                <a:lnTo>
                  <a:pt x="911" y="312"/>
                </a:lnTo>
                <a:lnTo>
                  <a:pt x="909" y="320"/>
                </a:lnTo>
                <a:lnTo>
                  <a:pt x="899" y="313"/>
                </a:lnTo>
                <a:lnTo>
                  <a:pt x="893" y="312"/>
                </a:lnTo>
                <a:lnTo>
                  <a:pt x="891" y="315"/>
                </a:lnTo>
                <a:lnTo>
                  <a:pt x="886" y="315"/>
                </a:lnTo>
                <a:lnTo>
                  <a:pt x="883" y="312"/>
                </a:lnTo>
                <a:lnTo>
                  <a:pt x="878" y="307"/>
                </a:lnTo>
                <a:lnTo>
                  <a:pt x="873" y="307"/>
                </a:lnTo>
                <a:lnTo>
                  <a:pt x="875" y="310"/>
                </a:lnTo>
                <a:lnTo>
                  <a:pt x="875" y="313"/>
                </a:lnTo>
                <a:lnTo>
                  <a:pt x="872" y="315"/>
                </a:lnTo>
                <a:lnTo>
                  <a:pt x="867" y="315"/>
                </a:lnTo>
                <a:lnTo>
                  <a:pt x="865" y="312"/>
                </a:lnTo>
                <a:lnTo>
                  <a:pt x="865" y="309"/>
                </a:lnTo>
                <a:lnTo>
                  <a:pt x="867" y="305"/>
                </a:lnTo>
                <a:lnTo>
                  <a:pt x="872" y="300"/>
                </a:lnTo>
                <a:lnTo>
                  <a:pt x="872" y="297"/>
                </a:lnTo>
                <a:lnTo>
                  <a:pt x="868" y="296"/>
                </a:lnTo>
                <a:lnTo>
                  <a:pt x="855" y="297"/>
                </a:lnTo>
                <a:lnTo>
                  <a:pt x="846" y="299"/>
                </a:lnTo>
                <a:lnTo>
                  <a:pt x="837" y="300"/>
                </a:lnTo>
                <a:lnTo>
                  <a:pt x="836" y="299"/>
                </a:lnTo>
                <a:lnTo>
                  <a:pt x="823" y="300"/>
                </a:lnTo>
                <a:lnTo>
                  <a:pt x="823" y="305"/>
                </a:lnTo>
                <a:lnTo>
                  <a:pt x="816" y="307"/>
                </a:lnTo>
                <a:lnTo>
                  <a:pt x="813" y="304"/>
                </a:lnTo>
                <a:lnTo>
                  <a:pt x="808" y="304"/>
                </a:lnTo>
                <a:lnTo>
                  <a:pt x="808" y="307"/>
                </a:lnTo>
                <a:lnTo>
                  <a:pt x="803" y="315"/>
                </a:lnTo>
                <a:lnTo>
                  <a:pt x="800" y="323"/>
                </a:lnTo>
                <a:lnTo>
                  <a:pt x="800" y="327"/>
                </a:lnTo>
                <a:lnTo>
                  <a:pt x="800" y="330"/>
                </a:lnTo>
                <a:lnTo>
                  <a:pt x="802" y="333"/>
                </a:lnTo>
                <a:lnTo>
                  <a:pt x="795" y="336"/>
                </a:lnTo>
                <a:lnTo>
                  <a:pt x="792" y="333"/>
                </a:lnTo>
                <a:lnTo>
                  <a:pt x="790" y="331"/>
                </a:lnTo>
                <a:lnTo>
                  <a:pt x="785" y="331"/>
                </a:lnTo>
                <a:lnTo>
                  <a:pt x="777" y="333"/>
                </a:lnTo>
                <a:lnTo>
                  <a:pt x="769" y="338"/>
                </a:lnTo>
                <a:lnTo>
                  <a:pt x="762" y="341"/>
                </a:lnTo>
                <a:lnTo>
                  <a:pt x="754" y="344"/>
                </a:lnTo>
                <a:lnTo>
                  <a:pt x="749" y="348"/>
                </a:lnTo>
                <a:lnTo>
                  <a:pt x="748" y="351"/>
                </a:lnTo>
                <a:lnTo>
                  <a:pt x="748" y="354"/>
                </a:lnTo>
                <a:lnTo>
                  <a:pt x="748" y="358"/>
                </a:lnTo>
                <a:lnTo>
                  <a:pt x="746" y="361"/>
                </a:lnTo>
                <a:lnTo>
                  <a:pt x="744" y="367"/>
                </a:lnTo>
                <a:lnTo>
                  <a:pt x="740" y="366"/>
                </a:lnTo>
                <a:lnTo>
                  <a:pt x="731" y="366"/>
                </a:lnTo>
                <a:lnTo>
                  <a:pt x="728" y="364"/>
                </a:lnTo>
                <a:lnTo>
                  <a:pt x="726" y="361"/>
                </a:lnTo>
                <a:lnTo>
                  <a:pt x="720" y="356"/>
                </a:lnTo>
                <a:lnTo>
                  <a:pt x="715" y="354"/>
                </a:lnTo>
                <a:lnTo>
                  <a:pt x="710" y="354"/>
                </a:lnTo>
                <a:lnTo>
                  <a:pt x="707" y="356"/>
                </a:lnTo>
                <a:lnTo>
                  <a:pt x="704" y="358"/>
                </a:lnTo>
                <a:lnTo>
                  <a:pt x="695" y="358"/>
                </a:lnTo>
                <a:lnTo>
                  <a:pt x="691" y="356"/>
                </a:lnTo>
                <a:lnTo>
                  <a:pt x="687" y="351"/>
                </a:lnTo>
                <a:lnTo>
                  <a:pt x="682" y="348"/>
                </a:lnTo>
                <a:lnTo>
                  <a:pt x="679" y="343"/>
                </a:lnTo>
                <a:lnTo>
                  <a:pt x="676" y="343"/>
                </a:lnTo>
                <a:lnTo>
                  <a:pt x="673" y="346"/>
                </a:lnTo>
                <a:lnTo>
                  <a:pt x="668" y="348"/>
                </a:lnTo>
                <a:lnTo>
                  <a:pt x="658" y="353"/>
                </a:lnTo>
                <a:lnTo>
                  <a:pt x="655" y="346"/>
                </a:lnTo>
                <a:lnTo>
                  <a:pt x="653" y="341"/>
                </a:lnTo>
                <a:lnTo>
                  <a:pt x="650" y="336"/>
                </a:lnTo>
                <a:lnTo>
                  <a:pt x="645" y="336"/>
                </a:lnTo>
                <a:lnTo>
                  <a:pt x="643" y="335"/>
                </a:lnTo>
                <a:lnTo>
                  <a:pt x="632" y="333"/>
                </a:lnTo>
                <a:lnTo>
                  <a:pt x="632" y="338"/>
                </a:lnTo>
                <a:lnTo>
                  <a:pt x="609" y="338"/>
                </a:lnTo>
                <a:lnTo>
                  <a:pt x="606" y="341"/>
                </a:lnTo>
                <a:lnTo>
                  <a:pt x="619" y="359"/>
                </a:lnTo>
                <a:lnTo>
                  <a:pt x="611" y="361"/>
                </a:lnTo>
                <a:lnTo>
                  <a:pt x="607" y="358"/>
                </a:lnTo>
                <a:lnTo>
                  <a:pt x="580" y="366"/>
                </a:lnTo>
                <a:lnTo>
                  <a:pt x="578" y="362"/>
                </a:lnTo>
                <a:lnTo>
                  <a:pt x="573" y="362"/>
                </a:lnTo>
                <a:lnTo>
                  <a:pt x="571" y="377"/>
                </a:lnTo>
                <a:lnTo>
                  <a:pt x="570" y="384"/>
                </a:lnTo>
                <a:lnTo>
                  <a:pt x="563" y="385"/>
                </a:lnTo>
                <a:lnTo>
                  <a:pt x="562" y="380"/>
                </a:lnTo>
                <a:lnTo>
                  <a:pt x="555" y="382"/>
                </a:lnTo>
                <a:lnTo>
                  <a:pt x="552" y="380"/>
                </a:lnTo>
                <a:lnTo>
                  <a:pt x="545" y="380"/>
                </a:lnTo>
                <a:lnTo>
                  <a:pt x="531" y="380"/>
                </a:lnTo>
                <a:lnTo>
                  <a:pt x="529" y="375"/>
                </a:lnTo>
                <a:lnTo>
                  <a:pt x="545" y="371"/>
                </a:lnTo>
                <a:lnTo>
                  <a:pt x="547" y="346"/>
                </a:lnTo>
                <a:lnTo>
                  <a:pt x="542" y="343"/>
                </a:lnTo>
                <a:lnTo>
                  <a:pt x="544" y="331"/>
                </a:lnTo>
                <a:lnTo>
                  <a:pt x="537" y="330"/>
                </a:lnTo>
                <a:lnTo>
                  <a:pt x="534" y="336"/>
                </a:lnTo>
                <a:lnTo>
                  <a:pt x="527" y="338"/>
                </a:lnTo>
                <a:lnTo>
                  <a:pt x="527" y="330"/>
                </a:lnTo>
                <a:lnTo>
                  <a:pt x="521" y="330"/>
                </a:lnTo>
                <a:lnTo>
                  <a:pt x="519" y="336"/>
                </a:lnTo>
                <a:lnTo>
                  <a:pt x="516" y="336"/>
                </a:lnTo>
                <a:lnTo>
                  <a:pt x="513" y="335"/>
                </a:lnTo>
                <a:lnTo>
                  <a:pt x="509" y="336"/>
                </a:lnTo>
                <a:lnTo>
                  <a:pt x="504" y="338"/>
                </a:lnTo>
                <a:lnTo>
                  <a:pt x="501" y="330"/>
                </a:lnTo>
                <a:lnTo>
                  <a:pt x="500" y="327"/>
                </a:lnTo>
                <a:lnTo>
                  <a:pt x="498" y="323"/>
                </a:lnTo>
                <a:lnTo>
                  <a:pt x="493" y="323"/>
                </a:lnTo>
                <a:lnTo>
                  <a:pt x="490" y="325"/>
                </a:lnTo>
                <a:lnTo>
                  <a:pt x="487" y="327"/>
                </a:lnTo>
                <a:lnTo>
                  <a:pt x="485" y="322"/>
                </a:lnTo>
                <a:lnTo>
                  <a:pt x="475" y="322"/>
                </a:lnTo>
                <a:lnTo>
                  <a:pt x="470" y="322"/>
                </a:lnTo>
                <a:lnTo>
                  <a:pt x="469" y="323"/>
                </a:lnTo>
                <a:lnTo>
                  <a:pt x="462" y="323"/>
                </a:lnTo>
                <a:lnTo>
                  <a:pt x="460" y="322"/>
                </a:lnTo>
                <a:lnTo>
                  <a:pt x="464" y="320"/>
                </a:lnTo>
                <a:lnTo>
                  <a:pt x="465" y="317"/>
                </a:lnTo>
                <a:lnTo>
                  <a:pt x="449" y="318"/>
                </a:lnTo>
                <a:lnTo>
                  <a:pt x="446" y="322"/>
                </a:lnTo>
                <a:lnTo>
                  <a:pt x="441" y="327"/>
                </a:lnTo>
                <a:lnTo>
                  <a:pt x="425" y="335"/>
                </a:lnTo>
                <a:lnTo>
                  <a:pt x="416" y="331"/>
                </a:lnTo>
                <a:lnTo>
                  <a:pt x="431" y="323"/>
                </a:lnTo>
                <a:lnTo>
                  <a:pt x="433" y="320"/>
                </a:lnTo>
                <a:lnTo>
                  <a:pt x="431" y="318"/>
                </a:lnTo>
                <a:lnTo>
                  <a:pt x="425" y="315"/>
                </a:lnTo>
                <a:lnTo>
                  <a:pt x="425" y="312"/>
                </a:lnTo>
                <a:lnTo>
                  <a:pt x="428" y="310"/>
                </a:lnTo>
                <a:lnTo>
                  <a:pt x="433" y="309"/>
                </a:lnTo>
                <a:lnTo>
                  <a:pt x="434" y="296"/>
                </a:lnTo>
                <a:lnTo>
                  <a:pt x="429" y="296"/>
                </a:lnTo>
                <a:lnTo>
                  <a:pt x="423" y="297"/>
                </a:lnTo>
                <a:lnTo>
                  <a:pt x="420" y="300"/>
                </a:lnTo>
                <a:lnTo>
                  <a:pt x="416" y="304"/>
                </a:lnTo>
                <a:lnTo>
                  <a:pt x="415" y="305"/>
                </a:lnTo>
                <a:lnTo>
                  <a:pt x="408" y="307"/>
                </a:lnTo>
                <a:lnTo>
                  <a:pt x="403" y="307"/>
                </a:lnTo>
                <a:lnTo>
                  <a:pt x="400" y="307"/>
                </a:lnTo>
                <a:lnTo>
                  <a:pt x="395" y="304"/>
                </a:lnTo>
                <a:lnTo>
                  <a:pt x="397" y="300"/>
                </a:lnTo>
                <a:lnTo>
                  <a:pt x="387" y="299"/>
                </a:lnTo>
                <a:lnTo>
                  <a:pt x="380" y="302"/>
                </a:lnTo>
                <a:lnTo>
                  <a:pt x="377" y="300"/>
                </a:lnTo>
                <a:lnTo>
                  <a:pt x="382" y="296"/>
                </a:lnTo>
                <a:lnTo>
                  <a:pt x="389" y="296"/>
                </a:lnTo>
                <a:lnTo>
                  <a:pt x="398" y="294"/>
                </a:lnTo>
                <a:lnTo>
                  <a:pt x="408" y="291"/>
                </a:lnTo>
                <a:lnTo>
                  <a:pt x="413" y="289"/>
                </a:lnTo>
                <a:lnTo>
                  <a:pt x="416" y="286"/>
                </a:lnTo>
                <a:lnTo>
                  <a:pt x="420" y="281"/>
                </a:lnTo>
                <a:lnTo>
                  <a:pt x="410" y="278"/>
                </a:lnTo>
                <a:lnTo>
                  <a:pt x="407" y="281"/>
                </a:lnTo>
                <a:lnTo>
                  <a:pt x="400" y="284"/>
                </a:lnTo>
                <a:lnTo>
                  <a:pt x="385" y="281"/>
                </a:lnTo>
                <a:lnTo>
                  <a:pt x="384" y="278"/>
                </a:lnTo>
                <a:lnTo>
                  <a:pt x="387" y="274"/>
                </a:lnTo>
                <a:lnTo>
                  <a:pt x="377" y="271"/>
                </a:lnTo>
                <a:lnTo>
                  <a:pt x="379" y="266"/>
                </a:lnTo>
                <a:lnTo>
                  <a:pt x="372" y="265"/>
                </a:lnTo>
                <a:lnTo>
                  <a:pt x="364" y="269"/>
                </a:lnTo>
                <a:lnTo>
                  <a:pt x="354" y="274"/>
                </a:lnTo>
                <a:lnTo>
                  <a:pt x="336" y="282"/>
                </a:lnTo>
                <a:lnTo>
                  <a:pt x="335" y="274"/>
                </a:lnTo>
                <a:lnTo>
                  <a:pt x="304" y="281"/>
                </a:lnTo>
                <a:lnTo>
                  <a:pt x="287" y="281"/>
                </a:lnTo>
                <a:lnTo>
                  <a:pt x="268" y="274"/>
                </a:lnTo>
                <a:lnTo>
                  <a:pt x="247" y="273"/>
                </a:lnTo>
                <a:lnTo>
                  <a:pt x="212" y="268"/>
                </a:lnTo>
                <a:lnTo>
                  <a:pt x="193" y="261"/>
                </a:lnTo>
                <a:lnTo>
                  <a:pt x="165" y="251"/>
                </a:lnTo>
                <a:lnTo>
                  <a:pt x="134" y="271"/>
                </a:lnTo>
                <a:lnTo>
                  <a:pt x="124" y="266"/>
                </a:lnTo>
                <a:lnTo>
                  <a:pt x="124" y="258"/>
                </a:lnTo>
                <a:lnTo>
                  <a:pt x="105" y="258"/>
                </a:lnTo>
                <a:lnTo>
                  <a:pt x="83" y="263"/>
                </a:lnTo>
                <a:lnTo>
                  <a:pt x="62" y="258"/>
                </a:lnTo>
                <a:lnTo>
                  <a:pt x="48" y="235"/>
                </a:lnTo>
                <a:lnTo>
                  <a:pt x="62" y="224"/>
                </a:lnTo>
                <a:lnTo>
                  <a:pt x="51" y="209"/>
                </a:lnTo>
                <a:lnTo>
                  <a:pt x="49" y="199"/>
                </a:lnTo>
                <a:lnTo>
                  <a:pt x="57" y="193"/>
                </a:lnTo>
                <a:lnTo>
                  <a:pt x="51" y="183"/>
                </a:lnTo>
                <a:lnTo>
                  <a:pt x="48" y="175"/>
                </a:lnTo>
                <a:lnTo>
                  <a:pt x="38" y="167"/>
                </a:lnTo>
                <a:lnTo>
                  <a:pt x="31" y="163"/>
                </a:lnTo>
                <a:lnTo>
                  <a:pt x="15" y="167"/>
                </a:lnTo>
                <a:lnTo>
                  <a:pt x="3" y="167"/>
                </a:lnTo>
                <a:lnTo>
                  <a:pt x="2" y="163"/>
                </a:lnTo>
                <a:lnTo>
                  <a:pt x="18" y="154"/>
                </a:lnTo>
                <a:lnTo>
                  <a:pt x="8" y="144"/>
                </a:lnTo>
                <a:lnTo>
                  <a:pt x="2" y="136"/>
                </a:lnTo>
                <a:lnTo>
                  <a:pt x="0" y="127"/>
                </a:lnTo>
                <a:lnTo>
                  <a:pt x="10" y="119"/>
                </a:lnTo>
                <a:lnTo>
                  <a:pt x="20" y="118"/>
                </a:lnTo>
                <a:lnTo>
                  <a:pt x="31" y="118"/>
                </a:lnTo>
                <a:lnTo>
                  <a:pt x="36" y="113"/>
                </a:lnTo>
                <a:lnTo>
                  <a:pt x="31" y="105"/>
                </a:lnTo>
                <a:lnTo>
                  <a:pt x="33" y="98"/>
                </a:lnTo>
                <a:lnTo>
                  <a:pt x="30" y="90"/>
                </a:lnTo>
                <a:lnTo>
                  <a:pt x="21" y="88"/>
                </a:lnTo>
                <a:lnTo>
                  <a:pt x="36" y="67"/>
                </a:lnTo>
                <a:close/>
              </a:path>
            </a:pathLst>
          </a:custGeom>
          <a:solidFill>
            <a:srgbClr val="009900">
              <a:alpha val="43921"/>
            </a:srgbClr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30" name="Freeform 38"/>
          <p:cNvSpPr>
            <a:spLocks/>
          </p:cNvSpPr>
          <p:nvPr/>
        </p:nvSpPr>
        <p:spPr bwMode="auto">
          <a:xfrm>
            <a:off x="4165600" y="3178175"/>
            <a:ext cx="687388" cy="598488"/>
          </a:xfrm>
          <a:custGeom>
            <a:avLst/>
            <a:gdLst>
              <a:gd name="T0" fmla="*/ 2147483647 w 679"/>
              <a:gd name="T1" fmla="*/ 2147483647 h 385"/>
              <a:gd name="T2" fmla="*/ 2147483647 w 679"/>
              <a:gd name="T3" fmla="*/ 2147483647 h 385"/>
              <a:gd name="T4" fmla="*/ 2147483647 w 679"/>
              <a:gd name="T5" fmla="*/ 2147483647 h 385"/>
              <a:gd name="T6" fmla="*/ 2147483647 w 679"/>
              <a:gd name="T7" fmla="*/ 2147483647 h 385"/>
              <a:gd name="T8" fmla="*/ 2147483647 w 679"/>
              <a:gd name="T9" fmla="*/ 2147483647 h 385"/>
              <a:gd name="T10" fmla="*/ 2147483647 w 679"/>
              <a:gd name="T11" fmla="*/ 2147483647 h 385"/>
              <a:gd name="T12" fmla="*/ 2147483647 w 679"/>
              <a:gd name="T13" fmla="*/ 2147483647 h 385"/>
              <a:gd name="T14" fmla="*/ 2147483647 w 679"/>
              <a:gd name="T15" fmla="*/ 2147483647 h 385"/>
              <a:gd name="T16" fmla="*/ 2147483647 w 679"/>
              <a:gd name="T17" fmla="*/ 2147483647 h 385"/>
              <a:gd name="T18" fmla="*/ 2147483647 w 679"/>
              <a:gd name="T19" fmla="*/ 2147483647 h 385"/>
              <a:gd name="T20" fmla="*/ 2147483647 w 679"/>
              <a:gd name="T21" fmla="*/ 2147483647 h 385"/>
              <a:gd name="T22" fmla="*/ 2147483647 w 679"/>
              <a:gd name="T23" fmla="*/ 2147483647 h 385"/>
              <a:gd name="T24" fmla="*/ 2147483647 w 679"/>
              <a:gd name="T25" fmla="*/ 2147483647 h 385"/>
              <a:gd name="T26" fmla="*/ 2147483647 w 679"/>
              <a:gd name="T27" fmla="*/ 2147483647 h 385"/>
              <a:gd name="T28" fmla="*/ 2147483647 w 679"/>
              <a:gd name="T29" fmla="*/ 2147483647 h 385"/>
              <a:gd name="T30" fmla="*/ 2147483647 w 679"/>
              <a:gd name="T31" fmla="*/ 2147483647 h 385"/>
              <a:gd name="T32" fmla="*/ 2147483647 w 679"/>
              <a:gd name="T33" fmla="*/ 2147483647 h 385"/>
              <a:gd name="T34" fmla="*/ 2147483647 w 679"/>
              <a:gd name="T35" fmla="*/ 2147483647 h 385"/>
              <a:gd name="T36" fmla="*/ 2147483647 w 679"/>
              <a:gd name="T37" fmla="*/ 2147483647 h 385"/>
              <a:gd name="T38" fmla="*/ 2147483647 w 679"/>
              <a:gd name="T39" fmla="*/ 2147483647 h 385"/>
              <a:gd name="T40" fmla="*/ 2147483647 w 679"/>
              <a:gd name="T41" fmla="*/ 2147483647 h 385"/>
              <a:gd name="T42" fmla="*/ 2147483647 w 679"/>
              <a:gd name="T43" fmla="*/ 2147483647 h 385"/>
              <a:gd name="T44" fmla="*/ 2147483647 w 679"/>
              <a:gd name="T45" fmla="*/ 2147483647 h 385"/>
              <a:gd name="T46" fmla="*/ 2147483647 w 679"/>
              <a:gd name="T47" fmla="*/ 2147483647 h 385"/>
              <a:gd name="T48" fmla="*/ 2147483647 w 679"/>
              <a:gd name="T49" fmla="*/ 2147483647 h 385"/>
              <a:gd name="T50" fmla="*/ 2147483647 w 679"/>
              <a:gd name="T51" fmla="*/ 2147483647 h 385"/>
              <a:gd name="T52" fmla="*/ 2147483647 w 679"/>
              <a:gd name="T53" fmla="*/ 2147483647 h 385"/>
              <a:gd name="T54" fmla="*/ 2147483647 w 679"/>
              <a:gd name="T55" fmla="*/ 2147483647 h 385"/>
              <a:gd name="T56" fmla="*/ 2147483647 w 679"/>
              <a:gd name="T57" fmla="*/ 2147483647 h 385"/>
              <a:gd name="T58" fmla="*/ 2147483647 w 679"/>
              <a:gd name="T59" fmla="*/ 2147483647 h 385"/>
              <a:gd name="T60" fmla="*/ 2147483647 w 679"/>
              <a:gd name="T61" fmla="*/ 2147483647 h 385"/>
              <a:gd name="T62" fmla="*/ 2147483647 w 679"/>
              <a:gd name="T63" fmla="*/ 2147483647 h 385"/>
              <a:gd name="T64" fmla="*/ 2147483647 w 679"/>
              <a:gd name="T65" fmla="*/ 2147483647 h 385"/>
              <a:gd name="T66" fmla="*/ 2147483647 w 679"/>
              <a:gd name="T67" fmla="*/ 2147483647 h 385"/>
              <a:gd name="T68" fmla="*/ 2147483647 w 679"/>
              <a:gd name="T69" fmla="*/ 2147483647 h 385"/>
              <a:gd name="T70" fmla="*/ 2147483647 w 679"/>
              <a:gd name="T71" fmla="*/ 2147483647 h 385"/>
              <a:gd name="T72" fmla="*/ 2147483647 w 679"/>
              <a:gd name="T73" fmla="*/ 2147483647 h 385"/>
              <a:gd name="T74" fmla="*/ 2147483647 w 679"/>
              <a:gd name="T75" fmla="*/ 2147483647 h 385"/>
              <a:gd name="T76" fmla="*/ 2147483647 w 679"/>
              <a:gd name="T77" fmla="*/ 2147483647 h 385"/>
              <a:gd name="T78" fmla="*/ 2147483647 w 679"/>
              <a:gd name="T79" fmla="*/ 2147483647 h 385"/>
              <a:gd name="T80" fmla="*/ 2147483647 w 679"/>
              <a:gd name="T81" fmla="*/ 2147483647 h 385"/>
              <a:gd name="T82" fmla="*/ 2147483647 w 679"/>
              <a:gd name="T83" fmla="*/ 2147483647 h 385"/>
              <a:gd name="T84" fmla="*/ 2147483647 w 679"/>
              <a:gd name="T85" fmla="*/ 2147483647 h 385"/>
              <a:gd name="T86" fmla="*/ 2147483647 w 679"/>
              <a:gd name="T87" fmla="*/ 2147483647 h 385"/>
              <a:gd name="T88" fmla="*/ 2147483647 w 679"/>
              <a:gd name="T89" fmla="*/ 2147483647 h 385"/>
              <a:gd name="T90" fmla="*/ 2147483647 w 679"/>
              <a:gd name="T91" fmla="*/ 2147483647 h 385"/>
              <a:gd name="T92" fmla="*/ 2147483647 w 679"/>
              <a:gd name="T93" fmla="*/ 2147483647 h 385"/>
              <a:gd name="T94" fmla="*/ 2147483647 w 679"/>
              <a:gd name="T95" fmla="*/ 2147483647 h 385"/>
              <a:gd name="T96" fmla="*/ 2147483647 w 679"/>
              <a:gd name="T97" fmla="*/ 2147483647 h 385"/>
              <a:gd name="T98" fmla="*/ 2147483647 w 679"/>
              <a:gd name="T99" fmla="*/ 2147483647 h 385"/>
              <a:gd name="T100" fmla="*/ 2147483647 w 679"/>
              <a:gd name="T101" fmla="*/ 2147483647 h 385"/>
              <a:gd name="T102" fmla="*/ 2147483647 w 679"/>
              <a:gd name="T103" fmla="*/ 2147483647 h 385"/>
              <a:gd name="T104" fmla="*/ 2147483647 w 679"/>
              <a:gd name="T105" fmla="*/ 2147483647 h 385"/>
              <a:gd name="T106" fmla="*/ 2147483647 w 679"/>
              <a:gd name="T107" fmla="*/ 2147483647 h 385"/>
              <a:gd name="T108" fmla="*/ 2147483647 w 679"/>
              <a:gd name="T109" fmla="*/ 2147483647 h 385"/>
              <a:gd name="T110" fmla="*/ 2147483647 w 679"/>
              <a:gd name="T111" fmla="*/ 2147483647 h 38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79"/>
              <a:gd name="T169" fmla="*/ 0 h 385"/>
              <a:gd name="T170" fmla="*/ 679 w 679"/>
              <a:gd name="T171" fmla="*/ 385 h 38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79" h="385">
                <a:moveTo>
                  <a:pt x="168" y="24"/>
                </a:moveTo>
                <a:lnTo>
                  <a:pt x="176" y="23"/>
                </a:lnTo>
                <a:lnTo>
                  <a:pt x="171" y="10"/>
                </a:lnTo>
                <a:lnTo>
                  <a:pt x="192" y="0"/>
                </a:lnTo>
                <a:lnTo>
                  <a:pt x="212" y="8"/>
                </a:lnTo>
                <a:lnTo>
                  <a:pt x="218" y="8"/>
                </a:lnTo>
                <a:lnTo>
                  <a:pt x="238" y="18"/>
                </a:lnTo>
                <a:lnTo>
                  <a:pt x="259" y="14"/>
                </a:lnTo>
                <a:lnTo>
                  <a:pt x="276" y="26"/>
                </a:lnTo>
                <a:lnTo>
                  <a:pt x="298" y="41"/>
                </a:lnTo>
                <a:lnTo>
                  <a:pt x="336" y="49"/>
                </a:lnTo>
                <a:lnTo>
                  <a:pt x="336" y="50"/>
                </a:lnTo>
                <a:lnTo>
                  <a:pt x="346" y="58"/>
                </a:lnTo>
                <a:lnTo>
                  <a:pt x="388" y="58"/>
                </a:lnTo>
                <a:lnTo>
                  <a:pt x="414" y="60"/>
                </a:lnTo>
                <a:lnTo>
                  <a:pt x="414" y="65"/>
                </a:lnTo>
                <a:lnTo>
                  <a:pt x="413" y="81"/>
                </a:lnTo>
                <a:lnTo>
                  <a:pt x="427" y="88"/>
                </a:lnTo>
                <a:lnTo>
                  <a:pt x="427" y="91"/>
                </a:lnTo>
                <a:lnTo>
                  <a:pt x="422" y="96"/>
                </a:lnTo>
                <a:lnTo>
                  <a:pt x="416" y="99"/>
                </a:lnTo>
                <a:lnTo>
                  <a:pt x="422" y="104"/>
                </a:lnTo>
                <a:lnTo>
                  <a:pt x="436" y="103"/>
                </a:lnTo>
                <a:lnTo>
                  <a:pt x="442" y="107"/>
                </a:lnTo>
                <a:lnTo>
                  <a:pt x="445" y="109"/>
                </a:lnTo>
                <a:lnTo>
                  <a:pt x="440" y="114"/>
                </a:lnTo>
                <a:lnTo>
                  <a:pt x="440" y="119"/>
                </a:lnTo>
                <a:lnTo>
                  <a:pt x="449" y="125"/>
                </a:lnTo>
                <a:lnTo>
                  <a:pt x="457" y="124"/>
                </a:lnTo>
                <a:lnTo>
                  <a:pt x="471" y="119"/>
                </a:lnTo>
                <a:lnTo>
                  <a:pt x="483" y="119"/>
                </a:lnTo>
                <a:lnTo>
                  <a:pt x="489" y="119"/>
                </a:lnTo>
                <a:lnTo>
                  <a:pt x="493" y="122"/>
                </a:lnTo>
                <a:lnTo>
                  <a:pt x="493" y="125"/>
                </a:lnTo>
                <a:lnTo>
                  <a:pt x="493" y="127"/>
                </a:lnTo>
                <a:lnTo>
                  <a:pt x="494" y="127"/>
                </a:lnTo>
                <a:lnTo>
                  <a:pt x="498" y="127"/>
                </a:lnTo>
                <a:lnTo>
                  <a:pt x="499" y="125"/>
                </a:lnTo>
                <a:lnTo>
                  <a:pt x="502" y="125"/>
                </a:lnTo>
                <a:lnTo>
                  <a:pt x="506" y="125"/>
                </a:lnTo>
                <a:lnTo>
                  <a:pt x="507" y="127"/>
                </a:lnTo>
                <a:lnTo>
                  <a:pt x="509" y="129"/>
                </a:lnTo>
                <a:lnTo>
                  <a:pt x="507" y="132"/>
                </a:lnTo>
                <a:lnTo>
                  <a:pt x="512" y="134"/>
                </a:lnTo>
                <a:lnTo>
                  <a:pt x="519" y="135"/>
                </a:lnTo>
                <a:lnTo>
                  <a:pt x="525" y="137"/>
                </a:lnTo>
                <a:lnTo>
                  <a:pt x="527" y="138"/>
                </a:lnTo>
                <a:lnTo>
                  <a:pt x="527" y="140"/>
                </a:lnTo>
                <a:lnTo>
                  <a:pt x="530" y="142"/>
                </a:lnTo>
                <a:lnTo>
                  <a:pt x="532" y="142"/>
                </a:lnTo>
                <a:lnTo>
                  <a:pt x="537" y="140"/>
                </a:lnTo>
                <a:lnTo>
                  <a:pt x="540" y="142"/>
                </a:lnTo>
                <a:lnTo>
                  <a:pt x="556" y="151"/>
                </a:lnTo>
                <a:lnTo>
                  <a:pt x="558" y="155"/>
                </a:lnTo>
                <a:lnTo>
                  <a:pt x="568" y="160"/>
                </a:lnTo>
                <a:lnTo>
                  <a:pt x="568" y="161"/>
                </a:lnTo>
                <a:lnTo>
                  <a:pt x="566" y="163"/>
                </a:lnTo>
                <a:lnTo>
                  <a:pt x="564" y="163"/>
                </a:lnTo>
                <a:lnTo>
                  <a:pt x="561" y="163"/>
                </a:lnTo>
                <a:lnTo>
                  <a:pt x="558" y="163"/>
                </a:lnTo>
                <a:lnTo>
                  <a:pt x="555" y="163"/>
                </a:lnTo>
                <a:lnTo>
                  <a:pt x="553" y="166"/>
                </a:lnTo>
                <a:lnTo>
                  <a:pt x="555" y="169"/>
                </a:lnTo>
                <a:lnTo>
                  <a:pt x="556" y="171"/>
                </a:lnTo>
                <a:lnTo>
                  <a:pt x="558" y="171"/>
                </a:lnTo>
                <a:lnTo>
                  <a:pt x="566" y="171"/>
                </a:lnTo>
                <a:lnTo>
                  <a:pt x="568" y="174"/>
                </a:lnTo>
                <a:lnTo>
                  <a:pt x="569" y="176"/>
                </a:lnTo>
                <a:lnTo>
                  <a:pt x="576" y="179"/>
                </a:lnTo>
                <a:lnTo>
                  <a:pt x="581" y="182"/>
                </a:lnTo>
                <a:lnTo>
                  <a:pt x="589" y="186"/>
                </a:lnTo>
                <a:lnTo>
                  <a:pt x="591" y="187"/>
                </a:lnTo>
                <a:lnTo>
                  <a:pt x="589" y="189"/>
                </a:lnTo>
                <a:lnTo>
                  <a:pt x="584" y="192"/>
                </a:lnTo>
                <a:lnTo>
                  <a:pt x="582" y="194"/>
                </a:lnTo>
                <a:lnTo>
                  <a:pt x="586" y="200"/>
                </a:lnTo>
                <a:lnTo>
                  <a:pt x="589" y="200"/>
                </a:lnTo>
                <a:lnTo>
                  <a:pt x="597" y="202"/>
                </a:lnTo>
                <a:lnTo>
                  <a:pt x="600" y="204"/>
                </a:lnTo>
                <a:lnTo>
                  <a:pt x="605" y="209"/>
                </a:lnTo>
                <a:lnTo>
                  <a:pt x="618" y="215"/>
                </a:lnTo>
                <a:lnTo>
                  <a:pt x="623" y="218"/>
                </a:lnTo>
                <a:lnTo>
                  <a:pt x="630" y="218"/>
                </a:lnTo>
                <a:lnTo>
                  <a:pt x="640" y="215"/>
                </a:lnTo>
                <a:lnTo>
                  <a:pt x="657" y="204"/>
                </a:lnTo>
                <a:lnTo>
                  <a:pt x="672" y="200"/>
                </a:lnTo>
                <a:lnTo>
                  <a:pt x="679" y="202"/>
                </a:lnTo>
                <a:lnTo>
                  <a:pt x="679" y="212"/>
                </a:lnTo>
                <a:lnTo>
                  <a:pt x="674" y="220"/>
                </a:lnTo>
                <a:lnTo>
                  <a:pt x="664" y="227"/>
                </a:lnTo>
                <a:lnTo>
                  <a:pt x="654" y="248"/>
                </a:lnTo>
                <a:lnTo>
                  <a:pt x="649" y="262"/>
                </a:lnTo>
                <a:lnTo>
                  <a:pt x="641" y="266"/>
                </a:lnTo>
                <a:lnTo>
                  <a:pt x="643" y="269"/>
                </a:lnTo>
                <a:lnTo>
                  <a:pt x="578" y="287"/>
                </a:lnTo>
                <a:lnTo>
                  <a:pt x="574" y="295"/>
                </a:lnTo>
                <a:lnTo>
                  <a:pt x="545" y="292"/>
                </a:lnTo>
                <a:lnTo>
                  <a:pt x="538" y="287"/>
                </a:lnTo>
                <a:lnTo>
                  <a:pt x="519" y="287"/>
                </a:lnTo>
                <a:lnTo>
                  <a:pt x="514" y="290"/>
                </a:lnTo>
                <a:lnTo>
                  <a:pt x="525" y="298"/>
                </a:lnTo>
                <a:lnTo>
                  <a:pt x="524" y="303"/>
                </a:lnTo>
                <a:lnTo>
                  <a:pt x="514" y="308"/>
                </a:lnTo>
                <a:lnTo>
                  <a:pt x="468" y="311"/>
                </a:lnTo>
                <a:lnTo>
                  <a:pt x="431" y="324"/>
                </a:lnTo>
                <a:lnTo>
                  <a:pt x="422" y="331"/>
                </a:lnTo>
                <a:lnTo>
                  <a:pt x="385" y="334"/>
                </a:lnTo>
                <a:lnTo>
                  <a:pt x="370" y="326"/>
                </a:lnTo>
                <a:lnTo>
                  <a:pt x="323" y="326"/>
                </a:lnTo>
                <a:lnTo>
                  <a:pt x="313" y="320"/>
                </a:lnTo>
                <a:lnTo>
                  <a:pt x="307" y="316"/>
                </a:lnTo>
                <a:lnTo>
                  <a:pt x="298" y="316"/>
                </a:lnTo>
                <a:lnTo>
                  <a:pt x="290" y="316"/>
                </a:lnTo>
                <a:lnTo>
                  <a:pt x="284" y="318"/>
                </a:lnTo>
                <a:lnTo>
                  <a:pt x="279" y="321"/>
                </a:lnTo>
                <a:lnTo>
                  <a:pt x="271" y="326"/>
                </a:lnTo>
                <a:lnTo>
                  <a:pt x="263" y="331"/>
                </a:lnTo>
                <a:lnTo>
                  <a:pt x="253" y="336"/>
                </a:lnTo>
                <a:lnTo>
                  <a:pt x="243" y="339"/>
                </a:lnTo>
                <a:lnTo>
                  <a:pt x="230" y="339"/>
                </a:lnTo>
                <a:lnTo>
                  <a:pt x="220" y="339"/>
                </a:lnTo>
                <a:lnTo>
                  <a:pt x="209" y="339"/>
                </a:lnTo>
                <a:lnTo>
                  <a:pt x="205" y="341"/>
                </a:lnTo>
                <a:lnTo>
                  <a:pt x="204" y="344"/>
                </a:lnTo>
                <a:lnTo>
                  <a:pt x="202" y="347"/>
                </a:lnTo>
                <a:lnTo>
                  <a:pt x="187" y="341"/>
                </a:lnTo>
                <a:lnTo>
                  <a:pt x="187" y="336"/>
                </a:lnTo>
                <a:lnTo>
                  <a:pt x="184" y="336"/>
                </a:lnTo>
                <a:lnTo>
                  <a:pt x="181" y="338"/>
                </a:lnTo>
                <a:lnTo>
                  <a:pt x="179" y="336"/>
                </a:lnTo>
                <a:lnTo>
                  <a:pt x="178" y="328"/>
                </a:lnTo>
                <a:lnTo>
                  <a:pt x="181" y="326"/>
                </a:lnTo>
                <a:lnTo>
                  <a:pt x="181" y="324"/>
                </a:lnTo>
                <a:lnTo>
                  <a:pt x="174" y="324"/>
                </a:lnTo>
                <a:lnTo>
                  <a:pt x="170" y="326"/>
                </a:lnTo>
                <a:lnTo>
                  <a:pt x="163" y="328"/>
                </a:lnTo>
                <a:lnTo>
                  <a:pt x="156" y="333"/>
                </a:lnTo>
                <a:lnTo>
                  <a:pt x="150" y="336"/>
                </a:lnTo>
                <a:lnTo>
                  <a:pt x="147" y="344"/>
                </a:lnTo>
                <a:lnTo>
                  <a:pt x="142" y="346"/>
                </a:lnTo>
                <a:lnTo>
                  <a:pt x="138" y="344"/>
                </a:lnTo>
                <a:lnTo>
                  <a:pt x="129" y="351"/>
                </a:lnTo>
                <a:lnTo>
                  <a:pt x="134" y="354"/>
                </a:lnTo>
                <a:lnTo>
                  <a:pt x="132" y="357"/>
                </a:lnTo>
                <a:lnTo>
                  <a:pt x="127" y="355"/>
                </a:lnTo>
                <a:lnTo>
                  <a:pt x="121" y="357"/>
                </a:lnTo>
                <a:lnTo>
                  <a:pt x="111" y="372"/>
                </a:lnTo>
                <a:lnTo>
                  <a:pt x="103" y="377"/>
                </a:lnTo>
                <a:lnTo>
                  <a:pt x="88" y="383"/>
                </a:lnTo>
                <a:lnTo>
                  <a:pt x="73" y="385"/>
                </a:lnTo>
                <a:lnTo>
                  <a:pt x="72" y="378"/>
                </a:lnTo>
                <a:lnTo>
                  <a:pt x="65" y="378"/>
                </a:lnTo>
                <a:lnTo>
                  <a:pt x="57" y="382"/>
                </a:lnTo>
                <a:lnTo>
                  <a:pt x="41" y="380"/>
                </a:lnTo>
                <a:lnTo>
                  <a:pt x="32" y="382"/>
                </a:lnTo>
                <a:lnTo>
                  <a:pt x="16" y="382"/>
                </a:lnTo>
                <a:lnTo>
                  <a:pt x="24" y="370"/>
                </a:lnTo>
                <a:lnTo>
                  <a:pt x="29" y="364"/>
                </a:lnTo>
                <a:lnTo>
                  <a:pt x="31" y="357"/>
                </a:lnTo>
                <a:lnTo>
                  <a:pt x="32" y="352"/>
                </a:lnTo>
                <a:lnTo>
                  <a:pt x="34" y="347"/>
                </a:lnTo>
                <a:lnTo>
                  <a:pt x="36" y="342"/>
                </a:lnTo>
                <a:lnTo>
                  <a:pt x="28" y="342"/>
                </a:lnTo>
                <a:lnTo>
                  <a:pt x="19" y="342"/>
                </a:lnTo>
                <a:lnTo>
                  <a:pt x="14" y="341"/>
                </a:lnTo>
                <a:lnTo>
                  <a:pt x="13" y="339"/>
                </a:lnTo>
                <a:lnTo>
                  <a:pt x="11" y="334"/>
                </a:lnTo>
                <a:lnTo>
                  <a:pt x="10" y="328"/>
                </a:lnTo>
                <a:lnTo>
                  <a:pt x="10" y="323"/>
                </a:lnTo>
                <a:lnTo>
                  <a:pt x="11" y="318"/>
                </a:lnTo>
                <a:lnTo>
                  <a:pt x="18" y="318"/>
                </a:lnTo>
                <a:lnTo>
                  <a:pt x="19" y="315"/>
                </a:lnTo>
                <a:lnTo>
                  <a:pt x="21" y="311"/>
                </a:lnTo>
                <a:lnTo>
                  <a:pt x="24" y="310"/>
                </a:lnTo>
                <a:lnTo>
                  <a:pt x="19" y="308"/>
                </a:lnTo>
                <a:lnTo>
                  <a:pt x="16" y="305"/>
                </a:lnTo>
                <a:lnTo>
                  <a:pt x="13" y="302"/>
                </a:lnTo>
                <a:lnTo>
                  <a:pt x="11" y="300"/>
                </a:lnTo>
                <a:lnTo>
                  <a:pt x="6" y="295"/>
                </a:lnTo>
                <a:lnTo>
                  <a:pt x="8" y="292"/>
                </a:lnTo>
                <a:lnTo>
                  <a:pt x="14" y="293"/>
                </a:lnTo>
                <a:lnTo>
                  <a:pt x="24" y="300"/>
                </a:lnTo>
                <a:lnTo>
                  <a:pt x="26" y="292"/>
                </a:lnTo>
                <a:lnTo>
                  <a:pt x="23" y="292"/>
                </a:lnTo>
                <a:lnTo>
                  <a:pt x="18" y="290"/>
                </a:lnTo>
                <a:lnTo>
                  <a:pt x="16" y="287"/>
                </a:lnTo>
                <a:lnTo>
                  <a:pt x="5" y="285"/>
                </a:lnTo>
                <a:lnTo>
                  <a:pt x="6" y="280"/>
                </a:lnTo>
                <a:lnTo>
                  <a:pt x="8" y="277"/>
                </a:lnTo>
                <a:lnTo>
                  <a:pt x="10" y="272"/>
                </a:lnTo>
                <a:lnTo>
                  <a:pt x="13" y="267"/>
                </a:lnTo>
                <a:lnTo>
                  <a:pt x="18" y="266"/>
                </a:lnTo>
                <a:lnTo>
                  <a:pt x="24" y="266"/>
                </a:lnTo>
                <a:lnTo>
                  <a:pt x="29" y="269"/>
                </a:lnTo>
                <a:lnTo>
                  <a:pt x="37" y="264"/>
                </a:lnTo>
                <a:lnTo>
                  <a:pt x="36" y="262"/>
                </a:lnTo>
                <a:lnTo>
                  <a:pt x="31" y="259"/>
                </a:lnTo>
                <a:lnTo>
                  <a:pt x="29" y="258"/>
                </a:lnTo>
                <a:lnTo>
                  <a:pt x="31" y="256"/>
                </a:lnTo>
                <a:lnTo>
                  <a:pt x="37" y="256"/>
                </a:lnTo>
                <a:lnTo>
                  <a:pt x="44" y="254"/>
                </a:lnTo>
                <a:lnTo>
                  <a:pt x="49" y="249"/>
                </a:lnTo>
                <a:lnTo>
                  <a:pt x="54" y="243"/>
                </a:lnTo>
                <a:lnTo>
                  <a:pt x="31" y="238"/>
                </a:lnTo>
                <a:lnTo>
                  <a:pt x="28" y="236"/>
                </a:lnTo>
                <a:lnTo>
                  <a:pt x="28" y="233"/>
                </a:lnTo>
                <a:lnTo>
                  <a:pt x="32" y="230"/>
                </a:lnTo>
                <a:lnTo>
                  <a:pt x="34" y="223"/>
                </a:lnTo>
                <a:lnTo>
                  <a:pt x="23" y="220"/>
                </a:lnTo>
                <a:lnTo>
                  <a:pt x="14" y="223"/>
                </a:lnTo>
                <a:lnTo>
                  <a:pt x="11" y="222"/>
                </a:lnTo>
                <a:lnTo>
                  <a:pt x="8" y="217"/>
                </a:lnTo>
                <a:lnTo>
                  <a:pt x="8" y="214"/>
                </a:lnTo>
                <a:lnTo>
                  <a:pt x="8" y="210"/>
                </a:lnTo>
                <a:lnTo>
                  <a:pt x="3" y="210"/>
                </a:lnTo>
                <a:lnTo>
                  <a:pt x="0" y="204"/>
                </a:lnTo>
                <a:lnTo>
                  <a:pt x="6" y="204"/>
                </a:lnTo>
                <a:lnTo>
                  <a:pt x="8" y="202"/>
                </a:lnTo>
                <a:lnTo>
                  <a:pt x="5" y="192"/>
                </a:lnTo>
                <a:lnTo>
                  <a:pt x="19" y="189"/>
                </a:lnTo>
                <a:lnTo>
                  <a:pt x="19" y="191"/>
                </a:lnTo>
                <a:lnTo>
                  <a:pt x="13" y="194"/>
                </a:lnTo>
                <a:lnTo>
                  <a:pt x="14" y="196"/>
                </a:lnTo>
                <a:lnTo>
                  <a:pt x="18" y="200"/>
                </a:lnTo>
                <a:lnTo>
                  <a:pt x="19" y="199"/>
                </a:lnTo>
                <a:lnTo>
                  <a:pt x="24" y="199"/>
                </a:lnTo>
                <a:lnTo>
                  <a:pt x="23" y="196"/>
                </a:lnTo>
                <a:lnTo>
                  <a:pt x="42" y="189"/>
                </a:lnTo>
                <a:lnTo>
                  <a:pt x="41" y="184"/>
                </a:lnTo>
                <a:lnTo>
                  <a:pt x="32" y="187"/>
                </a:lnTo>
                <a:lnTo>
                  <a:pt x="26" y="184"/>
                </a:lnTo>
                <a:lnTo>
                  <a:pt x="28" y="181"/>
                </a:lnTo>
                <a:lnTo>
                  <a:pt x="29" y="178"/>
                </a:lnTo>
                <a:lnTo>
                  <a:pt x="37" y="179"/>
                </a:lnTo>
                <a:lnTo>
                  <a:pt x="45" y="179"/>
                </a:lnTo>
                <a:lnTo>
                  <a:pt x="55" y="181"/>
                </a:lnTo>
                <a:lnTo>
                  <a:pt x="57" y="174"/>
                </a:lnTo>
                <a:lnTo>
                  <a:pt x="60" y="171"/>
                </a:lnTo>
                <a:lnTo>
                  <a:pt x="60" y="168"/>
                </a:lnTo>
                <a:lnTo>
                  <a:pt x="55" y="166"/>
                </a:lnTo>
                <a:lnTo>
                  <a:pt x="47" y="161"/>
                </a:lnTo>
                <a:lnTo>
                  <a:pt x="44" y="158"/>
                </a:lnTo>
                <a:lnTo>
                  <a:pt x="45" y="153"/>
                </a:lnTo>
                <a:lnTo>
                  <a:pt x="41" y="153"/>
                </a:lnTo>
                <a:lnTo>
                  <a:pt x="37" y="155"/>
                </a:lnTo>
                <a:lnTo>
                  <a:pt x="29" y="151"/>
                </a:lnTo>
                <a:lnTo>
                  <a:pt x="29" y="147"/>
                </a:lnTo>
                <a:lnTo>
                  <a:pt x="26" y="143"/>
                </a:lnTo>
                <a:lnTo>
                  <a:pt x="23" y="140"/>
                </a:lnTo>
                <a:lnTo>
                  <a:pt x="32" y="135"/>
                </a:lnTo>
                <a:lnTo>
                  <a:pt x="37" y="138"/>
                </a:lnTo>
                <a:lnTo>
                  <a:pt x="41" y="135"/>
                </a:lnTo>
                <a:lnTo>
                  <a:pt x="37" y="134"/>
                </a:lnTo>
                <a:lnTo>
                  <a:pt x="41" y="130"/>
                </a:lnTo>
                <a:lnTo>
                  <a:pt x="41" y="125"/>
                </a:lnTo>
                <a:lnTo>
                  <a:pt x="44" y="122"/>
                </a:lnTo>
                <a:lnTo>
                  <a:pt x="45" y="119"/>
                </a:lnTo>
                <a:lnTo>
                  <a:pt x="49" y="112"/>
                </a:lnTo>
                <a:lnTo>
                  <a:pt x="112" y="104"/>
                </a:lnTo>
                <a:lnTo>
                  <a:pt x="112" y="103"/>
                </a:lnTo>
                <a:lnTo>
                  <a:pt x="106" y="98"/>
                </a:lnTo>
                <a:lnTo>
                  <a:pt x="78" y="103"/>
                </a:lnTo>
                <a:lnTo>
                  <a:pt x="70" y="103"/>
                </a:lnTo>
                <a:lnTo>
                  <a:pt x="67" y="99"/>
                </a:lnTo>
                <a:lnTo>
                  <a:pt x="63" y="98"/>
                </a:lnTo>
                <a:lnTo>
                  <a:pt x="73" y="96"/>
                </a:lnTo>
                <a:lnTo>
                  <a:pt x="80" y="91"/>
                </a:lnTo>
                <a:lnTo>
                  <a:pt x="80" y="88"/>
                </a:lnTo>
                <a:lnTo>
                  <a:pt x="78" y="85"/>
                </a:lnTo>
                <a:lnTo>
                  <a:pt x="80" y="80"/>
                </a:lnTo>
                <a:lnTo>
                  <a:pt x="78" y="75"/>
                </a:lnTo>
                <a:lnTo>
                  <a:pt x="73" y="70"/>
                </a:lnTo>
                <a:lnTo>
                  <a:pt x="67" y="60"/>
                </a:lnTo>
                <a:lnTo>
                  <a:pt x="85" y="58"/>
                </a:lnTo>
                <a:lnTo>
                  <a:pt x="101" y="50"/>
                </a:lnTo>
                <a:lnTo>
                  <a:pt x="114" y="44"/>
                </a:lnTo>
                <a:lnTo>
                  <a:pt x="129" y="44"/>
                </a:lnTo>
                <a:lnTo>
                  <a:pt x="132" y="45"/>
                </a:lnTo>
                <a:lnTo>
                  <a:pt x="160" y="36"/>
                </a:lnTo>
                <a:lnTo>
                  <a:pt x="170" y="32"/>
                </a:lnTo>
                <a:lnTo>
                  <a:pt x="168" y="24"/>
                </a:lnTo>
                <a:close/>
              </a:path>
            </a:pathLst>
          </a:custGeom>
          <a:solidFill>
            <a:srgbClr val="FFC000">
              <a:alpha val="69019"/>
            </a:srgbClr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31" name="Freeform 39"/>
          <p:cNvSpPr>
            <a:spLocks/>
          </p:cNvSpPr>
          <p:nvPr/>
        </p:nvSpPr>
        <p:spPr bwMode="auto">
          <a:xfrm>
            <a:off x="955675" y="3209925"/>
            <a:ext cx="538163" cy="596900"/>
          </a:xfrm>
          <a:custGeom>
            <a:avLst/>
            <a:gdLst>
              <a:gd name="T0" fmla="*/ 2147483647 w 532"/>
              <a:gd name="T1" fmla="*/ 2147483647 h 383"/>
              <a:gd name="T2" fmla="*/ 2147483647 w 532"/>
              <a:gd name="T3" fmla="*/ 2147483647 h 383"/>
              <a:gd name="T4" fmla="*/ 2147483647 w 532"/>
              <a:gd name="T5" fmla="*/ 2147483647 h 383"/>
              <a:gd name="T6" fmla="*/ 2147483647 w 532"/>
              <a:gd name="T7" fmla="*/ 2147483647 h 383"/>
              <a:gd name="T8" fmla="*/ 2147483647 w 532"/>
              <a:gd name="T9" fmla="*/ 2147483647 h 383"/>
              <a:gd name="T10" fmla="*/ 2147483647 w 532"/>
              <a:gd name="T11" fmla="*/ 2147483647 h 383"/>
              <a:gd name="T12" fmla="*/ 2147483647 w 532"/>
              <a:gd name="T13" fmla="*/ 2147483647 h 383"/>
              <a:gd name="T14" fmla="*/ 2147483647 w 532"/>
              <a:gd name="T15" fmla="*/ 2147483647 h 383"/>
              <a:gd name="T16" fmla="*/ 2147483647 w 532"/>
              <a:gd name="T17" fmla="*/ 2147483647 h 383"/>
              <a:gd name="T18" fmla="*/ 2147483647 w 532"/>
              <a:gd name="T19" fmla="*/ 2147483647 h 383"/>
              <a:gd name="T20" fmla="*/ 2147483647 w 532"/>
              <a:gd name="T21" fmla="*/ 2147483647 h 383"/>
              <a:gd name="T22" fmla="*/ 2147483647 w 532"/>
              <a:gd name="T23" fmla="*/ 2147483647 h 383"/>
              <a:gd name="T24" fmla="*/ 2147483647 w 532"/>
              <a:gd name="T25" fmla="*/ 2147483647 h 383"/>
              <a:gd name="T26" fmla="*/ 2147483647 w 532"/>
              <a:gd name="T27" fmla="*/ 2147483647 h 383"/>
              <a:gd name="T28" fmla="*/ 2147483647 w 532"/>
              <a:gd name="T29" fmla="*/ 2147483647 h 383"/>
              <a:gd name="T30" fmla="*/ 2147483647 w 532"/>
              <a:gd name="T31" fmla="*/ 2147483647 h 383"/>
              <a:gd name="T32" fmla="*/ 2147483647 w 532"/>
              <a:gd name="T33" fmla="*/ 2147483647 h 383"/>
              <a:gd name="T34" fmla="*/ 2147483647 w 532"/>
              <a:gd name="T35" fmla="*/ 2147483647 h 383"/>
              <a:gd name="T36" fmla="*/ 2147483647 w 532"/>
              <a:gd name="T37" fmla="*/ 2147483647 h 383"/>
              <a:gd name="T38" fmla="*/ 2147483647 w 532"/>
              <a:gd name="T39" fmla="*/ 2147483647 h 383"/>
              <a:gd name="T40" fmla="*/ 0 w 532"/>
              <a:gd name="T41" fmla="*/ 2147483647 h 383"/>
              <a:gd name="T42" fmla="*/ 2147483647 w 532"/>
              <a:gd name="T43" fmla="*/ 2147483647 h 383"/>
              <a:gd name="T44" fmla="*/ 2147483647 w 532"/>
              <a:gd name="T45" fmla="*/ 2147483647 h 383"/>
              <a:gd name="T46" fmla="*/ 2147483647 w 532"/>
              <a:gd name="T47" fmla="*/ 2147483647 h 383"/>
              <a:gd name="T48" fmla="*/ 2147483647 w 532"/>
              <a:gd name="T49" fmla="*/ 2147483647 h 383"/>
              <a:gd name="T50" fmla="*/ 2147483647 w 532"/>
              <a:gd name="T51" fmla="*/ 2147483647 h 383"/>
              <a:gd name="T52" fmla="*/ 2147483647 w 532"/>
              <a:gd name="T53" fmla="*/ 2147483647 h 383"/>
              <a:gd name="T54" fmla="*/ 2147483647 w 532"/>
              <a:gd name="T55" fmla="*/ 2147483647 h 383"/>
              <a:gd name="T56" fmla="*/ 2147483647 w 532"/>
              <a:gd name="T57" fmla="*/ 2147483647 h 383"/>
              <a:gd name="T58" fmla="*/ 2147483647 w 532"/>
              <a:gd name="T59" fmla="*/ 2147483647 h 383"/>
              <a:gd name="T60" fmla="*/ 2147483647 w 532"/>
              <a:gd name="T61" fmla="*/ 2147483647 h 383"/>
              <a:gd name="T62" fmla="*/ 2147483647 w 532"/>
              <a:gd name="T63" fmla="*/ 2147483647 h 383"/>
              <a:gd name="T64" fmla="*/ 2147483647 w 532"/>
              <a:gd name="T65" fmla="*/ 2147483647 h 383"/>
              <a:gd name="T66" fmla="*/ 2147483647 w 532"/>
              <a:gd name="T67" fmla="*/ 2147483647 h 383"/>
              <a:gd name="T68" fmla="*/ 2147483647 w 532"/>
              <a:gd name="T69" fmla="*/ 2147483647 h 383"/>
              <a:gd name="T70" fmla="*/ 2147483647 w 532"/>
              <a:gd name="T71" fmla="*/ 2147483647 h 383"/>
              <a:gd name="T72" fmla="*/ 2147483647 w 532"/>
              <a:gd name="T73" fmla="*/ 2147483647 h 383"/>
              <a:gd name="T74" fmla="*/ 2147483647 w 532"/>
              <a:gd name="T75" fmla="*/ 2147483647 h 383"/>
              <a:gd name="T76" fmla="*/ 2147483647 w 532"/>
              <a:gd name="T77" fmla="*/ 2147483647 h 383"/>
              <a:gd name="T78" fmla="*/ 2147483647 w 532"/>
              <a:gd name="T79" fmla="*/ 2147483647 h 383"/>
              <a:gd name="T80" fmla="*/ 2147483647 w 532"/>
              <a:gd name="T81" fmla="*/ 2147483647 h 383"/>
              <a:gd name="T82" fmla="*/ 2147483647 w 532"/>
              <a:gd name="T83" fmla="*/ 2147483647 h 383"/>
              <a:gd name="T84" fmla="*/ 2147483647 w 532"/>
              <a:gd name="T85" fmla="*/ 2147483647 h 383"/>
              <a:gd name="T86" fmla="*/ 2147483647 w 532"/>
              <a:gd name="T87" fmla="*/ 2147483647 h 383"/>
              <a:gd name="T88" fmla="*/ 2147483647 w 532"/>
              <a:gd name="T89" fmla="*/ 2147483647 h 383"/>
              <a:gd name="T90" fmla="*/ 2147483647 w 532"/>
              <a:gd name="T91" fmla="*/ 2147483647 h 383"/>
              <a:gd name="T92" fmla="*/ 2147483647 w 532"/>
              <a:gd name="T93" fmla="*/ 2147483647 h 383"/>
              <a:gd name="T94" fmla="*/ 2147483647 w 532"/>
              <a:gd name="T95" fmla="*/ 2147483647 h 383"/>
              <a:gd name="T96" fmla="*/ 2147483647 w 532"/>
              <a:gd name="T97" fmla="*/ 2147483647 h 383"/>
              <a:gd name="T98" fmla="*/ 2147483647 w 532"/>
              <a:gd name="T99" fmla="*/ 2147483647 h 383"/>
              <a:gd name="T100" fmla="*/ 2147483647 w 532"/>
              <a:gd name="T101" fmla="*/ 2147483647 h 383"/>
              <a:gd name="T102" fmla="*/ 2147483647 w 532"/>
              <a:gd name="T103" fmla="*/ 2147483647 h 38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32"/>
              <a:gd name="T157" fmla="*/ 0 h 383"/>
              <a:gd name="T158" fmla="*/ 532 w 532"/>
              <a:gd name="T159" fmla="*/ 383 h 383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32" h="383">
                <a:moveTo>
                  <a:pt x="167" y="39"/>
                </a:moveTo>
                <a:lnTo>
                  <a:pt x="188" y="36"/>
                </a:lnTo>
                <a:lnTo>
                  <a:pt x="194" y="37"/>
                </a:lnTo>
                <a:lnTo>
                  <a:pt x="212" y="37"/>
                </a:lnTo>
                <a:lnTo>
                  <a:pt x="220" y="42"/>
                </a:lnTo>
                <a:lnTo>
                  <a:pt x="268" y="31"/>
                </a:lnTo>
                <a:lnTo>
                  <a:pt x="304" y="20"/>
                </a:lnTo>
                <a:lnTo>
                  <a:pt x="310" y="13"/>
                </a:lnTo>
                <a:lnTo>
                  <a:pt x="320" y="8"/>
                </a:lnTo>
                <a:lnTo>
                  <a:pt x="346" y="3"/>
                </a:lnTo>
                <a:lnTo>
                  <a:pt x="364" y="0"/>
                </a:lnTo>
                <a:lnTo>
                  <a:pt x="384" y="2"/>
                </a:lnTo>
                <a:lnTo>
                  <a:pt x="385" y="8"/>
                </a:lnTo>
                <a:lnTo>
                  <a:pt x="418" y="2"/>
                </a:lnTo>
                <a:lnTo>
                  <a:pt x="428" y="2"/>
                </a:lnTo>
                <a:lnTo>
                  <a:pt x="426" y="11"/>
                </a:lnTo>
                <a:lnTo>
                  <a:pt x="416" y="16"/>
                </a:lnTo>
                <a:lnTo>
                  <a:pt x="418" y="23"/>
                </a:lnTo>
                <a:lnTo>
                  <a:pt x="426" y="24"/>
                </a:lnTo>
                <a:lnTo>
                  <a:pt x="436" y="18"/>
                </a:lnTo>
                <a:lnTo>
                  <a:pt x="459" y="21"/>
                </a:lnTo>
                <a:lnTo>
                  <a:pt x="477" y="24"/>
                </a:lnTo>
                <a:lnTo>
                  <a:pt x="480" y="29"/>
                </a:lnTo>
                <a:lnTo>
                  <a:pt x="483" y="33"/>
                </a:lnTo>
                <a:lnTo>
                  <a:pt x="486" y="34"/>
                </a:lnTo>
                <a:lnTo>
                  <a:pt x="496" y="37"/>
                </a:lnTo>
                <a:lnTo>
                  <a:pt x="498" y="41"/>
                </a:lnTo>
                <a:lnTo>
                  <a:pt x="491" y="47"/>
                </a:lnTo>
                <a:lnTo>
                  <a:pt x="483" y="46"/>
                </a:lnTo>
                <a:lnTo>
                  <a:pt x="480" y="51"/>
                </a:lnTo>
                <a:lnTo>
                  <a:pt x="470" y="51"/>
                </a:lnTo>
                <a:lnTo>
                  <a:pt x="468" y="54"/>
                </a:lnTo>
                <a:lnTo>
                  <a:pt x="470" y="57"/>
                </a:lnTo>
                <a:lnTo>
                  <a:pt x="473" y="60"/>
                </a:lnTo>
                <a:lnTo>
                  <a:pt x="473" y="62"/>
                </a:lnTo>
                <a:lnTo>
                  <a:pt x="475" y="65"/>
                </a:lnTo>
                <a:lnTo>
                  <a:pt x="480" y="65"/>
                </a:lnTo>
                <a:lnTo>
                  <a:pt x="482" y="68"/>
                </a:lnTo>
                <a:lnTo>
                  <a:pt x="498" y="70"/>
                </a:lnTo>
                <a:lnTo>
                  <a:pt x="506" y="67"/>
                </a:lnTo>
                <a:lnTo>
                  <a:pt x="513" y="70"/>
                </a:lnTo>
                <a:lnTo>
                  <a:pt x="514" y="73"/>
                </a:lnTo>
                <a:lnTo>
                  <a:pt x="519" y="78"/>
                </a:lnTo>
                <a:lnTo>
                  <a:pt x="532" y="83"/>
                </a:lnTo>
                <a:lnTo>
                  <a:pt x="496" y="96"/>
                </a:lnTo>
                <a:lnTo>
                  <a:pt x="482" y="101"/>
                </a:lnTo>
                <a:lnTo>
                  <a:pt x="472" y="106"/>
                </a:lnTo>
                <a:lnTo>
                  <a:pt x="464" y="111"/>
                </a:lnTo>
                <a:lnTo>
                  <a:pt x="457" y="117"/>
                </a:lnTo>
                <a:lnTo>
                  <a:pt x="452" y="124"/>
                </a:lnTo>
                <a:lnTo>
                  <a:pt x="450" y="139"/>
                </a:lnTo>
                <a:lnTo>
                  <a:pt x="450" y="155"/>
                </a:lnTo>
                <a:lnTo>
                  <a:pt x="452" y="168"/>
                </a:lnTo>
                <a:lnTo>
                  <a:pt x="460" y="178"/>
                </a:lnTo>
                <a:lnTo>
                  <a:pt x="467" y="184"/>
                </a:lnTo>
                <a:lnTo>
                  <a:pt x="475" y="197"/>
                </a:lnTo>
                <a:lnTo>
                  <a:pt x="482" y="207"/>
                </a:lnTo>
                <a:lnTo>
                  <a:pt x="485" y="217"/>
                </a:lnTo>
                <a:lnTo>
                  <a:pt x="483" y="233"/>
                </a:lnTo>
                <a:lnTo>
                  <a:pt x="480" y="241"/>
                </a:lnTo>
                <a:lnTo>
                  <a:pt x="472" y="261"/>
                </a:lnTo>
                <a:lnTo>
                  <a:pt x="468" y="261"/>
                </a:lnTo>
                <a:lnTo>
                  <a:pt x="470" y="380"/>
                </a:lnTo>
                <a:lnTo>
                  <a:pt x="263" y="382"/>
                </a:lnTo>
                <a:lnTo>
                  <a:pt x="176" y="383"/>
                </a:lnTo>
                <a:lnTo>
                  <a:pt x="165" y="375"/>
                </a:lnTo>
                <a:lnTo>
                  <a:pt x="153" y="369"/>
                </a:lnTo>
                <a:lnTo>
                  <a:pt x="144" y="362"/>
                </a:lnTo>
                <a:lnTo>
                  <a:pt x="121" y="352"/>
                </a:lnTo>
                <a:lnTo>
                  <a:pt x="96" y="351"/>
                </a:lnTo>
                <a:lnTo>
                  <a:pt x="91" y="348"/>
                </a:lnTo>
                <a:lnTo>
                  <a:pt x="100" y="334"/>
                </a:lnTo>
                <a:lnTo>
                  <a:pt x="77" y="326"/>
                </a:lnTo>
                <a:lnTo>
                  <a:pt x="70" y="328"/>
                </a:lnTo>
                <a:lnTo>
                  <a:pt x="60" y="338"/>
                </a:lnTo>
                <a:lnTo>
                  <a:pt x="51" y="348"/>
                </a:lnTo>
                <a:lnTo>
                  <a:pt x="42" y="354"/>
                </a:lnTo>
                <a:lnTo>
                  <a:pt x="34" y="349"/>
                </a:lnTo>
                <a:lnTo>
                  <a:pt x="23" y="343"/>
                </a:lnTo>
                <a:lnTo>
                  <a:pt x="8" y="333"/>
                </a:lnTo>
                <a:lnTo>
                  <a:pt x="7" y="330"/>
                </a:lnTo>
                <a:lnTo>
                  <a:pt x="5" y="326"/>
                </a:lnTo>
                <a:lnTo>
                  <a:pt x="3" y="325"/>
                </a:lnTo>
                <a:lnTo>
                  <a:pt x="0" y="321"/>
                </a:lnTo>
                <a:lnTo>
                  <a:pt x="8" y="321"/>
                </a:lnTo>
                <a:lnTo>
                  <a:pt x="16" y="323"/>
                </a:lnTo>
                <a:lnTo>
                  <a:pt x="28" y="312"/>
                </a:lnTo>
                <a:lnTo>
                  <a:pt x="41" y="308"/>
                </a:lnTo>
                <a:lnTo>
                  <a:pt x="42" y="305"/>
                </a:lnTo>
                <a:lnTo>
                  <a:pt x="44" y="305"/>
                </a:lnTo>
                <a:lnTo>
                  <a:pt x="52" y="307"/>
                </a:lnTo>
                <a:lnTo>
                  <a:pt x="59" y="307"/>
                </a:lnTo>
                <a:lnTo>
                  <a:pt x="64" y="305"/>
                </a:lnTo>
                <a:lnTo>
                  <a:pt x="72" y="300"/>
                </a:lnTo>
                <a:lnTo>
                  <a:pt x="77" y="299"/>
                </a:lnTo>
                <a:lnTo>
                  <a:pt x="83" y="294"/>
                </a:lnTo>
                <a:lnTo>
                  <a:pt x="87" y="290"/>
                </a:lnTo>
                <a:lnTo>
                  <a:pt x="95" y="287"/>
                </a:lnTo>
                <a:lnTo>
                  <a:pt x="108" y="286"/>
                </a:lnTo>
                <a:lnTo>
                  <a:pt x="111" y="284"/>
                </a:lnTo>
                <a:lnTo>
                  <a:pt x="111" y="279"/>
                </a:lnTo>
                <a:lnTo>
                  <a:pt x="111" y="272"/>
                </a:lnTo>
                <a:lnTo>
                  <a:pt x="114" y="268"/>
                </a:lnTo>
                <a:lnTo>
                  <a:pt x="116" y="266"/>
                </a:lnTo>
                <a:lnTo>
                  <a:pt x="118" y="266"/>
                </a:lnTo>
                <a:lnTo>
                  <a:pt x="124" y="263"/>
                </a:lnTo>
                <a:lnTo>
                  <a:pt x="134" y="248"/>
                </a:lnTo>
                <a:lnTo>
                  <a:pt x="144" y="241"/>
                </a:lnTo>
                <a:lnTo>
                  <a:pt x="150" y="238"/>
                </a:lnTo>
                <a:lnTo>
                  <a:pt x="152" y="235"/>
                </a:lnTo>
                <a:lnTo>
                  <a:pt x="153" y="235"/>
                </a:lnTo>
                <a:lnTo>
                  <a:pt x="157" y="235"/>
                </a:lnTo>
                <a:lnTo>
                  <a:pt x="163" y="238"/>
                </a:lnTo>
                <a:lnTo>
                  <a:pt x="171" y="235"/>
                </a:lnTo>
                <a:lnTo>
                  <a:pt x="178" y="233"/>
                </a:lnTo>
                <a:lnTo>
                  <a:pt x="181" y="232"/>
                </a:lnTo>
                <a:lnTo>
                  <a:pt x="186" y="230"/>
                </a:lnTo>
                <a:lnTo>
                  <a:pt x="191" y="230"/>
                </a:lnTo>
                <a:lnTo>
                  <a:pt x="207" y="227"/>
                </a:lnTo>
                <a:lnTo>
                  <a:pt x="198" y="215"/>
                </a:lnTo>
                <a:lnTo>
                  <a:pt x="204" y="215"/>
                </a:lnTo>
                <a:lnTo>
                  <a:pt x="211" y="214"/>
                </a:lnTo>
                <a:lnTo>
                  <a:pt x="220" y="210"/>
                </a:lnTo>
                <a:lnTo>
                  <a:pt x="230" y="202"/>
                </a:lnTo>
                <a:lnTo>
                  <a:pt x="240" y="197"/>
                </a:lnTo>
                <a:lnTo>
                  <a:pt x="243" y="196"/>
                </a:lnTo>
                <a:lnTo>
                  <a:pt x="246" y="194"/>
                </a:lnTo>
                <a:lnTo>
                  <a:pt x="253" y="194"/>
                </a:lnTo>
                <a:lnTo>
                  <a:pt x="255" y="194"/>
                </a:lnTo>
                <a:lnTo>
                  <a:pt x="255" y="189"/>
                </a:lnTo>
                <a:lnTo>
                  <a:pt x="256" y="188"/>
                </a:lnTo>
                <a:lnTo>
                  <a:pt x="260" y="186"/>
                </a:lnTo>
                <a:lnTo>
                  <a:pt x="260" y="183"/>
                </a:lnTo>
                <a:lnTo>
                  <a:pt x="256" y="181"/>
                </a:lnTo>
                <a:lnTo>
                  <a:pt x="251" y="179"/>
                </a:lnTo>
                <a:lnTo>
                  <a:pt x="251" y="176"/>
                </a:lnTo>
                <a:lnTo>
                  <a:pt x="255" y="175"/>
                </a:lnTo>
                <a:lnTo>
                  <a:pt x="260" y="171"/>
                </a:lnTo>
                <a:lnTo>
                  <a:pt x="260" y="170"/>
                </a:lnTo>
                <a:lnTo>
                  <a:pt x="260" y="168"/>
                </a:lnTo>
                <a:lnTo>
                  <a:pt x="261" y="166"/>
                </a:lnTo>
                <a:lnTo>
                  <a:pt x="260" y="163"/>
                </a:lnTo>
                <a:lnTo>
                  <a:pt x="256" y="161"/>
                </a:lnTo>
                <a:lnTo>
                  <a:pt x="251" y="163"/>
                </a:lnTo>
                <a:lnTo>
                  <a:pt x="246" y="165"/>
                </a:lnTo>
                <a:lnTo>
                  <a:pt x="245" y="166"/>
                </a:lnTo>
                <a:lnTo>
                  <a:pt x="238" y="166"/>
                </a:lnTo>
                <a:lnTo>
                  <a:pt x="232" y="165"/>
                </a:lnTo>
                <a:lnTo>
                  <a:pt x="227" y="161"/>
                </a:lnTo>
                <a:lnTo>
                  <a:pt x="225" y="160"/>
                </a:lnTo>
                <a:lnTo>
                  <a:pt x="227" y="157"/>
                </a:lnTo>
                <a:lnTo>
                  <a:pt x="232" y="155"/>
                </a:lnTo>
                <a:lnTo>
                  <a:pt x="235" y="153"/>
                </a:lnTo>
                <a:lnTo>
                  <a:pt x="233" y="152"/>
                </a:lnTo>
                <a:lnTo>
                  <a:pt x="227" y="150"/>
                </a:lnTo>
                <a:lnTo>
                  <a:pt x="219" y="148"/>
                </a:lnTo>
                <a:lnTo>
                  <a:pt x="215" y="145"/>
                </a:lnTo>
                <a:lnTo>
                  <a:pt x="212" y="142"/>
                </a:lnTo>
                <a:lnTo>
                  <a:pt x="204" y="145"/>
                </a:lnTo>
                <a:lnTo>
                  <a:pt x="189" y="153"/>
                </a:lnTo>
                <a:lnTo>
                  <a:pt x="188" y="155"/>
                </a:lnTo>
                <a:lnTo>
                  <a:pt x="186" y="158"/>
                </a:lnTo>
                <a:lnTo>
                  <a:pt x="184" y="160"/>
                </a:lnTo>
                <a:lnTo>
                  <a:pt x="183" y="163"/>
                </a:lnTo>
                <a:lnTo>
                  <a:pt x="178" y="165"/>
                </a:lnTo>
                <a:lnTo>
                  <a:pt x="173" y="168"/>
                </a:lnTo>
                <a:lnTo>
                  <a:pt x="168" y="170"/>
                </a:lnTo>
                <a:lnTo>
                  <a:pt x="163" y="171"/>
                </a:lnTo>
                <a:lnTo>
                  <a:pt x="160" y="176"/>
                </a:lnTo>
                <a:lnTo>
                  <a:pt x="152" y="173"/>
                </a:lnTo>
                <a:lnTo>
                  <a:pt x="152" y="171"/>
                </a:lnTo>
                <a:lnTo>
                  <a:pt x="149" y="165"/>
                </a:lnTo>
                <a:lnTo>
                  <a:pt x="145" y="160"/>
                </a:lnTo>
                <a:lnTo>
                  <a:pt x="145" y="157"/>
                </a:lnTo>
                <a:lnTo>
                  <a:pt x="139" y="155"/>
                </a:lnTo>
                <a:lnTo>
                  <a:pt x="136" y="152"/>
                </a:lnTo>
                <a:lnTo>
                  <a:pt x="129" y="148"/>
                </a:lnTo>
                <a:lnTo>
                  <a:pt x="122" y="144"/>
                </a:lnTo>
                <a:lnTo>
                  <a:pt x="118" y="142"/>
                </a:lnTo>
                <a:lnTo>
                  <a:pt x="116" y="140"/>
                </a:lnTo>
                <a:lnTo>
                  <a:pt x="116" y="137"/>
                </a:lnTo>
                <a:lnTo>
                  <a:pt x="118" y="137"/>
                </a:lnTo>
                <a:lnTo>
                  <a:pt x="121" y="134"/>
                </a:lnTo>
                <a:lnTo>
                  <a:pt x="131" y="135"/>
                </a:lnTo>
                <a:lnTo>
                  <a:pt x="136" y="137"/>
                </a:lnTo>
                <a:lnTo>
                  <a:pt x="142" y="134"/>
                </a:lnTo>
                <a:lnTo>
                  <a:pt x="153" y="126"/>
                </a:lnTo>
                <a:lnTo>
                  <a:pt x="162" y="113"/>
                </a:lnTo>
                <a:lnTo>
                  <a:pt x="168" y="113"/>
                </a:lnTo>
                <a:lnTo>
                  <a:pt x="171" y="109"/>
                </a:lnTo>
                <a:lnTo>
                  <a:pt x="173" y="101"/>
                </a:lnTo>
                <a:lnTo>
                  <a:pt x="175" y="98"/>
                </a:lnTo>
                <a:lnTo>
                  <a:pt x="180" y="98"/>
                </a:lnTo>
                <a:lnTo>
                  <a:pt x="186" y="96"/>
                </a:lnTo>
                <a:lnTo>
                  <a:pt x="191" y="98"/>
                </a:lnTo>
                <a:lnTo>
                  <a:pt x="199" y="95"/>
                </a:lnTo>
                <a:lnTo>
                  <a:pt x="194" y="90"/>
                </a:lnTo>
                <a:lnTo>
                  <a:pt x="191" y="86"/>
                </a:lnTo>
                <a:lnTo>
                  <a:pt x="191" y="83"/>
                </a:lnTo>
                <a:lnTo>
                  <a:pt x="198" y="82"/>
                </a:lnTo>
                <a:lnTo>
                  <a:pt x="201" y="72"/>
                </a:lnTo>
                <a:lnTo>
                  <a:pt x="199" y="70"/>
                </a:lnTo>
                <a:lnTo>
                  <a:pt x="194" y="67"/>
                </a:lnTo>
                <a:lnTo>
                  <a:pt x="188" y="67"/>
                </a:lnTo>
                <a:lnTo>
                  <a:pt x="178" y="67"/>
                </a:lnTo>
                <a:lnTo>
                  <a:pt x="176" y="62"/>
                </a:lnTo>
                <a:lnTo>
                  <a:pt x="173" y="57"/>
                </a:lnTo>
                <a:lnTo>
                  <a:pt x="168" y="52"/>
                </a:lnTo>
                <a:lnTo>
                  <a:pt x="165" y="49"/>
                </a:lnTo>
                <a:lnTo>
                  <a:pt x="167" y="46"/>
                </a:lnTo>
                <a:lnTo>
                  <a:pt x="167" y="39"/>
                </a:lnTo>
                <a:close/>
              </a:path>
            </a:pathLst>
          </a:custGeom>
          <a:solidFill>
            <a:srgbClr val="FF00C5">
              <a:alpha val="23137"/>
            </a:srgbClr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32" name="Freeform 40"/>
          <p:cNvSpPr>
            <a:spLocks/>
          </p:cNvSpPr>
          <p:nvPr/>
        </p:nvSpPr>
        <p:spPr bwMode="auto">
          <a:xfrm>
            <a:off x="2560638" y="3314700"/>
            <a:ext cx="569912" cy="479425"/>
          </a:xfrm>
          <a:custGeom>
            <a:avLst/>
            <a:gdLst>
              <a:gd name="T0" fmla="*/ 2147483647 w 563"/>
              <a:gd name="T1" fmla="*/ 2147483647 h 308"/>
              <a:gd name="T2" fmla="*/ 2147483647 w 563"/>
              <a:gd name="T3" fmla="*/ 2147483647 h 308"/>
              <a:gd name="T4" fmla="*/ 2147483647 w 563"/>
              <a:gd name="T5" fmla="*/ 2147483647 h 308"/>
              <a:gd name="T6" fmla="*/ 2147483647 w 563"/>
              <a:gd name="T7" fmla="*/ 2147483647 h 308"/>
              <a:gd name="T8" fmla="*/ 2147483647 w 563"/>
              <a:gd name="T9" fmla="*/ 2147483647 h 308"/>
              <a:gd name="T10" fmla="*/ 2147483647 w 563"/>
              <a:gd name="T11" fmla="*/ 2147483647 h 308"/>
              <a:gd name="T12" fmla="*/ 2147483647 w 563"/>
              <a:gd name="T13" fmla="*/ 2147483647 h 308"/>
              <a:gd name="T14" fmla="*/ 2147483647 w 563"/>
              <a:gd name="T15" fmla="*/ 2147483647 h 308"/>
              <a:gd name="T16" fmla="*/ 2147483647 w 563"/>
              <a:gd name="T17" fmla="*/ 2147483647 h 308"/>
              <a:gd name="T18" fmla="*/ 2147483647 w 563"/>
              <a:gd name="T19" fmla="*/ 2147483647 h 308"/>
              <a:gd name="T20" fmla="*/ 2147483647 w 563"/>
              <a:gd name="T21" fmla="*/ 2147483647 h 308"/>
              <a:gd name="T22" fmla="*/ 2147483647 w 563"/>
              <a:gd name="T23" fmla="*/ 2147483647 h 308"/>
              <a:gd name="T24" fmla="*/ 2147483647 w 563"/>
              <a:gd name="T25" fmla="*/ 2147483647 h 308"/>
              <a:gd name="T26" fmla="*/ 2147483647 w 563"/>
              <a:gd name="T27" fmla="*/ 2147483647 h 308"/>
              <a:gd name="T28" fmla="*/ 2147483647 w 563"/>
              <a:gd name="T29" fmla="*/ 2147483647 h 308"/>
              <a:gd name="T30" fmla="*/ 2147483647 w 563"/>
              <a:gd name="T31" fmla="*/ 2147483647 h 308"/>
              <a:gd name="T32" fmla="*/ 2147483647 w 563"/>
              <a:gd name="T33" fmla="*/ 2147483647 h 308"/>
              <a:gd name="T34" fmla="*/ 2147483647 w 563"/>
              <a:gd name="T35" fmla="*/ 2147483647 h 308"/>
              <a:gd name="T36" fmla="*/ 2147483647 w 563"/>
              <a:gd name="T37" fmla="*/ 2147483647 h 308"/>
              <a:gd name="T38" fmla="*/ 2147483647 w 563"/>
              <a:gd name="T39" fmla="*/ 2147483647 h 308"/>
              <a:gd name="T40" fmla="*/ 2147483647 w 563"/>
              <a:gd name="T41" fmla="*/ 2147483647 h 308"/>
              <a:gd name="T42" fmla="*/ 2147483647 w 563"/>
              <a:gd name="T43" fmla="*/ 2147483647 h 308"/>
              <a:gd name="T44" fmla="*/ 2147483647 w 563"/>
              <a:gd name="T45" fmla="*/ 2147483647 h 308"/>
              <a:gd name="T46" fmla="*/ 2147483647 w 563"/>
              <a:gd name="T47" fmla="*/ 2147483647 h 308"/>
              <a:gd name="T48" fmla="*/ 2147483647 w 563"/>
              <a:gd name="T49" fmla="*/ 2147483647 h 308"/>
              <a:gd name="T50" fmla="*/ 2147483647 w 563"/>
              <a:gd name="T51" fmla="*/ 2147483647 h 308"/>
              <a:gd name="T52" fmla="*/ 2147483647 w 563"/>
              <a:gd name="T53" fmla="*/ 2147483647 h 308"/>
              <a:gd name="T54" fmla="*/ 2147483647 w 563"/>
              <a:gd name="T55" fmla="*/ 2147483647 h 308"/>
              <a:gd name="T56" fmla="*/ 2147483647 w 563"/>
              <a:gd name="T57" fmla="*/ 2147483647 h 308"/>
              <a:gd name="T58" fmla="*/ 2147483647 w 563"/>
              <a:gd name="T59" fmla="*/ 2147483647 h 308"/>
              <a:gd name="T60" fmla="*/ 2147483647 w 563"/>
              <a:gd name="T61" fmla="*/ 2147483647 h 308"/>
              <a:gd name="T62" fmla="*/ 2147483647 w 563"/>
              <a:gd name="T63" fmla="*/ 2147483647 h 308"/>
              <a:gd name="T64" fmla="*/ 2147483647 w 563"/>
              <a:gd name="T65" fmla="*/ 2147483647 h 308"/>
              <a:gd name="T66" fmla="*/ 2147483647 w 563"/>
              <a:gd name="T67" fmla="*/ 2147483647 h 308"/>
              <a:gd name="T68" fmla="*/ 2147483647 w 563"/>
              <a:gd name="T69" fmla="*/ 2147483647 h 308"/>
              <a:gd name="T70" fmla="*/ 2147483647 w 563"/>
              <a:gd name="T71" fmla="*/ 2147483647 h 308"/>
              <a:gd name="T72" fmla="*/ 2147483647 w 563"/>
              <a:gd name="T73" fmla="*/ 2147483647 h 308"/>
              <a:gd name="T74" fmla="*/ 2147483647 w 563"/>
              <a:gd name="T75" fmla="*/ 2147483647 h 308"/>
              <a:gd name="T76" fmla="*/ 2147483647 w 563"/>
              <a:gd name="T77" fmla="*/ 2147483647 h 308"/>
              <a:gd name="T78" fmla="*/ 2147483647 w 563"/>
              <a:gd name="T79" fmla="*/ 2147483647 h 308"/>
              <a:gd name="T80" fmla="*/ 2147483647 w 563"/>
              <a:gd name="T81" fmla="*/ 2147483647 h 308"/>
              <a:gd name="T82" fmla="*/ 2147483647 w 563"/>
              <a:gd name="T83" fmla="*/ 2147483647 h 308"/>
              <a:gd name="T84" fmla="*/ 2147483647 w 563"/>
              <a:gd name="T85" fmla="*/ 2147483647 h 308"/>
              <a:gd name="T86" fmla="*/ 2147483647 w 563"/>
              <a:gd name="T87" fmla="*/ 2147483647 h 308"/>
              <a:gd name="T88" fmla="*/ 2147483647 w 563"/>
              <a:gd name="T89" fmla="*/ 2147483647 h 308"/>
              <a:gd name="T90" fmla="*/ 2147483647 w 563"/>
              <a:gd name="T91" fmla="*/ 2147483647 h 308"/>
              <a:gd name="T92" fmla="*/ 2147483647 w 563"/>
              <a:gd name="T93" fmla="*/ 2147483647 h 308"/>
              <a:gd name="T94" fmla="*/ 2147483647 w 563"/>
              <a:gd name="T95" fmla="*/ 2147483647 h 308"/>
              <a:gd name="T96" fmla="*/ 2147483647 w 563"/>
              <a:gd name="T97" fmla="*/ 2147483647 h 308"/>
              <a:gd name="T98" fmla="*/ 2147483647 w 563"/>
              <a:gd name="T99" fmla="*/ 2147483647 h 308"/>
              <a:gd name="T100" fmla="*/ 2147483647 w 563"/>
              <a:gd name="T101" fmla="*/ 2147483647 h 308"/>
              <a:gd name="T102" fmla="*/ 2147483647 w 563"/>
              <a:gd name="T103" fmla="*/ 2147483647 h 308"/>
              <a:gd name="T104" fmla="*/ 2147483647 w 563"/>
              <a:gd name="T105" fmla="*/ 2147483647 h 308"/>
              <a:gd name="T106" fmla="*/ 2147483647 w 563"/>
              <a:gd name="T107" fmla="*/ 2147483647 h 308"/>
              <a:gd name="T108" fmla="*/ 2147483647 w 563"/>
              <a:gd name="T109" fmla="*/ 2147483647 h 308"/>
              <a:gd name="T110" fmla="*/ 2147483647 w 563"/>
              <a:gd name="T111" fmla="*/ 2147483647 h 308"/>
              <a:gd name="T112" fmla="*/ 2147483647 w 563"/>
              <a:gd name="T113" fmla="*/ 2147483647 h 308"/>
              <a:gd name="T114" fmla="*/ 2147483647 w 563"/>
              <a:gd name="T115" fmla="*/ 2147483647 h 308"/>
              <a:gd name="T116" fmla="*/ 2147483647 w 563"/>
              <a:gd name="T117" fmla="*/ 2147483647 h 308"/>
              <a:gd name="T118" fmla="*/ 2147483647 w 563"/>
              <a:gd name="T119" fmla="*/ 2147483647 h 308"/>
              <a:gd name="T120" fmla="*/ 2147483647 w 563"/>
              <a:gd name="T121" fmla="*/ 2147483647 h 308"/>
              <a:gd name="T122" fmla="*/ 2147483647 w 563"/>
              <a:gd name="T123" fmla="*/ 2147483647 h 30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63"/>
              <a:gd name="T187" fmla="*/ 0 h 308"/>
              <a:gd name="T188" fmla="*/ 563 w 563"/>
              <a:gd name="T189" fmla="*/ 308 h 30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63" h="308">
                <a:moveTo>
                  <a:pt x="72" y="8"/>
                </a:moveTo>
                <a:lnTo>
                  <a:pt x="77" y="10"/>
                </a:lnTo>
                <a:lnTo>
                  <a:pt x="85" y="15"/>
                </a:lnTo>
                <a:lnTo>
                  <a:pt x="93" y="16"/>
                </a:lnTo>
                <a:lnTo>
                  <a:pt x="97" y="16"/>
                </a:lnTo>
                <a:lnTo>
                  <a:pt x="128" y="3"/>
                </a:lnTo>
                <a:lnTo>
                  <a:pt x="131" y="1"/>
                </a:lnTo>
                <a:lnTo>
                  <a:pt x="136" y="1"/>
                </a:lnTo>
                <a:lnTo>
                  <a:pt x="178" y="0"/>
                </a:lnTo>
                <a:lnTo>
                  <a:pt x="198" y="23"/>
                </a:lnTo>
                <a:lnTo>
                  <a:pt x="211" y="21"/>
                </a:lnTo>
                <a:lnTo>
                  <a:pt x="214" y="16"/>
                </a:lnTo>
                <a:lnTo>
                  <a:pt x="235" y="11"/>
                </a:lnTo>
                <a:lnTo>
                  <a:pt x="242" y="16"/>
                </a:lnTo>
                <a:lnTo>
                  <a:pt x="263" y="16"/>
                </a:lnTo>
                <a:lnTo>
                  <a:pt x="291" y="16"/>
                </a:lnTo>
                <a:lnTo>
                  <a:pt x="293" y="18"/>
                </a:lnTo>
                <a:lnTo>
                  <a:pt x="302" y="18"/>
                </a:lnTo>
                <a:lnTo>
                  <a:pt x="312" y="23"/>
                </a:lnTo>
                <a:lnTo>
                  <a:pt x="319" y="24"/>
                </a:lnTo>
                <a:lnTo>
                  <a:pt x="328" y="28"/>
                </a:lnTo>
                <a:lnTo>
                  <a:pt x="335" y="26"/>
                </a:lnTo>
                <a:lnTo>
                  <a:pt x="342" y="28"/>
                </a:lnTo>
                <a:lnTo>
                  <a:pt x="337" y="34"/>
                </a:lnTo>
                <a:lnTo>
                  <a:pt x="340" y="36"/>
                </a:lnTo>
                <a:lnTo>
                  <a:pt x="335" y="39"/>
                </a:lnTo>
                <a:lnTo>
                  <a:pt x="337" y="42"/>
                </a:lnTo>
                <a:lnTo>
                  <a:pt x="343" y="42"/>
                </a:lnTo>
                <a:lnTo>
                  <a:pt x="342" y="44"/>
                </a:lnTo>
                <a:lnTo>
                  <a:pt x="340" y="47"/>
                </a:lnTo>
                <a:lnTo>
                  <a:pt x="345" y="52"/>
                </a:lnTo>
                <a:lnTo>
                  <a:pt x="351" y="54"/>
                </a:lnTo>
                <a:lnTo>
                  <a:pt x="356" y="60"/>
                </a:lnTo>
                <a:lnTo>
                  <a:pt x="353" y="62"/>
                </a:lnTo>
                <a:lnTo>
                  <a:pt x="361" y="67"/>
                </a:lnTo>
                <a:lnTo>
                  <a:pt x="363" y="65"/>
                </a:lnTo>
                <a:lnTo>
                  <a:pt x="377" y="67"/>
                </a:lnTo>
                <a:lnTo>
                  <a:pt x="381" y="70"/>
                </a:lnTo>
                <a:lnTo>
                  <a:pt x="417" y="73"/>
                </a:lnTo>
                <a:lnTo>
                  <a:pt x="417" y="75"/>
                </a:lnTo>
                <a:lnTo>
                  <a:pt x="415" y="77"/>
                </a:lnTo>
                <a:lnTo>
                  <a:pt x="415" y="78"/>
                </a:lnTo>
                <a:lnTo>
                  <a:pt x="428" y="80"/>
                </a:lnTo>
                <a:lnTo>
                  <a:pt x="435" y="81"/>
                </a:lnTo>
                <a:lnTo>
                  <a:pt x="431" y="85"/>
                </a:lnTo>
                <a:lnTo>
                  <a:pt x="425" y="86"/>
                </a:lnTo>
                <a:lnTo>
                  <a:pt x="410" y="91"/>
                </a:lnTo>
                <a:lnTo>
                  <a:pt x="412" y="98"/>
                </a:lnTo>
                <a:lnTo>
                  <a:pt x="426" y="99"/>
                </a:lnTo>
                <a:lnTo>
                  <a:pt x="431" y="109"/>
                </a:lnTo>
                <a:lnTo>
                  <a:pt x="441" y="111"/>
                </a:lnTo>
                <a:lnTo>
                  <a:pt x="443" y="116"/>
                </a:lnTo>
                <a:lnTo>
                  <a:pt x="449" y="119"/>
                </a:lnTo>
                <a:lnTo>
                  <a:pt x="459" y="122"/>
                </a:lnTo>
                <a:lnTo>
                  <a:pt x="470" y="122"/>
                </a:lnTo>
                <a:lnTo>
                  <a:pt x="475" y="121"/>
                </a:lnTo>
                <a:lnTo>
                  <a:pt x="485" y="117"/>
                </a:lnTo>
                <a:lnTo>
                  <a:pt x="497" y="119"/>
                </a:lnTo>
                <a:lnTo>
                  <a:pt x="506" y="122"/>
                </a:lnTo>
                <a:lnTo>
                  <a:pt x="519" y="121"/>
                </a:lnTo>
                <a:lnTo>
                  <a:pt x="536" y="121"/>
                </a:lnTo>
                <a:lnTo>
                  <a:pt x="544" y="119"/>
                </a:lnTo>
                <a:lnTo>
                  <a:pt x="552" y="119"/>
                </a:lnTo>
                <a:lnTo>
                  <a:pt x="555" y="121"/>
                </a:lnTo>
                <a:lnTo>
                  <a:pt x="559" y="124"/>
                </a:lnTo>
                <a:lnTo>
                  <a:pt x="563" y="130"/>
                </a:lnTo>
                <a:lnTo>
                  <a:pt x="557" y="134"/>
                </a:lnTo>
                <a:lnTo>
                  <a:pt x="552" y="135"/>
                </a:lnTo>
                <a:lnTo>
                  <a:pt x="549" y="142"/>
                </a:lnTo>
                <a:lnTo>
                  <a:pt x="544" y="143"/>
                </a:lnTo>
                <a:lnTo>
                  <a:pt x="537" y="143"/>
                </a:lnTo>
                <a:lnTo>
                  <a:pt x="534" y="147"/>
                </a:lnTo>
                <a:lnTo>
                  <a:pt x="534" y="148"/>
                </a:lnTo>
                <a:lnTo>
                  <a:pt x="537" y="152"/>
                </a:lnTo>
                <a:lnTo>
                  <a:pt x="542" y="153"/>
                </a:lnTo>
                <a:lnTo>
                  <a:pt x="544" y="155"/>
                </a:lnTo>
                <a:lnTo>
                  <a:pt x="541" y="158"/>
                </a:lnTo>
                <a:lnTo>
                  <a:pt x="537" y="161"/>
                </a:lnTo>
                <a:lnTo>
                  <a:pt x="529" y="163"/>
                </a:lnTo>
                <a:lnTo>
                  <a:pt x="523" y="165"/>
                </a:lnTo>
                <a:lnTo>
                  <a:pt x="518" y="166"/>
                </a:lnTo>
                <a:lnTo>
                  <a:pt x="511" y="170"/>
                </a:lnTo>
                <a:lnTo>
                  <a:pt x="508" y="166"/>
                </a:lnTo>
                <a:lnTo>
                  <a:pt x="482" y="173"/>
                </a:lnTo>
                <a:lnTo>
                  <a:pt x="470" y="166"/>
                </a:lnTo>
                <a:lnTo>
                  <a:pt x="464" y="168"/>
                </a:lnTo>
                <a:lnTo>
                  <a:pt x="469" y="174"/>
                </a:lnTo>
                <a:lnTo>
                  <a:pt x="459" y="183"/>
                </a:lnTo>
                <a:lnTo>
                  <a:pt x="441" y="184"/>
                </a:lnTo>
                <a:lnTo>
                  <a:pt x="443" y="179"/>
                </a:lnTo>
                <a:lnTo>
                  <a:pt x="441" y="176"/>
                </a:lnTo>
                <a:lnTo>
                  <a:pt x="431" y="176"/>
                </a:lnTo>
                <a:lnTo>
                  <a:pt x="405" y="176"/>
                </a:lnTo>
                <a:lnTo>
                  <a:pt x="400" y="176"/>
                </a:lnTo>
                <a:lnTo>
                  <a:pt x="397" y="173"/>
                </a:lnTo>
                <a:lnTo>
                  <a:pt x="394" y="174"/>
                </a:lnTo>
                <a:lnTo>
                  <a:pt x="394" y="179"/>
                </a:lnTo>
                <a:lnTo>
                  <a:pt x="407" y="181"/>
                </a:lnTo>
                <a:lnTo>
                  <a:pt x="420" y="186"/>
                </a:lnTo>
                <a:lnTo>
                  <a:pt x="435" y="189"/>
                </a:lnTo>
                <a:lnTo>
                  <a:pt x="430" y="192"/>
                </a:lnTo>
                <a:lnTo>
                  <a:pt x="425" y="196"/>
                </a:lnTo>
                <a:lnTo>
                  <a:pt x="423" y="197"/>
                </a:lnTo>
                <a:lnTo>
                  <a:pt x="433" y="199"/>
                </a:lnTo>
                <a:lnTo>
                  <a:pt x="441" y="197"/>
                </a:lnTo>
                <a:lnTo>
                  <a:pt x="443" y="201"/>
                </a:lnTo>
                <a:lnTo>
                  <a:pt x="443" y="202"/>
                </a:lnTo>
                <a:lnTo>
                  <a:pt x="441" y="205"/>
                </a:lnTo>
                <a:lnTo>
                  <a:pt x="439" y="209"/>
                </a:lnTo>
                <a:lnTo>
                  <a:pt x="443" y="209"/>
                </a:lnTo>
                <a:lnTo>
                  <a:pt x="449" y="207"/>
                </a:lnTo>
                <a:lnTo>
                  <a:pt x="452" y="205"/>
                </a:lnTo>
                <a:lnTo>
                  <a:pt x="456" y="205"/>
                </a:lnTo>
                <a:lnTo>
                  <a:pt x="459" y="207"/>
                </a:lnTo>
                <a:lnTo>
                  <a:pt x="462" y="212"/>
                </a:lnTo>
                <a:lnTo>
                  <a:pt x="462" y="217"/>
                </a:lnTo>
                <a:lnTo>
                  <a:pt x="462" y="222"/>
                </a:lnTo>
                <a:lnTo>
                  <a:pt x="462" y="225"/>
                </a:lnTo>
                <a:lnTo>
                  <a:pt x="470" y="228"/>
                </a:lnTo>
                <a:lnTo>
                  <a:pt x="475" y="230"/>
                </a:lnTo>
                <a:lnTo>
                  <a:pt x="482" y="235"/>
                </a:lnTo>
                <a:lnTo>
                  <a:pt x="485" y="240"/>
                </a:lnTo>
                <a:lnTo>
                  <a:pt x="480" y="243"/>
                </a:lnTo>
                <a:lnTo>
                  <a:pt x="474" y="246"/>
                </a:lnTo>
                <a:lnTo>
                  <a:pt x="469" y="248"/>
                </a:lnTo>
                <a:lnTo>
                  <a:pt x="462" y="250"/>
                </a:lnTo>
                <a:lnTo>
                  <a:pt x="456" y="251"/>
                </a:lnTo>
                <a:lnTo>
                  <a:pt x="449" y="253"/>
                </a:lnTo>
                <a:lnTo>
                  <a:pt x="444" y="256"/>
                </a:lnTo>
                <a:lnTo>
                  <a:pt x="438" y="259"/>
                </a:lnTo>
                <a:lnTo>
                  <a:pt x="435" y="263"/>
                </a:lnTo>
                <a:lnTo>
                  <a:pt x="428" y="269"/>
                </a:lnTo>
                <a:lnTo>
                  <a:pt x="426" y="272"/>
                </a:lnTo>
                <a:lnTo>
                  <a:pt x="420" y="271"/>
                </a:lnTo>
                <a:lnTo>
                  <a:pt x="413" y="271"/>
                </a:lnTo>
                <a:lnTo>
                  <a:pt x="407" y="272"/>
                </a:lnTo>
                <a:lnTo>
                  <a:pt x="402" y="276"/>
                </a:lnTo>
                <a:lnTo>
                  <a:pt x="399" y="277"/>
                </a:lnTo>
                <a:lnTo>
                  <a:pt x="390" y="279"/>
                </a:lnTo>
                <a:lnTo>
                  <a:pt x="384" y="277"/>
                </a:lnTo>
                <a:lnTo>
                  <a:pt x="379" y="277"/>
                </a:lnTo>
                <a:lnTo>
                  <a:pt x="374" y="277"/>
                </a:lnTo>
                <a:lnTo>
                  <a:pt x="373" y="279"/>
                </a:lnTo>
                <a:lnTo>
                  <a:pt x="363" y="279"/>
                </a:lnTo>
                <a:lnTo>
                  <a:pt x="368" y="269"/>
                </a:lnTo>
                <a:lnTo>
                  <a:pt x="361" y="271"/>
                </a:lnTo>
                <a:lnTo>
                  <a:pt x="358" y="266"/>
                </a:lnTo>
                <a:lnTo>
                  <a:pt x="355" y="266"/>
                </a:lnTo>
                <a:lnTo>
                  <a:pt x="350" y="267"/>
                </a:lnTo>
                <a:lnTo>
                  <a:pt x="348" y="269"/>
                </a:lnTo>
                <a:lnTo>
                  <a:pt x="350" y="271"/>
                </a:lnTo>
                <a:lnTo>
                  <a:pt x="350" y="274"/>
                </a:lnTo>
                <a:lnTo>
                  <a:pt x="348" y="277"/>
                </a:lnTo>
                <a:lnTo>
                  <a:pt x="345" y="277"/>
                </a:lnTo>
                <a:lnTo>
                  <a:pt x="343" y="274"/>
                </a:lnTo>
                <a:lnTo>
                  <a:pt x="342" y="272"/>
                </a:lnTo>
                <a:lnTo>
                  <a:pt x="338" y="272"/>
                </a:lnTo>
                <a:lnTo>
                  <a:pt x="337" y="276"/>
                </a:lnTo>
                <a:lnTo>
                  <a:pt x="333" y="277"/>
                </a:lnTo>
                <a:lnTo>
                  <a:pt x="328" y="276"/>
                </a:lnTo>
                <a:lnTo>
                  <a:pt x="327" y="274"/>
                </a:lnTo>
                <a:lnTo>
                  <a:pt x="322" y="272"/>
                </a:lnTo>
                <a:lnTo>
                  <a:pt x="320" y="274"/>
                </a:lnTo>
                <a:lnTo>
                  <a:pt x="320" y="276"/>
                </a:lnTo>
                <a:lnTo>
                  <a:pt x="319" y="277"/>
                </a:lnTo>
                <a:lnTo>
                  <a:pt x="317" y="281"/>
                </a:lnTo>
                <a:lnTo>
                  <a:pt x="314" y="282"/>
                </a:lnTo>
                <a:lnTo>
                  <a:pt x="315" y="285"/>
                </a:lnTo>
                <a:lnTo>
                  <a:pt x="315" y="289"/>
                </a:lnTo>
                <a:lnTo>
                  <a:pt x="315" y="292"/>
                </a:lnTo>
                <a:lnTo>
                  <a:pt x="312" y="292"/>
                </a:lnTo>
                <a:lnTo>
                  <a:pt x="309" y="289"/>
                </a:lnTo>
                <a:lnTo>
                  <a:pt x="297" y="285"/>
                </a:lnTo>
                <a:lnTo>
                  <a:pt x="291" y="292"/>
                </a:lnTo>
                <a:lnTo>
                  <a:pt x="289" y="294"/>
                </a:lnTo>
                <a:lnTo>
                  <a:pt x="294" y="297"/>
                </a:lnTo>
                <a:lnTo>
                  <a:pt x="296" y="298"/>
                </a:lnTo>
                <a:lnTo>
                  <a:pt x="296" y="302"/>
                </a:lnTo>
                <a:lnTo>
                  <a:pt x="293" y="305"/>
                </a:lnTo>
                <a:lnTo>
                  <a:pt x="291" y="307"/>
                </a:lnTo>
                <a:lnTo>
                  <a:pt x="286" y="307"/>
                </a:lnTo>
                <a:lnTo>
                  <a:pt x="283" y="305"/>
                </a:lnTo>
                <a:lnTo>
                  <a:pt x="278" y="298"/>
                </a:lnTo>
                <a:lnTo>
                  <a:pt x="266" y="300"/>
                </a:lnTo>
                <a:lnTo>
                  <a:pt x="258" y="300"/>
                </a:lnTo>
                <a:lnTo>
                  <a:pt x="245" y="305"/>
                </a:lnTo>
                <a:lnTo>
                  <a:pt x="242" y="303"/>
                </a:lnTo>
                <a:lnTo>
                  <a:pt x="239" y="303"/>
                </a:lnTo>
                <a:lnTo>
                  <a:pt x="234" y="307"/>
                </a:lnTo>
                <a:lnTo>
                  <a:pt x="231" y="307"/>
                </a:lnTo>
                <a:lnTo>
                  <a:pt x="231" y="302"/>
                </a:lnTo>
                <a:lnTo>
                  <a:pt x="232" y="298"/>
                </a:lnTo>
                <a:lnTo>
                  <a:pt x="235" y="294"/>
                </a:lnTo>
                <a:lnTo>
                  <a:pt x="231" y="292"/>
                </a:lnTo>
                <a:lnTo>
                  <a:pt x="224" y="290"/>
                </a:lnTo>
                <a:lnTo>
                  <a:pt x="221" y="290"/>
                </a:lnTo>
                <a:lnTo>
                  <a:pt x="217" y="292"/>
                </a:lnTo>
                <a:lnTo>
                  <a:pt x="217" y="295"/>
                </a:lnTo>
                <a:lnTo>
                  <a:pt x="216" y="298"/>
                </a:lnTo>
                <a:lnTo>
                  <a:pt x="217" y="302"/>
                </a:lnTo>
                <a:lnTo>
                  <a:pt x="217" y="303"/>
                </a:lnTo>
                <a:lnTo>
                  <a:pt x="217" y="307"/>
                </a:lnTo>
                <a:lnTo>
                  <a:pt x="214" y="308"/>
                </a:lnTo>
                <a:lnTo>
                  <a:pt x="209" y="308"/>
                </a:lnTo>
                <a:lnTo>
                  <a:pt x="206" y="307"/>
                </a:lnTo>
                <a:lnTo>
                  <a:pt x="203" y="305"/>
                </a:lnTo>
                <a:lnTo>
                  <a:pt x="201" y="302"/>
                </a:lnTo>
                <a:lnTo>
                  <a:pt x="201" y="298"/>
                </a:lnTo>
                <a:lnTo>
                  <a:pt x="204" y="294"/>
                </a:lnTo>
                <a:lnTo>
                  <a:pt x="193" y="292"/>
                </a:lnTo>
                <a:lnTo>
                  <a:pt x="195" y="287"/>
                </a:lnTo>
                <a:lnTo>
                  <a:pt x="190" y="284"/>
                </a:lnTo>
                <a:lnTo>
                  <a:pt x="185" y="282"/>
                </a:lnTo>
                <a:lnTo>
                  <a:pt x="180" y="282"/>
                </a:lnTo>
                <a:lnTo>
                  <a:pt x="177" y="282"/>
                </a:lnTo>
                <a:lnTo>
                  <a:pt x="173" y="284"/>
                </a:lnTo>
                <a:lnTo>
                  <a:pt x="172" y="287"/>
                </a:lnTo>
                <a:lnTo>
                  <a:pt x="172" y="290"/>
                </a:lnTo>
                <a:lnTo>
                  <a:pt x="178" y="302"/>
                </a:lnTo>
                <a:lnTo>
                  <a:pt x="175" y="302"/>
                </a:lnTo>
                <a:lnTo>
                  <a:pt x="169" y="302"/>
                </a:lnTo>
                <a:lnTo>
                  <a:pt x="155" y="303"/>
                </a:lnTo>
                <a:lnTo>
                  <a:pt x="151" y="303"/>
                </a:lnTo>
                <a:lnTo>
                  <a:pt x="144" y="300"/>
                </a:lnTo>
                <a:lnTo>
                  <a:pt x="136" y="298"/>
                </a:lnTo>
                <a:lnTo>
                  <a:pt x="133" y="297"/>
                </a:lnTo>
                <a:lnTo>
                  <a:pt x="131" y="294"/>
                </a:lnTo>
                <a:lnTo>
                  <a:pt x="131" y="290"/>
                </a:lnTo>
                <a:lnTo>
                  <a:pt x="131" y="289"/>
                </a:lnTo>
                <a:lnTo>
                  <a:pt x="128" y="285"/>
                </a:lnTo>
                <a:lnTo>
                  <a:pt x="126" y="284"/>
                </a:lnTo>
                <a:lnTo>
                  <a:pt x="128" y="281"/>
                </a:lnTo>
                <a:lnTo>
                  <a:pt x="124" y="279"/>
                </a:lnTo>
                <a:lnTo>
                  <a:pt x="89" y="269"/>
                </a:lnTo>
                <a:lnTo>
                  <a:pt x="85" y="267"/>
                </a:lnTo>
                <a:lnTo>
                  <a:pt x="85" y="264"/>
                </a:lnTo>
                <a:lnTo>
                  <a:pt x="82" y="263"/>
                </a:lnTo>
                <a:lnTo>
                  <a:pt x="77" y="261"/>
                </a:lnTo>
                <a:lnTo>
                  <a:pt x="77" y="259"/>
                </a:lnTo>
                <a:lnTo>
                  <a:pt x="79" y="256"/>
                </a:lnTo>
                <a:lnTo>
                  <a:pt x="80" y="253"/>
                </a:lnTo>
                <a:lnTo>
                  <a:pt x="82" y="250"/>
                </a:lnTo>
                <a:lnTo>
                  <a:pt x="84" y="248"/>
                </a:lnTo>
                <a:lnTo>
                  <a:pt x="90" y="246"/>
                </a:lnTo>
                <a:lnTo>
                  <a:pt x="93" y="245"/>
                </a:lnTo>
                <a:lnTo>
                  <a:pt x="93" y="240"/>
                </a:lnTo>
                <a:lnTo>
                  <a:pt x="89" y="240"/>
                </a:lnTo>
                <a:lnTo>
                  <a:pt x="82" y="238"/>
                </a:lnTo>
                <a:lnTo>
                  <a:pt x="85" y="236"/>
                </a:lnTo>
                <a:lnTo>
                  <a:pt x="84" y="233"/>
                </a:lnTo>
                <a:lnTo>
                  <a:pt x="80" y="230"/>
                </a:lnTo>
                <a:lnTo>
                  <a:pt x="75" y="228"/>
                </a:lnTo>
                <a:lnTo>
                  <a:pt x="69" y="227"/>
                </a:lnTo>
                <a:lnTo>
                  <a:pt x="67" y="222"/>
                </a:lnTo>
                <a:lnTo>
                  <a:pt x="66" y="219"/>
                </a:lnTo>
                <a:lnTo>
                  <a:pt x="61" y="217"/>
                </a:lnTo>
                <a:lnTo>
                  <a:pt x="54" y="215"/>
                </a:lnTo>
                <a:lnTo>
                  <a:pt x="49" y="214"/>
                </a:lnTo>
                <a:lnTo>
                  <a:pt x="43" y="215"/>
                </a:lnTo>
                <a:lnTo>
                  <a:pt x="38" y="214"/>
                </a:lnTo>
                <a:lnTo>
                  <a:pt x="43" y="209"/>
                </a:lnTo>
                <a:lnTo>
                  <a:pt x="53" y="210"/>
                </a:lnTo>
                <a:lnTo>
                  <a:pt x="64" y="212"/>
                </a:lnTo>
                <a:lnTo>
                  <a:pt x="69" y="214"/>
                </a:lnTo>
                <a:lnTo>
                  <a:pt x="74" y="210"/>
                </a:lnTo>
                <a:lnTo>
                  <a:pt x="84" y="212"/>
                </a:lnTo>
                <a:lnTo>
                  <a:pt x="92" y="210"/>
                </a:lnTo>
                <a:lnTo>
                  <a:pt x="95" y="207"/>
                </a:lnTo>
                <a:lnTo>
                  <a:pt x="87" y="204"/>
                </a:lnTo>
                <a:lnTo>
                  <a:pt x="84" y="205"/>
                </a:lnTo>
                <a:lnTo>
                  <a:pt x="72" y="202"/>
                </a:lnTo>
                <a:lnTo>
                  <a:pt x="75" y="194"/>
                </a:lnTo>
                <a:lnTo>
                  <a:pt x="87" y="192"/>
                </a:lnTo>
                <a:lnTo>
                  <a:pt x="90" y="192"/>
                </a:lnTo>
                <a:lnTo>
                  <a:pt x="95" y="191"/>
                </a:lnTo>
                <a:lnTo>
                  <a:pt x="102" y="188"/>
                </a:lnTo>
                <a:lnTo>
                  <a:pt x="103" y="183"/>
                </a:lnTo>
                <a:lnTo>
                  <a:pt x="95" y="179"/>
                </a:lnTo>
                <a:lnTo>
                  <a:pt x="92" y="179"/>
                </a:lnTo>
                <a:lnTo>
                  <a:pt x="89" y="183"/>
                </a:lnTo>
                <a:lnTo>
                  <a:pt x="80" y="181"/>
                </a:lnTo>
                <a:lnTo>
                  <a:pt x="75" y="179"/>
                </a:lnTo>
                <a:lnTo>
                  <a:pt x="80" y="176"/>
                </a:lnTo>
                <a:lnTo>
                  <a:pt x="87" y="171"/>
                </a:lnTo>
                <a:lnTo>
                  <a:pt x="90" y="168"/>
                </a:lnTo>
                <a:lnTo>
                  <a:pt x="93" y="166"/>
                </a:lnTo>
                <a:lnTo>
                  <a:pt x="97" y="163"/>
                </a:lnTo>
                <a:lnTo>
                  <a:pt x="92" y="161"/>
                </a:lnTo>
                <a:lnTo>
                  <a:pt x="87" y="160"/>
                </a:lnTo>
                <a:lnTo>
                  <a:pt x="87" y="157"/>
                </a:lnTo>
                <a:lnTo>
                  <a:pt x="90" y="155"/>
                </a:lnTo>
                <a:lnTo>
                  <a:pt x="95" y="157"/>
                </a:lnTo>
                <a:lnTo>
                  <a:pt x="98" y="155"/>
                </a:lnTo>
                <a:lnTo>
                  <a:pt x="98" y="150"/>
                </a:lnTo>
                <a:lnTo>
                  <a:pt x="103" y="147"/>
                </a:lnTo>
                <a:lnTo>
                  <a:pt x="106" y="147"/>
                </a:lnTo>
                <a:lnTo>
                  <a:pt x="110" y="147"/>
                </a:lnTo>
                <a:lnTo>
                  <a:pt x="111" y="148"/>
                </a:lnTo>
                <a:lnTo>
                  <a:pt x="110" y="152"/>
                </a:lnTo>
                <a:lnTo>
                  <a:pt x="113" y="153"/>
                </a:lnTo>
                <a:lnTo>
                  <a:pt x="116" y="152"/>
                </a:lnTo>
                <a:lnTo>
                  <a:pt x="121" y="153"/>
                </a:lnTo>
                <a:lnTo>
                  <a:pt x="121" y="157"/>
                </a:lnTo>
                <a:lnTo>
                  <a:pt x="123" y="160"/>
                </a:lnTo>
                <a:lnTo>
                  <a:pt x="121" y="163"/>
                </a:lnTo>
                <a:lnTo>
                  <a:pt x="120" y="165"/>
                </a:lnTo>
                <a:lnTo>
                  <a:pt x="120" y="168"/>
                </a:lnTo>
                <a:lnTo>
                  <a:pt x="124" y="170"/>
                </a:lnTo>
                <a:lnTo>
                  <a:pt x="129" y="170"/>
                </a:lnTo>
                <a:lnTo>
                  <a:pt x="136" y="171"/>
                </a:lnTo>
                <a:lnTo>
                  <a:pt x="139" y="173"/>
                </a:lnTo>
                <a:lnTo>
                  <a:pt x="146" y="171"/>
                </a:lnTo>
                <a:lnTo>
                  <a:pt x="149" y="170"/>
                </a:lnTo>
                <a:lnTo>
                  <a:pt x="149" y="166"/>
                </a:lnTo>
                <a:lnTo>
                  <a:pt x="149" y="165"/>
                </a:lnTo>
                <a:lnTo>
                  <a:pt x="144" y="165"/>
                </a:lnTo>
                <a:lnTo>
                  <a:pt x="142" y="165"/>
                </a:lnTo>
                <a:lnTo>
                  <a:pt x="138" y="165"/>
                </a:lnTo>
                <a:lnTo>
                  <a:pt x="138" y="161"/>
                </a:lnTo>
                <a:lnTo>
                  <a:pt x="138" y="158"/>
                </a:lnTo>
                <a:lnTo>
                  <a:pt x="139" y="157"/>
                </a:lnTo>
                <a:lnTo>
                  <a:pt x="141" y="157"/>
                </a:lnTo>
                <a:lnTo>
                  <a:pt x="144" y="157"/>
                </a:lnTo>
                <a:lnTo>
                  <a:pt x="147" y="157"/>
                </a:lnTo>
                <a:lnTo>
                  <a:pt x="157" y="153"/>
                </a:lnTo>
                <a:lnTo>
                  <a:pt x="157" y="148"/>
                </a:lnTo>
                <a:lnTo>
                  <a:pt x="155" y="147"/>
                </a:lnTo>
                <a:lnTo>
                  <a:pt x="151" y="145"/>
                </a:lnTo>
                <a:lnTo>
                  <a:pt x="146" y="143"/>
                </a:lnTo>
                <a:lnTo>
                  <a:pt x="142" y="145"/>
                </a:lnTo>
                <a:lnTo>
                  <a:pt x="138" y="145"/>
                </a:lnTo>
                <a:lnTo>
                  <a:pt x="129" y="145"/>
                </a:lnTo>
                <a:lnTo>
                  <a:pt x="123" y="147"/>
                </a:lnTo>
                <a:lnTo>
                  <a:pt x="121" y="145"/>
                </a:lnTo>
                <a:lnTo>
                  <a:pt x="113" y="143"/>
                </a:lnTo>
                <a:lnTo>
                  <a:pt x="110" y="140"/>
                </a:lnTo>
                <a:lnTo>
                  <a:pt x="110" y="139"/>
                </a:lnTo>
                <a:lnTo>
                  <a:pt x="111" y="137"/>
                </a:lnTo>
                <a:lnTo>
                  <a:pt x="108" y="135"/>
                </a:lnTo>
                <a:lnTo>
                  <a:pt x="103" y="135"/>
                </a:lnTo>
                <a:lnTo>
                  <a:pt x="95" y="135"/>
                </a:lnTo>
                <a:lnTo>
                  <a:pt x="89" y="135"/>
                </a:lnTo>
                <a:lnTo>
                  <a:pt x="84" y="134"/>
                </a:lnTo>
                <a:lnTo>
                  <a:pt x="80" y="132"/>
                </a:lnTo>
                <a:lnTo>
                  <a:pt x="75" y="130"/>
                </a:lnTo>
                <a:lnTo>
                  <a:pt x="72" y="129"/>
                </a:lnTo>
                <a:lnTo>
                  <a:pt x="67" y="129"/>
                </a:lnTo>
                <a:lnTo>
                  <a:pt x="62" y="127"/>
                </a:lnTo>
                <a:lnTo>
                  <a:pt x="59" y="127"/>
                </a:lnTo>
                <a:lnTo>
                  <a:pt x="53" y="129"/>
                </a:lnTo>
                <a:lnTo>
                  <a:pt x="41" y="130"/>
                </a:lnTo>
                <a:lnTo>
                  <a:pt x="36" y="127"/>
                </a:lnTo>
                <a:lnTo>
                  <a:pt x="40" y="117"/>
                </a:lnTo>
                <a:lnTo>
                  <a:pt x="48" y="108"/>
                </a:lnTo>
                <a:lnTo>
                  <a:pt x="40" y="103"/>
                </a:lnTo>
                <a:lnTo>
                  <a:pt x="41" y="91"/>
                </a:lnTo>
                <a:lnTo>
                  <a:pt x="33" y="93"/>
                </a:lnTo>
                <a:lnTo>
                  <a:pt x="22" y="96"/>
                </a:lnTo>
                <a:lnTo>
                  <a:pt x="9" y="98"/>
                </a:lnTo>
                <a:lnTo>
                  <a:pt x="2" y="94"/>
                </a:lnTo>
                <a:lnTo>
                  <a:pt x="0" y="88"/>
                </a:lnTo>
                <a:lnTo>
                  <a:pt x="4" y="85"/>
                </a:lnTo>
                <a:lnTo>
                  <a:pt x="15" y="86"/>
                </a:lnTo>
                <a:lnTo>
                  <a:pt x="22" y="78"/>
                </a:lnTo>
                <a:lnTo>
                  <a:pt x="33" y="72"/>
                </a:lnTo>
                <a:lnTo>
                  <a:pt x="46" y="67"/>
                </a:lnTo>
                <a:lnTo>
                  <a:pt x="35" y="57"/>
                </a:lnTo>
                <a:lnTo>
                  <a:pt x="22" y="44"/>
                </a:lnTo>
                <a:lnTo>
                  <a:pt x="10" y="31"/>
                </a:lnTo>
                <a:lnTo>
                  <a:pt x="7" y="24"/>
                </a:lnTo>
                <a:lnTo>
                  <a:pt x="13" y="19"/>
                </a:lnTo>
                <a:lnTo>
                  <a:pt x="23" y="23"/>
                </a:lnTo>
                <a:lnTo>
                  <a:pt x="35" y="24"/>
                </a:lnTo>
                <a:lnTo>
                  <a:pt x="51" y="18"/>
                </a:lnTo>
                <a:lnTo>
                  <a:pt x="56" y="13"/>
                </a:lnTo>
                <a:lnTo>
                  <a:pt x="72" y="8"/>
                </a:lnTo>
                <a:close/>
              </a:path>
            </a:pathLst>
          </a:custGeom>
          <a:solidFill>
            <a:srgbClr val="FFC000">
              <a:alpha val="69019"/>
            </a:srgbClr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33" name="Freeform 41"/>
          <p:cNvSpPr>
            <a:spLocks/>
          </p:cNvSpPr>
          <p:nvPr/>
        </p:nvSpPr>
        <p:spPr bwMode="auto">
          <a:xfrm>
            <a:off x="1928813" y="3327400"/>
            <a:ext cx="488950" cy="619125"/>
          </a:xfrm>
          <a:custGeom>
            <a:avLst/>
            <a:gdLst>
              <a:gd name="T0" fmla="*/ 2147483647 w 483"/>
              <a:gd name="T1" fmla="*/ 2147483647 h 398"/>
              <a:gd name="T2" fmla="*/ 2147483647 w 483"/>
              <a:gd name="T3" fmla="*/ 2147483647 h 398"/>
              <a:gd name="T4" fmla="*/ 2147483647 w 483"/>
              <a:gd name="T5" fmla="*/ 2147483647 h 398"/>
              <a:gd name="T6" fmla="*/ 2147483647 w 483"/>
              <a:gd name="T7" fmla="*/ 2147483647 h 398"/>
              <a:gd name="T8" fmla="*/ 2147483647 w 483"/>
              <a:gd name="T9" fmla="*/ 2147483647 h 398"/>
              <a:gd name="T10" fmla="*/ 2147483647 w 483"/>
              <a:gd name="T11" fmla="*/ 2147483647 h 398"/>
              <a:gd name="T12" fmla="*/ 2147483647 w 483"/>
              <a:gd name="T13" fmla="*/ 2147483647 h 398"/>
              <a:gd name="T14" fmla="*/ 2147483647 w 483"/>
              <a:gd name="T15" fmla="*/ 2147483647 h 398"/>
              <a:gd name="T16" fmla="*/ 2147483647 w 483"/>
              <a:gd name="T17" fmla="*/ 2147483647 h 398"/>
              <a:gd name="T18" fmla="*/ 2147483647 w 483"/>
              <a:gd name="T19" fmla="*/ 2147483647 h 398"/>
              <a:gd name="T20" fmla="*/ 2147483647 w 483"/>
              <a:gd name="T21" fmla="*/ 2147483647 h 398"/>
              <a:gd name="T22" fmla="*/ 2147483647 w 483"/>
              <a:gd name="T23" fmla="*/ 2147483647 h 398"/>
              <a:gd name="T24" fmla="*/ 2147483647 w 483"/>
              <a:gd name="T25" fmla="*/ 2147483647 h 398"/>
              <a:gd name="T26" fmla="*/ 2147483647 w 483"/>
              <a:gd name="T27" fmla="*/ 2147483647 h 398"/>
              <a:gd name="T28" fmla="*/ 2147483647 w 483"/>
              <a:gd name="T29" fmla="*/ 2147483647 h 398"/>
              <a:gd name="T30" fmla="*/ 2147483647 w 483"/>
              <a:gd name="T31" fmla="*/ 2147483647 h 398"/>
              <a:gd name="T32" fmla="*/ 2147483647 w 483"/>
              <a:gd name="T33" fmla="*/ 2147483647 h 398"/>
              <a:gd name="T34" fmla="*/ 2147483647 w 483"/>
              <a:gd name="T35" fmla="*/ 2147483647 h 398"/>
              <a:gd name="T36" fmla="*/ 2147483647 w 483"/>
              <a:gd name="T37" fmla="*/ 2147483647 h 398"/>
              <a:gd name="T38" fmla="*/ 2147483647 w 483"/>
              <a:gd name="T39" fmla="*/ 2147483647 h 398"/>
              <a:gd name="T40" fmla="*/ 2147483647 w 483"/>
              <a:gd name="T41" fmla="*/ 2147483647 h 398"/>
              <a:gd name="T42" fmla="*/ 2147483647 w 483"/>
              <a:gd name="T43" fmla="*/ 2147483647 h 398"/>
              <a:gd name="T44" fmla="*/ 2147483647 w 483"/>
              <a:gd name="T45" fmla="*/ 2147483647 h 398"/>
              <a:gd name="T46" fmla="*/ 2147483647 w 483"/>
              <a:gd name="T47" fmla="*/ 2147483647 h 398"/>
              <a:gd name="T48" fmla="*/ 2147483647 w 483"/>
              <a:gd name="T49" fmla="*/ 2147483647 h 398"/>
              <a:gd name="T50" fmla="*/ 2147483647 w 483"/>
              <a:gd name="T51" fmla="*/ 2147483647 h 398"/>
              <a:gd name="T52" fmla="*/ 2147483647 w 483"/>
              <a:gd name="T53" fmla="*/ 2147483647 h 398"/>
              <a:gd name="T54" fmla="*/ 2147483647 w 483"/>
              <a:gd name="T55" fmla="*/ 2147483647 h 398"/>
              <a:gd name="T56" fmla="*/ 2147483647 w 483"/>
              <a:gd name="T57" fmla="*/ 2147483647 h 398"/>
              <a:gd name="T58" fmla="*/ 2147483647 w 483"/>
              <a:gd name="T59" fmla="*/ 2147483647 h 398"/>
              <a:gd name="T60" fmla="*/ 2147483647 w 483"/>
              <a:gd name="T61" fmla="*/ 2147483647 h 398"/>
              <a:gd name="T62" fmla="*/ 2147483647 w 483"/>
              <a:gd name="T63" fmla="*/ 2147483647 h 398"/>
              <a:gd name="T64" fmla="*/ 2147483647 w 483"/>
              <a:gd name="T65" fmla="*/ 2147483647 h 398"/>
              <a:gd name="T66" fmla="*/ 2147483647 w 483"/>
              <a:gd name="T67" fmla="*/ 2147483647 h 398"/>
              <a:gd name="T68" fmla="*/ 2147483647 w 483"/>
              <a:gd name="T69" fmla="*/ 2147483647 h 398"/>
              <a:gd name="T70" fmla="*/ 2147483647 w 483"/>
              <a:gd name="T71" fmla="*/ 2147483647 h 398"/>
              <a:gd name="T72" fmla="*/ 2147483647 w 483"/>
              <a:gd name="T73" fmla="*/ 2147483647 h 398"/>
              <a:gd name="T74" fmla="*/ 2147483647 w 483"/>
              <a:gd name="T75" fmla="*/ 2147483647 h 398"/>
              <a:gd name="T76" fmla="*/ 2147483647 w 483"/>
              <a:gd name="T77" fmla="*/ 2147483647 h 398"/>
              <a:gd name="T78" fmla="*/ 2147483647 w 483"/>
              <a:gd name="T79" fmla="*/ 2147483647 h 398"/>
              <a:gd name="T80" fmla="*/ 2147483647 w 483"/>
              <a:gd name="T81" fmla="*/ 2147483647 h 398"/>
              <a:gd name="T82" fmla="*/ 2147483647 w 483"/>
              <a:gd name="T83" fmla="*/ 2147483647 h 398"/>
              <a:gd name="T84" fmla="*/ 2147483647 w 483"/>
              <a:gd name="T85" fmla="*/ 2147483647 h 398"/>
              <a:gd name="T86" fmla="*/ 2147483647 w 483"/>
              <a:gd name="T87" fmla="*/ 2147483647 h 398"/>
              <a:gd name="T88" fmla="*/ 2147483647 w 483"/>
              <a:gd name="T89" fmla="*/ 2147483647 h 398"/>
              <a:gd name="T90" fmla="*/ 2147483647 w 483"/>
              <a:gd name="T91" fmla="*/ 2147483647 h 398"/>
              <a:gd name="T92" fmla="*/ 2147483647 w 483"/>
              <a:gd name="T93" fmla="*/ 2147483647 h 398"/>
              <a:gd name="T94" fmla="*/ 2147483647 w 483"/>
              <a:gd name="T95" fmla="*/ 2147483647 h 398"/>
              <a:gd name="T96" fmla="*/ 2147483647 w 483"/>
              <a:gd name="T97" fmla="*/ 2147483647 h 398"/>
              <a:gd name="T98" fmla="*/ 2147483647 w 483"/>
              <a:gd name="T99" fmla="*/ 2147483647 h 398"/>
              <a:gd name="T100" fmla="*/ 2147483647 w 483"/>
              <a:gd name="T101" fmla="*/ 2147483647 h 398"/>
              <a:gd name="T102" fmla="*/ 2147483647 w 483"/>
              <a:gd name="T103" fmla="*/ 2147483647 h 398"/>
              <a:gd name="T104" fmla="*/ 2147483647 w 483"/>
              <a:gd name="T105" fmla="*/ 2147483647 h 39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83"/>
              <a:gd name="T160" fmla="*/ 0 h 398"/>
              <a:gd name="T161" fmla="*/ 483 w 483"/>
              <a:gd name="T162" fmla="*/ 398 h 39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83" h="398">
                <a:moveTo>
                  <a:pt x="472" y="140"/>
                </a:moveTo>
                <a:lnTo>
                  <a:pt x="467" y="150"/>
                </a:lnTo>
                <a:lnTo>
                  <a:pt x="462" y="157"/>
                </a:lnTo>
                <a:lnTo>
                  <a:pt x="462" y="162"/>
                </a:lnTo>
                <a:lnTo>
                  <a:pt x="470" y="162"/>
                </a:lnTo>
                <a:lnTo>
                  <a:pt x="477" y="163"/>
                </a:lnTo>
                <a:lnTo>
                  <a:pt x="479" y="166"/>
                </a:lnTo>
                <a:lnTo>
                  <a:pt x="480" y="171"/>
                </a:lnTo>
                <a:lnTo>
                  <a:pt x="480" y="176"/>
                </a:lnTo>
                <a:lnTo>
                  <a:pt x="479" y="181"/>
                </a:lnTo>
                <a:lnTo>
                  <a:pt x="474" y="186"/>
                </a:lnTo>
                <a:lnTo>
                  <a:pt x="474" y="189"/>
                </a:lnTo>
                <a:lnTo>
                  <a:pt x="475" y="191"/>
                </a:lnTo>
                <a:lnTo>
                  <a:pt x="477" y="193"/>
                </a:lnTo>
                <a:lnTo>
                  <a:pt x="477" y="194"/>
                </a:lnTo>
                <a:lnTo>
                  <a:pt x="474" y="196"/>
                </a:lnTo>
                <a:lnTo>
                  <a:pt x="474" y="197"/>
                </a:lnTo>
                <a:lnTo>
                  <a:pt x="467" y="199"/>
                </a:lnTo>
                <a:lnTo>
                  <a:pt x="462" y="202"/>
                </a:lnTo>
                <a:lnTo>
                  <a:pt x="464" y="209"/>
                </a:lnTo>
                <a:lnTo>
                  <a:pt x="470" y="214"/>
                </a:lnTo>
                <a:lnTo>
                  <a:pt x="475" y="219"/>
                </a:lnTo>
                <a:lnTo>
                  <a:pt x="472" y="224"/>
                </a:lnTo>
                <a:lnTo>
                  <a:pt x="483" y="235"/>
                </a:lnTo>
                <a:lnTo>
                  <a:pt x="459" y="253"/>
                </a:lnTo>
                <a:lnTo>
                  <a:pt x="451" y="256"/>
                </a:lnTo>
                <a:lnTo>
                  <a:pt x="441" y="261"/>
                </a:lnTo>
                <a:lnTo>
                  <a:pt x="426" y="268"/>
                </a:lnTo>
                <a:lnTo>
                  <a:pt x="420" y="266"/>
                </a:lnTo>
                <a:lnTo>
                  <a:pt x="403" y="273"/>
                </a:lnTo>
                <a:lnTo>
                  <a:pt x="408" y="279"/>
                </a:lnTo>
                <a:lnTo>
                  <a:pt x="412" y="294"/>
                </a:lnTo>
                <a:lnTo>
                  <a:pt x="436" y="302"/>
                </a:lnTo>
                <a:lnTo>
                  <a:pt x="433" y="308"/>
                </a:lnTo>
                <a:lnTo>
                  <a:pt x="382" y="307"/>
                </a:lnTo>
                <a:lnTo>
                  <a:pt x="351" y="305"/>
                </a:lnTo>
                <a:lnTo>
                  <a:pt x="330" y="304"/>
                </a:lnTo>
                <a:lnTo>
                  <a:pt x="317" y="307"/>
                </a:lnTo>
                <a:lnTo>
                  <a:pt x="322" y="312"/>
                </a:lnTo>
                <a:lnTo>
                  <a:pt x="327" y="315"/>
                </a:lnTo>
                <a:lnTo>
                  <a:pt x="323" y="317"/>
                </a:lnTo>
                <a:lnTo>
                  <a:pt x="325" y="317"/>
                </a:lnTo>
                <a:lnTo>
                  <a:pt x="332" y="317"/>
                </a:lnTo>
                <a:lnTo>
                  <a:pt x="338" y="317"/>
                </a:lnTo>
                <a:lnTo>
                  <a:pt x="345" y="317"/>
                </a:lnTo>
                <a:lnTo>
                  <a:pt x="348" y="318"/>
                </a:lnTo>
                <a:lnTo>
                  <a:pt x="348" y="322"/>
                </a:lnTo>
                <a:lnTo>
                  <a:pt x="341" y="322"/>
                </a:lnTo>
                <a:lnTo>
                  <a:pt x="333" y="322"/>
                </a:lnTo>
                <a:lnTo>
                  <a:pt x="325" y="320"/>
                </a:lnTo>
                <a:lnTo>
                  <a:pt x="322" y="318"/>
                </a:lnTo>
                <a:lnTo>
                  <a:pt x="317" y="317"/>
                </a:lnTo>
                <a:lnTo>
                  <a:pt x="315" y="315"/>
                </a:lnTo>
                <a:lnTo>
                  <a:pt x="310" y="313"/>
                </a:lnTo>
                <a:lnTo>
                  <a:pt x="304" y="313"/>
                </a:lnTo>
                <a:lnTo>
                  <a:pt x="299" y="317"/>
                </a:lnTo>
                <a:lnTo>
                  <a:pt x="297" y="320"/>
                </a:lnTo>
                <a:lnTo>
                  <a:pt x="299" y="325"/>
                </a:lnTo>
                <a:lnTo>
                  <a:pt x="296" y="326"/>
                </a:lnTo>
                <a:lnTo>
                  <a:pt x="296" y="330"/>
                </a:lnTo>
                <a:lnTo>
                  <a:pt x="297" y="333"/>
                </a:lnTo>
                <a:lnTo>
                  <a:pt x="302" y="336"/>
                </a:lnTo>
                <a:lnTo>
                  <a:pt x="307" y="336"/>
                </a:lnTo>
                <a:lnTo>
                  <a:pt x="312" y="338"/>
                </a:lnTo>
                <a:lnTo>
                  <a:pt x="315" y="341"/>
                </a:lnTo>
                <a:lnTo>
                  <a:pt x="315" y="348"/>
                </a:lnTo>
                <a:lnTo>
                  <a:pt x="309" y="349"/>
                </a:lnTo>
                <a:lnTo>
                  <a:pt x="297" y="351"/>
                </a:lnTo>
                <a:lnTo>
                  <a:pt x="297" y="357"/>
                </a:lnTo>
                <a:lnTo>
                  <a:pt x="292" y="361"/>
                </a:lnTo>
                <a:lnTo>
                  <a:pt x="289" y="362"/>
                </a:lnTo>
                <a:lnTo>
                  <a:pt x="291" y="366"/>
                </a:lnTo>
                <a:lnTo>
                  <a:pt x="304" y="374"/>
                </a:lnTo>
                <a:lnTo>
                  <a:pt x="310" y="372"/>
                </a:lnTo>
                <a:lnTo>
                  <a:pt x="315" y="377"/>
                </a:lnTo>
                <a:lnTo>
                  <a:pt x="320" y="377"/>
                </a:lnTo>
                <a:lnTo>
                  <a:pt x="330" y="377"/>
                </a:lnTo>
                <a:lnTo>
                  <a:pt x="327" y="380"/>
                </a:lnTo>
                <a:lnTo>
                  <a:pt x="322" y="384"/>
                </a:lnTo>
                <a:lnTo>
                  <a:pt x="322" y="385"/>
                </a:lnTo>
                <a:lnTo>
                  <a:pt x="325" y="385"/>
                </a:lnTo>
                <a:lnTo>
                  <a:pt x="328" y="384"/>
                </a:lnTo>
                <a:lnTo>
                  <a:pt x="332" y="382"/>
                </a:lnTo>
                <a:lnTo>
                  <a:pt x="345" y="384"/>
                </a:lnTo>
                <a:lnTo>
                  <a:pt x="346" y="390"/>
                </a:lnTo>
                <a:lnTo>
                  <a:pt x="319" y="390"/>
                </a:lnTo>
                <a:lnTo>
                  <a:pt x="302" y="384"/>
                </a:lnTo>
                <a:lnTo>
                  <a:pt x="288" y="392"/>
                </a:lnTo>
                <a:lnTo>
                  <a:pt x="281" y="398"/>
                </a:lnTo>
                <a:lnTo>
                  <a:pt x="271" y="395"/>
                </a:lnTo>
                <a:lnTo>
                  <a:pt x="270" y="377"/>
                </a:lnTo>
                <a:lnTo>
                  <a:pt x="255" y="372"/>
                </a:lnTo>
                <a:lnTo>
                  <a:pt x="198" y="370"/>
                </a:lnTo>
                <a:lnTo>
                  <a:pt x="186" y="366"/>
                </a:lnTo>
                <a:lnTo>
                  <a:pt x="181" y="361"/>
                </a:lnTo>
                <a:lnTo>
                  <a:pt x="168" y="351"/>
                </a:lnTo>
                <a:lnTo>
                  <a:pt x="159" y="353"/>
                </a:lnTo>
                <a:lnTo>
                  <a:pt x="150" y="351"/>
                </a:lnTo>
                <a:lnTo>
                  <a:pt x="137" y="346"/>
                </a:lnTo>
                <a:lnTo>
                  <a:pt x="144" y="341"/>
                </a:lnTo>
                <a:lnTo>
                  <a:pt x="150" y="341"/>
                </a:lnTo>
                <a:lnTo>
                  <a:pt x="155" y="339"/>
                </a:lnTo>
                <a:lnTo>
                  <a:pt x="159" y="338"/>
                </a:lnTo>
                <a:lnTo>
                  <a:pt x="160" y="333"/>
                </a:lnTo>
                <a:lnTo>
                  <a:pt x="162" y="331"/>
                </a:lnTo>
                <a:lnTo>
                  <a:pt x="165" y="330"/>
                </a:lnTo>
                <a:lnTo>
                  <a:pt x="172" y="328"/>
                </a:lnTo>
                <a:lnTo>
                  <a:pt x="178" y="328"/>
                </a:lnTo>
                <a:lnTo>
                  <a:pt x="183" y="328"/>
                </a:lnTo>
                <a:lnTo>
                  <a:pt x="185" y="323"/>
                </a:lnTo>
                <a:lnTo>
                  <a:pt x="183" y="320"/>
                </a:lnTo>
                <a:lnTo>
                  <a:pt x="181" y="315"/>
                </a:lnTo>
                <a:lnTo>
                  <a:pt x="180" y="312"/>
                </a:lnTo>
                <a:lnTo>
                  <a:pt x="178" y="308"/>
                </a:lnTo>
                <a:lnTo>
                  <a:pt x="177" y="305"/>
                </a:lnTo>
                <a:lnTo>
                  <a:pt x="178" y="302"/>
                </a:lnTo>
                <a:lnTo>
                  <a:pt x="177" y="299"/>
                </a:lnTo>
                <a:lnTo>
                  <a:pt x="175" y="297"/>
                </a:lnTo>
                <a:lnTo>
                  <a:pt x="170" y="295"/>
                </a:lnTo>
                <a:lnTo>
                  <a:pt x="167" y="294"/>
                </a:lnTo>
                <a:lnTo>
                  <a:pt x="155" y="294"/>
                </a:lnTo>
                <a:lnTo>
                  <a:pt x="154" y="294"/>
                </a:lnTo>
                <a:lnTo>
                  <a:pt x="154" y="299"/>
                </a:lnTo>
                <a:lnTo>
                  <a:pt x="152" y="300"/>
                </a:lnTo>
                <a:lnTo>
                  <a:pt x="149" y="302"/>
                </a:lnTo>
                <a:lnTo>
                  <a:pt x="144" y="302"/>
                </a:lnTo>
                <a:lnTo>
                  <a:pt x="137" y="300"/>
                </a:lnTo>
                <a:lnTo>
                  <a:pt x="141" y="297"/>
                </a:lnTo>
                <a:lnTo>
                  <a:pt x="141" y="294"/>
                </a:lnTo>
                <a:lnTo>
                  <a:pt x="137" y="290"/>
                </a:lnTo>
                <a:lnTo>
                  <a:pt x="139" y="287"/>
                </a:lnTo>
                <a:lnTo>
                  <a:pt x="139" y="284"/>
                </a:lnTo>
                <a:lnTo>
                  <a:pt x="136" y="282"/>
                </a:lnTo>
                <a:lnTo>
                  <a:pt x="128" y="284"/>
                </a:lnTo>
                <a:lnTo>
                  <a:pt x="116" y="284"/>
                </a:lnTo>
                <a:lnTo>
                  <a:pt x="108" y="284"/>
                </a:lnTo>
                <a:lnTo>
                  <a:pt x="100" y="287"/>
                </a:lnTo>
                <a:lnTo>
                  <a:pt x="85" y="281"/>
                </a:lnTo>
                <a:lnTo>
                  <a:pt x="85" y="279"/>
                </a:lnTo>
                <a:lnTo>
                  <a:pt x="80" y="277"/>
                </a:lnTo>
                <a:lnTo>
                  <a:pt x="72" y="281"/>
                </a:lnTo>
                <a:lnTo>
                  <a:pt x="62" y="276"/>
                </a:lnTo>
                <a:lnTo>
                  <a:pt x="67" y="271"/>
                </a:lnTo>
                <a:lnTo>
                  <a:pt x="66" y="268"/>
                </a:lnTo>
                <a:lnTo>
                  <a:pt x="59" y="264"/>
                </a:lnTo>
                <a:lnTo>
                  <a:pt x="61" y="259"/>
                </a:lnTo>
                <a:lnTo>
                  <a:pt x="62" y="253"/>
                </a:lnTo>
                <a:lnTo>
                  <a:pt x="61" y="245"/>
                </a:lnTo>
                <a:lnTo>
                  <a:pt x="59" y="240"/>
                </a:lnTo>
                <a:lnTo>
                  <a:pt x="57" y="235"/>
                </a:lnTo>
                <a:lnTo>
                  <a:pt x="56" y="230"/>
                </a:lnTo>
                <a:lnTo>
                  <a:pt x="64" y="225"/>
                </a:lnTo>
                <a:lnTo>
                  <a:pt x="53" y="219"/>
                </a:lnTo>
                <a:lnTo>
                  <a:pt x="35" y="217"/>
                </a:lnTo>
                <a:lnTo>
                  <a:pt x="30" y="215"/>
                </a:lnTo>
                <a:lnTo>
                  <a:pt x="31" y="211"/>
                </a:lnTo>
                <a:lnTo>
                  <a:pt x="35" y="209"/>
                </a:lnTo>
                <a:lnTo>
                  <a:pt x="35" y="204"/>
                </a:lnTo>
                <a:lnTo>
                  <a:pt x="36" y="201"/>
                </a:lnTo>
                <a:lnTo>
                  <a:pt x="31" y="199"/>
                </a:lnTo>
                <a:lnTo>
                  <a:pt x="23" y="199"/>
                </a:lnTo>
                <a:lnTo>
                  <a:pt x="17" y="201"/>
                </a:lnTo>
                <a:lnTo>
                  <a:pt x="8" y="202"/>
                </a:lnTo>
                <a:lnTo>
                  <a:pt x="5" y="201"/>
                </a:lnTo>
                <a:lnTo>
                  <a:pt x="2" y="199"/>
                </a:lnTo>
                <a:lnTo>
                  <a:pt x="4" y="194"/>
                </a:lnTo>
                <a:lnTo>
                  <a:pt x="4" y="193"/>
                </a:lnTo>
                <a:lnTo>
                  <a:pt x="7" y="189"/>
                </a:lnTo>
                <a:lnTo>
                  <a:pt x="5" y="186"/>
                </a:lnTo>
                <a:lnTo>
                  <a:pt x="2" y="183"/>
                </a:lnTo>
                <a:lnTo>
                  <a:pt x="0" y="180"/>
                </a:lnTo>
                <a:lnTo>
                  <a:pt x="0" y="175"/>
                </a:lnTo>
                <a:lnTo>
                  <a:pt x="2" y="170"/>
                </a:lnTo>
                <a:lnTo>
                  <a:pt x="5" y="163"/>
                </a:lnTo>
                <a:lnTo>
                  <a:pt x="8" y="160"/>
                </a:lnTo>
                <a:lnTo>
                  <a:pt x="12" y="157"/>
                </a:lnTo>
                <a:lnTo>
                  <a:pt x="13" y="152"/>
                </a:lnTo>
                <a:lnTo>
                  <a:pt x="17" y="152"/>
                </a:lnTo>
                <a:lnTo>
                  <a:pt x="18" y="149"/>
                </a:lnTo>
                <a:lnTo>
                  <a:pt x="22" y="144"/>
                </a:lnTo>
                <a:lnTo>
                  <a:pt x="26" y="140"/>
                </a:lnTo>
                <a:lnTo>
                  <a:pt x="31" y="137"/>
                </a:lnTo>
                <a:lnTo>
                  <a:pt x="31" y="132"/>
                </a:lnTo>
                <a:lnTo>
                  <a:pt x="22" y="129"/>
                </a:lnTo>
                <a:lnTo>
                  <a:pt x="17" y="127"/>
                </a:lnTo>
                <a:lnTo>
                  <a:pt x="17" y="124"/>
                </a:lnTo>
                <a:lnTo>
                  <a:pt x="23" y="116"/>
                </a:lnTo>
                <a:lnTo>
                  <a:pt x="23" y="114"/>
                </a:lnTo>
                <a:lnTo>
                  <a:pt x="18" y="111"/>
                </a:lnTo>
                <a:lnTo>
                  <a:pt x="12" y="109"/>
                </a:lnTo>
                <a:lnTo>
                  <a:pt x="4" y="109"/>
                </a:lnTo>
                <a:lnTo>
                  <a:pt x="2" y="106"/>
                </a:lnTo>
                <a:lnTo>
                  <a:pt x="2" y="103"/>
                </a:lnTo>
                <a:lnTo>
                  <a:pt x="8" y="101"/>
                </a:lnTo>
                <a:lnTo>
                  <a:pt x="12" y="100"/>
                </a:lnTo>
                <a:lnTo>
                  <a:pt x="13" y="95"/>
                </a:lnTo>
                <a:lnTo>
                  <a:pt x="18" y="93"/>
                </a:lnTo>
                <a:lnTo>
                  <a:pt x="26" y="93"/>
                </a:lnTo>
                <a:lnTo>
                  <a:pt x="33" y="90"/>
                </a:lnTo>
                <a:lnTo>
                  <a:pt x="39" y="90"/>
                </a:lnTo>
                <a:lnTo>
                  <a:pt x="43" y="88"/>
                </a:lnTo>
                <a:lnTo>
                  <a:pt x="48" y="86"/>
                </a:lnTo>
                <a:lnTo>
                  <a:pt x="54" y="86"/>
                </a:lnTo>
                <a:lnTo>
                  <a:pt x="56" y="85"/>
                </a:lnTo>
                <a:lnTo>
                  <a:pt x="53" y="83"/>
                </a:lnTo>
                <a:lnTo>
                  <a:pt x="53" y="80"/>
                </a:lnTo>
                <a:lnTo>
                  <a:pt x="59" y="77"/>
                </a:lnTo>
                <a:lnTo>
                  <a:pt x="67" y="73"/>
                </a:lnTo>
                <a:lnTo>
                  <a:pt x="74" y="70"/>
                </a:lnTo>
                <a:lnTo>
                  <a:pt x="82" y="72"/>
                </a:lnTo>
                <a:lnTo>
                  <a:pt x="87" y="69"/>
                </a:lnTo>
                <a:lnTo>
                  <a:pt x="95" y="67"/>
                </a:lnTo>
                <a:lnTo>
                  <a:pt x="100" y="65"/>
                </a:lnTo>
                <a:lnTo>
                  <a:pt x="100" y="64"/>
                </a:lnTo>
                <a:lnTo>
                  <a:pt x="98" y="59"/>
                </a:lnTo>
                <a:lnTo>
                  <a:pt x="105" y="57"/>
                </a:lnTo>
                <a:lnTo>
                  <a:pt x="118" y="54"/>
                </a:lnTo>
                <a:lnTo>
                  <a:pt x="128" y="51"/>
                </a:lnTo>
                <a:lnTo>
                  <a:pt x="131" y="44"/>
                </a:lnTo>
                <a:lnTo>
                  <a:pt x="134" y="41"/>
                </a:lnTo>
                <a:lnTo>
                  <a:pt x="137" y="36"/>
                </a:lnTo>
                <a:lnTo>
                  <a:pt x="129" y="29"/>
                </a:lnTo>
                <a:lnTo>
                  <a:pt x="139" y="23"/>
                </a:lnTo>
                <a:lnTo>
                  <a:pt x="136" y="18"/>
                </a:lnTo>
                <a:lnTo>
                  <a:pt x="141" y="16"/>
                </a:lnTo>
                <a:lnTo>
                  <a:pt x="144" y="18"/>
                </a:lnTo>
                <a:lnTo>
                  <a:pt x="147" y="16"/>
                </a:lnTo>
                <a:lnTo>
                  <a:pt x="154" y="18"/>
                </a:lnTo>
                <a:lnTo>
                  <a:pt x="172" y="5"/>
                </a:lnTo>
                <a:lnTo>
                  <a:pt x="177" y="5"/>
                </a:lnTo>
                <a:lnTo>
                  <a:pt x="180" y="8"/>
                </a:lnTo>
                <a:lnTo>
                  <a:pt x="185" y="10"/>
                </a:lnTo>
                <a:lnTo>
                  <a:pt x="188" y="11"/>
                </a:lnTo>
                <a:lnTo>
                  <a:pt x="191" y="8"/>
                </a:lnTo>
                <a:lnTo>
                  <a:pt x="193" y="5"/>
                </a:lnTo>
                <a:lnTo>
                  <a:pt x="196" y="3"/>
                </a:lnTo>
                <a:lnTo>
                  <a:pt x="201" y="0"/>
                </a:lnTo>
                <a:lnTo>
                  <a:pt x="212" y="3"/>
                </a:lnTo>
                <a:lnTo>
                  <a:pt x="208" y="7"/>
                </a:lnTo>
                <a:lnTo>
                  <a:pt x="206" y="10"/>
                </a:lnTo>
                <a:lnTo>
                  <a:pt x="208" y="13"/>
                </a:lnTo>
                <a:lnTo>
                  <a:pt x="214" y="15"/>
                </a:lnTo>
                <a:lnTo>
                  <a:pt x="224" y="16"/>
                </a:lnTo>
                <a:lnTo>
                  <a:pt x="227" y="18"/>
                </a:lnTo>
                <a:lnTo>
                  <a:pt x="232" y="20"/>
                </a:lnTo>
                <a:lnTo>
                  <a:pt x="240" y="26"/>
                </a:lnTo>
                <a:lnTo>
                  <a:pt x="242" y="28"/>
                </a:lnTo>
                <a:lnTo>
                  <a:pt x="248" y="26"/>
                </a:lnTo>
                <a:lnTo>
                  <a:pt x="257" y="24"/>
                </a:lnTo>
                <a:lnTo>
                  <a:pt x="258" y="21"/>
                </a:lnTo>
                <a:lnTo>
                  <a:pt x="268" y="21"/>
                </a:lnTo>
                <a:lnTo>
                  <a:pt x="276" y="20"/>
                </a:lnTo>
                <a:lnTo>
                  <a:pt x="283" y="21"/>
                </a:lnTo>
                <a:lnTo>
                  <a:pt x="289" y="24"/>
                </a:lnTo>
                <a:lnTo>
                  <a:pt x="296" y="26"/>
                </a:lnTo>
                <a:lnTo>
                  <a:pt x="312" y="24"/>
                </a:lnTo>
                <a:lnTo>
                  <a:pt x="323" y="24"/>
                </a:lnTo>
                <a:lnTo>
                  <a:pt x="332" y="24"/>
                </a:lnTo>
                <a:lnTo>
                  <a:pt x="335" y="21"/>
                </a:lnTo>
                <a:lnTo>
                  <a:pt x="358" y="23"/>
                </a:lnTo>
                <a:lnTo>
                  <a:pt x="361" y="26"/>
                </a:lnTo>
                <a:lnTo>
                  <a:pt x="368" y="26"/>
                </a:lnTo>
                <a:lnTo>
                  <a:pt x="369" y="34"/>
                </a:lnTo>
                <a:lnTo>
                  <a:pt x="356" y="36"/>
                </a:lnTo>
                <a:lnTo>
                  <a:pt x="356" y="38"/>
                </a:lnTo>
                <a:lnTo>
                  <a:pt x="358" y="41"/>
                </a:lnTo>
                <a:lnTo>
                  <a:pt x="361" y="42"/>
                </a:lnTo>
                <a:lnTo>
                  <a:pt x="366" y="41"/>
                </a:lnTo>
                <a:lnTo>
                  <a:pt x="371" y="39"/>
                </a:lnTo>
                <a:lnTo>
                  <a:pt x="371" y="41"/>
                </a:lnTo>
                <a:lnTo>
                  <a:pt x="374" y="42"/>
                </a:lnTo>
                <a:lnTo>
                  <a:pt x="379" y="41"/>
                </a:lnTo>
                <a:lnTo>
                  <a:pt x="385" y="39"/>
                </a:lnTo>
                <a:lnTo>
                  <a:pt x="394" y="36"/>
                </a:lnTo>
                <a:lnTo>
                  <a:pt x="395" y="39"/>
                </a:lnTo>
                <a:lnTo>
                  <a:pt x="395" y="41"/>
                </a:lnTo>
                <a:lnTo>
                  <a:pt x="394" y="44"/>
                </a:lnTo>
                <a:lnTo>
                  <a:pt x="392" y="44"/>
                </a:lnTo>
                <a:lnTo>
                  <a:pt x="390" y="46"/>
                </a:lnTo>
                <a:lnTo>
                  <a:pt x="389" y="49"/>
                </a:lnTo>
                <a:lnTo>
                  <a:pt x="390" y="51"/>
                </a:lnTo>
                <a:lnTo>
                  <a:pt x="387" y="52"/>
                </a:lnTo>
                <a:lnTo>
                  <a:pt x="379" y="54"/>
                </a:lnTo>
                <a:lnTo>
                  <a:pt x="376" y="55"/>
                </a:lnTo>
                <a:lnTo>
                  <a:pt x="381" y="57"/>
                </a:lnTo>
                <a:lnTo>
                  <a:pt x="389" y="57"/>
                </a:lnTo>
                <a:lnTo>
                  <a:pt x="387" y="60"/>
                </a:lnTo>
                <a:lnTo>
                  <a:pt x="385" y="64"/>
                </a:lnTo>
                <a:lnTo>
                  <a:pt x="384" y="65"/>
                </a:lnTo>
                <a:lnTo>
                  <a:pt x="382" y="69"/>
                </a:lnTo>
                <a:lnTo>
                  <a:pt x="384" y="70"/>
                </a:lnTo>
                <a:lnTo>
                  <a:pt x="385" y="72"/>
                </a:lnTo>
                <a:lnTo>
                  <a:pt x="384" y="75"/>
                </a:lnTo>
                <a:lnTo>
                  <a:pt x="381" y="78"/>
                </a:lnTo>
                <a:lnTo>
                  <a:pt x="384" y="82"/>
                </a:lnTo>
                <a:lnTo>
                  <a:pt x="381" y="85"/>
                </a:lnTo>
                <a:lnTo>
                  <a:pt x="374" y="88"/>
                </a:lnTo>
                <a:lnTo>
                  <a:pt x="371" y="91"/>
                </a:lnTo>
                <a:lnTo>
                  <a:pt x="371" y="93"/>
                </a:lnTo>
                <a:lnTo>
                  <a:pt x="376" y="93"/>
                </a:lnTo>
                <a:lnTo>
                  <a:pt x="381" y="91"/>
                </a:lnTo>
                <a:lnTo>
                  <a:pt x="387" y="90"/>
                </a:lnTo>
                <a:lnTo>
                  <a:pt x="397" y="90"/>
                </a:lnTo>
                <a:lnTo>
                  <a:pt x="402" y="90"/>
                </a:lnTo>
                <a:lnTo>
                  <a:pt x="402" y="91"/>
                </a:lnTo>
                <a:lnTo>
                  <a:pt x="402" y="95"/>
                </a:lnTo>
                <a:lnTo>
                  <a:pt x="407" y="95"/>
                </a:lnTo>
                <a:lnTo>
                  <a:pt x="413" y="93"/>
                </a:lnTo>
                <a:lnTo>
                  <a:pt x="434" y="101"/>
                </a:lnTo>
                <a:lnTo>
                  <a:pt x="444" y="106"/>
                </a:lnTo>
                <a:lnTo>
                  <a:pt x="446" y="108"/>
                </a:lnTo>
                <a:lnTo>
                  <a:pt x="444" y="111"/>
                </a:lnTo>
                <a:lnTo>
                  <a:pt x="441" y="113"/>
                </a:lnTo>
                <a:lnTo>
                  <a:pt x="438" y="114"/>
                </a:lnTo>
                <a:lnTo>
                  <a:pt x="436" y="118"/>
                </a:lnTo>
                <a:lnTo>
                  <a:pt x="438" y="121"/>
                </a:lnTo>
                <a:lnTo>
                  <a:pt x="441" y="122"/>
                </a:lnTo>
                <a:lnTo>
                  <a:pt x="446" y="127"/>
                </a:lnTo>
                <a:lnTo>
                  <a:pt x="452" y="132"/>
                </a:lnTo>
                <a:lnTo>
                  <a:pt x="459" y="137"/>
                </a:lnTo>
                <a:lnTo>
                  <a:pt x="464" y="139"/>
                </a:lnTo>
                <a:lnTo>
                  <a:pt x="472" y="140"/>
                </a:lnTo>
                <a:close/>
              </a:path>
            </a:pathLst>
          </a:custGeom>
          <a:solidFill>
            <a:srgbClr val="FF00C5">
              <a:alpha val="23137"/>
            </a:srgbClr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34" name="Freeform 42"/>
          <p:cNvSpPr>
            <a:spLocks/>
          </p:cNvSpPr>
          <p:nvPr/>
        </p:nvSpPr>
        <p:spPr bwMode="auto">
          <a:xfrm>
            <a:off x="2959100" y="3440113"/>
            <a:ext cx="652463" cy="438150"/>
          </a:xfrm>
          <a:custGeom>
            <a:avLst/>
            <a:gdLst>
              <a:gd name="T0" fmla="*/ 2147483647 w 644"/>
              <a:gd name="T1" fmla="*/ 2147483647 h 281"/>
              <a:gd name="T2" fmla="*/ 2147483647 w 644"/>
              <a:gd name="T3" fmla="*/ 2147483647 h 281"/>
              <a:gd name="T4" fmla="*/ 2147483647 w 644"/>
              <a:gd name="T5" fmla="*/ 2147483647 h 281"/>
              <a:gd name="T6" fmla="*/ 2147483647 w 644"/>
              <a:gd name="T7" fmla="*/ 2147483647 h 281"/>
              <a:gd name="T8" fmla="*/ 2147483647 w 644"/>
              <a:gd name="T9" fmla="*/ 2147483647 h 281"/>
              <a:gd name="T10" fmla="*/ 2147483647 w 644"/>
              <a:gd name="T11" fmla="*/ 2147483647 h 281"/>
              <a:gd name="T12" fmla="*/ 2147483647 w 644"/>
              <a:gd name="T13" fmla="*/ 2147483647 h 281"/>
              <a:gd name="T14" fmla="*/ 2147483647 w 644"/>
              <a:gd name="T15" fmla="*/ 2147483647 h 281"/>
              <a:gd name="T16" fmla="*/ 2147483647 w 644"/>
              <a:gd name="T17" fmla="*/ 2147483647 h 281"/>
              <a:gd name="T18" fmla="*/ 2147483647 w 644"/>
              <a:gd name="T19" fmla="*/ 2147483647 h 281"/>
              <a:gd name="T20" fmla="*/ 2147483647 w 644"/>
              <a:gd name="T21" fmla="*/ 2147483647 h 281"/>
              <a:gd name="T22" fmla="*/ 2147483647 w 644"/>
              <a:gd name="T23" fmla="*/ 2147483647 h 281"/>
              <a:gd name="T24" fmla="*/ 2147483647 w 644"/>
              <a:gd name="T25" fmla="*/ 2147483647 h 281"/>
              <a:gd name="T26" fmla="*/ 2147483647 w 644"/>
              <a:gd name="T27" fmla="*/ 2147483647 h 281"/>
              <a:gd name="T28" fmla="*/ 2147483647 w 644"/>
              <a:gd name="T29" fmla="*/ 2147483647 h 281"/>
              <a:gd name="T30" fmla="*/ 2147483647 w 644"/>
              <a:gd name="T31" fmla="*/ 2147483647 h 281"/>
              <a:gd name="T32" fmla="*/ 2147483647 w 644"/>
              <a:gd name="T33" fmla="*/ 2147483647 h 281"/>
              <a:gd name="T34" fmla="*/ 2147483647 w 644"/>
              <a:gd name="T35" fmla="*/ 2147483647 h 281"/>
              <a:gd name="T36" fmla="*/ 2147483647 w 644"/>
              <a:gd name="T37" fmla="*/ 2147483647 h 281"/>
              <a:gd name="T38" fmla="*/ 2147483647 w 644"/>
              <a:gd name="T39" fmla="*/ 2147483647 h 281"/>
              <a:gd name="T40" fmla="*/ 2147483647 w 644"/>
              <a:gd name="T41" fmla="*/ 2147483647 h 281"/>
              <a:gd name="T42" fmla="*/ 2147483647 w 644"/>
              <a:gd name="T43" fmla="*/ 2147483647 h 281"/>
              <a:gd name="T44" fmla="*/ 2147483647 w 644"/>
              <a:gd name="T45" fmla="*/ 2147483647 h 281"/>
              <a:gd name="T46" fmla="*/ 2147483647 w 644"/>
              <a:gd name="T47" fmla="*/ 2147483647 h 281"/>
              <a:gd name="T48" fmla="*/ 2147483647 w 644"/>
              <a:gd name="T49" fmla="*/ 2147483647 h 281"/>
              <a:gd name="T50" fmla="*/ 2147483647 w 644"/>
              <a:gd name="T51" fmla="*/ 2147483647 h 281"/>
              <a:gd name="T52" fmla="*/ 2147483647 w 644"/>
              <a:gd name="T53" fmla="*/ 2147483647 h 281"/>
              <a:gd name="T54" fmla="*/ 2147483647 w 644"/>
              <a:gd name="T55" fmla="*/ 2147483647 h 281"/>
              <a:gd name="T56" fmla="*/ 2147483647 w 644"/>
              <a:gd name="T57" fmla="*/ 2147483647 h 281"/>
              <a:gd name="T58" fmla="*/ 2147483647 w 644"/>
              <a:gd name="T59" fmla="*/ 2147483647 h 281"/>
              <a:gd name="T60" fmla="*/ 2147483647 w 644"/>
              <a:gd name="T61" fmla="*/ 2147483647 h 281"/>
              <a:gd name="T62" fmla="*/ 2147483647 w 644"/>
              <a:gd name="T63" fmla="*/ 2147483647 h 281"/>
              <a:gd name="T64" fmla="*/ 2147483647 w 644"/>
              <a:gd name="T65" fmla="*/ 2147483647 h 281"/>
              <a:gd name="T66" fmla="*/ 2147483647 w 644"/>
              <a:gd name="T67" fmla="*/ 2147483647 h 281"/>
              <a:gd name="T68" fmla="*/ 2147483647 w 644"/>
              <a:gd name="T69" fmla="*/ 2147483647 h 281"/>
              <a:gd name="T70" fmla="*/ 2147483647 w 644"/>
              <a:gd name="T71" fmla="*/ 2147483647 h 281"/>
              <a:gd name="T72" fmla="*/ 2147483647 w 644"/>
              <a:gd name="T73" fmla="*/ 2147483647 h 281"/>
              <a:gd name="T74" fmla="*/ 2147483647 w 644"/>
              <a:gd name="T75" fmla="*/ 2147483647 h 281"/>
              <a:gd name="T76" fmla="*/ 2147483647 w 644"/>
              <a:gd name="T77" fmla="*/ 2147483647 h 281"/>
              <a:gd name="T78" fmla="*/ 2147483647 w 644"/>
              <a:gd name="T79" fmla="*/ 2147483647 h 281"/>
              <a:gd name="T80" fmla="*/ 0 w 644"/>
              <a:gd name="T81" fmla="*/ 2147483647 h 281"/>
              <a:gd name="T82" fmla="*/ 2147483647 w 644"/>
              <a:gd name="T83" fmla="*/ 2147483647 h 281"/>
              <a:gd name="T84" fmla="*/ 2147483647 w 644"/>
              <a:gd name="T85" fmla="*/ 2147483647 h 281"/>
              <a:gd name="T86" fmla="*/ 2147483647 w 644"/>
              <a:gd name="T87" fmla="*/ 2147483647 h 281"/>
              <a:gd name="T88" fmla="*/ 2147483647 w 644"/>
              <a:gd name="T89" fmla="*/ 2147483647 h 281"/>
              <a:gd name="T90" fmla="*/ 2147483647 w 644"/>
              <a:gd name="T91" fmla="*/ 2147483647 h 281"/>
              <a:gd name="T92" fmla="*/ 2147483647 w 644"/>
              <a:gd name="T93" fmla="*/ 2147483647 h 281"/>
              <a:gd name="T94" fmla="*/ 2147483647 w 644"/>
              <a:gd name="T95" fmla="*/ 2147483647 h 281"/>
              <a:gd name="T96" fmla="*/ 2147483647 w 644"/>
              <a:gd name="T97" fmla="*/ 2147483647 h 281"/>
              <a:gd name="T98" fmla="*/ 2147483647 w 644"/>
              <a:gd name="T99" fmla="*/ 2147483647 h 281"/>
              <a:gd name="T100" fmla="*/ 2147483647 w 644"/>
              <a:gd name="T101" fmla="*/ 2147483647 h 281"/>
              <a:gd name="T102" fmla="*/ 2147483647 w 644"/>
              <a:gd name="T103" fmla="*/ 2147483647 h 281"/>
              <a:gd name="T104" fmla="*/ 2147483647 w 644"/>
              <a:gd name="T105" fmla="*/ 2147483647 h 281"/>
              <a:gd name="T106" fmla="*/ 2147483647 w 644"/>
              <a:gd name="T107" fmla="*/ 2147483647 h 281"/>
              <a:gd name="T108" fmla="*/ 2147483647 w 644"/>
              <a:gd name="T109" fmla="*/ 2147483647 h 281"/>
              <a:gd name="T110" fmla="*/ 2147483647 w 644"/>
              <a:gd name="T111" fmla="*/ 2147483647 h 281"/>
              <a:gd name="T112" fmla="*/ 2147483647 w 644"/>
              <a:gd name="T113" fmla="*/ 0 h 281"/>
              <a:gd name="T114" fmla="*/ 2147483647 w 644"/>
              <a:gd name="T115" fmla="*/ 2147483647 h 28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44"/>
              <a:gd name="T175" fmla="*/ 0 h 281"/>
              <a:gd name="T176" fmla="*/ 644 w 644"/>
              <a:gd name="T177" fmla="*/ 281 h 28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44" h="281">
                <a:moveTo>
                  <a:pt x="365" y="4"/>
                </a:moveTo>
                <a:lnTo>
                  <a:pt x="357" y="10"/>
                </a:lnTo>
                <a:lnTo>
                  <a:pt x="359" y="20"/>
                </a:lnTo>
                <a:lnTo>
                  <a:pt x="370" y="35"/>
                </a:lnTo>
                <a:lnTo>
                  <a:pt x="356" y="46"/>
                </a:lnTo>
                <a:lnTo>
                  <a:pt x="370" y="69"/>
                </a:lnTo>
                <a:lnTo>
                  <a:pt x="391" y="74"/>
                </a:lnTo>
                <a:lnTo>
                  <a:pt x="413" y="69"/>
                </a:lnTo>
                <a:lnTo>
                  <a:pt x="432" y="69"/>
                </a:lnTo>
                <a:lnTo>
                  <a:pt x="432" y="77"/>
                </a:lnTo>
                <a:lnTo>
                  <a:pt x="442" y="82"/>
                </a:lnTo>
                <a:lnTo>
                  <a:pt x="473" y="62"/>
                </a:lnTo>
                <a:lnTo>
                  <a:pt x="501" y="72"/>
                </a:lnTo>
                <a:lnTo>
                  <a:pt x="520" y="79"/>
                </a:lnTo>
                <a:lnTo>
                  <a:pt x="555" y="84"/>
                </a:lnTo>
                <a:lnTo>
                  <a:pt x="576" y="85"/>
                </a:lnTo>
                <a:lnTo>
                  <a:pt x="595" y="92"/>
                </a:lnTo>
                <a:lnTo>
                  <a:pt x="612" y="92"/>
                </a:lnTo>
                <a:lnTo>
                  <a:pt x="643" y="85"/>
                </a:lnTo>
                <a:lnTo>
                  <a:pt x="644" y="93"/>
                </a:lnTo>
                <a:lnTo>
                  <a:pt x="628" y="100"/>
                </a:lnTo>
                <a:lnTo>
                  <a:pt x="620" y="105"/>
                </a:lnTo>
                <a:lnTo>
                  <a:pt x="612" y="110"/>
                </a:lnTo>
                <a:lnTo>
                  <a:pt x="599" y="124"/>
                </a:lnTo>
                <a:lnTo>
                  <a:pt x="610" y="129"/>
                </a:lnTo>
                <a:lnTo>
                  <a:pt x="584" y="157"/>
                </a:lnTo>
                <a:lnTo>
                  <a:pt x="595" y="165"/>
                </a:lnTo>
                <a:lnTo>
                  <a:pt x="600" y="159"/>
                </a:lnTo>
                <a:lnTo>
                  <a:pt x="605" y="155"/>
                </a:lnTo>
                <a:lnTo>
                  <a:pt x="613" y="155"/>
                </a:lnTo>
                <a:lnTo>
                  <a:pt x="620" y="151"/>
                </a:lnTo>
                <a:lnTo>
                  <a:pt x="620" y="154"/>
                </a:lnTo>
                <a:lnTo>
                  <a:pt x="613" y="162"/>
                </a:lnTo>
                <a:lnTo>
                  <a:pt x="610" y="169"/>
                </a:lnTo>
                <a:lnTo>
                  <a:pt x="597" y="173"/>
                </a:lnTo>
                <a:lnTo>
                  <a:pt x="595" y="180"/>
                </a:lnTo>
                <a:lnTo>
                  <a:pt x="577" y="188"/>
                </a:lnTo>
                <a:lnTo>
                  <a:pt x="560" y="196"/>
                </a:lnTo>
                <a:lnTo>
                  <a:pt x="553" y="200"/>
                </a:lnTo>
                <a:lnTo>
                  <a:pt x="543" y="211"/>
                </a:lnTo>
                <a:lnTo>
                  <a:pt x="555" y="222"/>
                </a:lnTo>
                <a:lnTo>
                  <a:pt x="535" y="227"/>
                </a:lnTo>
                <a:lnTo>
                  <a:pt x="537" y="239"/>
                </a:lnTo>
                <a:lnTo>
                  <a:pt x="530" y="247"/>
                </a:lnTo>
                <a:lnTo>
                  <a:pt x="520" y="258"/>
                </a:lnTo>
                <a:lnTo>
                  <a:pt x="514" y="262"/>
                </a:lnTo>
                <a:lnTo>
                  <a:pt x="502" y="266"/>
                </a:lnTo>
                <a:lnTo>
                  <a:pt x="501" y="281"/>
                </a:lnTo>
                <a:lnTo>
                  <a:pt x="481" y="278"/>
                </a:lnTo>
                <a:lnTo>
                  <a:pt x="476" y="275"/>
                </a:lnTo>
                <a:lnTo>
                  <a:pt x="465" y="271"/>
                </a:lnTo>
                <a:lnTo>
                  <a:pt x="455" y="273"/>
                </a:lnTo>
                <a:lnTo>
                  <a:pt x="444" y="276"/>
                </a:lnTo>
                <a:lnTo>
                  <a:pt x="444" y="275"/>
                </a:lnTo>
                <a:lnTo>
                  <a:pt x="444" y="273"/>
                </a:lnTo>
                <a:lnTo>
                  <a:pt x="439" y="270"/>
                </a:lnTo>
                <a:lnTo>
                  <a:pt x="427" y="262"/>
                </a:lnTo>
                <a:lnTo>
                  <a:pt x="411" y="249"/>
                </a:lnTo>
                <a:lnTo>
                  <a:pt x="411" y="245"/>
                </a:lnTo>
                <a:lnTo>
                  <a:pt x="409" y="237"/>
                </a:lnTo>
                <a:lnTo>
                  <a:pt x="404" y="232"/>
                </a:lnTo>
                <a:lnTo>
                  <a:pt x="395" y="232"/>
                </a:lnTo>
                <a:lnTo>
                  <a:pt x="393" y="231"/>
                </a:lnTo>
                <a:lnTo>
                  <a:pt x="391" y="231"/>
                </a:lnTo>
                <a:lnTo>
                  <a:pt x="391" y="226"/>
                </a:lnTo>
                <a:lnTo>
                  <a:pt x="390" y="222"/>
                </a:lnTo>
                <a:lnTo>
                  <a:pt x="388" y="222"/>
                </a:lnTo>
                <a:lnTo>
                  <a:pt x="382" y="221"/>
                </a:lnTo>
                <a:lnTo>
                  <a:pt x="378" y="221"/>
                </a:lnTo>
                <a:lnTo>
                  <a:pt x="378" y="219"/>
                </a:lnTo>
                <a:lnTo>
                  <a:pt x="378" y="217"/>
                </a:lnTo>
                <a:lnTo>
                  <a:pt x="380" y="216"/>
                </a:lnTo>
                <a:lnTo>
                  <a:pt x="380" y="214"/>
                </a:lnTo>
                <a:lnTo>
                  <a:pt x="375" y="213"/>
                </a:lnTo>
                <a:lnTo>
                  <a:pt x="360" y="213"/>
                </a:lnTo>
                <a:lnTo>
                  <a:pt x="346" y="211"/>
                </a:lnTo>
                <a:lnTo>
                  <a:pt x="341" y="209"/>
                </a:lnTo>
                <a:lnTo>
                  <a:pt x="334" y="206"/>
                </a:lnTo>
                <a:lnTo>
                  <a:pt x="329" y="204"/>
                </a:lnTo>
                <a:lnTo>
                  <a:pt x="328" y="203"/>
                </a:lnTo>
                <a:lnTo>
                  <a:pt x="328" y="201"/>
                </a:lnTo>
                <a:lnTo>
                  <a:pt x="325" y="198"/>
                </a:lnTo>
                <a:lnTo>
                  <a:pt x="318" y="198"/>
                </a:lnTo>
                <a:lnTo>
                  <a:pt x="316" y="200"/>
                </a:lnTo>
                <a:lnTo>
                  <a:pt x="316" y="203"/>
                </a:lnTo>
                <a:lnTo>
                  <a:pt x="313" y="204"/>
                </a:lnTo>
                <a:lnTo>
                  <a:pt x="307" y="203"/>
                </a:lnTo>
                <a:lnTo>
                  <a:pt x="302" y="203"/>
                </a:lnTo>
                <a:lnTo>
                  <a:pt x="297" y="203"/>
                </a:lnTo>
                <a:lnTo>
                  <a:pt x="290" y="198"/>
                </a:lnTo>
                <a:lnTo>
                  <a:pt x="284" y="198"/>
                </a:lnTo>
                <a:lnTo>
                  <a:pt x="276" y="198"/>
                </a:lnTo>
                <a:lnTo>
                  <a:pt x="272" y="196"/>
                </a:lnTo>
                <a:lnTo>
                  <a:pt x="266" y="198"/>
                </a:lnTo>
                <a:lnTo>
                  <a:pt x="259" y="203"/>
                </a:lnTo>
                <a:lnTo>
                  <a:pt x="254" y="206"/>
                </a:lnTo>
                <a:lnTo>
                  <a:pt x="251" y="209"/>
                </a:lnTo>
                <a:lnTo>
                  <a:pt x="248" y="211"/>
                </a:lnTo>
                <a:lnTo>
                  <a:pt x="241" y="213"/>
                </a:lnTo>
                <a:lnTo>
                  <a:pt x="235" y="211"/>
                </a:lnTo>
                <a:lnTo>
                  <a:pt x="228" y="213"/>
                </a:lnTo>
                <a:lnTo>
                  <a:pt x="217" y="214"/>
                </a:lnTo>
                <a:lnTo>
                  <a:pt x="214" y="214"/>
                </a:lnTo>
                <a:lnTo>
                  <a:pt x="210" y="213"/>
                </a:lnTo>
                <a:lnTo>
                  <a:pt x="207" y="213"/>
                </a:lnTo>
                <a:lnTo>
                  <a:pt x="200" y="214"/>
                </a:lnTo>
                <a:lnTo>
                  <a:pt x="200" y="217"/>
                </a:lnTo>
                <a:lnTo>
                  <a:pt x="200" y="219"/>
                </a:lnTo>
                <a:lnTo>
                  <a:pt x="197" y="221"/>
                </a:lnTo>
                <a:lnTo>
                  <a:pt x="194" y="222"/>
                </a:lnTo>
                <a:lnTo>
                  <a:pt x="181" y="224"/>
                </a:lnTo>
                <a:lnTo>
                  <a:pt x="176" y="224"/>
                </a:lnTo>
                <a:lnTo>
                  <a:pt x="161" y="229"/>
                </a:lnTo>
                <a:lnTo>
                  <a:pt x="156" y="224"/>
                </a:lnTo>
                <a:lnTo>
                  <a:pt x="156" y="221"/>
                </a:lnTo>
                <a:lnTo>
                  <a:pt x="150" y="217"/>
                </a:lnTo>
                <a:lnTo>
                  <a:pt x="143" y="214"/>
                </a:lnTo>
                <a:lnTo>
                  <a:pt x="130" y="213"/>
                </a:lnTo>
                <a:lnTo>
                  <a:pt x="135" y="204"/>
                </a:lnTo>
                <a:lnTo>
                  <a:pt x="119" y="209"/>
                </a:lnTo>
                <a:lnTo>
                  <a:pt x="106" y="216"/>
                </a:lnTo>
                <a:lnTo>
                  <a:pt x="96" y="222"/>
                </a:lnTo>
                <a:lnTo>
                  <a:pt x="62" y="219"/>
                </a:lnTo>
                <a:lnTo>
                  <a:pt x="55" y="214"/>
                </a:lnTo>
                <a:lnTo>
                  <a:pt x="52" y="203"/>
                </a:lnTo>
                <a:lnTo>
                  <a:pt x="49" y="195"/>
                </a:lnTo>
                <a:lnTo>
                  <a:pt x="34" y="188"/>
                </a:lnTo>
                <a:lnTo>
                  <a:pt x="41" y="182"/>
                </a:lnTo>
                <a:lnTo>
                  <a:pt x="44" y="178"/>
                </a:lnTo>
                <a:lnTo>
                  <a:pt x="50" y="175"/>
                </a:lnTo>
                <a:lnTo>
                  <a:pt x="55" y="172"/>
                </a:lnTo>
                <a:lnTo>
                  <a:pt x="62" y="170"/>
                </a:lnTo>
                <a:lnTo>
                  <a:pt x="68" y="169"/>
                </a:lnTo>
                <a:lnTo>
                  <a:pt x="75" y="167"/>
                </a:lnTo>
                <a:lnTo>
                  <a:pt x="80" y="165"/>
                </a:lnTo>
                <a:lnTo>
                  <a:pt x="86" y="162"/>
                </a:lnTo>
                <a:lnTo>
                  <a:pt x="91" y="159"/>
                </a:lnTo>
                <a:lnTo>
                  <a:pt x="88" y="154"/>
                </a:lnTo>
                <a:lnTo>
                  <a:pt x="81" y="149"/>
                </a:lnTo>
                <a:lnTo>
                  <a:pt x="76" y="147"/>
                </a:lnTo>
                <a:lnTo>
                  <a:pt x="68" y="144"/>
                </a:lnTo>
                <a:lnTo>
                  <a:pt x="68" y="141"/>
                </a:lnTo>
                <a:lnTo>
                  <a:pt x="68" y="136"/>
                </a:lnTo>
                <a:lnTo>
                  <a:pt x="68" y="131"/>
                </a:lnTo>
                <a:lnTo>
                  <a:pt x="65" y="126"/>
                </a:lnTo>
                <a:lnTo>
                  <a:pt x="62" y="124"/>
                </a:lnTo>
                <a:lnTo>
                  <a:pt x="58" y="124"/>
                </a:lnTo>
                <a:lnTo>
                  <a:pt x="55" y="126"/>
                </a:lnTo>
                <a:lnTo>
                  <a:pt x="49" y="128"/>
                </a:lnTo>
                <a:lnTo>
                  <a:pt x="45" y="128"/>
                </a:lnTo>
                <a:lnTo>
                  <a:pt x="47" y="124"/>
                </a:lnTo>
                <a:lnTo>
                  <a:pt x="49" y="121"/>
                </a:lnTo>
                <a:lnTo>
                  <a:pt x="49" y="120"/>
                </a:lnTo>
                <a:lnTo>
                  <a:pt x="47" y="116"/>
                </a:lnTo>
                <a:lnTo>
                  <a:pt x="39" y="118"/>
                </a:lnTo>
                <a:lnTo>
                  <a:pt x="29" y="116"/>
                </a:lnTo>
                <a:lnTo>
                  <a:pt x="31" y="115"/>
                </a:lnTo>
                <a:lnTo>
                  <a:pt x="36" y="111"/>
                </a:lnTo>
                <a:lnTo>
                  <a:pt x="41" y="108"/>
                </a:lnTo>
                <a:lnTo>
                  <a:pt x="26" y="105"/>
                </a:lnTo>
                <a:lnTo>
                  <a:pt x="13" y="100"/>
                </a:lnTo>
                <a:lnTo>
                  <a:pt x="0" y="98"/>
                </a:lnTo>
                <a:lnTo>
                  <a:pt x="0" y="93"/>
                </a:lnTo>
                <a:lnTo>
                  <a:pt x="3" y="92"/>
                </a:lnTo>
                <a:lnTo>
                  <a:pt x="6" y="95"/>
                </a:lnTo>
                <a:lnTo>
                  <a:pt x="11" y="95"/>
                </a:lnTo>
                <a:lnTo>
                  <a:pt x="37" y="95"/>
                </a:lnTo>
                <a:lnTo>
                  <a:pt x="47" y="95"/>
                </a:lnTo>
                <a:lnTo>
                  <a:pt x="49" y="98"/>
                </a:lnTo>
                <a:lnTo>
                  <a:pt x="47" y="103"/>
                </a:lnTo>
                <a:lnTo>
                  <a:pt x="65" y="102"/>
                </a:lnTo>
                <a:lnTo>
                  <a:pt x="75" y="93"/>
                </a:lnTo>
                <a:lnTo>
                  <a:pt x="70" y="87"/>
                </a:lnTo>
                <a:lnTo>
                  <a:pt x="76" y="85"/>
                </a:lnTo>
                <a:lnTo>
                  <a:pt x="88" y="92"/>
                </a:lnTo>
                <a:lnTo>
                  <a:pt x="114" y="85"/>
                </a:lnTo>
                <a:lnTo>
                  <a:pt x="117" y="89"/>
                </a:lnTo>
                <a:lnTo>
                  <a:pt x="124" y="85"/>
                </a:lnTo>
                <a:lnTo>
                  <a:pt x="129" y="84"/>
                </a:lnTo>
                <a:lnTo>
                  <a:pt x="135" y="82"/>
                </a:lnTo>
                <a:lnTo>
                  <a:pt x="143" y="80"/>
                </a:lnTo>
                <a:lnTo>
                  <a:pt x="147" y="77"/>
                </a:lnTo>
                <a:lnTo>
                  <a:pt x="150" y="74"/>
                </a:lnTo>
                <a:lnTo>
                  <a:pt x="148" y="72"/>
                </a:lnTo>
                <a:lnTo>
                  <a:pt x="143" y="71"/>
                </a:lnTo>
                <a:lnTo>
                  <a:pt x="140" y="67"/>
                </a:lnTo>
                <a:lnTo>
                  <a:pt x="140" y="66"/>
                </a:lnTo>
                <a:lnTo>
                  <a:pt x="143" y="62"/>
                </a:lnTo>
                <a:lnTo>
                  <a:pt x="150" y="62"/>
                </a:lnTo>
                <a:lnTo>
                  <a:pt x="155" y="61"/>
                </a:lnTo>
                <a:lnTo>
                  <a:pt x="161" y="64"/>
                </a:lnTo>
                <a:lnTo>
                  <a:pt x="161" y="66"/>
                </a:lnTo>
                <a:lnTo>
                  <a:pt x="158" y="66"/>
                </a:lnTo>
                <a:lnTo>
                  <a:pt x="156" y="67"/>
                </a:lnTo>
                <a:lnTo>
                  <a:pt x="158" y="71"/>
                </a:lnTo>
                <a:lnTo>
                  <a:pt x="165" y="71"/>
                </a:lnTo>
                <a:lnTo>
                  <a:pt x="168" y="69"/>
                </a:lnTo>
                <a:lnTo>
                  <a:pt x="173" y="69"/>
                </a:lnTo>
                <a:lnTo>
                  <a:pt x="174" y="66"/>
                </a:lnTo>
                <a:lnTo>
                  <a:pt x="176" y="64"/>
                </a:lnTo>
                <a:lnTo>
                  <a:pt x="181" y="62"/>
                </a:lnTo>
                <a:lnTo>
                  <a:pt x="184" y="61"/>
                </a:lnTo>
                <a:lnTo>
                  <a:pt x="186" y="58"/>
                </a:lnTo>
                <a:lnTo>
                  <a:pt x="184" y="53"/>
                </a:lnTo>
                <a:lnTo>
                  <a:pt x="184" y="49"/>
                </a:lnTo>
                <a:lnTo>
                  <a:pt x="189" y="46"/>
                </a:lnTo>
                <a:lnTo>
                  <a:pt x="194" y="45"/>
                </a:lnTo>
                <a:lnTo>
                  <a:pt x="197" y="41"/>
                </a:lnTo>
                <a:lnTo>
                  <a:pt x="199" y="40"/>
                </a:lnTo>
                <a:lnTo>
                  <a:pt x="202" y="40"/>
                </a:lnTo>
                <a:lnTo>
                  <a:pt x="207" y="40"/>
                </a:lnTo>
                <a:lnTo>
                  <a:pt x="212" y="41"/>
                </a:lnTo>
                <a:lnTo>
                  <a:pt x="225" y="27"/>
                </a:lnTo>
                <a:lnTo>
                  <a:pt x="231" y="22"/>
                </a:lnTo>
                <a:lnTo>
                  <a:pt x="236" y="17"/>
                </a:lnTo>
                <a:lnTo>
                  <a:pt x="238" y="12"/>
                </a:lnTo>
                <a:lnTo>
                  <a:pt x="241" y="7"/>
                </a:lnTo>
                <a:lnTo>
                  <a:pt x="246" y="4"/>
                </a:lnTo>
                <a:lnTo>
                  <a:pt x="258" y="5"/>
                </a:lnTo>
                <a:lnTo>
                  <a:pt x="261" y="5"/>
                </a:lnTo>
                <a:lnTo>
                  <a:pt x="272" y="5"/>
                </a:lnTo>
                <a:lnTo>
                  <a:pt x="280" y="5"/>
                </a:lnTo>
                <a:lnTo>
                  <a:pt x="287" y="2"/>
                </a:lnTo>
                <a:lnTo>
                  <a:pt x="290" y="2"/>
                </a:lnTo>
                <a:lnTo>
                  <a:pt x="295" y="0"/>
                </a:lnTo>
                <a:lnTo>
                  <a:pt x="303" y="0"/>
                </a:lnTo>
                <a:lnTo>
                  <a:pt x="315" y="0"/>
                </a:lnTo>
                <a:lnTo>
                  <a:pt x="325" y="2"/>
                </a:lnTo>
                <a:lnTo>
                  <a:pt x="333" y="2"/>
                </a:lnTo>
                <a:lnTo>
                  <a:pt x="341" y="2"/>
                </a:lnTo>
                <a:lnTo>
                  <a:pt x="351" y="2"/>
                </a:lnTo>
                <a:lnTo>
                  <a:pt x="357" y="2"/>
                </a:lnTo>
                <a:lnTo>
                  <a:pt x="365" y="4"/>
                </a:lnTo>
                <a:close/>
              </a:path>
            </a:pathLst>
          </a:custGeom>
          <a:solidFill>
            <a:srgbClr val="FF00C5">
              <a:alpha val="23137"/>
            </a:srgbClr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35" name="Freeform 43"/>
          <p:cNvSpPr>
            <a:spLocks/>
          </p:cNvSpPr>
          <p:nvPr/>
        </p:nvSpPr>
        <p:spPr bwMode="auto">
          <a:xfrm>
            <a:off x="252413" y="3492500"/>
            <a:ext cx="620712" cy="458788"/>
          </a:xfrm>
          <a:custGeom>
            <a:avLst/>
            <a:gdLst>
              <a:gd name="T0" fmla="*/ 2147483647 w 613"/>
              <a:gd name="T1" fmla="*/ 2147483647 h 295"/>
              <a:gd name="T2" fmla="*/ 2147483647 w 613"/>
              <a:gd name="T3" fmla="*/ 2147483647 h 295"/>
              <a:gd name="T4" fmla="*/ 2147483647 w 613"/>
              <a:gd name="T5" fmla="*/ 2147483647 h 295"/>
              <a:gd name="T6" fmla="*/ 2147483647 w 613"/>
              <a:gd name="T7" fmla="*/ 2147483647 h 295"/>
              <a:gd name="T8" fmla="*/ 2147483647 w 613"/>
              <a:gd name="T9" fmla="*/ 2147483647 h 295"/>
              <a:gd name="T10" fmla="*/ 2147483647 w 613"/>
              <a:gd name="T11" fmla="*/ 2147483647 h 295"/>
              <a:gd name="T12" fmla="*/ 2147483647 w 613"/>
              <a:gd name="T13" fmla="*/ 2147483647 h 295"/>
              <a:gd name="T14" fmla="*/ 2147483647 w 613"/>
              <a:gd name="T15" fmla="*/ 2147483647 h 295"/>
              <a:gd name="T16" fmla="*/ 2147483647 w 613"/>
              <a:gd name="T17" fmla="*/ 2147483647 h 295"/>
              <a:gd name="T18" fmla="*/ 2147483647 w 613"/>
              <a:gd name="T19" fmla="*/ 2147483647 h 295"/>
              <a:gd name="T20" fmla="*/ 2147483647 w 613"/>
              <a:gd name="T21" fmla="*/ 2147483647 h 295"/>
              <a:gd name="T22" fmla="*/ 2147483647 w 613"/>
              <a:gd name="T23" fmla="*/ 2147483647 h 295"/>
              <a:gd name="T24" fmla="*/ 2147483647 w 613"/>
              <a:gd name="T25" fmla="*/ 2147483647 h 295"/>
              <a:gd name="T26" fmla="*/ 2147483647 w 613"/>
              <a:gd name="T27" fmla="*/ 2147483647 h 295"/>
              <a:gd name="T28" fmla="*/ 2147483647 w 613"/>
              <a:gd name="T29" fmla="*/ 2147483647 h 295"/>
              <a:gd name="T30" fmla="*/ 2147483647 w 613"/>
              <a:gd name="T31" fmla="*/ 2147483647 h 295"/>
              <a:gd name="T32" fmla="*/ 2147483647 w 613"/>
              <a:gd name="T33" fmla="*/ 2147483647 h 295"/>
              <a:gd name="T34" fmla="*/ 2147483647 w 613"/>
              <a:gd name="T35" fmla="*/ 2147483647 h 295"/>
              <a:gd name="T36" fmla="*/ 2147483647 w 613"/>
              <a:gd name="T37" fmla="*/ 2147483647 h 295"/>
              <a:gd name="T38" fmla="*/ 2147483647 w 613"/>
              <a:gd name="T39" fmla="*/ 2147483647 h 295"/>
              <a:gd name="T40" fmla="*/ 2147483647 w 613"/>
              <a:gd name="T41" fmla="*/ 2147483647 h 295"/>
              <a:gd name="T42" fmla="*/ 2147483647 w 613"/>
              <a:gd name="T43" fmla="*/ 2147483647 h 295"/>
              <a:gd name="T44" fmla="*/ 2147483647 w 613"/>
              <a:gd name="T45" fmla="*/ 2147483647 h 295"/>
              <a:gd name="T46" fmla="*/ 2147483647 w 613"/>
              <a:gd name="T47" fmla="*/ 2147483647 h 295"/>
              <a:gd name="T48" fmla="*/ 2147483647 w 613"/>
              <a:gd name="T49" fmla="*/ 2147483647 h 295"/>
              <a:gd name="T50" fmla="*/ 2147483647 w 613"/>
              <a:gd name="T51" fmla="*/ 2147483647 h 295"/>
              <a:gd name="T52" fmla="*/ 2147483647 w 613"/>
              <a:gd name="T53" fmla="*/ 2147483647 h 295"/>
              <a:gd name="T54" fmla="*/ 2147483647 w 613"/>
              <a:gd name="T55" fmla="*/ 2147483647 h 295"/>
              <a:gd name="T56" fmla="*/ 2147483647 w 613"/>
              <a:gd name="T57" fmla="*/ 2147483647 h 295"/>
              <a:gd name="T58" fmla="*/ 2147483647 w 613"/>
              <a:gd name="T59" fmla="*/ 2147483647 h 295"/>
              <a:gd name="T60" fmla="*/ 2147483647 w 613"/>
              <a:gd name="T61" fmla="*/ 2147483647 h 295"/>
              <a:gd name="T62" fmla="*/ 2147483647 w 613"/>
              <a:gd name="T63" fmla="*/ 2147483647 h 295"/>
              <a:gd name="T64" fmla="*/ 2147483647 w 613"/>
              <a:gd name="T65" fmla="*/ 2147483647 h 295"/>
              <a:gd name="T66" fmla="*/ 2147483647 w 613"/>
              <a:gd name="T67" fmla="*/ 2147483647 h 295"/>
              <a:gd name="T68" fmla="*/ 2147483647 w 613"/>
              <a:gd name="T69" fmla="*/ 2147483647 h 295"/>
              <a:gd name="T70" fmla="*/ 2147483647 w 613"/>
              <a:gd name="T71" fmla="*/ 2147483647 h 295"/>
              <a:gd name="T72" fmla="*/ 2147483647 w 613"/>
              <a:gd name="T73" fmla="*/ 2147483647 h 295"/>
              <a:gd name="T74" fmla="*/ 2147483647 w 613"/>
              <a:gd name="T75" fmla="*/ 2147483647 h 295"/>
              <a:gd name="T76" fmla="*/ 2147483647 w 613"/>
              <a:gd name="T77" fmla="*/ 2147483647 h 295"/>
              <a:gd name="T78" fmla="*/ 2147483647 w 613"/>
              <a:gd name="T79" fmla="*/ 2147483647 h 295"/>
              <a:gd name="T80" fmla="*/ 2147483647 w 613"/>
              <a:gd name="T81" fmla="*/ 2147483647 h 295"/>
              <a:gd name="T82" fmla="*/ 2147483647 w 613"/>
              <a:gd name="T83" fmla="*/ 2147483647 h 295"/>
              <a:gd name="T84" fmla="*/ 2147483647 w 613"/>
              <a:gd name="T85" fmla="*/ 2147483647 h 295"/>
              <a:gd name="T86" fmla="*/ 2147483647 w 613"/>
              <a:gd name="T87" fmla="*/ 2147483647 h 295"/>
              <a:gd name="T88" fmla="*/ 2147483647 w 613"/>
              <a:gd name="T89" fmla="*/ 2147483647 h 295"/>
              <a:gd name="T90" fmla="*/ 2147483647 w 613"/>
              <a:gd name="T91" fmla="*/ 2147483647 h 295"/>
              <a:gd name="T92" fmla="*/ 2147483647 w 613"/>
              <a:gd name="T93" fmla="*/ 2147483647 h 295"/>
              <a:gd name="T94" fmla="*/ 2147483647 w 613"/>
              <a:gd name="T95" fmla="*/ 2147483647 h 295"/>
              <a:gd name="T96" fmla="*/ 2147483647 w 613"/>
              <a:gd name="T97" fmla="*/ 2147483647 h 295"/>
              <a:gd name="T98" fmla="*/ 2147483647 w 613"/>
              <a:gd name="T99" fmla="*/ 2147483647 h 295"/>
              <a:gd name="T100" fmla="*/ 2147483647 w 613"/>
              <a:gd name="T101" fmla="*/ 2147483647 h 295"/>
              <a:gd name="T102" fmla="*/ 2147483647 w 613"/>
              <a:gd name="T103" fmla="*/ 2147483647 h 295"/>
              <a:gd name="T104" fmla="*/ 2147483647 w 613"/>
              <a:gd name="T105" fmla="*/ 2147483647 h 295"/>
              <a:gd name="T106" fmla="*/ 2147483647 w 613"/>
              <a:gd name="T107" fmla="*/ 2147483647 h 295"/>
              <a:gd name="T108" fmla="*/ 2147483647 w 613"/>
              <a:gd name="T109" fmla="*/ 2147483647 h 29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613"/>
              <a:gd name="T166" fmla="*/ 0 h 295"/>
              <a:gd name="T167" fmla="*/ 613 w 613"/>
              <a:gd name="T168" fmla="*/ 295 h 29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613" h="295">
                <a:moveTo>
                  <a:pt x="383" y="51"/>
                </a:moveTo>
                <a:lnTo>
                  <a:pt x="411" y="65"/>
                </a:lnTo>
                <a:lnTo>
                  <a:pt x="422" y="65"/>
                </a:lnTo>
                <a:lnTo>
                  <a:pt x="445" y="64"/>
                </a:lnTo>
                <a:lnTo>
                  <a:pt x="463" y="69"/>
                </a:lnTo>
                <a:lnTo>
                  <a:pt x="470" y="70"/>
                </a:lnTo>
                <a:lnTo>
                  <a:pt x="489" y="72"/>
                </a:lnTo>
                <a:lnTo>
                  <a:pt x="496" y="85"/>
                </a:lnTo>
                <a:lnTo>
                  <a:pt x="509" y="80"/>
                </a:lnTo>
                <a:lnTo>
                  <a:pt x="519" y="77"/>
                </a:lnTo>
                <a:lnTo>
                  <a:pt x="529" y="75"/>
                </a:lnTo>
                <a:lnTo>
                  <a:pt x="542" y="75"/>
                </a:lnTo>
                <a:lnTo>
                  <a:pt x="551" y="74"/>
                </a:lnTo>
                <a:lnTo>
                  <a:pt x="558" y="75"/>
                </a:lnTo>
                <a:lnTo>
                  <a:pt x="586" y="69"/>
                </a:lnTo>
                <a:lnTo>
                  <a:pt x="589" y="87"/>
                </a:lnTo>
                <a:lnTo>
                  <a:pt x="613" y="91"/>
                </a:lnTo>
                <a:lnTo>
                  <a:pt x="609" y="101"/>
                </a:lnTo>
                <a:lnTo>
                  <a:pt x="586" y="101"/>
                </a:lnTo>
                <a:lnTo>
                  <a:pt x="584" y="105"/>
                </a:lnTo>
                <a:lnTo>
                  <a:pt x="586" y="113"/>
                </a:lnTo>
                <a:lnTo>
                  <a:pt x="589" y="121"/>
                </a:lnTo>
                <a:lnTo>
                  <a:pt x="592" y="134"/>
                </a:lnTo>
                <a:lnTo>
                  <a:pt x="561" y="144"/>
                </a:lnTo>
                <a:lnTo>
                  <a:pt x="558" y="137"/>
                </a:lnTo>
                <a:lnTo>
                  <a:pt x="553" y="127"/>
                </a:lnTo>
                <a:lnTo>
                  <a:pt x="543" y="131"/>
                </a:lnTo>
                <a:lnTo>
                  <a:pt x="532" y="136"/>
                </a:lnTo>
                <a:lnTo>
                  <a:pt x="527" y="137"/>
                </a:lnTo>
                <a:lnTo>
                  <a:pt x="506" y="144"/>
                </a:lnTo>
                <a:lnTo>
                  <a:pt x="493" y="134"/>
                </a:lnTo>
                <a:lnTo>
                  <a:pt x="489" y="131"/>
                </a:lnTo>
                <a:lnTo>
                  <a:pt x="485" y="131"/>
                </a:lnTo>
                <a:lnTo>
                  <a:pt x="480" y="132"/>
                </a:lnTo>
                <a:lnTo>
                  <a:pt x="480" y="145"/>
                </a:lnTo>
                <a:lnTo>
                  <a:pt x="473" y="147"/>
                </a:lnTo>
                <a:lnTo>
                  <a:pt x="465" y="147"/>
                </a:lnTo>
                <a:lnTo>
                  <a:pt x="458" y="149"/>
                </a:lnTo>
                <a:lnTo>
                  <a:pt x="458" y="162"/>
                </a:lnTo>
                <a:lnTo>
                  <a:pt x="473" y="173"/>
                </a:lnTo>
                <a:lnTo>
                  <a:pt x="475" y="176"/>
                </a:lnTo>
                <a:lnTo>
                  <a:pt x="476" y="183"/>
                </a:lnTo>
                <a:lnTo>
                  <a:pt x="475" y="184"/>
                </a:lnTo>
                <a:lnTo>
                  <a:pt x="416" y="189"/>
                </a:lnTo>
                <a:lnTo>
                  <a:pt x="406" y="191"/>
                </a:lnTo>
                <a:lnTo>
                  <a:pt x="391" y="183"/>
                </a:lnTo>
                <a:lnTo>
                  <a:pt x="377" y="173"/>
                </a:lnTo>
                <a:lnTo>
                  <a:pt x="372" y="163"/>
                </a:lnTo>
                <a:lnTo>
                  <a:pt x="374" y="162"/>
                </a:lnTo>
                <a:lnTo>
                  <a:pt x="385" y="158"/>
                </a:lnTo>
                <a:lnTo>
                  <a:pt x="393" y="160"/>
                </a:lnTo>
                <a:lnTo>
                  <a:pt x="408" y="160"/>
                </a:lnTo>
                <a:lnTo>
                  <a:pt x="409" y="153"/>
                </a:lnTo>
                <a:lnTo>
                  <a:pt x="408" y="150"/>
                </a:lnTo>
                <a:lnTo>
                  <a:pt x="405" y="132"/>
                </a:lnTo>
                <a:lnTo>
                  <a:pt x="401" y="127"/>
                </a:lnTo>
                <a:lnTo>
                  <a:pt x="382" y="126"/>
                </a:lnTo>
                <a:lnTo>
                  <a:pt x="380" y="126"/>
                </a:lnTo>
                <a:lnTo>
                  <a:pt x="316" y="131"/>
                </a:lnTo>
                <a:lnTo>
                  <a:pt x="318" y="136"/>
                </a:lnTo>
                <a:lnTo>
                  <a:pt x="325" y="139"/>
                </a:lnTo>
                <a:lnTo>
                  <a:pt x="312" y="153"/>
                </a:lnTo>
                <a:lnTo>
                  <a:pt x="294" y="167"/>
                </a:lnTo>
                <a:lnTo>
                  <a:pt x="308" y="176"/>
                </a:lnTo>
                <a:lnTo>
                  <a:pt x="312" y="178"/>
                </a:lnTo>
                <a:lnTo>
                  <a:pt x="313" y="180"/>
                </a:lnTo>
                <a:lnTo>
                  <a:pt x="312" y="183"/>
                </a:lnTo>
                <a:lnTo>
                  <a:pt x="307" y="184"/>
                </a:lnTo>
                <a:lnTo>
                  <a:pt x="292" y="194"/>
                </a:lnTo>
                <a:lnTo>
                  <a:pt x="282" y="201"/>
                </a:lnTo>
                <a:lnTo>
                  <a:pt x="261" y="207"/>
                </a:lnTo>
                <a:lnTo>
                  <a:pt x="253" y="211"/>
                </a:lnTo>
                <a:lnTo>
                  <a:pt x="271" y="227"/>
                </a:lnTo>
                <a:lnTo>
                  <a:pt x="271" y="229"/>
                </a:lnTo>
                <a:lnTo>
                  <a:pt x="272" y="232"/>
                </a:lnTo>
                <a:lnTo>
                  <a:pt x="267" y="237"/>
                </a:lnTo>
                <a:lnTo>
                  <a:pt x="251" y="255"/>
                </a:lnTo>
                <a:lnTo>
                  <a:pt x="238" y="266"/>
                </a:lnTo>
                <a:lnTo>
                  <a:pt x="236" y="266"/>
                </a:lnTo>
                <a:lnTo>
                  <a:pt x="233" y="268"/>
                </a:lnTo>
                <a:lnTo>
                  <a:pt x="220" y="269"/>
                </a:lnTo>
                <a:lnTo>
                  <a:pt x="202" y="269"/>
                </a:lnTo>
                <a:lnTo>
                  <a:pt x="184" y="264"/>
                </a:lnTo>
                <a:lnTo>
                  <a:pt x="168" y="253"/>
                </a:lnTo>
                <a:lnTo>
                  <a:pt x="160" y="251"/>
                </a:lnTo>
                <a:lnTo>
                  <a:pt x="153" y="250"/>
                </a:lnTo>
                <a:lnTo>
                  <a:pt x="148" y="248"/>
                </a:lnTo>
                <a:lnTo>
                  <a:pt x="145" y="247"/>
                </a:lnTo>
                <a:lnTo>
                  <a:pt x="139" y="248"/>
                </a:lnTo>
                <a:lnTo>
                  <a:pt x="129" y="251"/>
                </a:lnTo>
                <a:lnTo>
                  <a:pt x="127" y="256"/>
                </a:lnTo>
                <a:lnTo>
                  <a:pt x="127" y="261"/>
                </a:lnTo>
                <a:lnTo>
                  <a:pt x="106" y="268"/>
                </a:lnTo>
                <a:lnTo>
                  <a:pt x="104" y="271"/>
                </a:lnTo>
                <a:lnTo>
                  <a:pt x="109" y="278"/>
                </a:lnTo>
                <a:lnTo>
                  <a:pt x="117" y="291"/>
                </a:lnTo>
                <a:lnTo>
                  <a:pt x="114" y="294"/>
                </a:lnTo>
                <a:lnTo>
                  <a:pt x="104" y="295"/>
                </a:lnTo>
                <a:lnTo>
                  <a:pt x="103" y="295"/>
                </a:lnTo>
                <a:lnTo>
                  <a:pt x="96" y="286"/>
                </a:lnTo>
                <a:lnTo>
                  <a:pt x="90" y="269"/>
                </a:lnTo>
                <a:lnTo>
                  <a:pt x="83" y="256"/>
                </a:lnTo>
                <a:lnTo>
                  <a:pt x="80" y="248"/>
                </a:lnTo>
                <a:lnTo>
                  <a:pt x="70" y="235"/>
                </a:lnTo>
                <a:lnTo>
                  <a:pt x="68" y="233"/>
                </a:lnTo>
                <a:lnTo>
                  <a:pt x="60" y="219"/>
                </a:lnTo>
                <a:lnTo>
                  <a:pt x="60" y="207"/>
                </a:lnTo>
                <a:lnTo>
                  <a:pt x="67" y="206"/>
                </a:lnTo>
                <a:lnTo>
                  <a:pt x="73" y="206"/>
                </a:lnTo>
                <a:lnTo>
                  <a:pt x="75" y="201"/>
                </a:lnTo>
                <a:lnTo>
                  <a:pt x="81" y="201"/>
                </a:lnTo>
                <a:lnTo>
                  <a:pt x="96" y="198"/>
                </a:lnTo>
                <a:lnTo>
                  <a:pt x="106" y="194"/>
                </a:lnTo>
                <a:lnTo>
                  <a:pt x="108" y="189"/>
                </a:lnTo>
                <a:lnTo>
                  <a:pt x="96" y="186"/>
                </a:lnTo>
                <a:lnTo>
                  <a:pt x="94" y="184"/>
                </a:lnTo>
                <a:lnTo>
                  <a:pt x="98" y="181"/>
                </a:lnTo>
                <a:lnTo>
                  <a:pt x="96" y="180"/>
                </a:lnTo>
                <a:lnTo>
                  <a:pt x="86" y="180"/>
                </a:lnTo>
                <a:lnTo>
                  <a:pt x="85" y="176"/>
                </a:lnTo>
                <a:lnTo>
                  <a:pt x="86" y="171"/>
                </a:lnTo>
                <a:lnTo>
                  <a:pt x="78" y="170"/>
                </a:lnTo>
                <a:lnTo>
                  <a:pt x="75" y="167"/>
                </a:lnTo>
                <a:lnTo>
                  <a:pt x="76" y="160"/>
                </a:lnTo>
                <a:lnTo>
                  <a:pt x="83" y="150"/>
                </a:lnTo>
                <a:lnTo>
                  <a:pt x="80" y="147"/>
                </a:lnTo>
                <a:lnTo>
                  <a:pt x="65" y="153"/>
                </a:lnTo>
                <a:lnTo>
                  <a:pt x="32" y="165"/>
                </a:lnTo>
                <a:lnTo>
                  <a:pt x="14" y="167"/>
                </a:lnTo>
                <a:lnTo>
                  <a:pt x="6" y="163"/>
                </a:lnTo>
                <a:lnTo>
                  <a:pt x="0" y="160"/>
                </a:lnTo>
                <a:lnTo>
                  <a:pt x="3" y="155"/>
                </a:lnTo>
                <a:lnTo>
                  <a:pt x="10" y="147"/>
                </a:lnTo>
                <a:lnTo>
                  <a:pt x="16" y="144"/>
                </a:lnTo>
                <a:lnTo>
                  <a:pt x="19" y="139"/>
                </a:lnTo>
                <a:lnTo>
                  <a:pt x="23" y="137"/>
                </a:lnTo>
                <a:lnTo>
                  <a:pt x="26" y="136"/>
                </a:lnTo>
                <a:lnTo>
                  <a:pt x="29" y="134"/>
                </a:lnTo>
                <a:lnTo>
                  <a:pt x="39" y="131"/>
                </a:lnTo>
                <a:lnTo>
                  <a:pt x="47" y="127"/>
                </a:lnTo>
                <a:lnTo>
                  <a:pt x="54" y="122"/>
                </a:lnTo>
                <a:lnTo>
                  <a:pt x="59" y="121"/>
                </a:lnTo>
                <a:lnTo>
                  <a:pt x="67" y="119"/>
                </a:lnTo>
                <a:lnTo>
                  <a:pt x="75" y="118"/>
                </a:lnTo>
                <a:lnTo>
                  <a:pt x="73" y="116"/>
                </a:lnTo>
                <a:lnTo>
                  <a:pt x="78" y="114"/>
                </a:lnTo>
                <a:lnTo>
                  <a:pt x="86" y="111"/>
                </a:lnTo>
                <a:lnTo>
                  <a:pt x="93" y="106"/>
                </a:lnTo>
                <a:lnTo>
                  <a:pt x="91" y="103"/>
                </a:lnTo>
                <a:lnTo>
                  <a:pt x="80" y="98"/>
                </a:lnTo>
                <a:lnTo>
                  <a:pt x="76" y="88"/>
                </a:lnTo>
                <a:lnTo>
                  <a:pt x="78" y="80"/>
                </a:lnTo>
                <a:lnTo>
                  <a:pt x="78" y="70"/>
                </a:lnTo>
                <a:lnTo>
                  <a:pt x="75" y="57"/>
                </a:lnTo>
                <a:lnTo>
                  <a:pt x="80" y="51"/>
                </a:lnTo>
                <a:lnTo>
                  <a:pt x="103" y="43"/>
                </a:lnTo>
                <a:lnTo>
                  <a:pt x="108" y="41"/>
                </a:lnTo>
                <a:lnTo>
                  <a:pt x="111" y="34"/>
                </a:lnTo>
                <a:lnTo>
                  <a:pt x="106" y="23"/>
                </a:lnTo>
                <a:lnTo>
                  <a:pt x="104" y="23"/>
                </a:lnTo>
                <a:lnTo>
                  <a:pt x="103" y="21"/>
                </a:lnTo>
                <a:lnTo>
                  <a:pt x="99" y="16"/>
                </a:lnTo>
                <a:lnTo>
                  <a:pt x="99" y="15"/>
                </a:lnTo>
                <a:lnTo>
                  <a:pt x="104" y="10"/>
                </a:lnTo>
                <a:lnTo>
                  <a:pt x="106" y="10"/>
                </a:lnTo>
                <a:lnTo>
                  <a:pt x="108" y="12"/>
                </a:lnTo>
                <a:lnTo>
                  <a:pt x="111" y="16"/>
                </a:lnTo>
                <a:lnTo>
                  <a:pt x="119" y="16"/>
                </a:lnTo>
                <a:lnTo>
                  <a:pt x="122" y="23"/>
                </a:lnTo>
                <a:lnTo>
                  <a:pt x="139" y="25"/>
                </a:lnTo>
                <a:lnTo>
                  <a:pt x="142" y="33"/>
                </a:lnTo>
                <a:lnTo>
                  <a:pt x="156" y="34"/>
                </a:lnTo>
                <a:lnTo>
                  <a:pt x="166" y="34"/>
                </a:lnTo>
                <a:lnTo>
                  <a:pt x="183" y="38"/>
                </a:lnTo>
                <a:lnTo>
                  <a:pt x="187" y="38"/>
                </a:lnTo>
                <a:lnTo>
                  <a:pt x="192" y="39"/>
                </a:lnTo>
                <a:lnTo>
                  <a:pt x="199" y="44"/>
                </a:lnTo>
                <a:lnTo>
                  <a:pt x="212" y="44"/>
                </a:lnTo>
                <a:lnTo>
                  <a:pt x="222" y="47"/>
                </a:lnTo>
                <a:lnTo>
                  <a:pt x="225" y="49"/>
                </a:lnTo>
                <a:lnTo>
                  <a:pt x="223" y="56"/>
                </a:lnTo>
                <a:lnTo>
                  <a:pt x="227" y="57"/>
                </a:lnTo>
                <a:lnTo>
                  <a:pt x="238" y="57"/>
                </a:lnTo>
                <a:lnTo>
                  <a:pt x="240" y="56"/>
                </a:lnTo>
                <a:lnTo>
                  <a:pt x="241" y="54"/>
                </a:lnTo>
                <a:lnTo>
                  <a:pt x="245" y="54"/>
                </a:lnTo>
                <a:lnTo>
                  <a:pt x="248" y="52"/>
                </a:lnTo>
                <a:lnTo>
                  <a:pt x="253" y="49"/>
                </a:lnTo>
                <a:lnTo>
                  <a:pt x="259" y="44"/>
                </a:lnTo>
                <a:lnTo>
                  <a:pt x="266" y="36"/>
                </a:lnTo>
                <a:lnTo>
                  <a:pt x="269" y="34"/>
                </a:lnTo>
                <a:lnTo>
                  <a:pt x="277" y="34"/>
                </a:lnTo>
                <a:lnTo>
                  <a:pt x="290" y="36"/>
                </a:lnTo>
                <a:lnTo>
                  <a:pt x="297" y="44"/>
                </a:lnTo>
                <a:lnTo>
                  <a:pt x="298" y="49"/>
                </a:lnTo>
                <a:lnTo>
                  <a:pt x="308" y="49"/>
                </a:lnTo>
                <a:lnTo>
                  <a:pt x="315" y="46"/>
                </a:lnTo>
                <a:lnTo>
                  <a:pt x="326" y="47"/>
                </a:lnTo>
                <a:lnTo>
                  <a:pt x="331" y="54"/>
                </a:lnTo>
                <a:lnTo>
                  <a:pt x="336" y="60"/>
                </a:lnTo>
                <a:lnTo>
                  <a:pt x="351" y="69"/>
                </a:lnTo>
                <a:lnTo>
                  <a:pt x="354" y="64"/>
                </a:lnTo>
                <a:lnTo>
                  <a:pt x="343" y="49"/>
                </a:lnTo>
                <a:lnTo>
                  <a:pt x="338" y="47"/>
                </a:lnTo>
                <a:lnTo>
                  <a:pt x="334" y="41"/>
                </a:lnTo>
                <a:lnTo>
                  <a:pt x="331" y="36"/>
                </a:lnTo>
                <a:lnTo>
                  <a:pt x="333" y="33"/>
                </a:lnTo>
                <a:lnTo>
                  <a:pt x="336" y="29"/>
                </a:lnTo>
                <a:lnTo>
                  <a:pt x="341" y="23"/>
                </a:lnTo>
                <a:lnTo>
                  <a:pt x="341" y="18"/>
                </a:lnTo>
                <a:lnTo>
                  <a:pt x="336" y="12"/>
                </a:lnTo>
                <a:lnTo>
                  <a:pt x="333" y="7"/>
                </a:lnTo>
                <a:lnTo>
                  <a:pt x="331" y="5"/>
                </a:lnTo>
                <a:lnTo>
                  <a:pt x="336" y="0"/>
                </a:lnTo>
                <a:lnTo>
                  <a:pt x="349" y="5"/>
                </a:lnTo>
                <a:lnTo>
                  <a:pt x="354" y="8"/>
                </a:lnTo>
                <a:lnTo>
                  <a:pt x="352" y="16"/>
                </a:lnTo>
                <a:lnTo>
                  <a:pt x="359" y="26"/>
                </a:lnTo>
                <a:lnTo>
                  <a:pt x="374" y="51"/>
                </a:lnTo>
                <a:lnTo>
                  <a:pt x="383" y="51"/>
                </a:lnTo>
                <a:close/>
              </a:path>
            </a:pathLst>
          </a:custGeom>
          <a:solidFill>
            <a:srgbClr val="FF00C5">
              <a:alpha val="23137"/>
            </a:srgbClr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36" name="Freeform 44"/>
          <p:cNvSpPr>
            <a:spLocks noEditPoints="1"/>
          </p:cNvSpPr>
          <p:nvPr/>
        </p:nvSpPr>
        <p:spPr bwMode="auto">
          <a:xfrm>
            <a:off x="2220913" y="3508375"/>
            <a:ext cx="835025" cy="627063"/>
          </a:xfrm>
          <a:custGeom>
            <a:avLst/>
            <a:gdLst>
              <a:gd name="T0" fmla="*/ 2147483647 w 826"/>
              <a:gd name="T1" fmla="*/ 2147483647 h 403"/>
              <a:gd name="T2" fmla="*/ 2147483647 w 826"/>
              <a:gd name="T3" fmla="*/ 2147483647 h 403"/>
              <a:gd name="T4" fmla="*/ 2147483647 w 826"/>
              <a:gd name="T5" fmla="*/ 2147483647 h 403"/>
              <a:gd name="T6" fmla="*/ 2147483647 w 826"/>
              <a:gd name="T7" fmla="*/ 2147483647 h 403"/>
              <a:gd name="T8" fmla="*/ 2147483647 w 826"/>
              <a:gd name="T9" fmla="*/ 2147483647 h 403"/>
              <a:gd name="T10" fmla="*/ 2147483647 w 826"/>
              <a:gd name="T11" fmla="*/ 2147483647 h 403"/>
              <a:gd name="T12" fmla="*/ 2147483647 w 826"/>
              <a:gd name="T13" fmla="*/ 2147483647 h 403"/>
              <a:gd name="T14" fmla="*/ 2147483647 w 826"/>
              <a:gd name="T15" fmla="*/ 2147483647 h 403"/>
              <a:gd name="T16" fmla="*/ 2147483647 w 826"/>
              <a:gd name="T17" fmla="*/ 2147483647 h 403"/>
              <a:gd name="T18" fmla="*/ 2147483647 w 826"/>
              <a:gd name="T19" fmla="*/ 2147483647 h 403"/>
              <a:gd name="T20" fmla="*/ 2147483647 w 826"/>
              <a:gd name="T21" fmla="*/ 2147483647 h 403"/>
              <a:gd name="T22" fmla="*/ 2147483647 w 826"/>
              <a:gd name="T23" fmla="*/ 2147483647 h 403"/>
              <a:gd name="T24" fmla="*/ 2147483647 w 826"/>
              <a:gd name="T25" fmla="*/ 2147483647 h 403"/>
              <a:gd name="T26" fmla="*/ 2147483647 w 826"/>
              <a:gd name="T27" fmla="*/ 2147483647 h 403"/>
              <a:gd name="T28" fmla="*/ 2147483647 w 826"/>
              <a:gd name="T29" fmla="*/ 2147483647 h 403"/>
              <a:gd name="T30" fmla="*/ 2147483647 w 826"/>
              <a:gd name="T31" fmla="*/ 2147483647 h 403"/>
              <a:gd name="T32" fmla="*/ 2147483647 w 826"/>
              <a:gd name="T33" fmla="*/ 2147483647 h 403"/>
              <a:gd name="T34" fmla="*/ 2147483647 w 826"/>
              <a:gd name="T35" fmla="*/ 2147483647 h 403"/>
              <a:gd name="T36" fmla="*/ 2147483647 w 826"/>
              <a:gd name="T37" fmla="*/ 2147483647 h 403"/>
              <a:gd name="T38" fmla="*/ 2147483647 w 826"/>
              <a:gd name="T39" fmla="*/ 2147483647 h 403"/>
              <a:gd name="T40" fmla="*/ 2147483647 w 826"/>
              <a:gd name="T41" fmla="*/ 2147483647 h 403"/>
              <a:gd name="T42" fmla="*/ 2147483647 w 826"/>
              <a:gd name="T43" fmla="*/ 2147483647 h 403"/>
              <a:gd name="T44" fmla="*/ 2147483647 w 826"/>
              <a:gd name="T45" fmla="*/ 2147483647 h 403"/>
              <a:gd name="T46" fmla="*/ 2147483647 w 826"/>
              <a:gd name="T47" fmla="*/ 2147483647 h 403"/>
              <a:gd name="T48" fmla="*/ 2147483647 w 826"/>
              <a:gd name="T49" fmla="*/ 2147483647 h 403"/>
              <a:gd name="T50" fmla="*/ 2147483647 w 826"/>
              <a:gd name="T51" fmla="*/ 2147483647 h 403"/>
              <a:gd name="T52" fmla="*/ 2147483647 w 826"/>
              <a:gd name="T53" fmla="*/ 2147483647 h 403"/>
              <a:gd name="T54" fmla="*/ 2147483647 w 826"/>
              <a:gd name="T55" fmla="*/ 2147483647 h 403"/>
              <a:gd name="T56" fmla="*/ 2147483647 w 826"/>
              <a:gd name="T57" fmla="*/ 2147483647 h 403"/>
              <a:gd name="T58" fmla="*/ 2147483647 w 826"/>
              <a:gd name="T59" fmla="*/ 2147483647 h 403"/>
              <a:gd name="T60" fmla="*/ 2147483647 w 826"/>
              <a:gd name="T61" fmla="*/ 2147483647 h 403"/>
              <a:gd name="T62" fmla="*/ 2147483647 w 826"/>
              <a:gd name="T63" fmla="*/ 2147483647 h 403"/>
              <a:gd name="T64" fmla="*/ 2147483647 w 826"/>
              <a:gd name="T65" fmla="*/ 2147483647 h 403"/>
              <a:gd name="T66" fmla="*/ 2147483647 w 826"/>
              <a:gd name="T67" fmla="*/ 2147483647 h 403"/>
              <a:gd name="T68" fmla="*/ 2147483647 w 826"/>
              <a:gd name="T69" fmla="*/ 2147483647 h 403"/>
              <a:gd name="T70" fmla="*/ 2147483647 w 826"/>
              <a:gd name="T71" fmla="*/ 2147483647 h 403"/>
              <a:gd name="T72" fmla="*/ 2147483647 w 826"/>
              <a:gd name="T73" fmla="*/ 2147483647 h 403"/>
              <a:gd name="T74" fmla="*/ 2147483647 w 826"/>
              <a:gd name="T75" fmla="*/ 2147483647 h 403"/>
              <a:gd name="T76" fmla="*/ 2147483647 w 826"/>
              <a:gd name="T77" fmla="*/ 2147483647 h 403"/>
              <a:gd name="T78" fmla="*/ 2147483647 w 826"/>
              <a:gd name="T79" fmla="*/ 2147483647 h 403"/>
              <a:gd name="T80" fmla="*/ 2147483647 w 826"/>
              <a:gd name="T81" fmla="*/ 2147483647 h 403"/>
              <a:gd name="T82" fmla="*/ 2147483647 w 826"/>
              <a:gd name="T83" fmla="*/ 2147483647 h 403"/>
              <a:gd name="T84" fmla="*/ 2147483647 w 826"/>
              <a:gd name="T85" fmla="*/ 2147483647 h 403"/>
              <a:gd name="T86" fmla="*/ 2147483647 w 826"/>
              <a:gd name="T87" fmla="*/ 2147483647 h 403"/>
              <a:gd name="T88" fmla="*/ 2147483647 w 826"/>
              <a:gd name="T89" fmla="*/ 2147483647 h 403"/>
              <a:gd name="T90" fmla="*/ 2147483647 w 826"/>
              <a:gd name="T91" fmla="*/ 2147483647 h 403"/>
              <a:gd name="T92" fmla="*/ 2147483647 w 826"/>
              <a:gd name="T93" fmla="*/ 2147483647 h 403"/>
              <a:gd name="T94" fmla="*/ 2147483647 w 826"/>
              <a:gd name="T95" fmla="*/ 2147483647 h 403"/>
              <a:gd name="T96" fmla="*/ 2147483647 w 826"/>
              <a:gd name="T97" fmla="*/ 2147483647 h 403"/>
              <a:gd name="T98" fmla="*/ 2147483647 w 826"/>
              <a:gd name="T99" fmla="*/ 2147483647 h 403"/>
              <a:gd name="T100" fmla="*/ 2147483647 w 826"/>
              <a:gd name="T101" fmla="*/ 2147483647 h 403"/>
              <a:gd name="T102" fmla="*/ 2147483647 w 826"/>
              <a:gd name="T103" fmla="*/ 2147483647 h 403"/>
              <a:gd name="T104" fmla="*/ 2147483647 w 826"/>
              <a:gd name="T105" fmla="*/ 2147483647 h 403"/>
              <a:gd name="T106" fmla="*/ 2147483647 w 826"/>
              <a:gd name="T107" fmla="*/ 2147483647 h 403"/>
              <a:gd name="T108" fmla="*/ 2147483647 w 826"/>
              <a:gd name="T109" fmla="*/ 2147483647 h 403"/>
              <a:gd name="T110" fmla="*/ 2147483647 w 826"/>
              <a:gd name="T111" fmla="*/ 2147483647 h 403"/>
              <a:gd name="T112" fmla="*/ 2147483647 w 826"/>
              <a:gd name="T113" fmla="*/ 2147483647 h 403"/>
              <a:gd name="T114" fmla="*/ 2147483647 w 826"/>
              <a:gd name="T115" fmla="*/ 2147483647 h 403"/>
              <a:gd name="T116" fmla="*/ 2147483647 w 826"/>
              <a:gd name="T117" fmla="*/ 2147483647 h 403"/>
              <a:gd name="T118" fmla="*/ 2147483647 w 826"/>
              <a:gd name="T119" fmla="*/ 2147483647 h 40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826"/>
              <a:gd name="T181" fmla="*/ 0 h 403"/>
              <a:gd name="T182" fmla="*/ 826 w 826"/>
              <a:gd name="T183" fmla="*/ 403 h 40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826" h="403">
                <a:moveTo>
                  <a:pt x="145" y="279"/>
                </a:moveTo>
                <a:lnTo>
                  <a:pt x="129" y="277"/>
                </a:lnTo>
                <a:lnTo>
                  <a:pt x="75" y="274"/>
                </a:lnTo>
                <a:lnTo>
                  <a:pt x="57" y="274"/>
                </a:lnTo>
                <a:lnTo>
                  <a:pt x="56" y="268"/>
                </a:lnTo>
                <a:lnTo>
                  <a:pt x="43" y="266"/>
                </a:lnTo>
                <a:lnTo>
                  <a:pt x="39" y="268"/>
                </a:lnTo>
                <a:lnTo>
                  <a:pt x="36" y="269"/>
                </a:lnTo>
                <a:lnTo>
                  <a:pt x="33" y="269"/>
                </a:lnTo>
                <a:lnTo>
                  <a:pt x="33" y="268"/>
                </a:lnTo>
                <a:lnTo>
                  <a:pt x="38" y="264"/>
                </a:lnTo>
                <a:lnTo>
                  <a:pt x="41" y="261"/>
                </a:lnTo>
                <a:lnTo>
                  <a:pt x="31" y="261"/>
                </a:lnTo>
                <a:lnTo>
                  <a:pt x="26" y="261"/>
                </a:lnTo>
                <a:lnTo>
                  <a:pt x="21" y="256"/>
                </a:lnTo>
                <a:lnTo>
                  <a:pt x="15" y="258"/>
                </a:lnTo>
                <a:lnTo>
                  <a:pt x="2" y="250"/>
                </a:lnTo>
                <a:lnTo>
                  <a:pt x="0" y="246"/>
                </a:lnTo>
                <a:lnTo>
                  <a:pt x="3" y="245"/>
                </a:lnTo>
                <a:lnTo>
                  <a:pt x="8" y="241"/>
                </a:lnTo>
                <a:lnTo>
                  <a:pt x="8" y="235"/>
                </a:lnTo>
                <a:lnTo>
                  <a:pt x="20" y="233"/>
                </a:lnTo>
                <a:lnTo>
                  <a:pt x="26" y="232"/>
                </a:lnTo>
                <a:lnTo>
                  <a:pt x="26" y="225"/>
                </a:lnTo>
                <a:lnTo>
                  <a:pt x="23" y="222"/>
                </a:lnTo>
                <a:lnTo>
                  <a:pt x="18" y="220"/>
                </a:lnTo>
                <a:lnTo>
                  <a:pt x="13" y="220"/>
                </a:lnTo>
                <a:lnTo>
                  <a:pt x="8" y="217"/>
                </a:lnTo>
                <a:lnTo>
                  <a:pt x="7" y="214"/>
                </a:lnTo>
                <a:lnTo>
                  <a:pt x="7" y="210"/>
                </a:lnTo>
                <a:lnTo>
                  <a:pt x="10" y="209"/>
                </a:lnTo>
                <a:lnTo>
                  <a:pt x="8" y="204"/>
                </a:lnTo>
                <a:lnTo>
                  <a:pt x="10" y="201"/>
                </a:lnTo>
                <a:lnTo>
                  <a:pt x="15" y="197"/>
                </a:lnTo>
                <a:lnTo>
                  <a:pt x="21" y="197"/>
                </a:lnTo>
                <a:lnTo>
                  <a:pt x="26" y="199"/>
                </a:lnTo>
                <a:lnTo>
                  <a:pt x="28" y="201"/>
                </a:lnTo>
                <a:lnTo>
                  <a:pt x="33" y="202"/>
                </a:lnTo>
                <a:lnTo>
                  <a:pt x="36" y="204"/>
                </a:lnTo>
                <a:lnTo>
                  <a:pt x="44" y="206"/>
                </a:lnTo>
                <a:lnTo>
                  <a:pt x="52" y="206"/>
                </a:lnTo>
                <a:lnTo>
                  <a:pt x="59" y="206"/>
                </a:lnTo>
                <a:lnTo>
                  <a:pt x="59" y="202"/>
                </a:lnTo>
                <a:lnTo>
                  <a:pt x="56" y="201"/>
                </a:lnTo>
                <a:lnTo>
                  <a:pt x="49" y="201"/>
                </a:lnTo>
                <a:lnTo>
                  <a:pt x="43" y="201"/>
                </a:lnTo>
                <a:lnTo>
                  <a:pt x="36" y="201"/>
                </a:lnTo>
                <a:lnTo>
                  <a:pt x="34" y="201"/>
                </a:lnTo>
                <a:lnTo>
                  <a:pt x="38" y="199"/>
                </a:lnTo>
                <a:lnTo>
                  <a:pt x="33" y="196"/>
                </a:lnTo>
                <a:lnTo>
                  <a:pt x="28" y="191"/>
                </a:lnTo>
                <a:lnTo>
                  <a:pt x="41" y="188"/>
                </a:lnTo>
                <a:lnTo>
                  <a:pt x="62" y="189"/>
                </a:lnTo>
                <a:lnTo>
                  <a:pt x="93" y="191"/>
                </a:lnTo>
                <a:lnTo>
                  <a:pt x="144" y="192"/>
                </a:lnTo>
                <a:lnTo>
                  <a:pt x="147" y="186"/>
                </a:lnTo>
                <a:lnTo>
                  <a:pt x="123" y="178"/>
                </a:lnTo>
                <a:lnTo>
                  <a:pt x="119" y="163"/>
                </a:lnTo>
                <a:lnTo>
                  <a:pt x="114" y="157"/>
                </a:lnTo>
                <a:lnTo>
                  <a:pt x="131" y="150"/>
                </a:lnTo>
                <a:lnTo>
                  <a:pt x="137" y="152"/>
                </a:lnTo>
                <a:lnTo>
                  <a:pt x="152" y="145"/>
                </a:lnTo>
                <a:lnTo>
                  <a:pt x="162" y="140"/>
                </a:lnTo>
                <a:lnTo>
                  <a:pt x="170" y="137"/>
                </a:lnTo>
                <a:lnTo>
                  <a:pt x="194" y="119"/>
                </a:lnTo>
                <a:lnTo>
                  <a:pt x="183" y="108"/>
                </a:lnTo>
                <a:lnTo>
                  <a:pt x="186" y="103"/>
                </a:lnTo>
                <a:lnTo>
                  <a:pt x="181" y="98"/>
                </a:lnTo>
                <a:lnTo>
                  <a:pt x="175" y="93"/>
                </a:lnTo>
                <a:lnTo>
                  <a:pt x="173" y="86"/>
                </a:lnTo>
                <a:lnTo>
                  <a:pt x="178" y="83"/>
                </a:lnTo>
                <a:lnTo>
                  <a:pt x="185" y="81"/>
                </a:lnTo>
                <a:lnTo>
                  <a:pt x="185" y="80"/>
                </a:lnTo>
                <a:lnTo>
                  <a:pt x="188" y="78"/>
                </a:lnTo>
                <a:lnTo>
                  <a:pt x="188" y="77"/>
                </a:lnTo>
                <a:lnTo>
                  <a:pt x="186" y="75"/>
                </a:lnTo>
                <a:lnTo>
                  <a:pt x="185" y="73"/>
                </a:lnTo>
                <a:lnTo>
                  <a:pt x="185" y="70"/>
                </a:lnTo>
                <a:lnTo>
                  <a:pt x="190" y="65"/>
                </a:lnTo>
                <a:lnTo>
                  <a:pt x="191" y="60"/>
                </a:lnTo>
                <a:lnTo>
                  <a:pt x="191" y="55"/>
                </a:lnTo>
                <a:lnTo>
                  <a:pt x="190" y="50"/>
                </a:lnTo>
                <a:lnTo>
                  <a:pt x="188" y="47"/>
                </a:lnTo>
                <a:lnTo>
                  <a:pt x="181" y="46"/>
                </a:lnTo>
                <a:lnTo>
                  <a:pt x="173" y="46"/>
                </a:lnTo>
                <a:lnTo>
                  <a:pt x="173" y="41"/>
                </a:lnTo>
                <a:lnTo>
                  <a:pt x="178" y="34"/>
                </a:lnTo>
                <a:lnTo>
                  <a:pt x="183" y="24"/>
                </a:lnTo>
                <a:lnTo>
                  <a:pt x="212" y="24"/>
                </a:lnTo>
                <a:lnTo>
                  <a:pt x="230" y="15"/>
                </a:lnTo>
                <a:lnTo>
                  <a:pt x="250" y="10"/>
                </a:lnTo>
                <a:lnTo>
                  <a:pt x="294" y="0"/>
                </a:lnTo>
                <a:lnTo>
                  <a:pt x="353" y="2"/>
                </a:lnTo>
                <a:lnTo>
                  <a:pt x="372" y="3"/>
                </a:lnTo>
                <a:lnTo>
                  <a:pt x="377" y="6"/>
                </a:lnTo>
                <a:lnTo>
                  <a:pt x="389" y="5"/>
                </a:lnTo>
                <a:lnTo>
                  <a:pt x="395" y="3"/>
                </a:lnTo>
                <a:lnTo>
                  <a:pt x="398" y="3"/>
                </a:lnTo>
                <a:lnTo>
                  <a:pt x="403" y="5"/>
                </a:lnTo>
                <a:lnTo>
                  <a:pt x="408" y="5"/>
                </a:lnTo>
                <a:lnTo>
                  <a:pt x="411" y="6"/>
                </a:lnTo>
                <a:lnTo>
                  <a:pt x="416" y="8"/>
                </a:lnTo>
                <a:lnTo>
                  <a:pt x="420" y="10"/>
                </a:lnTo>
                <a:lnTo>
                  <a:pt x="425" y="11"/>
                </a:lnTo>
                <a:lnTo>
                  <a:pt x="431" y="11"/>
                </a:lnTo>
                <a:lnTo>
                  <a:pt x="439" y="11"/>
                </a:lnTo>
                <a:lnTo>
                  <a:pt x="444" y="11"/>
                </a:lnTo>
                <a:lnTo>
                  <a:pt x="447" y="13"/>
                </a:lnTo>
                <a:lnTo>
                  <a:pt x="446" y="15"/>
                </a:lnTo>
                <a:lnTo>
                  <a:pt x="446" y="16"/>
                </a:lnTo>
                <a:lnTo>
                  <a:pt x="449" y="19"/>
                </a:lnTo>
                <a:lnTo>
                  <a:pt x="457" y="21"/>
                </a:lnTo>
                <a:lnTo>
                  <a:pt x="459" y="23"/>
                </a:lnTo>
                <a:lnTo>
                  <a:pt x="465" y="21"/>
                </a:lnTo>
                <a:lnTo>
                  <a:pt x="474" y="21"/>
                </a:lnTo>
                <a:lnTo>
                  <a:pt x="478" y="21"/>
                </a:lnTo>
                <a:lnTo>
                  <a:pt x="482" y="19"/>
                </a:lnTo>
                <a:lnTo>
                  <a:pt x="487" y="21"/>
                </a:lnTo>
                <a:lnTo>
                  <a:pt x="491" y="23"/>
                </a:lnTo>
                <a:lnTo>
                  <a:pt x="493" y="24"/>
                </a:lnTo>
                <a:lnTo>
                  <a:pt x="493" y="29"/>
                </a:lnTo>
                <a:lnTo>
                  <a:pt x="483" y="33"/>
                </a:lnTo>
                <a:lnTo>
                  <a:pt x="480" y="33"/>
                </a:lnTo>
                <a:lnTo>
                  <a:pt x="477" y="33"/>
                </a:lnTo>
                <a:lnTo>
                  <a:pt x="475" y="33"/>
                </a:lnTo>
                <a:lnTo>
                  <a:pt x="474" y="34"/>
                </a:lnTo>
                <a:lnTo>
                  <a:pt x="474" y="37"/>
                </a:lnTo>
                <a:lnTo>
                  <a:pt x="474" y="41"/>
                </a:lnTo>
                <a:lnTo>
                  <a:pt x="478" y="41"/>
                </a:lnTo>
                <a:lnTo>
                  <a:pt x="480" y="41"/>
                </a:lnTo>
                <a:lnTo>
                  <a:pt x="485" y="41"/>
                </a:lnTo>
                <a:lnTo>
                  <a:pt x="485" y="42"/>
                </a:lnTo>
                <a:lnTo>
                  <a:pt x="485" y="46"/>
                </a:lnTo>
                <a:lnTo>
                  <a:pt x="482" y="47"/>
                </a:lnTo>
                <a:lnTo>
                  <a:pt x="475" y="49"/>
                </a:lnTo>
                <a:lnTo>
                  <a:pt x="472" y="47"/>
                </a:lnTo>
                <a:lnTo>
                  <a:pt x="465" y="46"/>
                </a:lnTo>
                <a:lnTo>
                  <a:pt x="460" y="46"/>
                </a:lnTo>
                <a:lnTo>
                  <a:pt x="456" y="44"/>
                </a:lnTo>
                <a:lnTo>
                  <a:pt x="456" y="41"/>
                </a:lnTo>
                <a:lnTo>
                  <a:pt x="457" y="39"/>
                </a:lnTo>
                <a:lnTo>
                  <a:pt x="459" y="36"/>
                </a:lnTo>
                <a:lnTo>
                  <a:pt x="457" y="33"/>
                </a:lnTo>
                <a:lnTo>
                  <a:pt x="457" y="29"/>
                </a:lnTo>
                <a:lnTo>
                  <a:pt x="452" y="28"/>
                </a:lnTo>
                <a:lnTo>
                  <a:pt x="449" y="29"/>
                </a:lnTo>
                <a:lnTo>
                  <a:pt x="446" y="28"/>
                </a:lnTo>
                <a:lnTo>
                  <a:pt x="447" y="24"/>
                </a:lnTo>
                <a:lnTo>
                  <a:pt x="446" y="23"/>
                </a:lnTo>
                <a:lnTo>
                  <a:pt x="442" y="23"/>
                </a:lnTo>
                <a:lnTo>
                  <a:pt x="439" y="23"/>
                </a:lnTo>
                <a:lnTo>
                  <a:pt x="434" y="26"/>
                </a:lnTo>
                <a:lnTo>
                  <a:pt x="434" y="31"/>
                </a:lnTo>
                <a:lnTo>
                  <a:pt x="431" y="33"/>
                </a:lnTo>
                <a:lnTo>
                  <a:pt x="426" y="31"/>
                </a:lnTo>
                <a:lnTo>
                  <a:pt x="423" y="33"/>
                </a:lnTo>
                <a:lnTo>
                  <a:pt x="423" y="36"/>
                </a:lnTo>
                <a:lnTo>
                  <a:pt x="428" y="37"/>
                </a:lnTo>
                <a:lnTo>
                  <a:pt x="433" y="39"/>
                </a:lnTo>
                <a:lnTo>
                  <a:pt x="429" y="42"/>
                </a:lnTo>
                <a:lnTo>
                  <a:pt x="426" y="44"/>
                </a:lnTo>
                <a:lnTo>
                  <a:pt x="423" y="47"/>
                </a:lnTo>
                <a:lnTo>
                  <a:pt x="416" y="52"/>
                </a:lnTo>
                <a:lnTo>
                  <a:pt x="411" y="55"/>
                </a:lnTo>
                <a:lnTo>
                  <a:pt x="416" y="57"/>
                </a:lnTo>
                <a:lnTo>
                  <a:pt x="425" y="59"/>
                </a:lnTo>
                <a:lnTo>
                  <a:pt x="428" y="55"/>
                </a:lnTo>
                <a:lnTo>
                  <a:pt x="431" y="55"/>
                </a:lnTo>
                <a:lnTo>
                  <a:pt x="439" y="59"/>
                </a:lnTo>
                <a:lnTo>
                  <a:pt x="438" y="64"/>
                </a:lnTo>
                <a:lnTo>
                  <a:pt x="431" y="67"/>
                </a:lnTo>
                <a:lnTo>
                  <a:pt x="426" y="68"/>
                </a:lnTo>
                <a:lnTo>
                  <a:pt x="423" y="68"/>
                </a:lnTo>
                <a:lnTo>
                  <a:pt x="411" y="70"/>
                </a:lnTo>
                <a:lnTo>
                  <a:pt x="408" y="78"/>
                </a:lnTo>
                <a:lnTo>
                  <a:pt x="420" y="81"/>
                </a:lnTo>
                <a:lnTo>
                  <a:pt x="423" y="80"/>
                </a:lnTo>
                <a:lnTo>
                  <a:pt x="431" y="83"/>
                </a:lnTo>
                <a:lnTo>
                  <a:pt x="428" y="86"/>
                </a:lnTo>
                <a:lnTo>
                  <a:pt x="420" y="88"/>
                </a:lnTo>
                <a:lnTo>
                  <a:pt x="410" y="86"/>
                </a:lnTo>
                <a:lnTo>
                  <a:pt x="405" y="90"/>
                </a:lnTo>
                <a:lnTo>
                  <a:pt x="400" y="88"/>
                </a:lnTo>
                <a:lnTo>
                  <a:pt x="389" y="86"/>
                </a:lnTo>
                <a:lnTo>
                  <a:pt x="379" y="85"/>
                </a:lnTo>
                <a:lnTo>
                  <a:pt x="374" y="90"/>
                </a:lnTo>
                <a:lnTo>
                  <a:pt x="379" y="91"/>
                </a:lnTo>
                <a:lnTo>
                  <a:pt x="385" y="90"/>
                </a:lnTo>
                <a:lnTo>
                  <a:pt x="390" y="91"/>
                </a:lnTo>
                <a:lnTo>
                  <a:pt x="397" y="93"/>
                </a:lnTo>
                <a:lnTo>
                  <a:pt x="402" y="95"/>
                </a:lnTo>
                <a:lnTo>
                  <a:pt x="403" y="98"/>
                </a:lnTo>
                <a:lnTo>
                  <a:pt x="405" y="103"/>
                </a:lnTo>
                <a:lnTo>
                  <a:pt x="411" y="104"/>
                </a:lnTo>
                <a:lnTo>
                  <a:pt x="416" y="106"/>
                </a:lnTo>
                <a:lnTo>
                  <a:pt x="420" y="109"/>
                </a:lnTo>
                <a:lnTo>
                  <a:pt x="421" y="112"/>
                </a:lnTo>
                <a:lnTo>
                  <a:pt x="418" y="114"/>
                </a:lnTo>
                <a:lnTo>
                  <a:pt x="425" y="116"/>
                </a:lnTo>
                <a:lnTo>
                  <a:pt x="429" y="116"/>
                </a:lnTo>
                <a:lnTo>
                  <a:pt x="429" y="121"/>
                </a:lnTo>
                <a:lnTo>
                  <a:pt x="426" y="122"/>
                </a:lnTo>
                <a:lnTo>
                  <a:pt x="420" y="124"/>
                </a:lnTo>
                <a:lnTo>
                  <a:pt x="418" y="126"/>
                </a:lnTo>
                <a:lnTo>
                  <a:pt x="416" y="129"/>
                </a:lnTo>
                <a:lnTo>
                  <a:pt x="415" y="132"/>
                </a:lnTo>
                <a:lnTo>
                  <a:pt x="413" y="135"/>
                </a:lnTo>
                <a:lnTo>
                  <a:pt x="413" y="137"/>
                </a:lnTo>
                <a:lnTo>
                  <a:pt x="418" y="139"/>
                </a:lnTo>
                <a:lnTo>
                  <a:pt x="421" y="140"/>
                </a:lnTo>
                <a:lnTo>
                  <a:pt x="421" y="143"/>
                </a:lnTo>
                <a:lnTo>
                  <a:pt x="425" y="145"/>
                </a:lnTo>
                <a:lnTo>
                  <a:pt x="460" y="155"/>
                </a:lnTo>
                <a:lnTo>
                  <a:pt x="464" y="157"/>
                </a:lnTo>
                <a:lnTo>
                  <a:pt x="462" y="160"/>
                </a:lnTo>
                <a:lnTo>
                  <a:pt x="464" y="161"/>
                </a:lnTo>
                <a:lnTo>
                  <a:pt x="467" y="165"/>
                </a:lnTo>
                <a:lnTo>
                  <a:pt x="467" y="166"/>
                </a:lnTo>
                <a:lnTo>
                  <a:pt x="467" y="170"/>
                </a:lnTo>
                <a:lnTo>
                  <a:pt x="469" y="173"/>
                </a:lnTo>
                <a:lnTo>
                  <a:pt x="472" y="174"/>
                </a:lnTo>
                <a:lnTo>
                  <a:pt x="480" y="176"/>
                </a:lnTo>
                <a:lnTo>
                  <a:pt x="487" y="179"/>
                </a:lnTo>
                <a:lnTo>
                  <a:pt x="491" y="179"/>
                </a:lnTo>
                <a:lnTo>
                  <a:pt x="505" y="178"/>
                </a:lnTo>
                <a:lnTo>
                  <a:pt x="511" y="178"/>
                </a:lnTo>
                <a:lnTo>
                  <a:pt x="514" y="178"/>
                </a:lnTo>
                <a:lnTo>
                  <a:pt x="508" y="166"/>
                </a:lnTo>
                <a:lnTo>
                  <a:pt x="508" y="163"/>
                </a:lnTo>
                <a:lnTo>
                  <a:pt x="509" y="160"/>
                </a:lnTo>
                <a:lnTo>
                  <a:pt x="513" y="158"/>
                </a:lnTo>
                <a:lnTo>
                  <a:pt x="516" y="158"/>
                </a:lnTo>
                <a:lnTo>
                  <a:pt x="521" y="158"/>
                </a:lnTo>
                <a:lnTo>
                  <a:pt x="526" y="160"/>
                </a:lnTo>
                <a:lnTo>
                  <a:pt x="531" y="163"/>
                </a:lnTo>
                <a:lnTo>
                  <a:pt x="529" y="168"/>
                </a:lnTo>
                <a:lnTo>
                  <a:pt x="540" y="170"/>
                </a:lnTo>
                <a:lnTo>
                  <a:pt x="537" y="174"/>
                </a:lnTo>
                <a:lnTo>
                  <a:pt x="537" y="178"/>
                </a:lnTo>
                <a:lnTo>
                  <a:pt x="539" y="181"/>
                </a:lnTo>
                <a:lnTo>
                  <a:pt x="542" y="183"/>
                </a:lnTo>
                <a:lnTo>
                  <a:pt x="545" y="184"/>
                </a:lnTo>
                <a:lnTo>
                  <a:pt x="550" y="184"/>
                </a:lnTo>
                <a:lnTo>
                  <a:pt x="553" y="183"/>
                </a:lnTo>
                <a:lnTo>
                  <a:pt x="553" y="179"/>
                </a:lnTo>
                <a:lnTo>
                  <a:pt x="553" y="178"/>
                </a:lnTo>
                <a:lnTo>
                  <a:pt x="552" y="174"/>
                </a:lnTo>
                <a:lnTo>
                  <a:pt x="553" y="171"/>
                </a:lnTo>
                <a:lnTo>
                  <a:pt x="553" y="168"/>
                </a:lnTo>
                <a:lnTo>
                  <a:pt x="557" y="166"/>
                </a:lnTo>
                <a:lnTo>
                  <a:pt x="560" y="166"/>
                </a:lnTo>
                <a:lnTo>
                  <a:pt x="567" y="168"/>
                </a:lnTo>
                <a:lnTo>
                  <a:pt x="571" y="170"/>
                </a:lnTo>
                <a:lnTo>
                  <a:pt x="568" y="174"/>
                </a:lnTo>
                <a:lnTo>
                  <a:pt x="567" y="178"/>
                </a:lnTo>
                <a:lnTo>
                  <a:pt x="567" y="183"/>
                </a:lnTo>
                <a:lnTo>
                  <a:pt x="570" y="183"/>
                </a:lnTo>
                <a:lnTo>
                  <a:pt x="575" y="179"/>
                </a:lnTo>
                <a:lnTo>
                  <a:pt x="578" y="179"/>
                </a:lnTo>
                <a:lnTo>
                  <a:pt x="581" y="181"/>
                </a:lnTo>
                <a:lnTo>
                  <a:pt x="594" y="176"/>
                </a:lnTo>
                <a:lnTo>
                  <a:pt x="602" y="176"/>
                </a:lnTo>
                <a:lnTo>
                  <a:pt x="614" y="174"/>
                </a:lnTo>
                <a:lnTo>
                  <a:pt x="619" y="181"/>
                </a:lnTo>
                <a:lnTo>
                  <a:pt x="622" y="183"/>
                </a:lnTo>
                <a:lnTo>
                  <a:pt x="627" y="183"/>
                </a:lnTo>
                <a:lnTo>
                  <a:pt x="629" y="181"/>
                </a:lnTo>
                <a:lnTo>
                  <a:pt x="632" y="178"/>
                </a:lnTo>
                <a:lnTo>
                  <a:pt x="632" y="174"/>
                </a:lnTo>
                <a:lnTo>
                  <a:pt x="630" y="173"/>
                </a:lnTo>
                <a:lnTo>
                  <a:pt x="625" y="170"/>
                </a:lnTo>
                <a:lnTo>
                  <a:pt x="627" y="168"/>
                </a:lnTo>
                <a:lnTo>
                  <a:pt x="633" y="161"/>
                </a:lnTo>
                <a:lnTo>
                  <a:pt x="645" y="165"/>
                </a:lnTo>
                <a:lnTo>
                  <a:pt x="648" y="168"/>
                </a:lnTo>
                <a:lnTo>
                  <a:pt x="651" y="168"/>
                </a:lnTo>
                <a:lnTo>
                  <a:pt x="651" y="165"/>
                </a:lnTo>
                <a:lnTo>
                  <a:pt x="651" y="161"/>
                </a:lnTo>
                <a:lnTo>
                  <a:pt x="650" y="158"/>
                </a:lnTo>
                <a:lnTo>
                  <a:pt x="653" y="157"/>
                </a:lnTo>
                <a:lnTo>
                  <a:pt x="655" y="153"/>
                </a:lnTo>
                <a:lnTo>
                  <a:pt x="656" y="152"/>
                </a:lnTo>
                <a:lnTo>
                  <a:pt x="656" y="150"/>
                </a:lnTo>
                <a:lnTo>
                  <a:pt x="658" y="148"/>
                </a:lnTo>
                <a:lnTo>
                  <a:pt x="663" y="150"/>
                </a:lnTo>
                <a:lnTo>
                  <a:pt x="664" y="152"/>
                </a:lnTo>
                <a:lnTo>
                  <a:pt x="669" y="153"/>
                </a:lnTo>
                <a:lnTo>
                  <a:pt x="673" y="152"/>
                </a:lnTo>
                <a:lnTo>
                  <a:pt x="674" y="148"/>
                </a:lnTo>
                <a:lnTo>
                  <a:pt x="678" y="148"/>
                </a:lnTo>
                <a:lnTo>
                  <a:pt x="679" y="150"/>
                </a:lnTo>
                <a:lnTo>
                  <a:pt x="681" y="153"/>
                </a:lnTo>
                <a:lnTo>
                  <a:pt x="684" y="153"/>
                </a:lnTo>
                <a:lnTo>
                  <a:pt x="686" y="150"/>
                </a:lnTo>
                <a:lnTo>
                  <a:pt x="686" y="147"/>
                </a:lnTo>
                <a:lnTo>
                  <a:pt x="684" y="145"/>
                </a:lnTo>
                <a:lnTo>
                  <a:pt x="686" y="143"/>
                </a:lnTo>
                <a:lnTo>
                  <a:pt x="691" y="142"/>
                </a:lnTo>
                <a:lnTo>
                  <a:pt x="694" y="142"/>
                </a:lnTo>
                <a:lnTo>
                  <a:pt x="697" y="147"/>
                </a:lnTo>
                <a:lnTo>
                  <a:pt x="704" y="145"/>
                </a:lnTo>
                <a:lnTo>
                  <a:pt x="699" y="155"/>
                </a:lnTo>
                <a:lnTo>
                  <a:pt x="709" y="155"/>
                </a:lnTo>
                <a:lnTo>
                  <a:pt x="710" y="153"/>
                </a:lnTo>
                <a:lnTo>
                  <a:pt x="715" y="153"/>
                </a:lnTo>
                <a:lnTo>
                  <a:pt x="720" y="153"/>
                </a:lnTo>
                <a:lnTo>
                  <a:pt x="726" y="155"/>
                </a:lnTo>
                <a:lnTo>
                  <a:pt x="735" y="153"/>
                </a:lnTo>
                <a:lnTo>
                  <a:pt x="738" y="152"/>
                </a:lnTo>
                <a:lnTo>
                  <a:pt x="743" y="148"/>
                </a:lnTo>
                <a:lnTo>
                  <a:pt x="749" y="147"/>
                </a:lnTo>
                <a:lnTo>
                  <a:pt x="756" y="147"/>
                </a:lnTo>
                <a:lnTo>
                  <a:pt x="762" y="148"/>
                </a:lnTo>
                <a:lnTo>
                  <a:pt x="764" y="145"/>
                </a:lnTo>
                <a:lnTo>
                  <a:pt x="779" y="152"/>
                </a:lnTo>
                <a:lnTo>
                  <a:pt x="782" y="160"/>
                </a:lnTo>
                <a:lnTo>
                  <a:pt x="785" y="171"/>
                </a:lnTo>
                <a:lnTo>
                  <a:pt x="792" y="176"/>
                </a:lnTo>
                <a:lnTo>
                  <a:pt x="826" y="179"/>
                </a:lnTo>
                <a:lnTo>
                  <a:pt x="824" y="194"/>
                </a:lnTo>
                <a:lnTo>
                  <a:pt x="824" y="196"/>
                </a:lnTo>
                <a:lnTo>
                  <a:pt x="803" y="214"/>
                </a:lnTo>
                <a:lnTo>
                  <a:pt x="788" y="223"/>
                </a:lnTo>
                <a:lnTo>
                  <a:pt x="788" y="228"/>
                </a:lnTo>
                <a:lnTo>
                  <a:pt x="780" y="243"/>
                </a:lnTo>
                <a:lnTo>
                  <a:pt x="775" y="245"/>
                </a:lnTo>
                <a:lnTo>
                  <a:pt x="766" y="245"/>
                </a:lnTo>
                <a:lnTo>
                  <a:pt x="740" y="240"/>
                </a:lnTo>
                <a:lnTo>
                  <a:pt x="733" y="243"/>
                </a:lnTo>
                <a:lnTo>
                  <a:pt x="730" y="246"/>
                </a:lnTo>
                <a:lnTo>
                  <a:pt x="730" y="250"/>
                </a:lnTo>
                <a:lnTo>
                  <a:pt x="730" y="285"/>
                </a:lnTo>
                <a:lnTo>
                  <a:pt x="738" y="294"/>
                </a:lnTo>
                <a:lnTo>
                  <a:pt x="736" y="299"/>
                </a:lnTo>
                <a:lnTo>
                  <a:pt x="730" y="307"/>
                </a:lnTo>
                <a:lnTo>
                  <a:pt x="715" y="320"/>
                </a:lnTo>
                <a:lnTo>
                  <a:pt x="717" y="333"/>
                </a:lnTo>
                <a:lnTo>
                  <a:pt x="715" y="349"/>
                </a:lnTo>
                <a:lnTo>
                  <a:pt x="707" y="352"/>
                </a:lnTo>
                <a:lnTo>
                  <a:pt x="699" y="351"/>
                </a:lnTo>
                <a:lnTo>
                  <a:pt x="694" y="352"/>
                </a:lnTo>
                <a:lnTo>
                  <a:pt x="692" y="357"/>
                </a:lnTo>
                <a:lnTo>
                  <a:pt x="692" y="392"/>
                </a:lnTo>
                <a:lnTo>
                  <a:pt x="679" y="393"/>
                </a:lnTo>
                <a:lnTo>
                  <a:pt x="653" y="393"/>
                </a:lnTo>
                <a:lnTo>
                  <a:pt x="655" y="390"/>
                </a:lnTo>
                <a:lnTo>
                  <a:pt x="661" y="380"/>
                </a:lnTo>
                <a:lnTo>
                  <a:pt x="661" y="377"/>
                </a:lnTo>
                <a:lnTo>
                  <a:pt x="643" y="370"/>
                </a:lnTo>
                <a:lnTo>
                  <a:pt x="638" y="365"/>
                </a:lnTo>
                <a:lnTo>
                  <a:pt x="635" y="362"/>
                </a:lnTo>
                <a:lnTo>
                  <a:pt x="627" y="370"/>
                </a:lnTo>
                <a:lnTo>
                  <a:pt x="611" y="375"/>
                </a:lnTo>
                <a:lnTo>
                  <a:pt x="594" y="377"/>
                </a:lnTo>
                <a:lnTo>
                  <a:pt x="567" y="367"/>
                </a:lnTo>
                <a:lnTo>
                  <a:pt x="552" y="367"/>
                </a:lnTo>
                <a:lnTo>
                  <a:pt x="545" y="364"/>
                </a:lnTo>
                <a:lnTo>
                  <a:pt x="545" y="362"/>
                </a:lnTo>
                <a:lnTo>
                  <a:pt x="542" y="354"/>
                </a:lnTo>
                <a:lnTo>
                  <a:pt x="545" y="347"/>
                </a:lnTo>
                <a:lnTo>
                  <a:pt x="542" y="344"/>
                </a:lnTo>
                <a:lnTo>
                  <a:pt x="524" y="346"/>
                </a:lnTo>
                <a:lnTo>
                  <a:pt x="511" y="349"/>
                </a:lnTo>
                <a:lnTo>
                  <a:pt x="478" y="356"/>
                </a:lnTo>
                <a:lnTo>
                  <a:pt x="462" y="372"/>
                </a:lnTo>
                <a:lnTo>
                  <a:pt x="434" y="387"/>
                </a:lnTo>
                <a:lnTo>
                  <a:pt x="429" y="390"/>
                </a:lnTo>
                <a:lnTo>
                  <a:pt x="423" y="387"/>
                </a:lnTo>
                <a:lnTo>
                  <a:pt x="416" y="385"/>
                </a:lnTo>
                <a:lnTo>
                  <a:pt x="411" y="388"/>
                </a:lnTo>
                <a:lnTo>
                  <a:pt x="382" y="403"/>
                </a:lnTo>
                <a:lnTo>
                  <a:pt x="369" y="400"/>
                </a:lnTo>
                <a:lnTo>
                  <a:pt x="359" y="395"/>
                </a:lnTo>
                <a:lnTo>
                  <a:pt x="359" y="390"/>
                </a:lnTo>
                <a:lnTo>
                  <a:pt x="376" y="385"/>
                </a:lnTo>
                <a:lnTo>
                  <a:pt x="361" y="372"/>
                </a:lnTo>
                <a:lnTo>
                  <a:pt x="356" y="365"/>
                </a:lnTo>
                <a:lnTo>
                  <a:pt x="354" y="356"/>
                </a:lnTo>
                <a:lnTo>
                  <a:pt x="351" y="344"/>
                </a:lnTo>
                <a:lnTo>
                  <a:pt x="345" y="330"/>
                </a:lnTo>
                <a:lnTo>
                  <a:pt x="333" y="333"/>
                </a:lnTo>
                <a:lnTo>
                  <a:pt x="322" y="334"/>
                </a:lnTo>
                <a:lnTo>
                  <a:pt x="312" y="325"/>
                </a:lnTo>
                <a:lnTo>
                  <a:pt x="292" y="294"/>
                </a:lnTo>
                <a:lnTo>
                  <a:pt x="291" y="290"/>
                </a:lnTo>
                <a:lnTo>
                  <a:pt x="287" y="289"/>
                </a:lnTo>
                <a:lnTo>
                  <a:pt x="281" y="292"/>
                </a:lnTo>
                <a:lnTo>
                  <a:pt x="256" y="299"/>
                </a:lnTo>
                <a:lnTo>
                  <a:pt x="250" y="302"/>
                </a:lnTo>
                <a:lnTo>
                  <a:pt x="248" y="305"/>
                </a:lnTo>
                <a:lnTo>
                  <a:pt x="243" y="312"/>
                </a:lnTo>
                <a:lnTo>
                  <a:pt x="242" y="312"/>
                </a:lnTo>
                <a:lnTo>
                  <a:pt x="232" y="310"/>
                </a:lnTo>
                <a:lnTo>
                  <a:pt x="230" y="315"/>
                </a:lnTo>
                <a:lnTo>
                  <a:pt x="234" y="321"/>
                </a:lnTo>
                <a:lnTo>
                  <a:pt x="201" y="321"/>
                </a:lnTo>
                <a:lnTo>
                  <a:pt x="190" y="321"/>
                </a:lnTo>
                <a:lnTo>
                  <a:pt x="185" y="316"/>
                </a:lnTo>
                <a:lnTo>
                  <a:pt x="176" y="300"/>
                </a:lnTo>
                <a:lnTo>
                  <a:pt x="173" y="292"/>
                </a:lnTo>
                <a:lnTo>
                  <a:pt x="172" y="289"/>
                </a:lnTo>
                <a:lnTo>
                  <a:pt x="167" y="282"/>
                </a:lnTo>
                <a:lnTo>
                  <a:pt x="155" y="281"/>
                </a:lnTo>
                <a:lnTo>
                  <a:pt x="145" y="279"/>
                </a:lnTo>
                <a:close/>
                <a:moveTo>
                  <a:pt x="145" y="279"/>
                </a:moveTo>
                <a:lnTo>
                  <a:pt x="173" y="272"/>
                </a:lnTo>
                <a:lnTo>
                  <a:pt x="167" y="266"/>
                </a:lnTo>
                <a:lnTo>
                  <a:pt x="170" y="264"/>
                </a:lnTo>
                <a:lnTo>
                  <a:pt x="163" y="259"/>
                </a:lnTo>
                <a:lnTo>
                  <a:pt x="144" y="259"/>
                </a:lnTo>
                <a:lnTo>
                  <a:pt x="145" y="279"/>
                </a:lnTo>
                <a:close/>
                <a:moveTo>
                  <a:pt x="77" y="269"/>
                </a:moveTo>
                <a:lnTo>
                  <a:pt x="80" y="269"/>
                </a:lnTo>
                <a:lnTo>
                  <a:pt x="79" y="266"/>
                </a:lnTo>
                <a:lnTo>
                  <a:pt x="75" y="263"/>
                </a:lnTo>
                <a:lnTo>
                  <a:pt x="80" y="263"/>
                </a:lnTo>
                <a:lnTo>
                  <a:pt x="83" y="259"/>
                </a:lnTo>
                <a:lnTo>
                  <a:pt x="80" y="258"/>
                </a:lnTo>
                <a:lnTo>
                  <a:pt x="82" y="254"/>
                </a:lnTo>
                <a:lnTo>
                  <a:pt x="82" y="251"/>
                </a:lnTo>
                <a:lnTo>
                  <a:pt x="79" y="251"/>
                </a:lnTo>
                <a:lnTo>
                  <a:pt x="75" y="253"/>
                </a:lnTo>
                <a:lnTo>
                  <a:pt x="72" y="254"/>
                </a:lnTo>
                <a:lnTo>
                  <a:pt x="65" y="253"/>
                </a:lnTo>
                <a:lnTo>
                  <a:pt x="65" y="250"/>
                </a:lnTo>
                <a:lnTo>
                  <a:pt x="67" y="246"/>
                </a:lnTo>
                <a:lnTo>
                  <a:pt x="72" y="243"/>
                </a:lnTo>
                <a:lnTo>
                  <a:pt x="80" y="245"/>
                </a:lnTo>
                <a:lnTo>
                  <a:pt x="83" y="245"/>
                </a:lnTo>
                <a:lnTo>
                  <a:pt x="83" y="243"/>
                </a:lnTo>
                <a:lnTo>
                  <a:pt x="87" y="240"/>
                </a:lnTo>
                <a:lnTo>
                  <a:pt x="92" y="238"/>
                </a:lnTo>
                <a:lnTo>
                  <a:pt x="101" y="238"/>
                </a:lnTo>
                <a:lnTo>
                  <a:pt x="105" y="238"/>
                </a:lnTo>
                <a:lnTo>
                  <a:pt x="110" y="237"/>
                </a:lnTo>
                <a:lnTo>
                  <a:pt x="113" y="237"/>
                </a:lnTo>
                <a:lnTo>
                  <a:pt x="114" y="238"/>
                </a:lnTo>
                <a:lnTo>
                  <a:pt x="110" y="238"/>
                </a:lnTo>
                <a:lnTo>
                  <a:pt x="106" y="240"/>
                </a:lnTo>
                <a:lnTo>
                  <a:pt x="108" y="245"/>
                </a:lnTo>
                <a:lnTo>
                  <a:pt x="106" y="246"/>
                </a:lnTo>
                <a:lnTo>
                  <a:pt x="108" y="246"/>
                </a:lnTo>
                <a:lnTo>
                  <a:pt x="113" y="246"/>
                </a:lnTo>
                <a:lnTo>
                  <a:pt x="116" y="245"/>
                </a:lnTo>
                <a:lnTo>
                  <a:pt x="119" y="243"/>
                </a:lnTo>
                <a:lnTo>
                  <a:pt x="129" y="241"/>
                </a:lnTo>
                <a:lnTo>
                  <a:pt x="134" y="243"/>
                </a:lnTo>
                <a:lnTo>
                  <a:pt x="136" y="241"/>
                </a:lnTo>
                <a:lnTo>
                  <a:pt x="134" y="240"/>
                </a:lnTo>
                <a:lnTo>
                  <a:pt x="126" y="238"/>
                </a:lnTo>
                <a:lnTo>
                  <a:pt x="121" y="235"/>
                </a:lnTo>
                <a:lnTo>
                  <a:pt x="119" y="233"/>
                </a:lnTo>
                <a:lnTo>
                  <a:pt x="116" y="230"/>
                </a:lnTo>
                <a:lnTo>
                  <a:pt x="110" y="228"/>
                </a:lnTo>
                <a:lnTo>
                  <a:pt x="103" y="228"/>
                </a:lnTo>
                <a:lnTo>
                  <a:pt x="98" y="230"/>
                </a:lnTo>
                <a:lnTo>
                  <a:pt x="92" y="232"/>
                </a:lnTo>
                <a:lnTo>
                  <a:pt x="85" y="230"/>
                </a:lnTo>
                <a:lnTo>
                  <a:pt x="79" y="232"/>
                </a:lnTo>
                <a:lnTo>
                  <a:pt x="70" y="233"/>
                </a:lnTo>
                <a:lnTo>
                  <a:pt x="65" y="232"/>
                </a:lnTo>
                <a:lnTo>
                  <a:pt x="57" y="233"/>
                </a:lnTo>
                <a:lnTo>
                  <a:pt x="49" y="233"/>
                </a:lnTo>
                <a:lnTo>
                  <a:pt x="48" y="232"/>
                </a:lnTo>
                <a:lnTo>
                  <a:pt x="43" y="232"/>
                </a:lnTo>
                <a:lnTo>
                  <a:pt x="41" y="235"/>
                </a:lnTo>
                <a:lnTo>
                  <a:pt x="39" y="238"/>
                </a:lnTo>
                <a:lnTo>
                  <a:pt x="41" y="240"/>
                </a:lnTo>
                <a:lnTo>
                  <a:pt x="43" y="240"/>
                </a:lnTo>
                <a:lnTo>
                  <a:pt x="48" y="241"/>
                </a:lnTo>
                <a:lnTo>
                  <a:pt x="48" y="245"/>
                </a:lnTo>
                <a:lnTo>
                  <a:pt x="46" y="250"/>
                </a:lnTo>
                <a:lnTo>
                  <a:pt x="48" y="253"/>
                </a:lnTo>
                <a:lnTo>
                  <a:pt x="51" y="256"/>
                </a:lnTo>
                <a:lnTo>
                  <a:pt x="56" y="258"/>
                </a:lnTo>
                <a:lnTo>
                  <a:pt x="59" y="259"/>
                </a:lnTo>
                <a:lnTo>
                  <a:pt x="59" y="263"/>
                </a:lnTo>
                <a:lnTo>
                  <a:pt x="64" y="266"/>
                </a:lnTo>
                <a:lnTo>
                  <a:pt x="69" y="266"/>
                </a:lnTo>
                <a:lnTo>
                  <a:pt x="72" y="268"/>
                </a:lnTo>
                <a:lnTo>
                  <a:pt x="77" y="269"/>
                </a:lnTo>
                <a:close/>
              </a:path>
            </a:pathLst>
          </a:custGeom>
          <a:solidFill>
            <a:srgbClr val="FFC000">
              <a:alpha val="69019"/>
            </a:srgbClr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37" name="Freeform 45"/>
          <p:cNvSpPr>
            <a:spLocks/>
          </p:cNvSpPr>
          <p:nvPr/>
        </p:nvSpPr>
        <p:spPr bwMode="auto">
          <a:xfrm>
            <a:off x="3465513" y="3559175"/>
            <a:ext cx="739775" cy="568325"/>
          </a:xfrm>
          <a:custGeom>
            <a:avLst/>
            <a:gdLst>
              <a:gd name="T0" fmla="*/ 2147483647 w 731"/>
              <a:gd name="T1" fmla="*/ 2147483647 h 365"/>
              <a:gd name="T2" fmla="*/ 2147483647 w 731"/>
              <a:gd name="T3" fmla="*/ 2147483647 h 365"/>
              <a:gd name="T4" fmla="*/ 2147483647 w 731"/>
              <a:gd name="T5" fmla="*/ 2147483647 h 365"/>
              <a:gd name="T6" fmla="*/ 2147483647 w 731"/>
              <a:gd name="T7" fmla="*/ 2147483647 h 365"/>
              <a:gd name="T8" fmla="*/ 2147483647 w 731"/>
              <a:gd name="T9" fmla="*/ 2147483647 h 365"/>
              <a:gd name="T10" fmla="*/ 2147483647 w 731"/>
              <a:gd name="T11" fmla="*/ 2147483647 h 365"/>
              <a:gd name="T12" fmla="*/ 2147483647 w 731"/>
              <a:gd name="T13" fmla="*/ 2147483647 h 365"/>
              <a:gd name="T14" fmla="*/ 2147483647 w 731"/>
              <a:gd name="T15" fmla="*/ 2147483647 h 365"/>
              <a:gd name="T16" fmla="*/ 2147483647 w 731"/>
              <a:gd name="T17" fmla="*/ 2147483647 h 365"/>
              <a:gd name="T18" fmla="*/ 2147483647 w 731"/>
              <a:gd name="T19" fmla="*/ 2147483647 h 365"/>
              <a:gd name="T20" fmla="*/ 2147483647 w 731"/>
              <a:gd name="T21" fmla="*/ 2147483647 h 365"/>
              <a:gd name="T22" fmla="*/ 2147483647 w 731"/>
              <a:gd name="T23" fmla="*/ 2147483647 h 365"/>
              <a:gd name="T24" fmla="*/ 2147483647 w 731"/>
              <a:gd name="T25" fmla="*/ 2147483647 h 365"/>
              <a:gd name="T26" fmla="*/ 2147483647 w 731"/>
              <a:gd name="T27" fmla="*/ 2147483647 h 365"/>
              <a:gd name="T28" fmla="*/ 2147483647 w 731"/>
              <a:gd name="T29" fmla="*/ 2147483647 h 365"/>
              <a:gd name="T30" fmla="*/ 2147483647 w 731"/>
              <a:gd name="T31" fmla="*/ 2147483647 h 365"/>
              <a:gd name="T32" fmla="*/ 2147483647 w 731"/>
              <a:gd name="T33" fmla="*/ 2147483647 h 365"/>
              <a:gd name="T34" fmla="*/ 2147483647 w 731"/>
              <a:gd name="T35" fmla="*/ 2147483647 h 365"/>
              <a:gd name="T36" fmla="*/ 2147483647 w 731"/>
              <a:gd name="T37" fmla="*/ 2147483647 h 365"/>
              <a:gd name="T38" fmla="*/ 2147483647 w 731"/>
              <a:gd name="T39" fmla="*/ 2147483647 h 365"/>
              <a:gd name="T40" fmla="*/ 2147483647 w 731"/>
              <a:gd name="T41" fmla="*/ 2147483647 h 365"/>
              <a:gd name="T42" fmla="*/ 2147483647 w 731"/>
              <a:gd name="T43" fmla="*/ 2147483647 h 365"/>
              <a:gd name="T44" fmla="*/ 2147483647 w 731"/>
              <a:gd name="T45" fmla="*/ 2147483647 h 365"/>
              <a:gd name="T46" fmla="*/ 2147483647 w 731"/>
              <a:gd name="T47" fmla="*/ 2147483647 h 365"/>
              <a:gd name="T48" fmla="*/ 2147483647 w 731"/>
              <a:gd name="T49" fmla="*/ 2147483647 h 365"/>
              <a:gd name="T50" fmla="*/ 2147483647 w 731"/>
              <a:gd name="T51" fmla="*/ 2147483647 h 365"/>
              <a:gd name="T52" fmla="*/ 2147483647 w 731"/>
              <a:gd name="T53" fmla="*/ 2147483647 h 365"/>
              <a:gd name="T54" fmla="*/ 2147483647 w 731"/>
              <a:gd name="T55" fmla="*/ 2147483647 h 365"/>
              <a:gd name="T56" fmla="*/ 2147483647 w 731"/>
              <a:gd name="T57" fmla="*/ 2147483647 h 365"/>
              <a:gd name="T58" fmla="*/ 2147483647 w 731"/>
              <a:gd name="T59" fmla="*/ 2147483647 h 365"/>
              <a:gd name="T60" fmla="*/ 2147483647 w 731"/>
              <a:gd name="T61" fmla="*/ 2147483647 h 365"/>
              <a:gd name="T62" fmla="*/ 2147483647 w 731"/>
              <a:gd name="T63" fmla="*/ 2147483647 h 365"/>
              <a:gd name="T64" fmla="*/ 2147483647 w 731"/>
              <a:gd name="T65" fmla="*/ 2147483647 h 365"/>
              <a:gd name="T66" fmla="*/ 2147483647 w 731"/>
              <a:gd name="T67" fmla="*/ 2147483647 h 365"/>
              <a:gd name="T68" fmla="*/ 2147483647 w 731"/>
              <a:gd name="T69" fmla="*/ 2147483647 h 365"/>
              <a:gd name="T70" fmla="*/ 2147483647 w 731"/>
              <a:gd name="T71" fmla="*/ 2147483647 h 365"/>
              <a:gd name="T72" fmla="*/ 2147483647 w 731"/>
              <a:gd name="T73" fmla="*/ 2147483647 h 365"/>
              <a:gd name="T74" fmla="*/ 2147483647 w 731"/>
              <a:gd name="T75" fmla="*/ 2147483647 h 365"/>
              <a:gd name="T76" fmla="*/ 2147483647 w 731"/>
              <a:gd name="T77" fmla="*/ 2147483647 h 365"/>
              <a:gd name="T78" fmla="*/ 2147483647 w 731"/>
              <a:gd name="T79" fmla="*/ 2147483647 h 365"/>
              <a:gd name="T80" fmla="*/ 2147483647 w 731"/>
              <a:gd name="T81" fmla="*/ 2147483647 h 365"/>
              <a:gd name="T82" fmla="*/ 2147483647 w 731"/>
              <a:gd name="T83" fmla="*/ 2147483647 h 365"/>
              <a:gd name="T84" fmla="*/ 2147483647 w 731"/>
              <a:gd name="T85" fmla="*/ 2147483647 h 365"/>
              <a:gd name="T86" fmla="*/ 2147483647 w 731"/>
              <a:gd name="T87" fmla="*/ 2147483647 h 365"/>
              <a:gd name="T88" fmla="*/ 2147483647 w 731"/>
              <a:gd name="T89" fmla="*/ 2147483647 h 365"/>
              <a:gd name="T90" fmla="*/ 2147483647 w 731"/>
              <a:gd name="T91" fmla="*/ 2147483647 h 365"/>
              <a:gd name="T92" fmla="*/ 2147483647 w 731"/>
              <a:gd name="T93" fmla="*/ 2147483647 h 365"/>
              <a:gd name="T94" fmla="*/ 2147483647 w 731"/>
              <a:gd name="T95" fmla="*/ 2147483647 h 365"/>
              <a:gd name="T96" fmla="*/ 2147483647 w 731"/>
              <a:gd name="T97" fmla="*/ 2147483647 h 365"/>
              <a:gd name="T98" fmla="*/ 2147483647 w 731"/>
              <a:gd name="T99" fmla="*/ 2147483647 h 365"/>
              <a:gd name="T100" fmla="*/ 2147483647 w 731"/>
              <a:gd name="T101" fmla="*/ 2147483647 h 36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731"/>
              <a:gd name="T154" fmla="*/ 0 h 365"/>
              <a:gd name="T155" fmla="*/ 731 w 731"/>
              <a:gd name="T156" fmla="*/ 365 h 36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731" h="365">
                <a:moveTo>
                  <a:pt x="551" y="102"/>
                </a:moveTo>
                <a:lnTo>
                  <a:pt x="555" y="128"/>
                </a:lnTo>
                <a:lnTo>
                  <a:pt x="578" y="138"/>
                </a:lnTo>
                <a:lnTo>
                  <a:pt x="609" y="135"/>
                </a:lnTo>
                <a:lnTo>
                  <a:pt x="628" y="133"/>
                </a:lnTo>
                <a:lnTo>
                  <a:pt x="643" y="137"/>
                </a:lnTo>
                <a:lnTo>
                  <a:pt x="640" y="143"/>
                </a:lnTo>
                <a:lnTo>
                  <a:pt x="643" y="161"/>
                </a:lnTo>
                <a:lnTo>
                  <a:pt x="659" y="166"/>
                </a:lnTo>
                <a:lnTo>
                  <a:pt x="693" y="177"/>
                </a:lnTo>
                <a:lnTo>
                  <a:pt x="689" y="194"/>
                </a:lnTo>
                <a:lnTo>
                  <a:pt x="706" y="199"/>
                </a:lnTo>
                <a:lnTo>
                  <a:pt x="731" y="207"/>
                </a:lnTo>
                <a:lnTo>
                  <a:pt x="721" y="215"/>
                </a:lnTo>
                <a:lnTo>
                  <a:pt x="689" y="217"/>
                </a:lnTo>
                <a:lnTo>
                  <a:pt x="640" y="230"/>
                </a:lnTo>
                <a:lnTo>
                  <a:pt x="651" y="241"/>
                </a:lnTo>
                <a:lnTo>
                  <a:pt x="643" y="249"/>
                </a:lnTo>
                <a:lnTo>
                  <a:pt x="674" y="262"/>
                </a:lnTo>
                <a:lnTo>
                  <a:pt x="628" y="292"/>
                </a:lnTo>
                <a:lnTo>
                  <a:pt x="607" y="303"/>
                </a:lnTo>
                <a:lnTo>
                  <a:pt x="550" y="318"/>
                </a:lnTo>
                <a:lnTo>
                  <a:pt x="548" y="314"/>
                </a:lnTo>
                <a:lnTo>
                  <a:pt x="563" y="303"/>
                </a:lnTo>
                <a:lnTo>
                  <a:pt x="561" y="285"/>
                </a:lnTo>
                <a:lnTo>
                  <a:pt x="553" y="283"/>
                </a:lnTo>
                <a:lnTo>
                  <a:pt x="553" y="272"/>
                </a:lnTo>
                <a:lnTo>
                  <a:pt x="545" y="267"/>
                </a:lnTo>
                <a:lnTo>
                  <a:pt x="519" y="269"/>
                </a:lnTo>
                <a:lnTo>
                  <a:pt x="516" y="262"/>
                </a:lnTo>
                <a:lnTo>
                  <a:pt x="493" y="277"/>
                </a:lnTo>
                <a:lnTo>
                  <a:pt x="471" y="287"/>
                </a:lnTo>
                <a:lnTo>
                  <a:pt x="475" y="295"/>
                </a:lnTo>
                <a:lnTo>
                  <a:pt x="486" y="306"/>
                </a:lnTo>
                <a:lnTo>
                  <a:pt x="473" y="314"/>
                </a:lnTo>
                <a:lnTo>
                  <a:pt x="468" y="314"/>
                </a:lnTo>
                <a:lnTo>
                  <a:pt x="465" y="313"/>
                </a:lnTo>
                <a:lnTo>
                  <a:pt x="462" y="310"/>
                </a:lnTo>
                <a:lnTo>
                  <a:pt x="455" y="303"/>
                </a:lnTo>
                <a:lnTo>
                  <a:pt x="455" y="298"/>
                </a:lnTo>
                <a:lnTo>
                  <a:pt x="450" y="297"/>
                </a:lnTo>
                <a:lnTo>
                  <a:pt x="442" y="293"/>
                </a:lnTo>
                <a:lnTo>
                  <a:pt x="444" y="288"/>
                </a:lnTo>
                <a:lnTo>
                  <a:pt x="442" y="283"/>
                </a:lnTo>
                <a:lnTo>
                  <a:pt x="434" y="283"/>
                </a:lnTo>
                <a:lnTo>
                  <a:pt x="418" y="285"/>
                </a:lnTo>
                <a:lnTo>
                  <a:pt x="413" y="292"/>
                </a:lnTo>
                <a:lnTo>
                  <a:pt x="405" y="290"/>
                </a:lnTo>
                <a:lnTo>
                  <a:pt x="378" y="287"/>
                </a:lnTo>
                <a:lnTo>
                  <a:pt x="374" y="283"/>
                </a:lnTo>
                <a:lnTo>
                  <a:pt x="356" y="288"/>
                </a:lnTo>
                <a:lnTo>
                  <a:pt x="359" y="295"/>
                </a:lnTo>
                <a:lnTo>
                  <a:pt x="343" y="301"/>
                </a:lnTo>
                <a:lnTo>
                  <a:pt x="339" y="324"/>
                </a:lnTo>
                <a:lnTo>
                  <a:pt x="313" y="337"/>
                </a:lnTo>
                <a:lnTo>
                  <a:pt x="308" y="337"/>
                </a:lnTo>
                <a:lnTo>
                  <a:pt x="297" y="331"/>
                </a:lnTo>
                <a:lnTo>
                  <a:pt x="290" y="324"/>
                </a:lnTo>
                <a:lnTo>
                  <a:pt x="280" y="323"/>
                </a:lnTo>
                <a:lnTo>
                  <a:pt x="274" y="324"/>
                </a:lnTo>
                <a:lnTo>
                  <a:pt x="277" y="332"/>
                </a:lnTo>
                <a:lnTo>
                  <a:pt x="276" y="339"/>
                </a:lnTo>
                <a:lnTo>
                  <a:pt x="280" y="342"/>
                </a:lnTo>
                <a:lnTo>
                  <a:pt x="287" y="347"/>
                </a:lnTo>
                <a:lnTo>
                  <a:pt x="274" y="363"/>
                </a:lnTo>
                <a:lnTo>
                  <a:pt x="267" y="365"/>
                </a:lnTo>
                <a:lnTo>
                  <a:pt x="241" y="355"/>
                </a:lnTo>
                <a:lnTo>
                  <a:pt x="235" y="349"/>
                </a:lnTo>
                <a:lnTo>
                  <a:pt x="238" y="341"/>
                </a:lnTo>
                <a:lnTo>
                  <a:pt x="243" y="334"/>
                </a:lnTo>
                <a:lnTo>
                  <a:pt x="246" y="329"/>
                </a:lnTo>
                <a:lnTo>
                  <a:pt x="235" y="324"/>
                </a:lnTo>
                <a:lnTo>
                  <a:pt x="248" y="311"/>
                </a:lnTo>
                <a:lnTo>
                  <a:pt x="249" y="305"/>
                </a:lnTo>
                <a:lnTo>
                  <a:pt x="251" y="300"/>
                </a:lnTo>
                <a:lnTo>
                  <a:pt x="235" y="303"/>
                </a:lnTo>
                <a:lnTo>
                  <a:pt x="227" y="295"/>
                </a:lnTo>
                <a:lnTo>
                  <a:pt x="202" y="297"/>
                </a:lnTo>
                <a:lnTo>
                  <a:pt x="196" y="305"/>
                </a:lnTo>
                <a:lnTo>
                  <a:pt x="201" y="306"/>
                </a:lnTo>
                <a:lnTo>
                  <a:pt x="209" y="305"/>
                </a:lnTo>
                <a:lnTo>
                  <a:pt x="207" y="308"/>
                </a:lnTo>
                <a:lnTo>
                  <a:pt x="204" y="310"/>
                </a:lnTo>
                <a:lnTo>
                  <a:pt x="196" y="310"/>
                </a:lnTo>
                <a:lnTo>
                  <a:pt x="187" y="310"/>
                </a:lnTo>
                <a:lnTo>
                  <a:pt x="184" y="305"/>
                </a:lnTo>
                <a:lnTo>
                  <a:pt x="186" y="293"/>
                </a:lnTo>
                <a:lnTo>
                  <a:pt x="173" y="290"/>
                </a:lnTo>
                <a:lnTo>
                  <a:pt x="171" y="301"/>
                </a:lnTo>
                <a:lnTo>
                  <a:pt x="158" y="308"/>
                </a:lnTo>
                <a:lnTo>
                  <a:pt x="137" y="306"/>
                </a:lnTo>
                <a:lnTo>
                  <a:pt x="137" y="303"/>
                </a:lnTo>
                <a:lnTo>
                  <a:pt x="139" y="295"/>
                </a:lnTo>
                <a:lnTo>
                  <a:pt x="139" y="293"/>
                </a:lnTo>
                <a:lnTo>
                  <a:pt x="134" y="288"/>
                </a:lnTo>
                <a:lnTo>
                  <a:pt x="137" y="285"/>
                </a:lnTo>
                <a:lnTo>
                  <a:pt x="148" y="287"/>
                </a:lnTo>
                <a:lnTo>
                  <a:pt x="156" y="280"/>
                </a:lnTo>
                <a:lnTo>
                  <a:pt x="160" y="277"/>
                </a:lnTo>
                <a:lnTo>
                  <a:pt x="166" y="275"/>
                </a:lnTo>
                <a:lnTo>
                  <a:pt x="168" y="261"/>
                </a:lnTo>
                <a:lnTo>
                  <a:pt x="161" y="251"/>
                </a:lnTo>
                <a:lnTo>
                  <a:pt x="163" y="238"/>
                </a:lnTo>
                <a:lnTo>
                  <a:pt x="156" y="236"/>
                </a:lnTo>
                <a:lnTo>
                  <a:pt x="156" y="233"/>
                </a:lnTo>
                <a:lnTo>
                  <a:pt x="148" y="231"/>
                </a:lnTo>
                <a:lnTo>
                  <a:pt x="147" y="221"/>
                </a:lnTo>
                <a:lnTo>
                  <a:pt x="143" y="218"/>
                </a:lnTo>
                <a:lnTo>
                  <a:pt x="114" y="225"/>
                </a:lnTo>
                <a:lnTo>
                  <a:pt x="106" y="223"/>
                </a:lnTo>
                <a:lnTo>
                  <a:pt x="98" y="220"/>
                </a:lnTo>
                <a:lnTo>
                  <a:pt x="86" y="218"/>
                </a:lnTo>
                <a:lnTo>
                  <a:pt x="55" y="218"/>
                </a:lnTo>
                <a:lnTo>
                  <a:pt x="49" y="205"/>
                </a:lnTo>
                <a:lnTo>
                  <a:pt x="16" y="207"/>
                </a:lnTo>
                <a:lnTo>
                  <a:pt x="0" y="205"/>
                </a:lnTo>
                <a:lnTo>
                  <a:pt x="1" y="190"/>
                </a:lnTo>
                <a:lnTo>
                  <a:pt x="13" y="186"/>
                </a:lnTo>
                <a:lnTo>
                  <a:pt x="19" y="182"/>
                </a:lnTo>
                <a:lnTo>
                  <a:pt x="29" y="171"/>
                </a:lnTo>
                <a:lnTo>
                  <a:pt x="36" y="163"/>
                </a:lnTo>
                <a:lnTo>
                  <a:pt x="34" y="151"/>
                </a:lnTo>
                <a:lnTo>
                  <a:pt x="54" y="146"/>
                </a:lnTo>
                <a:lnTo>
                  <a:pt x="42" y="135"/>
                </a:lnTo>
                <a:lnTo>
                  <a:pt x="52" y="124"/>
                </a:lnTo>
                <a:lnTo>
                  <a:pt x="59" y="120"/>
                </a:lnTo>
                <a:lnTo>
                  <a:pt x="76" y="112"/>
                </a:lnTo>
                <a:lnTo>
                  <a:pt x="94" y="104"/>
                </a:lnTo>
                <a:lnTo>
                  <a:pt x="96" y="97"/>
                </a:lnTo>
                <a:lnTo>
                  <a:pt x="109" y="93"/>
                </a:lnTo>
                <a:lnTo>
                  <a:pt x="112" y="86"/>
                </a:lnTo>
                <a:lnTo>
                  <a:pt x="119" y="78"/>
                </a:lnTo>
                <a:lnTo>
                  <a:pt x="119" y="75"/>
                </a:lnTo>
                <a:lnTo>
                  <a:pt x="112" y="79"/>
                </a:lnTo>
                <a:lnTo>
                  <a:pt x="104" y="79"/>
                </a:lnTo>
                <a:lnTo>
                  <a:pt x="99" y="83"/>
                </a:lnTo>
                <a:lnTo>
                  <a:pt x="94" y="89"/>
                </a:lnTo>
                <a:lnTo>
                  <a:pt x="83" y="81"/>
                </a:lnTo>
                <a:lnTo>
                  <a:pt x="109" y="53"/>
                </a:lnTo>
                <a:lnTo>
                  <a:pt x="98" y="48"/>
                </a:lnTo>
                <a:lnTo>
                  <a:pt x="111" y="34"/>
                </a:lnTo>
                <a:lnTo>
                  <a:pt x="119" y="29"/>
                </a:lnTo>
                <a:lnTo>
                  <a:pt x="127" y="24"/>
                </a:lnTo>
                <a:lnTo>
                  <a:pt x="143" y="17"/>
                </a:lnTo>
                <a:lnTo>
                  <a:pt x="161" y="9"/>
                </a:lnTo>
                <a:lnTo>
                  <a:pt x="171" y="4"/>
                </a:lnTo>
                <a:lnTo>
                  <a:pt x="179" y="0"/>
                </a:lnTo>
                <a:lnTo>
                  <a:pt x="186" y="1"/>
                </a:lnTo>
                <a:lnTo>
                  <a:pt x="184" y="6"/>
                </a:lnTo>
                <a:lnTo>
                  <a:pt x="194" y="9"/>
                </a:lnTo>
                <a:lnTo>
                  <a:pt x="191" y="13"/>
                </a:lnTo>
                <a:lnTo>
                  <a:pt x="192" y="16"/>
                </a:lnTo>
                <a:lnTo>
                  <a:pt x="207" y="19"/>
                </a:lnTo>
                <a:lnTo>
                  <a:pt x="214" y="16"/>
                </a:lnTo>
                <a:lnTo>
                  <a:pt x="217" y="13"/>
                </a:lnTo>
                <a:lnTo>
                  <a:pt x="227" y="16"/>
                </a:lnTo>
                <a:lnTo>
                  <a:pt x="223" y="21"/>
                </a:lnTo>
                <a:lnTo>
                  <a:pt x="220" y="24"/>
                </a:lnTo>
                <a:lnTo>
                  <a:pt x="215" y="26"/>
                </a:lnTo>
                <a:lnTo>
                  <a:pt x="205" y="29"/>
                </a:lnTo>
                <a:lnTo>
                  <a:pt x="196" y="31"/>
                </a:lnTo>
                <a:lnTo>
                  <a:pt x="189" y="31"/>
                </a:lnTo>
                <a:lnTo>
                  <a:pt x="184" y="35"/>
                </a:lnTo>
                <a:lnTo>
                  <a:pt x="187" y="37"/>
                </a:lnTo>
                <a:lnTo>
                  <a:pt x="194" y="34"/>
                </a:lnTo>
                <a:lnTo>
                  <a:pt x="204" y="35"/>
                </a:lnTo>
                <a:lnTo>
                  <a:pt x="202" y="39"/>
                </a:lnTo>
                <a:lnTo>
                  <a:pt x="207" y="42"/>
                </a:lnTo>
                <a:lnTo>
                  <a:pt x="210" y="42"/>
                </a:lnTo>
                <a:lnTo>
                  <a:pt x="215" y="42"/>
                </a:lnTo>
                <a:lnTo>
                  <a:pt x="222" y="40"/>
                </a:lnTo>
                <a:lnTo>
                  <a:pt x="223" y="39"/>
                </a:lnTo>
                <a:lnTo>
                  <a:pt x="227" y="35"/>
                </a:lnTo>
                <a:lnTo>
                  <a:pt x="230" y="32"/>
                </a:lnTo>
                <a:lnTo>
                  <a:pt x="236" y="31"/>
                </a:lnTo>
                <a:lnTo>
                  <a:pt x="241" y="31"/>
                </a:lnTo>
                <a:lnTo>
                  <a:pt x="240" y="44"/>
                </a:lnTo>
                <a:lnTo>
                  <a:pt x="235" y="45"/>
                </a:lnTo>
                <a:lnTo>
                  <a:pt x="232" y="47"/>
                </a:lnTo>
                <a:lnTo>
                  <a:pt x="232" y="50"/>
                </a:lnTo>
                <a:lnTo>
                  <a:pt x="238" y="53"/>
                </a:lnTo>
                <a:lnTo>
                  <a:pt x="240" y="55"/>
                </a:lnTo>
                <a:lnTo>
                  <a:pt x="238" y="58"/>
                </a:lnTo>
                <a:lnTo>
                  <a:pt x="223" y="66"/>
                </a:lnTo>
                <a:lnTo>
                  <a:pt x="232" y="70"/>
                </a:lnTo>
                <a:lnTo>
                  <a:pt x="248" y="62"/>
                </a:lnTo>
                <a:lnTo>
                  <a:pt x="253" y="57"/>
                </a:lnTo>
                <a:lnTo>
                  <a:pt x="256" y="53"/>
                </a:lnTo>
                <a:lnTo>
                  <a:pt x="272" y="52"/>
                </a:lnTo>
                <a:lnTo>
                  <a:pt x="271" y="55"/>
                </a:lnTo>
                <a:lnTo>
                  <a:pt x="267" y="57"/>
                </a:lnTo>
                <a:lnTo>
                  <a:pt x="269" y="58"/>
                </a:lnTo>
                <a:lnTo>
                  <a:pt x="276" y="58"/>
                </a:lnTo>
                <a:lnTo>
                  <a:pt x="277" y="57"/>
                </a:lnTo>
                <a:lnTo>
                  <a:pt x="282" y="57"/>
                </a:lnTo>
                <a:lnTo>
                  <a:pt x="292" y="57"/>
                </a:lnTo>
                <a:lnTo>
                  <a:pt x="294" y="62"/>
                </a:lnTo>
                <a:lnTo>
                  <a:pt x="297" y="60"/>
                </a:lnTo>
                <a:lnTo>
                  <a:pt x="300" y="58"/>
                </a:lnTo>
                <a:lnTo>
                  <a:pt x="305" y="58"/>
                </a:lnTo>
                <a:lnTo>
                  <a:pt x="307" y="62"/>
                </a:lnTo>
                <a:lnTo>
                  <a:pt x="308" y="65"/>
                </a:lnTo>
                <a:lnTo>
                  <a:pt x="311" y="73"/>
                </a:lnTo>
                <a:lnTo>
                  <a:pt x="316" y="71"/>
                </a:lnTo>
                <a:lnTo>
                  <a:pt x="320" y="70"/>
                </a:lnTo>
                <a:lnTo>
                  <a:pt x="323" y="71"/>
                </a:lnTo>
                <a:lnTo>
                  <a:pt x="326" y="71"/>
                </a:lnTo>
                <a:lnTo>
                  <a:pt x="328" y="65"/>
                </a:lnTo>
                <a:lnTo>
                  <a:pt x="334" y="65"/>
                </a:lnTo>
                <a:lnTo>
                  <a:pt x="334" y="73"/>
                </a:lnTo>
                <a:lnTo>
                  <a:pt x="341" y="71"/>
                </a:lnTo>
                <a:lnTo>
                  <a:pt x="344" y="65"/>
                </a:lnTo>
                <a:lnTo>
                  <a:pt x="351" y="66"/>
                </a:lnTo>
                <a:lnTo>
                  <a:pt x="349" y="78"/>
                </a:lnTo>
                <a:lnTo>
                  <a:pt x="354" y="81"/>
                </a:lnTo>
                <a:lnTo>
                  <a:pt x="352" y="106"/>
                </a:lnTo>
                <a:lnTo>
                  <a:pt x="336" y="110"/>
                </a:lnTo>
                <a:lnTo>
                  <a:pt x="338" y="115"/>
                </a:lnTo>
                <a:lnTo>
                  <a:pt x="352" y="115"/>
                </a:lnTo>
                <a:lnTo>
                  <a:pt x="359" y="115"/>
                </a:lnTo>
                <a:lnTo>
                  <a:pt x="362" y="117"/>
                </a:lnTo>
                <a:lnTo>
                  <a:pt x="369" y="115"/>
                </a:lnTo>
                <a:lnTo>
                  <a:pt x="370" y="120"/>
                </a:lnTo>
                <a:lnTo>
                  <a:pt x="377" y="119"/>
                </a:lnTo>
                <a:lnTo>
                  <a:pt x="378" y="112"/>
                </a:lnTo>
                <a:lnTo>
                  <a:pt x="380" y="97"/>
                </a:lnTo>
                <a:lnTo>
                  <a:pt x="385" y="97"/>
                </a:lnTo>
                <a:lnTo>
                  <a:pt x="387" y="101"/>
                </a:lnTo>
                <a:lnTo>
                  <a:pt x="414" y="93"/>
                </a:lnTo>
                <a:lnTo>
                  <a:pt x="418" y="96"/>
                </a:lnTo>
                <a:lnTo>
                  <a:pt x="426" y="94"/>
                </a:lnTo>
                <a:lnTo>
                  <a:pt x="413" y="76"/>
                </a:lnTo>
                <a:lnTo>
                  <a:pt x="416" y="73"/>
                </a:lnTo>
                <a:lnTo>
                  <a:pt x="439" y="73"/>
                </a:lnTo>
                <a:lnTo>
                  <a:pt x="439" y="68"/>
                </a:lnTo>
                <a:lnTo>
                  <a:pt x="450" y="70"/>
                </a:lnTo>
                <a:lnTo>
                  <a:pt x="452" y="71"/>
                </a:lnTo>
                <a:lnTo>
                  <a:pt x="457" y="71"/>
                </a:lnTo>
                <a:lnTo>
                  <a:pt x="460" y="76"/>
                </a:lnTo>
                <a:lnTo>
                  <a:pt x="462" y="81"/>
                </a:lnTo>
                <a:lnTo>
                  <a:pt x="465" y="88"/>
                </a:lnTo>
                <a:lnTo>
                  <a:pt x="475" y="83"/>
                </a:lnTo>
                <a:lnTo>
                  <a:pt x="480" y="81"/>
                </a:lnTo>
                <a:lnTo>
                  <a:pt x="483" y="78"/>
                </a:lnTo>
                <a:lnTo>
                  <a:pt x="486" y="78"/>
                </a:lnTo>
                <a:lnTo>
                  <a:pt x="489" y="83"/>
                </a:lnTo>
                <a:lnTo>
                  <a:pt x="494" y="86"/>
                </a:lnTo>
                <a:lnTo>
                  <a:pt x="498" y="91"/>
                </a:lnTo>
                <a:lnTo>
                  <a:pt x="502" y="93"/>
                </a:lnTo>
                <a:lnTo>
                  <a:pt x="511" y="93"/>
                </a:lnTo>
                <a:lnTo>
                  <a:pt x="514" y="91"/>
                </a:lnTo>
                <a:lnTo>
                  <a:pt x="517" y="89"/>
                </a:lnTo>
                <a:lnTo>
                  <a:pt x="522" y="89"/>
                </a:lnTo>
                <a:lnTo>
                  <a:pt x="527" y="91"/>
                </a:lnTo>
                <a:lnTo>
                  <a:pt x="533" y="96"/>
                </a:lnTo>
                <a:lnTo>
                  <a:pt x="535" y="99"/>
                </a:lnTo>
                <a:lnTo>
                  <a:pt x="538" y="101"/>
                </a:lnTo>
                <a:lnTo>
                  <a:pt x="547" y="101"/>
                </a:lnTo>
                <a:lnTo>
                  <a:pt x="551" y="102"/>
                </a:lnTo>
                <a:close/>
              </a:path>
            </a:pathLst>
          </a:custGeom>
          <a:solidFill>
            <a:srgbClr val="009900">
              <a:alpha val="43921"/>
            </a:srgbClr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38" name="Freeform 46"/>
          <p:cNvSpPr>
            <a:spLocks/>
          </p:cNvSpPr>
          <p:nvPr/>
        </p:nvSpPr>
        <p:spPr bwMode="auto">
          <a:xfrm>
            <a:off x="4360863" y="3860800"/>
            <a:ext cx="398462" cy="663575"/>
          </a:xfrm>
          <a:custGeom>
            <a:avLst/>
            <a:gdLst>
              <a:gd name="T0" fmla="*/ 2147483647 w 394"/>
              <a:gd name="T1" fmla="*/ 2147483647 h 426"/>
              <a:gd name="T2" fmla="*/ 2147483647 w 394"/>
              <a:gd name="T3" fmla="*/ 2147483647 h 426"/>
              <a:gd name="T4" fmla="*/ 2147483647 w 394"/>
              <a:gd name="T5" fmla="*/ 2147483647 h 426"/>
              <a:gd name="T6" fmla="*/ 2147483647 w 394"/>
              <a:gd name="T7" fmla="*/ 2147483647 h 426"/>
              <a:gd name="T8" fmla="*/ 2147483647 w 394"/>
              <a:gd name="T9" fmla="*/ 2147483647 h 426"/>
              <a:gd name="T10" fmla="*/ 2147483647 w 394"/>
              <a:gd name="T11" fmla="*/ 2147483647 h 426"/>
              <a:gd name="T12" fmla="*/ 2147483647 w 394"/>
              <a:gd name="T13" fmla="*/ 2147483647 h 426"/>
              <a:gd name="T14" fmla="*/ 2147483647 w 394"/>
              <a:gd name="T15" fmla="*/ 2147483647 h 426"/>
              <a:gd name="T16" fmla="*/ 2147483647 w 394"/>
              <a:gd name="T17" fmla="*/ 2147483647 h 426"/>
              <a:gd name="T18" fmla="*/ 2147483647 w 394"/>
              <a:gd name="T19" fmla="*/ 2147483647 h 426"/>
              <a:gd name="T20" fmla="*/ 2147483647 w 394"/>
              <a:gd name="T21" fmla="*/ 2147483647 h 426"/>
              <a:gd name="T22" fmla="*/ 2147483647 w 394"/>
              <a:gd name="T23" fmla="*/ 2147483647 h 426"/>
              <a:gd name="T24" fmla="*/ 2147483647 w 394"/>
              <a:gd name="T25" fmla="*/ 2147483647 h 426"/>
              <a:gd name="T26" fmla="*/ 2147483647 w 394"/>
              <a:gd name="T27" fmla="*/ 2147483647 h 426"/>
              <a:gd name="T28" fmla="*/ 2147483647 w 394"/>
              <a:gd name="T29" fmla="*/ 2147483647 h 426"/>
              <a:gd name="T30" fmla="*/ 2147483647 w 394"/>
              <a:gd name="T31" fmla="*/ 2147483647 h 426"/>
              <a:gd name="T32" fmla="*/ 2147483647 w 394"/>
              <a:gd name="T33" fmla="*/ 2147483647 h 426"/>
              <a:gd name="T34" fmla="*/ 2147483647 w 394"/>
              <a:gd name="T35" fmla="*/ 2147483647 h 426"/>
              <a:gd name="T36" fmla="*/ 2147483647 w 394"/>
              <a:gd name="T37" fmla="*/ 2147483647 h 426"/>
              <a:gd name="T38" fmla="*/ 2147483647 w 394"/>
              <a:gd name="T39" fmla="*/ 2147483647 h 426"/>
              <a:gd name="T40" fmla="*/ 2147483647 w 394"/>
              <a:gd name="T41" fmla="*/ 2147483647 h 426"/>
              <a:gd name="T42" fmla="*/ 2147483647 w 394"/>
              <a:gd name="T43" fmla="*/ 2147483647 h 426"/>
              <a:gd name="T44" fmla="*/ 2147483647 w 394"/>
              <a:gd name="T45" fmla="*/ 2147483647 h 426"/>
              <a:gd name="T46" fmla="*/ 2147483647 w 394"/>
              <a:gd name="T47" fmla="*/ 2147483647 h 426"/>
              <a:gd name="T48" fmla="*/ 2147483647 w 394"/>
              <a:gd name="T49" fmla="*/ 2147483647 h 426"/>
              <a:gd name="T50" fmla="*/ 2147483647 w 394"/>
              <a:gd name="T51" fmla="*/ 2147483647 h 426"/>
              <a:gd name="T52" fmla="*/ 2147483647 w 394"/>
              <a:gd name="T53" fmla="*/ 2147483647 h 426"/>
              <a:gd name="T54" fmla="*/ 2147483647 w 394"/>
              <a:gd name="T55" fmla="*/ 2147483647 h 426"/>
              <a:gd name="T56" fmla="*/ 2147483647 w 394"/>
              <a:gd name="T57" fmla="*/ 2147483647 h 426"/>
              <a:gd name="T58" fmla="*/ 2147483647 w 394"/>
              <a:gd name="T59" fmla="*/ 2147483647 h 426"/>
              <a:gd name="T60" fmla="*/ 2147483647 w 394"/>
              <a:gd name="T61" fmla="*/ 2147483647 h 426"/>
              <a:gd name="T62" fmla="*/ 2147483647 w 394"/>
              <a:gd name="T63" fmla="*/ 2147483647 h 426"/>
              <a:gd name="T64" fmla="*/ 2147483647 w 394"/>
              <a:gd name="T65" fmla="*/ 2147483647 h 426"/>
              <a:gd name="T66" fmla="*/ 2147483647 w 394"/>
              <a:gd name="T67" fmla="*/ 2147483647 h 426"/>
              <a:gd name="T68" fmla="*/ 2147483647 w 394"/>
              <a:gd name="T69" fmla="*/ 2147483647 h 426"/>
              <a:gd name="T70" fmla="*/ 2147483647 w 394"/>
              <a:gd name="T71" fmla="*/ 2147483647 h 426"/>
              <a:gd name="T72" fmla="*/ 2147483647 w 394"/>
              <a:gd name="T73" fmla="*/ 2147483647 h 426"/>
              <a:gd name="T74" fmla="*/ 2147483647 w 394"/>
              <a:gd name="T75" fmla="*/ 2147483647 h 426"/>
              <a:gd name="T76" fmla="*/ 2147483647 w 394"/>
              <a:gd name="T77" fmla="*/ 2147483647 h 426"/>
              <a:gd name="T78" fmla="*/ 2147483647 w 394"/>
              <a:gd name="T79" fmla="*/ 2147483647 h 426"/>
              <a:gd name="T80" fmla="*/ 2147483647 w 394"/>
              <a:gd name="T81" fmla="*/ 2147483647 h 426"/>
              <a:gd name="T82" fmla="*/ 2147483647 w 394"/>
              <a:gd name="T83" fmla="*/ 2147483647 h 426"/>
              <a:gd name="T84" fmla="*/ 2147483647 w 394"/>
              <a:gd name="T85" fmla="*/ 2147483647 h 426"/>
              <a:gd name="T86" fmla="*/ 2147483647 w 394"/>
              <a:gd name="T87" fmla="*/ 2147483647 h 426"/>
              <a:gd name="T88" fmla="*/ 2147483647 w 394"/>
              <a:gd name="T89" fmla="*/ 2147483647 h 426"/>
              <a:gd name="T90" fmla="*/ 2147483647 w 394"/>
              <a:gd name="T91" fmla="*/ 2147483647 h 426"/>
              <a:gd name="T92" fmla="*/ 2147483647 w 394"/>
              <a:gd name="T93" fmla="*/ 2147483647 h 426"/>
              <a:gd name="T94" fmla="*/ 2147483647 w 394"/>
              <a:gd name="T95" fmla="*/ 2147483647 h 426"/>
              <a:gd name="T96" fmla="*/ 2147483647 w 394"/>
              <a:gd name="T97" fmla="*/ 2147483647 h 426"/>
              <a:gd name="T98" fmla="*/ 2147483647 w 394"/>
              <a:gd name="T99" fmla="*/ 2147483647 h 426"/>
              <a:gd name="T100" fmla="*/ 2147483647 w 394"/>
              <a:gd name="T101" fmla="*/ 2147483647 h 426"/>
              <a:gd name="T102" fmla="*/ 2147483647 w 394"/>
              <a:gd name="T103" fmla="*/ 2147483647 h 426"/>
              <a:gd name="T104" fmla="*/ 2147483647 w 394"/>
              <a:gd name="T105" fmla="*/ 0 h 426"/>
              <a:gd name="T106" fmla="*/ 2147483647 w 394"/>
              <a:gd name="T107" fmla="*/ 2147483647 h 426"/>
              <a:gd name="T108" fmla="*/ 2147483647 w 394"/>
              <a:gd name="T109" fmla="*/ 2147483647 h 426"/>
              <a:gd name="T110" fmla="*/ 2147483647 w 394"/>
              <a:gd name="T111" fmla="*/ 2147483647 h 426"/>
              <a:gd name="T112" fmla="*/ 2147483647 w 394"/>
              <a:gd name="T113" fmla="*/ 2147483647 h 426"/>
              <a:gd name="T114" fmla="*/ 2147483647 w 394"/>
              <a:gd name="T115" fmla="*/ 2147483647 h 4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94"/>
              <a:gd name="T175" fmla="*/ 0 h 426"/>
              <a:gd name="T176" fmla="*/ 394 w 394"/>
              <a:gd name="T177" fmla="*/ 426 h 42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94" h="426">
                <a:moveTo>
                  <a:pt x="332" y="42"/>
                </a:moveTo>
                <a:lnTo>
                  <a:pt x="332" y="44"/>
                </a:lnTo>
                <a:lnTo>
                  <a:pt x="333" y="45"/>
                </a:lnTo>
                <a:lnTo>
                  <a:pt x="340" y="50"/>
                </a:lnTo>
                <a:lnTo>
                  <a:pt x="341" y="52"/>
                </a:lnTo>
                <a:lnTo>
                  <a:pt x="341" y="55"/>
                </a:lnTo>
                <a:lnTo>
                  <a:pt x="341" y="60"/>
                </a:lnTo>
                <a:lnTo>
                  <a:pt x="340" y="63"/>
                </a:lnTo>
                <a:lnTo>
                  <a:pt x="337" y="67"/>
                </a:lnTo>
                <a:lnTo>
                  <a:pt x="333" y="68"/>
                </a:lnTo>
                <a:lnTo>
                  <a:pt x="325" y="73"/>
                </a:lnTo>
                <a:lnTo>
                  <a:pt x="325" y="75"/>
                </a:lnTo>
                <a:lnTo>
                  <a:pt x="324" y="76"/>
                </a:lnTo>
                <a:lnTo>
                  <a:pt x="327" y="78"/>
                </a:lnTo>
                <a:lnTo>
                  <a:pt x="330" y="78"/>
                </a:lnTo>
                <a:lnTo>
                  <a:pt x="333" y="80"/>
                </a:lnTo>
                <a:lnTo>
                  <a:pt x="333" y="83"/>
                </a:lnTo>
                <a:lnTo>
                  <a:pt x="330" y="83"/>
                </a:lnTo>
                <a:lnTo>
                  <a:pt x="324" y="83"/>
                </a:lnTo>
                <a:lnTo>
                  <a:pt x="322" y="85"/>
                </a:lnTo>
                <a:lnTo>
                  <a:pt x="322" y="88"/>
                </a:lnTo>
                <a:lnTo>
                  <a:pt x="324" y="91"/>
                </a:lnTo>
                <a:lnTo>
                  <a:pt x="325" y="96"/>
                </a:lnTo>
                <a:lnTo>
                  <a:pt x="324" y="101"/>
                </a:lnTo>
                <a:lnTo>
                  <a:pt x="312" y="106"/>
                </a:lnTo>
                <a:lnTo>
                  <a:pt x="309" y="107"/>
                </a:lnTo>
                <a:lnTo>
                  <a:pt x="314" y="112"/>
                </a:lnTo>
                <a:lnTo>
                  <a:pt x="314" y="117"/>
                </a:lnTo>
                <a:lnTo>
                  <a:pt x="312" y="120"/>
                </a:lnTo>
                <a:lnTo>
                  <a:pt x="312" y="125"/>
                </a:lnTo>
                <a:lnTo>
                  <a:pt x="312" y="130"/>
                </a:lnTo>
                <a:lnTo>
                  <a:pt x="310" y="134"/>
                </a:lnTo>
                <a:lnTo>
                  <a:pt x="307" y="137"/>
                </a:lnTo>
                <a:lnTo>
                  <a:pt x="304" y="140"/>
                </a:lnTo>
                <a:lnTo>
                  <a:pt x="306" y="142"/>
                </a:lnTo>
                <a:lnTo>
                  <a:pt x="312" y="145"/>
                </a:lnTo>
                <a:lnTo>
                  <a:pt x="327" y="150"/>
                </a:lnTo>
                <a:lnTo>
                  <a:pt x="324" y="153"/>
                </a:lnTo>
                <a:lnTo>
                  <a:pt x="322" y="153"/>
                </a:lnTo>
                <a:lnTo>
                  <a:pt x="320" y="156"/>
                </a:lnTo>
                <a:lnTo>
                  <a:pt x="317" y="158"/>
                </a:lnTo>
                <a:lnTo>
                  <a:pt x="314" y="158"/>
                </a:lnTo>
                <a:lnTo>
                  <a:pt x="315" y="160"/>
                </a:lnTo>
                <a:lnTo>
                  <a:pt x="319" y="163"/>
                </a:lnTo>
                <a:lnTo>
                  <a:pt x="324" y="163"/>
                </a:lnTo>
                <a:lnTo>
                  <a:pt x="327" y="166"/>
                </a:lnTo>
                <a:lnTo>
                  <a:pt x="328" y="166"/>
                </a:lnTo>
                <a:lnTo>
                  <a:pt x="333" y="171"/>
                </a:lnTo>
                <a:lnTo>
                  <a:pt x="337" y="176"/>
                </a:lnTo>
                <a:lnTo>
                  <a:pt x="335" y="184"/>
                </a:lnTo>
                <a:lnTo>
                  <a:pt x="333" y="187"/>
                </a:lnTo>
                <a:lnTo>
                  <a:pt x="332" y="189"/>
                </a:lnTo>
                <a:lnTo>
                  <a:pt x="328" y="192"/>
                </a:lnTo>
                <a:lnTo>
                  <a:pt x="332" y="194"/>
                </a:lnTo>
                <a:lnTo>
                  <a:pt x="335" y="196"/>
                </a:lnTo>
                <a:lnTo>
                  <a:pt x="337" y="196"/>
                </a:lnTo>
                <a:lnTo>
                  <a:pt x="341" y="197"/>
                </a:lnTo>
                <a:lnTo>
                  <a:pt x="343" y="199"/>
                </a:lnTo>
                <a:lnTo>
                  <a:pt x="341" y="202"/>
                </a:lnTo>
                <a:lnTo>
                  <a:pt x="340" y="202"/>
                </a:lnTo>
                <a:lnTo>
                  <a:pt x="337" y="204"/>
                </a:lnTo>
                <a:lnTo>
                  <a:pt x="337" y="207"/>
                </a:lnTo>
                <a:lnTo>
                  <a:pt x="337" y="209"/>
                </a:lnTo>
                <a:lnTo>
                  <a:pt x="343" y="212"/>
                </a:lnTo>
                <a:lnTo>
                  <a:pt x="346" y="220"/>
                </a:lnTo>
                <a:lnTo>
                  <a:pt x="346" y="223"/>
                </a:lnTo>
                <a:lnTo>
                  <a:pt x="345" y="225"/>
                </a:lnTo>
                <a:lnTo>
                  <a:pt x="341" y="227"/>
                </a:lnTo>
                <a:lnTo>
                  <a:pt x="340" y="227"/>
                </a:lnTo>
                <a:lnTo>
                  <a:pt x="338" y="225"/>
                </a:lnTo>
                <a:lnTo>
                  <a:pt x="335" y="223"/>
                </a:lnTo>
                <a:lnTo>
                  <a:pt x="332" y="225"/>
                </a:lnTo>
                <a:lnTo>
                  <a:pt x="330" y="227"/>
                </a:lnTo>
                <a:lnTo>
                  <a:pt x="333" y="230"/>
                </a:lnTo>
                <a:lnTo>
                  <a:pt x="343" y="236"/>
                </a:lnTo>
                <a:lnTo>
                  <a:pt x="341" y="238"/>
                </a:lnTo>
                <a:lnTo>
                  <a:pt x="337" y="241"/>
                </a:lnTo>
                <a:lnTo>
                  <a:pt x="335" y="243"/>
                </a:lnTo>
                <a:lnTo>
                  <a:pt x="333" y="248"/>
                </a:lnTo>
                <a:lnTo>
                  <a:pt x="337" y="249"/>
                </a:lnTo>
                <a:lnTo>
                  <a:pt x="338" y="249"/>
                </a:lnTo>
                <a:lnTo>
                  <a:pt x="343" y="249"/>
                </a:lnTo>
                <a:lnTo>
                  <a:pt x="343" y="251"/>
                </a:lnTo>
                <a:lnTo>
                  <a:pt x="343" y="253"/>
                </a:lnTo>
                <a:lnTo>
                  <a:pt x="340" y="258"/>
                </a:lnTo>
                <a:lnTo>
                  <a:pt x="340" y="261"/>
                </a:lnTo>
                <a:lnTo>
                  <a:pt x="341" y="264"/>
                </a:lnTo>
                <a:lnTo>
                  <a:pt x="343" y="267"/>
                </a:lnTo>
                <a:lnTo>
                  <a:pt x="343" y="271"/>
                </a:lnTo>
                <a:lnTo>
                  <a:pt x="343" y="272"/>
                </a:lnTo>
                <a:lnTo>
                  <a:pt x="343" y="276"/>
                </a:lnTo>
                <a:lnTo>
                  <a:pt x="351" y="279"/>
                </a:lnTo>
                <a:lnTo>
                  <a:pt x="356" y="284"/>
                </a:lnTo>
                <a:lnTo>
                  <a:pt x="358" y="287"/>
                </a:lnTo>
                <a:lnTo>
                  <a:pt x="356" y="297"/>
                </a:lnTo>
                <a:lnTo>
                  <a:pt x="356" y="298"/>
                </a:lnTo>
                <a:lnTo>
                  <a:pt x="359" y="302"/>
                </a:lnTo>
                <a:lnTo>
                  <a:pt x="366" y="305"/>
                </a:lnTo>
                <a:lnTo>
                  <a:pt x="366" y="308"/>
                </a:lnTo>
                <a:lnTo>
                  <a:pt x="359" y="308"/>
                </a:lnTo>
                <a:lnTo>
                  <a:pt x="359" y="310"/>
                </a:lnTo>
                <a:lnTo>
                  <a:pt x="358" y="311"/>
                </a:lnTo>
                <a:lnTo>
                  <a:pt x="361" y="311"/>
                </a:lnTo>
                <a:lnTo>
                  <a:pt x="363" y="313"/>
                </a:lnTo>
                <a:lnTo>
                  <a:pt x="363" y="318"/>
                </a:lnTo>
                <a:lnTo>
                  <a:pt x="368" y="326"/>
                </a:lnTo>
                <a:lnTo>
                  <a:pt x="368" y="329"/>
                </a:lnTo>
                <a:lnTo>
                  <a:pt x="366" y="336"/>
                </a:lnTo>
                <a:lnTo>
                  <a:pt x="369" y="344"/>
                </a:lnTo>
                <a:lnTo>
                  <a:pt x="377" y="351"/>
                </a:lnTo>
                <a:lnTo>
                  <a:pt x="381" y="355"/>
                </a:lnTo>
                <a:lnTo>
                  <a:pt x="394" y="365"/>
                </a:lnTo>
                <a:lnTo>
                  <a:pt x="389" y="367"/>
                </a:lnTo>
                <a:lnTo>
                  <a:pt x="381" y="369"/>
                </a:lnTo>
                <a:lnTo>
                  <a:pt x="371" y="372"/>
                </a:lnTo>
                <a:lnTo>
                  <a:pt x="353" y="377"/>
                </a:lnTo>
                <a:lnTo>
                  <a:pt x="337" y="380"/>
                </a:lnTo>
                <a:lnTo>
                  <a:pt x="327" y="391"/>
                </a:lnTo>
                <a:lnTo>
                  <a:pt x="319" y="411"/>
                </a:lnTo>
                <a:lnTo>
                  <a:pt x="302" y="424"/>
                </a:lnTo>
                <a:lnTo>
                  <a:pt x="294" y="426"/>
                </a:lnTo>
                <a:lnTo>
                  <a:pt x="288" y="422"/>
                </a:lnTo>
                <a:lnTo>
                  <a:pt x="275" y="403"/>
                </a:lnTo>
                <a:lnTo>
                  <a:pt x="263" y="393"/>
                </a:lnTo>
                <a:lnTo>
                  <a:pt x="253" y="398"/>
                </a:lnTo>
                <a:lnTo>
                  <a:pt x="252" y="398"/>
                </a:lnTo>
                <a:lnTo>
                  <a:pt x="244" y="390"/>
                </a:lnTo>
                <a:lnTo>
                  <a:pt x="240" y="378"/>
                </a:lnTo>
                <a:lnTo>
                  <a:pt x="240" y="372"/>
                </a:lnTo>
                <a:lnTo>
                  <a:pt x="242" y="362"/>
                </a:lnTo>
                <a:lnTo>
                  <a:pt x="240" y="344"/>
                </a:lnTo>
                <a:lnTo>
                  <a:pt x="229" y="344"/>
                </a:lnTo>
                <a:lnTo>
                  <a:pt x="211" y="346"/>
                </a:lnTo>
                <a:lnTo>
                  <a:pt x="199" y="344"/>
                </a:lnTo>
                <a:lnTo>
                  <a:pt x="193" y="338"/>
                </a:lnTo>
                <a:lnTo>
                  <a:pt x="216" y="339"/>
                </a:lnTo>
                <a:lnTo>
                  <a:pt x="209" y="329"/>
                </a:lnTo>
                <a:lnTo>
                  <a:pt x="199" y="328"/>
                </a:lnTo>
                <a:lnTo>
                  <a:pt x="186" y="328"/>
                </a:lnTo>
                <a:lnTo>
                  <a:pt x="162" y="331"/>
                </a:lnTo>
                <a:lnTo>
                  <a:pt x="159" y="334"/>
                </a:lnTo>
                <a:lnTo>
                  <a:pt x="170" y="334"/>
                </a:lnTo>
                <a:lnTo>
                  <a:pt x="177" y="334"/>
                </a:lnTo>
                <a:lnTo>
                  <a:pt x="175" y="338"/>
                </a:lnTo>
                <a:lnTo>
                  <a:pt x="165" y="341"/>
                </a:lnTo>
                <a:lnTo>
                  <a:pt x="155" y="347"/>
                </a:lnTo>
                <a:lnTo>
                  <a:pt x="121" y="351"/>
                </a:lnTo>
                <a:lnTo>
                  <a:pt x="103" y="351"/>
                </a:lnTo>
                <a:lnTo>
                  <a:pt x="80" y="359"/>
                </a:lnTo>
                <a:lnTo>
                  <a:pt x="74" y="352"/>
                </a:lnTo>
                <a:lnTo>
                  <a:pt x="75" y="344"/>
                </a:lnTo>
                <a:lnTo>
                  <a:pt x="92" y="339"/>
                </a:lnTo>
                <a:lnTo>
                  <a:pt x="97" y="336"/>
                </a:lnTo>
                <a:lnTo>
                  <a:pt x="98" y="321"/>
                </a:lnTo>
                <a:lnTo>
                  <a:pt x="98" y="316"/>
                </a:lnTo>
                <a:lnTo>
                  <a:pt x="74" y="313"/>
                </a:lnTo>
                <a:lnTo>
                  <a:pt x="59" y="297"/>
                </a:lnTo>
                <a:lnTo>
                  <a:pt x="53" y="289"/>
                </a:lnTo>
                <a:lnTo>
                  <a:pt x="44" y="280"/>
                </a:lnTo>
                <a:lnTo>
                  <a:pt x="18" y="279"/>
                </a:lnTo>
                <a:lnTo>
                  <a:pt x="10" y="271"/>
                </a:lnTo>
                <a:lnTo>
                  <a:pt x="12" y="264"/>
                </a:lnTo>
                <a:lnTo>
                  <a:pt x="9" y="258"/>
                </a:lnTo>
                <a:lnTo>
                  <a:pt x="2" y="254"/>
                </a:lnTo>
                <a:lnTo>
                  <a:pt x="0" y="246"/>
                </a:lnTo>
                <a:lnTo>
                  <a:pt x="2" y="240"/>
                </a:lnTo>
                <a:lnTo>
                  <a:pt x="28" y="238"/>
                </a:lnTo>
                <a:lnTo>
                  <a:pt x="35" y="243"/>
                </a:lnTo>
                <a:lnTo>
                  <a:pt x="31" y="253"/>
                </a:lnTo>
                <a:lnTo>
                  <a:pt x="41" y="248"/>
                </a:lnTo>
                <a:lnTo>
                  <a:pt x="48" y="245"/>
                </a:lnTo>
                <a:lnTo>
                  <a:pt x="54" y="249"/>
                </a:lnTo>
                <a:lnTo>
                  <a:pt x="64" y="251"/>
                </a:lnTo>
                <a:lnTo>
                  <a:pt x="80" y="251"/>
                </a:lnTo>
                <a:lnTo>
                  <a:pt x="82" y="248"/>
                </a:lnTo>
                <a:lnTo>
                  <a:pt x="72" y="243"/>
                </a:lnTo>
                <a:lnTo>
                  <a:pt x="59" y="233"/>
                </a:lnTo>
                <a:lnTo>
                  <a:pt x="64" y="231"/>
                </a:lnTo>
                <a:lnTo>
                  <a:pt x="71" y="236"/>
                </a:lnTo>
                <a:lnTo>
                  <a:pt x="87" y="235"/>
                </a:lnTo>
                <a:lnTo>
                  <a:pt x="97" y="240"/>
                </a:lnTo>
                <a:lnTo>
                  <a:pt x="111" y="238"/>
                </a:lnTo>
                <a:lnTo>
                  <a:pt x="123" y="222"/>
                </a:lnTo>
                <a:lnTo>
                  <a:pt x="123" y="218"/>
                </a:lnTo>
                <a:lnTo>
                  <a:pt x="124" y="210"/>
                </a:lnTo>
                <a:lnTo>
                  <a:pt x="134" y="205"/>
                </a:lnTo>
                <a:lnTo>
                  <a:pt x="141" y="202"/>
                </a:lnTo>
                <a:lnTo>
                  <a:pt x="124" y="196"/>
                </a:lnTo>
                <a:lnTo>
                  <a:pt x="118" y="194"/>
                </a:lnTo>
                <a:lnTo>
                  <a:pt x="115" y="189"/>
                </a:lnTo>
                <a:lnTo>
                  <a:pt x="126" y="173"/>
                </a:lnTo>
                <a:lnTo>
                  <a:pt x="128" y="168"/>
                </a:lnTo>
                <a:lnTo>
                  <a:pt x="126" y="163"/>
                </a:lnTo>
                <a:lnTo>
                  <a:pt x="124" y="160"/>
                </a:lnTo>
                <a:lnTo>
                  <a:pt x="126" y="156"/>
                </a:lnTo>
                <a:lnTo>
                  <a:pt x="128" y="153"/>
                </a:lnTo>
                <a:lnTo>
                  <a:pt x="128" y="150"/>
                </a:lnTo>
                <a:lnTo>
                  <a:pt x="131" y="147"/>
                </a:lnTo>
                <a:lnTo>
                  <a:pt x="131" y="143"/>
                </a:lnTo>
                <a:lnTo>
                  <a:pt x="119" y="143"/>
                </a:lnTo>
                <a:lnTo>
                  <a:pt x="111" y="135"/>
                </a:lnTo>
                <a:lnTo>
                  <a:pt x="115" y="132"/>
                </a:lnTo>
                <a:lnTo>
                  <a:pt x="108" y="129"/>
                </a:lnTo>
                <a:lnTo>
                  <a:pt x="105" y="129"/>
                </a:lnTo>
                <a:lnTo>
                  <a:pt x="100" y="124"/>
                </a:lnTo>
                <a:lnTo>
                  <a:pt x="113" y="119"/>
                </a:lnTo>
                <a:lnTo>
                  <a:pt x="115" y="117"/>
                </a:lnTo>
                <a:lnTo>
                  <a:pt x="108" y="114"/>
                </a:lnTo>
                <a:lnTo>
                  <a:pt x="108" y="112"/>
                </a:lnTo>
                <a:lnTo>
                  <a:pt x="113" y="111"/>
                </a:lnTo>
                <a:lnTo>
                  <a:pt x="119" y="111"/>
                </a:lnTo>
                <a:lnTo>
                  <a:pt x="124" y="107"/>
                </a:lnTo>
                <a:lnTo>
                  <a:pt x="121" y="104"/>
                </a:lnTo>
                <a:lnTo>
                  <a:pt x="116" y="106"/>
                </a:lnTo>
                <a:lnTo>
                  <a:pt x="113" y="103"/>
                </a:lnTo>
                <a:lnTo>
                  <a:pt x="118" y="101"/>
                </a:lnTo>
                <a:lnTo>
                  <a:pt x="111" y="99"/>
                </a:lnTo>
                <a:lnTo>
                  <a:pt x="110" y="98"/>
                </a:lnTo>
                <a:lnTo>
                  <a:pt x="110" y="96"/>
                </a:lnTo>
                <a:lnTo>
                  <a:pt x="106" y="93"/>
                </a:lnTo>
                <a:lnTo>
                  <a:pt x="100" y="89"/>
                </a:lnTo>
                <a:lnTo>
                  <a:pt x="92" y="88"/>
                </a:lnTo>
                <a:lnTo>
                  <a:pt x="87" y="86"/>
                </a:lnTo>
                <a:lnTo>
                  <a:pt x="85" y="85"/>
                </a:lnTo>
                <a:lnTo>
                  <a:pt x="87" y="81"/>
                </a:lnTo>
                <a:lnTo>
                  <a:pt x="85" y="78"/>
                </a:lnTo>
                <a:lnTo>
                  <a:pt x="84" y="75"/>
                </a:lnTo>
                <a:lnTo>
                  <a:pt x="87" y="73"/>
                </a:lnTo>
                <a:lnTo>
                  <a:pt x="85" y="70"/>
                </a:lnTo>
                <a:lnTo>
                  <a:pt x="82" y="68"/>
                </a:lnTo>
                <a:lnTo>
                  <a:pt x="80" y="67"/>
                </a:lnTo>
                <a:lnTo>
                  <a:pt x="75" y="67"/>
                </a:lnTo>
                <a:lnTo>
                  <a:pt x="71" y="67"/>
                </a:lnTo>
                <a:lnTo>
                  <a:pt x="71" y="65"/>
                </a:lnTo>
                <a:lnTo>
                  <a:pt x="72" y="62"/>
                </a:lnTo>
                <a:lnTo>
                  <a:pt x="75" y="58"/>
                </a:lnTo>
                <a:lnTo>
                  <a:pt x="75" y="54"/>
                </a:lnTo>
                <a:lnTo>
                  <a:pt x="71" y="52"/>
                </a:lnTo>
                <a:lnTo>
                  <a:pt x="69" y="50"/>
                </a:lnTo>
                <a:lnTo>
                  <a:pt x="64" y="45"/>
                </a:lnTo>
                <a:lnTo>
                  <a:pt x="57" y="47"/>
                </a:lnTo>
                <a:lnTo>
                  <a:pt x="54" y="45"/>
                </a:lnTo>
                <a:lnTo>
                  <a:pt x="44" y="47"/>
                </a:lnTo>
                <a:lnTo>
                  <a:pt x="40" y="47"/>
                </a:lnTo>
                <a:lnTo>
                  <a:pt x="40" y="44"/>
                </a:lnTo>
                <a:lnTo>
                  <a:pt x="46" y="42"/>
                </a:lnTo>
                <a:lnTo>
                  <a:pt x="49" y="39"/>
                </a:lnTo>
                <a:lnTo>
                  <a:pt x="51" y="37"/>
                </a:lnTo>
                <a:lnTo>
                  <a:pt x="48" y="36"/>
                </a:lnTo>
                <a:lnTo>
                  <a:pt x="48" y="32"/>
                </a:lnTo>
                <a:lnTo>
                  <a:pt x="54" y="31"/>
                </a:lnTo>
                <a:lnTo>
                  <a:pt x="54" y="29"/>
                </a:lnTo>
                <a:lnTo>
                  <a:pt x="46" y="26"/>
                </a:lnTo>
                <a:lnTo>
                  <a:pt x="53" y="18"/>
                </a:lnTo>
                <a:lnTo>
                  <a:pt x="59" y="16"/>
                </a:lnTo>
                <a:lnTo>
                  <a:pt x="66" y="14"/>
                </a:lnTo>
                <a:lnTo>
                  <a:pt x="72" y="10"/>
                </a:lnTo>
                <a:lnTo>
                  <a:pt x="75" y="5"/>
                </a:lnTo>
                <a:lnTo>
                  <a:pt x="77" y="0"/>
                </a:lnTo>
                <a:lnTo>
                  <a:pt x="84" y="1"/>
                </a:lnTo>
                <a:lnTo>
                  <a:pt x="98" y="3"/>
                </a:lnTo>
                <a:lnTo>
                  <a:pt x="108" y="3"/>
                </a:lnTo>
                <a:lnTo>
                  <a:pt x="115" y="1"/>
                </a:lnTo>
                <a:lnTo>
                  <a:pt x="126" y="3"/>
                </a:lnTo>
                <a:lnTo>
                  <a:pt x="123" y="14"/>
                </a:lnTo>
                <a:lnTo>
                  <a:pt x="126" y="19"/>
                </a:lnTo>
                <a:lnTo>
                  <a:pt x="139" y="26"/>
                </a:lnTo>
                <a:lnTo>
                  <a:pt x="147" y="27"/>
                </a:lnTo>
                <a:lnTo>
                  <a:pt x="157" y="29"/>
                </a:lnTo>
                <a:lnTo>
                  <a:pt x="160" y="32"/>
                </a:lnTo>
                <a:lnTo>
                  <a:pt x="172" y="34"/>
                </a:lnTo>
                <a:lnTo>
                  <a:pt x="183" y="36"/>
                </a:lnTo>
                <a:lnTo>
                  <a:pt x="186" y="45"/>
                </a:lnTo>
                <a:lnTo>
                  <a:pt x="193" y="47"/>
                </a:lnTo>
                <a:lnTo>
                  <a:pt x="211" y="50"/>
                </a:lnTo>
                <a:lnTo>
                  <a:pt x="222" y="50"/>
                </a:lnTo>
                <a:lnTo>
                  <a:pt x="232" y="54"/>
                </a:lnTo>
                <a:lnTo>
                  <a:pt x="242" y="57"/>
                </a:lnTo>
                <a:lnTo>
                  <a:pt x="257" y="57"/>
                </a:lnTo>
                <a:lnTo>
                  <a:pt x="258" y="67"/>
                </a:lnTo>
                <a:lnTo>
                  <a:pt x="296" y="60"/>
                </a:lnTo>
                <a:lnTo>
                  <a:pt x="296" y="52"/>
                </a:lnTo>
                <a:lnTo>
                  <a:pt x="297" y="49"/>
                </a:lnTo>
                <a:lnTo>
                  <a:pt x="302" y="47"/>
                </a:lnTo>
                <a:lnTo>
                  <a:pt x="307" y="45"/>
                </a:lnTo>
                <a:lnTo>
                  <a:pt x="317" y="45"/>
                </a:lnTo>
                <a:lnTo>
                  <a:pt x="319" y="42"/>
                </a:lnTo>
                <a:lnTo>
                  <a:pt x="332" y="42"/>
                </a:lnTo>
                <a:close/>
              </a:path>
            </a:pathLst>
          </a:custGeom>
          <a:solidFill>
            <a:srgbClr val="FFC000">
              <a:alpha val="69019"/>
            </a:srgbClr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39" name="Freeform 47"/>
          <p:cNvSpPr>
            <a:spLocks/>
          </p:cNvSpPr>
          <p:nvPr/>
        </p:nvSpPr>
        <p:spPr bwMode="auto">
          <a:xfrm>
            <a:off x="3613150" y="2359025"/>
            <a:ext cx="704850" cy="587375"/>
          </a:xfrm>
          <a:custGeom>
            <a:avLst/>
            <a:gdLst>
              <a:gd name="T0" fmla="*/ 2147483647 w 697"/>
              <a:gd name="T1" fmla="*/ 2147483647 h 377"/>
              <a:gd name="T2" fmla="*/ 2147483647 w 697"/>
              <a:gd name="T3" fmla="*/ 2147483647 h 377"/>
              <a:gd name="T4" fmla="*/ 2147483647 w 697"/>
              <a:gd name="T5" fmla="*/ 2147483647 h 377"/>
              <a:gd name="T6" fmla="*/ 2147483647 w 697"/>
              <a:gd name="T7" fmla="*/ 2147483647 h 377"/>
              <a:gd name="T8" fmla="*/ 2147483647 w 697"/>
              <a:gd name="T9" fmla="*/ 2147483647 h 377"/>
              <a:gd name="T10" fmla="*/ 2147483647 w 697"/>
              <a:gd name="T11" fmla="*/ 2147483647 h 377"/>
              <a:gd name="T12" fmla="*/ 2147483647 w 697"/>
              <a:gd name="T13" fmla="*/ 2147483647 h 377"/>
              <a:gd name="T14" fmla="*/ 2147483647 w 697"/>
              <a:gd name="T15" fmla="*/ 2147483647 h 377"/>
              <a:gd name="T16" fmla="*/ 2147483647 w 697"/>
              <a:gd name="T17" fmla="*/ 2147483647 h 377"/>
              <a:gd name="T18" fmla="*/ 2147483647 w 697"/>
              <a:gd name="T19" fmla="*/ 2147483647 h 377"/>
              <a:gd name="T20" fmla="*/ 2147483647 w 697"/>
              <a:gd name="T21" fmla="*/ 2147483647 h 377"/>
              <a:gd name="T22" fmla="*/ 2147483647 w 697"/>
              <a:gd name="T23" fmla="*/ 2147483647 h 377"/>
              <a:gd name="T24" fmla="*/ 2147483647 w 697"/>
              <a:gd name="T25" fmla="*/ 2147483647 h 377"/>
              <a:gd name="T26" fmla="*/ 2147483647 w 697"/>
              <a:gd name="T27" fmla="*/ 2147483647 h 377"/>
              <a:gd name="T28" fmla="*/ 2147483647 w 697"/>
              <a:gd name="T29" fmla="*/ 2147483647 h 377"/>
              <a:gd name="T30" fmla="*/ 2147483647 w 697"/>
              <a:gd name="T31" fmla="*/ 2147483647 h 377"/>
              <a:gd name="T32" fmla="*/ 2147483647 w 697"/>
              <a:gd name="T33" fmla="*/ 2147483647 h 377"/>
              <a:gd name="T34" fmla="*/ 2147483647 w 697"/>
              <a:gd name="T35" fmla="*/ 2147483647 h 377"/>
              <a:gd name="T36" fmla="*/ 2147483647 w 697"/>
              <a:gd name="T37" fmla="*/ 2147483647 h 377"/>
              <a:gd name="T38" fmla="*/ 2147483647 w 697"/>
              <a:gd name="T39" fmla="*/ 2147483647 h 377"/>
              <a:gd name="T40" fmla="*/ 2147483647 w 697"/>
              <a:gd name="T41" fmla="*/ 2147483647 h 377"/>
              <a:gd name="T42" fmla="*/ 2147483647 w 697"/>
              <a:gd name="T43" fmla="*/ 2147483647 h 377"/>
              <a:gd name="T44" fmla="*/ 2147483647 w 697"/>
              <a:gd name="T45" fmla="*/ 2147483647 h 377"/>
              <a:gd name="T46" fmla="*/ 2147483647 w 697"/>
              <a:gd name="T47" fmla="*/ 2147483647 h 377"/>
              <a:gd name="T48" fmla="*/ 2147483647 w 697"/>
              <a:gd name="T49" fmla="*/ 2147483647 h 377"/>
              <a:gd name="T50" fmla="*/ 2147483647 w 697"/>
              <a:gd name="T51" fmla="*/ 2147483647 h 377"/>
              <a:gd name="T52" fmla="*/ 2147483647 w 697"/>
              <a:gd name="T53" fmla="*/ 2147483647 h 377"/>
              <a:gd name="T54" fmla="*/ 2147483647 w 697"/>
              <a:gd name="T55" fmla="*/ 2147483647 h 377"/>
              <a:gd name="T56" fmla="*/ 2147483647 w 697"/>
              <a:gd name="T57" fmla="*/ 2147483647 h 377"/>
              <a:gd name="T58" fmla="*/ 2147483647 w 697"/>
              <a:gd name="T59" fmla="*/ 2147483647 h 377"/>
              <a:gd name="T60" fmla="*/ 2147483647 w 697"/>
              <a:gd name="T61" fmla="*/ 2147483647 h 377"/>
              <a:gd name="T62" fmla="*/ 2147483647 w 697"/>
              <a:gd name="T63" fmla="*/ 2147483647 h 377"/>
              <a:gd name="T64" fmla="*/ 2147483647 w 697"/>
              <a:gd name="T65" fmla="*/ 2147483647 h 377"/>
              <a:gd name="T66" fmla="*/ 2147483647 w 697"/>
              <a:gd name="T67" fmla="*/ 2147483647 h 377"/>
              <a:gd name="T68" fmla="*/ 2147483647 w 697"/>
              <a:gd name="T69" fmla="*/ 2147483647 h 377"/>
              <a:gd name="T70" fmla="*/ 2147483647 w 697"/>
              <a:gd name="T71" fmla="*/ 2147483647 h 377"/>
              <a:gd name="T72" fmla="*/ 2147483647 w 697"/>
              <a:gd name="T73" fmla="*/ 2147483647 h 377"/>
              <a:gd name="T74" fmla="*/ 2147483647 w 697"/>
              <a:gd name="T75" fmla="*/ 2147483647 h 377"/>
              <a:gd name="T76" fmla="*/ 2147483647 w 697"/>
              <a:gd name="T77" fmla="*/ 2147483647 h 377"/>
              <a:gd name="T78" fmla="*/ 2147483647 w 697"/>
              <a:gd name="T79" fmla="*/ 2147483647 h 377"/>
              <a:gd name="T80" fmla="*/ 2147483647 w 697"/>
              <a:gd name="T81" fmla="*/ 2147483647 h 377"/>
              <a:gd name="T82" fmla="*/ 2147483647 w 697"/>
              <a:gd name="T83" fmla="*/ 2147483647 h 377"/>
              <a:gd name="T84" fmla="*/ 2147483647 w 697"/>
              <a:gd name="T85" fmla="*/ 2147483647 h 377"/>
              <a:gd name="T86" fmla="*/ 2147483647 w 697"/>
              <a:gd name="T87" fmla="*/ 2147483647 h 377"/>
              <a:gd name="T88" fmla="*/ 2147483647 w 697"/>
              <a:gd name="T89" fmla="*/ 2147483647 h 377"/>
              <a:gd name="T90" fmla="*/ 2147483647 w 697"/>
              <a:gd name="T91" fmla="*/ 2147483647 h 377"/>
              <a:gd name="T92" fmla="*/ 2147483647 w 697"/>
              <a:gd name="T93" fmla="*/ 2147483647 h 377"/>
              <a:gd name="T94" fmla="*/ 2147483647 w 697"/>
              <a:gd name="T95" fmla="*/ 2147483647 h 377"/>
              <a:gd name="T96" fmla="*/ 2147483647 w 697"/>
              <a:gd name="T97" fmla="*/ 2147483647 h 377"/>
              <a:gd name="T98" fmla="*/ 2147483647 w 697"/>
              <a:gd name="T99" fmla="*/ 2147483647 h 377"/>
              <a:gd name="T100" fmla="*/ 2147483647 w 697"/>
              <a:gd name="T101" fmla="*/ 2147483647 h 377"/>
              <a:gd name="T102" fmla="*/ 2147483647 w 697"/>
              <a:gd name="T103" fmla="*/ 2147483647 h 377"/>
              <a:gd name="T104" fmla="*/ 2147483647 w 697"/>
              <a:gd name="T105" fmla="*/ 2147483647 h 377"/>
              <a:gd name="T106" fmla="*/ 2147483647 w 697"/>
              <a:gd name="T107" fmla="*/ 2147483647 h 377"/>
              <a:gd name="T108" fmla="*/ 2147483647 w 697"/>
              <a:gd name="T109" fmla="*/ 2147483647 h 377"/>
              <a:gd name="T110" fmla="*/ 2147483647 w 697"/>
              <a:gd name="T111" fmla="*/ 2147483647 h 377"/>
              <a:gd name="T112" fmla="*/ 2147483647 w 697"/>
              <a:gd name="T113" fmla="*/ 2147483647 h 37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97"/>
              <a:gd name="T172" fmla="*/ 0 h 377"/>
              <a:gd name="T173" fmla="*/ 697 w 697"/>
              <a:gd name="T174" fmla="*/ 377 h 37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97" h="377">
                <a:moveTo>
                  <a:pt x="535" y="17"/>
                </a:moveTo>
                <a:lnTo>
                  <a:pt x="526" y="23"/>
                </a:lnTo>
                <a:lnTo>
                  <a:pt x="535" y="31"/>
                </a:lnTo>
                <a:lnTo>
                  <a:pt x="530" y="33"/>
                </a:lnTo>
                <a:lnTo>
                  <a:pt x="548" y="39"/>
                </a:lnTo>
                <a:lnTo>
                  <a:pt x="540" y="46"/>
                </a:lnTo>
                <a:lnTo>
                  <a:pt x="532" y="52"/>
                </a:lnTo>
                <a:lnTo>
                  <a:pt x="526" y="57"/>
                </a:lnTo>
                <a:lnTo>
                  <a:pt x="526" y="61"/>
                </a:lnTo>
                <a:lnTo>
                  <a:pt x="530" y="62"/>
                </a:lnTo>
                <a:lnTo>
                  <a:pt x="534" y="62"/>
                </a:lnTo>
                <a:lnTo>
                  <a:pt x="535" y="64"/>
                </a:lnTo>
                <a:lnTo>
                  <a:pt x="540" y="64"/>
                </a:lnTo>
                <a:lnTo>
                  <a:pt x="547" y="62"/>
                </a:lnTo>
                <a:lnTo>
                  <a:pt x="550" y="64"/>
                </a:lnTo>
                <a:lnTo>
                  <a:pt x="548" y="67"/>
                </a:lnTo>
                <a:lnTo>
                  <a:pt x="545" y="69"/>
                </a:lnTo>
                <a:lnTo>
                  <a:pt x="539" y="72"/>
                </a:lnTo>
                <a:lnTo>
                  <a:pt x="534" y="72"/>
                </a:lnTo>
                <a:lnTo>
                  <a:pt x="527" y="70"/>
                </a:lnTo>
                <a:lnTo>
                  <a:pt x="522" y="75"/>
                </a:lnTo>
                <a:lnTo>
                  <a:pt x="524" y="79"/>
                </a:lnTo>
                <a:lnTo>
                  <a:pt x="532" y="79"/>
                </a:lnTo>
                <a:lnTo>
                  <a:pt x="542" y="75"/>
                </a:lnTo>
                <a:lnTo>
                  <a:pt x="550" y="72"/>
                </a:lnTo>
                <a:lnTo>
                  <a:pt x="561" y="67"/>
                </a:lnTo>
                <a:lnTo>
                  <a:pt x="571" y="64"/>
                </a:lnTo>
                <a:lnTo>
                  <a:pt x="579" y="59"/>
                </a:lnTo>
                <a:lnTo>
                  <a:pt x="588" y="57"/>
                </a:lnTo>
                <a:lnTo>
                  <a:pt x="592" y="56"/>
                </a:lnTo>
                <a:lnTo>
                  <a:pt x="601" y="57"/>
                </a:lnTo>
                <a:lnTo>
                  <a:pt x="610" y="57"/>
                </a:lnTo>
                <a:lnTo>
                  <a:pt x="617" y="59"/>
                </a:lnTo>
                <a:lnTo>
                  <a:pt x="627" y="61"/>
                </a:lnTo>
                <a:lnTo>
                  <a:pt x="637" y="61"/>
                </a:lnTo>
                <a:lnTo>
                  <a:pt x="648" y="59"/>
                </a:lnTo>
                <a:lnTo>
                  <a:pt x="664" y="59"/>
                </a:lnTo>
                <a:lnTo>
                  <a:pt x="674" y="57"/>
                </a:lnTo>
                <a:lnTo>
                  <a:pt x="687" y="59"/>
                </a:lnTo>
                <a:lnTo>
                  <a:pt x="697" y="62"/>
                </a:lnTo>
                <a:lnTo>
                  <a:pt x="697" y="74"/>
                </a:lnTo>
                <a:lnTo>
                  <a:pt x="695" y="77"/>
                </a:lnTo>
                <a:lnTo>
                  <a:pt x="692" y="77"/>
                </a:lnTo>
                <a:lnTo>
                  <a:pt x="684" y="77"/>
                </a:lnTo>
                <a:lnTo>
                  <a:pt x="681" y="77"/>
                </a:lnTo>
                <a:lnTo>
                  <a:pt x="681" y="85"/>
                </a:lnTo>
                <a:lnTo>
                  <a:pt x="682" y="92"/>
                </a:lnTo>
                <a:lnTo>
                  <a:pt x="687" y="100"/>
                </a:lnTo>
                <a:lnTo>
                  <a:pt x="679" y="103"/>
                </a:lnTo>
                <a:lnTo>
                  <a:pt x="672" y="106"/>
                </a:lnTo>
                <a:lnTo>
                  <a:pt x="663" y="111"/>
                </a:lnTo>
                <a:lnTo>
                  <a:pt x="651" y="118"/>
                </a:lnTo>
                <a:lnTo>
                  <a:pt x="627" y="132"/>
                </a:lnTo>
                <a:lnTo>
                  <a:pt x="628" y="141"/>
                </a:lnTo>
                <a:lnTo>
                  <a:pt x="628" y="145"/>
                </a:lnTo>
                <a:lnTo>
                  <a:pt x="627" y="149"/>
                </a:lnTo>
                <a:lnTo>
                  <a:pt x="627" y="154"/>
                </a:lnTo>
                <a:lnTo>
                  <a:pt x="622" y="155"/>
                </a:lnTo>
                <a:lnTo>
                  <a:pt x="620" y="152"/>
                </a:lnTo>
                <a:lnTo>
                  <a:pt x="614" y="152"/>
                </a:lnTo>
                <a:lnTo>
                  <a:pt x="607" y="155"/>
                </a:lnTo>
                <a:lnTo>
                  <a:pt x="602" y="159"/>
                </a:lnTo>
                <a:lnTo>
                  <a:pt x="601" y="160"/>
                </a:lnTo>
                <a:lnTo>
                  <a:pt x="602" y="163"/>
                </a:lnTo>
                <a:lnTo>
                  <a:pt x="609" y="165"/>
                </a:lnTo>
                <a:lnTo>
                  <a:pt x="617" y="163"/>
                </a:lnTo>
                <a:lnTo>
                  <a:pt x="622" y="163"/>
                </a:lnTo>
                <a:lnTo>
                  <a:pt x="623" y="165"/>
                </a:lnTo>
                <a:lnTo>
                  <a:pt x="622" y="168"/>
                </a:lnTo>
                <a:lnTo>
                  <a:pt x="617" y="173"/>
                </a:lnTo>
                <a:lnTo>
                  <a:pt x="609" y="170"/>
                </a:lnTo>
                <a:lnTo>
                  <a:pt x="601" y="168"/>
                </a:lnTo>
                <a:lnTo>
                  <a:pt x="594" y="167"/>
                </a:lnTo>
                <a:lnTo>
                  <a:pt x="589" y="167"/>
                </a:lnTo>
                <a:lnTo>
                  <a:pt x="583" y="165"/>
                </a:lnTo>
                <a:lnTo>
                  <a:pt x="576" y="165"/>
                </a:lnTo>
                <a:lnTo>
                  <a:pt x="571" y="162"/>
                </a:lnTo>
                <a:lnTo>
                  <a:pt x="563" y="157"/>
                </a:lnTo>
                <a:lnTo>
                  <a:pt x="560" y="155"/>
                </a:lnTo>
                <a:lnTo>
                  <a:pt x="552" y="159"/>
                </a:lnTo>
                <a:lnTo>
                  <a:pt x="552" y="162"/>
                </a:lnTo>
                <a:lnTo>
                  <a:pt x="550" y="165"/>
                </a:lnTo>
                <a:lnTo>
                  <a:pt x="540" y="165"/>
                </a:lnTo>
                <a:lnTo>
                  <a:pt x="527" y="165"/>
                </a:lnTo>
                <a:lnTo>
                  <a:pt x="519" y="167"/>
                </a:lnTo>
                <a:lnTo>
                  <a:pt x="514" y="170"/>
                </a:lnTo>
                <a:lnTo>
                  <a:pt x="509" y="181"/>
                </a:lnTo>
                <a:lnTo>
                  <a:pt x="516" y="183"/>
                </a:lnTo>
                <a:lnTo>
                  <a:pt x="521" y="185"/>
                </a:lnTo>
                <a:lnTo>
                  <a:pt x="519" y="190"/>
                </a:lnTo>
                <a:lnTo>
                  <a:pt x="514" y="193"/>
                </a:lnTo>
                <a:lnTo>
                  <a:pt x="506" y="196"/>
                </a:lnTo>
                <a:lnTo>
                  <a:pt x="506" y="198"/>
                </a:lnTo>
                <a:lnTo>
                  <a:pt x="516" y="199"/>
                </a:lnTo>
                <a:lnTo>
                  <a:pt x="521" y="207"/>
                </a:lnTo>
                <a:lnTo>
                  <a:pt x="526" y="209"/>
                </a:lnTo>
                <a:lnTo>
                  <a:pt x="529" y="211"/>
                </a:lnTo>
                <a:lnTo>
                  <a:pt x="537" y="211"/>
                </a:lnTo>
                <a:lnTo>
                  <a:pt x="547" y="211"/>
                </a:lnTo>
                <a:lnTo>
                  <a:pt x="558" y="211"/>
                </a:lnTo>
                <a:lnTo>
                  <a:pt x="565" y="212"/>
                </a:lnTo>
                <a:lnTo>
                  <a:pt x="570" y="214"/>
                </a:lnTo>
                <a:lnTo>
                  <a:pt x="579" y="214"/>
                </a:lnTo>
                <a:lnTo>
                  <a:pt x="594" y="212"/>
                </a:lnTo>
                <a:lnTo>
                  <a:pt x="635" y="225"/>
                </a:lnTo>
                <a:lnTo>
                  <a:pt x="630" y="234"/>
                </a:lnTo>
                <a:lnTo>
                  <a:pt x="610" y="252"/>
                </a:lnTo>
                <a:lnTo>
                  <a:pt x="620" y="273"/>
                </a:lnTo>
                <a:lnTo>
                  <a:pt x="625" y="283"/>
                </a:lnTo>
                <a:lnTo>
                  <a:pt x="646" y="302"/>
                </a:lnTo>
                <a:lnTo>
                  <a:pt x="615" y="314"/>
                </a:lnTo>
                <a:lnTo>
                  <a:pt x="601" y="318"/>
                </a:lnTo>
                <a:lnTo>
                  <a:pt x="596" y="327"/>
                </a:lnTo>
                <a:lnTo>
                  <a:pt x="563" y="338"/>
                </a:lnTo>
                <a:lnTo>
                  <a:pt x="537" y="351"/>
                </a:lnTo>
                <a:lnTo>
                  <a:pt x="509" y="359"/>
                </a:lnTo>
                <a:lnTo>
                  <a:pt x="483" y="369"/>
                </a:lnTo>
                <a:lnTo>
                  <a:pt x="464" y="359"/>
                </a:lnTo>
                <a:lnTo>
                  <a:pt x="449" y="358"/>
                </a:lnTo>
                <a:lnTo>
                  <a:pt x="411" y="359"/>
                </a:lnTo>
                <a:lnTo>
                  <a:pt x="413" y="364"/>
                </a:lnTo>
                <a:lnTo>
                  <a:pt x="393" y="377"/>
                </a:lnTo>
                <a:lnTo>
                  <a:pt x="380" y="376"/>
                </a:lnTo>
                <a:lnTo>
                  <a:pt x="354" y="371"/>
                </a:lnTo>
                <a:lnTo>
                  <a:pt x="344" y="367"/>
                </a:lnTo>
                <a:lnTo>
                  <a:pt x="341" y="366"/>
                </a:lnTo>
                <a:lnTo>
                  <a:pt x="346" y="363"/>
                </a:lnTo>
                <a:lnTo>
                  <a:pt x="361" y="361"/>
                </a:lnTo>
                <a:lnTo>
                  <a:pt x="357" y="358"/>
                </a:lnTo>
                <a:lnTo>
                  <a:pt x="357" y="348"/>
                </a:lnTo>
                <a:lnTo>
                  <a:pt x="374" y="345"/>
                </a:lnTo>
                <a:lnTo>
                  <a:pt x="377" y="345"/>
                </a:lnTo>
                <a:lnTo>
                  <a:pt x="375" y="340"/>
                </a:lnTo>
                <a:lnTo>
                  <a:pt x="382" y="338"/>
                </a:lnTo>
                <a:lnTo>
                  <a:pt x="392" y="340"/>
                </a:lnTo>
                <a:lnTo>
                  <a:pt x="388" y="335"/>
                </a:lnTo>
                <a:lnTo>
                  <a:pt x="379" y="328"/>
                </a:lnTo>
                <a:lnTo>
                  <a:pt x="369" y="328"/>
                </a:lnTo>
                <a:lnTo>
                  <a:pt x="362" y="327"/>
                </a:lnTo>
                <a:lnTo>
                  <a:pt x="357" y="325"/>
                </a:lnTo>
                <a:lnTo>
                  <a:pt x="356" y="323"/>
                </a:lnTo>
                <a:lnTo>
                  <a:pt x="356" y="322"/>
                </a:lnTo>
                <a:lnTo>
                  <a:pt x="357" y="318"/>
                </a:lnTo>
                <a:lnTo>
                  <a:pt x="351" y="315"/>
                </a:lnTo>
                <a:lnTo>
                  <a:pt x="346" y="318"/>
                </a:lnTo>
                <a:lnTo>
                  <a:pt x="343" y="320"/>
                </a:lnTo>
                <a:lnTo>
                  <a:pt x="331" y="317"/>
                </a:lnTo>
                <a:lnTo>
                  <a:pt x="313" y="312"/>
                </a:lnTo>
                <a:lnTo>
                  <a:pt x="300" y="312"/>
                </a:lnTo>
                <a:lnTo>
                  <a:pt x="294" y="309"/>
                </a:lnTo>
                <a:lnTo>
                  <a:pt x="286" y="310"/>
                </a:lnTo>
                <a:lnTo>
                  <a:pt x="277" y="312"/>
                </a:lnTo>
                <a:lnTo>
                  <a:pt x="273" y="312"/>
                </a:lnTo>
                <a:lnTo>
                  <a:pt x="261" y="309"/>
                </a:lnTo>
                <a:lnTo>
                  <a:pt x="251" y="305"/>
                </a:lnTo>
                <a:lnTo>
                  <a:pt x="246" y="304"/>
                </a:lnTo>
                <a:lnTo>
                  <a:pt x="235" y="304"/>
                </a:lnTo>
                <a:lnTo>
                  <a:pt x="229" y="304"/>
                </a:lnTo>
                <a:lnTo>
                  <a:pt x="224" y="304"/>
                </a:lnTo>
                <a:lnTo>
                  <a:pt x="220" y="300"/>
                </a:lnTo>
                <a:lnTo>
                  <a:pt x="217" y="300"/>
                </a:lnTo>
                <a:lnTo>
                  <a:pt x="214" y="305"/>
                </a:lnTo>
                <a:lnTo>
                  <a:pt x="209" y="307"/>
                </a:lnTo>
                <a:lnTo>
                  <a:pt x="199" y="309"/>
                </a:lnTo>
                <a:lnTo>
                  <a:pt x="191" y="307"/>
                </a:lnTo>
                <a:lnTo>
                  <a:pt x="188" y="307"/>
                </a:lnTo>
                <a:lnTo>
                  <a:pt x="189" y="304"/>
                </a:lnTo>
                <a:lnTo>
                  <a:pt x="189" y="297"/>
                </a:lnTo>
                <a:lnTo>
                  <a:pt x="180" y="296"/>
                </a:lnTo>
                <a:lnTo>
                  <a:pt x="176" y="300"/>
                </a:lnTo>
                <a:lnTo>
                  <a:pt x="171" y="305"/>
                </a:lnTo>
                <a:lnTo>
                  <a:pt x="166" y="304"/>
                </a:lnTo>
                <a:lnTo>
                  <a:pt x="166" y="300"/>
                </a:lnTo>
                <a:lnTo>
                  <a:pt x="165" y="299"/>
                </a:lnTo>
                <a:lnTo>
                  <a:pt x="162" y="296"/>
                </a:lnTo>
                <a:lnTo>
                  <a:pt x="163" y="292"/>
                </a:lnTo>
                <a:lnTo>
                  <a:pt x="168" y="289"/>
                </a:lnTo>
                <a:lnTo>
                  <a:pt x="171" y="287"/>
                </a:lnTo>
                <a:lnTo>
                  <a:pt x="170" y="284"/>
                </a:lnTo>
                <a:lnTo>
                  <a:pt x="166" y="286"/>
                </a:lnTo>
                <a:lnTo>
                  <a:pt x="162" y="284"/>
                </a:lnTo>
                <a:lnTo>
                  <a:pt x="157" y="284"/>
                </a:lnTo>
                <a:lnTo>
                  <a:pt x="153" y="286"/>
                </a:lnTo>
                <a:lnTo>
                  <a:pt x="150" y="289"/>
                </a:lnTo>
                <a:lnTo>
                  <a:pt x="147" y="292"/>
                </a:lnTo>
                <a:lnTo>
                  <a:pt x="140" y="291"/>
                </a:lnTo>
                <a:lnTo>
                  <a:pt x="135" y="291"/>
                </a:lnTo>
                <a:lnTo>
                  <a:pt x="127" y="287"/>
                </a:lnTo>
                <a:lnTo>
                  <a:pt x="124" y="296"/>
                </a:lnTo>
                <a:lnTo>
                  <a:pt x="119" y="299"/>
                </a:lnTo>
                <a:lnTo>
                  <a:pt x="111" y="300"/>
                </a:lnTo>
                <a:lnTo>
                  <a:pt x="106" y="299"/>
                </a:lnTo>
                <a:lnTo>
                  <a:pt x="101" y="304"/>
                </a:lnTo>
                <a:lnTo>
                  <a:pt x="93" y="304"/>
                </a:lnTo>
                <a:lnTo>
                  <a:pt x="87" y="299"/>
                </a:lnTo>
                <a:lnTo>
                  <a:pt x="85" y="296"/>
                </a:lnTo>
                <a:lnTo>
                  <a:pt x="87" y="292"/>
                </a:lnTo>
                <a:lnTo>
                  <a:pt x="82" y="291"/>
                </a:lnTo>
                <a:lnTo>
                  <a:pt x="78" y="292"/>
                </a:lnTo>
                <a:lnTo>
                  <a:pt x="70" y="292"/>
                </a:lnTo>
                <a:lnTo>
                  <a:pt x="57" y="292"/>
                </a:lnTo>
                <a:lnTo>
                  <a:pt x="51" y="291"/>
                </a:lnTo>
                <a:lnTo>
                  <a:pt x="47" y="289"/>
                </a:lnTo>
                <a:lnTo>
                  <a:pt x="42" y="294"/>
                </a:lnTo>
                <a:lnTo>
                  <a:pt x="34" y="299"/>
                </a:lnTo>
                <a:lnTo>
                  <a:pt x="28" y="304"/>
                </a:lnTo>
                <a:lnTo>
                  <a:pt x="23" y="302"/>
                </a:lnTo>
                <a:lnTo>
                  <a:pt x="25" y="299"/>
                </a:lnTo>
                <a:lnTo>
                  <a:pt x="26" y="296"/>
                </a:lnTo>
                <a:lnTo>
                  <a:pt x="21" y="294"/>
                </a:lnTo>
                <a:lnTo>
                  <a:pt x="18" y="296"/>
                </a:lnTo>
                <a:lnTo>
                  <a:pt x="15" y="297"/>
                </a:lnTo>
                <a:lnTo>
                  <a:pt x="15" y="302"/>
                </a:lnTo>
                <a:lnTo>
                  <a:pt x="13" y="305"/>
                </a:lnTo>
                <a:lnTo>
                  <a:pt x="15" y="309"/>
                </a:lnTo>
                <a:lnTo>
                  <a:pt x="11" y="310"/>
                </a:lnTo>
                <a:lnTo>
                  <a:pt x="0" y="305"/>
                </a:lnTo>
                <a:lnTo>
                  <a:pt x="5" y="300"/>
                </a:lnTo>
                <a:lnTo>
                  <a:pt x="7" y="299"/>
                </a:lnTo>
                <a:lnTo>
                  <a:pt x="5" y="296"/>
                </a:lnTo>
                <a:lnTo>
                  <a:pt x="7" y="294"/>
                </a:lnTo>
                <a:lnTo>
                  <a:pt x="10" y="292"/>
                </a:lnTo>
                <a:lnTo>
                  <a:pt x="10" y="291"/>
                </a:lnTo>
                <a:lnTo>
                  <a:pt x="7" y="291"/>
                </a:lnTo>
                <a:lnTo>
                  <a:pt x="5" y="289"/>
                </a:lnTo>
                <a:lnTo>
                  <a:pt x="7" y="286"/>
                </a:lnTo>
                <a:lnTo>
                  <a:pt x="10" y="284"/>
                </a:lnTo>
                <a:lnTo>
                  <a:pt x="8" y="279"/>
                </a:lnTo>
                <a:lnTo>
                  <a:pt x="5" y="274"/>
                </a:lnTo>
                <a:lnTo>
                  <a:pt x="7" y="273"/>
                </a:lnTo>
                <a:lnTo>
                  <a:pt x="10" y="271"/>
                </a:lnTo>
                <a:lnTo>
                  <a:pt x="15" y="268"/>
                </a:lnTo>
                <a:lnTo>
                  <a:pt x="20" y="269"/>
                </a:lnTo>
                <a:lnTo>
                  <a:pt x="25" y="269"/>
                </a:lnTo>
                <a:lnTo>
                  <a:pt x="25" y="258"/>
                </a:lnTo>
                <a:lnTo>
                  <a:pt x="36" y="253"/>
                </a:lnTo>
                <a:lnTo>
                  <a:pt x="38" y="250"/>
                </a:lnTo>
                <a:lnTo>
                  <a:pt x="41" y="250"/>
                </a:lnTo>
                <a:lnTo>
                  <a:pt x="42" y="250"/>
                </a:lnTo>
                <a:lnTo>
                  <a:pt x="46" y="252"/>
                </a:lnTo>
                <a:lnTo>
                  <a:pt x="49" y="252"/>
                </a:lnTo>
                <a:lnTo>
                  <a:pt x="52" y="250"/>
                </a:lnTo>
                <a:lnTo>
                  <a:pt x="56" y="250"/>
                </a:lnTo>
                <a:lnTo>
                  <a:pt x="54" y="255"/>
                </a:lnTo>
                <a:lnTo>
                  <a:pt x="49" y="258"/>
                </a:lnTo>
                <a:lnTo>
                  <a:pt x="64" y="265"/>
                </a:lnTo>
                <a:lnTo>
                  <a:pt x="78" y="263"/>
                </a:lnTo>
                <a:lnTo>
                  <a:pt x="78" y="261"/>
                </a:lnTo>
                <a:lnTo>
                  <a:pt x="82" y="258"/>
                </a:lnTo>
                <a:lnTo>
                  <a:pt x="88" y="258"/>
                </a:lnTo>
                <a:lnTo>
                  <a:pt x="95" y="255"/>
                </a:lnTo>
                <a:lnTo>
                  <a:pt x="98" y="253"/>
                </a:lnTo>
                <a:lnTo>
                  <a:pt x="95" y="250"/>
                </a:lnTo>
                <a:lnTo>
                  <a:pt x="111" y="243"/>
                </a:lnTo>
                <a:lnTo>
                  <a:pt x="114" y="242"/>
                </a:lnTo>
                <a:lnTo>
                  <a:pt x="114" y="238"/>
                </a:lnTo>
                <a:lnTo>
                  <a:pt x="114" y="235"/>
                </a:lnTo>
                <a:lnTo>
                  <a:pt x="111" y="234"/>
                </a:lnTo>
                <a:lnTo>
                  <a:pt x="103" y="234"/>
                </a:lnTo>
                <a:lnTo>
                  <a:pt x="98" y="232"/>
                </a:lnTo>
                <a:lnTo>
                  <a:pt x="100" y="230"/>
                </a:lnTo>
                <a:lnTo>
                  <a:pt x="101" y="227"/>
                </a:lnTo>
                <a:lnTo>
                  <a:pt x="96" y="225"/>
                </a:lnTo>
                <a:lnTo>
                  <a:pt x="88" y="227"/>
                </a:lnTo>
                <a:lnTo>
                  <a:pt x="83" y="227"/>
                </a:lnTo>
                <a:lnTo>
                  <a:pt x="77" y="225"/>
                </a:lnTo>
                <a:lnTo>
                  <a:pt x="80" y="222"/>
                </a:lnTo>
                <a:lnTo>
                  <a:pt x="75" y="219"/>
                </a:lnTo>
                <a:lnTo>
                  <a:pt x="78" y="216"/>
                </a:lnTo>
                <a:lnTo>
                  <a:pt x="77" y="212"/>
                </a:lnTo>
                <a:lnTo>
                  <a:pt x="96" y="203"/>
                </a:lnTo>
                <a:lnTo>
                  <a:pt x="101" y="198"/>
                </a:lnTo>
                <a:lnTo>
                  <a:pt x="80" y="188"/>
                </a:lnTo>
                <a:lnTo>
                  <a:pt x="73" y="183"/>
                </a:lnTo>
                <a:lnTo>
                  <a:pt x="67" y="178"/>
                </a:lnTo>
                <a:lnTo>
                  <a:pt x="57" y="175"/>
                </a:lnTo>
                <a:lnTo>
                  <a:pt x="49" y="172"/>
                </a:lnTo>
                <a:lnTo>
                  <a:pt x="59" y="145"/>
                </a:lnTo>
                <a:lnTo>
                  <a:pt x="59" y="142"/>
                </a:lnTo>
                <a:lnTo>
                  <a:pt x="72" y="139"/>
                </a:lnTo>
                <a:lnTo>
                  <a:pt x="82" y="137"/>
                </a:lnTo>
                <a:lnTo>
                  <a:pt x="91" y="141"/>
                </a:lnTo>
                <a:lnTo>
                  <a:pt x="101" y="157"/>
                </a:lnTo>
                <a:lnTo>
                  <a:pt x="109" y="167"/>
                </a:lnTo>
                <a:lnTo>
                  <a:pt x="122" y="173"/>
                </a:lnTo>
                <a:lnTo>
                  <a:pt x="139" y="176"/>
                </a:lnTo>
                <a:lnTo>
                  <a:pt x="165" y="176"/>
                </a:lnTo>
                <a:lnTo>
                  <a:pt x="198" y="175"/>
                </a:lnTo>
                <a:lnTo>
                  <a:pt x="248" y="165"/>
                </a:lnTo>
                <a:lnTo>
                  <a:pt x="266" y="160"/>
                </a:lnTo>
                <a:lnTo>
                  <a:pt x="289" y="147"/>
                </a:lnTo>
                <a:lnTo>
                  <a:pt x="299" y="136"/>
                </a:lnTo>
                <a:lnTo>
                  <a:pt x="302" y="118"/>
                </a:lnTo>
                <a:lnTo>
                  <a:pt x="299" y="103"/>
                </a:lnTo>
                <a:lnTo>
                  <a:pt x="289" y="87"/>
                </a:lnTo>
                <a:lnTo>
                  <a:pt x="282" y="75"/>
                </a:lnTo>
                <a:lnTo>
                  <a:pt x="279" y="67"/>
                </a:lnTo>
                <a:lnTo>
                  <a:pt x="292" y="65"/>
                </a:lnTo>
                <a:lnTo>
                  <a:pt x="299" y="65"/>
                </a:lnTo>
                <a:lnTo>
                  <a:pt x="304" y="62"/>
                </a:lnTo>
                <a:lnTo>
                  <a:pt x="310" y="59"/>
                </a:lnTo>
                <a:lnTo>
                  <a:pt x="315" y="54"/>
                </a:lnTo>
                <a:lnTo>
                  <a:pt x="317" y="51"/>
                </a:lnTo>
                <a:lnTo>
                  <a:pt x="315" y="51"/>
                </a:lnTo>
                <a:lnTo>
                  <a:pt x="302" y="49"/>
                </a:lnTo>
                <a:lnTo>
                  <a:pt x="302" y="43"/>
                </a:lnTo>
                <a:lnTo>
                  <a:pt x="310" y="43"/>
                </a:lnTo>
                <a:lnTo>
                  <a:pt x="318" y="41"/>
                </a:lnTo>
                <a:lnTo>
                  <a:pt x="318" y="38"/>
                </a:lnTo>
                <a:lnTo>
                  <a:pt x="322" y="36"/>
                </a:lnTo>
                <a:lnTo>
                  <a:pt x="326" y="38"/>
                </a:lnTo>
                <a:lnTo>
                  <a:pt x="336" y="39"/>
                </a:lnTo>
                <a:lnTo>
                  <a:pt x="351" y="43"/>
                </a:lnTo>
                <a:lnTo>
                  <a:pt x="361" y="44"/>
                </a:lnTo>
                <a:lnTo>
                  <a:pt x="372" y="48"/>
                </a:lnTo>
                <a:lnTo>
                  <a:pt x="384" y="48"/>
                </a:lnTo>
                <a:lnTo>
                  <a:pt x="400" y="46"/>
                </a:lnTo>
                <a:lnTo>
                  <a:pt x="415" y="43"/>
                </a:lnTo>
                <a:lnTo>
                  <a:pt x="426" y="39"/>
                </a:lnTo>
                <a:lnTo>
                  <a:pt x="436" y="36"/>
                </a:lnTo>
                <a:lnTo>
                  <a:pt x="442" y="33"/>
                </a:lnTo>
                <a:lnTo>
                  <a:pt x="449" y="31"/>
                </a:lnTo>
                <a:lnTo>
                  <a:pt x="457" y="26"/>
                </a:lnTo>
                <a:lnTo>
                  <a:pt x="465" y="21"/>
                </a:lnTo>
                <a:lnTo>
                  <a:pt x="473" y="17"/>
                </a:lnTo>
                <a:lnTo>
                  <a:pt x="478" y="12"/>
                </a:lnTo>
                <a:lnTo>
                  <a:pt x="483" y="8"/>
                </a:lnTo>
                <a:lnTo>
                  <a:pt x="490" y="7"/>
                </a:lnTo>
                <a:lnTo>
                  <a:pt x="490" y="10"/>
                </a:lnTo>
                <a:lnTo>
                  <a:pt x="493" y="8"/>
                </a:lnTo>
                <a:lnTo>
                  <a:pt x="499" y="5"/>
                </a:lnTo>
                <a:lnTo>
                  <a:pt x="503" y="8"/>
                </a:lnTo>
                <a:lnTo>
                  <a:pt x="499" y="13"/>
                </a:lnTo>
                <a:lnTo>
                  <a:pt x="501" y="15"/>
                </a:lnTo>
                <a:lnTo>
                  <a:pt x="511" y="15"/>
                </a:lnTo>
                <a:lnTo>
                  <a:pt x="519" y="12"/>
                </a:lnTo>
                <a:lnTo>
                  <a:pt x="526" y="7"/>
                </a:lnTo>
                <a:lnTo>
                  <a:pt x="532" y="2"/>
                </a:lnTo>
                <a:lnTo>
                  <a:pt x="539" y="0"/>
                </a:lnTo>
                <a:lnTo>
                  <a:pt x="544" y="2"/>
                </a:lnTo>
                <a:lnTo>
                  <a:pt x="547" y="7"/>
                </a:lnTo>
                <a:lnTo>
                  <a:pt x="550" y="10"/>
                </a:lnTo>
                <a:lnTo>
                  <a:pt x="544" y="12"/>
                </a:lnTo>
                <a:lnTo>
                  <a:pt x="535" y="12"/>
                </a:lnTo>
                <a:lnTo>
                  <a:pt x="534" y="17"/>
                </a:lnTo>
                <a:lnTo>
                  <a:pt x="535" y="17"/>
                </a:lnTo>
                <a:close/>
              </a:path>
            </a:pathLst>
          </a:custGeom>
          <a:solidFill>
            <a:srgbClr val="FFC000">
              <a:alpha val="69019"/>
            </a:srgbClr>
          </a:solidFill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40" name="Rectangle 49"/>
          <p:cNvSpPr>
            <a:spLocks noChangeArrowheads="1"/>
          </p:cNvSpPr>
          <p:nvPr/>
        </p:nvSpPr>
        <p:spPr bwMode="auto">
          <a:xfrm>
            <a:off x="2097088" y="2022475"/>
            <a:ext cx="292100" cy="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Aft>
                <a:spcPts val="1000"/>
              </a:spcAft>
            </a:pPr>
            <a:r>
              <a:rPr lang="ru-RU" sz="500" b="1">
                <a:solidFill>
                  <a:srgbClr val="000000"/>
                </a:solidFill>
              </a:rPr>
              <a:t>Арский</a:t>
            </a: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8241" name="Rectangle 50"/>
          <p:cNvSpPr>
            <a:spLocks noChangeArrowheads="1"/>
          </p:cNvSpPr>
          <p:nvPr/>
        </p:nvSpPr>
        <p:spPr bwMode="auto">
          <a:xfrm>
            <a:off x="1608138" y="3465513"/>
            <a:ext cx="388937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Aft>
                <a:spcPts val="1000"/>
              </a:spcAft>
            </a:pPr>
            <a:r>
              <a:rPr lang="ru-RU" sz="500" b="1">
                <a:solidFill>
                  <a:srgbClr val="000000"/>
                </a:solidFill>
              </a:rPr>
              <a:t>Спасский</a:t>
            </a: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8242" name="Rectangle 51"/>
          <p:cNvSpPr>
            <a:spLocks noChangeArrowheads="1"/>
          </p:cNvSpPr>
          <p:nvPr/>
        </p:nvSpPr>
        <p:spPr bwMode="auto">
          <a:xfrm>
            <a:off x="3538538" y="3103563"/>
            <a:ext cx="358775" cy="7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Aft>
                <a:spcPts val="1000"/>
              </a:spcAft>
            </a:pPr>
            <a:r>
              <a:rPr lang="ru-RU" sz="500" b="1">
                <a:solidFill>
                  <a:srgbClr val="000000"/>
                </a:solidFill>
              </a:rPr>
              <a:t>Заинский</a:t>
            </a: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8243" name="Rectangle 52"/>
          <p:cNvSpPr>
            <a:spLocks noChangeArrowheads="1"/>
          </p:cNvSpPr>
          <p:nvPr/>
        </p:nvSpPr>
        <p:spPr bwMode="auto">
          <a:xfrm>
            <a:off x="2513013" y="3844925"/>
            <a:ext cx="427037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Aft>
                <a:spcPts val="1000"/>
              </a:spcAft>
            </a:pPr>
            <a:r>
              <a:rPr lang="ru-RU" sz="500" b="1">
                <a:solidFill>
                  <a:srgbClr val="000000"/>
                </a:solidFill>
              </a:rPr>
              <a:t>Нурлатский</a:t>
            </a: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8244" name="Rectangle 53"/>
          <p:cNvSpPr>
            <a:spLocks noChangeArrowheads="1"/>
          </p:cNvSpPr>
          <p:nvPr/>
        </p:nvSpPr>
        <p:spPr bwMode="auto">
          <a:xfrm>
            <a:off x="4257675" y="2201863"/>
            <a:ext cx="382588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Aft>
                <a:spcPts val="1000"/>
              </a:spcAft>
            </a:pPr>
            <a:r>
              <a:rPr lang="ru-RU" sz="500" b="1">
                <a:solidFill>
                  <a:srgbClr val="000000"/>
                </a:solidFill>
              </a:rPr>
              <a:t>Агрызский</a:t>
            </a: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8245" name="Rectangle 54"/>
          <p:cNvSpPr>
            <a:spLocks noChangeArrowheads="1"/>
          </p:cNvSpPr>
          <p:nvPr/>
        </p:nvSpPr>
        <p:spPr bwMode="auto">
          <a:xfrm>
            <a:off x="2841625" y="2533650"/>
            <a:ext cx="466725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Aft>
                <a:spcPts val="1000"/>
              </a:spcAft>
            </a:pPr>
            <a:r>
              <a:rPr lang="ru-RU" sz="500" b="1">
                <a:solidFill>
                  <a:srgbClr val="000000"/>
                </a:solidFill>
              </a:rPr>
              <a:t>Мамадышский</a:t>
            </a: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8246" name="Rectangle 55"/>
          <p:cNvSpPr>
            <a:spLocks noChangeArrowheads="1"/>
          </p:cNvSpPr>
          <p:nvPr/>
        </p:nvSpPr>
        <p:spPr bwMode="auto">
          <a:xfrm>
            <a:off x="1657350" y="2822575"/>
            <a:ext cx="411163" cy="5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Aft>
                <a:spcPts val="1000"/>
              </a:spcAft>
            </a:pPr>
            <a:r>
              <a:rPr lang="ru-RU" sz="500" b="1">
                <a:solidFill>
                  <a:srgbClr val="000000"/>
                </a:solidFill>
              </a:rPr>
              <a:t>Лаишевский</a:t>
            </a: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8247" name="Rectangle 56"/>
          <p:cNvSpPr>
            <a:spLocks noChangeArrowheads="1"/>
          </p:cNvSpPr>
          <p:nvPr/>
        </p:nvSpPr>
        <p:spPr bwMode="auto">
          <a:xfrm>
            <a:off x="3538538" y="3417888"/>
            <a:ext cx="550862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Aft>
                <a:spcPts val="1000"/>
              </a:spcAft>
            </a:pPr>
            <a:r>
              <a:rPr lang="ru-RU" sz="500" b="1">
                <a:solidFill>
                  <a:srgbClr val="000000"/>
                </a:solidFill>
              </a:rPr>
              <a:t>Альметьевский</a:t>
            </a: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8248" name="Rectangle 57"/>
          <p:cNvSpPr>
            <a:spLocks noChangeArrowheads="1"/>
          </p:cNvSpPr>
          <p:nvPr/>
        </p:nvSpPr>
        <p:spPr bwMode="auto">
          <a:xfrm>
            <a:off x="803275" y="3430588"/>
            <a:ext cx="344488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Aft>
                <a:spcPts val="1000"/>
              </a:spcAft>
            </a:pPr>
            <a:r>
              <a:rPr lang="ru-RU" sz="500" b="1">
                <a:solidFill>
                  <a:srgbClr val="000000"/>
                </a:solidFill>
              </a:rPr>
              <a:t>Буинский</a:t>
            </a: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8249" name="Rectangle 58"/>
          <p:cNvSpPr>
            <a:spLocks noChangeArrowheads="1"/>
          </p:cNvSpPr>
          <p:nvPr/>
        </p:nvSpPr>
        <p:spPr bwMode="auto">
          <a:xfrm>
            <a:off x="3951288" y="2773363"/>
            <a:ext cx="457200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Aft>
                <a:spcPts val="1000"/>
              </a:spcAft>
            </a:pPr>
            <a:r>
              <a:rPr lang="ru-RU" sz="500" b="1">
                <a:solidFill>
                  <a:srgbClr val="000000"/>
                </a:solidFill>
              </a:rPr>
              <a:t>Тукаевский</a:t>
            </a: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8250" name="Rectangle 59"/>
          <p:cNvSpPr>
            <a:spLocks noChangeArrowheads="1"/>
          </p:cNvSpPr>
          <p:nvPr/>
        </p:nvSpPr>
        <p:spPr bwMode="auto">
          <a:xfrm>
            <a:off x="4811713" y="2609850"/>
            <a:ext cx="517525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Aft>
                <a:spcPts val="1000"/>
              </a:spcAft>
            </a:pPr>
            <a:r>
              <a:rPr lang="ru-RU" sz="500" b="1">
                <a:solidFill>
                  <a:srgbClr val="000000"/>
                </a:solidFill>
              </a:rPr>
              <a:t>Актанышский</a:t>
            </a: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8251" name="Rectangle 60"/>
          <p:cNvSpPr>
            <a:spLocks noChangeArrowheads="1"/>
          </p:cNvSpPr>
          <p:nvPr/>
        </p:nvSpPr>
        <p:spPr bwMode="auto">
          <a:xfrm>
            <a:off x="4287838" y="3443288"/>
            <a:ext cx="490537" cy="11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Aft>
                <a:spcPts val="1000"/>
              </a:spcAft>
            </a:pPr>
            <a:r>
              <a:rPr lang="ru-RU" sz="500" b="1">
                <a:solidFill>
                  <a:srgbClr val="000000"/>
                </a:solidFill>
              </a:rPr>
              <a:t>Азнакаевский</a:t>
            </a: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8252" name="Rectangle 61"/>
          <p:cNvSpPr>
            <a:spLocks noChangeArrowheads="1"/>
          </p:cNvSpPr>
          <p:nvPr/>
        </p:nvSpPr>
        <p:spPr bwMode="auto">
          <a:xfrm>
            <a:off x="2020888" y="3148013"/>
            <a:ext cx="460375" cy="9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Aft>
                <a:spcPts val="1000"/>
              </a:spcAft>
            </a:pPr>
            <a:r>
              <a:rPr lang="ru-RU" sz="500" b="1">
                <a:solidFill>
                  <a:srgbClr val="000000"/>
                </a:solidFill>
              </a:rPr>
              <a:t>Алексеевский</a:t>
            </a: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8253" name="Rectangle 62"/>
          <p:cNvSpPr>
            <a:spLocks noChangeArrowheads="1"/>
          </p:cNvSpPr>
          <p:nvPr/>
        </p:nvSpPr>
        <p:spPr bwMode="auto">
          <a:xfrm>
            <a:off x="1103313" y="3509963"/>
            <a:ext cx="360362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Aft>
                <a:spcPts val="1000"/>
              </a:spcAft>
            </a:pPr>
            <a:r>
              <a:rPr lang="ru-RU" sz="500" b="1">
                <a:solidFill>
                  <a:srgbClr val="000000"/>
                </a:solidFill>
              </a:rPr>
              <a:t>Тетюшский</a:t>
            </a: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8254" name="Rectangle 63"/>
          <p:cNvSpPr>
            <a:spLocks noChangeArrowheads="1"/>
          </p:cNvSpPr>
          <p:nvPr/>
        </p:nvSpPr>
        <p:spPr bwMode="auto">
          <a:xfrm>
            <a:off x="4268788" y="2646363"/>
            <a:ext cx="50958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Aft>
                <a:spcPts val="1000"/>
              </a:spcAft>
            </a:pPr>
            <a:r>
              <a:rPr lang="ru-RU" sz="500" b="1">
                <a:solidFill>
                  <a:srgbClr val="000000"/>
                </a:solidFill>
              </a:rPr>
              <a:t>Мензелинский</a:t>
            </a: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8255" name="Rectangle 64"/>
          <p:cNvSpPr>
            <a:spLocks noChangeArrowheads="1"/>
          </p:cNvSpPr>
          <p:nvPr/>
        </p:nvSpPr>
        <p:spPr bwMode="auto">
          <a:xfrm>
            <a:off x="2565400" y="1995488"/>
            <a:ext cx="333375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Aft>
                <a:spcPts val="1000"/>
              </a:spcAft>
            </a:pPr>
            <a:r>
              <a:rPr lang="ru-RU" sz="500" b="1">
                <a:solidFill>
                  <a:srgbClr val="000000"/>
                </a:solidFill>
              </a:rPr>
              <a:t>Кукморский</a:t>
            </a: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8256" name="Rectangle 65"/>
          <p:cNvSpPr>
            <a:spLocks noChangeArrowheads="1"/>
          </p:cNvSpPr>
          <p:nvPr/>
        </p:nvSpPr>
        <p:spPr bwMode="auto">
          <a:xfrm>
            <a:off x="2016125" y="3590925"/>
            <a:ext cx="43338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Aft>
                <a:spcPts val="1000"/>
              </a:spcAft>
            </a:pPr>
            <a:r>
              <a:rPr lang="ru-RU" sz="500" b="1">
                <a:solidFill>
                  <a:srgbClr val="000000"/>
                </a:solidFill>
              </a:rPr>
              <a:t>Алькеевский</a:t>
            </a: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8257" name="Rectangle 66"/>
          <p:cNvSpPr>
            <a:spLocks noChangeArrowheads="1"/>
          </p:cNvSpPr>
          <p:nvPr/>
        </p:nvSpPr>
        <p:spPr bwMode="auto">
          <a:xfrm>
            <a:off x="2505075" y="2978150"/>
            <a:ext cx="495300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Aft>
                <a:spcPts val="1000"/>
              </a:spcAft>
            </a:pPr>
            <a:r>
              <a:rPr lang="ru-RU" sz="500" b="1">
                <a:solidFill>
                  <a:srgbClr val="000000"/>
                </a:solidFill>
              </a:rPr>
              <a:t>Чистопольский</a:t>
            </a: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8258" name="Rectangle 67"/>
          <p:cNvSpPr>
            <a:spLocks noChangeArrowheads="1"/>
          </p:cNvSpPr>
          <p:nvPr/>
        </p:nvSpPr>
        <p:spPr bwMode="auto">
          <a:xfrm>
            <a:off x="3543300" y="3775075"/>
            <a:ext cx="525463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Aft>
                <a:spcPts val="1000"/>
              </a:spcAft>
            </a:pPr>
            <a:r>
              <a:rPr lang="ru-RU" sz="500" b="1">
                <a:solidFill>
                  <a:srgbClr val="000000"/>
                </a:solidFill>
              </a:rPr>
              <a:t>Лениногорский</a:t>
            </a: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8259" name="Rectangle 68"/>
          <p:cNvSpPr>
            <a:spLocks noChangeArrowheads="1"/>
          </p:cNvSpPr>
          <p:nvPr/>
        </p:nvSpPr>
        <p:spPr bwMode="auto">
          <a:xfrm>
            <a:off x="3124200" y="2952750"/>
            <a:ext cx="463550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Aft>
                <a:spcPts val="1000"/>
              </a:spcAft>
            </a:pPr>
            <a:r>
              <a:rPr lang="ru-RU" sz="500" b="1">
                <a:solidFill>
                  <a:srgbClr val="000000"/>
                </a:solidFill>
              </a:rPr>
              <a:t>Нижнекамский</a:t>
            </a: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8260" name="Rectangle 69"/>
          <p:cNvSpPr>
            <a:spLocks noChangeArrowheads="1"/>
          </p:cNvSpPr>
          <p:nvPr/>
        </p:nvSpPr>
        <p:spPr bwMode="auto">
          <a:xfrm>
            <a:off x="3359150" y="2425700"/>
            <a:ext cx="38735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Aft>
                <a:spcPts val="1000"/>
              </a:spcAft>
            </a:pPr>
            <a:r>
              <a:rPr lang="ru-RU" sz="500" b="1">
                <a:solidFill>
                  <a:srgbClr val="000000"/>
                </a:solidFill>
              </a:rPr>
              <a:t>Елабужский</a:t>
            </a: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8261" name="Rectangle 70"/>
          <p:cNvSpPr>
            <a:spLocks noChangeArrowheads="1"/>
          </p:cNvSpPr>
          <p:nvPr/>
        </p:nvSpPr>
        <p:spPr bwMode="auto">
          <a:xfrm>
            <a:off x="1589088" y="2222500"/>
            <a:ext cx="523875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Aft>
                <a:spcPts val="1000"/>
              </a:spcAft>
            </a:pPr>
            <a:r>
              <a:rPr lang="ru-RU" sz="500" b="1">
                <a:solidFill>
                  <a:srgbClr val="000000"/>
                </a:solidFill>
              </a:rPr>
              <a:t>Высокогорский</a:t>
            </a: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8262" name="Rectangle 71"/>
          <p:cNvSpPr>
            <a:spLocks noChangeArrowheads="1"/>
          </p:cNvSpPr>
          <p:nvPr/>
        </p:nvSpPr>
        <p:spPr bwMode="auto">
          <a:xfrm>
            <a:off x="2260600" y="2732088"/>
            <a:ext cx="555625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Aft>
                <a:spcPts val="1000"/>
              </a:spcAft>
            </a:pPr>
            <a:r>
              <a:rPr lang="ru-RU" sz="500" b="1">
                <a:solidFill>
                  <a:srgbClr val="000000"/>
                </a:solidFill>
              </a:rPr>
              <a:t>Рыбно-Слободский</a:t>
            </a: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8263" name="Rectangle 72"/>
          <p:cNvSpPr>
            <a:spLocks noChangeArrowheads="1"/>
          </p:cNvSpPr>
          <p:nvPr/>
        </p:nvSpPr>
        <p:spPr bwMode="auto">
          <a:xfrm>
            <a:off x="2411413" y="2222500"/>
            <a:ext cx="390525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Aft>
                <a:spcPts val="1000"/>
              </a:spcAft>
            </a:pPr>
            <a:r>
              <a:rPr lang="ru-RU" sz="500" b="1">
                <a:solidFill>
                  <a:srgbClr val="000000"/>
                </a:solidFill>
              </a:rPr>
              <a:t>Сабинский</a:t>
            </a: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8264" name="Rectangle 73"/>
          <p:cNvSpPr>
            <a:spLocks noChangeArrowheads="1"/>
          </p:cNvSpPr>
          <p:nvPr/>
        </p:nvSpPr>
        <p:spPr bwMode="auto">
          <a:xfrm>
            <a:off x="1812925" y="2489200"/>
            <a:ext cx="484188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Aft>
                <a:spcPts val="1000"/>
              </a:spcAft>
            </a:pPr>
            <a:r>
              <a:rPr lang="ru-RU" sz="500" b="1">
                <a:solidFill>
                  <a:srgbClr val="000000"/>
                </a:solidFill>
              </a:rPr>
              <a:t>Пестречинский</a:t>
            </a: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8265" name="Rectangle 74"/>
          <p:cNvSpPr>
            <a:spLocks noChangeArrowheads="1"/>
          </p:cNvSpPr>
          <p:nvPr/>
        </p:nvSpPr>
        <p:spPr bwMode="auto">
          <a:xfrm>
            <a:off x="4398963" y="2978150"/>
            <a:ext cx="533400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Aft>
                <a:spcPts val="1000"/>
              </a:spcAft>
            </a:pPr>
            <a:r>
              <a:rPr lang="ru-RU" sz="500" b="1">
                <a:solidFill>
                  <a:srgbClr val="000000"/>
                </a:solidFill>
              </a:rPr>
              <a:t>Муслюмовский</a:t>
            </a: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8266" name="Rectangle 75"/>
          <p:cNvSpPr>
            <a:spLocks noChangeArrowheads="1"/>
          </p:cNvSpPr>
          <p:nvPr/>
        </p:nvSpPr>
        <p:spPr bwMode="auto">
          <a:xfrm>
            <a:off x="733425" y="2916238"/>
            <a:ext cx="385763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Aft>
                <a:spcPts val="1000"/>
              </a:spcAft>
            </a:pPr>
            <a:r>
              <a:rPr lang="ru-RU" sz="500" b="1">
                <a:solidFill>
                  <a:srgbClr val="000000"/>
                </a:solidFill>
              </a:rPr>
              <a:t>Кайбицкий</a:t>
            </a: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8267" name="Rectangle 76"/>
          <p:cNvSpPr>
            <a:spLocks noChangeArrowheads="1"/>
          </p:cNvSpPr>
          <p:nvPr/>
        </p:nvSpPr>
        <p:spPr bwMode="auto">
          <a:xfrm>
            <a:off x="965200" y="3148013"/>
            <a:ext cx="414338" cy="7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Aft>
                <a:spcPts val="1000"/>
              </a:spcAft>
            </a:pPr>
            <a:r>
              <a:rPr lang="ru-RU" sz="500" b="1">
                <a:solidFill>
                  <a:srgbClr val="000000"/>
                </a:solidFill>
              </a:rPr>
              <a:t>Апастовский</a:t>
            </a: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8268" name="Rectangle 77"/>
          <p:cNvSpPr>
            <a:spLocks noChangeArrowheads="1"/>
          </p:cNvSpPr>
          <p:nvPr/>
        </p:nvSpPr>
        <p:spPr bwMode="auto">
          <a:xfrm>
            <a:off x="3116263" y="3652838"/>
            <a:ext cx="488950" cy="8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Aft>
                <a:spcPts val="1000"/>
              </a:spcAft>
            </a:pPr>
            <a:r>
              <a:rPr lang="ru-RU" sz="500" b="1">
                <a:solidFill>
                  <a:srgbClr val="000000"/>
                </a:solidFill>
              </a:rPr>
              <a:t>Черемшанский</a:t>
            </a: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8269" name="Rectangle 78"/>
          <p:cNvSpPr>
            <a:spLocks noChangeArrowheads="1"/>
          </p:cNvSpPr>
          <p:nvPr/>
        </p:nvSpPr>
        <p:spPr bwMode="auto">
          <a:xfrm>
            <a:off x="2722563" y="3506788"/>
            <a:ext cx="447675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Aft>
                <a:spcPts val="1000"/>
              </a:spcAft>
            </a:pPr>
            <a:r>
              <a:rPr lang="ru-RU" sz="500" b="1">
                <a:solidFill>
                  <a:srgbClr val="000000"/>
                </a:solidFill>
              </a:rPr>
              <a:t>Аксубаевский</a:t>
            </a: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8270" name="Rectangle 79"/>
          <p:cNvSpPr>
            <a:spLocks noChangeArrowheads="1"/>
          </p:cNvSpPr>
          <p:nvPr/>
        </p:nvSpPr>
        <p:spPr bwMode="auto">
          <a:xfrm>
            <a:off x="4430713" y="4146550"/>
            <a:ext cx="393700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Aft>
                <a:spcPts val="1000"/>
              </a:spcAft>
            </a:pPr>
            <a:r>
              <a:rPr lang="ru-RU" sz="500" b="1">
                <a:solidFill>
                  <a:srgbClr val="000000"/>
                </a:solidFill>
              </a:rPr>
              <a:t>Бавлинский</a:t>
            </a: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8271" name="Rectangle 80"/>
          <p:cNvSpPr>
            <a:spLocks noChangeArrowheads="1"/>
          </p:cNvSpPr>
          <p:nvPr/>
        </p:nvSpPr>
        <p:spPr bwMode="auto">
          <a:xfrm>
            <a:off x="3930650" y="3055938"/>
            <a:ext cx="525463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Aft>
                <a:spcPts val="1000"/>
              </a:spcAft>
            </a:pPr>
            <a:r>
              <a:rPr lang="ru-RU" sz="500" b="1">
                <a:solidFill>
                  <a:srgbClr val="000000"/>
                </a:solidFill>
              </a:rPr>
              <a:t>Сармановский</a:t>
            </a: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8272" name="Rectangle 81"/>
          <p:cNvSpPr>
            <a:spLocks noChangeArrowheads="1"/>
          </p:cNvSpPr>
          <p:nvPr/>
        </p:nvSpPr>
        <p:spPr bwMode="auto">
          <a:xfrm>
            <a:off x="4043363" y="3873500"/>
            <a:ext cx="57150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Aft>
                <a:spcPts val="1000"/>
              </a:spcAft>
            </a:pPr>
            <a:r>
              <a:rPr lang="ru-RU" sz="500" b="1">
                <a:solidFill>
                  <a:srgbClr val="000000"/>
                </a:solidFill>
              </a:rPr>
              <a:t>Бугульминский</a:t>
            </a: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8273" name="Rectangle 82"/>
          <p:cNvSpPr>
            <a:spLocks noChangeArrowheads="1"/>
          </p:cNvSpPr>
          <p:nvPr/>
        </p:nvSpPr>
        <p:spPr bwMode="auto">
          <a:xfrm>
            <a:off x="955675" y="2449513"/>
            <a:ext cx="474663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Aft>
                <a:spcPts val="1000"/>
              </a:spcAft>
            </a:pPr>
            <a:r>
              <a:rPr lang="ru-RU" sz="500" b="1">
                <a:solidFill>
                  <a:srgbClr val="000000"/>
                </a:solidFill>
              </a:rPr>
              <a:t>Зеленодольский</a:t>
            </a: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8274" name="Rectangle 83"/>
          <p:cNvSpPr>
            <a:spLocks noChangeArrowheads="1"/>
          </p:cNvSpPr>
          <p:nvPr/>
        </p:nvSpPr>
        <p:spPr bwMode="auto">
          <a:xfrm>
            <a:off x="2246313" y="1754188"/>
            <a:ext cx="396875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Aft>
                <a:spcPts val="1000"/>
              </a:spcAft>
            </a:pPr>
            <a:r>
              <a:rPr lang="ru-RU" sz="500" b="1">
                <a:solidFill>
                  <a:srgbClr val="000000"/>
                </a:solidFill>
              </a:rPr>
              <a:t>Балтасинский</a:t>
            </a: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8275" name="Rectangle 84"/>
          <p:cNvSpPr>
            <a:spLocks noChangeArrowheads="1"/>
          </p:cNvSpPr>
          <p:nvPr/>
        </p:nvSpPr>
        <p:spPr bwMode="auto">
          <a:xfrm>
            <a:off x="1069975" y="2692400"/>
            <a:ext cx="498475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Aft>
                <a:spcPts val="1000"/>
              </a:spcAft>
            </a:pPr>
            <a:r>
              <a:rPr lang="ru-RU" sz="500" b="1">
                <a:solidFill>
                  <a:srgbClr val="000000"/>
                </a:solidFill>
              </a:rPr>
              <a:t>Верхнеуслонский</a:t>
            </a: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8276" name="Rectangle 85"/>
          <p:cNvSpPr>
            <a:spLocks noChangeArrowheads="1"/>
          </p:cNvSpPr>
          <p:nvPr/>
        </p:nvSpPr>
        <p:spPr bwMode="auto">
          <a:xfrm>
            <a:off x="2817813" y="3246438"/>
            <a:ext cx="50800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Aft>
                <a:spcPts val="1000"/>
              </a:spcAft>
            </a:pPr>
            <a:r>
              <a:rPr lang="ru-RU" sz="500" b="1">
                <a:solidFill>
                  <a:srgbClr val="000000"/>
                </a:solidFill>
              </a:rPr>
              <a:t>Новошешминский</a:t>
            </a: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8277" name="Rectangle 86"/>
          <p:cNvSpPr>
            <a:spLocks noChangeArrowheads="1"/>
          </p:cNvSpPr>
          <p:nvPr/>
        </p:nvSpPr>
        <p:spPr bwMode="auto">
          <a:xfrm>
            <a:off x="1649413" y="1935163"/>
            <a:ext cx="29845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Aft>
                <a:spcPts val="1000"/>
              </a:spcAft>
            </a:pPr>
            <a:r>
              <a:rPr lang="ru-RU" sz="500" b="1">
                <a:solidFill>
                  <a:srgbClr val="000000"/>
                </a:solidFill>
              </a:rPr>
              <a:t>Атнинский</a:t>
            </a: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8278" name="Rectangle 87"/>
          <p:cNvSpPr>
            <a:spLocks noChangeArrowheads="1"/>
          </p:cNvSpPr>
          <p:nvPr/>
        </p:nvSpPr>
        <p:spPr bwMode="auto">
          <a:xfrm>
            <a:off x="138113" y="3646488"/>
            <a:ext cx="5238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Aft>
                <a:spcPts val="1000"/>
              </a:spcAft>
            </a:pPr>
            <a:r>
              <a:rPr lang="ru-RU" sz="500" b="1">
                <a:solidFill>
                  <a:srgbClr val="000000"/>
                </a:solidFill>
              </a:rPr>
              <a:t>Дрожжановский</a:t>
            </a: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8279" name="Rectangle 88"/>
          <p:cNvSpPr>
            <a:spLocks noChangeArrowheads="1"/>
          </p:cNvSpPr>
          <p:nvPr/>
        </p:nvSpPr>
        <p:spPr bwMode="auto">
          <a:xfrm>
            <a:off x="1404938" y="3038475"/>
            <a:ext cx="54610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Aft>
                <a:spcPts val="1000"/>
              </a:spcAft>
            </a:pPr>
            <a:r>
              <a:rPr lang="ru-RU" sz="500" b="1">
                <a:solidFill>
                  <a:srgbClr val="000000"/>
                </a:solidFill>
              </a:rPr>
              <a:t>Камско-Устьинский</a:t>
            </a: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8280" name="Rectangle 89"/>
          <p:cNvSpPr>
            <a:spLocks noChangeArrowheads="1"/>
          </p:cNvSpPr>
          <p:nvPr/>
        </p:nvSpPr>
        <p:spPr bwMode="auto">
          <a:xfrm>
            <a:off x="2212975" y="2409825"/>
            <a:ext cx="496888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Aft>
                <a:spcPts val="1000"/>
              </a:spcAft>
            </a:pPr>
            <a:r>
              <a:rPr lang="ru-RU" sz="500" b="1">
                <a:solidFill>
                  <a:srgbClr val="000000"/>
                </a:solidFill>
              </a:rPr>
              <a:t>Тюлячинский</a:t>
            </a: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8281" name="Rectangle 90"/>
          <p:cNvSpPr>
            <a:spLocks noChangeArrowheads="1"/>
          </p:cNvSpPr>
          <p:nvPr/>
        </p:nvSpPr>
        <p:spPr bwMode="auto">
          <a:xfrm>
            <a:off x="4459288" y="3714750"/>
            <a:ext cx="415925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Aft>
                <a:spcPts val="1000"/>
              </a:spcAft>
            </a:pPr>
            <a:r>
              <a:rPr lang="ru-RU" sz="500" b="1">
                <a:solidFill>
                  <a:srgbClr val="000000"/>
                </a:solidFill>
              </a:rPr>
              <a:t>Ютазинский</a:t>
            </a: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8282" name="Rectangle 92"/>
          <p:cNvSpPr>
            <a:spLocks noChangeArrowheads="1"/>
          </p:cNvSpPr>
          <p:nvPr/>
        </p:nvSpPr>
        <p:spPr bwMode="auto">
          <a:xfrm>
            <a:off x="3752850" y="2289175"/>
            <a:ext cx="519113" cy="8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Aft>
                <a:spcPts val="1000"/>
              </a:spcAft>
            </a:pPr>
            <a:r>
              <a:rPr lang="ru-RU" sz="500" b="1">
                <a:solidFill>
                  <a:srgbClr val="000000"/>
                </a:solidFill>
              </a:rPr>
              <a:t>Менделеевский</a:t>
            </a: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8283" name="Rectangle 94"/>
          <p:cNvSpPr>
            <a:spLocks noChangeArrowheads="1"/>
          </p:cNvSpPr>
          <p:nvPr/>
        </p:nvSpPr>
        <p:spPr bwMode="auto">
          <a:xfrm>
            <a:off x="0" y="-315913"/>
            <a:ext cx="5559425" cy="586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1176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8284" name="Rectangle 96"/>
          <p:cNvSpPr>
            <a:spLocks noChangeArrowheads="1"/>
          </p:cNvSpPr>
          <p:nvPr/>
        </p:nvSpPr>
        <p:spPr bwMode="auto">
          <a:xfrm>
            <a:off x="1649413" y="4557713"/>
            <a:ext cx="3208337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Aft>
                <a:spcPts val="1000"/>
              </a:spcAft>
            </a:pPr>
            <a:r>
              <a:rPr lang="ru-RU" sz="1200">
                <a:solidFill>
                  <a:srgbClr val="000000"/>
                </a:solidFill>
              </a:rPr>
              <a:t>301 тыс. человек и более- г.Казань, г.Н.Челны</a:t>
            </a:r>
          </a:p>
        </p:txBody>
      </p:sp>
      <p:sp>
        <p:nvSpPr>
          <p:cNvPr id="8285" name="Rectangle 97"/>
          <p:cNvSpPr>
            <a:spLocks noChangeArrowheads="1"/>
          </p:cNvSpPr>
          <p:nvPr/>
        </p:nvSpPr>
        <p:spPr bwMode="auto">
          <a:xfrm>
            <a:off x="1660525" y="4845050"/>
            <a:ext cx="1649413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Aft>
                <a:spcPts val="1000"/>
              </a:spcAft>
            </a:pPr>
            <a:r>
              <a:rPr lang="ru-RU" sz="1200">
                <a:solidFill>
                  <a:srgbClr val="000000"/>
                </a:solidFill>
              </a:rPr>
              <a:t>80 - 300 тыс. человек</a:t>
            </a:r>
          </a:p>
        </p:txBody>
      </p:sp>
      <p:sp>
        <p:nvSpPr>
          <p:cNvPr id="8286" name="Rectangle 98"/>
          <p:cNvSpPr>
            <a:spLocks noChangeArrowheads="1"/>
          </p:cNvSpPr>
          <p:nvPr/>
        </p:nvSpPr>
        <p:spPr bwMode="auto">
          <a:xfrm>
            <a:off x="1682750" y="5062538"/>
            <a:ext cx="196532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Aft>
                <a:spcPts val="1000"/>
              </a:spcAft>
            </a:pPr>
            <a:r>
              <a:rPr lang="ru-RU" sz="1200">
                <a:solidFill>
                  <a:srgbClr val="000000"/>
                </a:solidFill>
              </a:rPr>
              <a:t>31 - 79 тыс. человек</a:t>
            </a:r>
          </a:p>
        </p:txBody>
      </p:sp>
      <p:sp>
        <p:nvSpPr>
          <p:cNvPr id="8287" name="Rectangle 99"/>
          <p:cNvSpPr>
            <a:spLocks noChangeArrowheads="1"/>
          </p:cNvSpPr>
          <p:nvPr/>
        </p:nvSpPr>
        <p:spPr bwMode="auto">
          <a:xfrm>
            <a:off x="1676400" y="5276850"/>
            <a:ext cx="24161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Aft>
                <a:spcPts val="1000"/>
              </a:spcAft>
            </a:pPr>
            <a:r>
              <a:rPr lang="ru-RU" sz="1200">
                <a:solidFill>
                  <a:srgbClr val="000000"/>
                </a:solidFill>
              </a:rPr>
              <a:t>30 тыс. человек и менее</a:t>
            </a:r>
          </a:p>
        </p:txBody>
      </p:sp>
      <p:sp>
        <p:nvSpPr>
          <p:cNvPr id="8288" name="Rectangle 100"/>
          <p:cNvSpPr>
            <a:spLocks noChangeArrowheads="1"/>
          </p:cNvSpPr>
          <p:nvPr/>
        </p:nvSpPr>
        <p:spPr bwMode="auto">
          <a:xfrm flipV="1">
            <a:off x="1420813" y="4592638"/>
            <a:ext cx="190500" cy="185737"/>
          </a:xfrm>
          <a:prstGeom prst="rect">
            <a:avLst/>
          </a:prstGeom>
          <a:solidFill>
            <a:srgbClr val="CC0099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 rot="10800000"/>
          <a:lstStyle/>
          <a:p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8289" name="Rectangle 101"/>
          <p:cNvSpPr>
            <a:spLocks noChangeArrowheads="1"/>
          </p:cNvSpPr>
          <p:nvPr/>
        </p:nvSpPr>
        <p:spPr bwMode="auto">
          <a:xfrm>
            <a:off x="1420813" y="4867275"/>
            <a:ext cx="176212" cy="138113"/>
          </a:xfrm>
          <a:prstGeom prst="rect">
            <a:avLst/>
          </a:prstGeom>
          <a:solidFill>
            <a:srgbClr val="009900">
              <a:alpha val="43921"/>
            </a:srgbClr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8290" name="Rectangle 102"/>
          <p:cNvSpPr>
            <a:spLocks noChangeArrowheads="1"/>
          </p:cNvSpPr>
          <p:nvPr/>
        </p:nvSpPr>
        <p:spPr bwMode="auto">
          <a:xfrm>
            <a:off x="1428750" y="5089525"/>
            <a:ext cx="174625" cy="127000"/>
          </a:xfrm>
          <a:prstGeom prst="rect">
            <a:avLst/>
          </a:prstGeom>
          <a:solidFill>
            <a:srgbClr val="FFC000">
              <a:alpha val="69019"/>
            </a:srgbClr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8291" name="Rectangle 103"/>
          <p:cNvSpPr>
            <a:spLocks noChangeArrowheads="1"/>
          </p:cNvSpPr>
          <p:nvPr/>
        </p:nvSpPr>
        <p:spPr bwMode="auto">
          <a:xfrm>
            <a:off x="1420813" y="5303838"/>
            <a:ext cx="176212" cy="125412"/>
          </a:xfrm>
          <a:prstGeom prst="rect">
            <a:avLst/>
          </a:prstGeom>
          <a:solidFill>
            <a:srgbClr val="FF00C5">
              <a:alpha val="36078"/>
            </a:srgbClr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8292" name="Rectangle 91"/>
          <p:cNvSpPr>
            <a:spLocks noChangeArrowheads="1"/>
          </p:cNvSpPr>
          <p:nvPr/>
        </p:nvSpPr>
        <p:spPr bwMode="auto">
          <a:xfrm>
            <a:off x="1608138" y="2590800"/>
            <a:ext cx="642937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Aft>
                <a:spcPts val="1000"/>
              </a:spcAft>
            </a:pPr>
            <a:r>
              <a:rPr lang="ru-RU" sz="1200" b="1">
                <a:solidFill>
                  <a:srgbClr val="000000"/>
                </a:solidFill>
              </a:rPr>
              <a:t>Казань</a:t>
            </a:r>
            <a:endParaRPr lang="ru-RU" sz="4000">
              <a:solidFill>
                <a:srgbClr val="000000"/>
              </a:solidFill>
            </a:endParaRPr>
          </a:p>
        </p:txBody>
      </p:sp>
      <p:sp>
        <p:nvSpPr>
          <p:cNvPr id="8293" name="Rectangle 93"/>
          <p:cNvSpPr>
            <a:spLocks noChangeArrowheads="1"/>
          </p:cNvSpPr>
          <p:nvPr/>
        </p:nvSpPr>
        <p:spPr bwMode="auto">
          <a:xfrm>
            <a:off x="3421063" y="2732088"/>
            <a:ext cx="5524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Aft>
                <a:spcPts val="1000"/>
              </a:spcAft>
            </a:pPr>
            <a:r>
              <a:rPr lang="ru-RU" sz="700" b="1">
                <a:solidFill>
                  <a:srgbClr val="000000"/>
                </a:solidFill>
              </a:rPr>
              <a:t>Набережные</a:t>
            </a:r>
            <a:r>
              <a:rPr lang="ru-RU" sz="800" b="1">
                <a:solidFill>
                  <a:srgbClr val="000000"/>
                </a:solidFill>
              </a:rPr>
              <a:t> Челны</a:t>
            </a:r>
            <a:endParaRPr lang="ru-RU" sz="800">
              <a:solidFill>
                <a:srgbClr val="000000"/>
              </a:solidFill>
            </a:endParaRPr>
          </a:p>
        </p:txBody>
      </p:sp>
      <p:sp>
        <p:nvSpPr>
          <p:cNvPr id="8294" name="TextBox 6"/>
          <p:cNvSpPr txBox="1">
            <a:spLocks noChangeArrowheads="1"/>
          </p:cNvSpPr>
          <p:nvPr/>
        </p:nvSpPr>
        <p:spPr bwMode="auto">
          <a:xfrm>
            <a:off x="1000125" y="1071563"/>
            <a:ext cx="3478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>
                <a:solidFill>
                  <a:srgbClr val="0000FF"/>
                </a:solidFill>
              </a:rPr>
              <a:t>Численность населения, тыс. чел.</a:t>
            </a:r>
          </a:p>
        </p:txBody>
      </p:sp>
      <p:sp>
        <p:nvSpPr>
          <p:cNvPr id="112" name="Номер слайда 21"/>
          <p:cNvSpPr txBox="1">
            <a:spLocks noGrp="1"/>
          </p:cNvSpPr>
          <p:nvPr/>
        </p:nvSpPr>
        <p:spPr bwMode="auto">
          <a:xfrm>
            <a:off x="71438" y="6310313"/>
            <a:ext cx="32385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fld id="{40630176-612C-40E6-A23F-48CCC0245D56}" type="slidenum">
              <a:rPr lang="ru-RU" sz="140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pPr>
                <a:defRPr/>
              </a:pPr>
              <a:t>2</a:t>
            </a:fld>
            <a:endParaRPr lang="ru-RU" sz="1400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296" name="Text Box 111"/>
          <p:cNvSpPr txBox="1">
            <a:spLocks noChangeArrowheads="1"/>
          </p:cNvSpPr>
          <p:nvPr/>
        </p:nvSpPr>
        <p:spPr bwMode="auto">
          <a:xfrm>
            <a:off x="6659563" y="6332538"/>
            <a:ext cx="2116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FF"/>
                </a:solidFill>
              </a:rPr>
              <a:t>www.minzdrav.tatar.ru</a:t>
            </a:r>
            <a:endParaRPr lang="ru-RU" sz="16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53"/>
          <p:cNvSpPr txBox="1">
            <a:spLocks noChangeArrowheads="1"/>
          </p:cNvSpPr>
          <p:nvPr/>
        </p:nvSpPr>
        <p:spPr bwMode="auto">
          <a:xfrm>
            <a:off x="0" y="130175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b="1">
                <a:solidFill>
                  <a:srgbClr val="0000FF"/>
                </a:solidFill>
                <a:latin typeface="Arial" pitchFamily="34" charset="0"/>
              </a:rPr>
              <a:t>Проведена информатизация онкологического кластера</a:t>
            </a:r>
            <a:endParaRPr lang="en-US" b="1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22531" name="TextBox 35"/>
          <p:cNvSpPr txBox="1">
            <a:spLocks noChangeArrowheads="1"/>
          </p:cNvSpPr>
          <p:nvPr/>
        </p:nvSpPr>
        <p:spPr bwMode="auto">
          <a:xfrm>
            <a:off x="693738" y="785813"/>
            <a:ext cx="8205787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ru-RU" sz="1400" b="1">
                <a:solidFill>
                  <a:srgbClr val="0068AE"/>
                </a:solidFill>
                <a:latin typeface="Arial" pitchFamily="34" charset="0"/>
              </a:rPr>
              <a:t> Единое хранилище данных – Центр обработки данных Республики Татарстан (ЦОД РТ)</a:t>
            </a:r>
          </a:p>
          <a:p>
            <a:pPr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ru-RU" sz="1400" b="1">
                <a:solidFill>
                  <a:srgbClr val="0068AE"/>
                </a:solidFill>
                <a:latin typeface="Arial" pitchFamily="34" charset="0"/>
              </a:rPr>
              <a:t> Электронная история болезни пациента, доступная всем участникам процесса лечения</a:t>
            </a:r>
          </a:p>
          <a:p>
            <a:pPr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ru-RU" sz="1400" b="1">
                <a:solidFill>
                  <a:srgbClr val="0068AE"/>
                </a:solidFill>
                <a:latin typeface="Arial" pitchFamily="34" charset="0"/>
              </a:rPr>
              <a:t> Удаленная запись на прием к врачу</a:t>
            </a:r>
          </a:p>
          <a:p>
            <a:pPr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ru-RU" sz="1400" b="1">
                <a:solidFill>
                  <a:srgbClr val="0068AE"/>
                </a:solidFill>
                <a:latin typeface="Arial" pitchFamily="34" charset="0"/>
              </a:rPr>
              <a:t> </a:t>
            </a:r>
            <a:r>
              <a:rPr lang="en-US" sz="1400" b="1">
                <a:solidFill>
                  <a:srgbClr val="0068AE"/>
                </a:solidFill>
                <a:latin typeface="Arial" pitchFamily="34" charset="0"/>
              </a:rPr>
              <a:t>SMS</a:t>
            </a:r>
            <a:r>
              <a:rPr lang="ru-RU" sz="1400" b="1">
                <a:solidFill>
                  <a:srgbClr val="0068AE"/>
                </a:solidFill>
                <a:latin typeface="Arial" pitchFamily="34" charset="0"/>
              </a:rPr>
              <a:t> оповещение пациента</a:t>
            </a:r>
          </a:p>
          <a:p>
            <a:pPr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ru-RU" sz="1400" b="1">
                <a:solidFill>
                  <a:srgbClr val="0068AE"/>
                </a:solidFill>
                <a:latin typeface="Arial" pitchFamily="34" charset="0"/>
              </a:rPr>
              <a:t> Удаленные консультации. Непрерывное обучение</a:t>
            </a:r>
          </a:p>
          <a:p>
            <a:pPr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ru-RU" sz="1400" b="1">
                <a:solidFill>
                  <a:srgbClr val="0068AE"/>
                </a:solidFill>
                <a:latin typeface="Arial" pitchFamily="34" charset="0"/>
              </a:rPr>
              <a:t> Единый раковый регистр. Автоматическое формирование отчетности. Аналитика</a:t>
            </a:r>
          </a:p>
          <a:p>
            <a:pPr eaLnBrk="1" hangingPunct="1">
              <a:spcBef>
                <a:spcPct val="50000"/>
              </a:spcBef>
              <a:buFont typeface="Arial" pitchFamily="34" charset="0"/>
              <a:buChar char="•"/>
            </a:pPr>
            <a:endParaRPr lang="ru-RU" sz="1400" b="1">
              <a:solidFill>
                <a:srgbClr val="0068AE"/>
              </a:solidFill>
              <a:latin typeface="Arial" pitchFamily="34" charset="0"/>
            </a:endParaRPr>
          </a:p>
        </p:txBody>
      </p:sp>
      <p:grpSp>
        <p:nvGrpSpPr>
          <p:cNvPr id="22532" name="Скругленный прямоугольник 26"/>
          <p:cNvGrpSpPr>
            <a:grpSpLocks/>
          </p:cNvGrpSpPr>
          <p:nvPr/>
        </p:nvGrpSpPr>
        <p:grpSpPr bwMode="auto">
          <a:xfrm>
            <a:off x="428625" y="5556250"/>
            <a:ext cx="6119813" cy="1158875"/>
            <a:chOff x="872" y="3045"/>
            <a:chExt cx="4085" cy="987"/>
          </a:xfrm>
        </p:grpSpPr>
        <p:pic>
          <p:nvPicPr>
            <p:cNvPr id="22560" name="Скругленный прямоугольник 26"/>
            <p:cNvPicPr>
              <a:picLocks noChangeArrowheads="1"/>
            </p:cNvPicPr>
            <p:nvPr/>
          </p:nvPicPr>
          <p:blipFill>
            <a:blip r:embed="rId3" cstate="screen">
              <a:lum bright="12000" contrast="1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" y="3045"/>
              <a:ext cx="4085" cy="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61" name="Text Box 4"/>
            <p:cNvSpPr txBox="1">
              <a:spLocks noChangeArrowheads="1"/>
            </p:cNvSpPr>
            <p:nvPr/>
          </p:nvSpPr>
          <p:spPr bwMode="auto">
            <a:xfrm>
              <a:off x="954" y="3113"/>
              <a:ext cx="3925" cy="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endParaRPr lang="ru-RU" sz="4000" b="1">
                <a:solidFill>
                  <a:srgbClr val="FF0000"/>
                </a:solidFill>
                <a:latin typeface="Arial" pitchFamily="34" charset="0"/>
              </a:endParaRPr>
            </a:p>
          </p:txBody>
        </p:sp>
      </p:grpSp>
      <p:pic>
        <p:nvPicPr>
          <p:cNvPr id="40" name="Picture 10" descr="C:\Users\Ильдар Аюпов\Documents\Downloads\1274775927_stethoscope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538" y="5657850"/>
            <a:ext cx="969962" cy="96996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534" name="Прямоугольник 40"/>
          <p:cNvSpPr>
            <a:spLocks noChangeArrowheads="1"/>
          </p:cNvSpPr>
          <p:nvPr/>
        </p:nvSpPr>
        <p:spPr bwMode="auto">
          <a:xfrm>
            <a:off x="1795463" y="5730875"/>
            <a:ext cx="4033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00"/>
                </a:solidFill>
              </a:rPr>
              <a:t>Онкологические кабинеты</a:t>
            </a:r>
            <a:r>
              <a:rPr lang="en-US" sz="2000" b="1">
                <a:solidFill>
                  <a:srgbClr val="0068AE"/>
                </a:solidFill>
              </a:rPr>
              <a:t> – </a:t>
            </a:r>
            <a:r>
              <a:rPr lang="ru-RU" sz="2000" b="1">
                <a:solidFill>
                  <a:srgbClr val="DE2A00"/>
                </a:solidFill>
              </a:rPr>
              <a:t>70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784350" y="6148388"/>
            <a:ext cx="199707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i="1" dirty="0">
                <a:solidFill>
                  <a:schemeClr val="bg2">
                    <a:lumMod val="25000"/>
                  </a:schemeClr>
                </a:solidFill>
                <a:cs typeface="Arial" charset="0"/>
              </a:rPr>
              <a:t>Раннее выявление</a:t>
            </a:r>
          </a:p>
        </p:txBody>
      </p:sp>
      <p:grpSp>
        <p:nvGrpSpPr>
          <p:cNvPr id="22536" name="Скругленный прямоугольник 70"/>
          <p:cNvGrpSpPr>
            <a:grpSpLocks/>
          </p:cNvGrpSpPr>
          <p:nvPr/>
        </p:nvGrpSpPr>
        <p:grpSpPr bwMode="auto">
          <a:xfrm>
            <a:off x="696913" y="4148138"/>
            <a:ext cx="5318125" cy="1454150"/>
            <a:chOff x="1217" y="1862"/>
            <a:chExt cx="3395" cy="987"/>
          </a:xfrm>
        </p:grpSpPr>
        <p:pic>
          <p:nvPicPr>
            <p:cNvPr id="22558" name="Скругленный прямоугольник 70"/>
            <p:cNvPicPr>
              <a:picLocks noChangeArrowheads="1"/>
            </p:cNvPicPr>
            <p:nvPr/>
          </p:nvPicPr>
          <p:blipFill>
            <a:blip r:embed="rId5" cstate="screen">
              <a:lum bright="12000" contrast="1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7" y="1862"/>
              <a:ext cx="3395" cy="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59" name="Text Box 10"/>
            <p:cNvSpPr txBox="1">
              <a:spLocks noChangeArrowheads="1"/>
            </p:cNvSpPr>
            <p:nvPr/>
          </p:nvSpPr>
          <p:spPr bwMode="auto">
            <a:xfrm>
              <a:off x="1300" y="1930"/>
              <a:ext cx="3233" cy="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endParaRPr lang="ru-RU" sz="4000" b="1">
                <a:solidFill>
                  <a:srgbClr val="FF0000"/>
                </a:solidFill>
                <a:latin typeface="Arial" pitchFamily="34" charset="0"/>
              </a:endParaRPr>
            </a:p>
          </p:txBody>
        </p:sp>
      </p:grpSp>
      <p:sp>
        <p:nvSpPr>
          <p:cNvPr id="22537" name="Прямоугольник 72"/>
          <p:cNvSpPr>
            <a:spLocks noChangeArrowheads="1"/>
          </p:cNvSpPr>
          <p:nvPr/>
        </p:nvSpPr>
        <p:spPr bwMode="auto">
          <a:xfrm>
            <a:off x="2392363" y="4786313"/>
            <a:ext cx="275113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b="1">
                <a:solidFill>
                  <a:srgbClr val="000000"/>
                </a:solidFill>
                <a:latin typeface="Arial" pitchFamily="34" charset="0"/>
              </a:rPr>
              <a:t>Первичные о</a:t>
            </a:r>
            <a:r>
              <a:rPr lang="ru-RU" sz="1400" b="1">
                <a:solidFill>
                  <a:srgbClr val="000000"/>
                </a:solidFill>
              </a:rPr>
              <a:t>нкоотделени</a:t>
            </a:r>
            <a:r>
              <a:rPr lang="ru-RU" sz="1400" b="1">
                <a:solidFill>
                  <a:srgbClr val="000000"/>
                </a:solidFill>
                <a:latin typeface="Arial" pitchFamily="34" charset="0"/>
              </a:rPr>
              <a:t>я</a:t>
            </a:r>
            <a:r>
              <a:rPr lang="en-US" sz="1400" b="1">
                <a:solidFill>
                  <a:srgbClr val="004986"/>
                </a:solidFill>
              </a:rPr>
              <a:t> – </a:t>
            </a:r>
            <a:r>
              <a:rPr lang="ru-RU" sz="1400" b="1">
                <a:solidFill>
                  <a:srgbClr val="FF0000"/>
                </a:solidFill>
                <a:latin typeface="Arial" pitchFamily="34" charset="0"/>
              </a:rPr>
              <a:t>6</a:t>
            </a:r>
          </a:p>
          <a:p>
            <a:pPr>
              <a:lnSpc>
                <a:spcPts val="1600"/>
              </a:lnSpc>
            </a:pPr>
            <a:r>
              <a:rPr lang="ru-RU" sz="1200">
                <a:solidFill>
                  <a:srgbClr val="000000"/>
                </a:solidFill>
                <a:latin typeface="Arial" pitchFamily="34" charset="0"/>
              </a:rPr>
              <a:t>(из них межмуниципальных</a:t>
            </a:r>
            <a:r>
              <a:rPr lang="ru-RU" sz="1200">
                <a:solidFill>
                  <a:srgbClr val="004986"/>
                </a:solidFill>
                <a:latin typeface="Arial" pitchFamily="34" charset="0"/>
              </a:rPr>
              <a:t> – </a:t>
            </a:r>
            <a:r>
              <a:rPr lang="ru-RU" sz="1200">
                <a:solidFill>
                  <a:srgbClr val="FF0000"/>
                </a:solidFill>
                <a:latin typeface="Arial" pitchFamily="34" charset="0"/>
              </a:rPr>
              <a:t>3</a:t>
            </a:r>
            <a:r>
              <a:rPr lang="ru-RU" sz="1200">
                <a:solidFill>
                  <a:srgbClr val="000000"/>
                </a:solidFill>
                <a:latin typeface="Arial" pitchFamily="34" charset="0"/>
              </a:rPr>
              <a:t>)</a:t>
            </a:r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22538" name="Прямоугольник 73"/>
          <p:cNvSpPr>
            <a:spLocks noChangeArrowheads="1"/>
          </p:cNvSpPr>
          <p:nvPr/>
        </p:nvSpPr>
        <p:spPr bwMode="auto">
          <a:xfrm>
            <a:off x="1489075" y="5241925"/>
            <a:ext cx="410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200" i="1">
                <a:solidFill>
                  <a:srgbClr val="004986"/>
                </a:solidFill>
              </a:rPr>
              <a:t>Уточняющая диагностика</a:t>
            </a:r>
            <a:r>
              <a:rPr lang="ru-RU" sz="1200" i="1">
                <a:solidFill>
                  <a:srgbClr val="004986"/>
                </a:solidFill>
                <a:latin typeface="Arial" pitchFamily="34" charset="0"/>
              </a:rPr>
              <a:t>, а</a:t>
            </a:r>
            <a:r>
              <a:rPr lang="ru-RU" sz="1200" i="1">
                <a:solidFill>
                  <a:srgbClr val="004986"/>
                </a:solidFill>
              </a:rPr>
              <a:t>мбулаторное лечение </a:t>
            </a:r>
          </a:p>
        </p:txBody>
      </p:sp>
      <p:pic>
        <p:nvPicPr>
          <p:cNvPr id="22539" name="Picture 19" descr="C:\Users\iayupov\Desktop\1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238" y="4529138"/>
            <a:ext cx="125412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40" name="Скругленный прямоугольник 74"/>
          <p:cNvGrpSpPr>
            <a:grpSpLocks/>
          </p:cNvGrpSpPr>
          <p:nvPr/>
        </p:nvGrpSpPr>
        <p:grpSpPr bwMode="auto">
          <a:xfrm>
            <a:off x="933450" y="2786063"/>
            <a:ext cx="4751388" cy="1446212"/>
            <a:chOff x="1571" y="753"/>
            <a:chExt cx="2672" cy="983"/>
          </a:xfrm>
        </p:grpSpPr>
        <p:pic>
          <p:nvPicPr>
            <p:cNvPr id="22556" name="Скругленный прямоугольник 74"/>
            <p:cNvPicPr>
              <a:picLocks noChangeArrowheads="1"/>
            </p:cNvPicPr>
            <p:nvPr/>
          </p:nvPicPr>
          <p:blipFill>
            <a:blip r:embed="rId7">
              <a:lum bright="12000" contrast="1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" y="753"/>
              <a:ext cx="2672" cy="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57" name="Text Box 16"/>
            <p:cNvSpPr txBox="1">
              <a:spLocks noChangeArrowheads="1"/>
            </p:cNvSpPr>
            <p:nvPr/>
          </p:nvSpPr>
          <p:spPr bwMode="auto">
            <a:xfrm>
              <a:off x="1653" y="820"/>
              <a:ext cx="2513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endParaRPr lang="ru-RU" sz="4000" b="1">
                <a:solidFill>
                  <a:srgbClr val="FF0000"/>
                </a:solidFill>
                <a:latin typeface="Arial" pitchFamily="34" charset="0"/>
              </a:endParaRPr>
            </a:p>
          </p:txBody>
        </p:sp>
      </p:grpSp>
      <p:pic>
        <p:nvPicPr>
          <p:cNvPr id="22541" name="Picture 7" descr="C:\Users\iayupov\Desktop\1175515573957658989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7913" y="2863850"/>
            <a:ext cx="982662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2" name="Прямоугольник 52"/>
          <p:cNvSpPr>
            <a:spLocks noChangeArrowheads="1"/>
          </p:cNvSpPr>
          <p:nvPr/>
        </p:nvSpPr>
        <p:spPr bwMode="auto">
          <a:xfrm>
            <a:off x="2166938" y="2944813"/>
            <a:ext cx="28575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1600"/>
              </a:lnSpc>
            </a:pPr>
            <a:r>
              <a:rPr lang="ru-RU" sz="1500" b="1">
                <a:solidFill>
                  <a:srgbClr val="000000"/>
                </a:solidFill>
              </a:rPr>
              <a:t>РКОД- </a:t>
            </a:r>
            <a:r>
              <a:rPr lang="ru-RU" sz="1400" b="1">
                <a:solidFill>
                  <a:srgbClr val="FF0000"/>
                </a:solidFill>
                <a:latin typeface="Arial" pitchFamily="34" charset="0"/>
              </a:rPr>
              <a:t>1</a:t>
            </a:r>
          </a:p>
          <a:p>
            <a:pPr>
              <a:lnSpc>
                <a:spcPts val="1600"/>
              </a:lnSpc>
            </a:pPr>
            <a:r>
              <a:rPr lang="ru-RU" sz="1400" b="1">
                <a:solidFill>
                  <a:srgbClr val="000000"/>
                </a:solidFill>
              </a:rPr>
              <a:t>Нейрохирургические и онко-</a:t>
            </a:r>
          </a:p>
          <a:p>
            <a:pPr>
              <a:lnSpc>
                <a:spcPts val="1600"/>
              </a:lnSpc>
            </a:pPr>
            <a:r>
              <a:rPr lang="ru-RU" sz="1400" b="1">
                <a:solidFill>
                  <a:srgbClr val="000000"/>
                </a:solidFill>
              </a:rPr>
              <a:t>гематологические отделения</a:t>
            </a:r>
          </a:p>
          <a:p>
            <a:pPr>
              <a:lnSpc>
                <a:spcPts val="1600"/>
              </a:lnSpc>
            </a:pPr>
            <a:r>
              <a:rPr lang="ru-RU" sz="1400" b="1">
                <a:solidFill>
                  <a:srgbClr val="000000"/>
                </a:solidFill>
              </a:rPr>
              <a:t>ВМП центров республики         - </a:t>
            </a:r>
            <a:r>
              <a:rPr lang="ru-RU" sz="1400" b="1">
                <a:solidFill>
                  <a:srgbClr val="FF0000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22543" name="Прямоугольник 76"/>
          <p:cNvSpPr>
            <a:spLocks noChangeArrowheads="1"/>
          </p:cNvSpPr>
          <p:nvPr/>
        </p:nvSpPr>
        <p:spPr bwMode="auto">
          <a:xfrm>
            <a:off x="1725613" y="3792538"/>
            <a:ext cx="3744912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i="1">
                <a:solidFill>
                  <a:srgbClr val="004986"/>
                </a:solidFill>
              </a:rPr>
              <a:t>Специализированное лечение ,</a:t>
            </a:r>
            <a:r>
              <a:rPr lang="en-US" sz="1400" i="1">
                <a:solidFill>
                  <a:srgbClr val="004986"/>
                </a:solidFill>
              </a:rPr>
              <a:t> </a:t>
            </a:r>
            <a:r>
              <a:rPr lang="ru-RU" sz="1400" i="1">
                <a:solidFill>
                  <a:srgbClr val="004986"/>
                </a:solidFill>
              </a:rPr>
              <a:t> ВМП</a:t>
            </a:r>
          </a:p>
        </p:txBody>
      </p:sp>
      <p:pic>
        <p:nvPicPr>
          <p:cNvPr id="22544" name="Picture 28" descr="http://cdn.iconfinder.net/data/icons/crystalproject/128x128/apps/mycomputer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6988" y="2714625"/>
            <a:ext cx="5794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Дуга 57"/>
          <p:cNvSpPr/>
          <p:nvPr/>
        </p:nvSpPr>
        <p:spPr bwMode="auto">
          <a:xfrm>
            <a:off x="5703888" y="2944813"/>
            <a:ext cx="2362200" cy="4451350"/>
          </a:xfrm>
          <a:prstGeom prst="arc">
            <a:avLst>
              <a:gd name="adj1" fmla="val 16175332"/>
              <a:gd name="adj2" fmla="val 2608493"/>
            </a:avLst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 sz="2000">
              <a:latin typeface="Arial" charset="0"/>
            </a:endParaRPr>
          </a:p>
        </p:txBody>
      </p:sp>
      <p:sp>
        <p:nvSpPr>
          <p:cNvPr id="59" name="Дуга 58"/>
          <p:cNvSpPr/>
          <p:nvPr/>
        </p:nvSpPr>
        <p:spPr bwMode="auto">
          <a:xfrm>
            <a:off x="5121275" y="3014663"/>
            <a:ext cx="1033463" cy="2786062"/>
          </a:xfrm>
          <a:prstGeom prst="arc">
            <a:avLst>
              <a:gd name="adj1" fmla="val 16200005"/>
              <a:gd name="adj2" fmla="val 0"/>
            </a:avLst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 sz="2000">
              <a:latin typeface="Arial" charset="0"/>
            </a:endParaRPr>
          </a:p>
        </p:txBody>
      </p:sp>
      <p:sp>
        <p:nvSpPr>
          <p:cNvPr id="22547" name="Text Box 29"/>
          <p:cNvSpPr txBox="1">
            <a:spLocks noChangeArrowheads="1"/>
          </p:cNvSpPr>
          <p:nvPr/>
        </p:nvSpPr>
        <p:spPr bwMode="auto">
          <a:xfrm>
            <a:off x="1920875" y="4292600"/>
            <a:ext cx="3673475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400" b="1">
                <a:solidFill>
                  <a:srgbClr val="000000"/>
                </a:solidFill>
              </a:rPr>
              <a:t>Стационарные онкоотделения </a:t>
            </a:r>
            <a:r>
              <a:rPr lang="ru-RU" sz="1400" b="1">
                <a:solidFill>
                  <a:srgbClr val="000000"/>
                </a:solidFill>
                <a:latin typeface="Arial" pitchFamily="34" charset="0"/>
              </a:rPr>
              <a:t>МУЗ</a:t>
            </a:r>
            <a:r>
              <a:rPr lang="ru-RU" sz="1400" b="1">
                <a:solidFill>
                  <a:srgbClr val="2C5880"/>
                </a:solidFill>
                <a:latin typeface="Arial" pitchFamily="34" charset="0"/>
              </a:rPr>
              <a:t> - </a:t>
            </a:r>
            <a:r>
              <a:rPr lang="ru-RU" sz="1400" b="1">
                <a:solidFill>
                  <a:srgbClr val="FF0000"/>
                </a:solidFill>
                <a:latin typeface="Arial" pitchFamily="34" charset="0"/>
              </a:rPr>
              <a:t>5</a:t>
            </a:r>
          </a:p>
          <a:p>
            <a:pPr eaLnBrk="1" hangingPunct="1"/>
            <a:r>
              <a:rPr lang="ru-RU" sz="1200" i="1">
                <a:solidFill>
                  <a:srgbClr val="004986"/>
                </a:solidFill>
                <a:latin typeface="Arial" pitchFamily="34" charset="0"/>
              </a:rPr>
              <a:t> </a:t>
            </a:r>
            <a:r>
              <a:rPr lang="ru-RU" sz="1200" i="1">
                <a:solidFill>
                  <a:srgbClr val="004986"/>
                </a:solidFill>
              </a:rPr>
              <a:t>Специализированное лечение </a:t>
            </a:r>
          </a:p>
        </p:txBody>
      </p:sp>
      <p:sp>
        <p:nvSpPr>
          <p:cNvPr id="22548" name="Text Box 27"/>
          <p:cNvSpPr txBox="1">
            <a:spLocks noChangeArrowheads="1"/>
          </p:cNvSpPr>
          <p:nvPr/>
        </p:nvSpPr>
        <p:spPr bwMode="auto">
          <a:xfrm>
            <a:off x="3360738" y="26416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sz="1400" b="1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22549" name="Text Box 39"/>
          <p:cNvSpPr txBox="1">
            <a:spLocks noChangeArrowheads="1"/>
          </p:cNvSpPr>
          <p:nvPr/>
        </p:nvSpPr>
        <p:spPr bwMode="auto">
          <a:xfrm>
            <a:off x="7072313" y="3286125"/>
            <a:ext cx="2000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sng">
                <a:solidFill>
                  <a:srgbClr val="C00000"/>
                </a:solidFill>
                <a:latin typeface="Arial" pitchFamily="34" charset="0"/>
              </a:rPr>
              <a:t>600</a:t>
            </a:r>
            <a:r>
              <a:rPr lang="ru-RU" sz="3200" b="1">
                <a:solidFill>
                  <a:srgbClr val="C00000"/>
                </a:solidFill>
                <a:latin typeface="Arial" pitchFamily="34" charset="0"/>
              </a:rPr>
              <a:t> АРМ </a:t>
            </a:r>
            <a:r>
              <a:rPr lang="ru-RU" sz="3200" b="1">
                <a:solidFill>
                  <a:srgbClr val="336699"/>
                </a:solidFill>
                <a:latin typeface="Arial" pitchFamily="34" charset="0"/>
              </a:rPr>
              <a:t>в </a:t>
            </a:r>
            <a:r>
              <a:rPr lang="ru-RU" sz="3200" b="1">
                <a:solidFill>
                  <a:srgbClr val="C00000"/>
                </a:solidFill>
                <a:latin typeface="Arial" pitchFamily="34" charset="0"/>
              </a:rPr>
              <a:t>84</a:t>
            </a:r>
            <a:r>
              <a:rPr lang="ru-RU" sz="3200" b="1">
                <a:solidFill>
                  <a:srgbClr val="336699"/>
                </a:solidFill>
                <a:latin typeface="Arial" pitchFamily="34" charset="0"/>
              </a:rPr>
              <a:t> ЛПУ</a:t>
            </a:r>
          </a:p>
        </p:txBody>
      </p:sp>
      <p:sp>
        <p:nvSpPr>
          <p:cNvPr id="22550" name="Выгнутая вниз стрелка 63"/>
          <p:cNvSpPr>
            <a:spLocks noChangeArrowheads="1"/>
          </p:cNvSpPr>
          <p:nvPr/>
        </p:nvSpPr>
        <p:spPr bwMode="auto">
          <a:xfrm rot="-6520154">
            <a:off x="5795963" y="4659313"/>
            <a:ext cx="1357312" cy="500062"/>
          </a:xfrm>
          <a:prstGeom prst="curvedUpArrow">
            <a:avLst>
              <a:gd name="adj1" fmla="val 24994"/>
              <a:gd name="adj2" fmla="val 50001"/>
              <a:gd name="adj3" fmla="val 2500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ru-RU" sz="4000" b="1">
              <a:solidFill>
                <a:srgbClr val="FF0000"/>
              </a:solidFill>
              <a:latin typeface="Tahoma" pitchFamily="34" charset="0"/>
            </a:endParaRPr>
          </a:p>
        </p:txBody>
      </p:sp>
      <p:pic>
        <p:nvPicPr>
          <p:cNvPr id="22551" name="Picture 28" descr="http://cdn.iconfinder.net/data/icons/crystalproject/128x128/apps/mycomputer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5200" y="5484813"/>
            <a:ext cx="5794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2" name="Выгнутая вниз стрелка 64"/>
          <p:cNvSpPr>
            <a:spLocks noChangeArrowheads="1"/>
          </p:cNvSpPr>
          <p:nvPr/>
        </p:nvSpPr>
        <p:spPr bwMode="auto">
          <a:xfrm rot="-6520154">
            <a:off x="5348287" y="3241676"/>
            <a:ext cx="1357313" cy="500062"/>
          </a:xfrm>
          <a:prstGeom prst="curvedUpArrow">
            <a:avLst>
              <a:gd name="adj1" fmla="val 24994"/>
              <a:gd name="adj2" fmla="val 50001"/>
              <a:gd name="adj3" fmla="val 2500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ru-RU" sz="4000" b="1">
              <a:solidFill>
                <a:srgbClr val="FF0000"/>
              </a:solidFill>
              <a:latin typeface="Tahoma" pitchFamily="34" charset="0"/>
            </a:endParaRPr>
          </a:p>
        </p:txBody>
      </p:sp>
      <p:pic>
        <p:nvPicPr>
          <p:cNvPr id="22553" name="Picture 28" descr="http://cdn.iconfinder.net/data/icons/crystalproject/128x128/apps/mycomputer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1325" y="4071938"/>
            <a:ext cx="5794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Номер слайда 21"/>
          <p:cNvSpPr txBox="1">
            <a:spLocks/>
          </p:cNvSpPr>
          <p:nvPr/>
        </p:nvSpPr>
        <p:spPr bwMode="auto">
          <a:xfrm>
            <a:off x="71438" y="6310313"/>
            <a:ext cx="9286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fld id="{FAC1345E-1E13-4008-9C5B-6DE43FBF3A46}" type="slidenum">
              <a:rPr lang="ru-RU" sz="140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pPr>
                <a:defRPr/>
              </a:pPr>
              <a:t>20</a:t>
            </a:fld>
            <a:endParaRPr lang="ru-RU" sz="1400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2555" name="Text Box 13"/>
          <p:cNvSpPr txBox="1">
            <a:spLocks noChangeArrowheads="1"/>
          </p:cNvSpPr>
          <p:nvPr/>
        </p:nvSpPr>
        <p:spPr bwMode="auto">
          <a:xfrm>
            <a:off x="6659563" y="6332538"/>
            <a:ext cx="2116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FF"/>
                </a:solidFill>
              </a:rPr>
              <a:t>www.minzdrav.tatar.ru</a:t>
            </a:r>
            <a:endParaRPr lang="ru-RU" sz="16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07030" y="62294"/>
            <a:ext cx="1152128" cy="115212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23850" y="428625"/>
            <a:ext cx="122396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ДЦ МЗ РТ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47813" y="285750"/>
            <a:ext cx="7488237" cy="71913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9979" y="5520652"/>
            <a:ext cx="4427953" cy="57606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Первичные онкологические кабинеты ПОК    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282" y="4873838"/>
            <a:ext cx="3888432" cy="57606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Филиалы РКОД (диспансеры)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35593" y="3572244"/>
            <a:ext cx="3256858" cy="57606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Онкологические отделения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Стационарные (З-дольск и Н-Камск)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29979" y="2899725"/>
            <a:ext cx="2635832" cy="57606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Онко</a:t>
            </a:r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- ВМП</a:t>
            </a:r>
          </a:p>
        </p:txBody>
      </p:sp>
      <p:sp>
        <p:nvSpPr>
          <p:cNvPr id="15" name="Овал 14"/>
          <p:cNvSpPr/>
          <p:nvPr/>
        </p:nvSpPr>
        <p:spPr>
          <a:xfrm>
            <a:off x="4716586" y="5520652"/>
            <a:ext cx="648072" cy="57606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76</a:t>
            </a:r>
          </a:p>
        </p:txBody>
      </p:sp>
      <p:sp>
        <p:nvSpPr>
          <p:cNvPr id="16" name="Овал 15"/>
          <p:cNvSpPr/>
          <p:nvPr/>
        </p:nvSpPr>
        <p:spPr>
          <a:xfrm>
            <a:off x="4140522" y="4795299"/>
            <a:ext cx="648072" cy="57606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2</a:t>
            </a:r>
          </a:p>
        </p:txBody>
      </p:sp>
      <p:sp>
        <p:nvSpPr>
          <p:cNvPr id="17" name="Овал 16"/>
          <p:cNvSpPr/>
          <p:nvPr/>
        </p:nvSpPr>
        <p:spPr>
          <a:xfrm>
            <a:off x="3276426" y="3572244"/>
            <a:ext cx="648072" cy="57606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</a:t>
            </a:r>
          </a:p>
        </p:txBody>
      </p:sp>
      <p:sp>
        <p:nvSpPr>
          <p:cNvPr id="18" name="Овал 17"/>
          <p:cNvSpPr/>
          <p:nvPr/>
        </p:nvSpPr>
        <p:spPr>
          <a:xfrm>
            <a:off x="2700362" y="2886072"/>
            <a:ext cx="648072" cy="57606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</a:t>
            </a:r>
          </a:p>
        </p:txBody>
      </p:sp>
      <p:pic>
        <p:nvPicPr>
          <p:cNvPr id="23583" name="Picture 2" descr="C:\Users\Пользователь\Desktop\Documents\Презентации\map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8688" y="1484313"/>
            <a:ext cx="4441825" cy="300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Овал 19"/>
          <p:cNvSpPr/>
          <p:nvPr/>
        </p:nvSpPr>
        <p:spPr>
          <a:xfrm>
            <a:off x="7956550" y="2486025"/>
            <a:ext cx="215900" cy="2222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7891463" y="3303588"/>
            <a:ext cx="215900" cy="2222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867400" y="2349500"/>
            <a:ext cx="288925" cy="247650"/>
          </a:xfrm>
          <a:prstGeom prst="ellipse">
            <a:avLst/>
          </a:prstGeom>
          <a:solidFill>
            <a:srgbClr val="1249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518150" y="2344738"/>
            <a:ext cx="215900" cy="2222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7880350" y="2366963"/>
            <a:ext cx="215900" cy="222250"/>
          </a:xfrm>
          <a:prstGeom prst="ellipse">
            <a:avLst/>
          </a:prstGeom>
          <a:solidFill>
            <a:srgbClr val="1249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195888" y="3213100"/>
            <a:ext cx="215900" cy="2222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856413" y="2922588"/>
            <a:ext cx="215900" cy="2222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6345238" y="1985963"/>
            <a:ext cx="215900" cy="22225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4618038" y="1504950"/>
            <a:ext cx="623887" cy="304800"/>
          </a:xfrm>
          <a:prstGeom prst="wedgeRectCallout">
            <a:avLst>
              <a:gd name="adj1" fmla="val 174842"/>
              <a:gd name="adj2" fmla="val 254570"/>
            </a:avLst>
          </a:prstGeom>
          <a:solidFill>
            <a:srgbClr val="1249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РКОД</a:t>
            </a:r>
          </a:p>
        </p:txBody>
      </p:sp>
      <p:sp>
        <p:nvSpPr>
          <p:cNvPr id="28" name="Прямоугольная выноска 27"/>
          <p:cNvSpPr>
            <a:spLocks noChangeArrowheads="1"/>
          </p:cNvSpPr>
          <p:nvPr/>
        </p:nvSpPr>
        <p:spPr bwMode="auto">
          <a:xfrm>
            <a:off x="7212013" y="1466850"/>
            <a:ext cx="744537" cy="306388"/>
          </a:xfrm>
          <a:prstGeom prst="wedgeRectCallout">
            <a:avLst>
              <a:gd name="adj1" fmla="val 52134"/>
              <a:gd name="adj2" fmla="val 275907"/>
            </a:avLst>
          </a:prstGeom>
          <a:solidFill>
            <a:srgbClr val="12496C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lt1"/>
                </a:solidFill>
                <a:latin typeface="+mn-lt"/>
                <a:cs typeface="+mn-cs"/>
              </a:rPr>
              <a:t>БСМП</a:t>
            </a:r>
          </a:p>
        </p:txBody>
      </p:sp>
      <p:sp>
        <p:nvSpPr>
          <p:cNvPr id="34" name="Выноска 2 33"/>
          <p:cNvSpPr/>
          <p:nvPr/>
        </p:nvSpPr>
        <p:spPr>
          <a:xfrm>
            <a:off x="4881563" y="4352925"/>
            <a:ext cx="844550" cy="28892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48579"/>
              <a:gd name="adj6" fmla="val 47428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Буинск</a:t>
            </a:r>
          </a:p>
        </p:txBody>
      </p:sp>
      <p:sp>
        <p:nvSpPr>
          <p:cNvPr id="36" name="Выноска 2 35"/>
          <p:cNvSpPr/>
          <p:nvPr/>
        </p:nvSpPr>
        <p:spPr>
          <a:xfrm>
            <a:off x="6161088" y="4432300"/>
            <a:ext cx="911225" cy="28892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73297"/>
              <a:gd name="adj6" fmla="val 91253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Чистополь</a:t>
            </a:r>
          </a:p>
        </p:txBody>
      </p:sp>
      <p:sp>
        <p:nvSpPr>
          <p:cNvPr id="37" name="Выноска 2 36"/>
          <p:cNvSpPr/>
          <p:nvPr/>
        </p:nvSpPr>
        <p:spPr>
          <a:xfrm>
            <a:off x="7421563" y="4441825"/>
            <a:ext cx="1222375" cy="27305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37241"/>
              <a:gd name="adj6" fmla="val 38958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Альметьевск</a:t>
            </a:r>
          </a:p>
        </p:txBody>
      </p:sp>
      <p:pic>
        <p:nvPicPr>
          <p:cNvPr id="40" name="Picture 2" descr="Без имени-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8063" y="4786313"/>
            <a:ext cx="1360487" cy="928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3598" name="TextBox 10"/>
          <p:cNvSpPr txBox="1">
            <a:spLocks noChangeArrowheads="1"/>
          </p:cNvSpPr>
          <p:nvPr/>
        </p:nvSpPr>
        <p:spPr bwMode="auto">
          <a:xfrm>
            <a:off x="142875" y="6429375"/>
            <a:ext cx="89296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600">
                <a:latin typeface="Arial" pitchFamily="34" charset="0"/>
              </a:rPr>
              <a:t>Состоит на учете больных - 65 162  Онкологических коек - 841 Онкоопераций в год -15 000</a:t>
            </a:r>
          </a:p>
        </p:txBody>
      </p:sp>
      <p:sp>
        <p:nvSpPr>
          <p:cNvPr id="23599" name="TextBox 32"/>
          <p:cNvSpPr txBox="1">
            <a:spLocks noChangeArrowheads="1"/>
          </p:cNvSpPr>
          <p:nvPr/>
        </p:nvSpPr>
        <p:spPr bwMode="auto">
          <a:xfrm>
            <a:off x="1692275" y="428625"/>
            <a:ext cx="7343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2000">
                <a:solidFill>
                  <a:schemeClr val="bg1"/>
                </a:solidFill>
                <a:latin typeface="Arial" pitchFamily="34" charset="0"/>
              </a:rPr>
              <a:t>Онко-кластер ДЦ МЗ РТ </a:t>
            </a:r>
          </a:p>
        </p:txBody>
      </p:sp>
      <p:sp>
        <p:nvSpPr>
          <p:cNvPr id="35" name="Овал 34"/>
          <p:cNvSpPr/>
          <p:nvPr/>
        </p:nvSpPr>
        <p:spPr>
          <a:xfrm>
            <a:off x="8576866" y="480832"/>
            <a:ext cx="294794" cy="26596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9" name="Прямая соединительная линия 28"/>
          <p:cNvCxnSpPr>
            <a:stCxn id="22" idx="3"/>
          </p:cNvCxnSpPr>
          <p:nvPr/>
        </p:nvCxnSpPr>
        <p:spPr>
          <a:xfrm flipH="1">
            <a:off x="7523163" y="3492500"/>
            <a:ext cx="400050" cy="928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/>
          <p:cNvSpPr/>
          <p:nvPr/>
        </p:nvSpPr>
        <p:spPr>
          <a:xfrm>
            <a:off x="6029325" y="2257425"/>
            <a:ext cx="215900" cy="2222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605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3275" y="2286000"/>
            <a:ext cx="1419225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Выноска 2 41"/>
          <p:cNvSpPr/>
          <p:nvPr/>
        </p:nvSpPr>
        <p:spPr>
          <a:xfrm>
            <a:off x="3214688" y="1963738"/>
            <a:ext cx="1266825" cy="250825"/>
          </a:xfrm>
          <a:prstGeom prst="borderCallout2">
            <a:avLst>
              <a:gd name="adj1" fmla="val 48984"/>
              <a:gd name="adj2" fmla="val 103946"/>
              <a:gd name="adj3" fmla="val 52764"/>
              <a:gd name="adj4" fmla="val 114326"/>
              <a:gd name="adj5" fmla="val 161632"/>
              <a:gd name="adj6" fmla="val 184971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Зеленодольск</a:t>
            </a:r>
          </a:p>
        </p:txBody>
      </p:sp>
      <p:sp>
        <p:nvSpPr>
          <p:cNvPr id="23607" name="TextBox 11"/>
          <p:cNvSpPr txBox="1">
            <a:spLocks noChangeArrowheads="1"/>
          </p:cNvSpPr>
          <p:nvPr/>
        </p:nvSpPr>
        <p:spPr bwMode="auto">
          <a:xfrm>
            <a:off x="5927725" y="5876925"/>
            <a:ext cx="30019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600">
                <a:latin typeface="Arial" pitchFamily="34" charset="0"/>
              </a:rPr>
              <a:t>Установлены КТ и принтеры</a:t>
            </a:r>
          </a:p>
        </p:txBody>
      </p:sp>
      <p:sp>
        <p:nvSpPr>
          <p:cNvPr id="95292" name="TextBox 25"/>
          <p:cNvSpPr txBox="1">
            <a:spLocks noChangeArrowheads="1"/>
          </p:cNvSpPr>
          <p:nvPr/>
        </p:nvSpPr>
        <p:spPr bwMode="auto">
          <a:xfrm>
            <a:off x="155575" y="1773238"/>
            <a:ext cx="2987675" cy="738187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latin typeface="Arial" pitchFamily="34" charset="0"/>
              </a:rPr>
              <a:t>В РКОД и его филиалы установлено 350 компьютеров.</a:t>
            </a:r>
          </a:p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latin typeface="Arial" pitchFamily="34" charset="0"/>
              </a:rPr>
              <a:t>Обучено более 600 сотрудников</a:t>
            </a:r>
          </a:p>
        </p:txBody>
      </p:sp>
      <p:sp>
        <p:nvSpPr>
          <p:cNvPr id="43" name="Овал 42"/>
          <p:cNvSpPr/>
          <p:nvPr/>
        </p:nvSpPr>
        <p:spPr>
          <a:xfrm>
            <a:off x="7412038" y="2759075"/>
            <a:ext cx="215900" cy="2222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24706" y="4225386"/>
            <a:ext cx="3699791" cy="57606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Первичные Онкологические отделения</a:t>
            </a:r>
          </a:p>
        </p:txBody>
      </p:sp>
      <p:sp>
        <p:nvSpPr>
          <p:cNvPr id="45" name="Овал 44"/>
          <p:cNvSpPr/>
          <p:nvPr/>
        </p:nvSpPr>
        <p:spPr>
          <a:xfrm>
            <a:off x="3708474" y="4162170"/>
            <a:ext cx="648072" cy="57606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6</a:t>
            </a:r>
          </a:p>
        </p:txBody>
      </p:sp>
      <p:sp>
        <p:nvSpPr>
          <p:cNvPr id="46" name="Выноска 2 45"/>
          <p:cNvSpPr/>
          <p:nvPr/>
        </p:nvSpPr>
        <p:spPr>
          <a:xfrm>
            <a:off x="5353050" y="1408113"/>
            <a:ext cx="1163638" cy="287337"/>
          </a:xfrm>
          <a:prstGeom prst="borderCallout2">
            <a:avLst>
              <a:gd name="adj1" fmla="val 48984"/>
              <a:gd name="adj2" fmla="val 103946"/>
              <a:gd name="adj3" fmla="val 52764"/>
              <a:gd name="adj4" fmla="val 114326"/>
              <a:gd name="adj5" fmla="val 501773"/>
              <a:gd name="adj6" fmla="val 193392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err="1"/>
              <a:t>Н.Камск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/>
          <p:cNvGraphicFramePr>
            <a:graphicFrameLocks/>
          </p:cNvGraphicFramePr>
          <p:nvPr/>
        </p:nvGraphicFramePr>
        <p:xfrm>
          <a:off x="3071802" y="1000109"/>
          <a:ext cx="5647420" cy="19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4579" name="Группа 11"/>
          <p:cNvGrpSpPr>
            <a:grpSpLocks/>
          </p:cNvGrpSpPr>
          <p:nvPr/>
        </p:nvGrpSpPr>
        <p:grpSpPr bwMode="auto">
          <a:xfrm>
            <a:off x="3043238" y="2957513"/>
            <a:ext cx="5921375" cy="3678237"/>
            <a:chOff x="248653" y="1230074"/>
            <a:chExt cx="8719135" cy="4937328"/>
          </a:xfrm>
        </p:grpSpPr>
        <p:pic>
          <p:nvPicPr>
            <p:cNvPr id="24592" name="Picture 44" descr="C:\Users\Ildar\Desktop\1274812819_kexi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7875" y="2597686"/>
              <a:ext cx="2602621" cy="1901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Скругленный прямоугольник 13"/>
            <p:cNvSpPr/>
            <p:nvPr/>
          </p:nvSpPr>
          <p:spPr bwMode="auto">
            <a:xfrm>
              <a:off x="409074" y="1230074"/>
              <a:ext cx="8554451" cy="1277245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ru-RU" sz="4000" dirty="0">
                <a:solidFill>
                  <a:srgbClr val="FF0000"/>
                </a:solidFill>
              </a:endParaRPr>
            </a:p>
          </p:txBody>
        </p:sp>
        <p:grpSp>
          <p:nvGrpSpPr>
            <p:cNvPr id="24594" name="Группа 31"/>
            <p:cNvGrpSpPr>
              <a:grpSpLocks/>
            </p:cNvGrpSpPr>
            <p:nvPr/>
          </p:nvGrpSpPr>
          <p:grpSpPr bwMode="auto">
            <a:xfrm>
              <a:off x="515136" y="1306787"/>
              <a:ext cx="2802745" cy="1273888"/>
              <a:chOff x="719863" y="1244123"/>
              <a:chExt cx="3595052" cy="2057303"/>
            </a:xfrm>
          </p:grpSpPr>
          <p:pic>
            <p:nvPicPr>
              <p:cNvPr id="46" name="Picture 10" descr="C:\Users\Ильдар Аюпов\Documents\Downloads\1274775927_stethoscope.png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5194" y="1244123"/>
                <a:ext cx="971474" cy="970470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47" name="Прямоугольник 46"/>
              <p:cNvSpPr/>
              <p:nvPr/>
            </p:nvSpPr>
            <p:spPr>
              <a:xfrm>
                <a:off x="719863" y="2300626"/>
                <a:ext cx="3595052" cy="100144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charset="0"/>
                  </a:rPr>
                  <a:t>Онкологические кабинеты</a:t>
                </a:r>
              </a:p>
            </p:txBody>
          </p:sp>
        </p:grpSp>
        <p:grpSp>
          <p:nvGrpSpPr>
            <p:cNvPr id="24595" name="Группа 29"/>
            <p:cNvGrpSpPr>
              <a:grpSpLocks/>
            </p:cNvGrpSpPr>
            <p:nvPr/>
          </p:nvGrpSpPr>
          <p:grpSpPr bwMode="auto">
            <a:xfrm>
              <a:off x="7343175" y="1273175"/>
              <a:ext cx="1458254" cy="1239085"/>
              <a:chOff x="7343103" y="1443485"/>
              <a:chExt cx="1458660" cy="1238729"/>
            </a:xfrm>
          </p:grpSpPr>
          <p:pic>
            <p:nvPicPr>
              <p:cNvPr id="24618" name="Picture 7" descr="C:\Users\iayupov\Desktop\1175515573957658989.png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71086" y="1443485"/>
                <a:ext cx="982663" cy="898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" name="Прямоугольник 44"/>
              <p:cNvSpPr/>
              <p:nvPr/>
            </p:nvSpPr>
            <p:spPr>
              <a:xfrm>
                <a:off x="7343104" y="2297253"/>
                <a:ext cx="1459050" cy="3855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600"/>
                  </a:lnSpc>
                  <a:defRPr/>
                </a:pPr>
                <a:r>
                  <a:rPr lang="ru-RU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charset="0"/>
                  </a:rPr>
                  <a:t>РКОД МЗ РТ</a:t>
                </a:r>
              </a:p>
            </p:txBody>
          </p:sp>
        </p:grpSp>
        <p:grpSp>
          <p:nvGrpSpPr>
            <p:cNvPr id="24596" name="Группа 30"/>
            <p:cNvGrpSpPr>
              <a:grpSpLocks/>
            </p:cNvGrpSpPr>
            <p:nvPr/>
          </p:nvGrpSpPr>
          <p:grpSpPr bwMode="auto">
            <a:xfrm>
              <a:off x="3362325" y="1347789"/>
              <a:ext cx="3141663" cy="1249896"/>
              <a:chOff x="3023680" y="1513153"/>
              <a:chExt cx="3140904" cy="1249255"/>
            </a:xfrm>
          </p:grpSpPr>
          <p:pic>
            <p:nvPicPr>
              <p:cNvPr id="24616" name="Picture 19" descr="C:\Users\iayupov\Desktop\1.png"/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0702" y="1513153"/>
                <a:ext cx="1254125" cy="555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Прямоугольник 42"/>
              <p:cNvSpPr/>
              <p:nvPr/>
            </p:nvSpPr>
            <p:spPr>
              <a:xfrm>
                <a:off x="3023651" y="2081301"/>
                <a:ext cx="3140935" cy="68154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lnSpc>
                    <a:spcPts val="1600"/>
                  </a:lnSpc>
                  <a:defRPr/>
                </a:pPr>
                <a:r>
                  <a:rPr lang="ru-RU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charset="0"/>
                  </a:rPr>
                  <a:t>Межмуниципальные </a:t>
                </a:r>
                <a:r>
                  <a:rPr lang="ru-RU" sz="12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charset="0"/>
                  </a:rPr>
                  <a:t>онкоотделения</a:t>
                </a:r>
                <a:endParaRPr lang="ru-RU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charset="0"/>
                </a:endParaRPr>
              </a:p>
            </p:txBody>
          </p:sp>
        </p:grpSp>
        <p:sp>
          <p:nvSpPr>
            <p:cNvPr id="18" name="Скругленный прямоугольник 17"/>
            <p:cNvSpPr/>
            <p:nvPr/>
          </p:nvSpPr>
          <p:spPr bwMode="auto">
            <a:xfrm>
              <a:off x="248653" y="4453734"/>
              <a:ext cx="8554451" cy="1585316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ru-RU" sz="4000" dirty="0">
                <a:solidFill>
                  <a:srgbClr val="FF0000"/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56181" y="5632543"/>
              <a:ext cx="2082774" cy="37077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charset="0"/>
                </a:rPr>
                <a:t>ФОМС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7338501" y="5632543"/>
              <a:ext cx="726985" cy="3856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1600"/>
                </a:lnSpc>
                <a:defRPr/>
              </a:pPr>
              <a:r>
                <a:rPr lang="ru-RU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charset="0"/>
                </a:rPr>
                <a:t>ЗАГС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933143" y="5485509"/>
              <a:ext cx="2085112" cy="68189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ts val="1600"/>
                </a:lnSpc>
                <a:defRPr/>
              </a:pPr>
              <a:r>
                <a:rPr lang="ru-RU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charset="0"/>
                </a:rPr>
                <a:t>Федеральная служба статистики</a:t>
              </a:r>
            </a:p>
          </p:txBody>
        </p:sp>
        <p:sp>
          <p:nvSpPr>
            <p:cNvPr id="22" name="Блок-схема: магнитный диск 21"/>
            <p:cNvSpPr>
              <a:spLocks noChangeAspect="1"/>
            </p:cNvSpPr>
            <p:nvPr/>
          </p:nvSpPr>
          <p:spPr>
            <a:xfrm>
              <a:off x="3899937" y="2998733"/>
              <a:ext cx="1374491" cy="1500164"/>
            </a:xfrm>
            <a:prstGeom prst="flowChartMagneticDisk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ts val="1800"/>
                </a:lnSpc>
                <a:defRPr/>
              </a:pPr>
              <a:endParaRPr lang="ru-RU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pic>
          <p:nvPicPr>
            <p:cNvPr id="24602" name="Picture 2" descr="C:\Users\Григорий\Pictures\600px-Coat_of_Arms_of_Tatarstan_svg.png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225" y="4815506"/>
              <a:ext cx="719139" cy="720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603" name="Группа 51"/>
            <p:cNvGrpSpPr>
              <a:grpSpLocks/>
            </p:cNvGrpSpPr>
            <p:nvPr/>
          </p:nvGrpSpPr>
          <p:grpSpPr bwMode="auto">
            <a:xfrm>
              <a:off x="7243764" y="4798042"/>
              <a:ext cx="981075" cy="563564"/>
              <a:chOff x="6653463" y="3478901"/>
              <a:chExt cx="1720936" cy="831896"/>
            </a:xfrm>
          </p:grpSpPr>
          <p:sp>
            <p:nvSpPr>
              <p:cNvPr id="40" name="Овал 39"/>
              <p:cNvSpPr/>
              <p:nvPr/>
            </p:nvSpPr>
            <p:spPr bwMode="auto">
              <a:xfrm>
                <a:off x="6653463" y="3478901"/>
                <a:ext cx="1022684" cy="806117"/>
              </a:xfrm>
              <a:prstGeom prst="ellipse">
                <a:avLst/>
              </a:prstGeom>
              <a:noFill/>
              <a:ln w="152400" cap="flat" cmpd="sng" algn="ctr">
                <a:solidFill>
                  <a:srgbClr val="E9EC7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" name="Овал 40"/>
              <p:cNvSpPr/>
              <p:nvPr/>
            </p:nvSpPr>
            <p:spPr bwMode="auto">
              <a:xfrm>
                <a:off x="7351714" y="3504680"/>
                <a:ext cx="1022685" cy="806117"/>
              </a:xfrm>
              <a:prstGeom prst="ellipse">
                <a:avLst/>
              </a:prstGeom>
              <a:noFill/>
              <a:ln w="152400" cap="flat" cmpd="sng" algn="ctr">
                <a:solidFill>
                  <a:srgbClr val="E9EC7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</p:grpSp>
        <p:pic>
          <p:nvPicPr>
            <p:cNvPr id="24604" name="Picture 43" descr="C:\Users\Ildar\Desktop\1274812653_pie_chart.png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2275" y="4683744"/>
              <a:ext cx="779463" cy="777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05" name="Прямоугольник 33"/>
            <p:cNvSpPr>
              <a:spLocks noChangeArrowheads="1"/>
            </p:cNvSpPr>
            <p:nvPr/>
          </p:nvSpPr>
          <p:spPr bwMode="auto">
            <a:xfrm>
              <a:off x="1237435" y="3195537"/>
              <a:ext cx="2103827" cy="77703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400" b="1" u="sng">
                  <a:solidFill>
                    <a:srgbClr val="C00000"/>
                  </a:solidFill>
                </a:rPr>
                <a:t>Диспетчерский Центр</a:t>
              </a:r>
              <a:r>
                <a:rPr lang="en-US" sz="1400" b="1" u="sng">
                  <a:solidFill>
                    <a:srgbClr val="C00000"/>
                  </a:solidFill>
                </a:rPr>
                <a:t> </a:t>
              </a:r>
              <a:r>
                <a:rPr lang="ru-RU" sz="1400" b="1" u="sng">
                  <a:solidFill>
                    <a:srgbClr val="C00000"/>
                  </a:solidFill>
                </a:rPr>
                <a:t>МЗ РТ</a:t>
              </a:r>
              <a:endParaRPr lang="ru-RU" sz="1400" b="1">
                <a:solidFill>
                  <a:srgbClr val="C00000"/>
                </a:solidFill>
              </a:endParaRPr>
            </a:p>
          </p:txBody>
        </p:sp>
        <p:pic>
          <p:nvPicPr>
            <p:cNvPr id="24606" name="Picture 44" descr="C:\Users\Ildar\Desktop\1274812819_kexi.png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3701" y="3364487"/>
              <a:ext cx="698500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 Box 44"/>
            <p:cNvSpPr txBox="1">
              <a:spLocks noChangeArrowheads="1"/>
            </p:cNvSpPr>
            <p:nvPr/>
          </p:nvSpPr>
          <p:spPr bwMode="auto">
            <a:xfrm>
              <a:off x="7481094" y="3282144"/>
              <a:ext cx="1486694" cy="87580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ru-RU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Регистр ФГУ МНИОИ им. </a:t>
              </a:r>
              <a:r>
                <a:rPr lang="ru-RU" sz="12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П.А.Герцена</a:t>
              </a:r>
              <a:endPara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cxnSp>
          <p:nvCxnSpPr>
            <p:cNvPr id="38" name="Straight Arrow Connector 39"/>
            <p:cNvCxnSpPr/>
            <p:nvPr/>
          </p:nvCxnSpPr>
          <p:spPr bwMode="auto">
            <a:xfrm>
              <a:off x="5877521" y="3672102"/>
              <a:ext cx="808799" cy="213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24609" name="Рисунок 2" descr="D:\гульнара\логотип мз рт рус.png"/>
            <p:cNvPicPr>
              <a:picLocks noChangeAspect="1" noChangeArrowheads="1"/>
            </p:cNvPicPr>
            <p:nvPr/>
          </p:nvPicPr>
          <p:blipFill>
            <a:blip r:embed="rId11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5013" y="4650408"/>
              <a:ext cx="3216275" cy="109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7330" name="TextBox 25"/>
          <p:cNvSpPr txBox="1">
            <a:spLocks noChangeArrowheads="1"/>
          </p:cNvSpPr>
          <p:nvPr/>
        </p:nvSpPr>
        <p:spPr bwMode="auto">
          <a:xfrm>
            <a:off x="107950" y="1636713"/>
            <a:ext cx="3106738" cy="107791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  <a:latin typeface="Arial" pitchFamily="34" charset="0"/>
              </a:rPr>
              <a:t>Направлено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Arial" pitchFamily="34" charset="0"/>
              </a:rPr>
              <a:t>врачами ПОК,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Arial" pitchFamily="34" charset="0"/>
              </a:rPr>
              <a:t>за 5 месяцев работы, посредством системы 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</a:rPr>
              <a:t>2583</a:t>
            </a:r>
            <a:r>
              <a:rPr lang="ru-RU" sz="1600" dirty="0">
                <a:solidFill>
                  <a:schemeClr val="bg1"/>
                </a:solidFill>
                <a:latin typeface="Arial" pitchFamily="34" charset="0"/>
              </a:rPr>
              <a:t> человека</a:t>
            </a:r>
          </a:p>
        </p:txBody>
      </p:sp>
      <p:sp>
        <p:nvSpPr>
          <p:cNvPr id="97331" name="TextBox 25"/>
          <p:cNvSpPr txBox="1">
            <a:spLocks noChangeArrowheads="1"/>
          </p:cNvSpPr>
          <p:nvPr/>
        </p:nvSpPr>
        <p:spPr bwMode="auto">
          <a:xfrm>
            <a:off x="142875" y="4214813"/>
            <a:ext cx="3071813" cy="107791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Arial" pitchFamily="34" charset="0"/>
              </a:rPr>
              <a:t>220 000 </a:t>
            </a:r>
            <a:r>
              <a:rPr lang="ru-RU" sz="1600" dirty="0">
                <a:solidFill>
                  <a:schemeClr val="bg1"/>
                </a:solidFill>
                <a:latin typeface="Arial" pitchFamily="34" charset="0"/>
              </a:rPr>
              <a:t>историй болезни, в автоматическом режиме переданы в Регистр ФГУ МНИОИ им. П.А.Герцена</a:t>
            </a:r>
          </a:p>
        </p:txBody>
      </p:sp>
      <p:sp>
        <p:nvSpPr>
          <p:cNvPr id="112" name="Номер слайда 21"/>
          <p:cNvSpPr txBox="1">
            <a:spLocks noGrp="1"/>
          </p:cNvSpPr>
          <p:nvPr/>
        </p:nvSpPr>
        <p:spPr bwMode="auto">
          <a:xfrm>
            <a:off x="71438" y="6310313"/>
            <a:ext cx="828675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fld id="{242DDF86-4502-4445-AEDC-8F17CE590A72}" type="slidenum">
              <a:rPr lang="ru-RU" sz="140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pPr>
                <a:defRPr/>
              </a:pPr>
              <a:t>22</a:t>
            </a:fld>
            <a:endParaRPr lang="ru-RU" sz="1400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307030" y="62294"/>
            <a:ext cx="1152128" cy="115212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323850" y="428625"/>
            <a:ext cx="122396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ДЦ МЗ РТ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547813" y="285750"/>
            <a:ext cx="7488237" cy="71913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88" name="TextBox 32"/>
          <p:cNvSpPr txBox="1">
            <a:spLocks noChangeArrowheads="1"/>
          </p:cNvSpPr>
          <p:nvPr/>
        </p:nvSpPr>
        <p:spPr bwMode="auto">
          <a:xfrm>
            <a:off x="1692275" y="428625"/>
            <a:ext cx="7343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2000">
                <a:solidFill>
                  <a:schemeClr val="bg1"/>
                </a:solidFill>
                <a:latin typeface="Arial" pitchFamily="34" charset="0"/>
              </a:rPr>
              <a:t>Онко-кластер ДЦ МЗ РТ </a:t>
            </a:r>
          </a:p>
        </p:txBody>
      </p:sp>
      <p:sp>
        <p:nvSpPr>
          <p:cNvPr id="49" name="Овал 48"/>
          <p:cNvSpPr/>
          <p:nvPr/>
        </p:nvSpPr>
        <p:spPr>
          <a:xfrm>
            <a:off x="8576866" y="480832"/>
            <a:ext cx="294794" cy="26596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Ильдар Аюпов\Documents\My Dropbox\Презентация гриши\map-slic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25" y="833438"/>
            <a:ext cx="8640763" cy="709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Oval 8"/>
          <p:cNvSpPr>
            <a:spLocks noChangeArrowheads="1"/>
          </p:cNvSpPr>
          <p:nvPr/>
        </p:nvSpPr>
        <p:spPr bwMode="auto">
          <a:xfrm>
            <a:off x="2151063" y="5019675"/>
            <a:ext cx="187325" cy="188913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CC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5604" name="Oval 11"/>
          <p:cNvSpPr>
            <a:spLocks noChangeArrowheads="1"/>
          </p:cNvSpPr>
          <p:nvPr/>
        </p:nvSpPr>
        <p:spPr bwMode="auto">
          <a:xfrm>
            <a:off x="6718300" y="3519488"/>
            <a:ext cx="242888" cy="252412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CC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6991699" y="4784398"/>
            <a:ext cx="375368" cy="378937"/>
            <a:chOff x="612" y="2795"/>
            <a:chExt cx="272" cy="27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46" name="Oval 16"/>
            <p:cNvSpPr>
              <a:spLocks noChangeArrowheads="1"/>
            </p:cNvSpPr>
            <p:nvPr/>
          </p:nvSpPr>
          <p:spPr bwMode="auto">
            <a:xfrm>
              <a:off x="657" y="2840"/>
              <a:ext cx="181" cy="18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47" name="AutoShape 17"/>
            <p:cNvSpPr>
              <a:spLocks noChangeArrowheads="1"/>
            </p:cNvSpPr>
            <p:nvPr/>
          </p:nvSpPr>
          <p:spPr bwMode="auto">
            <a:xfrm>
              <a:off x="612" y="2795"/>
              <a:ext cx="272" cy="2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76 w 21600"/>
                <a:gd name="T25" fmla="*/ 3176 h 21600"/>
                <a:gd name="T26" fmla="*/ 18424 w 21600"/>
                <a:gd name="T27" fmla="*/ 1842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7159056" y="3226529"/>
            <a:ext cx="375368" cy="378937"/>
            <a:chOff x="612" y="2795"/>
            <a:chExt cx="272" cy="27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49" name="Oval 19"/>
            <p:cNvSpPr>
              <a:spLocks noChangeArrowheads="1"/>
            </p:cNvSpPr>
            <p:nvPr/>
          </p:nvSpPr>
          <p:spPr bwMode="auto">
            <a:xfrm>
              <a:off x="657" y="2840"/>
              <a:ext cx="181" cy="18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50" name="AutoShape 20"/>
            <p:cNvSpPr>
              <a:spLocks noChangeArrowheads="1"/>
            </p:cNvSpPr>
            <p:nvPr/>
          </p:nvSpPr>
          <p:spPr bwMode="auto">
            <a:xfrm>
              <a:off x="612" y="2795"/>
              <a:ext cx="272" cy="2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76 w 21600"/>
                <a:gd name="T25" fmla="*/ 3176 h 21600"/>
                <a:gd name="T26" fmla="*/ 18424 w 21600"/>
                <a:gd name="T27" fmla="*/ 1842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5111062" y="4045777"/>
            <a:ext cx="375368" cy="378937"/>
            <a:chOff x="612" y="2795"/>
            <a:chExt cx="272" cy="27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52" name="Oval 23"/>
            <p:cNvSpPr>
              <a:spLocks noChangeArrowheads="1"/>
            </p:cNvSpPr>
            <p:nvPr/>
          </p:nvSpPr>
          <p:spPr bwMode="auto">
            <a:xfrm>
              <a:off x="657" y="2840"/>
              <a:ext cx="181" cy="18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53" name="AutoShape 24"/>
            <p:cNvSpPr>
              <a:spLocks noChangeArrowheads="1"/>
            </p:cNvSpPr>
            <p:nvPr/>
          </p:nvSpPr>
          <p:spPr bwMode="auto">
            <a:xfrm>
              <a:off x="612" y="2795"/>
              <a:ext cx="272" cy="2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76 w 21600"/>
                <a:gd name="T25" fmla="*/ 3176 h 21600"/>
                <a:gd name="T26" fmla="*/ 18424 w 21600"/>
                <a:gd name="T27" fmla="*/ 1842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2087292" y="4960054"/>
            <a:ext cx="375368" cy="378937"/>
            <a:chOff x="612" y="2795"/>
            <a:chExt cx="272" cy="27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55" name="Oval 27"/>
            <p:cNvSpPr>
              <a:spLocks noChangeArrowheads="1"/>
            </p:cNvSpPr>
            <p:nvPr/>
          </p:nvSpPr>
          <p:spPr bwMode="auto">
            <a:xfrm>
              <a:off x="657" y="2840"/>
              <a:ext cx="181" cy="18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56" name="AutoShape 28"/>
            <p:cNvSpPr>
              <a:spLocks noChangeArrowheads="1"/>
            </p:cNvSpPr>
            <p:nvPr/>
          </p:nvSpPr>
          <p:spPr bwMode="auto">
            <a:xfrm>
              <a:off x="612" y="2795"/>
              <a:ext cx="272" cy="2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76 w 21600"/>
                <a:gd name="T25" fmla="*/ 3176 h 21600"/>
                <a:gd name="T26" fmla="*/ 18424 w 21600"/>
                <a:gd name="T27" fmla="*/ 1842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6635712" y="3513050"/>
            <a:ext cx="375368" cy="378937"/>
            <a:chOff x="612" y="2795"/>
            <a:chExt cx="272" cy="27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58" name="Oval 31"/>
            <p:cNvSpPr>
              <a:spLocks noChangeArrowheads="1"/>
            </p:cNvSpPr>
            <p:nvPr/>
          </p:nvSpPr>
          <p:spPr bwMode="auto">
            <a:xfrm>
              <a:off x="657" y="2840"/>
              <a:ext cx="181" cy="18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59" name="AutoShape 32"/>
            <p:cNvSpPr>
              <a:spLocks noChangeArrowheads="1"/>
            </p:cNvSpPr>
            <p:nvPr/>
          </p:nvSpPr>
          <p:spPr bwMode="auto">
            <a:xfrm>
              <a:off x="612" y="2795"/>
              <a:ext cx="272" cy="2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76 w 21600"/>
                <a:gd name="T25" fmla="*/ 3176 h 21600"/>
                <a:gd name="T26" fmla="*/ 18424 w 21600"/>
                <a:gd name="T27" fmla="*/ 1842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</p:grpSp>
      <p:sp>
        <p:nvSpPr>
          <p:cNvPr id="260" name="Line 38"/>
          <p:cNvSpPr>
            <a:spLocks noChangeShapeType="1"/>
          </p:cNvSpPr>
          <p:nvPr/>
        </p:nvSpPr>
        <p:spPr bwMode="auto">
          <a:xfrm flipH="1" flipV="1">
            <a:off x="4017963" y="3660775"/>
            <a:ext cx="1189037" cy="568325"/>
          </a:xfrm>
          <a:prstGeom prst="line">
            <a:avLst/>
          </a:prstGeom>
          <a:noFill/>
          <a:ln w="44450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stealth" w="med" len="lg"/>
          </a:ln>
        </p:spPr>
        <p:txBody>
          <a:bodyPr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261" name="Line 39"/>
          <p:cNvSpPr>
            <a:spLocks noChangeShapeType="1"/>
          </p:cNvSpPr>
          <p:nvPr/>
        </p:nvSpPr>
        <p:spPr bwMode="auto">
          <a:xfrm flipV="1">
            <a:off x="7040563" y="5157788"/>
            <a:ext cx="125412" cy="444500"/>
          </a:xfrm>
          <a:prstGeom prst="line">
            <a:avLst/>
          </a:prstGeom>
          <a:noFill/>
          <a:ln w="15875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stealth" w="med" len="lg"/>
          </a:ln>
        </p:spPr>
        <p:txBody>
          <a:bodyPr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262" name="Line 40"/>
          <p:cNvSpPr>
            <a:spLocks noChangeShapeType="1"/>
          </p:cNvSpPr>
          <p:nvPr/>
        </p:nvSpPr>
        <p:spPr bwMode="auto">
          <a:xfrm flipH="1" flipV="1">
            <a:off x="7296150" y="5157788"/>
            <a:ext cx="315913" cy="444500"/>
          </a:xfrm>
          <a:prstGeom prst="line">
            <a:avLst/>
          </a:prstGeom>
          <a:noFill/>
          <a:ln w="15875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stealth" w="med" len="lg"/>
          </a:ln>
        </p:spPr>
        <p:txBody>
          <a:bodyPr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263" name="Line 41"/>
          <p:cNvSpPr>
            <a:spLocks noChangeShapeType="1"/>
          </p:cNvSpPr>
          <p:nvPr/>
        </p:nvSpPr>
        <p:spPr bwMode="auto">
          <a:xfrm flipH="1" flipV="1">
            <a:off x="7297738" y="5087938"/>
            <a:ext cx="814387" cy="317500"/>
          </a:xfrm>
          <a:prstGeom prst="line">
            <a:avLst/>
          </a:prstGeom>
          <a:noFill/>
          <a:ln w="15875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stealth" w="med" len="lg"/>
          </a:ln>
        </p:spPr>
        <p:txBody>
          <a:bodyPr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264" name="Line 42"/>
          <p:cNvSpPr>
            <a:spLocks noChangeShapeType="1"/>
          </p:cNvSpPr>
          <p:nvPr/>
        </p:nvSpPr>
        <p:spPr bwMode="auto">
          <a:xfrm flipH="1">
            <a:off x="7297738" y="4627563"/>
            <a:ext cx="688975" cy="188912"/>
          </a:xfrm>
          <a:prstGeom prst="line">
            <a:avLst/>
          </a:prstGeom>
          <a:noFill/>
          <a:ln w="15875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stealth" w="med" len="lg"/>
          </a:ln>
        </p:spPr>
        <p:txBody>
          <a:bodyPr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265" name="Line 43"/>
          <p:cNvSpPr>
            <a:spLocks noChangeShapeType="1"/>
          </p:cNvSpPr>
          <p:nvPr/>
        </p:nvSpPr>
        <p:spPr bwMode="auto">
          <a:xfrm>
            <a:off x="6589713" y="4884738"/>
            <a:ext cx="374650" cy="63500"/>
          </a:xfrm>
          <a:prstGeom prst="line">
            <a:avLst/>
          </a:prstGeom>
          <a:noFill/>
          <a:ln w="15875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stealth" w="med" len="lg"/>
          </a:ln>
        </p:spPr>
        <p:txBody>
          <a:bodyPr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266" name="Line 44"/>
          <p:cNvSpPr>
            <a:spLocks noChangeShapeType="1"/>
          </p:cNvSpPr>
          <p:nvPr/>
        </p:nvSpPr>
        <p:spPr bwMode="auto">
          <a:xfrm flipV="1">
            <a:off x="6654800" y="3916363"/>
            <a:ext cx="125413" cy="444500"/>
          </a:xfrm>
          <a:prstGeom prst="line">
            <a:avLst/>
          </a:prstGeom>
          <a:noFill/>
          <a:ln w="15875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stealth" w="med" len="lg"/>
          </a:ln>
        </p:spPr>
        <p:txBody>
          <a:bodyPr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267" name="Line 45"/>
          <p:cNvSpPr>
            <a:spLocks noChangeShapeType="1"/>
          </p:cNvSpPr>
          <p:nvPr/>
        </p:nvSpPr>
        <p:spPr bwMode="auto">
          <a:xfrm flipV="1">
            <a:off x="6267450" y="3779838"/>
            <a:ext cx="374650" cy="188912"/>
          </a:xfrm>
          <a:prstGeom prst="line">
            <a:avLst/>
          </a:prstGeom>
          <a:noFill/>
          <a:ln w="15875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stealth" w="med" len="lg"/>
          </a:ln>
        </p:spPr>
        <p:txBody>
          <a:bodyPr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268" name="Line 46"/>
          <p:cNvSpPr>
            <a:spLocks noChangeShapeType="1"/>
          </p:cNvSpPr>
          <p:nvPr/>
        </p:nvSpPr>
        <p:spPr bwMode="auto">
          <a:xfrm>
            <a:off x="7040563" y="2933700"/>
            <a:ext cx="212725" cy="301625"/>
          </a:xfrm>
          <a:prstGeom prst="line">
            <a:avLst/>
          </a:prstGeom>
          <a:noFill/>
          <a:ln w="15875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stealth" w="med" len="lg"/>
          </a:ln>
        </p:spPr>
        <p:txBody>
          <a:bodyPr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269" name="Line 47"/>
          <p:cNvSpPr>
            <a:spLocks noChangeShapeType="1"/>
          </p:cNvSpPr>
          <p:nvPr/>
        </p:nvSpPr>
        <p:spPr bwMode="auto">
          <a:xfrm flipH="1">
            <a:off x="7426325" y="2806700"/>
            <a:ext cx="188913" cy="442913"/>
          </a:xfrm>
          <a:prstGeom prst="line">
            <a:avLst/>
          </a:prstGeom>
          <a:noFill/>
          <a:ln w="15875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stealth" w="med" len="lg"/>
          </a:ln>
        </p:spPr>
        <p:txBody>
          <a:bodyPr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270" name="Line 48"/>
          <p:cNvSpPr>
            <a:spLocks noChangeShapeType="1"/>
          </p:cNvSpPr>
          <p:nvPr/>
        </p:nvSpPr>
        <p:spPr bwMode="auto">
          <a:xfrm flipH="1" flipV="1">
            <a:off x="7564438" y="3489325"/>
            <a:ext cx="742950" cy="349250"/>
          </a:xfrm>
          <a:prstGeom prst="line">
            <a:avLst/>
          </a:prstGeom>
          <a:noFill/>
          <a:ln w="15875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stealth" w="med" len="lg"/>
          </a:ln>
        </p:spPr>
        <p:txBody>
          <a:bodyPr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271" name="Line 49"/>
          <p:cNvSpPr>
            <a:spLocks noChangeShapeType="1"/>
          </p:cNvSpPr>
          <p:nvPr/>
        </p:nvSpPr>
        <p:spPr bwMode="auto">
          <a:xfrm flipH="1" flipV="1">
            <a:off x="6910388" y="3911600"/>
            <a:ext cx="188912" cy="317500"/>
          </a:xfrm>
          <a:prstGeom prst="line">
            <a:avLst/>
          </a:prstGeom>
          <a:noFill/>
          <a:ln w="15875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stealth" w="med" len="lg"/>
          </a:ln>
        </p:spPr>
        <p:txBody>
          <a:bodyPr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272" name="Line 50"/>
          <p:cNvSpPr>
            <a:spLocks noChangeShapeType="1"/>
          </p:cNvSpPr>
          <p:nvPr/>
        </p:nvSpPr>
        <p:spPr bwMode="auto">
          <a:xfrm flipH="1">
            <a:off x="7489825" y="2873375"/>
            <a:ext cx="563563" cy="441325"/>
          </a:xfrm>
          <a:prstGeom prst="line">
            <a:avLst/>
          </a:prstGeom>
          <a:noFill/>
          <a:ln w="15875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stealth" w="med" len="lg"/>
          </a:ln>
        </p:spPr>
        <p:txBody>
          <a:bodyPr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273" name="Line 51"/>
          <p:cNvSpPr>
            <a:spLocks noChangeShapeType="1"/>
          </p:cNvSpPr>
          <p:nvPr/>
        </p:nvSpPr>
        <p:spPr bwMode="auto">
          <a:xfrm flipV="1">
            <a:off x="4467225" y="4387850"/>
            <a:ext cx="688975" cy="820738"/>
          </a:xfrm>
          <a:prstGeom prst="line">
            <a:avLst/>
          </a:prstGeom>
          <a:noFill/>
          <a:ln w="15875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stealth" w="med" len="lg"/>
          </a:ln>
        </p:spPr>
        <p:txBody>
          <a:bodyPr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274" name="Line 52"/>
          <p:cNvSpPr>
            <a:spLocks noChangeShapeType="1"/>
          </p:cNvSpPr>
          <p:nvPr/>
        </p:nvSpPr>
        <p:spPr bwMode="auto">
          <a:xfrm>
            <a:off x="6718300" y="3194050"/>
            <a:ext cx="63500" cy="317500"/>
          </a:xfrm>
          <a:prstGeom prst="line">
            <a:avLst/>
          </a:prstGeom>
          <a:noFill/>
          <a:ln w="15875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stealth" w="med" len="lg"/>
          </a:ln>
        </p:spPr>
        <p:txBody>
          <a:bodyPr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275" name="Line 53"/>
          <p:cNvSpPr>
            <a:spLocks noChangeShapeType="1"/>
          </p:cNvSpPr>
          <p:nvPr/>
        </p:nvSpPr>
        <p:spPr bwMode="auto">
          <a:xfrm>
            <a:off x="6140450" y="3452813"/>
            <a:ext cx="485775" cy="192087"/>
          </a:xfrm>
          <a:prstGeom prst="line">
            <a:avLst/>
          </a:prstGeom>
          <a:noFill/>
          <a:ln w="15875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stealth" w="med" len="lg"/>
          </a:ln>
        </p:spPr>
        <p:txBody>
          <a:bodyPr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276" name="Line 56"/>
          <p:cNvSpPr>
            <a:spLocks noChangeShapeType="1"/>
          </p:cNvSpPr>
          <p:nvPr/>
        </p:nvSpPr>
        <p:spPr bwMode="auto">
          <a:xfrm flipV="1">
            <a:off x="5240338" y="4464050"/>
            <a:ext cx="61912" cy="1138238"/>
          </a:xfrm>
          <a:prstGeom prst="line">
            <a:avLst/>
          </a:prstGeom>
          <a:noFill/>
          <a:ln w="15875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stealth" w="med" len="lg"/>
          </a:ln>
        </p:spPr>
        <p:txBody>
          <a:bodyPr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277" name="Line 57"/>
          <p:cNvSpPr>
            <a:spLocks noChangeShapeType="1"/>
          </p:cNvSpPr>
          <p:nvPr/>
        </p:nvSpPr>
        <p:spPr bwMode="auto">
          <a:xfrm flipH="1" flipV="1">
            <a:off x="5432425" y="4387850"/>
            <a:ext cx="563563" cy="820738"/>
          </a:xfrm>
          <a:prstGeom prst="line">
            <a:avLst/>
          </a:prstGeom>
          <a:noFill/>
          <a:ln w="15875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stealth" w="med" len="lg"/>
          </a:ln>
        </p:spPr>
        <p:txBody>
          <a:bodyPr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278" name="Line 58"/>
          <p:cNvSpPr>
            <a:spLocks noChangeShapeType="1"/>
          </p:cNvSpPr>
          <p:nvPr/>
        </p:nvSpPr>
        <p:spPr bwMode="auto">
          <a:xfrm flipV="1">
            <a:off x="1968500" y="5281613"/>
            <a:ext cx="179388" cy="200025"/>
          </a:xfrm>
          <a:prstGeom prst="line">
            <a:avLst/>
          </a:prstGeom>
          <a:noFill/>
          <a:ln w="15875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stealth" w="med" len="lg"/>
          </a:ln>
        </p:spPr>
        <p:txBody>
          <a:bodyPr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279" name="Line 60"/>
          <p:cNvSpPr>
            <a:spLocks noChangeShapeType="1"/>
          </p:cNvSpPr>
          <p:nvPr/>
        </p:nvSpPr>
        <p:spPr bwMode="auto">
          <a:xfrm flipH="1" flipV="1">
            <a:off x="2408238" y="5278438"/>
            <a:ext cx="611187" cy="106362"/>
          </a:xfrm>
          <a:prstGeom prst="line">
            <a:avLst/>
          </a:prstGeom>
          <a:noFill/>
          <a:ln w="15875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stealth" w="med" len="lg"/>
          </a:ln>
        </p:spPr>
        <p:txBody>
          <a:bodyPr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280" name="Line 61"/>
          <p:cNvSpPr>
            <a:spLocks noChangeShapeType="1"/>
          </p:cNvSpPr>
          <p:nvPr/>
        </p:nvSpPr>
        <p:spPr bwMode="auto">
          <a:xfrm flipV="1">
            <a:off x="4659313" y="4232275"/>
            <a:ext cx="438150" cy="128588"/>
          </a:xfrm>
          <a:prstGeom prst="line">
            <a:avLst/>
          </a:prstGeom>
          <a:noFill/>
          <a:ln w="15875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stealth" w="med" len="lg"/>
          </a:ln>
        </p:spPr>
        <p:txBody>
          <a:bodyPr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281" name="Line 62"/>
          <p:cNvSpPr>
            <a:spLocks noChangeShapeType="1"/>
          </p:cNvSpPr>
          <p:nvPr/>
        </p:nvSpPr>
        <p:spPr bwMode="auto">
          <a:xfrm flipH="1">
            <a:off x="2343150" y="4268788"/>
            <a:ext cx="327025" cy="679450"/>
          </a:xfrm>
          <a:prstGeom prst="line">
            <a:avLst/>
          </a:prstGeom>
          <a:noFill/>
          <a:ln w="15875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stealth" w="med" len="lg"/>
          </a:ln>
        </p:spPr>
        <p:txBody>
          <a:bodyPr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282" name="Line 63"/>
          <p:cNvSpPr>
            <a:spLocks noChangeShapeType="1"/>
          </p:cNvSpPr>
          <p:nvPr/>
        </p:nvSpPr>
        <p:spPr bwMode="auto">
          <a:xfrm flipV="1">
            <a:off x="3565525" y="3805238"/>
            <a:ext cx="188913" cy="946150"/>
          </a:xfrm>
          <a:prstGeom prst="line">
            <a:avLst/>
          </a:prstGeom>
          <a:noFill/>
          <a:ln w="15875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stealth" w="med" len="lg"/>
          </a:ln>
        </p:spPr>
        <p:txBody>
          <a:bodyPr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283" name="Line 64"/>
          <p:cNvSpPr>
            <a:spLocks noChangeShapeType="1"/>
          </p:cNvSpPr>
          <p:nvPr/>
        </p:nvSpPr>
        <p:spPr bwMode="auto">
          <a:xfrm flipH="1">
            <a:off x="2447925" y="4792663"/>
            <a:ext cx="704850" cy="293687"/>
          </a:xfrm>
          <a:prstGeom prst="line">
            <a:avLst/>
          </a:prstGeom>
          <a:noFill/>
          <a:ln w="15875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stealth" w="med" len="lg"/>
          </a:ln>
        </p:spPr>
        <p:txBody>
          <a:bodyPr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284" name="Line 65"/>
          <p:cNvSpPr>
            <a:spLocks noChangeShapeType="1"/>
          </p:cNvSpPr>
          <p:nvPr/>
        </p:nvSpPr>
        <p:spPr bwMode="auto">
          <a:xfrm flipH="1">
            <a:off x="3887788" y="2484438"/>
            <a:ext cx="61912" cy="569912"/>
          </a:xfrm>
          <a:prstGeom prst="line">
            <a:avLst/>
          </a:prstGeom>
          <a:noFill/>
          <a:ln w="15875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stealth" w="med" len="lg"/>
          </a:ln>
        </p:spPr>
        <p:txBody>
          <a:bodyPr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285" name="Line 66"/>
          <p:cNvSpPr>
            <a:spLocks noChangeShapeType="1"/>
          </p:cNvSpPr>
          <p:nvPr/>
        </p:nvSpPr>
        <p:spPr bwMode="auto">
          <a:xfrm>
            <a:off x="3052763" y="3187700"/>
            <a:ext cx="374650" cy="127000"/>
          </a:xfrm>
          <a:prstGeom prst="line">
            <a:avLst/>
          </a:prstGeom>
          <a:noFill/>
          <a:ln w="15875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stealth" w="med" len="lg"/>
          </a:ln>
        </p:spPr>
        <p:txBody>
          <a:bodyPr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286" name="Line 67"/>
          <p:cNvSpPr>
            <a:spLocks noChangeShapeType="1"/>
          </p:cNvSpPr>
          <p:nvPr/>
        </p:nvSpPr>
        <p:spPr bwMode="auto">
          <a:xfrm>
            <a:off x="3375025" y="2867025"/>
            <a:ext cx="187325" cy="252413"/>
          </a:xfrm>
          <a:prstGeom prst="line">
            <a:avLst/>
          </a:prstGeom>
          <a:noFill/>
          <a:ln w="15875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stealth" w="med" len="lg"/>
          </a:ln>
        </p:spPr>
        <p:txBody>
          <a:bodyPr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287" name="Line 69"/>
          <p:cNvSpPr>
            <a:spLocks noChangeShapeType="1"/>
          </p:cNvSpPr>
          <p:nvPr/>
        </p:nvSpPr>
        <p:spPr bwMode="auto">
          <a:xfrm flipH="1" flipV="1">
            <a:off x="3887788" y="3802063"/>
            <a:ext cx="127000" cy="885825"/>
          </a:xfrm>
          <a:prstGeom prst="line">
            <a:avLst/>
          </a:prstGeom>
          <a:noFill/>
          <a:ln w="15875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stealth" w="med" len="lg"/>
          </a:ln>
        </p:spPr>
        <p:txBody>
          <a:bodyPr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grpSp>
        <p:nvGrpSpPr>
          <p:cNvPr id="8" name="Group 71"/>
          <p:cNvGrpSpPr>
            <a:grpSpLocks/>
          </p:cNvGrpSpPr>
          <p:nvPr/>
        </p:nvGrpSpPr>
        <p:grpSpPr bwMode="auto">
          <a:xfrm>
            <a:off x="4274278" y="2413039"/>
            <a:ext cx="375368" cy="378937"/>
            <a:chOff x="612" y="2795"/>
            <a:chExt cx="272" cy="27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89" name="Oval 72"/>
            <p:cNvSpPr>
              <a:spLocks noChangeArrowheads="1"/>
            </p:cNvSpPr>
            <p:nvPr/>
          </p:nvSpPr>
          <p:spPr bwMode="auto">
            <a:xfrm>
              <a:off x="657" y="2840"/>
              <a:ext cx="181" cy="18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290" name="AutoShape 73"/>
            <p:cNvSpPr>
              <a:spLocks noChangeArrowheads="1"/>
            </p:cNvSpPr>
            <p:nvPr/>
          </p:nvSpPr>
          <p:spPr bwMode="auto">
            <a:xfrm>
              <a:off x="612" y="2795"/>
              <a:ext cx="272" cy="2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76 w 21600"/>
                <a:gd name="T25" fmla="*/ 3176 h 21600"/>
                <a:gd name="T26" fmla="*/ 18424 w 21600"/>
                <a:gd name="T27" fmla="*/ 1842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</p:grpSp>
      <p:sp>
        <p:nvSpPr>
          <p:cNvPr id="291" name="Line 74"/>
          <p:cNvSpPr>
            <a:spLocks noChangeShapeType="1"/>
          </p:cNvSpPr>
          <p:nvPr/>
        </p:nvSpPr>
        <p:spPr bwMode="auto">
          <a:xfrm>
            <a:off x="4003675" y="2306638"/>
            <a:ext cx="279400" cy="200025"/>
          </a:xfrm>
          <a:prstGeom prst="line">
            <a:avLst/>
          </a:prstGeom>
          <a:noFill/>
          <a:ln w="15875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stealth" w="med" len="lg"/>
          </a:ln>
        </p:spPr>
        <p:txBody>
          <a:bodyPr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292" name="Line 75"/>
          <p:cNvSpPr>
            <a:spLocks noChangeShapeType="1"/>
          </p:cNvSpPr>
          <p:nvPr/>
        </p:nvSpPr>
        <p:spPr bwMode="auto">
          <a:xfrm flipV="1">
            <a:off x="4275138" y="2771775"/>
            <a:ext cx="87312" cy="152400"/>
          </a:xfrm>
          <a:prstGeom prst="line">
            <a:avLst/>
          </a:prstGeom>
          <a:noFill/>
          <a:ln w="15875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stealth" w="med" len="lg"/>
          </a:ln>
        </p:spPr>
        <p:txBody>
          <a:bodyPr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293" name="Line 76"/>
          <p:cNvSpPr>
            <a:spLocks noChangeShapeType="1"/>
          </p:cNvSpPr>
          <p:nvPr/>
        </p:nvSpPr>
        <p:spPr bwMode="auto">
          <a:xfrm flipH="1" flipV="1">
            <a:off x="2276475" y="5343525"/>
            <a:ext cx="0" cy="182563"/>
          </a:xfrm>
          <a:prstGeom prst="line">
            <a:avLst/>
          </a:prstGeom>
          <a:noFill/>
          <a:ln w="15875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stealth" w="med" len="lg"/>
          </a:ln>
        </p:spPr>
        <p:txBody>
          <a:bodyPr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294" name="Line 77"/>
          <p:cNvSpPr>
            <a:spLocks noChangeShapeType="1"/>
          </p:cNvSpPr>
          <p:nvPr/>
        </p:nvSpPr>
        <p:spPr bwMode="auto">
          <a:xfrm flipH="1">
            <a:off x="2451100" y="4595813"/>
            <a:ext cx="558800" cy="441325"/>
          </a:xfrm>
          <a:prstGeom prst="line">
            <a:avLst/>
          </a:prstGeom>
          <a:noFill/>
          <a:ln w="15875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stealth" w="med" len="lg"/>
          </a:ln>
        </p:spPr>
        <p:txBody>
          <a:bodyPr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295" name="Line 78"/>
          <p:cNvSpPr>
            <a:spLocks noChangeShapeType="1"/>
          </p:cNvSpPr>
          <p:nvPr/>
        </p:nvSpPr>
        <p:spPr bwMode="auto">
          <a:xfrm flipV="1">
            <a:off x="1863725" y="5245100"/>
            <a:ext cx="234950" cy="152400"/>
          </a:xfrm>
          <a:prstGeom prst="line">
            <a:avLst/>
          </a:prstGeom>
          <a:noFill/>
          <a:ln w="15875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stealth" w="med" len="lg"/>
          </a:ln>
        </p:spPr>
        <p:txBody>
          <a:bodyPr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296" name="Line 83"/>
          <p:cNvSpPr>
            <a:spLocks noChangeShapeType="1"/>
          </p:cNvSpPr>
          <p:nvPr/>
        </p:nvSpPr>
        <p:spPr bwMode="auto">
          <a:xfrm flipH="1">
            <a:off x="4649788" y="2495550"/>
            <a:ext cx="541337" cy="65088"/>
          </a:xfrm>
          <a:prstGeom prst="line">
            <a:avLst/>
          </a:prstGeom>
          <a:noFill/>
          <a:ln w="15875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stealth" w="med" len="lg"/>
          </a:ln>
        </p:spPr>
        <p:txBody>
          <a:bodyPr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297" name="Line 84"/>
          <p:cNvSpPr>
            <a:spLocks noChangeShapeType="1"/>
          </p:cNvSpPr>
          <p:nvPr/>
        </p:nvSpPr>
        <p:spPr bwMode="auto">
          <a:xfrm flipH="1" flipV="1">
            <a:off x="4498975" y="2809875"/>
            <a:ext cx="26988" cy="206375"/>
          </a:xfrm>
          <a:prstGeom prst="line">
            <a:avLst/>
          </a:prstGeom>
          <a:noFill/>
          <a:ln w="15875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stealth" w="med" len="lg"/>
          </a:ln>
        </p:spPr>
        <p:txBody>
          <a:bodyPr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298" name="Line 85"/>
          <p:cNvSpPr>
            <a:spLocks noChangeShapeType="1"/>
          </p:cNvSpPr>
          <p:nvPr/>
        </p:nvSpPr>
        <p:spPr bwMode="auto">
          <a:xfrm>
            <a:off x="4243388" y="2101850"/>
            <a:ext cx="142875" cy="301625"/>
          </a:xfrm>
          <a:prstGeom prst="line">
            <a:avLst/>
          </a:prstGeom>
          <a:noFill/>
          <a:ln w="15875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stealth" w="med" len="lg"/>
          </a:ln>
        </p:spPr>
        <p:txBody>
          <a:bodyPr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299" name="Line 86"/>
          <p:cNvSpPr>
            <a:spLocks noChangeShapeType="1"/>
          </p:cNvSpPr>
          <p:nvPr/>
        </p:nvSpPr>
        <p:spPr bwMode="auto">
          <a:xfrm flipV="1">
            <a:off x="4065588" y="2641600"/>
            <a:ext cx="201612" cy="85725"/>
          </a:xfrm>
          <a:prstGeom prst="line">
            <a:avLst/>
          </a:prstGeom>
          <a:noFill/>
          <a:ln w="15875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stealth" w="med" len="lg"/>
          </a:ln>
        </p:spPr>
        <p:txBody>
          <a:bodyPr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300" name="Line 88"/>
          <p:cNvSpPr>
            <a:spLocks noChangeShapeType="1"/>
          </p:cNvSpPr>
          <p:nvPr/>
        </p:nvSpPr>
        <p:spPr bwMode="auto">
          <a:xfrm flipH="1" flipV="1">
            <a:off x="5384800" y="4243388"/>
            <a:ext cx="625475" cy="444500"/>
          </a:xfrm>
          <a:prstGeom prst="line">
            <a:avLst/>
          </a:prstGeom>
          <a:noFill/>
          <a:ln w="15875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stealth" w="med" len="lg"/>
          </a:ln>
        </p:spPr>
        <p:txBody>
          <a:bodyPr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301" name="Line 89"/>
          <p:cNvSpPr>
            <a:spLocks noChangeShapeType="1"/>
          </p:cNvSpPr>
          <p:nvPr/>
        </p:nvSpPr>
        <p:spPr bwMode="auto">
          <a:xfrm flipH="1" flipV="1">
            <a:off x="5341938" y="4332288"/>
            <a:ext cx="314325" cy="1138237"/>
          </a:xfrm>
          <a:prstGeom prst="line">
            <a:avLst/>
          </a:prstGeom>
          <a:noFill/>
          <a:ln w="15875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stealth" w="med" len="lg"/>
          </a:ln>
        </p:spPr>
        <p:txBody>
          <a:bodyPr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302" name="Line 90"/>
          <p:cNvSpPr>
            <a:spLocks noChangeShapeType="1"/>
          </p:cNvSpPr>
          <p:nvPr/>
        </p:nvSpPr>
        <p:spPr bwMode="auto">
          <a:xfrm flipV="1">
            <a:off x="4789488" y="4470400"/>
            <a:ext cx="431800" cy="1000125"/>
          </a:xfrm>
          <a:prstGeom prst="line">
            <a:avLst/>
          </a:prstGeom>
          <a:noFill/>
          <a:ln w="15875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stealth" w="med" len="lg"/>
          </a:ln>
        </p:spPr>
        <p:txBody>
          <a:bodyPr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303" name="Line 95"/>
          <p:cNvSpPr>
            <a:spLocks noChangeShapeType="1"/>
          </p:cNvSpPr>
          <p:nvPr/>
        </p:nvSpPr>
        <p:spPr bwMode="auto">
          <a:xfrm flipV="1">
            <a:off x="4467225" y="4248150"/>
            <a:ext cx="750888" cy="568325"/>
          </a:xfrm>
          <a:prstGeom prst="line">
            <a:avLst/>
          </a:prstGeom>
          <a:noFill/>
          <a:ln w="15875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stealth" w="med" len="lg"/>
          </a:ln>
        </p:spPr>
        <p:txBody>
          <a:bodyPr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304" name="Line 96"/>
          <p:cNvSpPr>
            <a:spLocks noChangeShapeType="1"/>
          </p:cNvSpPr>
          <p:nvPr/>
        </p:nvSpPr>
        <p:spPr bwMode="auto">
          <a:xfrm>
            <a:off x="6332538" y="3152775"/>
            <a:ext cx="363537" cy="392113"/>
          </a:xfrm>
          <a:prstGeom prst="line">
            <a:avLst/>
          </a:prstGeom>
          <a:noFill/>
          <a:ln w="15875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stealth" w="med" len="lg"/>
          </a:ln>
        </p:spPr>
        <p:txBody>
          <a:bodyPr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305" name="Line 98"/>
          <p:cNvSpPr>
            <a:spLocks noChangeShapeType="1"/>
          </p:cNvSpPr>
          <p:nvPr/>
        </p:nvSpPr>
        <p:spPr bwMode="auto">
          <a:xfrm flipH="1" flipV="1">
            <a:off x="7234238" y="5202238"/>
            <a:ext cx="65087" cy="568325"/>
          </a:xfrm>
          <a:prstGeom prst="line">
            <a:avLst/>
          </a:prstGeom>
          <a:noFill/>
          <a:ln w="15875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stealth" w="med" len="lg"/>
          </a:ln>
        </p:spPr>
        <p:txBody>
          <a:bodyPr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306" name="Line 99"/>
          <p:cNvSpPr>
            <a:spLocks noChangeShapeType="1"/>
          </p:cNvSpPr>
          <p:nvPr/>
        </p:nvSpPr>
        <p:spPr bwMode="auto">
          <a:xfrm flipV="1">
            <a:off x="6770688" y="5110163"/>
            <a:ext cx="249237" cy="254000"/>
          </a:xfrm>
          <a:prstGeom prst="line">
            <a:avLst/>
          </a:prstGeom>
          <a:noFill/>
          <a:ln w="15875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stealth" w="med" len="lg"/>
          </a:ln>
        </p:spPr>
        <p:txBody>
          <a:bodyPr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307" name="Line 100"/>
          <p:cNvSpPr>
            <a:spLocks noChangeShapeType="1"/>
          </p:cNvSpPr>
          <p:nvPr/>
        </p:nvSpPr>
        <p:spPr bwMode="auto">
          <a:xfrm flipV="1">
            <a:off x="6386513" y="3771900"/>
            <a:ext cx="374650" cy="568325"/>
          </a:xfrm>
          <a:prstGeom prst="line">
            <a:avLst/>
          </a:prstGeom>
          <a:noFill/>
          <a:ln w="15875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stealth" w="med" len="lg"/>
          </a:ln>
        </p:spPr>
        <p:txBody>
          <a:bodyPr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308" name="Line 101"/>
          <p:cNvSpPr>
            <a:spLocks noChangeShapeType="1"/>
          </p:cNvSpPr>
          <p:nvPr/>
        </p:nvSpPr>
        <p:spPr bwMode="auto">
          <a:xfrm flipH="1" flipV="1">
            <a:off x="6846888" y="3795713"/>
            <a:ext cx="63500" cy="695325"/>
          </a:xfrm>
          <a:prstGeom prst="line">
            <a:avLst/>
          </a:prstGeom>
          <a:noFill/>
          <a:ln w="15875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stealth" w="med" len="lg"/>
          </a:ln>
        </p:spPr>
        <p:txBody>
          <a:bodyPr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309" name="Line 102"/>
          <p:cNvSpPr>
            <a:spLocks noChangeShapeType="1"/>
          </p:cNvSpPr>
          <p:nvPr/>
        </p:nvSpPr>
        <p:spPr bwMode="auto">
          <a:xfrm>
            <a:off x="6908800" y="4603750"/>
            <a:ext cx="188913" cy="190500"/>
          </a:xfrm>
          <a:prstGeom prst="line">
            <a:avLst/>
          </a:prstGeom>
          <a:noFill/>
          <a:ln w="15875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stealth" w="med" len="lg"/>
          </a:ln>
        </p:spPr>
        <p:txBody>
          <a:bodyPr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310" name="Line 103"/>
          <p:cNvSpPr>
            <a:spLocks noChangeShapeType="1"/>
          </p:cNvSpPr>
          <p:nvPr/>
        </p:nvSpPr>
        <p:spPr bwMode="auto">
          <a:xfrm>
            <a:off x="6654800" y="3027363"/>
            <a:ext cx="625475" cy="317500"/>
          </a:xfrm>
          <a:prstGeom prst="line">
            <a:avLst/>
          </a:prstGeom>
          <a:noFill/>
          <a:ln w="15875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stealth" w="med" len="lg"/>
          </a:ln>
        </p:spPr>
        <p:txBody>
          <a:bodyPr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311" name="Line 104"/>
          <p:cNvSpPr>
            <a:spLocks noChangeShapeType="1"/>
          </p:cNvSpPr>
          <p:nvPr/>
        </p:nvSpPr>
        <p:spPr bwMode="auto">
          <a:xfrm flipH="1">
            <a:off x="7407275" y="2844800"/>
            <a:ext cx="436563" cy="504825"/>
          </a:xfrm>
          <a:prstGeom prst="line">
            <a:avLst/>
          </a:prstGeom>
          <a:noFill/>
          <a:ln w="15875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stealth" w="med" len="lg"/>
          </a:ln>
        </p:spPr>
        <p:txBody>
          <a:bodyPr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312" name="Line 105"/>
          <p:cNvSpPr>
            <a:spLocks noChangeShapeType="1"/>
          </p:cNvSpPr>
          <p:nvPr/>
        </p:nvSpPr>
        <p:spPr bwMode="auto">
          <a:xfrm>
            <a:off x="7297738" y="2873375"/>
            <a:ext cx="61912" cy="441325"/>
          </a:xfrm>
          <a:prstGeom prst="line">
            <a:avLst/>
          </a:prstGeom>
          <a:noFill/>
          <a:ln w="15875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stealth" w="med" len="lg"/>
          </a:ln>
        </p:spPr>
        <p:txBody>
          <a:bodyPr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313" name="Line 117"/>
          <p:cNvSpPr>
            <a:spLocks noChangeShapeType="1"/>
          </p:cNvSpPr>
          <p:nvPr/>
        </p:nvSpPr>
        <p:spPr bwMode="auto">
          <a:xfrm flipV="1">
            <a:off x="2906713" y="3525838"/>
            <a:ext cx="641350" cy="425450"/>
          </a:xfrm>
          <a:prstGeom prst="line">
            <a:avLst/>
          </a:prstGeom>
          <a:noFill/>
          <a:ln w="15875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stealth" w="med" len="lg"/>
          </a:ln>
        </p:spPr>
        <p:txBody>
          <a:bodyPr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25662" name="AutoShape 119"/>
          <p:cNvSpPr>
            <a:spLocks noChangeArrowheads="1"/>
          </p:cNvSpPr>
          <p:nvPr/>
        </p:nvSpPr>
        <p:spPr bwMode="auto">
          <a:xfrm>
            <a:off x="3557588" y="3117850"/>
            <a:ext cx="500062" cy="5238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63" name="Oval 120"/>
          <p:cNvSpPr>
            <a:spLocks noChangeArrowheads="1"/>
          </p:cNvSpPr>
          <p:nvPr/>
        </p:nvSpPr>
        <p:spPr bwMode="auto">
          <a:xfrm>
            <a:off x="3622675" y="3184525"/>
            <a:ext cx="374650" cy="377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6" name="Line 35"/>
          <p:cNvSpPr>
            <a:spLocks noChangeShapeType="1"/>
          </p:cNvSpPr>
          <p:nvPr/>
        </p:nvSpPr>
        <p:spPr bwMode="auto">
          <a:xfrm flipV="1">
            <a:off x="2343150" y="3622675"/>
            <a:ext cx="1316038" cy="1455738"/>
          </a:xfrm>
          <a:prstGeom prst="line">
            <a:avLst/>
          </a:prstGeom>
          <a:noFill/>
          <a:ln w="44450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stealth" w="med" len="lg"/>
          </a:ln>
        </p:spPr>
        <p:txBody>
          <a:bodyPr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317" name="Line 92"/>
          <p:cNvSpPr>
            <a:spLocks noChangeShapeType="1"/>
          </p:cNvSpPr>
          <p:nvPr/>
        </p:nvSpPr>
        <p:spPr bwMode="auto">
          <a:xfrm>
            <a:off x="3567113" y="2554288"/>
            <a:ext cx="187325" cy="695325"/>
          </a:xfrm>
          <a:prstGeom prst="line">
            <a:avLst/>
          </a:prstGeom>
          <a:noFill/>
          <a:ln w="15875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stealth" w="med" len="lg"/>
          </a:ln>
        </p:spPr>
        <p:txBody>
          <a:bodyPr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318" name="Line 93"/>
          <p:cNvSpPr>
            <a:spLocks noChangeShapeType="1"/>
          </p:cNvSpPr>
          <p:nvPr/>
        </p:nvSpPr>
        <p:spPr bwMode="auto">
          <a:xfrm flipV="1">
            <a:off x="2906713" y="3449638"/>
            <a:ext cx="706437" cy="119062"/>
          </a:xfrm>
          <a:prstGeom prst="line">
            <a:avLst/>
          </a:prstGeom>
          <a:noFill/>
          <a:ln w="15875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stealth" w="med" len="lg"/>
          </a:ln>
        </p:spPr>
        <p:txBody>
          <a:bodyPr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319" name="Line 37"/>
          <p:cNvSpPr>
            <a:spLocks noChangeShapeType="1"/>
          </p:cNvSpPr>
          <p:nvPr/>
        </p:nvSpPr>
        <p:spPr bwMode="auto">
          <a:xfrm flipH="1" flipV="1">
            <a:off x="3951288" y="3557588"/>
            <a:ext cx="3130550" cy="1390650"/>
          </a:xfrm>
          <a:prstGeom prst="line">
            <a:avLst/>
          </a:prstGeom>
          <a:noFill/>
          <a:ln w="44450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stealth" w="med" len="lg"/>
          </a:ln>
        </p:spPr>
        <p:txBody>
          <a:bodyPr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320" name="Line 36"/>
          <p:cNvSpPr>
            <a:spLocks noChangeShapeType="1"/>
          </p:cNvSpPr>
          <p:nvPr/>
        </p:nvSpPr>
        <p:spPr bwMode="auto">
          <a:xfrm flipH="1" flipV="1">
            <a:off x="3951288" y="3454400"/>
            <a:ext cx="2755900" cy="252413"/>
          </a:xfrm>
          <a:prstGeom prst="line">
            <a:avLst/>
          </a:prstGeom>
          <a:noFill/>
          <a:ln w="44450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stealth" w="med" len="lg"/>
          </a:ln>
        </p:spPr>
        <p:txBody>
          <a:bodyPr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321" name="Line 54"/>
          <p:cNvSpPr>
            <a:spLocks noChangeShapeType="1"/>
          </p:cNvSpPr>
          <p:nvPr/>
        </p:nvSpPr>
        <p:spPr bwMode="auto">
          <a:xfrm flipH="1" flipV="1">
            <a:off x="3951288" y="3252788"/>
            <a:ext cx="3255962" cy="127000"/>
          </a:xfrm>
          <a:prstGeom prst="line">
            <a:avLst/>
          </a:prstGeom>
          <a:noFill/>
          <a:ln w="44450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stealth" w="med" len="lg"/>
          </a:ln>
        </p:spPr>
        <p:txBody>
          <a:bodyPr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322" name="Line 82"/>
          <p:cNvSpPr>
            <a:spLocks noChangeShapeType="1"/>
          </p:cNvSpPr>
          <p:nvPr/>
        </p:nvSpPr>
        <p:spPr bwMode="auto">
          <a:xfrm flipV="1">
            <a:off x="3760788" y="3609975"/>
            <a:ext cx="61912" cy="1077913"/>
          </a:xfrm>
          <a:prstGeom prst="line">
            <a:avLst/>
          </a:prstGeom>
          <a:noFill/>
          <a:ln w="15875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stealth" w="med" len="lg"/>
          </a:ln>
        </p:spPr>
        <p:txBody>
          <a:bodyPr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323" name="Line 94"/>
          <p:cNvSpPr>
            <a:spLocks noChangeShapeType="1"/>
          </p:cNvSpPr>
          <p:nvPr/>
        </p:nvSpPr>
        <p:spPr bwMode="auto">
          <a:xfrm flipV="1">
            <a:off x="3373438" y="3605213"/>
            <a:ext cx="374650" cy="936625"/>
          </a:xfrm>
          <a:prstGeom prst="line">
            <a:avLst/>
          </a:prstGeom>
          <a:noFill/>
          <a:ln w="15875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stealth" w="med" len="lg"/>
          </a:ln>
        </p:spPr>
        <p:txBody>
          <a:bodyPr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324" name="Line 106"/>
          <p:cNvSpPr>
            <a:spLocks noChangeShapeType="1"/>
          </p:cNvSpPr>
          <p:nvPr/>
        </p:nvSpPr>
        <p:spPr bwMode="auto">
          <a:xfrm>
            <a:off x="3246438" y="3125788"/>
            <a:ext cx="374650" cy="188912"/>
          </a:xfrm>
          <a:prstGeom prst="line">
            <a:avLst/>
          </a:prstGeom>
          <a:noFill/>
          <a:ln w="15875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stealth" w="med" len="lg"/>
          </a:ln>
        </p:spPr>
        <p:txBody>
          <a:bodyPr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325" name="Line 87"/>
          <p:cNvSpPr>
            <a:spLocks noChangeShapeType="1"/>
          </p:cNvSpPr>
          <p:nvPr/>
        </p:nvSpPr>
        <p:spPr bwMode="auto">
          <a:xfrm flipH="1" flipV="1">
            <a:off x="3887788" y="3602038"/>
            <a:ext cx="376237" cy="823912"/>
          </a:xfrm>
          <a:prstGeom prst="line">
            <a:avLst/>
          </a:prstGeom>
          <a:noFill/>
          <a:ln w="15875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stealth" w="med" len="lg"/>
          </a:ln>
        </p:spPr>
        <p:txBody>
          <a:bodyPr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326" name="Прямоугольник 389"/>
          <p:cNvSpPr>
            <a:spLocks noChangeArrowheads="1"/>
          </p:cNvSpPr>
          <p:nvPr/>
        </p:nvSpPr>
        <p:spPr bwMode="auto">
          <a:xfrm>
            <a:off x="142875" y="1860550"/>
            <a:ext cx="3076575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</a:endParaRPr>
          </a:p>
          <a:p>
            <a:pPr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Архивировано исследований –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</a:rPr>
              <a:t>117 988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(около 2 млн. изображений)</a:t>
            </a:r>
          </a:p>
          <a:p>
            <a:pPr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</a:endParaRPr>
          </a:p>
          <a:p>
            <a:pPr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Обеспечен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доступ 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</a:endParaRPr>
          </a:p>
          <a:p>
            <a:pPr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к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ЦАМИ  всем 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</a:endParaRPr>
          </a:p>
          <a:p>
            <a:pPr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участникам онкологической</a:t>
            </a:r>
          </a:p>
          <a:p>
            <a:pPr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службы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.</a:t>
            </a:r>
          </a:p>
          <a:p>
            <a:pPr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</a:endParaRPr>
          </a:p>
          <a:p>
            <a:pPr>
              <a:defRPr/>
            </a:pPr>
            <a:endParaRPr lang="ru-RU" dirty="0">
              <a:solidFill>
                <a:schemeClr val="bg2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327" name="Блок-схема: магнитный диск 326"/>
          <p:cNvSpPr>
            <a:spLocks noChangeAspect="1"/>
          </p:cNvSpPr>
          <p:nvPr/>
        </p:nvSpPr>
        <p:spPr>
          <a:xfrm>
            <a:off x="3482975" y="2808288"/>
            <a:ext cx="671513" cy="1052512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/>
              <a:t>ЦАМИ</a:t>
            </a:r>
          </a:p>
        </p:txBody>
      </p:sp>
      <p:sp>
        <p:nvSpPr>
          <p:cNvPr id="328" name="Загнутый угол 327"/>
          <p:cNvSpPr/>
          <p:nvPr/>
        </p:nvSpPr>
        <p:spPr>
          <a:xfrm>
            <a:off x="3582988" y="3198813"/>
            <a:ext cx="522287" cy="482600"/>
          </a:xfrm>
          <a:prstGeom prst="foldedCorner">
            <a:avLst>
              <a:gd name="adj" fmla="val 2721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9" name="Загнутый угол 328"/>
          <p:cNvSpPr/>
          <p:nvPr/>
        </p:nvSpPr>
        <p:spPr>
          <a:xfrm>
            <a:off x="3735388" y="3351213"/>
            <a:ext cx="522287" cy="482600"/>
          </a:xfrm>
          <a:prstGeom prst="foldedCorner">
            <a:avLst>
              <a:gd name="adj" fmla="val 2721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0" name="Загнутый угол 329"/>
          <p:cNvSpPr/>
          <p:nvPr/>
        </p:nvSpPr>
        <p:spPr>
          <a:xfrm>
            <a:off x="3795713" y="3365500"/>
            <a:ext cx="522287" cy="482600"/>
          </a:xfrm>
          <a:prstGeom prst="foldedCorner">
            <a:avLst>
              <a:gd name="adj" fmla="val 2721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1" name="Загнутый угол 330"/>
          <p:cNvSpPr/>
          <p:nvPr/>
        </p:nvSpPr>
        <p:spPr>
          <a:xfrm>
            <a:off x="3811588" y="3441700"/>
            <a:ext cx="522287" cy="482600"/>
          </a:xfrm>
          <a:prstGeom prst="foldedCorner">
            <a:avLst>
              <a:gd name="adj" fmla="val 2721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2" name="Загнутый угол 331"/>
          <p:cNvSpPr/>
          <p:nvPr/>
        </p:nvSpPr>
        <p:spPr>
          <a:xfrm>
            <a:off x="3856038" y="3441700"/>
            <a:ext cx="522287" cy="482600"/>
          </a:xfrm>
          <a:prstGeom prst="foldedCorner">
            <a:avLst>
              <a:gd name="adj" fmla="val 2721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33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8850" y="3073400"/>
            <a:ext cx="687388" cy="644525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334" name="Загнутый угол 333"/>
          <p:cNvSpPr/>
          <p:nvPr/>
        </p:nvSpPr>
        <p:spPr>
          <a:xfrm>
            <a:off x="3841750" y="3441700"/>
            <a:ext cx="522288" cy="482600"/>
          </a:xfrm>
          <a:prstGeom prst="foldedCorner">
            <a:avLst>
              <a:gd name="adj" fmla="val 2721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35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7525" y="4689475"/>
            <a:ext cx="687388" cy="644525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6" name="Прямоугольник 5"/>
          <p:cNvSpPr/>
          <p:nvPr/>
        </p:nvSpPr>
        <p:spPr>
          <a:xfrm>
            <a:off x="0" y="1214438"/>
            <a:ext cx="903605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Подключен </a:t>
            </a:r>
            <a:r>
              <a:rPr lang="ru-RU" b="1" u="sng" dirty="0">
                <a:solidFill>
                  <a:srgbClr val="FF0000"/>
                </a:solidFill>
                <a:latin typeface="Arial" pitchFamily="34" charset="0"/>
              </a:rPr>
              <a:t>101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  диагностический аппарат в Казани и </a:t>
            </a:r>
            <a:r>
              <a:rPr lang="ru-RU" b="1" u="sng" dirty="0">
                <a:solidFill>
                  <a:srgbClr val="FF0000"/>
                </a:solidFill>
                <a:latin typeface="Arial" pitchFamily="34" charset="0"/>
              </a:rPr>
              <a:t>10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городах Татарстана</a:t>
            </a:r>
          </a:p>
        </p:txBody>
      </p:sp>
      <p:sp>
        <p:nvSpPr>
          <p:cNvPr id="105" name="Овал 104"/>
          <p:cNvSpPr/>
          <p:nvPr/>
        </p:nvSpPr>
        <p:spPr>
          <a:xfrm>
            <a:off x="307030" y="62294"/>
            <a:ext cx="1152128" cy="115212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6" name="TextBox 105"/>
          <p:cNvSpPr txBox="1"/>
          <p:nvPr/>
        </p:nvSpPr>
        <p:spPr>
          <a:xfrm>
            <a:off x="323850" y="428625"/>
            <a:ext cx="122396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ДЦ МЗ РТ</a:t>
            </a:r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1547813" y="285750"/>
            <a:ext cx="7488237" cy="71913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90" name="TextBox 32"/>
          <p:cNvSpPr txBox="1">
            <a:spLocks noChangeArrowheads="1"/>
          </p:cNvSpPr>
          <p:nvPr/>
        </p:nvSpPr>
        <p:spPr bwMode="auto">
          <a:xfrm>
            <a:off x="1692275" y="428625"/>
            <a:ext cx="7343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2000">
                <a:solidFill>
                  <a:schemeClr val="bg1"/>
                </a:solidFill>
                <a:latin typeface="Arial" pitchFamily="34" charset="0"/>
              </a:rPr>
              <a:t>Онко-кластер ДЦ МЗ РТ </a:t>
            </a:r>
          </a:p>
        </p:txBody>
      </p:sp>
      <p:sp>
        <p:nvSpPr>
          <p:cNvPr id="109" name="Овал 108"/>
          <p:cNvSpPr/>
          <p:nvPr/>
        </p:nvSpPr>
        <p:spPr>
          <a:xfrm>
            <a:off x="8576866" y="480832"/>
            <a:ext cx="294794" cy="26596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0" name="Номер слайда 21"/>
          <p:cNvSpPr txBox="1">
            <a:spLocks noGrp="1"/>
          </p:cNvSpPr>
          <p:nvPr/>
        </p:nvSpPr>
        <p:spPr bwMode="auto">
          <a:xfrm>
            <a:off x="71438" y="6310313"/>
            <a:ext cx="828675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fld id="{AEA2C398-AE8A-4037-AD0C-C01F6DF33C8F}" type="slidenum">
              <a:rPr lang="ru-RU" sz="140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pPr>
                <a:defRPr/>
              </a:pPr>
              <a:t>23</a:t>
            </a:fld>
            <a:endParaRPr lang="ru-RU" sz="1400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0301 C 0.01649 -0.01065 0.07986 -0.025 0.08924 -0.04838 C 0.09861 -0.07176 0.07326 -0.1463 0.05764 -0.14398 C 0.04201 -0.14167 0.00868 -0.05764 -0.00417 -0.03495 " pathEditMode="relative" rAng="0" ptsTypes="aaaa">
                                      <p:cBhvr>
                                        <p:cTn id="8" dur="1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0" y="-72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0301 C -0.02152 -0.0294 -0.0802 -0.12385 -0.13923 -0.16181 C -0.19826 -0.19977 -0.30798 -0.21621 -0.35243 -0.23056 " pathEditMode="relative" rAng="0" ptsTypes="aaa">
                                      <p:cBhvr>
                                        <p:cTn id="12" dur="1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0" y="-114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0949 C 0.01493 -0.01296 0.05851 -0.10139 0.07917 -0.12384 " pathEditMode="relative" rAng="0" ptsTypes="ff">
                                      <p:cBhvr>
                                        <p:cTn id="20" dur="2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0" y="-67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0949 C 0.01493 -0.01296 -0.19983 0.25625 -0.17917 0.2338 " pathEditMode="relative" rAng="0" ptsTypes="ff">
                                      <p:cBhvr>
                                        <p:cTn id="27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00" y="112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2 0.00486 C 0.01563 0.01412 0.12136 0.08703 0.14271 0.09629 " pathEditMode="relative" rAng="0" ptsTypes="ff">
                                      <p:cBhvr>
                                        <p:cTn id="34" dur="2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00" y="46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0486 C 0.01563 0.01412 0.28629 0.00023 0.30764 0.00949 " pathEditMode="relative" rAng="0" ptsTypes="ff">
                                      <p:cBhvr>
                                        <p:cTn id="41" dur="2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00" y="2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0486 C 0.01563 0.01412 0.34462 -0.0463 0.36597 -0.03704 " pathEditMode="relative" rAng="0" ptsTypes="ff">
                                      <p:cBhvr>
                                        <p:cTn id="48" dur="2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00" y="-21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0486 C 0.01562 0.01412 0.31632 0.17801 0.33767 0.18727 " pathEditMode="relative" rAng="0" ptsTypes="ff">
                                      <p:cBhvr>
                                        <p:cTn id="55" dur="2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0" y="91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"/>
                                            </p:cond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" grpId="0" animBg="1"/>
      <p:bldP spid="329" grpId="0" animBg="1"/>
      <p:bldP spid="330" grpId="0" animBg="1"/>
      <p:bldP spid="331" grpId="0" animBg="1"/>
      <p:bldP spid="332" grpId="0" animBg="1"/>
      <p:bldP spid="33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07950" y="115888"/>
            <a:ext cx="8856663" cy="71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>
              <a:buFont typeface="Georgia" pitchFamily="18" charset="0"/>
              <a:buNone/>
            </a:pPr>
            <a:r>
              <a:rPr lang="ru-RU" sz="2400" smtClean="0">
                <a:solidFill>
                  <a:schemeClr val="tx1"/>
                </a:solidFill>
                <a:effectLst/>
              </a:rPr>
              <a:t>Организация и проведение профилактических мероприятий</a:t>
            </a:r>
          </a:p>
        </p:txBody>
      </p:sp>
      <p:graphicFrame>
        <p:nvGraphicFramePr>
          <p:cNvPr id="26627" name="Object 11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50825" y="1989138"/>
          <a:ext cx="3059113" cy="419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2" r:id="rId3" imgW="3060457" imgH="4194412" progId="Excel.Chart.8">
                  <p:embed/>
                </p:oleObj>
              </mc:Choice>
              <mc:Fallback>
                <p:oleObj r:id="rId3" imgW="3060457" imgH="4194412" progId="Excel.Chart.8">
                  <p:embed/>
                  <p:pic>
                    <p:nvPicPr>
                      <p:cNvPr id="0" name="Object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989138"/>
                        <a:ext cx="3059113" cy="419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539750" y="13414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79388" y="620713"/>
            <a:ext cx="3189287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0000FF"/>
                </a:solidFill>
              </a:rPr>
              <a:t>Цитологический скрининг </a:t>
            </a:r>
          </a:p>
          <a:p>
            <a:pPr eaLnBrk="1" hangingPunct="1"/>
            <a:r>
              <a:rPr lang="ru-RU" b="1">
                <a:solidFill>
                  <a:srgbClr val="0000FF"/>
                </a:solidFill>
              </a:rPr>
              <a:t>рака шейки матки</a:t>
            </a:r>
          </a:p>
          <a:p>
            <a:pPr eaLnBrk="1" hangingPunct="1"/>
            <a:r>
              <a:rPr lang="ru-RU" sz="1400"/>
              <a:t>(Постановление КМ РТ </a:t>
            </a:r>
          </a:p>
          <a:p>
            <a:pPr eaLnBrk="1" hangingPunct="1"/>
            <a:r>
              <a:rPr lang="ru-RU" sz="1400"/>
              <a:t>от 30.12.2010 г. №1176 о Программе </a:t>
            </a:r>
          </a:p>
          <a:p>
            <a:pPr eaLnBrk="1" hangingPunct="1"/>
            <a:r>
              <a:rPr lang="ru-RU" sz="1400"/>
              <a:t>Госгарантий на 2011 год)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539750" y="24209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6011863" y="765175"/>
            <a:ext cx="2773362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0000FF"/>
                </a:solidFill>
              </a:rPr>
              <a:t>Маммография </a:t>
            </a:r>
          </a:p>
          <a:p>
            <a:pPr eaLnBrk="1" hangingPunct="1"/>
            <a:r>
              <a:rPr lang="ru-RU"/>
              <a:t>по Отраслевой целевой </a:t>
            </a:r>
          </a:p>
          <a:p>
            <a:pPr eaLnBrk="1" hangingPunct="1"/>
            <a:r>
              <a:rPr lang="ru-RU"/>
              <a:t>программе </a:t>
            </a:r>
            <a:r>
              <a:rPr lang="ru-RU" sz="1400"/>
              <a:t>«Снижение </a:t>
            </a:r>
          </a:p>
          <a:p>
            <a:pPr eaLnBrk="1" hangingPunct="1"/>
            <a:r>
              <a:rPr lang="ru-RU" sz="1400"/>
              <a:t>смертности от </a:t>
            </a:r>
          </a:p>
          <a:p>
            <a:pPr eaLnBrk="1" hangingPunct="1"/>
            <a:r>
              <a:rPr lang="ru-RU" sz="1400"/>
              <a:t>рака молочной железы» </a:t>
            </a:r>
          </a:p>
          <a:p>
            <a:pPr eaLnBrk="1" hangingPunct="1"/>
            <a:r>
              <a:rPr lang="ru-RU" sz="1400"/>
              <a:t>на 2008-2010 и 2011-2013 годы</a:t>
            </a:r>
          </a:p>
        </p:txBody>
      </p:sp>
      <p:grpSp>
        <p:nvGrpSpPr>
          <p:cNvPr id="26632" name="Group 31"/>
          <p:cNvGrpSpPr>
            <a:grpSpLocks/>
          </p:cNvGrpSpPr>
          <p:nvPr/>
        </p:nvGrpSpPr>
        <p:grpSpPr bwMode="auto">
          <a:xfrm>
            <a:off x="6300788" y="5949950"/>
            <a:ext cx="2684462" cy="746125"/>
            <a:chOff x="3179" y="3125"/>
            <a:chExt cx="2377" cy="577"/>
          </a:xfrm>
        </p:grpSpPr>
        <p:sp>
          <p:nvSpPr>
            <p:cNvPr id="26639" name="Text Box 32"/>
            <p:cNvSpPr txBox="1">
              <a:spLocks noChangeArrowheads="1"/>
            </p:cNvSpPr>
            <p:nvPr/>
          </p:nvSpPr>
          <p:spPr bwMode="auto">
            <a:xfrm>
              <a:off x="3197" y="3158"/>
              <a:ext cx="2359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ru-RU" sz="1600">
                  <a:solidFill>
                    <a:srgbClr val="FF0000"/>
                  </a:solidFill>
                  <a:latin typeface="Tahoma" pitchFamily="34" charset="0"/>
                </a:rPr>
                <a:t>     </a:t>
              </a:r>
              <a:r>
                <a:rPr kumimoji="1" lang="ru-RU" sz="1600" b="1">
                  <a:solidFill>
                    <a:srgbClr val="000099"/>
                  </a:solidFill>
                  <a:latin typeface="Arial" pitchFamily="34" charset="0"/>
                </a:rPr>
                <a:t>- заболеваемость</a:t>
              </a:r>
            </a:p>
            <a:p>
              <a:pPr eaLnBrk="1" hangingPunct="1">
                <a:spcBef>
                  <a:spcPct val="50000"/>
                </a:spcBef>
              </a:pPr>
              <a:r>
                <a:rPr kumimoji="1" lang="ru-RU" sz="1600" b="1">
                  <a:solidFill>
                    <a:srgbClr val="000099"/>
                  </a:solidFill>
                  <a:latin typeface="Arial" pitchFamily="34" charset="0"/>
                </a:rPr>
                <a:t>     - смертность</a:t>
              </a:r>
            </a:p>
          </p:txBody>
        </p:sp>
        <p:sp>
          <p:nvSpPr>
            <p:cNvPr id="8209" name="Rectangle 33"/>
            <p:cNvSpPr>
              <a:spLocks noChangeArrowheads="1"/>
            </p:cNvSpPr>
            <p:nvPr/>
          </p:nvSpPr>
          <p:spPr bwMode="auto">
            <a:xfrm>
              <a:off x="3179" y="3125"/>
              <a:ext cx="171" cy="29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ru-RU" b="1">
                <a:solidFill>
                  <a:srgbClr val="000099"/>
                </a:solidFill>
                <a:latin typeface="Arial" pitchFamily="34" charset="0"/>
              </a:endParaRPr>
            </a:p>
          </p:txBody>
        </p:sp>
        <p:sp>
          <p:nvSpPr>
            <p:cNvPr id="26641" name="Rectangle 34"/>
            <p:cNvSpPr>
              <a:spLocks noChangeArrowheads="1"/>
            </p:cNvSpPr>
            <p:nvPr/>
          </p:nvSpPr>
          <p:spPr bwMode="auto">
            <a:xfrm>
              <a:off x="3179" y="3352"/>
              <a:ext cx="171" cy="291"/>
            </a:xfrm>
            <a:prstGeom prst="rect">
              <a:avLst/>
            </a:prstGeom>
            <a:solidFill>
              <a:srgbClr val="C00000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b="1">
                <a:solidFill>
                  <a:srgbClr val="000099"/>
                </a:solidFill>
                <a:latin typeface="Arial" pitchFamily="34" charset="0"/>
              </a:endParaRPr>
            </a:p>
          </p:txBody>
        </p:sp>
      </p:grpSp>
      <p:graphicFrame>
        <p:nvGraphicFramePr>
          <p:cNvPr id="26633" name="Object 11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508625" y="2060575"/>
          <a:ext cx="2903538" cy="403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3" r:id="rId5" imgW="2901948" imgH="4029805" progId="Excel.Chart.8">
                  <p:embed/>
                </p:oleObj>
              </mc:Choice>
              <mc:Fallback>
                <p:oleObj r:id="rId5" imgW="2901948" imgH="4029805" progId="Excel.Chart.8">
                  <p:embed/>
                  <p:pic>
                    <p:nvPicPr>
                      <p:cNvPr id="0" name="Object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2060575"/>
                        <a:ext cx="2903538" cy="403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634" name="Group 31"/>
          <p:cNvGrpSpPr>
            <a:grpSpLocks/>
          </p:cNvGrpSpPr>
          <p:nvPr/>
        </p:nvGrpSpPr>
        <p:grpSpPr bwMode="auto">
          <a:xfrm>
            <a:off x="250825" y="5949950"/>
            <a:ext cx="2684463" cy="746125"/>
            <a:chOff x="3179" y="3125"/>
            <a:chExt cx="2377" cy="577"/>
          </a:xfrm>
        </p:grpSpPr>
        <p:sp>
          <p:nvSpPr>
            <p:cNvPr id="26636" name="Text Box 32"/>
            <p:cNvSpPr txBox="1">
              <a:spLocks noChangeArrowheads="1"/>
            </p:cNvSpPr>
            <p:nvPr/>
          </p:nvSpPr>
          <p:spPr bwMode="auto">
            <a:xfrm>
              <a:off x="3197" y="3158"/>
              <a:ext cx="2359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ru-RU" sz="1600">
                  <a:solidFill>
                    <a:srgbClr val="FF0000"/>
                  </a:solidFill>
                  <a:latin typeface="Tahoma" pitchFamily="34" charset="0"/>
                </a:rPr>
                <a:t>     </a:t>
              </a:r>
              <a:r>
                <a:rPr kumimoji="1" lang="ru-RU" sz="1600" b="1">
                  <a:solidFill>
                    <a:srgbClr val="000099"/>
                  </a:solidFill>
                  <a:latin typeface="Arial" pitchFamily="34" charset="0"/>
                </a:rPr>
                <a:t>- заболеваемость</a:t>
              </a:r>
            </a:p>
            <a:p>
              <a:pPr eaLnBrk="1" hangingPunct="1">
                <a:spcBef>
                  <a:spcPct val="50000"/>
                </a:spcBef>
              </a:pPr>
              <a:r>
                <a:rPr kumimoji="1" lang="ru-RU" sz="1600" b="1">
                  <a:solidFill>
                    <a:srgbClr val="000099"/>
                  </a:solidFill>
                  <a:latin typeface="Arial" pitchFamily="34" charset="0"/>
                </a:rPr>
                <a:t>     - смертность</a:t>
              </a:r>
            </a:p>
          </p:txBody>
        </p:sp>
        <p:sp>
          <p:nvSpPr>
            <p:cNvPr id="8206" name="Rectangle 33"/>
            <p:cNvSpPr>
              <a:spLocks noChangeArrowheads="1"/>
            </p:cNvSpPr>
            <p:nvPr/>
          </p:nvSpPr>
          <p:spPr bwMode="auto">
            <a:xfrm>
              <a:off x="3179" y="3125"/>
              <a:ext cx="171" cy="29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ru-RU" b="1">
                <a:solidFill>
                  <a:srgbClr val="000099"/>
                </a:solidFill>
                <a:latin typeface="Arial" pitchFamily="34" charset="0"/>
              </a:endParaRPr>
            </a:p>
          </p:txBody>
        </p:sp>
        <p:sp>
          <p:nvSpPr>
            <p:cNvPr id="26638" name="Rectangle 34"/>
            <p:cNvSpPr>
              <a:spLocks noChangeArrowheads="1"/>
            </p:cNvSpPr>
            <p:nvPr/>
          </p:nvSpPr>
          <p:spPr bwMode="auto">
            <a:xfrm>
              <a:off x="3179" y="3352"/>
              <a:ext cx="171" cy="291"/>
            </a:xfrm>
            <a:prstGeom prst="rect">
              <a:avLst/>
            </a:prstGeom>
            <a:solidFill>
              <a:srgbClr val="C00000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b="1">
                <a:solidFill>
                  <a:srgbClr val="000099"/>
                </a:solidFill>
                <a:latin typeface="Arial" pitchFamily="34" charset="0"/>
              </a:endParaRPr>
            </a:p>
          </p:txBody>
        </p:sp>
      </p:grpSp>
      <p:sp>
        <p:nvSpPr>
          <p:cNvPr id="112" name="Номер слайда 21"/>
          <p:cNvSpPr txBox="1">
            <a:spLocks noGrp="1"/>
          </p:cNvSpPr>
          <p:nvPr/>
        </p:nvSpPr>
        <p:spPr bwMode="auto">
          <a:xfrm>
            <a:off x="8388350" y="6237288"/>
            <a:ext cx="611188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fld id="{298ADE02-F4DA-4AD3-B1F5-E41601B96C1B}" type="slidenum">
              <a:rPr lang="ru-RU" sz="140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pPr>
                <a:defRPr/>
              </a:pPr>
              <a:t>24</a:t>
            </a:fld>
            <a:endParaRPr lang="ru-RU" sz="1400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1042988" y="115888"/>
            <a:ext cx="72151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0000FF"/>
                </a:solidFill>
                <a:latin typeface="Arial" pitchFamily="34" charset="0"/>
              </a:rPr>
              <a:t>Работа с населением через средства массовой информации:</a:t>
            </a: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1187450" y="549275"/>
            <a:ext cx="69135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>
                <a:solidFill>
                  <a:srgbClr val="A50021"/>
                </a:solidFill>
                <a:latin typeface="Arial" pitchFamily="34" charset="0"/>
              </a:rPr>
              <a:t>«Газета для тех, кто ценит свое здоровье – </a:t>
            </a:r>
          </a:p>
          <a:p>
            <a:pPr eaLnBrk="1" hangingPunct="1"/>
            <a:r>
              <a:rPr lang="ru-RU">
                <a:solidFill>
                  <a:srgbClr val="A50021"/>
                </a:solidFill>
                <a:latin typeface="Arial" pitchFamily="34" charset="0"/>
              </a:rPr>
              <a:t>издается  с марта 2011 года»</a:t>
            </a:r>
          </a:p>
        </p:txBody>
      </p:sp>
      <p:pic>
        <p:nvPicPr>
          <p:cNvPr id="27652" name="Picture 8" descr="Газета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00" y="12214225"/>
            <a:ext cx="28511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9" descr="Газета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12430125"/>
            <a:ext cx="28511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10" descr="Газета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12646025"/>
            <a:ext cx="28511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11" descr="Газета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200" y="12861925"/>
            <a:ext cx="28511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2" descr="Газета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484313"/>
            <a:ext cx="374332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2" descr="газета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981075"/>
            <a:ext cx="3600450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8" name="Text Box 13"/>
          <p:cNvSpPr txBox="1">
            <a:spLocks noChangeArrowheads="1"/>
          </p:cNvSpPr>
          <p:nvPr/>
        </p:nvSpPr>
        <p:spPr bwMode="auto">
          <a:xfrm>
            <a:off x="3995738" y="5276850"/>
            <a:ext cx="5195887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400" b="1">
                <a:solidFill>
                  <a:srgbClr val="A50021"/>
                </a:solidFill>
              </a:rPr>
              <a:t>Учредители:</a:t>
            </a:r>
          </a:p>
          <a:p>
            <a:pPr eaLnBrk="1" hangingPunct="1"/>
            <a:r>
              <a:rPr lang="ru-RU" sz="1400" b="1">
                <a:solidFill>
                  <a:srgbClr val="A50021"/>
                </a:solidFill>
              </a:rPr>
              <a:t>- Некоммерческое партнерство «Равное право на жизнь»</a:t>
            </a:r>
          </a:p>
          <a:p>
            <a:pPr eaLnBrk="1" hangingPunct="1"/>
            <a:r>
              <a:rPr lang="ru-RU" sz="1400" b="1">
                <a:solidFill>
                  <a:srgbClr val="A50021"/>
                </a:solidFill>
              </a:rPr>
              <a:t>- Ассоциация онкологических учреждений ПФО </a:t>
            </a:r>
          </a:p>
          <a:p>
            <a:pPr eaLnBrk="1" hangingPunct="1"/>
            <a:r>
              <a:rPr lang="ru-RU" sz="1400" b="1">
                <a:solidFill>
                  <a:srgbClr val="A50021"/>
                </a:solidFill>
              </a:rPr>
              <a:t>- Общественный противораковый фонд РТ</a:t>
            </a:r>
          </a:p>
          <a:p>
            <a:pPr eaLnBrk="1" hangingPunct="1"/>
            <a:r>
              <a:rPr lang="ru-RU" sz="1400" b="1">
                <a:solidFill>
                  <a:srgbClr val="A50021"/>
                </a:solidFill>
              </a:rPr>
              <a:t>- Маммологический Центр «Весна»</a:t>
            </a:r>
          </a:p>
          <a:p>
            <a:pPr eaLnBrk="1" hangingPunct="1"/>
            <a:r>
              <a:rPr lang="ru-RU" sz="1400" b="1">
                <a:solidFill>
                  <a:srgbClr val="A50021"/>
                </a:solidFill>
              </a:rPr>
              <a:t>- Межрегиональной общественное движение </a:t>
            </a:r>
          </a:p>
          <a:p>
            <a:pPr eaLnBrk="1" hangingPunct="1"/>
            <a:r>
              <a:rPr lang="ru-RU" sz="1400" b="1">
                <a:solidFill>
                  <a:srgbClr val="A50021"/>
                </a:solidFill>
              </a:rPr>
              <a:t>- «Движение против рака»</a:t>
            </a:r>
            <a:endParaRPr lang="ru-RU" sz="1400" b="1"/>
          </a:p>
        </p:txBody>
      </p:sp>
      <p:sp>
        <p:nvSpPr>
          <p:cNvPr id="112" name="Номер слайда 21"/>
          <p:cNvSpPr txBox="1">
            <a:spLocks noGrp="1"/>
          </p:cNvSpPr>
          <p:nvPr/>
        </p:nvSpPr>
        <p:spPr bwMode="auto">
          <a:xfrm>
            <a:off x="71438" y="6310313"/>
            <a:ext cx="468312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fld id="{3CBE6738-888F-4C0D-83A3-8DB09B1FF165}" type="slidenum">
              <a:rPr lang="ru-RU" sz="140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pPr>
                <a:defRPr/>
              </a:pPr>
              <a:t>25</a:t>
            </a:fld>
            <a:endParaRPr lang="ru-RU" sz="1400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mainIm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341438"/>
            <a:ext cx="820896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4643438" y="2781300"/>
            <a:ext cx="3673475" cy="3167063"/>
          </a:xfrm>
          <a:prstGeom prst="rect">
            <a:avLst/>
          </a:prstGeom>
          <a:solidFill>
            <a:srgbClr val="EAEAEA"/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ru-RU" sz="2400" b="1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28676" name="Rectangle 2"/>
          <p:cNvSpPr>
            <a:spLocks noChangeArrowheads="1"/>
          </p:cNvSpPr>
          <p:nvPr/>
        </p:nvSpPr>
        <p:spPr bwMode="auto">
          <a:xfrm>
            <a:off x="684213" y="2781300"/>
            <a:ext cx="3692525" cy="3240088"/>
          </a:xfrm>
          <a:prstGeom prst="rect">
            <a:avLst/>
          </a:prstGeom>
          <a:solidFill>
            <a:srgbClr val="EAEAEA"/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ru-RU" sz="2400" b="1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28677" name="Rectangle 2"/>
          <p:cNvSpPr>
            <a:spLocks noChangeArrowheads="1"/>
          </p:cNvSpPr>
          <p:nvPr/>
        </p:nvSpPr>
        <p:spPr bwMode="auto">
          <a:xfrm>
            <a:off x="0" y="5805488"/>
            <a:ext cx="9144000" cy="908050"/>
          </a:xfrm>
          <a:prstGeom prst="rect">
            <a:avLst/>
          </a:prstGeom>
          <a:solidFill>
            <a:srgbClr val="EAEAEA"/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ru-RU" sz="2400" b="1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28678" name="Rectangle 4"/>
          <p:cNvSpPr>
            <a:spLocks noChangeArrowheads="1"/>
          </p:cNvSpPr>
          <p:nvPr/>
        </p:nvSpPr>
        <p:spPr bwMode="auto">
          <a:xfrm>
            <a:off x="0" y="0"/>
            <a:ext cx="9144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446088" indent="-446088" algn="ctr">
              <a:lnSpc>
                <a:spcPct val="80000"/>
              </a:lnSpc>
            </a:pPr>
            <a:endParaRPr lang="ru-RU" b="1">
              <a:latin typeface="Arial" pitchFamily="34" charset="0"/>
            </a:endParaRPr>
          </a:p>
        </p:txBody>
      </p:sp>
      <p:sp>
        <p:nvSpPr>
          <p:cNvPr id="28679" name="Text Box 34"/>
          <p:cNvSpPr txBox="1">
            <a:spLocks noChangeArrowheads="1"/>
          </p:cNvSpPr>
          <p:nvPr/>
        </p:nvSpPr>
        <p:spPr bwMode="auto">
          <a:xfrm>
            <a:off x="900113" y="457517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sz="1400" b="1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28680" name="Text Box 35"/>
          <p:cNvSpPr txBox="1">
            <a:spLocks noChangeArrowheads="1"/>
          </p:cNvSpPr>
          <p:nvPr/>
        </p:nvSpPr>
        <p:spPr bwMode="auto">
          <a:xfrm>
            <a:off x="1258888" y="5229225"/>
            <a:ext cx="2633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200">
                <a:solidFill>
                  <a:srgbClr val="080808"/>
                </a:solidFill>
                <a:latin typeface="Arial" pitchFamily="34" charset="0"/>
              </a:rPr>
              <a:t>*за 1 квартал соответствующего </a:t>
            </a:r>
          </a:p>
          <a:p>
            <a:pPr eaLnBrk="1" hangingPunct="1"/>
            <a:r>
              <a:rPr lang="ru-RU" sz="1200">
                <a:solidFill>
                  <a:srgbClr val="080808"/>
                </a:solidFill>
                <a:latin typeface="Arial" pitchFamily="34" charset="0"/>
              </a:rPr>
              <a:t> года, по данным Татарстанстата  </a:t>
            </a:r>
          </a:p>
        </p:txBody>
      </p:sp>
      <p:sp>
        <p:nvSpPr>
          <p:cNvPr id="28681" name="Text Box 37"/>
          <p:cNvSpPr txBox="1">
            <a:spLocks noChangeArrowheads="1"/>
          </p:cNvSpPr>
          <p:nvPr/>
        </p:nvSpPr>
        <p:spPr bwMode="auto">
          <a:xfrm>
            <a:off x="447675" y="11906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sz="1400" b="1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28682" name="AutoShape 42"/>
          <p:cNvSpPr>
            <a:spLocks noChangeArrowheads="1"/>
          </p:cNvSpPr>
          <p:nvPr/>
        </p:nvSpPr>
        <p:spPr bwMode="auto">
          <a:xfrm rot="10800000">
            <a:off x="1395413" y="3789363"/>
            <a:ext cx="2238375" cy="739775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 algn="ctr">
            <a:solidFill>
              <a:schemeClr val="folHlink"/>
            </a:solidFill>
            <a:miter lim="800000"/>
            <a:headEnd/>
            <a:tailEnd/>
          </a:ln>
        </p:spPr>
        <p:txBody>
          <a:bodyPr rot="10800000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ru-RU" sz="1400" b="1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28683" name="AutoShape 43"/>
          <p:cNvSpPr>
            <a:spLocks noChangeArrowheads="1"/>
          </p:cNvSpPr>
          <p:nvPr/>
        </p:nvSpPr>
        <p:spPr bwMode="auto">
          <a:xfrm>
            <a:off x="5435600" y="3995738"/>
            <a:ext cx="2162175" cy="73977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F0066"/>
              </a:gs>
              <a:gs pos="100000">
                <a:srgbClr val="FFCCFF"/>
              </a:gs>
            </a:gsLst>
            <a:lin ang="5400000" scaled="1"/>
          </a:gradFill>
          <a:ln w="9525" algn="ctr">
            <a:solidFill>
              <a:schemeClr val="folHlink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ru-RU" sz="1400" b="1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28684" name="Rectangle 44"/>
          <p:cNvSpPr>
            <a:spLocks noChangeArrowheads="1"/>
          </p:cNvSpPr>
          <p:nvPr/>
        </p:nvSpPr>
        <p:spPr bwMode="auto">
          <a:xfrm>
            <a:off x="5437188" y="4797425"/>
            <a:ext cx="2303462" cy="4572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200" b="1">
                <a:latin typeface="Tahoma" pitchFamily="34" charset="0"/>
              </a:rPr>
              <a:t>Состоит на учёте 5 и</a:t>
            </a:r>
          </a:p>
          <a:p>
            <a:pPr algn="ctr"/>
            <a:r>
              <a:rPr lang="ru-RU" sz="1200" b="1">
                <a:latin typeface="Tahoma" pitchFamily="34" charset="0"/>
              </a:rPr>
              <a:t> более лет (%)*</a:t>
            </a:r>
          </a:p>
        </p:txBody>
      </p:sp>
      <p:sp>
        <p:nvSpPr>
          <p:cNvPr id="28685" name="Rectangle 45"/>
          <p:cNvSpPr>
            <a:spLocks noChangeArrowheads="1"/>
          </p:cNvSpPr>
          <p:nvPr/>
        </p:nvSpPr>
        <p:spPr bwMode="auto">
          <a:xfrm>
            <a:off x="1403350" y="3284538"/>
            <a:ext cx="223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200" b="1">
                <a:latin typeface="Tahoma" pitchFamily="34" charset="0"/>
              </a:rPr>
              <a:t>Количество </a:t>
            </a:r>
          </a:p>
          <a:p>
            <a:pPr algn="ctr"/>
            <a:r>
              <a:rPr lang="ru-RU" sz="1200" b="1">
                <a:latin typeface="Tahoma" pitchFamily="34" charset="0"/>
              </a:rPr>
              <a:t>умерших *</a:t>
            </a:r>
          </a:p>
        </p:txBody>
      </p:sp>
      <p:sp>
        <p:nvSpPr>
          <p:cNvPr id="48" name="Стрелка вниз 47"/>
          <p:cNvSpPr>
            <a:spLocks noChangeArrowheads="1"/>
          </p:cNvSpPr>
          <p:nvPr/>
        </p:nvSpPr>
        <p:spPr bwMode="auto">
          <a:xfrm>
            <a:off x="1974850" y="4076700"/>
            <a:ext cx="1152525" cy="792163"/>
          </a:xfrm>
          <a:prstGeom prst="downArrow">
            <a:avLst>
              <a:gd name="adj1" fmla="val 74389"/>
              <a:gd name="adj2" fmla="val 50000"/>
            </a:avLst>
          </a:prstGeom>
          <a:solidFill>
            <a:srgbClr val="CCFFFF"/>
          </a:solidFill>
          <a:ln w="9525" algn="ctr">
            <a:solidFill>
              <a:srgbClr val="FF8021"/>
            </a:solidFill>
            <a:miter lim="800000"/>
            <a:headEnd/>
            <a:tailEnd/>
          </a:ln>
          <a:effectLst>
            <a:outerShdw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b="1">
                <a:solidFill>
                  <a:srgbClr val="000000"/>
                </a:solidFill>
              </a:rPr>
              <a:t>-3,8%</a:t>
            </a:r>
          </a:p>
        </p:txBody>
      </p:sp>
      <p:sp>
        <p:nvSpPr>
          <p:cNvPr id="11" name="Стрелка вниз 10"/>
          <p:cNvSpPr>
            <a:spLocks noChangeArrowheads="1"/>
          </p:cNvSpPr>
          <p:nvPr/>
        </p:nvSpPr>
        <p:spPr bwMode="auto">
          <a:xfrm rot="10800000">
            <a:off x="5867400" y="3644900"/>
            <a:ext cx="1152525" cy="839788"/>
          </a:xfrm>
          <a:prstGeom prst="downArrow">
            <a:avLst>
              <a:gd name="adj1" fmla="val 74389"/>
              <a:gd name="adj2" fmla="val 50000"/>
            </a:avLst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 algn="ctr">
            <a:solidFill>
              <a:srgbClr val="46AAC5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rot="1080000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600" dirty="0"/>
          </a:p>
        </p:txBody>
      </p:sp>
      <p:sp>
        <p:nvSpPr>
          <p:cNvPr id="28688" name="TextBox 8"/>
          <p:cNvSpPr txBox="1">
            <a:spLocks noChangeArrowheads="1"/>
          </p:cNvSpPr>
          <p:nvPr/>
        </p:nvSpPr>
        <p:spPr bwMode="auto">
          <a:xfrm>
            <a:off x="6257925" y="3973513"/>
            <a:ext cx="1122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080808"/>
                </a:solidFill>
              </a:rPr>
              <a:t>0</a:t>
            </a:r>
            <a:r>
              <a:rPr lang="en-US" b="1">
                <a:solidFill>
                  <a:srgbClr val="080808"/>
                </a:solidFill>
              </a:rPr>
              <a:t>,</a:t>
            </a:r>
            <a:r>
              <a:rPr lang="ru-RU" b="1">
                <a:solidFill>
                  <a:srgbClr val="080808"/>
                </a:solidFill>
              </a:rPr>
              <a:t>5%</a:t>
            </a:r>
          </a:p>
        </p:txBody>
      </p:sp>
      <p:sp>
        <p:nvSpPr>
          <p:cNvPr id="28689" name="Text Box 50"/>
          <p:cNvSpPr txBox="1">
            <a:spLocks noChangeArrowheads="1"/>
          </p:cNvSpPr>
          <p:nvPr/>
        </p:nvSpPr>
        <p:spPr bwMode="auto">
          <a:xfrm>
            <a:off x="1979613" y="3208338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sz="1400" b="1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28690" name="Text Box 51"/>
          <p:cNvSpPr txBox="1">
            <a:spLocks noChangeArrowheads="1"/>
          </p:cNvSpPr>
          <p:nvPr/>
        </p:nvSpPr>
        <p:spPr bwMode="auto">
          <a:xfrm>
            <a:off x="1871663" y="3789363"/>
            <a:ext cx="1284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400" b="1">
                <a:solidFill>
                  <a:srgbClr val="000099"/>
                </a:solidFill>
                <a:latin typeface="Tahoma" pitchFamily="34" charset="0"/>
              </a:rPr>
              <a:t>1651 </a:t>
            </a:r>
            <a:r>
              <a:rPr lang="ru-RU" sz="1200">
                <a:solidFill>
                  <a:srgbClr val="080808"/>
                </a:solidFill>
                <a:latin typeface="Tahoma" pitchFamily="34" charset="0"/>
              </a:rPr>
              <a:t>(2009г. )</a:t>
            </a:r>
          </a:p>
        </p:txBody>
      </p:sp>
      <p:sp>
        <p:nvSpPr>
          <p:cNvPr id="28691" name="Text Box 52"/>
          <p:cNvSpPr txBox="1">
            <a:spLocks noChangeArrowheads="1"/>
          </p:cNvSpPr>
          <p:nvPr/>
        </p:nvSpPr>
        <p:spPr bwMode="auto">
          <a:xfrm>
            <a:off x="1838325" y="4868863"/>
            <a:ext cx="12366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400" b="1">
                <a:solidFill>
                  <a:srgbClr val="000099"/>
                </a:solidFill>
                <a:latin typeface="Tahoma" pitchFamily="34" charset="0"/>
              </a:rPr>
              <a:t>1589 </a:t>
            </a:r>
            <a:r>
              <a:rPr lang="ru-RU" sz="1200">
                <a:solidFill>
                  <a:srgbClr val="080808"/>
                </a:solidFill>
                <a:latin typeface="Tahoma" pitchFamily="34" charset="0"/>
              </a:rPr>
              <a:t>(2011г.)</a:t>
            </a:r>
          </a:p>
        </p:txBody>
      </p:sp>
      <p:sp>
        <p:nvSpPr>
          <p:cNvPr id="28692" name="Text Box 54"/>
          <p:cNvSpPr txBox="1">
            <a:spLocks noChangeArrowheads="1"/>
          </p:cNvSpPr>
          <p:nvPr/>
        </p:nvSpPr>
        <p:spPr bwMode="auto">
          <a:xfrm>
            <a:off x="5807075" y="4437063"/>
            <a:ext cx="1431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400" b="1">
                <a:solidFill>
                  <a:srgbClr val="000099"/>
                </a:solidFill>
                <a:latin typeface="Tahoma" pitchFamily="34" charset="0"/>
              </a:rPr>
              <a:t>53,5%</a:t>
            </a:r>
            <a:r>
              <a:rPr lang="ru-RU" sz="1200" b="1">
                <a:solidFill>
                  <a:srgbClr val="000099"/>
                </a:solidFill>
                <a:latin typeface="Tahoma" pitchFamily="34" charset="0"/>
              </a:rPr>
              <a:t> </a:t>
            </a:r>
            <a:r>
              <a:rPr lang="ru-RU" sz="1200">
                <a:solidFill>
                  <a:srgbClr val="080808"/>
                </a:solidFill>
                <a:latin typeface="Tahoma" pitchFamily="34" charset="0"/>
              </a:rPr>
              <a:t>(2010 г.)</a:t>
            </a:r>
          </a:p>
        </p:txBody>
      </p:sp>
      <p:sp>
        <p:nvSpPr>
          <p:cNvPr id="28693" name="Text Box 55"/>
          <p:cNvSpPr txBox="1">
            <a:spLocks noChangeArrowheads="1"/>
          </p:cNvSpPr>
          <p:nvPr/>
        </p:nvSpPr>
        <p:spPr bwMode="auto">
          <a:xfrm>
            <a:off x="5807075" y="3284538"/>
            <a:ext cx="1431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400" b="1">
                <a:solidFill>
                  <a:srgbClr val="000099"/>
                </a:solidFill>
                <a:latin typeface="Tahoma" pitchFamily="34" charset="0"/>
              </a:rPr>
              <a:t>54,0%</a:t>
            </a:r>
            <a:r>
              <a:rPr lang="ru-RU" sz="1200" b="1">
                <a:solidFill>
                  <a:srgbClr val="000099"/>
                </a:solidFill>
                <a:latin typeface="Tahoma" pitchFamily="34" charset="0"/>
              </a:rPr>
              <a:t> </a:t>
            </a:r>
            <a:r>
              <a:rPr lang="ru-RU" sz="1200">
                <a:solidFill>
                  <a:srgbClr val="080808"/>
                </a:solidFill>
                <a:latin typeface="Tahoma" pitchFamily="34" charset="0"/>
              </a:rPr>
              <a:t>(2011 г.)</a:t>
            </a:r>
          </a:p>
        </p:txBody>
      </p:sp>
      <p:sp>
        <p:nvSpPr>
          <p:cNvPr id="32" name="Номер слайда 21"/>
          <p:cNvSpPr txBox="1">
            <a:spLocks/>
          </p:cNvSpPr>
          <p:nvPr/>
        </p:nvSpPr>
        <p:spPr bwMode="auto">
          <a:xfrm>
            <a:off x="71438" y="6310313"/>
            <a:ext cx="9286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fld id="{F69766DC-CABC-436A-8EE8-7A6E41F9A86C}" type="slidenum">
              <a:rPr lang="ru-RU" sz="140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pPr>
                <a:defRPr/>
              </a:pPr>
              <a:t>26</a:t>
            </a:fld>
            <a:endParaRPr lang="ru-RU" sz="1400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8695" name="Text Box 32"/>
          <p:cNvSpPr txBox="1">
            <a:spLocks noChangeArrowheads="1"/>
          </p:cNvSpPr>
          <p:nvPr/>
        </p:nvSpPr>
        <p:spPr bwMode="auto">
          <a:xfrm>
            <a:off x="468313" y="188913"/>
            <a:ext cx="84248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000099"/>
                </a:solidFill>
              </a:rPr>
              <a:t>Усилия Правительства Российской Федерации </a:t>
            </a:r>
          </a:p>
          <a:p>
            <a:pPr eaLnBrk="1" hangingPunct="1"/>
            <a:r>
              <a:rPr lang="ru-RU" b="1">
                <a:solidFill>
                  <a:srgbClr val="000099"/>
                </a:solidFill>
              </a:rPr>
              <a:t>и Минздравсоцразвития России предоставляют широчайшие </a:t>
            </a:r>
          </a:p>
          <a:p>
            <a:pPr eaLnBrk="1" hangingPunct="1"/>
            <a:r>
              <a:rPr lang="ru-RU" b="1">
                <a:solidFill>
                  <a:srgbClr val="000099"/>
                </a:solidFill>
              </a:rPr>
              <a:t>возможности для совершенствования онкологической помощи </a:t>
            </a:r>
          </a:p>
          <a:p>
            <a:pPr eaLnBrk="1" hangingPunct="1"/>
            <a:r>
              <a:rPr lang="ru-RU" b="1">
                <a:solidFill>
                  <a:srgbClr val="000099"/>
                </a:solidFill>
              </a:rPr>
              <a:t>населению.</a:t>
            </a:r>
            <a:endParaRPr lang="ru-RU"/>
          </a:p>
        </p:txBody>
      </p:sp>
      <p:sp>
        <p:nvSpPr>
          <p:cNvPr id="28696" name="Text Box 33"/>
          <p:cNvSpPr txBox="1">
            <a:spLocks noChangeArrowheads="1"/>
          </p:cNvSpPr>
          <p:nvPr/>
        </p:nvSpPr>
        <p:spPr bwMode="auto">
          <a:xfrm>
            <a:off x="1692275" y="5949950"/>
            <a:ext cx="5648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>
                <a:solidFill>
                  <a:srgbClr val="DE2A00"/>
                </a:solidFill>
              </a:rPr>
              <a:t>Задача регионов – использовать их в полной мере! </a:t>
            </a:r>
          </a:p>
        </p:txBody>
      </p:sp>
      <p:sp>
        <p:nvSpPr>
          <p:cNvPr id="28697" name="Text Box 35"/>
          <p:cNvSpPr txBox="1">
            <a:spLocks noChangeArrowheads="1"/>
          </p:cNvSpPr>
          <p:nvPr/>
        </p:nvSpPr>
        <p:spPr bwMode="auto">
          <a:xfrm>
            <a:off x="5219700" y="5373688"/>
            <a:ext cx="25892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200">
                <a:solidFill>
                  <a:srgbClr val="080808"/>
                </a:solidFill>
                <a:latin typeface="Arial" pitchFamily="34" charset="0"/>
              </a:rPr>
              <a:t>*за 5 мес. соответствующего года</a:t>
            </a:r>
          </a:p>
        </p:txBody>
      </p:sp>
      <p:sp>
        <p:nvSpPr>
          <p:cNvPr id="28698" name="Text Box 29"/>
          <p:cNvSpPr txBox="1">
            <a:spLocks noChangeArrowheads="1"/>
          </p:cNvSpPr>
          <p:nvPr/>
        </p:nvSpPr>
        <p:spPr bwMode="auto">
          <a:xfrm>
            <a:off x="6877050" y="6308725"/>
            <a:ext cx="2116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FF"/>
                </a:solidFill>
              </a:rPr>
              <a:t>www.minzdrav.tatar.ru</a:t>
            </a:r>
            <a:endParaRPr lang="ru-RU" sz="16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ipp__0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1476375" y="6521450"/>
            <a:ext cx="2116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FF"/>
                </a:solidFill>
              </a:rPr>
              <a:t>www.minzdrav.tatar.ru</a:t>
            </a:r>
            <a:endParaRPr lang="ru-RU" sz="1600">
              <a:solidFill>
                <a:srgbClr val="0000FF"/>
              </a:solidFill>
            </a:endParaRPr>
          </a:p>
        </p:txBody>
      </p:sp>
      <p:sp>
        <p:nvSpPr>
          <p:cNvPr id="112" name="Номер слайда 21"/>
          <p:cNvSpPr txBox="1">
            <a:spLocks noGrp="1"/>
          </p:cNvSpPr>
          <p:nvPr/>
        </p:nvSpPr>
        <p:spPr bwMode="auto">
          <a:xfrm>
            <a:off x="71438" y="6310313"/>
            <a:ext cx="468312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fld id="{08BB0ED6-EB58-43A3-9B7D-097BBCEDB50C}" type="slidenum">
              <a:rPr lang="ru-RU" sz="140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pPr>
                <a:defRPr/>
              </a:pPr>
              <a:t>27</a:t>
            </a:fld>
            <a:endParaRPr lang="ru-RU" sz="1400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3"/>
          <p:cNvSpPr txBox="1">
            <a:spLocks noGrp="1"/>
          </p:cNvSpPr>
          <p:nvPr/>
        </p:nvSpPr>
        <p:spPr bwMode="auto">
          <a:xfrm>
            <a:off x="142875" y="6215063"/>
            <a:ext cx="3333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F62CC523-DD84-488A-A299-0D62623DF005}" type="slidenum">
              <a:rPr lang="ru-RU" sz="1400">
                <a:latin typeface="Arial" pitchFamily="34" charset="0"/>
              </a:rPr>
              <a:pPr algn="r" eaLnBrk="1" hangingPunct="1"/>
              <a:t>3</a:t>
            </a:fld>
            <a:endParaRPr lang="ru-RU" sz="1400">
              <a:latin typeface="Arial" pitchFamily="34" charset="0"/>
            </a:endParaRP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1557338"/>
            <a:ext cx="9144000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2800">
              <a:latin typeface="Arial" pitchFamily="34" charset="0"/>
            </a:endParaRP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2484438" y="0"/>
            <a:ext cx="6659562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2800">
              <a:latin typeface="Arial" pitchFamily="34" charset="0"/>
            </a:endParaRP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179388" y="2276475"/>
            <a:ext cx="8713787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b="1">
                <a:solidFill>
                  <a:srgbClr val="0000FF"/>
                </a:solidFill>
                <a:latin typeface="Candara" pitchFamily="34" charset="0"/>
              </a:rPr>
              <a:t>Создание инновационной и ориентированной на человека системы здравоохранения, которая стремится</a:t>
            </a:r>
            <a:r>
              <a:rPr lang="ru-RU" sz="2800" b="1">
                <a:solidFill>
                  <a:srgbClr val="0000FF"/>
                </a:solidFill>
                <a:latin typeface="Tahoma" pitchFamily="34" charset="0"/>
              </a:rPr>
              <a:t>:</a:t>
            </a:r>
            <a:r>
              <a:rPr lang="ru-RU" sz="2000" b="1">
                <a:solidFill>
                  <a:srgbClr val="0000FF"/>
                </a:solidFill>
                <a:latin typeface="Tahoma" pitchFamily="34" charset="0"/>
              </a:rPr>
              <a:t>     </a:t>
            </a:r>
            <a:r>
              <a:rPr lang="en-US" sz="2000" b="1">
                <a:solidFill>
                  <a:srgbClr val="0000FF"/>
                </a:solidFill>
                <a:latin typeface="Tahoma" pitchFamily="34" charset="0"/>
              </a:rPr>
              <a:t>                            </a:t>
            </a:r>
          </a:p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0000FF"/>
                </a:solidFill>
                <a:latin typeface="Tahoma" pitchFamily="34" charset="0"/>
              </a:rPr>
              <a:t>-</a:t>
            </a:r>
            <a:r>
              <a:rPr lang="ru-RU" sz="2000">
                <a:solidFill>
                  <a:srgbClr val="0000FF"/>
                </a:solidFill>
                <a:latin typeface="Tahoma" pitchFamily="34" charset="0"/>
              </a:rPr>
              <a:t> поощрять здоровый образ жизни и снижение заболеваемости;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>
                <a:solidFill>
                  <a:srgbClr val="0000FF"/>
                </a:solidFill>
                <a:latin typeface="Tahoma" pitchFamily="34" charset="0"/>
              </a:rPr>
              <a:t>- обеспечивать жителям республики равный доступ к качественным услугам здравоохранения в соответствии с их потребностями;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ru-RU" sz="2000">
                <a:solidFill>
                  <a:srgbClr val="0000FF"/>
                </a:solidFill>
                <a:latin typeface="Tahoma" pitchFamily="34" charset="0"/>
              </a:rPr>
              <a:t>  добиваться качества медицинского обслуживания;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ru-RU" sz="2000">
                <a:solidFill>
                  <a:srgbClr val="0000FF"/>
                </a:solidFill>
                <a:latin typeface="Tahoma" pitchFamily="34" charset="0"/>
              </a:rPr>
              <a:t> эффективно использовать выделенные средства и ресурсы</a:t>
            </a:r>
            <a:r>
              <a:rPr lang="ru-RU" sz="2000" i="1">
                <a:solidFill>
                  <a:srgbClr val="0000FF"/>
                </a:solidFill>
                <a:latin typeface="Candara" pitchFamily="34" charset="0"/>
              </a:rPr>
              <a:t>.</a:t>
            </a:r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2843213" y="404813"/>
            <a:ext cx="6119812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b="1" i="1">
                <a:solidFill>
                  <a:srgbClr val="A60611"/>
                </a:solidFill>
                <a:latin typeface="Candara" pitchFamily="34" charset="0"/>
              </a:rPr>
              <a:t>     МИССИЯ   </a:t>
            </a:r>
            <a:r>
              <a:rPr lang="en-US" sz="2800" b="1" i="1">
                <a:solidFill>
                  <a:srgbClr val="A60611"/>
                </a:solidFill>
                <a:latin typeface="Candara" pitchFamily="34" charset="0"/>
              </a:rPr>
              <a:t>                       </a:t>
            </a:r>
            <a:r>
              <a:rPr lang="ru-RU" sz="2800" b="1" i="1">
                <a:solidFill>
                  <a:srgbClr val="A60611"/>
                </a:solidFill>
                <a:latin typeface="Candara" pitchFamily="34" charset="0"/>
              </a:rPr>
              <a:t>Министерства здравоохранения      Республики Татарстан</a:t>
            </a:r>
          </a:p>
        </p:txBody>
      </p:sp>
      <p:pic>
        <p:nvPicPr>
          <p:cNvPr id="13319" name="Picture 6" descr="SUC5278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63" y="134938"/>
            <a:ext cx="2916237" cy="1911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9224" name="Picture 7" descr="hist16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9FFFF"/>
              </a:clrFrom>
              <a:clrTo>
                <a:srgbClr val="F9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750" y="5373688"/>
            <a:ext cx="9366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8"/>
          <p:cNvSpPr txBox="1">
            <a:spLocks noChangeArrowheads="1"/>
          </p:cNvSpPr>
          <p:nvPr/>
        </p:nvSpPr>
        <p:spPr bwMode="auto">
          <a:xfrm>
            <a:off x="3348038" y="6381750"/>
            <a:ext cx="2952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1400">
              <a:latin typeface="Arial" pitchFamily="34" charset="0"/>
            </a:endParaRPr>
          </a:p>
        </p:txBody>
      </p:sp>
      <p:pic>
        <p:nvPicPr>
          <p:cNvPr id="9226" name="Picture 9" descr="логотип мз рт англ копия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260350"/>
            <a:ext cx="4905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6659563" y="6332538"/>
            <a:ext cx="2116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FF"/>
                </a:solidFill>
              </a:rPr>
              <a:t>www.minzdrav.tatar.ru</a:t>
            </a:r>
            <a:endParaRPr lang="ru-RU" sz="16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3"/>
          <p:cNvSpPr>
            <a:spLocks noChangeArrowheads="1"/>
          </p:cNvSpPr>
          <p:nvPr/>
        </p:nvSpPr>
        <p:spPr bwMode="auto">
          <a:xfrm>
            <a:off x="7818438" y="2246313"/>
            <a:ext cx="323850" cy="2886075"/>
          </a:xfrm>
          <a:prstGeom prst="rect">
            <a:avLst/>
          </a:prstGeom>
          <a:solidFill>
            <a:srgbClr val="DCDE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Arial" pitchFamily="34" charset="0"/>
            </a:endParaRPr>
          </a:p>
        </p:txBody>
      </p:sp>
      <p:graphicFrame>
        <p:nvGraphicFramePr>
          <p:cNvPr id="1026" name="Object 121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30200" y="3417888"/>
          <a:ext cx="3954463" cy="206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Лист" r:id="rId4" imgW="4105210" imgH="2066850" progId="Excel.Sheet.8">
                  <p:embed/>
                </p:oleObj>
              </mc:Choice>
              <mc:Fallback>
                <p:oleObj name="Лист" r:id="rId4" imgW="4105210" imgH="2066850" progId="Excel.Sheet.8">
                  <p:embed/>
                  <p:pic>
                    <p:nvPicPr>
                      <p:cNvPr id="0" name="Object 12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3417888"/>
                        <a:ext cx="3954463" cy="206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122"/>
          <p:cNvGraphicFramePr>
            <a:graphicFrameLocks noGrp="1" noChangeAspect="1"/>
          </p:cNvGraphicFramePr>
          <p:nvPr>
            <p:ph idx="4294967295"/>
          </p:nvPr>
        </p:nvGraphicFramePr>
        <p:xfrm>
          <a:off x="4751388" y="2708275"/>
          <a:ext cx="4213225" cy="280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Лист" r:id="rId7" imgW="4381556" imgH="2809890" progId="Excel.Sheet.8">
                  <p:embed/>
                </p:oleObj>
              </mc:Choice>
              <mc:Fallback>
                <p:oleObj name="Лист" r:id="rId7" imgW="4381556" imgH="2809890" progId="Excel.Sheet.8">
                  <p:embed/>
                  <p:pic>
                    <p:nvPicPr>
                      <p:cNvPr id="0" name="Object 12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1388" y="2708275"/>
                        <a:ext cx="4213225" cy="280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 Box 21"/>
          <p:cNvSpPr txBox="1">
            <a:spLocks noChangeArrowheads="1"/>
          </p:cNvSpPr>
          <p:nvPr/>
        </p:nvSpPr>
        <p:spPr bwMode="auto">
          <a:xfrm>
            <a:off x="1120775" y="3633788"/>
            <a:ext cx="1439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>
                <a:latin typeface="Arial" pitchFamily="34" charset="0"/>
              </a:rPr>
              <a:t>Смертность</a:t>
            </a:r>
          </a:p>
        </p:txBody>
      </p:sp>
      <p:sp>
        <p:nvSpPr>
          <p:cNvPr id="1030" name="Text Box 22"/>
          <p:cNvSpPr txBox="1">
            <a:spLocks noChangeArrowheads="1"/>
          </p:cNvSpPr>
          <p:nvPr/>
        </p:nvSpPr>
        <p:spPr bwMode="auto">
          <a:xfrm>
            <a:off x="1120775" y="4335463"/>
            <a:ext cx="165576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>
                <a:latin typeface="Arial" pitchFamily="34" charset="0"/>
              </a:rPr>
              <a:t>Рождаемость</a:t>
            </a:r>
          </a:p>
        </p:txBody>
      </p:sp>
      <p:sp>
        <p:nvSpPr>
          <p:cNvPr id="36872" name="Text Box 49"/>
          <p:cNvSpPr txBox="1">
            <a:spLocks noChangeArrowheads="1"/>
          </p:cNvSpPr>
          <p:nvPr/>
        </p:nvSpPr>
        <p:spPr bwMode="auto">
          <a:xfrm>
            <a:off x="1143000" y="1214438"/>
            <a:ext cx="6985000" cy="646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dirty="0">
                <a:latin typeface="+mj-lt"/>
              </a:rPr>
              <a:t>Наша цель - в течение следующих 2 лет обеспечить переход с убыли на устойчивый естественный прирост населения!</a:t>
            </a:r>
          </a:p>
        </p:txBody>
      </p:sp>
      <p:sp>
        <p:nvSpPr>
          <p:cNvPr id="1032" name="Text Box 22"/>
          <p:cNvSpPr txBox="1">
            <a:spLocks noChangeArrowheads="1"/>
          </p:cNvSpPr>
          <p:nvPr/>
        </p:nvSpPr>
        <p:spPr bwMode="auto">
          <a:xfrm>
            <a:off x="7708900" y="2246313"/>
            <a:ext cx="6492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 b="1">
                <a:solidFill>
                  <a:srgbClr val="006600"/>
                </a:solidFill>
                <a:latin typeface="Arial" pitchFamily="34" charset="0"/>
              </a:rPr>
              <a:t> </a:t>
            </a:r>
            <a:r>
              <a:rPr lang="ru-RU" sz="1600" b="1">
                <a:solidFill>
                  <a:srgbClr val="5C7DE6"/>
                </a:solidFill>
                <a:latin typeface="Arial" pitchFamily="34" charset="0"/>
              </a:rPr>
              <a:t>80</a:t>
            </a:r>
          </a:p>
        </p:txBody>
      </p:sp>
      <p:pic>
        <p:nvPicPr>
          <p:cNvPr id="1033" name="Picture 24" descr="rtfla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8188" y="2551113"/>
            <a:ext cx="5746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25" descr="140px-Flag_of_Israel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8188" y="2060575"/>
            <a:ext cx="574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6" name="Text Box 21"/>
          <p:cNvSpPr txBox="1">
            <a:spLocks noChangeArrowheads="1"/>
          </p:cNvSpPr>
          <p:nvPr/>
        </p:nvSpPr>
        <p:spPr bwMode="auto">
          <a:xfrm rot="16200000">
            <a:off x="-787399" y="4024312"/>
            <a:ext cx="1922462" cy="2778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1200" dirty="0">
                <a:latin typeface="+mj-lt"/>
              </a:rPr>
              <a:t>на 1000 населения</a:t>
            </a:r>
          </a:p>
        </p:txBody>
      </p:sp>
      <p:sp>
        <p:nvSpPr>
          <p:cNvPr id="1036" name="AutoShape 24" descr="data:image/jpg;base64,/9j/4AAQSkZJRgABAQAAAQABAAD/2wBDAAkGBwgHBgkIBwgKCgkLDRYPDQwMDRsUFRAWIB0iIiAdHx8kKDQsJCYxJx8fLT0tMTU3Ojo6Iys/RD84QzQ5Ojf/2wBDAQoKCg0MDRoPDxo3JR8lNzc3Nzc3Nzc3Nzc3Nzc3Nzc3Nzc3Nzc3Nzc3Nzc3Nzc3Nzc3Nzc3Nzc3Nzc3Nzc3Nzf/wAARCABUAH4DASIAAhEBAxEB/8QAFwABAQEBAAAAAAAAAAAAAAAAAAcGAf/EABwQAQACAQUAAAAAAAAAAAAAAAABAhIXUVaU4//EABoBAQACAwEAAAAAAAAAAAAAAAABBwIEBgX/xAAgEQEAAAQHAQAAAAAAAAAAAAAAARZTogIFExVRoeHR/9oADAMBAAIRAxEAPwC4gAAAAAAAAAAAAAAACM65249Xu+Zrnbj1e75vW2LMafcPrDUwcrMIzrnbj1e75muduPV7vmbFmNPuH01MHKzCM65249Xu+Zrnbj1e75mxZjT7h9NTByswjOuduPV7vma5249Xu+ZsWY0+4fTUwcrMIzrnbj1e75muduPV7vmbFmNPuH01MHKzCM65249Xu+Zrnbj1e75p2LMafcPpqYOVmEZ1ztx6vd8zXO3Hq93zRsWY0+4fTUwcrMIzrnbj1e75muduPV7vmnYsxp9w+mpg5RwBZzRAAAAAAAAAAAAAAdxnaTGdpasV3PkaF3jupLjWt9ZTGdpMZ2lqwnyNC7wkuNa31lMZ2kxnaWrCfI0LvCS41rfWUxnaTGdpasJ8jQu8JLjWt9ZTGdpMZ2lqwnyNC7wkuNa31lMZ2kxnaWrCfI0LvCS41rfWUxnaTGdpasJ8jQu8JLjWt9ZTGdpMZ2lqwnyNC7wkuNa30AV47wAAAAAAAAAAAAAAAAAAAAAAAAAAAAAB/9k=">
            <a:hlinkClick r:id="rId11"/>
          </p:cNvPr>
          <p:cNvSpPr>
            <a:spLocks noChangeAspect="1" noChangeArrowheads="1"/>
          </p:cNvSpPr>
          <p:nvPr/>
        </p:nvSpPr>
        <p:spPr bwMode="auto">
          <a:xfrm>
            <a:off x="144463" y="-381000"/>
            <a:ext cx="12001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37" name="Picture 2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350" y="3967163"/>
            <a:ext cx="5762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8" name="Заголовок 1"/>
          <p:cNvSpPr txBox="1">
            <a:spLocks/>
          </p:cNvSpPr>
          <p:nvPr/>
        </p:nvSpPr>
        <p:spPr bwMode="auto">
          <a:xfrm>
            <a:off x="857250" y="260350"/>
            <a:ext cx="72024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9088" indent="-319088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buClr>
                <a:srgbClr val="C3260C"/>
              </a:buClr>
              <a:buSzPct val="128000"/>
              <a:buFont typeface="Georgia" pitchFamily="18" charset="0"/>
              <a:buNone/>
            </a:pPr>
            <a:r>
              <a:rPr lang="ru-RU" sz="2800" b="1">
                <a:latin typeface="Times New Roman" pitchFamily="18" charset="0"/>
              </a:rPr>
              <a:t>ДЕМОГРАФИЯ</a:t>
            </a:r>
          </a:p>
        </p:txBody>
      </p:sp>
      <p:sp>
        <p:nvSpPr>
          <p:cNvPr id="1039" name="Номер слайда 3"/>
          <p:cNvSpPr txBox="1">
            <a:spLocks/>
          </p:cNvSpPr>
          <p:nvPr/>
        </p:nvSpPr>
        <p:spPr bwMode="auto">
          <a:xfrm>
            <a:off x="0" y="6492875"/>
            <a:ext cx="4286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fld id="{28D73545-49FA-485C-B455-475BD14E85C1}" type="slidenum">
              <a:rPr lang="ru-RU" sz="1400" b="1">
                <a:latin typeface="Arial" pitchFamily="34" charset="0"/>
              </a:rPr>
              <a:pPr algn="ctr" eaLnBrk="1" hangingPunct="1"/>
              <a:t>4</a:t>
            </a:fld>
            <a:endParaRPr lang="ru-RU" sz="1400" b="1">
              <a:latin typeface="Arial" pitchFamily="34" charset="0"/>
            </a:endParaRPr>
          </a:p>
        </p:txBody>
      </p:sp>
      <p:sp>
        <p:nvSpPr>
          <p:cNvPr id="1040" name="Text Box 21"/>
          <p:cNvSpPr txBox="1">
            <a:spLocks noChangeArrowheads="1"/>
          </p:cNvSpPr>
          <p:nvPr/>
        </p:nvSpPr>
        <p:spPr bwMode="auto">
          <a:xfrm>
            <a:off x="6659563" y="6332538"/>
            <a:ext cx="2116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FF"/>
                </a:solidFill>
              </a:rPr>
              <a:t>www.minzdrav.tatar.ru</a:t>
            </a:r>
            <a:endParaRPr lang="ru-RU" sz="16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2400">
                <a:latin typeface="Tahoma" pitchFamily="34" charset="0"/>
                <a:cs typeface="Tahoma" pitchFamily="34" charset="0"/>
              </a:rPr>
              <a:t> </a:t>
            </a:r>
            <a:r>
              <a:rPr lang="ru-RU" sz="3200" b="1">
                <a:latin typeface="Arial" pitchFamily="34" charset="0"/>
              </a:rPr>
              <a:t>ЗНАЧИМОСТЬ ПРОБЛЕМЫ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79388" y="1125538"/>
            <a:ext cx="8497887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>
                <a:latin typeface="Tahoma" pitchFamily="34" charset="0"/>
              </a:rPr>
              <a:t>Болезни системы кровообращения</a:t>
            </a:r>
            <a:r>
              <a:rPr lang="ru-RU" sz="4000">
                <a:solidFill>
                  <a:srgbClr val="FF3300"/>
                </a:solidFill>
                <a:latin typeface="Tahoma" pitchFamily="34" charset="0"/>
              </a:rPr>
              <a:t> </a:t>
            </a:r>
            <a:r>
              <a:rPr lang="ru-RU" sz="1400">
                <a:solidFill>
                  <a:srgbClr val="A50021"/>
                </a:solidFill>
                <a:latin typeface="Tahoma" pitchFamily="34" charset="0"/>
              </a:rPr>
              <a:t>Смертность на 100 000 населения – 828.3  (64.4% от всех умерших)</a:t>
            </a:r>
            <a:endParaRPr lang="ru-RU" sz="4000">
              <a:solidFill>
                <a:srgbClr val="A50021"/>
              </a:solidFill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sz="4000">
                <a:latin typeface="Tahoma" pitchFamily="34" charset="0"/>
              </a:rPr>
              <a:t>Онкология </a:t>
            </a:r>
            <a:r>
              <a:rPr lang="ru-RU" sz="4000">
                <a:solidFill>
                  <a:srgbClr val="FF3300"/>
                </a:solidFill>
                <a:latin typeface="Tahoma" pitchFamily="34" charset="0"/>
              </a:rPr>
              <a:t>                                 </a:t>
            </a:r>
            <a:r>
              <a:rPr lang="ru-RU" sz="1400">
                <a:solidFill>
                  <a:srgbClr val="A50021"/>
                </a:solidFill>
                <a:latin typeface="Tahoma" pitchFamily="34" charset="0"/>
              </a:rPr>
              <a:t>Смертность на 100 000 населения – 176.6 (13.7% от всех умерших)</a:t>
            </a:r>
            <a:endParaRPr lang="ru-RU" sz="4000">
              <a:solidFill>
                <a:srgbClr val="A50021"/>
              </a:solidFill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sz="4000">
                <a:latin typeface="Tahoma" pitchFamily="34" charset="0"/>
              </a:rPr>
              <a:t>Травматизм </a:t>
            </a:r>
            <a:r>
              <a:rPr lang="ru-RU" sz="4000">
                <a:solidFill>
                  <a:srgbClr val="FF3300"/>
                </a:solidFill>
                <a:latin typeface="Tahoma" pitchFamily="34" charset="0"/>
              </a:rPr>
              <a:t>                                 </a:t>
            </a:r>
            <a:r>
              <a:rPr lang="ru-RU" sz="1400">
                <a:solidFill>
                  <a:srgbClr val="A50021"/>
                </a:solidFill>
                <a:latin typeface="Tahoma" pitchFamily="34" charset="0"/>
              </a:rPr>
              <a:t>Смертность на 100 000 – 121.1 (9.7% от всех умерших)</a:t>
            </a:r>
            <a:endParaRPr lang="ru-RU" sz="4000">
              <a:solidFill>
                <a:srgbClr val="A50021"/>
              </a:solidFill>
              <a:latin typeface="Tahoma" pitchFamily="34" charset="0"/>
            </a:endParaRPr>
          </a:p>
        </p:txBody>
      </p:sp>
      <p:sp>
        <p:nvSpPr>
          <p:cNvPr id="10244" name="AutoShape 4"/>
          <p:cNvSpPr>
            <a:spLocks/>
          </p:cNvSpPr>
          <p:nvPr/>
        </p:nvSpPr>
        <p:spPr bwMode="auto">
          <a:xfrm>
            <a:off x="6156325" y="2708275"/>
            <a:ext cx="71438" cy="2520950"/>
          </a:xfrm>
          <a:prstGeom prst="rightBrace">
            <a:avLst>
              <a:gd name="adj1" fmla="val 29407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 sz="2800">
              <a:latin typeface="Arial" pitchFamily="34" charset="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516688" y="3644900"/>
            <a:ext cx="2305050" cy="4572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solidFill>
                  <a:srgbClr val="A50021"/>
                </a:solidFill>
                <a:latin typeface="Tahoma" pitchFamily="34" charset="0"/>
              </a:rPr>
              <a:t>88% </a:t>
            </a:r>
            <a:r>
              <a:rPr lang="ru-RU" sz="1400">
                <a:solidFill>
                  <a:srgbClr val="A50021"/>
                </a:solidFill>
                <a:latin typeface="Tahoma" pitchFamily="34" charset="0"/>
              </a:rPr>
              <a:t>от всех умерших</a:t>
            </a:r>
            <a:endParaRPr lang="ru-RU" sz="2400">
              <a:solidFill>
                <a:srgbClr val="A50021"/>
              </a:solidFill>
              <a:latin typeface="Tahoma" pitchFamily="34" charset="0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6659563" y="6332538"/>
            <a:ext cx="2116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FF"/>
                </a:solidFill>
              </a:rPr>
              <a:t>www.minzdrav.tatar.ru</a:t>
            </a:r>
            <a:endParaRPr lang="ru-RU" sz="1600">
              <a:solidFill>
                <a:srgbClr val="0000FF"/>
              </a:solidFill>
            </a:endParaRPr>
          </a:p>
        </p:txBody>
      </p:sp>
      <p:sp>
        <p:nvSpPr>
          <p:cNvPr id="112" name="Номер слайда 21"/>
          <p:cNvSpPr txBox="1">
            <a:spLocks noGrp="1"/>
          </p:cNvSpPr>
          <p:nvPr/>
        </p:nvSpPr>
        <p:spPr bwMode="auto">
          <a:xfrm>
            <a:off x="71438" y="6310313"/>
            <a:ext cx="32385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fld id="{728CFFDE-3264-4D08-B62C-2FE7996DB25B}" type="slidenum">
              <a:rPr lang="ru-RU" sz="140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pPr>
                <a:defRPr/>
              </a:pPr>
              <a:t>5</a:t>
            </a:fld>
            <a:endParaRPr lang="ru-RU" sz="1400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4925" y="3429000"/>
            <a:ext cx="9109075" cy="3429000"/>
          </a:xfrm>
          <a:prstGeom prst="rect">
            <a:avLst/>
          </a:prstGeom>
          <a:gradFill rotWithShape="1">
            <a:gsLst>
              <a:gs pos="0">
                <a:srgbClr val="C1E7FF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sz="4000" b="1">
              <a:solidFill>
                <a:srgbClr val="FF0000"/>
              </a:solidFill>
              <a:latin typeface="Tahoma" pitchFamily="34" charset="0"/>
            </a:endParaRPr>
          </a:p>
        </p:txBody>
      </p:sp>
      <p:pic>
        <p:nvPicPr>
          <p:cNvPr id="11267" name="Picture 3" descr="C:\Users\Ильдар Аюпов\Desktop\map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3284538"/>
            <a:ext cx="4751388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Flowchart: Terminator 15"/>
          <p:cNvSpPr>
            <a:spLocks noChangeArrowheads="1"/>
          </p:cNvSpPr>
          <p:nvPr/>
        </p:nvSpPr>
        <p:spPr bwMode="auto">
          <a:xfrm>
            <a:off x="0" y="-749300"/>
            <a:ext cx="9144000" cy="1595438"/>
          </a:xfrm>
          <a:prstGeom prst="flowChartTerminator">
            <a:avLst/>
          </a:prstGeom>
          <a:noFill/>
          <a:ln w="9525" algn="ctr">
            <a:noFill/>
            <a:round/>
            <a:headEnd/>
            <a:tailEnd/>
          </a:ln>
          <a:effectLst>
            <a:outerShdw dist="63499" dir="4620015" sx="100999" sy="100999" algn="t" rotWithShape="0">
              <a:srgbClr val="000000">
                <a:alpha val="17998"/>
              </a:srgb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269" name="Text Box 13"/>
          <p:cNvSpPr txBox="1">
            <a:spLocks noChangeArrowheads="1"/>
          </p:cNvSpPr>
          <p:nvPr/>
        </p:nvSpPr>
        <p:spPr bwMode="auto">
          <a:xfrm>
            <a:off x="2032000" y="750888"/>
            <a:ext cx="1841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sz="2000" b="1"/>
          </a:p>
        </p:txBody>
      </p:sp>
      <p:sp>
        <p:nvSpPr>
          <p:cNvPr id="11270" name="Прямоугольник 18"/>
          <p:cNvSpPr>
            <a:spLocks noChangeArrowheads="1"/>
          </p:cNvSpPr>
          <p:nvPr/>
        </p:nvSpPr>
        <p:spPr bwMode="auto">
          <a:xfrm>
            <a:off x="1052513" y="1508125"/>
            <a:ext cx="619125" cy="1308100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rgbClr val="0066FF"/>
              </a:gs>
            </a:gsLst>
            <a:lin ang="5400000" scaled="1"/>
          </a:gradFill>
          <a:ln w="9525" algn="ctr">
            <a:solidFill>
              <a:srgbClr val="336699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 sz="1100" b="1">
              <a:latin typeface="Arial" pitchFamily="34" charset="0"/>
            </a:endParaRPr>
          </a:p>
        </p:txBody>
      </p:sp>
      <p:sp>
        <p:nvSpPr>
          <p:cNvPr id="11271" name="Прямоугольник 19"/>
          <p:cNvSpPr>
            <a:spLocks noChangeArrowheads="1"/>
          </p:cNvSpPr>
          <p:nvPr/>
        </p:nvSpPr>
        <p:spPr bwMode="auto">
          <a:xfrm>
            <a:off x="411163" y="1935163"/>
            <a:ext cx="620712" cy="881062"/>
          </a:xfrm>
          <a:prstGeom prst="rect">
            <a:avLst/>
          </a:prstGeom>
          <a:gradFill rotWithShape="1">
            <a:gsLst>
              <a:gs pos="0">
                <a:srgbClr val="630044"/>
              </a:gs>
              <a:gs pos="100000">
                <a:srgbClr val="D60093"/>
              </a:gs>
            </a:gsLst>
            <a:lin ang="5400000" scaled="1"/>
          </a:gra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 sz="1100" b="1">
              <a:latin typeface="Arial" pitchFamily="34" charset="0"/>
            </a:endParaRPr>
          </a:p>
        </p:txBody>
      </p:sp>
      <p:sp>
        <p:nvSpPr>
          <p:cNvPr id="11272" name="TextBox 20"/>
          <p:cNvSpPr txBox="1">
            <a:spLocks noChangeArrowheads="1"/>
          </p:cNvSpPr>
          <p:nvPr/>
        </p:nvSpPr>
        <p:spPr bwMode="auto">
          <a:xfrm>
            <a:off x="809625" y="2884488"/>
            <a:ext cx="703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2000" b="1">
                <a:solidFill>
                  <a:srgbClr val="003366"/>
                </a:solidFill>
              </a:rPr>
              <a:t>1999</a:t>
            </a:r>
          </a:p>
        </p:txBody>
      </p:sp>
      <p:sp>
        <p:nvSpPr>
          <p:cNvPr id="11273" name="TextBox 21"/>
          <p:cNvSpPr txBox="1">
            <a:spLocks noChangeArrowheads="1"/>
          </p:cNvSpPr>
          <p:nvPr/>
        </p:nvSpPr>
        <p:spPr bwMode="auto">
          <a:xfrm>
            <a:off x="1158875" y="1260475"/>
            <a:ext cx="4587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400">
                <a:solidFill>
                  <a:srgbClr val="003366"/>
                </a:solidFill>
              </a:rPr>
              <a:t>248</a:t>
            </a:r>
          </a:p>
        </p:txBody>
      </p:sp>
      <p:sp>
        <p:nvSpPr>
          <p:cNvPr id="11274" name="TextBox 22"/>
          <p:cNvSpPr txBox="1">
            <a:spLocks noChangeArrowheads="1"/>
          </p:cNvSpPr>
          <p:nvPr/>
        </p:nvSpPr>
        <p:spPr bwMode="auto">
          <a:xfrm>
            <a:off x="517525" y="1687513"/>
            <a:ext cx="4556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400">
                <a:solidFill>
                  <a:srgbClr val="003366"/>
                </a:solidFill>
              </a:rPr>
              <a:t>174</a:t>
            </a:r>
          </a:p>
        </p:txBody>
      </p:sp>
      <p:sp>
        <p:nvSpPr>
          <p:cNvPr id="11275" name="Прямоугольник 23"/>
          <p:cNvSpPr>
            <a:spLocks noChangeArrowheads="1"/>
          </p:cNvSpPr>
          <p:nvPr/>
        </p:nvSpPr>
        <p:spPr bwMode="auto">
          <a:xfrm>
            <a:off x="2644775" y="1200150"/>
            <a:ext cx="620713" cy="1616075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rgbClr val="0066FF"/>
              </a:gs>
            </a:gsLst>
            <a:lin ang="5400000" scaled="1"/>
          </a:gradFill>
          <a:ln w="9525" algn="ctr">
            <a:solidFill>
              <a:srgbClr val="336699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 sz="1100" b="1">
              <a:latin typeface="Arial" pitchFamily="34" charset="0"/>
            </a:endParaRPr>
          </a:p>
        </p:txBody>
      </p:sp>
      <p:sp>
        <p:nvSpPr>
          <p:cNvPr id="11276" name="Прямоугольник 24"/>
          <p:cNvSpPr>
            <a:spLocks noChangeArrowheads="1"/>
          </p:cNvSpPr>
          <p:nvPr/>
        </p:nvSpPr>
        <p:spPr bwMode="auto">
          <a:xfrm>
            <a:off x="2003425" y="1839913"/>
            <a:ext cx="620713" cy="976312"/>
          </a:xfrm>
          <a:prstGeom prst="rect">
            <a:avLst/>
          </a:prstGeom>
          <a:gradFill rotWithShape="1">
            <a:gsLst>
              <a:gs pos="0">
                <a:srgbClr val="630044"/>
              </a:gs>
              <a:gs pos="100000">
                <a:srgbClr val="D60093"/>
              </a:gs>
            </a:gsLst>
            <a:lin ang="5400000" scaled="1"/>
          </a:gra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 sz="1100" b="1">
              <a:latin typeface="Arial" pitchFamily="34" charset="0"/>
            </a:endParaRPr>
          </a:p>
        </p:txBody>
      </p:sp>
      <p:sp>
        <p:nvSpPr>
          <p:cNvPr id="11277" name="TextBox 25"/>
          <p:cNvSpPr txBox="1">
            <a:spLocks noChangeArrowheads="1"/>
          </p:cNvSpPr>
          <p:nvPr/>
        </p:nvSpPr>
        <p:spPr bwMode="auto">
          <a:xfrm>
            <a:off x="2401888" y="2884488"/>
            <a:ext cx="698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2000" b="1">
                <a:solidFill>
                  <a:srgbClr val="003366"/>
                </a:solidFill>
              </a:rPr>
              <a:t>20</a:t>
            </a:r>
            <a:r>
              <a:rPr lang="en-US" sz="2000" b="1">
                <a:solidFill>
                  <a:srgbClr val="003366"/>
                </a:solidFill>
              </a:rPr>
              <a:t>1</a:t>
            </a:r>
            <a:r>
              <a:rPr lang="ru-RU" sz="2000" b="1">
                <a:solidFill>
                  <a:srgbClr val="003366"/>
                </a:solidFill>
              </a:rPr>
              <a:t>0</a:t>
            </a:r>
          </a:p>
        </p:txBody>
      </p:sp>
      <p:sp>
        <p:nvSpPr>
          <p:cNvPr id="11278" name="TextBox 26"/>
          <p:cNvSpPr txBox="1">
            <a:spLocks noChangeArrowheads="1"/>
          </p:cNvSpPr>
          <p:nvPr/>
        </p:nvSpPr>
        <p:spPr bwMode="auto">
          <a:xfrm>
            <a:off x="2690813" y="962025"/>
            <a:ext cx="590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400">
                <a:solidFill>
                  <a:srgbClr val="003366"/>
                </a:solidFill>
              </a:rPr>
              <a:t>3</a:t>
            </a:r>
            <a:r>
              <a:rPr lang="en-US" sz="1400">
                <a:solidFill>
                  <a:srgbClr val="003366"/>
                </a:solidFill>
              </a:rPr>
              <a:t>46</a:t>
            </a:r>
            <a:r>
              <a:rPr lang="ru-RU" sz="1400">
                <a:solidFill>
                  <a:srgbClr val="003366"/>
                </a:solidFill>
              </a:rPr>
              <a:t>.2</a:t>
            </a:r>
          </a:p>
        </p:txBody>
      </p:sp>
      <p:sp>
        <p:nvSpPr>
          <p:cNvPr id="11279" name="TextBox 27"/>
          <p:cNvSpPr txBox="1">
            <a:spLocks noChangeArrowheads="1"/>
          </p:cNvSpPr>
          <p:nvPr/>
        </p:nvSpPr>
        <p:spPr bwMode="auto">
          <a:xfrm>
            <a:off x="2038350" y="1592263"/>
            <a:ext cx="590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400">
                <a:solidFill>
                  <a:srgbClr val="003366"/>
                </a:solidFill>
              </a:rPr>
              <a:t>1</a:t>
            </a:r>
            <a:r>
              <a:rPr lang="en-US" sz="1400">
                <a:solidFill>
                  <a:srgbClr val="003366"/>
                </a:solidFill>
              </a:rPr>
              <a:t>76,6</a:t>
            </a:r>
            <a:endParaRPr lang="ru-RU" sz="1400">
              <a:solidFill>
                <a:srgbClr val="003366"/>
              </a:solidFill>
            </a:endParaRPr>
          </a:p>
        </p:txBody>
      </p:sp>
      <p:sp>
        <p:nvSpPr>
          <p:cNvPr id="11280" name="Line 18"/>
          <p:cNvSpPr>
            <a:spLocks noChangeShapeType="1"/>
          </p:cNvSpPr>
          <p:nvPr/>
        </p:nvSpPr>
        <p:spPr bwMode="auto">
          <a:xfrm flipV="1">
            <a:off x="1238250" y="1360488"/>
            <a:ext cx="1881188" cy="32385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81" name="Text Box 19"/>
          <p:cNvSpPr txBox="1">
            <a:spLocks noChangeArrowheads="1"/>
          </p:cNvSpPr>
          <p:nvPr/>
        </p:nvSpPr>
        <p:spPr bwMode="auto">
          <a:xfrm rot="-5400000">
            <a:off x="232569" y="2224881"/>
            <a:ext cx="9921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>
                <a:solidFill>
                  <a:srgbClr val="FFF7FF"/>
                </a:solidFill>
              </a:rPr>
              <a:t>C</a:t>
            </a:r>
            <a:r>
              <a:rPr lang="ru-RU" sz="1000">
                <a:solidFill>
                  <a:srgbClr val="FFF7FF"/>
                </a:solidFill>
              </a:rPr>
              <a:t>мертность</a:t>
            </a:r>
          </a:p>
        </p:txBody>
      </p:sp>
      <p:sp>
        <p:nvSpPr>
          <p:cNvPr id="11282" name="Text Box 21"/>
          <p:cNvSpPr txBox="1">
            <a:spLocks noChangeArrowheads="1"/>
          </p:cNvSpPr>
          <p:nvPr/>
        </p:nvSpPr>
        <p:spPr bwMode="auto">
          <a:xfrm rot="-5400000">
            <a:off x="1821657" y="2218531"/>
            <a:ext cx="9921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>
                <a:solidFill>
                  <a:srgbClr val="FFF7FF"/>
                </a:solidFill>
              </a:rPr>
              <a:t>C</a:t>
            </a:r>
            <a:r>
              <a:rPr lang="ru-RU" sz="1000">
                <a:solidFill>
                  <a:srgbClr val="FFF7FF"/>
                </a:solidFill>
              </a:rPr>
              <a:t>мертность</a:t>
            </a:r>
          </a:p>
        </p:txBody>
      </p:sp>
      <p:sp>
        <p:nvSpPr>
          <p:cNvPr id="11283" name="Text Box 23"/>
          <p:cNvSpPr txBox="1">
            <a:spLocks noChangeArrowheads="1"/>
          </p:cNvSpPr>
          <p:nvPr/>
        </p:nvSpPr>
        <p:spPr bwMode="auto">
          <a:xfrm rot="-5400000">
            <a:off x="823913" y="2171700"/>
            <a:ext cx="1114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1000">
                <a:latin typeface="Tahoma" pitchFamily="34" charset="0"/>
              </a:rPr>
              <a:t>заболеваемость</a:t>
            </a:r>
            <a:endParaRPr lang="ru-RU" sz="100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1284" name="Text Box 24"/>
          <p:cNvSpPr txBox="1">
            <a:spLocks noChangeArrowheads="1"/>
          </p:cNvSpPr>
          <p:nvPr/>
        </p:nvSpPr>
        <p:spPr bwMode="auto">
          <a:xfrm rot="-5400000">
            <a:off x="2408238" y="2135188"/>
            <a:ext cx="1114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1000">
                <a:latin typeface="Tahoma" pitchFamily="34" charset="0"/>
              </a:rPr>
              <a:t>заболеваемость</a:t>
            </a:r>
            <a:endParaRPr lang="ru-RU" sz="100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1285" name="Text Box 22"/>
          <p:cNvSpPr txBox="1">
            <a:spLocks noChangeArrowheads="1"/>
          </p:cNvSpPr>
          <p:nvPr/>
        </p:nvSpPr>
        <p:spPr bwMode="auto">
          <a:xfrm>
            <a:off x="4427538" y="4652963"/>
            <a:ext cx="4608512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000066"/>
                </a:solidFill>
                <a:latin typeface="Tahoma" pitchFamily="34" charset="0"/>
              </a:rPr>
              <a:t>Увеличение продолжительности жизни в Республике  Татарстан сопровождается ростом онкологических заболеваний</a:t>
            </a:r>
          </a:p>
        </p:txBody>
      </p:sp>
      <p:sp>
        <p:nvSpPr>
          <p:cNvPr id="11286" name="Rectangle 28"/>
          <p:cNvSpPr>
            <a:spLocks noChangeArrowheads="1"/>
          </p:cNvSpPr>
          <p:nvPr/>
        </p:nvSpPr>
        <p:spPr bwMode="auto">
          <a:xfrm>
            <a:off x="207963" y="5500688"/>
            <a:ext cx="31400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chemeClr val="bg1"/>
                </a:solidFill>
                <a:latin typeface="Arial" pitchFamily="34" charset="0"/>
              </a:rPr>
              <a:t>Рак – вторая по частоте причина </a:t>
            </a:r>
          </a:p>
          <a:p>
            <a:r>
              <a:rPr lang="ru-RU" sz="1400" b="1">
                <a:solidFill>
                  <a:schemeClr val="bg1"/>
                </a:solidFill>
                <a:latin typeface="Arial" pitchFamily="34" charset="0"/>
              </a:rPr>
              <a:t>смерти населения</a:t>
            </a:r>
            <a:r>
              <a:rPr lang="en-US" sz="1400" b="1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ru-RU" sz="1400" b="1">
                <a:solidFill>
                  <a:schemeClr val="bg1"/>
                </a:solidFill>
                <a:latin typeface="Arial" pitchFamily="34" charset="0"/>
              </a:rPr>
              <a:t>РТ (1</a:t>
            </a:r>
            <a:r>
              <a:rPr lang="en-US" sz="1400" b="1">
                <a:solidFill>
                  <a:schemeClr val="bg1"/>
                </a:solidFill>
                <a:latin typeface="Arial" pitchFamily="34" charset="0"/>
              </a:rPr>
              <a:t>3</a:t>
            </a:r>
            <a:r>
              <a:rPr lang="ru-RU" sz="1400" b="1">
                <a:solidFill>
                  <a:schemeClr val="bg1"/>
                </a:solidFill>
                <a:latin typeface="Arial" pitchFamily="34" charset="0"/>
              </a:rPr>
              <a:t>,7%)</a:t>
            </a:r>
          </a:p>
          <a:p>
            <a:r>
              <a:rPr lang="ru-RU" sz="1400" b="1">
                <a:solidFill>
                  <a:schemeClr val="bg1"/>
                </a:solidFill>
                <a:latin typeface="Arial" pitchFamily="34" charset="0"/>
              </a:rPr>
              <a:t>РФ – 14,5% (2009) </a:t>
            </a:r>
          </a:p>
        </p:txBody>
      </p:sp>
      <p:sp>
        <p:nvSpPr>
          <p:cNvPr id="11287" name="Text Box 41"/>
          <p:cNvSpPr txBox="1">
            <a:spLocks noChangeArrowheads="1"/>
          </p:cNvSpPr>
          <p:nvPr/>
        </p:nvSpPr>
        <p:spPr bwMode="auto">
          <a:xfrm>
            <a:off x="5272088" y="11906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sz="1400" b="1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11288" name="Text Box 63"/>
          <p:cNvSpPr txBox="1">
            <a:spLocks noChangeArrowheads="1"/>
          </p:cNvSpPr>
          <p:nvPr/>
        </p:nvSpPr>
        <p:spPr bwMode="auto">
          <a:xfrm>
            <a:off x="1619250" y="908050"/>
            <a:ext cx="936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400" b="1">
                <a:solidFill>
                  <a:srgbClr val="000099"/>
                </a:solidFill>
                <a:latin typeface="Tahoma" pitchFamily="34" charset="0"/>
              </a:rPr>
              <a:t>+3</a:t>
            </a:r>
            <a:r>
              <a:rPr lang="en-US" sz="1400" b="1">
                <a:solidFill>
                  <a:srgbClr val="000099"/>
                </a:solidFill>
                <a:latin typeface="Tahoma" pitchFamily="34" charset="0"/>
              </a:rPr>
              <a:t>9</a:t>
            </a:r>
            <a:r>
              <a:rPr lang="ru-RU" sz="1400" b="1">
                <a:solidFill>
                  <a:srgbClr val="000099"/>
                </a:solidFill>
                <a:latin typeface="Tahoma" pitchFamily="34" charset="0"/>
              </a:rPr>
              <a:t>,</a:t>
            </a:r>
            <a:r>
              <a:rPr lang="en-US" sz="1400" b="1">
                <a:solidFill>
                  <a:srgbClr val="000099"/>
                </a:solidFill>
                <a:latin typeface="Tahoma" pitchFamily="34" charset="0"/>
              </a:rPr>
              <a:t>6</a:t>
            </a:r>
            <a:r>
              <a:rPr lang="ru-RU" sz="1400" b="1">
                <a:solidFill>
                  <a:srgbClr val="000099"/>
                </a:solidFill>
                <a:latin typeface="Tahoma" pitchFamily="34" charset="0"/>
              </a:rPr>
              <a:t>%</a:t>
            </a:r>
          </a:p>
        </p:txBody>
      </p:sp>
      <p:sp>
        <p:nvSpPr>
          <p:cNvPr id="11289" name="Rectangle 2"/>
          <p:cNvSpPr>
            <a:spLocks noChangeArrowheads="1"/>
          </p:cNvSpPr>
          <p:nvPr/>
        </p:nvSpPr>
        <p:spPr bwMode="auto">
          <a:xfrm>
            <a:off x="225425" y="3284538"/>
            <a:ext cx="43465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endParaRPr lang="ru-RU" sz="1400" b="1">
              <a:solidFill>
                <a:srgbClr val="003366"/>
              </a:solidFill>
              <a:latin typeface="Arial" pitchFamily="34" charset="0"/>
            </a:endParaRPr>
          </a:p>
          <a:p>
            <a:pPr marL="342900" indent="-342900">
              <a:lnSpc>
                <a:spcPts val="1400"/>
              </a:lnSpc>
              <a:spcBef>
                <a:spcPct val="20000"/>
              </a:spcBef>
              <a:buClr>
                <a:schemeClr val="accent1"/>
              </a:buClr>
            </a:pPr>
            <a:endParaRPr lang="en-US" sz="600" b="1">
              <a:solidFill>
                <a:srgbClr val="003366"/>
              </a:solidFill>
              <a:latin typeface="Arial" pitchFamily="34" charset="0"/>
            </a:endParaRPr>
          </a:p>
          <a:p>
            <a:pPr marL="342900" indent="-342900"/>
            <a:r>
              <a:rPr lang="ru-RU" sz="1400" b="1"/>
              <a:t>Состоит на учете ЗНО</a:t>
            </a:r>
          </a:p>
          <a:p>
            <a:pPr marL="342900" indent="-342900"/>
            <a:r>
              <a:rPr lang="ru-RU" sz="1400" b="1"/>
              <a:t>65 162, каждый 58-й житель </a:t>
            </a:r>
          </a:p>
          <a:p>
            <a:pPr marL="342900" indent="-342900"/>
            <a:endParaRPr lang="en-US" sz="1400" b="1"/>
          </a:p>
          <a:p>
            <a:pPr marL="342900" indent="-342900"/>
            <a:r>
              <a:rPr lang="ru-RU" sz="1400" b="1"/>
              <a:t>Впервые выявлено случаев ЗНО – 13 082</a:t>
            </a:r>
          </a:p>
          <a:p>
            <a:pPr marL="342900" indent="-342900"/>
            <a:r>
              <a:rPr lang="ru-RU" sz="1400" b="1"/>
              <a:t>(в 2009 г.  - 12 460) </a:t>
            </a:r>
          </a:p>
          <a:p>
            <a:pPr marL="342900" indent="-342900"/>
            <a:endParaRPr lang="ru-RU" sz="1400" b="1"/>
          </a:p>
          <a:p>
            <a:pPr marL="342900" indent="-342900"/>
            <a:r>
              <a:rPr lang="ru-RU" sz="1400" b="1">
                <a:solidFill>
                  <a:schemeClr val="bg1"/>
                </a:solidFill>
              </a:rPr>
              <a:t>Умерло: 6 655</a:t>
            </a:r>
            <a:r>
              <a:rPr lang="en-US" sz="1400" b="1">
                <a:solidFill>
                  <a:schemeClr val="bg1"/>
                </a:solidFill>
              </a:rPr>
              <a:t> </a:t>
            </a:r>
            <a:endParaRPr lang="ru-RU" sz="1400" b="1">
              <a:solidFill>
                <a:schemeClr val="bg1"/>
              </a:solidFill>
            </a:endParaRPr>
          </a:p>
          <a:p>
            <a:pPr marL="342900" indent="-342900"/>
            <a:r>
              <a:rPr lang="ru-RU" sz="1400" b="1">
                <a:solidFill>
                  <a:schemeClr val="bg1"/>
                </a:solidFill>
              </a:rPr>
              <a:t>(в 2009г. – 6 813) </a:t>
            </a:r>
          </a:p>
          <a:p>
            <a:pPr marL="342900" indent="-342900">
              <a:lnSpc>
                <a:spcPts val="1400"/>
              </a:lnSpc>
              <a:spcBef>
                <a:spcPct val="20000"/>
              </a:spcBef>
              <a:buClr>
                <a:schemeClr val="accent1"/>
              </a:buClr>
            </a:pPr>
            <a:endParaRPr lang="ru-RU" sz="1400" b="1">
              <a:solidFill>
                <a:schemeClr val="bg1"/>
              </a:solidFill>
              <a:latin typeface="Arial" pitchFamily="34" charset="0"/>
            </a:endParaRPr>
          </a:p>
          <a:p>
            <a:pPr marL="342900" indent="-342900">
              <a:lnSpc>
                <a:spcPts val="1400"/>
              </a:lnSpc>
              <a:spcBef>
                <a:spcPct val="20000"/>
              </a:spcBef>
              <a:buClr>
                <a:schemeClr val="accent1"/>
              </a:buClr>
            </a:pPr>
            <a:endParaRPr lang="ru-RU" sz="14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290" name="Text Box 20"/>
          <p:cNvSpPr txBox="1">
            <a:spLocks noChangeArrowheads="1"/>
          </p:cNvSpPr>
          <p:nvPr/>
        </p:nvSpPr>
        <p:spPr bwMode="auto">
          <a:xfrm>
            <a:off x="4464050" y="3429000"/>
            <a:ext cx="46799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400" b="1">
                <a:solidFill>
                  <a:srgbClr val="CC0000"/>
                </a:solidFill>
                <a:latin typeface="Tahoma" pitchFamily="34" charset="0"/>
              </a:rPr>
              <a:t>За </a:t>
            </a:r>
            <a:r>
              <a:rPr lang="en-US" sz="1400" b="1">
                <a:solidFill>
                  <a:srgbClr val="CC0000"/>
                </a:solidFill>
                <a:latin typeface="Tahoma" pitchFamily="34" charset="0"/>
              </a:rPr>
              <a:t>10 </a:t>
            </a:r>
            <a:r>
              <a:rPr lang="ru-RU" sz="1400" b="1">
                <a:solidFill>
                  <a:srgbClr val="CC0000"/>
                </a:solidFill>
                <a:latin typeface="Tahoma" pitchFamily="34" charset="0"/>
              </a:rPr>
              <a:t>лет рост заболеваемости в РТ на 3</a:t>
            </a:r>
            <a:r>
              <a:rPr lang="en-US" sz="1400" b="1">
                <a:solidFill>
                  <a:srgbClr val="CC0000"/>
                </a:solidFill>
                <a:latin typeface="Tahoma" pitchFamily="34" charset="0"/>
              </a:rPr>
              <a:t>9</a:t>
            </a:r>
            <a:r>
              <a:rPr lang="ru-RU" sz="1400" b="1">
                <a:solidFill>
                  <a:srgbClr val="CC0000"/>
                </a:solidFill>
                <a:latin typeface="Tahoma" pitchFamily="34" charset="0"/>
              </a:rPr>
              <a:t>,</a:t>
            </a:r>
            <a:r>
              <a:rPr lang="en-US" sz="1400" b="1">
                <a:solidFill>
                  <a:srgbClr val="CC0000"/>
                </a:solidFill>
                <a:latin typeface="Tahoma" pitchFamily="34" charset="0"/>
              </a:rPr>
              <a:t>6</a:t>
            </a:r>
            <a:r>
              <a:rPr lang="ru-RU" sz="1400" b="1">
                <a:solidFill>
                  <a:srgbClr val="CC0000"/>
                </a:solidFill>
                <a:latin typeface="Tahoma" pitchFamily="34" charset="0"/>
              </a:rPr>
              <a:t>% </a:t>
            </a:r>
          </a:p>
          <a:p>
            <a:pPr eaLnBrk="1" hangingPunct="1"/>
            <a:r>
              <a:rPr lang="ru-RU" sz="1400" b="1">
                <a:solidFill>
                  <a:srgbClr val="CC0000"/>
                </a:solidFill>
                <a:latin typeface="Tahoma" pitchFamily="34" charset="0"/>
              </a:rPr>
              <a:t>(в РФ 16,3%)</a:t>
            </a:r>
            <a:endParaRPr lang="ru-RU" sz="1400" b="1">
              <a:latin typeface="Tahoma" pitchFamily="34" charset="0"/>
            </a:endParaRPr>
          </a:p>
        </p:txBody>
      </p:sp>
      <p:sp>
        <p:nvSpPr>
          <p:cNvPr id="38" name="Номер слайда 21"/>
          <p:cNvSpPr txBox="1">
            <a:spLocks/>
          </p:cNvSpPr>
          <p:nvPr/>
        </p:nvSpPr>
        <p:spPr bwMode="auto">
          <a:xfrm>
            <a:off x="71438" y="6310313"/>
            <a:ext cx="9286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fld id="{EA196243-61E6-4B7B-A991-A576DE0FFC21}" type="slidenum">
              <a:rPr lang="ru-RU" sz="1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pPr>
                <a:defRPr/>
              </a:pPr>
              <a:t>6</a:t>
            </a:fld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292" name="Text Box 38"/>
          <p:cNvSpPr txBox="1">
            <a:spLocks noChangeArrowheads="1"/>
          </p:cNvSpPr>
          <p:nvPr/>
        </p:nvSpPr>
        <p:spPr bwMode="auto">
          <a:xfrm>
            <a:off x="1547813" y="260350"/>
            <a:ext cx="56880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2800" b="1">
                <a:latin typeface="Arial" pitchFamily="34" charset="0"/>
              </a:rPr>
              <a:t>ЗНАЧИМОСТЬ ПРОБЛЕМЫ</a:t>
            </a:r>
            <a:endParaRPr lang="ru-RU" sz="2400">
              <a:latin typeface="Arial" pitchFamily="34" charset="0"/>
            </a:endParaRPr>
          </a:p>
        </p:txBody>
      </p:sp>
      <p:graphicFrame>
        <p:nvGraphicFramePr>
          <p:cNvPr id="4134" name="Group 38"/>
          <p:cNvGraphicFramePr>
            <a:graphicFrameLocks noGrp="1"/>
          </p:cNvGraphicFramePr>
          <p:nvPr/>
        </p:nvGraphicFramePr>
        <p:xfrm>
          <a:off x="4572000" y="1268413"/>
          <a:ext cx="4175125" cy="2133600"/>
        </p:xfrm>
        <a:graphic>
          <a:graphicData uri="http://schemas.openxmlformats.org/drawingml/2006/table">
            <a:tbl>
              <a:tblPr/>
              <a:tblGrid>
                <a:gridCol w="3492500"/>
                <a:gridCol w="682625"/>
              </a:tblGrid>
              <a:tr h="200025">
                <a:tc>
                  <a:txBody>
                    <a:bodyPr/>
                    <a:lstStyle/>
                    <a:p>
                      <a:pPr marL="228600" marR="0" lvl="0" indent="-18256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rebuchet MS" pitchFamily="34" charset="0"/>
                        </a:rPr>
                        <a:t>Молочная железа 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</a:rPr>
                        <a:t>12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</a:rPr>
                        <a:t>,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</a:rPr>
                        <a:t>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228600" marR="0" lvl="0" indent="-18256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rebuchet MS" pitchFamily="34" charset="0"/>
                        </a:rPr>
                        <a:t>Толстый кишечник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</a:rPr>
                        <a:t>11,5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228600" marR="0" lvl="0" indent="-18256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rebuchet MS" pitchFamily="34" charset="0"/>
                        </a:rPr>
                        <a:t>Кожа 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</a:rPr>
                        <a:t>10,9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228600" marR="0" lvl="0" indent="-18256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rebuchet MS" pitchFamily="34" charset="0"/>
                        </a:rPr>
                        <a:t>Легкое 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</a:rPr>
                        <a:t>10,3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228600" marR="0" lvl="0" indent="-18256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rebuchet MS" pitchFamily="34" charset="0"/>
                        </a:rPr>
                        <a:t>Женские половые органы  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</a:rPr>
                        <a:t>9,1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228600" marR="0" lvl="0" indent="-18256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rebuchet MS" pitchFamily="34" charset="0"/>
                        </a:rPr>
                        <a:t>Желудок 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</a:rPr>
                        <a:t>8,3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228600" marR="0" lvl="0" indent="-18256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rebuchet MS" pitchFamily="34" charset="0"/>
                        </a:rPr>
                        <a:t>Прочие 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182563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</a:rPr>
                        <a:t>37,3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308" name="Text Box 57"/>
          <p:cNvSpPr txBox="1">
            <a:spLocks noChangeArrowheads="1"/>
          </p:cNvSpPr>
          <p:nvPr/>
        </p:nvSpPr>
        <p:spPr bwMode="auto">
          <a:xfrm>
            <a:off x="4722813" y="908050"/>
            <a:ext cx="3711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>
                <a:solidFill>
                  <a:srgbClr val="000099"/>
                </a:solidFill>
                <a:latin typeface="Arial" pitchFamily="34" charset="0"/>
              </a:rPr>
              <a:t>Структура заболеваемости (%)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4925" y="3500438"/>
            <a:ext cx="9109075" cy="2520950"/>
          </a:xfrm>
          <a:prstGeom prst="rect">
            <a:avLst/>
          </a:prstGeom>
          <a:solidFill>
            <a:srgbClr val="EAEAEA"/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FF0000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0" y="1341438"/>
            <a:ext cx="9144000" cy="1943100"/>
          </a:xfrm>
          <a:prstGeom prst="rect">
            <a:avLst/>
          </a:prstGeom>
          <a:gradFill rotWithShape="1">
            <a:gsLst>
              <a:gs pos="0">
                <a:srgbClr val="F2E5FF"/>
              </a:gs>
              <a:gs pos="100000">
                <a:srgbClr val="D3F0F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FF0000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-26988"/>
            <a:ext cx="8964613" cy="774701"/>
          </a:xfrm>
          <a:solidFill>
            <a:srgbClr val="EAEAEA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1" compatLnSpc="1">
            <a:prstTxWarp prst="textNoShape">
              <a:avLst/>
            </a:prstTxWarp>
          </a:bodyPr>
          <a:lstStyle/>
          <a:p>
            <a:pPr>
              <a:buFont typeface="Georgia" pitchFamily="18" charset="0"/>
              <a:buNone/>
            </a:pPr>
            <a:r>
              <a:rPr lang="ru-RU" sz="2900" smtClean="0">
                <a:solidFill>
                  <a:schemeClr val="tx1"/>
                </a:solidFill>
                <a:effectLst/>
              </a:rPr>
              <a:t>В 2010 году:</a:t>
            </a:r>
            <a:r>
              <a:rPr lang="ru-RU" sz="2900" b="0" smtClean="0"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500" y="3860800"/>
            <a:ext cx="6000750" cy="2768600"/>
          </a:xfrm>
          <a:noFill/>
        </p:spPr>
        <p:txBody>
          <a:bodyPr/>
          <a:lstStyle/>
          <a:p>
            <a:pPr>
              <a:spcBef>
                <a:spcPct val="0"/>
              </a:spcBef>
              <a:buFont typeface="Georgia" pitchFamily="18" charset="0"/>
              <a:buNone/>
            </a:pPr>
            <a:r>
              <a:rPr lang="ru-RU" sz="130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	</a:t>
            </a:r>
            <a:r>
              <a:rPr lang="ru-RU" sz="1800" smtClean="0">
                <a:solidFill>
                  <a:srgbClr val="0000CC"/>
                </a:solidFill>
              </a:rPr>
              <a:t>Реализованы мероприятия по исполнению Приказа МЗ СР РФ от 03.12.2009 г. №944н </a:t>
            </a:r>
            <a:endParaRPr lang="en-US" sz="1800" smtClean="0">
              <a:solidFill>
                <a:srgbClr val="0000CC"/>
              </a:solidFill>
            </a:endParaRPr>
          </a:p>
          <a:p>
            <a:pPr>
              <a:spcBef>
                <a:spcPct val="0"/>
              </a:spcBef>
              <a:buFont typeface="Georgia" pitchFamily="18" charset="0"/>
              <a:buNone/>
            </a:pPr>
            <a:r>
              <a:rPr lang="en-US" sz="1800" smtClean="0">
                <a:solidFill>
                  <a:srgbClr val="0000CC"/>
                </a:solidFill>
              </a:rPr>
              <a:t>  </a:t>
            </a:r>
            <a:r>
              <a:rPr lang="ru-RU" sz="1800" smtClean="0">
                <a:solidFill>
                  <a:srgbClr val="FF0000"/>
                </a:solidFill>
              </a:rPr>
              <a:t>«Об утверждении Порядка оказания медицинской помощи населению при онкологических заболеваниях»</a:t>
            </a:r>
          </a:p>
          <a:p>
            <a:pPr>
              <a:spcBef>
                <a:spcPct val="0"/>
              </a:spcBef>
              <a:buFont typeface="Georgia" pitchFamily="18" charset="0"/>
              <a:buNone/>
            </a:pPr>
            <a:endParaRPr lang="ru-RU" sz="1800" smtClean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3329" name="Picture 17" descr="chiropractor-pati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33600"/>
            <a:ext cx="2808288" cy="2016125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2295" name="Rectangle 11"/>
          <p:cNvSpPr>
            <a:spLocks noChangeArrowheads="1"/>
          </p:cNvSpPr>
          <p:nvPr/>
        </p:nvSpPr>
        <p:spPr bwMode="auto">
          <a:xfrm>
            <a:off x="3059113" y="1844675"/>
            <a:ext cx="5905500" cy="1200150"/>
          </a:xfrm>
          <a:prstGeom prst="rect">
            <a:avLst/>
          </a:prstGeom>
          <a:solidFill>
            <a:srgbClr val="EAEAEA"/>
          </a:solidFill>
          <a:ln w="9525" algn="ctr">
            <a:solidFill>
              <a:srgbClr val="EAEAEA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CC"/>
                </a:solidFill>
                <a:latin typeface="Tahoma" pitchFamily="34" charset="0"/>
              </a:rPr>
              <a:t>Республика Татарстан включена в</a:t>
            </a:r>
            <a:r>
              <a:rPr lang="ru-RU">
                <a:solidFill>
                  <a:srgbClr val="0000FF"/>
                </a:solidFill>
                <a:latin typeface="Tahoma" pitchFamily="34" charset="0"/>
              </a:rPr>
              <a:t> </a:t>
            </a:r>
            <a:r>
              <a:rPr lang="ru-RU">
                <a:solidFill>
                  <a:srgbClr val="FF0000"/>
                </a:solidFill>
                <a:latin typeface="Tahoma" pitchFamily="34" charset="0"/>
              </a:rPr>
              <a:t>Национальную онкологическую программу</a:t>
            </a:r>
            <a:r>
              <a:rPr lang="ru-RU">
                <a:solidFill>
                  <a:srgbClr val="0000FF"/>
                </a:solidFill>
                <a:latin typeface="Tahoma" pitchFamily="34" charset="0"/>
              </a:rPr>
              <a:t> </a:t>
            </a:r>
          </a:p>
          <a:p>
            <a:r>
              <a:rPr lang="ru-RU">
                <a:solidFill>
                  <a:srgbClr val="0000CC"/>
                </a:solidFill>
                <a:latin typeface="Tahoma" pitchFamily="34" charset="0"/>
              </a:rPr>
              <a:t>(Постановление Правительства РФ от 31.12.2009 г.№1156)</a:t>
            </a:r>
            <a:r>
              <a:rPr lang="ru-RU">
                <a:solidFill>
                  <a:srgbClr val="000099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12296" name="Text Box 12"/>
          <p:cNvSpPr txBox="1">
            <a:spLocks noChangeArrowheads="1"/>
          </p:cNvSpPr>
          <p:nvPr/>
        </p:nvSpPr>
        <p:spPr bwMode="auto">
          <a:xfrm>
            <a:off x="6659563" y="6332538"/>
            <a:ext cx="2116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FF"/>
                </a:solidFill>
              </a:rPr>
              <a:t>www.minzdrav.tatar.ru</a:t>
            </a:r>
            <a:endParaRPr lang="ru-RU" sz="1600">
              <a:solidFill>
                <a:srgbClr val="0000FF"/>
              </a:solidFill>
            </a:endParaRPr>
          </a:p>
        </p:txBody>
      </p:sp>
      <p:sp>
        <p:nvSpPr>
          <p:cNvPr id="112" name="Номер слайда 21"/>
          <p:cNvSpPr txBox="1">
            <a:spLocks noGrp="1"/>
          </p:cNvSpPr>
          <p:nvPr/>
        </p:nvSpPr>
        <p:spPr bwMode="auto">
          <a:xfrm>
            <a:off x="71438" y="6310313"/>
            <a:ext cx="32385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fld id="{5771C487-0D95-4E6B-9FB3-8D0F3D390C88}" type="slidenum">
              <a:rPr lang="ru-RU" sz="140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pPr>
                <a:defRPr/>
              </a:pPr>
              <a:t>7</a:t>
            </a:fld>
            <a:endParaRPr lang="ru-RU" sz="1400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4925" y="4221163"/>
            <a:ext cx="9144000" cy="2636837"/>
          </a:xfrm>
          <a:prstGeom prst="rect">
            <a:avLst/>
          </a:prstGeom>
          <a:solidFill>
            <a:srgbClr val="EAEAEA"/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FF0000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4925" y="2565400"/>
            <a:ext cx="9144000" cy="1511300"/>
          </a:xfrm>
          <a:prstGeom prst="rect">
            <a:avLst/>
          </a:prstGeom>
          <a:solidFill>
            <a:srgbClr val="EAEAEA"/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FF0000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0" y="1196975"/>
            <a:ext cx="9144000" cy="1223963"/>
          </a:xfrm>
          <a:prstGeom prst="rect">
            <a:avLst/>
          </a:prstGeom>
          <a:solidFill>
            <a:srgbClr val="EAEAEA"/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FF0000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950" y="1241425"/>
            <a:ext cx="8856663" cy="4995863"/>
          </a:xfrm>
          <a:solidFill>
            <a:srgbClr val="EAEAEA"/>
          </a:solidFill>
          <a:ln>
            <a:solidFill>
              <a:srgbClr val="EAEAEA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10000"/>
              </a:spcBef>
              <a:buFont typeface="Georgia" pitchFamily="18" charset="0"/>
              <a:buNone/>
            </a:pPr>
            <a:r>
              <a:rPr lang="ru-RU" sz="1600" b="1" smtClean="0">
                <a:solidFill>
                  <a:srgbClr val="003399"/>
                </a:solidFill>
                <a:latin typeface="Times New Roman" pitchFamily="18" charset="0"/>
              </a:rPr>
              <a:t>1</a:t>
            </a:r>
            <a:r>
              <a:rPr lang="ru-RU" sz="1800" b="1" smtClean="0">
                <a:solidFill>
                  <a:srgbClr val="003399"/>
                </a:solidFill>
                <a:latin typeface="Times New Roman" pitchFamily="18" charset="0"/>
              </a:rPr>
              <a:t>. Распоряжение Кабинета Министров Республики Татарстан от 15.02.2010 №230-р</a:t>
            </a:r>
            <a:r>
              <a:rPr lang="ru-RU" sz="1800" smtClean="0">
                <a:solidFill>
                  <a:srgbClr val="003399"/>
                </a:solidFill>
                <a:latin typeface="Times New Roman" pitchFamily="18" charset="0"/>
              </a:rPr>
              <a:t> </a:t>
            </a:r>
          </a:p>
          <a:p>
            <a:pPr marL="609600" indent="-609600">
              <a:spcBef>
                <a:spcPct val="10000"/>
              </a:spcBef>
              <a:buFont typeface="Georgia" pitchFamily="18" charset="0"/>
              <a:buNone/>
            </a:pPr>
            <a:r>
              <a:rPr lang="ru-RU" sz="1800" smtClean="0">
                <a:solidFill>
                  <a:srgbClr val="003399"/>
                </a:solidFill>
                <a:latin typeface="Times New Roman" pitchFamily="18" charset="0"/>
              </a:rPr>
              <a:t>         </a:t>
            </a:r>
            <a:r>
              <a:rPr lang="ru-RU" sz="1800" smtClean="0">
                <a:solidFill>
                  <a:srgbClr val="DE2A00"/>
                </a:solidFill>
                <a:latin typeface="Times New Roman" pitchFamily="18" charset="0"/>
              </a:rPr>
              <a:t>«О софинансировании мероприятий, направленных на совершенствование медицинской помощи больным с онкологическими заболеваниями».</a:t>
            </a:r>
          </a:p>
          <a:p>
            <a:pPr marL="609600" indent="-609600">
              <a:spcBef>
                <a:spcPct val="10000"/>
              </a:spcBef>
              <a:buFont typeface="Georgia" pitchFamily="18" charset="0"/>
              <a:buNone/>
            </a:pPr>
            <a:endParaRPr lang="ru-RU" sz="1800" smtClean="0">
              <a:solidFill>
                <a:srgbClr val="DE2A00"/>
              </a:solidFill>
              <a:latin typeface="Times New Roman" pitchFamily="18" charset="0"/>
            </a:endParaRPr>
          </a:p>
          <a:p>
            <a:pPr marL="609600" indent="-609600">
              <a:spcBef>
                <a:spcPct val="10000"/>
              </a:spcBef>
              <a:buFont typeface="Georgia" pitchFamily="18" charset="0"/>
              <a:buNone/>
            </a:pPr>
            <a:r>
              <a:rPr lang="ru-RU" sz="1800" b="1" smtClean="0">
                <a:solidFill>
                  <a:srgbClr val="003399"/>
                </a:solidFill>
                <a:latin typeface="Times New Roman" pitchFamily="18" charset="0"/>
              </a:rPr>
              <a:t>2. Постановление Кабинета Министров Республики Татарстан от 13.05.2010 № 357</a:t>
            </a:r>
          </a:p>
          <a:p>
            <a:pPr marL="609600" indent="-609600">
              <a:spcBef>
                <a:spcPct val="10000"/>
              </a:spcBef>
              <a:buFont typeface="Georgia" pitchFamily="18" charset="0"/>
              <a:buNone/>
            </a:pPr>
            <a:r>
              <a:rPr lang="ru-RU" sz="1800" smtClean="0">
                <a:solidFill>
                  <a:srgbClr val="FF3300"/>
                </a:solidFill>
                <a:latin typeface="Times New Roman" pitchFamily="18" charset="0"/>
              </a:rPr>
              <a:t> 	</a:t>
            </a:r>
            <a:r>
              <a:rPr lang="ru-RU" sz="1800" smtClean="0">
                <a:solidFill>
                  <a:srgbClr val="DE2A00"/>
                </a:solidFill>
                <a:latin typeface="Times New Roman" pitchFamily="18" charset="0"/>
              </a:rPr>
              <a:t>«Об утверждении республиканской целевой программы «Совершенствование организации оказания онкологической помощи населению Республики Татарстан в 2010 году».</a:t>
            </a:r>
            <a:endParaRPr lang="en-US" sz="1800" b="1" smtClean="0">
              <a:solidFill>
                <a:srgbClr val="DE2A00"/>
              </a:solidFill>
              <a:latin typeface="Times New Roman" pitchFamily="18" charset="0"/>
            </a:endParaRPr>
          </a:p>
          <a:p>
            <a:pPr marL="609600" indent="-609600">
              <a:spcBef>
                <a:spcPct val="10000"/>
              </a:spcBef>
              <a:buFont typeface="Georgia" pitchFamily="18" charset="0"/>
              <a:buNone/>
            </a:pPr>
            <a:endParaRPr lang="ru-RU" sz="1800" b="1" smtClean="0">
              <a:solidFill>
                <a:srgbClr val="990000"/>
              </a:solidFill>
              <a:latin typeface="Times New Roman" pitchFamily="18" charset="0"/>
            </a:endParaRPr>
          </a:p>
          <a:p>
            <a:pPr marL="609600" indent="-609600">
              <a:spcBef>
                <a:spcPct val="10000"/>
              </a:spcBef>
              <a:buFont typeface="Georgia" pitchFamily="18" charset="0"/>
              <a:buNone/>
            </a:pPr>
            <a:r>
              <a:rPr lang="ru-RU" sz="1800" b="1" smtClean="0">
                <a:solidFill>
                  <a:srgbClr val="003399"/>
                </a:solidFill>
                <a:latin typeface="Times New Roman" pitchFamily="18" charset="0"/>
              </a:rPr>
              <a:t>3.  Соглашение № 102/О-1156/317 от 12.04.2010 г между Министерством здравоохранения и социального развития Российской Федерации и Кабинетом Министров Республики Татарстан</a:t>
            </a:r>
            <a:r>
              <a:rPr lang="ru-RU" sz="1800" b="1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ru-RU" sz="1800" smtClean="0">
                <a:solidFill>
                  <a:srgbClr val="DE2A00"/>
                </a:solidFill>
                <a:latin typeface="Times New Roman" pitchFamily="18" charset="0"/>
              </a:rPr>
              <a:t>о софинансировании расходных обязательств Республики Татарстан, связанных с закупкой медицинского оборудования для учреждений здравоохранения Республики Татарстан в целях реализации Мероприятий.</a:t>
            </a:r>
          </a:p>
        </p:txBody>
      </p:sp>
      <p:sp>
        <p:nvSpPr>
          <p:cNvPr id="13318" name="Rectangle 13"/>
          <p:cNvSpPr>
            <a:spLocks noChangeArrowheads="1"/>
          </p:cNvSpPr>
          <p:nvPr/>
        </p:nvSpPr>
        <p:spPr bwMode="auto">
          <a:xfrm>
            <a:off x="107950" y="188913"/>
            <a:ext cx="88757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latin typeface="Arial" pitchFamily="34" charset="0"/>
              </a:rPr>
              <a:t>Исполнение Постановления правительства Российской Федерации </a:t>
            </a:r>
          </a:p>
          <a:p>
            <a:pPr algn="ctr"/>
            <a:r>
              <a:rPr lang="ru-RU" sz="2000" b="1">
                <a:latin typeface="Arial" pitchFamily="34" charset="0"/>
              </a:rPr>
              <a:t>от 31.12.2009 №1156 в Республике Татарстан</a:t>
            </a:r>
          </a:p>
        </p:txBody>
      </p:sp>
      <p:sp>
        <p:nvSpPr>
          <p:cNvPr id="13" name="Номер слайда 21"/>
          <p:cNvSpPr txBox="1">
            <a:spLocks noGrp="1"/>
          </p:cNvSpPr>
          <p:nvPr/>
        </p:nvSpPr>
        <p:spPr bwMode="auto">
          <a:xfrm>
            <a:off x="71438" y="6310313"/>
            <a:ext cx="928687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fld id="{80AAE5F0-B5B7-4235-919B-94E5ED19E75C}" type="slidenum">
              <a:rPr lang="ru-RU" sz="140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pPr>
                <a:defRPr/>
              </a:pPr>
              <a:t>8</a:t>
            </a:fld>
            <a:endParaRPr lang="ru-RU" sz="1400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3320" name="Text Box 13"/>
          <p:cNvSpPr txBox="1">
            <a:spLocks noChangeArrowheads="1"/>
          </p:cNvSpPr>
          <p:nvPr/>
        </p:nvSpPr>
        <p:spPr bwMode="auto">
          <a:xfrm>
            <a:off x="6659563" y="6332538"/>
            <a:ext cx="2116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FF"/>
                </a:solidFill>
              </a:rPr>
              <a:t>www.minzdrav.tatar.ru</a:t>
            </a:r>
            <a:endParaRPr lang="ru-RU" sz="16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6453188"/>
            <a:ext cx="9144000" cy="431800"/>
          </a:xfrm>
          <a:prstGeom prst="rect">
            <a:avLst/>
          </a:prstGeom>
          <a:gradFill rotWithShape="1">
            <a:gsLst>
              <a:gs pos="0">
                <a:srgbClr val="F2E5FF"/>
              </a:gs>
              <a:gs pos="100000">
                <a:srgbClr val="D3F0F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ru-RU" sz="4000" b="1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95288" y="857250"/>
            <a:ext cx="8569325" cy="3384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4340" name="Picture 11" descr="l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349500"/>
            <a:ext cx="2879725" cy="2160588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17" descr="gt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2349500"/>
            <a:ext cx="2879725" cy="2160588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18" descr="m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115888"/>
            <a:ext cx="2808288" cy="2106612"/>
          </a:xfrm>
          <a:prstGeom prst="rect">
            <a:avLst/>
          </a:prstGeom>
          <a:noFill/>
          <a:ln w="9525">
            <a:solidFill>
              <a:srgbClr val="08080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19" descr="ct1"/>
          <p:cNvPicPr>
            <a:picLocks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4652963"/>
            <a:ext cx="2879725" cy="19431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20" descr="s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4652963"/>
            <a:ext cx="2881312" cy="1944687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21" descr="e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2349500"/>
            <a:ext cx="2767013" cy="21590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22" descr="p5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4652963"/>
            <a:ext cx="2879725" cy="1998662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7" name="Text Box 17"/>
          <p:cNvSpPr txBox="1">
            <a:spLocks noChangeArrowheads="1"/>
          </p:cNvSpPr>
          <p:nvPr/>
        </p:nvSpPr>
        <p:spPr bwMode="auto">
          <a:xfrm>
            <a:off x="179388" y="188913"/>
            <a:ext cx="590550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b="1"/>
              <a:t>По Национальной онкологической программе</a:t>
            </a:r>
          </a:p>
          <a:p>
            <a:pPr eaLnBrk="1" hangingPunct="1"/>
            <a:r>
              <a:rPr lang="ru-RU" b="1"/>
              <a:t>в 2010 году в РКОД МЗ РТ поступило современное медицинское оборудование на сумму</a:t>
            </a:r>
            <a:r>
              <a:rPr lang="ru-RU" b="1">
                <a:solidFill>
                  <a:srgbClr val="000000"/>
                </a:solidFill>
              </a:rPr>
              <a:t> </a:t>
            </a:r>
          </a:p>
          <a:p>
            <a:pPr eaLnBrk="1" hangingPunct="1"/>
            <a:r>
              <a:rPr lang="ru-RU" b="1">
                <a:solidFill>
                  <a:srgbClr val="CC0000"/>
                </a:solidFill>
              </a:rPr>
              <a:t>437,437 </a:t>
            </a:r>
            <a:r>
              <a:rPr lang="ru-RU" b="1"/>
              <a:t>млн. рублей.</a:t>
            </a:r>
          </a:p>
          <a:p>
            <a:pPr eaLnBrk="1" hangingPunct="1"/>
            <a:endParaRPr lang="ru-RU" b="1"/>
          </a:p>
          <a:p>
            <a:pPr eaLnBrk="1" hangingPunct="1"/>
            <a:r>
              <a:rPr lang="ru-RU" b="1"/>
              <a:t>Софинансирование федеральной программы  из бюджета РТ составило</a:t>
            </a:r>
            <a:r>
              <a:rPr lang="ru-RU">
                <a:solidFill>
                  <a:srgbClr val="000099"/>
                </a:solidFill>
              </a:rPr>
              <a:t> </a:t>
            </a:r>
            <a:r>
              <a:rPr lang="en-US" b="1">
                <a:solidFill>
                  <a:srgbClr val="DE2A00"/>
                </a:solidFill>
              </a:rPr>
              <a:t>477</a:t>
            </a:r>
            <a:r>
              <a:rPr lang="ru-RU" b="1">
                <a:solidFill>
                  <a:srgbClr val="DE2A00"/>
                </a:solidFill>
              </a:rPr>
              <a:t>,218 млн. руб.</a:t>
            </a:r>
          </a:p>
        </p:txBody>
      </p:sp>
      <p:sp>
        <p:nvSpPr>
          <p:cNvPr id="112" name="Номер слайда 21"/>
          <p:cNvSpPr txBox="1">
            <a:spLocks noGrp="1"/>
          </p:cNvSpPr>
          <p:nvPr/>
        </p:nvSpPr>
        <p:spPr bwMode="auto">
          <a:xfrm>
            <a:off x="71438" y="6310313"/>
            <a:ext cx="32385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fld id="{8A975CCB-08ED-413D-9A11-1B9836976BE5}" type="slidenum">
              <a:rPr lang="ru-RU" sz="140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pPr>
                <a:defRPr/>
              </a:pPr>
              <a:t>9</a:t>
            </a:fld>
            <a:endParaRPr lang="ru-RU" sz="1400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6375</TotalTime>
  <Words>1713</Words>
  <Application>Microsoft Office PowerPoint</Application>
  <PresentationFormat>Экран (4:3)</PresentationFormat>
  <Paragraphs>461</Paragraphs>
  <Slides>27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27</vt:i4>
      </vt:variant>
    </vt:vector>
  </HeadingPairs>
  <TitlesOfParts>
    <vt:vector size="41" baseType="lpstr">
      <vt:lpstr>Calibri</vt:lpstr>
      <vt:lpstr>Arial</vt:lpstr>
      <vt:lpstr>Trebuchet MS</vt:lpstr>
      <vt:lpstr>Georgia</vt:lpstr>
      <vt:lpstr>Tahoma</vt:lpstr>
      <vt:lpstr>Sylfaen</vt:lpstr>
      <vt:lpstr>Candara</vt:lpstr>
      <vt:lpstr>Times New Roman</vt:lpstr>
      <vt:lpstr>Wingdings</vt:lpstr>
      <vt:lpstr>Gill Sans</vt:lpstr>
      <vt:lpstr>Воздушный поток</vt:lpstr>
      <vt:lpstr>Лист</vt:lpstr>
      <vt:lpstr>Диаграмма Microsoft Office Excel</vt:lpstr>
      <vt:lpstr>Microsoft Photo Editor 3.0-Photo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2010 году: </vt:lpstr>
      <vt:lpstr>Презентация PowerPoint</vt:lpstr>
      <vt:lpstr>Презентация PowerPoint</vt:lpstr>
      <vt:lpstr>Разработан и реализован комплекс управленческих решений и мероприятий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Исполнение Постановления правительства  Российской Федерации от 31.12.2010 №1222 в Республике Татарстан:    - Закон Республики Татарстан от 25.02.2011 г. №1 – ЗРТ   - Постановление Кабинета Министров РТ от 27. 06.2011 г. №506 «Об утверждении целевой программы «Совершенствование организации оказания онкологической помощи населению Республики Татарстан в 2011 году»   -  Приказ Минздрава РТ от 15.03.2011 г. № 335 «О реализации мероприятий, направленных на совершенствование оказания медицинской помощи больным с онкологическими заболеваниями»   - Соглашение  между Минздравсоцразвития России и Кабинетом Министров РТ от 11 мая 2011 г. №198/О-211-1222/408 «О софинансировании в 2011 году расходных обязательств Республики Татарстан, связанных с реализацией   мероприятий, направленных на совершенствованием медицинской помощи больным с онкологическими заболеваниями»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Организация и проведение профилактических мероприятий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Марат С. Нурмиев</dc:creator>
  <cp:lastModifiedBy>Марат С. Нурмиев</cp:lastModifiedBy>
  <cp:revision>647</cp:revision>
  <cp:lastPrinted>2010-11-19T07:08:42Z</cp:lastPrinted>
  <dcterms:created xsi:type="dcterms:W3CDTF">2010-11-16T13:06:07Z</dcterms:created>
  <dcterms:modified xsi:type="dcterms:W3CDTF">2011-06-30T08:21:57Z</dcterms:modified>
</cp:coreProperties>
</file>