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82" r:id="rId2"/>
    <p:sldId id="360" r:id="rId3"/>
    <p:sldId id="292" r:id="rId4"/>
    <p:sldId id="334" r:id="rId5"/>
    <p:sldId id="351" r:id="rId6"/>
    <p:sldId id="349" r:id="rId7"/>
    <p:sldId id="338" r:id="rId8"/>
    <p:sldId id="355" r:id="rId9"/>
    <p:sldId id="352" r:id="rId10"/>
    <p:sldId id="353" r:id="rId11"/>
    <p:sldId id="354" r:id="rId12"/>
    <p:sldId id="364" r:id="rId13"/>
    <p:sldId id="361" r:id="rId14"/>
    <p:sldId id="372" r:id="rId15"/>
    <p:sldId id="383" r:id="rId16"/>
    <p:sldId id="384" r:id="rId17"/>
    <p:sldId id="385" r:id="rId18"/>
    <p:sldId id="358" r:id="rId19"/>
    <p:sldId id="344" r:id="rId20"/>
    <p:sldId id="340" r:id="rId21"/>
    <p:sldId id="373" r:id="rId22"/>
    <p:sldId id="380" r:id="rId23"/>
    <p:sldId id="381" r:id="rId24"/>
    <p:sldId id="376" r:id="rId25"/>
    <p:sldId id="377" r:id="rId26"/>
    <p:sldId id="378" r:id="rId27"/>
    <p:sldId id="368" r:id="rId2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  <a:srgbClr val="292929"/>
    <a:srgbClr val="808080"/>
    <a:srgbClr val="5F5F5F"/>
    <a:srgbClr val="FF0000"/>
    <a:srgbClr val="FF3300"/>
    <a:srgbClr val="663300"/>
    <a:srgbClr val="EA9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71" autoAdjust="0"/>
    <p:restoredTop sz="92358" autoAdjust="0"/>
  </p:normalViewPr>
  <p:slideViewPr>
    <p:cSldViewPr>
      <p:cViewPr>
        <p:scale>
          <a:sx n="66" d="100"/>
          <a:sy n="66" d="100"/>
        </p:scale>
        <p:origin x="-2850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50;&#1086;&#1087;&#1080;&#1103;%20Xl0000028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Лист1!$K$32:$K$43</c:f>
              <c:strCache>
                <c:ptCount val="11"/>
                <c:pt idx="0">
                  <c:v>МБУЗ Мамадышская ЦРБ</c:v>
                </c:pt>
                <c:pt idx="1">
                  <c:v>МБУЗ Тукаевская ЦРБ</c:v>
                </c:pt>
                <c:pt idx="2">
                  <c:v>МБУЗ Кукморская ЦРБ</c:v>
                </c:pt>
                <c:pt idx="3">
                  <c:v>МБУЗ Зеленодольская ЦРБ</c:v>
                </c:pt>
                <c:pt idx="4">
                  <c:v>Альметьевск</c:v>
                </c:pt>
                <c:pt idx="5">
                  <c:v>МБУЗ Алексеевская ЦРБ</c:v>
                </c:pt>
                <c:pt idx="6">
                  <c:v>Казань</c:v>
                </c:pt>
                <c:pt idx="7">
                  <c:v>МБУЗ Лениногорская ЦРБ</c:v>
                </c:pt>
                <c:pt idx="8">
                  <c:v>МБУЗ Базарно-Матаковская  ЦРБ</c:v>
                </c:pt>
                <c:pt idx="9">
                  <c:v>МБУЗ Лаишевская ЦРБ</c:v>
                </c:pt>
                <c:pt idx="10">
                  <c:v>Набережные Челны</c:v>
                </c:pt>
              </c:strCache>
            </c:strRef>
          </c:cat>
          <c:val>
            <c:numRef>
              <c:f>Лист1!$L$32:$L$43</c:f>
              <c:numCache>
                <c:formatCode>General</c:formatCode>
                <c:ptCount val="12"/>
                <c:pt idx="0">
                  <c:v>23</c:v>
                </c:pt>
                <c:pt idx="1">
                  <c:v>22</c:v>
                </c:pt>
                <c:pt idx="2">
                  <c:v>21</c:v>
                </c:pt>
                <c:pt idx="3">
                  <c:v>16</c:v>
                </c:pt>
                <c:pt idx="4">
                  <c:v>14</c:v>
                </c:pt>
                <c:pt idx="5">
                  <c:v>13</c:v>
                </c:pt>
                <c:pt idx="6">
                  <c:v>12</c:v>
                </c:pt>
                <c:pt idx="7">
                  <c:v>9</c:v>
                </c:pt>
                <c:pt idx="8">
                  <c:v>7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386560"/>
        <c:axId val="88392448"/>
        <c:axId val="0"/>
      </c:bar3DChart>
      <c:catAx>
        <c:axId val="88386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8392448"/>
        <c:crosses val="autoZero"/>
        <c:auto val="1"/>
        <c:lblAlgn val="ctr"/>
        <c:lblOffset val="100"/>
        <c:noMultiLvlLbl val="0"/>
      </c:catAx>
      <c:valAx>
        <c:axId val="883924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8386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3C164E6-0286-4306-B6D6-D46B615CC057}" type="datetimeFigureOut">
              <a:rPr lang="ru-RU"/>
              <a:pPr>
                <a:defRPr/>
              </a:pPr>
              <a:t>08.08.2011</a:t>
            </a:fld>
            <a:endParaRPr lang="ru-RU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822692D-3871-4A59-B147-5CD1B1642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23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6E9D7C4-EA96-4E1C-942A-64D19D8653E4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6125"/>
            <a:ext cx="4964112" cy="37226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19CA8B6-6613-4DE4-9BD4-3CCD5E24BBC9}" type="slidenum">
              <a:rPr lang="ru-RU" sz="1200">
                <a:latin typeface="Calibri" pitchFamily="34" charset="0"/>
              </a:rPr>
              <a:pPr algn="r" eaLnBrk="1" hangingPunct="1"/>
              <a:t>21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54D2FC4-C0BC-43F0-90B9-2C7EC97ED9F9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6125"/>
            <a:ext cx="4964112" cy="37226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627F269-84A4-406E-B82E-C3E95202F76C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6125"/>
            <a:ext cx="4964112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AA1DAD2-2672-4761-A366-D32F621456BA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6125"/>
            <a:ext cx="4964112" cy="37226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889085C-05B8-46DF-8047-425E3BA9C8F0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6125"/>
            <a:ext cx="4964112" cy="37226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E29B15-A1C1-4AD1-A359-8C9707950C84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6125"/>
            <a:ext cx="4964112" cy="37226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2A3E58-936F-4172-B50F-4E8203723558}" type="slidenum">
              <a:rPr lang="ru-RU" sz="1200">
                <a:latin typeface="Calibri" pitchFamily="34" charset="0"/>
              </a:rPr>
              <a:pPr algn="r" eaLnBrk="1" hangingPunct="1"/>
              <a:t>14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7CD32F6-0073-454A-AC8D-F62F9C240B5F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6125"/>
            <a:ext cx="4964112" cy="37226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 anchor="b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4574E5-BD8B-4B9C-9875-ECA99341A0EA}" type="slidenum">
              <a:rPr lang="ru-RU" sz="1200"/>
              <a:pPr algn="r" eaLnBrk="1" hangingPunct="1"/>
              <a:t>19</a:t>
            </a:fld>
            <a:endParaRPr lang="ru-RU" sz="120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6125"/>
            <a:ext cx="4964112" cy="37226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DED87-8765-45FA-B93D-E113ED760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1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673475" y="6572250"/>
            <a:ext cx="168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u="sng" smtClean="0">
                <a:solidFill>
                  <a:srgbClr val="222268"/>
                </a:solidFill>
              </a:rPr>
              <a:t>www.minzdrav.tatar.ru</a:t>
            </a:r>
            <a:endParaRPr lang="ru-RU" sz="1200" u="sng" smtClean="0">
              <a:solidFill>
                <a:srgbClr val="222268"/>
              </a:solidFill>
            </a:endParaRPr>
          </a:p>
        </p:txBody>
      </p:sp>
      <p:pic>
        <p:nvPicPr>
          <p:cNvPr id="4" name="Picture 2" descr="C:\Documents and Settings\Nurmiev\Рабочий стол\Новая папка\ЛОГО\logo_podognyi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71438"/>
            <a:ext cx="6524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570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3" descr="0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0"/>
            <a:ext cx="593725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1000125" y="142875"/>
            <a:ext cx="6143625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215313" y="6429375"/>
            <a:ext cx="9286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77F3D-1F7E-407F-B44D-804E84E6D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6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673475" y="6572250"/>
            <a:ext cx="168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u="sng" smtClean="0">
                <a:solidFill>
                  <a:srgbClr val="222268"/>
                </a:solidFill>
              </a:rPr>
              <a:t>www.minzdrav.tatar.ru</a:t>
            </a:r>
            <a:endParaRPr lang="ru-RU" sz="1200" u="sng" smtClean="0">
              <a:solidFill>
                <a:srgbClr val="222268"/>
              </a:solidFill>
            </a:endParaRPr>
          </a:p>
        </p:txBody>
      </p:sp>
      <p:pic>
        <p:nvPicPr>
          <p:cNvPr id="5" name="Picture 2" descr="C:\Documents and Settings\Nurmiev\Рабочий стол\Новая папка\ЛОГО\logo_podognyi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71438"/>
            <a:ext cx="6524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570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3" descr="0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0"/>
            <a:ext cx="593725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1000125" y="142875"/>
            <a:ext cx="6143625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215313" y="6429375"/>
            <a:ext cx="9286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78EA-BA69-4071-B285-FDE47270A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54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673475" y="6572250"/>
            <a:ext cx="168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u="sng" smtClean="0">
                <a:solidFill>
                  <a:srgbClr val="222268"/>
                </a:solidFill>
              </a:rPr>
              <a:t>www.minzdrav.tatar.ru</a:t>
            </a:r>
            <a:endParaRPr lang="ru-RU" sz="1200" u="sng" smtClean="0">
              <a:solidFill>
                <a:srgbClr val="222268"/>
              </a:solidFill>
            </a:endParaRPr>
          </a:p>
        </p:txBody>
      </p:sp>
      <p:pic>
        <p:nvPicPr>
          <p:cNvPr id="6" name="Picture 2" descr="C:\Documents and Settings\Nurmiev\Рабочий стол\Новая папка\ЛОГО\logo_podognyi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71438"/>
            <a:ext cx="6524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570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3" descr="0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0"/>
            <a:ext cx="593725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1000125" y="142875"/>
            <a:ext cx="6143625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15313" y="6429375"/>
            <a:ext cx="9286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A93D-7CA1-408A-9C83-9383CA3AA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1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673475" y="6572250"/>
            <a:ext cx="168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u="sng" smtClean="0">
                <a:solidFill>
                  <a:srgbClr val="222268"/>
                </a:solidFill>
              </a:rPr>
              <a:t>www.minzdrav.tatar.ru</a:t>
            </a:r>
            <a:endParaRPr lang="ru-RU" sz="1200" u="sng" smtClean="0">
              <a:solidFill>
                <a:srgbClr val="222268"/>
              </a:solidFill>
            </a:endParaRPr>
          </a:p>
        </p:txBody>
      </p:sp>
      <p:pic>
        <p:nvPicPr>
          <p:cNvPr id="6" name="Picture 2" descr="C:\Documents and Settings\Nurmiev\Рабочий стол\Новая папка\ЛОГО\logo_podognyi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71438"/>
            <a:ext cx="6524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570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3" descr="0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0"/>
            <a:ext cx="593725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1000125" y="142875"/>
            <a:ext cx="6143625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15313" y="6429375"/>
            <a:ext cx="9286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8DB51-F203-4292-BB00-60D120F52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7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gamma/>
                <a:shade val="66667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AC33F8-CEDD-4040-B65B-7D3CD6282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october1929.ru/img/blazzonz-02-tatarstan-big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lori.ru/206433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hyperlink" Target="http://lori.ru/45536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350470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__________Microsoft_Excel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5143500" y="4767263"/>
            <a:ext cx="3565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cs typeface="Arial" charset="0"/>
              </a:rPr>
              <a:t>Первый заместитель министра </a:t>
            </a:r>
          </a:p>
          <a:p>
            <a:pPr eaLnBrk="1" hangingPunct="1"/>
            <a:r>
              <a:rPr lang="ru-RU">
                <a:cs typeface="Arial" charset="0"/>
              </a:rPr>
              <a:t>		А.Ю. Вафин</a:t>
            </a:r>
          </a:p>
        </p:txBody>
      </p:sp>
      <p:pic>
        <p:nvPicPr>
          <p:cNvPr id="6147" name="Picture 7" descr="Картинка 5 из 39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714375"/>
            <a:ext cx="9366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9"/>
          <p:cNvSpPr txBox="1">
            <a:spLocks noChangeArrowheads="1"/>
          </p:cNvSpPr>
          <p:nvPr/>
        </p:nvSpPr>
        <p:spPr bwMode="black">
          <a:xfrm>
            <a:off x="928688" y="163513"/>
            <a:ext cx="7561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solidFill>
                  <a:schemeClr val="tx2"/>
                </a:solidFill>
                <a:latin typeface="Tahoma" pitchFamily="34" charset="0"/>
                <a:cs typeface="Arial" charset="0"/>
              </a:rPr>
              <a:t>         МИНИСТЕРСТВО ЗДРАВООХРАНЕНИЯ РЕСПУБЛИКИ ТАТАРСТАН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572250"/>
            <a:ext cx="3429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Nurmiev\Рабочий стол\Новая папка\ЛОГО\logo_podognyi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38" y="-24"/>
            <a:ext cx="500066" cy="65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71563" y="6149975"/>
            <a:ext cx="735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>
                <a:latin typeface="+mj-lt"/>
              </a:rPr>
              <a:t>Коллегия Министерства  здравоохранения Республики Татарстан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8 </a:t>
            </a:r>
            <a:r>
              <a:rPr lang="ru-RU" sz="1600" dirty="0">
                <a:latin typeface="+mj-lt"/>
              </a:rPr>
              <a:t>августа 2010 года</a:t>
            </a:r>
          </a:p>
        </p:txBody>
      </p:sp>
      <p:sp>
        <p:nvSpPr>
          <p:cNvPr id="6152" name="Text Box 38"/>
          <p:cNvSpPr txBox="1">
            <a:spLocks noChangeArrowheads="1"/>
          </p:cNvSpPr>
          <p:nvPr/>
        </p:nvSpPr>
        <p:spPr bwMode="auto">
          <a:xfrm>
            <a:off x="357188" y="2276475"/>
            <a:ext cx="84296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200" b="1">
                <a:solidFill>
                  <a:srgbClr val="C00000"/>
                </a:solidFill>
                <a:cs typeface="Arial" charset="0"/>
              </a:rPr>
              <a:t>ИТОГИ РЕАЛИЗАЦИИ ПРИОРИТЕТНОГО НАЦИОНАЛЬНОГО ПРОЕКТА «ЗДОРОВЬЕ»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cs typeface="Arial" charset="0"/>
              </a:rPr>
              <a:t>(</a:t>
            </a:r>
            <a:r>
              <a:rPr lang="en-US" sz="3200" b="1">
                <a:solidFill>
                  <a:srgbClr val="C00000"/>
                </a:solidFill>
                <a:cs typeface="Arial" charset="0"/>
              </a:rPr>
              <a:t>I</a:t>
            </a:r>
            <a:r>
              <a:rPr lang="ru-RU" sz="3200" b="1">
                <a:solidFill>
                  <a:srgbClr val="C00000"/>
                </a:solidFill>
                <a:cs typeface="Arial" charset="0"/>
              </a:rPr>
              <a:t> полугодие 2011 года)</a:t>
            </a:r>
            <a:endParaRPr lang="ru-RU" sz="320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946" name="Group 9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651875" cy="4830762"/>
        </p:xfrm>
        <a:graphic>
          <a:graphicData uri="http://schemas.openxmlformats.org/drawingml/2006/table">
            <a:tbl>
              <a:tblPr/>
              <a:tblGrid>
                <a:gridCol w="1764339"/>
                <a:gridCol w="1620310"/>
                <a:gridCol w="2593903"/>
                <a:gridCol w="2673323"/>
              </a:tblGrid>
              <a:tr h="640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Районы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пострадавших (без погибших)</a:t>
                      </a:r>
                    </a:p>
                  </a:txBody>
                  <a:tcPr marL="91447" marR="91447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Доставка в травмоцентры более высокого уровня</a:t>
                      </a:r>
                    </a:p>
                  </a:txBody>
                  <a:tcPr marL="91447" marR="91447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Доставка на себя</a:t>
                      </a:r>
                    </a:p>
                  </a:txBody>
                  <a:tcPr marL="91447" marR="91447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Зеленодольский </a:t>
                      </a:r>
                    </a:p>
                  </a:txBody>
                  <a:tcPr marL="91447" marR="91447"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(66,6% от требуемого)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4–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(все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не обосновано)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8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Верхне-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Услонский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(42,8% от требуемого)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4–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(все не обосновано) 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Пестречинский</a:t>
                      </a:r>
                    </a:p>
                  </a:txBody>
                  <a:tcPr marL="91447" marR="91447"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(100% от требуемого)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2 - обосновано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Рыбно-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Слободский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(100% от требуемого)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Мамадышский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(93% от требуемого)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(2– не обосновано) 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Мензелинский</a:t>
                      </a:r>
                    </a:p>
                  </a:txBody>
                  <a:tcPr marL="91447" marR="91447"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(100% от требуемого)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Актанышский</a:t>
                      </a:r>
                    </a:p>
                  </a:txBody>
                  <a:tcPr marL="91447" marR="91447" marT="45718" marB="4571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(60% от требуемого)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(4– не обосновано)</a:t>
                      </a:r>
                    </a:p>
                  </a:txBody>
                  <a:tcPr marL="91447" marR="91447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47738" y="152400"/>
            <a:ext cx="56038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ЭФФЕКТИВНОСТЬ МЕРОПРИЯТИЙ</a:t>
            </a:r>
          </a:p>
        </p:txBody>
      </p:sp>
      <p:sp>
        <p:nvSpPr>
          <p:cNvPr id="8" name="Номер слайда 10"/>
          <p:cNvSpPr txBox="1">
            <a:spLocks noGrp="1"/>
          </p:cNvSpPr>
          <p:nvPr/>
        </p:nvSpPr>
        <p:spPr bwMode="auto">
          <a:xfrm>
            <a:off x="8208963" y="6381750"/>
            <a:ext cx="477837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4CE05EF-D258-4F42-8FFC-6F6AF39EC942}" type="slidenum">
              <a:rPr lang="ru-RU" sz="1400">
                <a:latin typeface="+mn-lt"/>
              </a:rPr>
              <a:pPr algn="r">
                <a:defRPr/>
              </a:pPr>
              <a:t>10</a:t>
            </a:fld>
            <a:endParaRPr lang="ru-RU" sz="1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88" name="Group 108"/>
          <p:cNvGraphicFramePr>
            <a:graphicFrameLocks noGrp="1"/>
          </p:cNvGraphicFramePr>
          <p:nvPr>
            <p:ph idx="1"/>
          </p:nvPr>
        </p:nvGraphicFramePr>
        <p:xfrm>
          <a:off x="395288" y="2098675"/>
          <a:ext cx="6732587" cy="4067175"/>
        </p:xfrm>
        <a:graphic>
          <a:graphicData uri="http://schemas.openxmlformats.org/drawingml/2006/table">
            <a:tbl>
              <a:tblPr/>
              <a:tblGrid>
                <a:gridCol w="1952625"/>
                <a:gridCol w="1171575"/>
                <a:gridCol w="1527175"/>
                <a:gridCol w="2081212"/>
              </a:tblGrid>
              <a:tr h="11585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Районы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пострадавших (без погибших)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Доставка в травмоцентры более высокого уровня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Доставка на себя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5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Лаишевский</a:t>
                      </a:r>
                    </a:p>
                  </a:txBody>
                  <a:tcPr marT="45728" marB="4572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(50% от требуемого)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(все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не обосновано)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5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Арский</a:t>
                      </a:r>
                    </a:p>
                  </a:txBody>
                  <a:tcPr marT="45728" marB="4572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(22% от требуемого)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(7 –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не обосновано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5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Высокогорский</a:t>
                      </a:r>
                    </a:p>
                  </a:txBody>
                  <a:tcPr marT="45728" marB="4572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(100% от требуемого)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8" marB="457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3" name="Rectangle 82"/>
          <p:cNvSpPr>
            <a:spLocks noChangeArrowheads="1"/>
          </p:cNvSpPr>
          <p:nvPr/>
        </p:nvSpPr>
        <p:spPr bwMode="auto">
          <a:xfrm>
            <a:off x="250825" y="1111250"/>
            <a:ext cx="871378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/>
              <a:t>Доставка пострадавших в травмоцентры 1 и 2 уровня из районов, </a:t>
            </a:r>
          </a:p>
          <a:p>
            <a:pPr algn="ctr">
              <a:spcBef>
                <a:spcPct val="20000"/>
              </a:spcBef>
            </a:pPr>
            <a:r>
              <a:rPr lang="ru-RU" b="1"/>
              <a:t>расположенных близ Казани при ДТП, носящих характер ЧС</a:t>
            </a:r>
            <a:endParaRPr lang="ru-RU" sz="1400" b="1"/>
          </a:p>
        </p:txBody>
      </p:sp>
      <p:sp>
        <p:nvSpPr>
          <p:cNvPr id="11" name="Номер слайда 10"/>
          <p:cNvSpPr txBox="1">
            <a:spLocks noGrp="1"/>
          </p:cNvSpPr>
          <p:nvPr/>
        </p:nvSpPr>
        <p:spPr bwMode="auto">
          <a:xfrm>
            <a:off x="8496300" y="6381750"/>
            <a:ext cx="406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97C1720-687A-41F0-B7E0-0CBF35AD8521}" type="slidenum">
              <a:rPr lang="ru-RU" sz="1400">
                <a:latin typeface="+mn-lt"/>
              </a:rPr>
              <a:pPr algn="r">
                <a:defRPr/>
              </a:pPr>
              <a:t>11</a:t>
            </a:fld>
            <a:endParaRPr lang="ru-RU" sz="140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7738" y="152400"/>
            <a:ext cx="56038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ЭФФЕКТИВНОСТЬ МЕРОПРИЯТИЙ</a:t>
            </a:r>
          </a:p>
        </p:txBody>
      </p:sp>
      <p:pic>
        <p:nvPicPr>
          <p:cNvPr id="16416" name="Picture 34" descr="Дорожно транспортное происшествие с участием пассажирского автобуса и грузовика (c) Денис Шашкин / Фотобанк Лор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8"/>
          <a:stretch>
            <a:fillRect/>
          </a:stretch>
        </p:blipFill>
        <p:spPr bwMode="auto">
          <a:xfrm>
            <a:off x="7416800" y="2889250"/>
            <a:ext cx="15843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36" descr="ДТП (c) Андрей Некрасов / Фотобанк Лори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4"/>
          <a:stretch>
            <a:fillRect/>
          </a:stretch>
        </p:blipFill>
        <p:spPr bwMode="auto">
          <a:xfrm>
            <a:off x="7380288" y="4249738"/>
            <a:ext cx="1584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9"/>
          <p:cNvSpPr>
            <a:spLocks noChangeArrowheads="1"/>
          </p:cNvSpPr>
          <p:nvPr/>
        </p:nvSpPr>
        <p:spPr bwMode="auto">
          <a:xfrm>
            <a:off x="1116013" y="1808163"/>
            <a:ext cx="8640762" cy="1368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2" name="Picture 3" descr="␳眏蛄蚸稗眏ﮠ̹겾瞫屨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76363"/>
            <a:ext cx="45370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5"/>
          <p:cNvSpPr txBox="1">
            <a:spLocks noChangeArrowheads="1"/>
          </p:cNvSpPr>
          <p:nvPr/>
        </p:nvSpPr>
        <p:spPr bwMode="auto">
          <a:xfrm>
            <a:off x="4535488" y="1557338"/>
            <a:ext cx="4500562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latin typeface="Tahoma" pitchFamily="34" charset="0"/>
              </a:rPr>
              <a:t>За первое полугодие в сосудистых центрах пролечен </a:t>
            </a:r>
            <a:r>
              <a:rPr lang="ru-RU" sz="1600" b="1">
                <a:solidFill>
                  <a:srgbClr val="A50021"/>
                </a:solidFill>
                <a:latin typeface="Tahoma" pitchFamily="34" charset="0"/>
              </a:rPr>
              <a:t>3 821 пациент</a:t>
            </a:r>
          </a:p>
          <a:p>
            <a:pPr eaLnBrk="1" hangingPunct="1"/>
            <a:endParaRPr lang="ru-RU" sz="1200"/>
          </a:p>
          <a:p>
            <a:pPr eaLnBrk="1" hangingPunct="1"/>
            <a:r>
              <a:rPr lang="ru-RU" sz="1600"/>
              <a:t>Выход на независимость, больных выписанных из стационара составил  </a:t>
            </a:r>
            <a:r>
              <a:rPr lang="ru-RU" sz="1600" b="1">
                <a:solidFill>
                  <a:srgbClr val="A50021"/>
                </a:solidFill>
                <a:latin typeface="Tahoma" pitchFamily="34" charset="0"/>
              </a:rPr>
              <a:t>65%</a:t>
            </a:r>
          </a:p>
          <a:p>
            <a:pPr eaLnBrk="1" hangingPunct="1"/>
            <a:endParaRPr lang="ru-RU" sz="1200" b="1">
              <a:solidFill>
                <a:srgbClr val="A50021"/>
              </a:solidFill>
              <a:latin typeface="Tahoma" pitchFamily="34" charset="0"/>
            </a:endParaRPr>
          </a:p>
          <a:p>
            <a:pPr eaLnBrk="1" hangingPunct="1"/>
            <a:r>
              <a:rPr lang="ru-RU" sz="1600"/>
              <a:t>Направлено на реабилитацию </a:t>
            </a:r>
            <a:r>
              <a:rPr lang="ru-RU" sz="1600" b="1">
                <a:solidFill>
                  <a:srgbClr val="A50021"/>
                </a:solidFill>
                <a:latin typeface="Tahoma" pitchFamily="34" charset="0"/>
              </a:rPr>
              <a:t>604 человека, перенесших инсульт</a:t>
            </a:r>
          </a:p>
          <a:p>
            <a:pPr eaLnBrk="1" hangingPunct="1">
              <a:spcBef>
                <a:spcPct val="50000"/>
              </a:spcBef>
            </a:pPr>
            <a:endParaRPr lang="ru-RU" sz="1600">
              <a:latin typeface="Tahoma" pitchFamily="34" charset="0"/>
            </a:endParaRPr>
          </a:p>
        </p:txBody>
      </p:sp>
      <p:sp>
        <p:nvSpPr>
          <p:cNvPr id="17414" name="Text Box 19"/>
          <p:cNvSpPr txBox="1">
            <a:spLocks noChangeArrowheads="1"/>
          </p:cNvSpPr>
          <p:nvPr/>
        </p:nvSpPr>
        <p:spPr bwMode="auto">
          <a:xfrm>
            <a:off x="1835150" y="5092700"/>
            <a:ext cx="31321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Летальность снизилась на </a:t>
            </a:r>
            <a:r>
              <a:rPr lang="ru-RU" sz="4800" b="1">
                <a:solidFill>
                  <a:srgbClr val="CC0000"/>
                </a:solidFill>
                <a:latin typeface="Tahoma" pitchFamily="34" charset="0"/>
              </a:rPr>
              <a:t>5,5%</a:t>
            </a:r>
          </a:p>
        </p:txBody>
      </p:sp>
      <p:sp>
        <p:nvSpPr>
          <p:cNvPr id="17415" name="Прямоугольник 18"/>
          <p:cNvSpPr>
            <a:spLocks noChangeArrowheads="1"/>
          </p:cNvSpPr>
          <p:nvPr/>
        </p:nvSpPr>
        <p:spPr bwMode="auto">
          <a:xfrm>
            <a:off x="4427538" y="3573463"/>
            <a:ext cx="4465637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>
                <a:solidFill>
                  <a:schemeClr val="accent2"/>
                </a:solidFill>
              </a:rPr>
              <a:t>Проведено</a:t>
            </a:r>
          </a:p>
          <a:p>
            <a:pPr algn="ctr">
              <a:lnSpc>
                <a:spcPct val="90000"/>
              </a:lnSpc>
            </a:pPr>
            <a:endParaRPr lang="ru-RU" sz="1000" b="1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/>
              <a:t>Коронарографий – </a:t>
            </a:r>
            <a:r>
              <a:rPr lang="ru-RU" sz="2000" b="1">
                <a:solidFill>
                  <a:srgbClr val="C00000"/>
                </a:solidFill>
              </a:rPr>
              <a:t>2 448</a:t>
            </a:r>
          </a:p>
          <a:p>
            <a:pPr>
              <a:lnSpc>
                <a:spcPct val="90000"/>
              </a:lnSpc>
            </a:pPr>
            <a:endParaRPr lang="ru-RU" sz="1000"/>
          </a:p>
          <a:p>
            <a:pPr algn="ctr">
              <a:lnSpc>
                <a:spcPct val="90000"/>
              </a:lnSpc>
            </a:pPr>
            <a:r>
              <a:rPr lang="ru-RU" sz="2000"/>
              <a:t>Стентирований – </a:t>
            </a:r>
            <a:r>
              <a:rPr lang="ru-RU" sz="2200" b="1">
                <a:solidFill>
                  <a:srgbClr val="C00000"/>
                </a:solidFill>
              </a:rPr>
              <a:t>868</a:t>
            </a:r>
          </a:p>
          <a:p>
            <a:pPr>
              <a:lnSpc>
                <a:spcPct val="90000"/>
              </a:lnSpc>
            </a:pPr>
            <a:endParaRPr lang="ru-RU" sz="1000"/>
          </a:p>
          <a:p>
            <a:pPr algn="ctr">
              <a:lnSpc>
                <a:spcPct val="90000"/>
              </a:lnSpc>
            </a:pPr>
            <a:r>
              <a:rPr lang="ru-RU" sz="2000"/>
              <a:t>Тромболизисов – </a:t>
            </a:r>
            <a:r>
              <a:rPr lang="ru-RU" sz="2200" b="1">
                <a:solidFill>
                  <a:srgbClr val="C00000"/>
                </a:solidFill>
              </a:rPr>
              <a:t>128</a:t>
            </a:r>
          </a:p>
        </p:txBody>
      </p:sp>
      <p:pic>
        <p:nvPicPr>
          <p:cNvPr id="13325" name="Picture 72" descr="EAS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1924"/>
            <a:ext cx="1065212" cy="114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 txBox="1">
            <a:spLocks noGrp="1"/>
          </p:cNvSpPr>
          <p:nvPr/>
        </p:nvSpPr>
        <p:spPr bwMode="auto">
          <a:xfrm>
            <a:off x="8496300" y="6381750"/>
            <a:ext cx="406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1CF41B4-7A9F-4D23-A8FA-D6931616C990}" type="slidenum">
              <a:rPr lang="ru-RU" sz="1400">
                <a:latin typeface="+mn-lt"/>
              </a:rPr>
              <a:pPr algn="r">
                <a:defRPr/>
              </a:pPr>
              <a:t>12</a:t>
            </a:fld>
            <a:endParaRPr lang="ru-RU" sz="140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8063" y="152400"/>
            <a:ext cx="54435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РАБОТА  СОСУДИСТЫХ ЦЕНТРОВ</a:t>
            </a: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9"/>
          <a:stretch/>
        </p:blipFill>
        <p:spPr bwMode="auto">
          <a:xfrm>
            <a:off x="6451600" y="5373216"/>
            <a:ext cx="1504776" cy="1018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9"/>
          <p:cNvSpPr>
            <a:spLocks noChangeArrowheads="1"/>
          </p:cNvSpPr>
          <p:nvPr/>
        </p:nvSpPr>
        <p:spPr bwMode="auto">
          <a:xfrm>
            <a:off x="1116013" y="1808163"/>
            <a:ext cx="8640762" cy="1368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155" name="Group 35"/>
          <p:cNvGraphicFramePr>
            <a:graphicFrameLocks noGrp="1"/>
          </p:cNvGraphicFramePr>
          <p:nvPr/>
        </p:nvGraphicFramePr>
        <p:xfrm>
          <a:off x="287338" y="1016000"/>
          <a:ext cx="8569325" cy="5268913"/>
        </p:xfrm>
        <a:graphic>
          <a:graphicData uri="http://schemas.openxmlformats.org/drawingml/2006/table">
            <a:tbl>
              <a:tblPr/>
              <a:tblGrid>
                <a:gridCol w="4392612"/>
                <a:gridCol w="4176713"/>
              </a:tblGrid>
              <a:tr h="11701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Число пациентов прошедших через первичный кабинет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 6 месяцев 2011 года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Число пациентов прошедших через первичный кабинет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 6 месяцев 2010 года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195"/>
                      </a:schemeClr>
                    </a:solidFill>
                  </a:tcPr>
                </a:tc>
              </a:tr>
              <a:tr h="6659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87 738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DD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73 652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F1">
                        <a:alpha val="50195"/>
                      </a:srgbClr>
                    </a:solidFill>
                  </a:tcPr>
                </a:tc>
              </a:tr>
              <a:tr h="1224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Направлено в РКОД для уточнения диагноза, человек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 6 месяцев 2011 года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Направлено в РКОД для уточнения диагноза, человек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 6 месяцев 2010 года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195"/>
                      </a:schemeClr>
                    </a:solidFill>
                  </a:tcPr>
                </a:tc>
              </a:tr>
              <a:tr h="5112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17 379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11  126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00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Число больных, с подтвержденным в РКОД диагнозом, человек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 6 месяцев 2011 года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Число больных, с подтвержденным в РКОД диагнозом, человек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За 6 месяцев 2010 года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195"/>
                      </a:schemeClr>
                    </a:solidFill>
                  </a:tcPr>
                </a:tc>
              </a:tr>
              <a:tr h="457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3 735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5 010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13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 txBox="1">
            <a:spLocks noGrp="1"/>
          </p:cNvSpPr>
          <p:nvPr/>
        </p:nvSpPr>
        <p:spPr bwMode="auto">
          <a:xfrm>
            <a:off x="8496300" y="6381750"/>
            <a:ext cx="406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2E7ACC3-83FE-40D6-8CB8-74545C4E07F6}" type="slidenum">
              <a:rPr lang="ru-RU" sz="1400">
                <a:latin typeface="+mn-lt"/>
              </a:rPr>
              <a:pPr algn="r">
                <a:defRPr/>
              </a:pPr>
              <a:t>13</a:t>
            </a:fld>
            <a:endParaRPr lang="ru-RU" sz="140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7575" y="80963"/>
            <a:ext cx="65341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СОВЕРШЕНСТВОВАНИЕ ОРГАНИЗАЦИИ ОНКОЛОГИЧЕСКОЙ ПОМОЩИ НАСЕЛЕНИЮ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2039" y="5769260"/>
            <a:ext cx="4823997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Первичные онкологические кабинеты ПОК   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99" y="5049180"/>
            <a:ext cx="4175757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Филиалы РКОД (диспансеры)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01" y="3173636"/>
            <a:ext cx="3581850" cy="10114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Онкологические отделения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Стационарные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(З-</a:t>
            </a:r>
            <a:r>
              <a:rPr lang="ru-RU" sz="1600" dirty="0" err="1">
                <a:solidFill>
                  <a:schemeClr val="bg1"/>
                </a:solidFill>
                <a:cs typeface="Arial" pitchFamily="34" charset="0"/>
              </a:rPr>
              <a:t>дольск</a:t>
            </a: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 и Н-</a:t>
            </a:r>
            <a:r>
              <a:rPr lang="ru-RU" sz="1600" dirty="0" err="1">
                <a:solidFill>
                  <a:schemeClr val="bg1"/>
                </a:solidFill>
                <a:cs typeface="Arial" pitchFamily="34" charset="0"/>
              </a:rPr>
              <a:t>Камск</a:t>
            </a: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960" y="2453158"/>
            <a:ext cx="2789770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bg1"/>
                </a:solidFill>
                <a:cs typeface="Arial" pitchFamily="34" charset="0"/>
              </a:rPr>
              <a:t>Онко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 - ВМП</a:t>
            </a:r>
          </a:p>
        </p:txBody>
      </p:sp>
      <p:pic>
        <p:nvPicPr>
          <p:cNvPr id="19470" name="Picture 2" descr="C:\Users\Пользователь\Desktop\Documents\Презентации\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484313"/>
            <a:ext cx="44418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 19"/>
          <p:cNvSpPr/>
          <p:nvPr/>
        </p:nvSpPr>
        <p:spPr>
          <a:xfrm>
            <a:off x="7956550" y="2486025"/>
            <a:ext cx="215900" cy="2222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91463" y="3303588"/>
            <a:ext cx="215900" cy="2222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67400" y="2349500"/>
            <a:ext cx="288925" cy="247650"/>
          </a:xfrm>
          <a:prstGeom prst="ellipse">
            <a:avLst/>
          </a:prstGeom>
          <a:solidFill>
            <a:srgbClr val="124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518150" y="2344738"/>
            <a:ext cx="215900" cy="2222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880350" y="2366963"/>
            <a:ext cx="215900" cy="222250"/>
          </a:xfrm>
          <a:prstGeom prst="ellipse">
            <a:avLst/>
          </a:prstGeom>
          <a:solidFill>
            <a:srgbClr val="124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267325" y="3281363"/>
            <a:ext cx="215900" cy="2222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856413" y="2922588"/>
            <a:ext cx="215900" cy="2222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345238" y="1985963"/>
            <a:ext cx="215900" cy="2222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618038" y="1504950"/>
            <a:ext cx="623887" cy="304800"/>
          </a:xfrm>
          <a:prstGeom prst="wedgeRectCallout">
            <a:avLst>
              <a:gd name="adj1" fmla="val 174842"/>
              <a:gd name="adj2" fmla="val 254570"/>
            </a:avLst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РКОД</a:t>
            </a:r>
          </a:p>
        </p:txBody>
      </p:sp>
      <p:sp>
        <p:nvSpPr>
          <p:cNvPr id="28" name="Прямоугольная выноска 27"/>
          <p:cNvSpPr>
            <a:spLocks noChangeArrowheads="1"/>
          </p:cNvSpPr>
          <p:nvPr/>
        </p:nvSpPr>
        <p:spPr bwMode="auto">
          <a:xfrm>
            <a:off x="7212013" y="1466850"/>
            <a:ext cx="744537" cy="306388"/>
          </a:xfrm>
          <a:prstGeom prst="wedgeRectCallout">
            <a:avLst>
              <a:gd name="adj1" fmla="val 52134"/>
              <a:gd name="adj2" fmla="val 275907"/>
            </a:avLst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БСМП</a:t>
            </a:r>
          </a:p>
        </p:txBody>
      </p:sp>
      <p:sp>
        <p:nvSpPr>
          <p:cNvPr id="34" name="Выноска 2 33"/>
          <p:cNvSpPr/>
          <p:nvPr/>
        </p:nvSpPr>
        <p:spPr>
          <a:xfrm>
            <a:off x="4953000" y="4421188"/>
            <a:ext cx="844550" cy="2889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8579"/>
              <a:gd name="adj6" fmla="val 47428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Буинск</a:t>
            </a:r>
          </a:p>
        </p:txBody>
      </p:sp>
      <p:sp>
        <p:nvSpPr>
          <p:cNvPr id="36" name="Выноска 2 35"/>
          <p:cNvSpPr/>
          <p:nvPr/>
        </p:nvSpPr>
        <p:spPr>
          <a:xfrm>
            <a:off x="6196013" y="4329113"/>
            <a:ext cx="1039812" cy="3476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1014"/>
              <a:gd name="adj6" fmla="val 7659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Чистополь</a:t>
            </a:r>
          </a:p>
        </p:txBody>
      </p:sp>
      <p:sp>
        <p:nvSpPr>
          <p:cNvPr id="37" name="Выноска 2 36"/>
          <p:cNvSpPr/>
          <p:nvPr/>
        </p:nvSpPr>
        <p:spPr>
          <a:xfrm>
            <a:off x="7421563" y="4441825"/>
            <a:ext cx="1130300" cy="228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7241"/>
              <a:gd name="adj6" fmla="val 38958"/>
            </a:avLst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Альметьевск</a:t>
            </a:r>
          </a:p>
        </p:txBody>
      </p:sp>
      <p:pic>
        <p:nvPicPr>
          <p:cNvPr id="40" name="Picture 2" descr="Без имени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0613" y="4806950"/>
            <a:ext cx="1006475" cy="68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29" name="Прямая соединительная линия 28"/>
          <p:cNvCxnSpPr>
            <a:stCxn id="22" idx="3"/>
          </p:cNvCxnSpPr>
          <p:nvPr/>
        </p:nvCxnSpPr>
        <p:spPr>
          <a:xfrm flipH="1">
            <a:off x="7523163" y="3492500"/>
            <a:ext cx="400050" cy="92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6029325" y="2257425"/>
            <a:ext cx="215900" cy="2222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9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2474913"/>
            <a:ext cx="11128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Выноска 2 41"/>
          <p:cNvSpPr/>
          <p:nvPr/>
        </p:nvSpPr>
        <p:spPr>
          <a:xfrm>
            <a:off x="3713163" y="2124075"/>
            <a:ext cx="1254125" cy="296863"/>
          </a:xfrm>
          <a:prstGeom prst="borderCallout2">
            <a:avLst>
              <a:gd name="adj1" fmla="val 48984"/>
              <a:gd name="adj2" fmla="val 103946"/>
              <a:gd name="adj3" fmla="val 52764"/>
              <a:gd name="adj4" fmla="val 114326"/>
              <a:gd name="adj5" fmla="val 101739"/>
              <a:gd name="adj6" fmla="val 151553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Зеленодольск</a:t>
            </a:r>
          </a:p>
        </p:txBody>
      </p:sp>
      <p:sp>
        <p:nvSpPr>
          <p:cNvPr id="19495" name="TextBox 11"/>
          <p:cNvSpPr txBox="1">
            <a:spLocks noChangeArrowheads="1"/>
          </p:cNvSpPr>
          <p:nvPr/>
        </p:nvSpPr>
        <p:spPr bwMode="auto">
          <a:xfrm>
            <a:off x="5926138" y="5768975"/>
            <a:ext cx="3001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C00000"/>
                </a:solidFill>
                <a:cs typeface="Arial" charset="0"/>
              </a:rPr>
              <a:t>Установлены АРМ и принтеры</a:t>
            </a:r>
          </a:p>
        </p:txBody>
      </p:sp>
      <p:sp>
        <p:nvSpPr>
          <p:cNvPr id="19496" name="TextBox 25"/>
          <p:cNvSpPr txBox="1">
            <a:spLocks noChangeArrowheads="1"/>
          </p:cNvSpPr>
          <p:nvPr/>
        </p:nvSpPr>
        <p:spPr bwMode="auto">
          <a:xfrm>
            <a:off x="107950" y="981075"/>
            <a:ext cx="3911600" cy="954088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1400">
                <a:solidFill>
                  <a:schemeClr val="bg1"/>
                </a:solidFill>
                <a:cs typeface="Arial" charset="0"/>
              </a:rPr>
              <a:t>В РКОД и его филиалы установлено 350 компьютеров.</a:t>
            </a:r>
          </a:p>
          <a:p>
            <a:pPr eaLnBrk="1" hangingPunct="1">
              <a:buFont typeface="Arial" charset="0"/>
              <a:buChar char="•"/>
            </a:pPr>
            <a:r>
              <a:rPr lang="ru-RU" sz="1400">
                <a:solidFill>
                  <a:schemeClr val="bg1"/>
                </a:solidFill>
                <a:cs typeface="Arial" charset="0"/>
              </a:rPr>
              <a:t>Всего автоматизировано более 700 АРМ.</a:t>
            </a:r>
          </a:p>
          <a:p>
            <a:pPr eaLnBrk="1" hangingPunct="1">
              <a:buFont typeface="Arial" charset="0"/>
              <a:buChar char="•"/>
            </a:pPr>
            <a:r>
              <a:rPr lang="ru-RU" sz="1400">
                <a:solidFill>
                  <a:schemeClr val="bg1"/>
                </a:solidFill>
                <a:cs typeface="Arial" charset="0"/>
              </a:rPr>
              <a:t>Обучено более 1100 сотрудников</a:t>
            </a:r>
          </a:p>
        </p:txBody>
      </p:sp>
      <p:sp>
        <p:nvSpPr>
          <p:cNvPr id="43" name="Овал 42"/>
          <p:cNvSpPr/>
          <p:nvPr/>
        </p:nvSpPr>
        <p:spPr>
          <a:xfrm>
            <a:off x="7412038" y="2759075"/>
            <a:ext cx="215900" cy="2222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1500" y="4329100"/>
            <a:ext cx="3852875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Первичные </a:t>
            </a:r>
            <a:r>
              <a:rPr lang="ru-RU" dirty="0" err="1">
                <a:solidFill>
                  <a:schemeClr val="bg1"/>
                </a:solidFill>
                <a:cs typeface="Arial" pitchFamily="34" charset="0"/>
              </a:rPr>
              <a:t>онко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-отделения</a:t>
            </a:r>
          </a:p>
        </p:txBody>
      </p:sp>
      <p:sp>
        <p:nvSpPr>
          <p:cNvPr id="46" name="Выноска 2 45"/>
          <p:cNvSpPr/>
          <p:nvPr/>
        </p:nvSpPr>
        <p:spPr>
          <a:xfrm>
            <a:off x="5353050" y="1408113"/>
            <a:ext cx="1163638" cy="287337"/>
          </a:xfrm>
          <a:prstGeom prst="borderCallout2">
            <a:avLst>
              <a:gd name="adj1" fmla="val 48984"/>
              <a:gd name="adj2" fmla="val 103946"/>
              <a:gd name="adj3" fmla="val 52764"/>
              <a:gd name="adj4" fmla="val 114326"/>
              <a:gd name="adj5" fmla="val 501773"/>
              <a:gd name="adj6" fmla="val 193392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/>
              <a:t>Н.Камск</a:t>
            </a:r>
            <a:endParaRPr lang="ru-RU" sz="1200" dirty="0"/>
          </a:p>
        </p:txBody>
      </p:sp>
      <p:pic>
        <p:nvPicPr>
          <p:cNvPr id="19502" name="Picture 28" descr="http://cdn.iconfinder.net/data/icons/crystalproject/128x128/apps/mycompu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05038"/>
            <a:ext cx="7556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3" name="Rectangle 71"/>
          <p:cNvSpPr>
            <a:spLocks noChangeArrowheads="1"/>
          </p:cNvSpPr>
          <p:nvPr/>
        </p:nvSpPr>
        <p:spPr bwMode="auto">
          <a:xfrm>
            <a:off x="2854325" y="2230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9504" name="Picture 28" descr="http://cdn.iconfinder.net/data/icons/crystalproject/128x128/apps/mycompu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3065463"/>
            <a:ext cx="7556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5" name="Rectangle 72"/>
          <p:cNvSpPr>
            <a:spLocks noChangeArrowheads="1"/>
          </p:cNvSpPr>
          <p:nvPr/>
        </p:nvSpPr>
        <p:spPr bwMode="auto">
          <a:xfrm>
            <a:off x="3636963" y="31003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9506" name="Picture 28" descr="http://cdn.iconfinder.net/data/icons/crystalproject/128x128/apps/mycompu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76700"/>
            <a:ext cx="7556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7" name="Rectangle 75"/>
          <p:cNvSpPr>
            <a:spLocks noChangeArrowheads="1"/>
          </p:cNvSpPr>
          <p:nvPr/>
        </p:nvSpPr>
        <p:spPr bwMode="auto">
          <a:xfrm>
            <a:off x="3924300" y="40767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9508" name="Picture 28" descr="http://cdn.iconfinder.net/data/icons/crystalproject/128x128/apps/mycompu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905375"/>
            <a:ext cx="7556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9" name="Rectangle 77"/>
          <p:cNvSpPr>
            <a:spLocks noChangeArrowheads="1"/>
          </p:cNvSpPr>
          <p:nvPr/>
        </p:nvSpPr>
        <p:spPr bwMode="auto">
          <a:xfrm>
            <a:off x="4246563" y="49053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9510" name="Picture 28" descr="http://cdn.iconfinder.net/data/icons/crystalproject/128x128/apps/mycompu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624513"/>
            <a:ext cx="7556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11" name="Rectangle 79"/>
          <p:cNvSpPr>
            <a:spLocks noChangeArrowheads="1"/>
          </p:cNvSpPr>
          <p:nvPr/>
        </p:nvSpPr>
        <p:spPr bwMode="auto">
          <a:xfrm>
            <a:off x="4824413" y="566102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8063" y="195263"/>
            <a:ext cx="48450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ОНКОЛОГИЧЕСКИЙ КЛАСТЕР</a:t>
            </a:r>
          </a:p>
        </p:txBody>
      </p:sp>
      <p:sp>
        <p:nvSpPr>
          <p:cNvPr id="49" name="Номер слайда 10"/>
          <p:cNvSpPr txBox="1">
            <a:spLocks noGrp="1"/>
          </p:cNvSpPr>
          <p:nvPr/>
        </p:nvSpPr>
        <p:spPr bwMode="auto">
          <a:xfrm>
            <a:off x="8208963" y="6381750"/>
            <a:ext cx="477837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157944E-F55F-41CB-AA64-DA2EED9A934F}" type="slidenum">
              <a:rPr lang="ru-RU" sz="1400">
                <a:latin typeface="+mn-lt"/>
              </a:rPr>
              <a:pPr algn="r">
                <a:defRPr/>
              </a:pPr>
              <a:t>14</a:t>
            </a:fld>
            <a:endParaRPr lang="ru-RU" sz="1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9"/>
          <p:cNvSpPr>
            <a:spLocks noChangeArrowheads="1"/>
          </p:cNvSpPr>
          <p:nvPr/>
        </p:nvSpPr>
        <p:spPr bwMode="auto">
          <a:xfrm>
            <a:off x="1116013" y="1808163"/>
            <a:ext cx="8640762" cy="1368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4" name="Rectangle 228"/>
          <p:cNvSpPr>
            <a:spLocks noChangeArrowheads="1"/>
          </p:cNvSpPr>
          <p:nvPr/>
        </p:nvSpPr>
        <p:spPr bwMode="auto">
          <a:xfrm>
            <a:off x="5040313" y="1989138"/>
            <a:ext cx="3946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ru-RU"/>
              <a:t>В 11 муниципальных </a:t>
            </a:r>
          </a:p>
          <a:p>
            <a:pPr algn="r"/>
            <a:r>
              <a:rPr lang="ru-RU"/>
              <a:t>районах наполняемость </a:t>
            </a:r>
          </a:p>
          <a:p>
            <a:pPr algn="r"/>
            <a:r>
              <a:rPr lang="ru-RU"/>
              <a:t>системы </a:t>
            </a:r>
            <a:r>
              <a:rPr lang="ru-RU" b="1">
                <a:solidFill>
                  <a:srgbClr val="FF0000"/>
                </a:solidFill>
              </a:rPr>
              <a:t>более 50%</a:t>
            </a:r>
          </a:p>
        </p:txBody>
      </p:sp>
      <p:sp>
        <p:nvSpPr>
          <p:cNvPr id="20485" name="Rectangle 228"/>
          <p:cNvSpPr>
            <a:spLocks noChangeArrowheads="1"/>
          </p:cNvSpPr>
          <p:nvPr/>
        </p:nvSpPr>
        <p:spPr bwMode="auto">
          <a:xfrm>
            <a:off x="3419475" y="1225550"/>
            <a:ext cx="574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ru-RU"/>
              <a:t>13 муниципальных районов </a:t>
            </a:r>
            <a:r>
              <a:rPr lang="ru-RU" b="1">
                <a:solidFill>
                  <a:srgbClr val="FF0000"/>
                </a:solidFill>
              </a:rPr>
              <a:t>не работают</a:t>
            </a:r>
            <a:r>
              <a:rPr lang="ru-RU"/>
              <a:t> в системе</a:t>
            </a:r>
          </a:p>
        </p:txBody>
      </p:sp>
      <p:sp>
        <p:nvSpPr>
          <p:cNvPr id="2057" name="TextBox 6"/>
          <p:cNvSpPr txBox="1">
            <a:spLocks noChangeArrowheads="1"/>
          </p:cNvSpPr>
          <p:nvPr/>
        </p:nvSpPr>
        <p:spPr bwMode="auto">
          <a:xfrm>
            <a:off x="1008063" y="225425"/>
            <a:ext cx="6443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ИНФОРМАТИЗАЦИЯ ОНКОЛОГИЧЕСКОГО КЛАСТЕРА</a:t>
            </a:r>
          </a:p>
        </p:txBody>
      </p:sp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465513"/>
            <a:ext cx="2830512" cy="273685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 txBox="1">
            <a:spLocks noGrp="1"/>
          </p:cNvSpPr>
          <p:nvPr/>
        </p:nvSpPr>
        <p:spPr bwMode="auto">
          <a:xfrm>
            <a:off x="8532813" y="6381750"/>
            <a:ext cx="406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B96B279-1990-4DC9-A0FF-9DA115FC3675}" type="slidenum">
              <a:rPr lang="ru-RU" sz="1400">
                <a:latin typeface="+mn-lt"/>
              </a:rPr>
              <a:pPr algn="r">
                <a:defRPr/>
              </a:pPr>
              <a:t>15</a:t>
            </a:fld>
            <a:endParaRPr lang="ru-RU" sz="1400">
              <a:latin typeface="+mn-lt"/>
            </a:endParaRPr>
          </a:p>
        </p:txBody>
      </p:sp>
      <p:sp>
        <p:nvSpPr>
          <p:cNvPr id="20489" name="TextBox 25"/>
          <p:cNvSpPr txBox="1">
            <a:spLocks noChangeArrowheads="1"/>
          </p:cNvSpPr>
          <p:nvPr/>
        </p:nvSpPr>
        <p:spPr bwMode="auto">
          <a:xfrm>
            <a:off x="107950" y="1052513"/>
            <a:ext cx="3203575" cy="83185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>
                <a:solidFill>
                  <a:schemeClr val="bg1"/>
                </a:solidFill>
                <a:cs typeface="Arial" charset="0"/>
              </a:rPr>
              <a:t>Направлено</a:t>
            </a:r>
            <a:r>
              <a:rPr lang="en-US" sz="160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врачами ПОК,</a:t>
            </a:r>
            <a:r>
              <a:rPr lang="en-US" sz="160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за 6 месяцев работы, посредством системы </a:t>
            </a:r>
            <a:r>
              <a:rPr lang="ru-RU" sz="1600" b="1">
                <a:solidFill>
                  <a:schemeClr val="bg1"/>
                </a:solidFill>
                <a:cs typeface="Arial" charset="0"/>
              </a:rPr>
              <a:t>3832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 человека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352380" y="2060848"/>
          <a:ext cx="5587771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91" name="TextBox 1"/>
          <p:cNvSpPr txBox="1">
            <a:spLocks noChangeArrowheads="1"/>
          </p:cNvSpPr>
          <p:nvPr/>
        </p:nvSpPr>
        <p:spPr bwMode="auto">
          <a:xfrm>
            <a:off x="2470150" y="6129338"/>
            <a:ext cx="3433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/>
              <a:t>% направляемости через систему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5047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23363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465030"/>
            <a:ext cx="7082971" cy="5348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07950" y="987425"/>
            <a:ext cx="889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C00000"/>
                </a:solidFill>
              </a:rPr>
              <a:t>Обучены все республиканские учреждения и ЦРБ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008063" y="225425"/>
            <a:ext cx="461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ЭЛЕКТРОННЫЙ ДОКУМЕНТООБОРОТ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502" name="Group 502"/>
          <p:cNvGraphicFramePr>
            <a:graphicFrameLocks noGrp="1"/>
          </p:cNvGraphicFramePr>
          <p:nvPr>
            <p:ph idx="1"/>
          </p:nvPr>
        </p:nvGraphicFramePr>
        <p:xfrm>
          <a:off x="503238" y="1781175"/>
          <a:ext cx="8229600" cy="3951288"/>
        </p:xfrm>
        <a:graphic>
          <a:graphicData uri="http://schemas.openxmlformats.org/drawingml/2006/table">
            <a:tbl>
              <a:tblPr/>
              <a:tblGrid>
                <a:gridCol w="3298825"/>
                <a:gridCol w="1666875"/>
                <a:gridCol w="1631950"/>
                <a:gridCol w="1631950"/>
              </a:tblGrid>
              <a:tr h="395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Муниципальные районы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План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Факт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Алексеевский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Лаишевский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Рыбно-Слободский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Спасский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Актанышский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Дрожжановский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Елабужский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Черемшанский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Аксубаевский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11" name="Rectangle 228"/>
          <p:cNvSpPr>
            <a:spLocks noChangeArrowheads="1"/>
          </p:cNvSpPr>
          <p:nvPr/>
        </p:nvSpPr>
        <p:spPr bwMode="auto">
          <a:xfrm>
            <a:off x="3168650" y="1160463"/>
            <a:ext cx="5580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ru-RU" b="1">
                <a:solidFill>
                  <a:schemeClr val="tx2"/>
                </a:solidFill>
              </a:rPr>
              <a:t>КОРОНАРОГРАФИЯ</a:t>
            </a:r>
          </a:p>
        </p:txBody>
      </p:sp>
      <p:sp>
        <p:nvSpPr>
          <p:cNvPr id="23612" name="Rectangle 494"/>
          <p:cNvSpPr>
            <a:spLocks noChangeArrowheads="1"/>
          </p:cNvSpPr>
          <p:nvPr/>
        </p:nvSpPr>
        <p:spPr bwMode="auto">
          <a:xfrm>
            <a:off x="684213" y="1150938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ИСПОЛНЕНИЕ КВОТ</a:t>
            </a:r>
          </a:p>
        </p:txBody>
      </p:sp>
      <p:sp>
        <p:nvSpPr>
          <p:cNvPr id="11" name="Номер слайда 10"/>
          <p:cNvSpPr txBox="1">
            <a:spLocks noGrp="1"/>
          </p:cNvSpPr>
          <p:nvPr/>
        </p:nvSpPr>
        <p:spPr bwMode="auto">
          <a:xfrm>
            <a:off x="8496300" y="6381750"/>
            <a:ext cx="406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304B7B5-1B9E-4E6E-925F-74D4DDBCBCCA}" type="slidenum">
              <a:rPr lang="ru-RU" sz="1400">
                <a:latin typeface="+mn-lt"/>
              </a:rPr>
              <a:pPr algn="r">
                <a:defRPr/>
              </a:pPr>
              <a:t>18</a:t>
            </a:fld>
            <a:endParaRPr lang="ru-RU" sz="140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825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ВЫСОКОТЕХНОЛОГИЧНАЯ МЕДИЦИНСКАЯ ПОМОЩЬ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3"/>
          <p:cNvSpPr txBox="1">
            <a:spLocks noChangeArrowheads="1"/>
          </p:cNvSpPr>
          <p:nvPr/>
        </p:nvSpPr>
        <p:spPr bwMode="auto">
          <a:xfrm>
            <a:off x="3851275" y="1052513"/>
            <a:ext cx="5003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2000"/>
              <a:t>Обследовано </a:t>
            </a:r>
            <a:r>
              <a:rPr lang="ru-RU" sz="2000">
                <a:solidFill>
                  <a:srgbClr val="FF0000"/>
                </a:solidFill>
              </a:rPr>
              <a:t>21 200</a:t>
            </a:r>
            <a:r>
              <a:rPr lang="ru-RU" sz="2000"/>
              <a:t> новорожденных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2000"/>
              <a:t>Выявлено </a:t>
            </a:r>
            <a:r>
              <a:rPr lang="ru-RU" sz="2000">
                <a:solidFill>
                  <a:srgbClr val="FF0000"/>
                </a:solidFill>
              </a:rPr>
              <a:t>7</a:t>
            </a:r>
            <a:r>
              <a:rPr lang="ru-RU" sz="2000"/>
              <a:t> больных ребенка</a:t>
            </a:r>
          </a:p>
        </p:txBody>
      </p:sp>
      <p:sp>
        <p:nvSpPr>
          <p:cNvPr id="24579" name="AutoShape 9"/>
          <p:cNvSpPr>
            <a:spLocks noChangeArrowheads="1"/>
          </p:cNvSpPr>
          <p:nvPr/>
        </p:nvSpPr>
        <p:spPr bwMode="auto">
          <a:xfrm>
            <a:off x="250825" y="1844675"/>
            <a:ext cx="8640763" cy="1368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0" y="1160463"/>
            <a:ext cx="3959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/>
              <a:t>Неонатальный скрининг</a:t>
            </a:r>
          </a:p>
        </p:txBody>
      </p:sp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-180975" y="1881188"/>
            <a:ext cx="9324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>
                <a:solidFill>
                  <a:srgbClr val="FF3300"/>
                </a:solidFill>
              </a:rPr>
              <a:t>Отсутствуют реактивы на проведение скрининга</a:t>
            </a:r>
          </a:p>
        </p:txBody>
      </p:sp>
      <p:sp>
        <p:nvSpPr>
          <p:cNvPr id="24583" name="Text Box 13"/>
          <p:cNvSpPr txBox="1">
            <a:spLocks noChangeArrowheads="1"/>
          </p:cNvSpPr>
          <p:nvPr/>
        </p:nvSpPr>
        <p:spPr bwMode="auto">
          <a:xfrm>
            <a:off x="0" y="2528888"/>
            <a:ext cx="428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/>
              <a:t>Аудиологический скрининг</a:t>
            </a:r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3924300" y="2384425"/>
            <a:ext cx="49323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/>
              <a:t>Проведен скрининг </a:t>
            </a:r>
            <a:r>
              <a:rPr lang="ru-RU" sz="2000">
                <a:solidFill>
                  <a:srgbClr val="FF0000"/>
                </a:solidFill>
              </a:rPr>
              <a:t>22 386</a:t>
            </a:r>
            <a:r>
              <a:rPr lang="ru-RU" sz="2000"/>
              <a:t> детей</a:t>
            </a:r>
          </a:p>
          <a:p>
            <a:endParaRPr lang="ru-RU" sz="2000"/>
          </a:p>
          <a:p>
            <a:r>
              <a:rPr lang="ru-RU" sz="2000"/>
              <a:t>Выявлено </a:t>
            </a:r>
            <a:r>
              <a:rPr lang="ru-RU" sz="2000">
                <a:solidFill>
                  <a:srgbClr val="FF0000"/>
                </a:solidFill>
              </a:rPr>
              <a:t>176</a:t>
            </a:r>
            <a:r>
              <a:rPr lang="ru-RU" sz="2000"/>
              <a:t> детей с нарушениями слуха</a:t>
            </a:r>
            <a:endParaRPr lang="ru-RU" sz="2000">
              <a:solidFill>
                <a:schemeClr val="accent2"/>
              </a:solidFill>
            </a:endParaRP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0" y="4760913"/>
            <a:ext cx="42846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/>
              <a:t>Диспансеризация детей-сирот и детей, находящихся в трудной жизненной ситуации</a:t>
            </a: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4535488" y="3752850"/>
            <a:ext cx="424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/>
              <a:t>Обследовано </a:t>
            </a:r>
            <a:r>
              <a:rPr lang="ru-RU" sz="2000">
                <a:solidFill>
                  <a:srgbClr val="FF0000"/>
                </a:solidFill>
              </a:rPr>
              <a:t>21 510</a:t>
            </a:r>
            <a:r>
              <a:rPr lang="ru-RU" sz="2000"/>
              <a:t>  женщин </a:t>
            </a:r>
          </a:p>
        </p:txBody>
      </p:sp>
      <p:sp>
        <p:nvSpPr>
          <p:cNvPr id="24587" name="Text Box 18"/>
          <p:cNvSpPr txBox="1">
            <a:spLocks noChangeArrowheads="1"/>
          </p:cNvSpPr>
          <p:nvPr/>
        </p:nvSpPr>
        <p:spPr bwMode="auto">
          <a:xfrm>
            <a:off x="0" y="3860800"/>
            <a:ext cx="3924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/>
              <a:t>Пренатальная диагностика</a:t>
            </a:r>
          </a:p>
        </p:txBody>
      </p:sp>
      <p:sp>
        <p:nvSpPr>
          <p:cNvPr id="24588" name="Text Box 19"/>
          <p:cNvSpPr txBox="1">
            <a:spLocks noChangeArrowheads="1"/>
          </p:cNvSpPr>
          <p:nvPr/>
        </p:nvSpPr>
        <p:spPr bwMode="auto">
          <a:xfrm>
            <a:off x="4319588" y="4689475"/>
            <a:ext cx="464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/>
              <a:t>Принято к оплате </a:t>
            </a:r>
            <a:r>
              <a:rPr lang="ru-RU" sz="2000">
                <a:solidFill>
                  <a:srgbClr val="FF0000"/>
                </a:solidFill>
              </a:rPr>
              <a:t>688</a:t>
            </a:r>
            <a:r>
              <a:rPr lang="ru-RU" sz="2000"/>
              <a:t> счета-реестра</a:t>
            </a:r>
          </a:p>
        </p:txBody>
      </p:sp>
      <p:sp>
        <p:nvSpPr>
          <p:cNvPr id="11" name="Номер слайда 10"/>
          <p:cNvSpPr txBox="1">
            <a:spLocks noGrp="1"/>
          </p:cNvSpPr>
          <p:nvPr/>
        </p:nvSpPr>
        <p:spPr bwMode="auto">
          <a:xfrm>
            <a:off x="8496300" y="6381750"/>
            <a:ext cx="406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66ACEBC-93A8-491D-ADBA-19E7B18EC4AE}" type="slidenum">
              <a:rPr lang="ru-RU" sz="1400">
                <a:latin typeface="+mn-lt"/>
              </a:rPr>
              <a:pPr algn="r">
                <a:defRPr/>
              </a:pPr>
              <a:t>19</a:t>
            </a:fld>
            <a:endParaRPr lang="ru-RU" sz="140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5038" y="82550"/>
            <a:ext cx="52752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СОВЕРШЕНСТВОВАНИЕ МЕДИЦИНСКОЙ ПОМОЩИ МАТЕРЯМ И ДЕТЯМ</a:t>
            </a:r>
          </a:p>
        </p:txBody>
      </p:sp>
      <p:pic>
        <p:nvPicPr>
          <p:cNvPr id="23568" name="Picture 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8" y="5216525"/>
            <a:ext cx="1428750" cy="1403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 txBox="1">
            <a:spLocks noGrp="1"/>
          </p:cNvSpPr>
          <p:nvPr/>
        </p:nvSpPr>
        <p:spPr bwMode="auto">
          <a:xfrm>
            <a:off x="8388350" y="6381750"/>
            <a:ext cx="2984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0641969-70CA-442D-8949-61F05E8D3FA5}" type="slidenum">
              <a:rPr lang="ru-RU" sz="1400">
                <a:latin typeface="+mn-lt"/>
              </a:rPr>
              <a:pPr algn="r">
                <a:defRPr/>
              </a:pPr>
              <a:t>2</a:t>
            </a:fld>
            <a:endParaRPr lang="ru-RU" sz="1400">
              <a:latin typeface="+mn-lt"/>
            </a:endParaRPr>
          </a:p>
        </p:txBody>
      </p:sp>
      <p:sp>
        <p:nvSpPr>
          <p:cNvPr id="81936" name="Rectangle 6"/>
          <p:cNvSpPr>
            <a:spLocks noChangeArrowheads="1"/>
          </p:cNvSpPr>
          <p:nvPr/>
        </p:nvSpPr>
        <p:spPr bwMode="auto">
          <a:xfrm>
            <a:off x="1295400" y="1881188"/>
            <a:ext cx="7343775" cy="10445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Развитие первичной медико-санитарной помощи и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совершенствование профилактики заболеваний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(6 мероприятий)</a:t>
            </a:r>
          </a:p>
        </p:txBody>
      </p:sp>
      <p:sp>
        <p:nvSpPr>
          <p:cNvPr id="81937" name="Rectangle 6"/>
          <p:cNvSpPr>
            <a:spLocks noChangeArrowheads="1"/>
          </p:cNvSpPr>
          <p:nvPr/>
        </p:nvSpPr>
        <p:spPr bwMode="auto">
          <a:xfrm>
            <a:off x="1295400" y="3033713"/>
            <a:ext cx="7308850" cy="900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dirty="0"/>
              <a:t>Совершенствование медицинской помощи матерям и детям</a:t>
            </a:r>
            <a:r>
              <a:rPr lang="en-US" dirty="0"/>
              <a:t> </a:t>
            </a:r>
            <a:endParaRPr lang="ru-RU" dirty="0"/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8 мероприятий)</a:t>
            </a:r>
          </a:p>
        </p:txBody>
      </p:sp>
      <p:sp>
        <p:nvSpPr>
          <p:cNvPr id="81939" name="Rectangle 6"/>
          <p:cNvSpPr>
            <a:spLocks noChangeArrowheads="1"/>
          </p:cNvSpPr>
          <p:nvPr/>
        </p:nvSpPr>
        <p:spPr bwMode="auto">
          <a:xfrm>
            <a:off x="1295400" y="4040188"/>
            <a:ext cx="7380288" cy="1009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dirty="0"/>
              <a:t>Повышение доступности и качества специализированной, </a:t>
            </a:r>
          </a:p>
          <a:p>
            <a:pPr>
              <a:defRPr/>
            </a:pPr>
            <a:r>
              <a:rPr lang="ru-RU" dirty="0"/>
              <a:t>в </a:t>
            </a:r>
            <a:r>
              <a:rPr lang="ru-RU" dirty="0" err="1"/>
              <a:t>т.ч</a:t>
            </a:r>
            <a:r>
              <a:rPr lang="ru-RU" dirty="0"/>
              <a:t>. высокотехнологичной медицинской помощи 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(5 мероприятий)</a:t>
            </a:r>
          </a:p>
        </p:txBody>
      </p:sp>
      <p:sp>
        <p:nvSpPr>
          <p:cNvPr id="81940" name="Rectangle 6"/>
          <p:cNvSpPr>
            <a:spLocks noChangeArrowheads="1"/>
          </p:cNvSpPr>
          <p:nvPr/>
        </p:nvSpPr>
        <p:spPr bwMode="auto">
          <a:xfrm>
            <a:off x="1295400" y="5156200"/>
            <a:ext cx="7416800" cy="865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dirty="0"/>
              <a:t>Формирование здорового образа жизни </a:t>
            </a:r>
            <a:r>
              <a:rPr lang="ru-RU" b="1" dirty="0">
                <a:solidFill>
                  <a:schemeClr val="tx1"/>
                </a:solidFill>
              </a:rPr>
              <a:t>(1 мероприятие)</a:t>
            </a:r>
          </a:p>
        </p:txBody>
      </p:sp>
      <p:sp>
        <p:nvSpPr>
          <p:cNvPr id="7175" name="Rectangle 16"/>
          <p:cNvSpPr>
            <a:spLocks noChangeArrowheads="1"/>
          </p:cNvSpPr>
          <p:nvPr/>
        </p:nvSpPr>
        <p:spPr bwMode="auto">
          <a:xfrm>
            <a:off x="2951163" y="6122988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ВСЕГО 20 мероприятий</a:t>
            </a:r>
          </a:p>
        </p:txBody>
      </p:sp>
      <p:sp>
        <p:nvSpPr>
          <p:cNvPr id="6156" name="AutoShape 13"/>
          <p:cNvSpPr>
            <a:spLocks noChangeArrowheads="1"/>
          </p:cNvSpPr>
          <p:nvPr/>
        </p:nvSpPr>
        <p:spPr bwMode="auto">
          <a:xfrm rot="16200000">
            <a:off x="575470" y="5191794"/>
            <a:ext cx="360362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 rot="16200000">
            <a:off x="575469" y="3176487"/>
            <a:ext cx="360363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8" name="AutoShape 13"/>
          <p:cNvSpPr>
            <a:spLocks noChangeArrowheads="1"/>
          </p:cNvSpPr>
          <p:nvPr/>
        </p:nvSpPr>
        <p:spPr bwMode="auto">
          <a:xfrm rot="16200000">
            <a:off x="611982" y="4184600"/>
            <a:ext cx="360362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9" name="AutoShape 13"/>
          <p:cNvSpPr>
            <a:spLocks noChangeArrowheads="1"/>
          </p:cNvSpPr>
          <p:nvPr/>
        </p:nvSpPr>
        <p:spPr bwMode="auto">
          <a:xfrm rot="16200000">
            <a:off x="575470" y="2132695"/>
            <a:ext cx="360362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35038" y="80963"/>
            <a:ext cx="55086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ПРИОРИТЕТНЫЙ НАЦИОНАЛЬНЫЙ ПРОЕКТ «ЗДОРОВЬЕ» В РЕСПУБЛИКЕ ТАТАРСТАН</a:t>
            </a:r>
          </a:p>
        </p:txBody>
      </p:sp>
      <p:sp>
        <p:nvSpPr>
          <p:cNvPr id="7189" name="Прямоугольник 2"/>
          <p:cNvSpPr>
            <a:spLocks noChangeArrowheads="1"/>
          </p:cNvSpPr>
          <p:nvPr/>
        </p:nvSpPr>
        <p:spPr bwMode="auto">
          <a:xfrm>
            <a:off x="2044700" y="1196975"/>
            <a:ext cx="5227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ОСНОВНЫЕ НАПРАВЛЕНИЯ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908050"/>
            <a:ext cx="7772400" cy="566738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</a:rPr>
              <a:t>Управление Росздравнадзора по РТ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520825"/>
            <a:ext cx="8763000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Недостаточная загруженность аппаратов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Неэффективное использование автомобилей класса «А», «В»</a:t>
            </a:r>
            <a:endParaRPr lang="ru-RU" sz="2400" i="1" smtClean="0"/>
          </a:p>
          <a:p>
            <a:pPr>
              <a:lnSpc>
                <a:spcPct val="90000"/>
              </a:lnSpc>
            </a:pPr>
            <a:r>
              <a:rPr lang="ru-RU" sz="2400" smtClean="0"/>
              <a:t> Не ведется раздельный учет работы на оборудовании, полученном в рамках ПНП «Здоровье»</a:t>
            </a:r>
          </a:p>
          <a:p>
            <a:pPr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C00000"/>
                </a:solidFill>
              </a:rPr>
              <a:t>ТУ Росфиннадзора в РТ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Необоснованные выплаты при оказании медицинской помощи женщинам в период беременности, родов и послеродовый период, а также диспансерное наблюдение детей первого года жизни специалистам, не имеющим сертификат по специальности</a:t>
            </a:r>
          </a:p>
        </p:txBody>
      </p:sp>
      <p:pic>
        <p:nvPicPr>
          <p:cNvPr id="19462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b="16554"/>
          <a:stretch>
            <a:fillRect/>
          </a:stretch>
        </p:blipFill>
        <p:spPr bwMode="auto">
          <a:xfrm>
            <a:off x="7488238" y="3141663"/>
            <a:ext cx="1258887" cy="1069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 txBox="1">
            <a:spLocks noGrp="1"/>
          </p:cNvSpPr>
          <p:nvPr/>
        </p:nvSpPr>
        <p:spPr bwMode="auto">
          <a:xfrm>
            <a:off x="8496300" y="6381750"/>
            <a:ext cx="406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EA5AC85-482C-4C3E-AC67-FC1417EE91F6}" type="slidenum">
              <a:rPr lang="ru-RU" sz="1400">
                <a:latin typeface="+mn-lt"/>
              </a:rPr>
              <a:pPr algn="r">
                <a:defRPr/>
              </a:pPr>
              <a:t>20</a:t>
            </a:fld>
            <a:endParaRPr lang="ru-RU" sz="140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3138" y="195263"/>
            <a:ext cx="52911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КОНТРОЛЬНЫЕ МЕРОПРИЯТИЯ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484438" y="0"/>
            <a:ext cx="4103687" cy="6858000"/>
          </a:xfrm>
          <a:prstGeom prst="rect">
            <a:avLst/>
          </a:prstGeom>
          <a:gradFill rotWithShape="1">
            <a:gsLst>
              <a:gs pos="0">
                <a:srgbClr val="764718"/>
              </a:gs>
              <a:gs pos="5000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7" name="Прямоугольник 10"/>
          <p:cNvSpPr>
            <a:spLocks noChangeArrowheads="1"/>
          </p:cNvSpPr>
          <p:nvPr/>
        </p:nvSpPr>
        <p:spPr bwMode="auto">
          <a:xfrm>
            <a:off x="8786813" y="6286500"/>
            <a:ext cx="214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</p:txBody>
      </p:sp>
      <p:pic>
        <p:nvPicPr>
          <p:cNvPr id="26628" name="Picture 4" descr="КОД Альметьевск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248443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IMG_14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8443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IMG_14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24844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IMG_14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248443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IMG_14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5587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IMG_65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773238"/>
            <a:ext cx="255587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ТЮЛЯЧИ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500438"/>
            <a:ext cx="255587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1" descr="IMG_643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88125" y="5300663"/>
            <a:ext cx="2555875" cy="155733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584450" y="2276475"/>
            <a:ext cx="3816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i="1"/>
              <a:t> О ХОДЕ КАПИТАЛЬНОГО РЕМОНТА ОБЪЕКТОВ ЗДРАВООХРАНЕНИЯ РЕСПУБЛИКИ ТАТАРСТАН </a:t>
            </a:r>
            <a:br>
              <a:rPr lang="ru-RU" b="1" i="1"/>
            </a:br>
            <a:r>
              <a:rPr lang="ru-RU" b="1" i="1"/>
              <a:t>В 2011 годУ</a:t>
            </a:r>
          </a:p>
        </p:txBody>
      </p:sp>
      <p:pic>
        <p:nvPicPr>
          <p:cNvPr id="26637" name="Picture 13" descr="ger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933825"/>
            <a:ext cx="1714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700338" y="260350"/>
            <a:ext cx="3743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/>
              <a:t>Министерство здравоохранения Республики Татарстан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59113" y="6165850"/>
            <a:ext cx="316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/>
              <a:t>www.minzdrav.tatar.ru</a:t>
            </a:r>
            <a:endParaRPr lang="ru-RU" sz="1600"/>
          </a:p>
        </p:txBody>
      </p:sp>
      <p:sp>
        <p:nvSpPr>
          <p:cNvPr id="26640" name="Номер слайда 10"/>
          <p:cNvSpPr txBox="1">
            <a:spLocks noGrp="1"/>
          </p:cNvSpPr>
          <p:nvPr/>
        </p:nvSpPr>
        <p:spPr bwMode="auto">
          <a:xfrm>
            <a:off x="8496300" y="6381750"/>
            <a:ext cx="40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D9CEC91-7194-4A78-8BC2-87DA523CC323}" type="slidenum">
              <a:rPr lang="ru-RU" sz="1400">
                <a:solidFill>
                  <a:schemeClr val="bg1"/>
                </a:solidFill>
              </a:rPr>
              <a:pPr algn="r" eaLnBrk="1" hangingPunct="1"/>
              <a:t>21</a:t>
            </a:fld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ФОТО\!!!\Вертолет\IMG_1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659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</p:pic>
      <p:sp>
        <p:nvSpPr>
          <p:cNvPr id="4" name="Полилиния 3"/>
          <p:cNvSpPr/>
          <p:nvPr/>
        </p:nvSpPr>
        <p:spPr>
          <a:xfrm>
            <a:off x="4767263" y="2286000"/>
            <a:ext cx="1568450" cy="1274763"/>
          </a:xfrm>
          <a:custGeom>
            <a:avLst/>
            <a:gdLst>
              <a:gd name="connsiteX0" fmla="*/ 21794 w 1567566"/>
              <a:gd name="connsiteY0" fmla="*/ 195943 h 1274301"/>
              <a:gd name="connsiteX1" fmla="*/ 10909 w 1567566"/>
              <a:gd name="connsiteY1" fmla="*/ 587829 h 1274301"/>
              <a:gd name="connsiteX2" fmla="*/ 23 w 1567566"/>
              <a:gd name="connsiteY2" fmla="*/ 642257 h 1274301"/>
              <a:gd name="connsiteX3" fmla="*/ 32680 w 1567566"/>
              <a:gd name="connsiteY3" fmla="*/ 1273629 h 1274301"/>
              <a:gd name="connsiteX4" fmla="*/ 239509 w 1567566"/>
              <a:gd name="connsiteY4" fmla="*/ 1240971 h 1274301"/>
              <a:gd name="connsiteX5" fmla="*/ 283051 w 1567566"/>
              <a:gd name="connsiteY5" fmla="*/ 1175657 h 1274301"/>
              <a:gd name="connsiteX6" fmla="*/ 326594 w 1567566"/>
              <a:gd name="connsiteY6" fmla="*/ 1153886 h 1274301"/>
              <a:gd name="connsiteX7" fmla="*/ 402794 w 1567566"/>
              <a:gd name="connsiteY7" fmla="*/ 1132114 h 1274301"/>
              <a:gd name="connsiteX8" fmla="*/ 435451 w 1567566"/>
              <a:gd name="connsiteY8" fmla="*/ 1121229 h 1274301"/>
              <a:gd name="connsiteX9" fmla="*/ 653166 w 1567566"/>
              <a:gd name="connsiteY9" fmla="*/ 1099457 h 1274301"/>
              <a:gd name="connsiteX10" fmla="*/ 783794 w 1567566"/>
              <a:gd name="connsiteY10" fmla="*/ 1077686 h 1274301"/>
              <a:gd name="connsiteX11" fmla="*/ 805566 w 1567566"/>
              <a:gd name="connsiteY11" fmla="*/ 1055914 h 1274301"/>
              <a:gd name="connsiteX12" fmla="*/ 838223 w 1567566"/>
              <a:gd name="connsiteY12" fmla="*/ 957943 h 1274301"/>
              <a:gd name="connsiteX13" fmla="*/ 827337 w 1567566"/>
              <a:gd name="connsiteY13" fmla="*/ 870857 h 1274301"/>
              <a:gd name="connsiteX14" fmla="*/ 827337 w 1567566"/>
              <a:gd name="connsiteY14" fmla="*/ 609600 h 1274301"/>
              <a:gd name="connsiteX15" fmla="*/ 1001509 w 1567566"/>
              <a:gd name="connsiteY15" fmla="*/ 598714 h 1274301"/>
              <a:gd name="connsiteX16" fmla="*/ 1045051 w 1567566"/>
              <a:gd name="connsiteY16" fmla="*/ 587829 h 1274301"/>
              <a:gd name="connsiteX17" fmla="*/ 1121251 w 1567566"/>
              <a:gd name="connsiteY17" fmla="*/ 555171 h 1274301"/>
              <a:gd name="connsiteX18" fmla="*/ 1153909 w 1567566"/>
              <a:gd name="connsiteY18" fmla="*/ 533400 h 1274301"/>
              <a:gd name="connsiteX19" fmla="*/ 1240994 w 1567566"/>
              <a:gd name="connsiteY19" fmla="*/ 522514 h 1274301"/>
              <a:gd name="connsiteX20" fmla="*/ 1273651 w 1567566"/>
              <a:gd name="connsiteY20" fmla="*/ 511629 h 1274301"/>
              <a:gd name="connsiteX21" fmla="*/ 1295423 w 1567566"/>
              <a:gd name="connsiteY21" fmla="*/ 478971 h 1274301"/>
              <a:gd name="connsiteX22" fmla="*/ 1317194 w 1567566"/>
              <a:gd name="connsiteY22" fmla="*/ 315686 h 1274301"/>
              <a:gd name="connsiteX23" fmla="*/ 1328080 w 1567566"/>
              <a:gd name="connsiteY23" fmla="*/ 272143 h 1274301"/>
              <a:gd name="connsiteX24" fmla="*/ 1436937 w 1567566"/>
              <a:gd name="connsiteY24" fmla="*/ 250371 h 1274301"/>
              <a:gd name="connsiteX25" fmla="*/ 1491366 w 1567566"/>
              <a:gd name="connsiteY25" fmla="*/ 228600 h 1274301"/>
              <a:gd name="connsiteX26" fmla="*/ 1534909 w 1567566"/>
              <a:gd name="connsiteY26" fmla="*/ 217714 h 1274301"/>
              <a:gd name="connsiteX27" fmla="*/ 1567566 w 1567566"/>
              <a:gd name="connsiteY27" fmla="*/ 206829 h 1274301"/>
              <a:gd name="connsiteX28" fmla="*/ 1513137 w 1567566"/>
              <a:gd name="connsiteY28" fmla="*/ 163286 h 1274301"/>
              <a:gd name="connsiteX29" fmla="*/ 1469594 w 1567566"/>
              <a:gd name="connsiteY29" fmla="*/ 152400 h 1274301"/>
              <a:gd name="connsiteX30" fmla="*/ 1404280 w 1567566"/>
              <a:gd name="connsiteY30" fmla="*/ 130629 h 1274301"/>
              <a:gd name="connsiteX31" fmla="*/ 1371623 w 1567566"/>
              <a:gd name="connsiteY31" fmla="*/ 108857 h 1274301"/>
              <a:gd name="connsiteX32" fmla="*/ 1251880 w 1567566"/>
              <a:gd name="connsiteY32" fmla="*/ 76200 h 1274301"/>
              <a:gd name="connsiteX33" fmla="*/ 1164794 w 1567566"/>
              <a:gd name="connsiteY33" fmla="*/ 0 h 1274301"/>
              <a:gd name="connsiteX34" fmla="*/ 1099480 w 1567566"/>
              <a:gd name="connsiteY34" fmla="*/ 10886 h 1274301"/>
              <a:gd name="connsiteX35" fmla="*/ 1066823 w 1567566"/>
              <a:gd name="connsiteY35" fmla="*/ 32657 h 1274301"/>
              <a:gd name="connsiteX36" fmla="*/ 957966 w 1567566"/>
              <a:gd name="connsiteY36" fmla="*/ 43543 h 1274301"/>
              <a:gd name="connsiteX37" fmla="*/ 892651 w 1567566"/>
              <a:gd name="connsiteY37" fmla="*/ 54429 h 1274301"/>
              <a:gd name="connsiteX38" fmla="*/ 413680 w 1567566"/>
              <a:gd name="connsiteY38" fmla="*/ 76200 h 1274301"/>
              <a:gd name="connsiteX39" fmla="*/ 381023 w 1567566"/>
              <a:gd name="connsiteY39" fmla="*/ 87086 h 1274301"/>
              <a:gd name="connsiteX40" fmla="*/ 304823 w 1567566"/>
              <a:gd name="connsiteY40" fmla="*/ 141514 h 1274301"/>
              <a:gd name="connsiteX41" fmla="*/ 261280 w 1567566"/>
              <a:gd name="connsiteY41" fmla="*/ 152400 h 1274301"/>
              <a:gd name="connsiteX42" fmla="*/ 217737 w 1567566"/>
              <a:gd name="connsiteY42" fmla="*/ 174171 h 1274301"/>
              <a:gd name="connsiteX43" fmla="*/ 21794 w 1567566"/>
              <a:gd name="connsiteY43" fmla="*/ 195943 h 12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67566" h="1274301">
                <a:moveTo>
                  <a:pt x="21794" y="195943"/>
                </a:moveTo>
                <a:cubicBezTo>
                  <a:pt x="-12677" y="264886"/>
                  <a:pt x="17276" y="457305"/>
                  <a:pt x="10909" y="587829"/>
                </a:cubicBezTo>
                <a:cubicBezTo>
                  <a:pt x="10008" y="606309"/>
                  <a:pt x="-564" y="623764"/>
                  <a:pt x="23" y="642257"/>
                </a:cubicBezTo>
                <a:cubicBezTo>
                  <a:pt x="6710" y="852890"/>
                  <a:pt x="21794" y="1063172"/>
                  <a:pt x="32680" y="1273629"/>
                </a:cubicBezTo>
                <a:cubicBezTo>
                  <a:pt x="45884" y="1272749"/>
                  <a:pt x="196639" y="1283841"/>
                  <a:pt x="239509" y="1240971"/>
                </a:cubicBezTo>
                <a:cubicBezTo>
                  <a:pt x="258011" y="1222469"/>
                  <a:pt x="259648" y="1187358"/>
                  <a:pt x="283051" y="1175657"/>
                </a:cubicBezTo>
                <a:cubicBezTo>
                  <a:pt x="297565" y="1168400"/>
                  <a:pt x="311679" y="1160278"/>
                  <a:pt x="326594" y="1153886"/>
                </a:cubicBezTo>
                <a:cubicBezTo>
                  <a:pt x="352695" y="1142700"/>
                  <a:pt x="375173" y="1140006"/>
                  <a:pt x="402794" y="1132114"/>
                </a:cubicBezTo>
                <a:cubicBezTo>
                  <a:pt x="413827" y="1128962"/>
                  <a:pt x="424065" y="1122652"/>
                  <a:pt x="435451" y="1121229"/>
                </a:cubicBezTo>
                <a:cubicBezTo>
                  <a:pt x="743050" y="1082780"/>
                  <a:pt x="453933" y="1130915"/>
                  <a:pt x="653166" y="1099457"/>
                </a:cubicBezTo>
                <a:lnTo>
                  <a:pt x="783794" y="1077686"/>
                </a:lnTo>
                <a:cubicBezTo>
                  <a:pt x="791051" y="1070429"/>
                  <a:pt x="800474" y="1064825"/>
                  <a:pt x="805566" y="1055914"/>
                </a:cubicBezTo>
                <a:cubicBezTo>
                  <a:pt x="823784" y="1024033"/>
                  <a:pt x="829573" y="992544"/>
                  <a:pt x="838223" y="957943"/>
                </a:cubicBezTo>
                <a:cubicBezTo>
                  <a:pt x="834594" y="928914"/>
                  <a:pt x="832570" y="899640"/>
                  <a:pt x="827337" y="870857"/>
                </a:cubicBezTo>
                <a:cubicBezTo>
                  <a:pt x="810196" y="776586"/>
                  <a:pt x="697100" y="778141"/>
                  <a:pt x="827337" y="609600"/>
                </a:cubicBezTo>
                <a:cubicBezTo>
                  <a:pt x="862905" y="563571"/>
                  <a:pt x="943452" y="602343"/>
                  <a:pt x="1001509" y="598714"/>
                </a:cubicBezTo>
                <a:cubicBezTo>
                  <a:pt x="1016023" y="595086"/>
                  <a:pt x="1031300" y="593722"/>
                  <a:pt x="1045051" y="587829"/>
                </a:cubicBezTo>
                <a:cubicBezTo>
                  <a:pt x="1150303" y="542721"/>
                  <a:pt x="996239" y="586425"/>
                  <a:pt x="1121251" y="555171"/>
                </a:cubicBezTo>
                <a:cubicBezTo>
                  <a:pt x="1132137" y="547914"/>
                  <a:pt x="1141287" y="536842"/>
                  <a:pt x="1153909" y="533400"/>
                </a:cubicBezTo>
                <a:cubicBezTo>
                  <a:pt x="1182132" y="525703"/>
                  <a:pt x="1212212" y="527747"/>
                  <a:pt x="1240994" y="522514"/>
                </a:cubicBezTo>
                <a:cubicBezTo>
                  <a:pt x="1252283" y="520461"/>
                  <a:pt x="1262765" y="515257"/>
                  <a:pt x="1273651" y="511629"/>
                </a:cubicBezTo>
                <a:cubicBezTo>
                  <a:pt x="1280908" y="500743"/>
                  <a:pt x="1291663" y="491503"/>
                  <a:pt x="1295423" y="478971"/>
                </a:cubicBezTo>
                <a:cubicBezTo>
                  <a:pt x="1299046" y="466895"/>
                  <a:pt x="1316125" y="322099"/>
                  <a:pt x="1317194" y="315686"/>
                </a:cubicBezTo>
                <a:cubicBezTo>
                  <a:pt x="1319654" y="300929"/>
                  <a:pt x="1314946" y="279307"/>
                  <a:pt x="1328080" y="272143"/>
                </a:cubicBezTo>
                <a:cubicBezTo>
                  <a:pt x="1360566" y="254423"/>
                  <a:pt x="1401182" y="259906"/>
                  <a:pt x="1436937" y="250371"/>
                </a:cubicBezTo>
                <a:cubicBezTo>
                  <a:pt x="1455818" y="245336"/>
                  <a:pt x="1472828" y="234779"/>
                  <a:pt x="1491366" y="228600"/>
                </a:cubicBezTo>
                <a:cubicBezTo>
                  <a:pt x="1505559" y="223869"/>
                  <a:pt x="1520524" y="221824"/>
                  <a:pt x="1534909" y="217714"/>
                </a:cubicBezTo>
                <a:cubicBezTo>
                  <a:pt x="1545942" y="214562"/>
                  <a:pt x="1556680" y="210457"/>
                  <a:pt x="1567566" y="206829"/>
                </a:cubicBezTo>
                <a:cubicBezTo>
                  <a:pt x="1550009" y="189272"/>
                  <a:pt x="1537169" y="173585"/>
                  <a:pt x="1513137" y="163286"/>
                </a:cubicBezTo>
                <a:cubicBezTo>
                  <a:pt x="1499386" y="157393"/>
                  <a:pt x="1483924" y="156699"/>
                  <a:pt x="1469594" y="152400"/>
                </a:cubicBezTo>
                <a:cubicBezTo>
                  <a:pt x="1447613" y="145806"/>
                  <a:pt x="1404280" y="130629"/>
                  <a:pt x="1404280" y="130629"/>
                </a:cubicBezTo>
                <a:cubicBezTo>
                  <a:pt x="1393394" y="123372"/>
                  <a:pt x="1383578" y="114171"/>
                  <a:pt x="1371623" y="108857"/>
                </a:cubicBezTo>
                <a:cubicBezTo>
                  <a:pt x="1326426" y="88769"/>
                  <a:pt x="1298442" y="85512"/>
                  <a:pt x="1251880" y="76200"/>
                </a:cubicBezTo>
                <a:cubicBezTo>
                  <a:pt x="1200038" y="-1562"/>
                  <a:pt x="1233722" y="17232"/>
                  <a:pt x="1164794" y="0"/>
                </a:cubicBezTo>
                <a:cubicBezTo>
                  <a:pt x="1143023" y="3629"/>
                  <a:pt x="1120419" y="3906"/>
                  <a:pt x="1099480" y="10886"/>
                </a:cubicBezTo>
                <a:cubicBezTo>
                  <a:pt x="1087068" y="15023"/>
                  <a:pt x="1079571" y="29715"/>
                  <a:pt x="1066823" y="32657"/>
                </a:cubicBezTo>
                <a:cubicBezTo>
                  <a:pt x="1031290" y="40857"/>
                  <a:pt x="994151" y="39020"/>
                  <a:pt x="957966" y="43543"/>
                </a:cubicBezTo>
                <a:cubicBezTo>
                  <a:pt x="936064" y="46281"/>
                  <a:pt x="914683" y="53107"/>
                  <a:pt x="892651" y="54429"/>
                </a:cubicBezTo>
                <a:cubicBezTo>
                  <a:pt x="733116" y="64001"/>
                  <a:pt x="573337" y="68943"/>
                  <a:pt x="413680" y="76200"/>
                </a:cubicBezTo>
                <a:cubicBezTo>
                  <a:pt x="402794" y="79829"/>
                  <a:pt x="390986" y="81393"/>
                  <a:pt x="381023" y="87086"/>
                </a:cubicBezTo>
                <a:cubicBezTo>
                  <a:pt x="369870" y="93459"/>
                  <a:pt x="321672" y="134293"/>
                  <a:pt x="304823" y="141514"/>
                </a:cubicBezTo>
                <a:cubicBezTo>
                  <a:pt x="291072" y="147407"/>
                  <a:pt x="275288" y="147147"/>
                  <a:pt x="261280" y="152400"/>
                </a:cubicBezTo>
                <a:cubicBezTo>
                  <a:pt x="246086" y="158098"/>
                  <a:pt x="233649" y="170989"/>
                  <a:pt x="217737" y="174171"/>
                </a:cubicBezTo>
                <a:cubicBezTo>
                  <a:pt x="106627" y="196393"/>
                  <a:pt x="56265" y="127000"/>
                  <a:pt x="21794" y="195943"/>
                </a:cubicBezTo>
                <a:close/>
              </a:path>
            </a:pathLst>
          </a:custGeom>
          <a:solidFill>
            <a:srgbClr val="C0504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5519738" y="2492375"/>
            <a:ext cx="1447800" cy="1633538"/>
          </a:xfrm>
          <a:custGeom>
            <a:avLst/>
            <a:gdLst>
              <a:gd name="connsiteX0" fmla="*/ 870857 w 1448290"/>
              <a:gd name="connsiteY0" fmla="*/ 49 h 1633228"/>
              <a:gd name="connsiteX1" fmla="*/ 827314 w 1448290"/>
              <a:gd name="connsiteY1" fmla="*/ 54477 h 1633228"/>
              <a:gd name="connsiteX2" fmla="*/ 674914 w 1448290"/>
              <a:gd name="connsiteY2" fmla="*/ 65363 h 1633228"/>
              <a:gd name="connsiteX3" fmla="*/ 587829 w 1448290"/>
              <a:gd name="connsiteY3" fmla="*/ 76249 h 1633228"/>
              <a:gd name="connsiteX4" fmla="*/ 566057 w 1448290"/>
              <a:gd name="connsiteY4" fmla="*/ 217763 h 1633228"/>
              <a:gd name="connsiteX5" fmla="*/ 555172 w 1448290"/>
              <a:gd name="connsiteY5" fmla="*/ 250420 h 1633228"/>
              <a:gd name="connsiteX6" fmla="*/ 533400 w 1448290"/>
              <a:gd name="connsiteY6" fmla="*/ 283077 h 1633228"/>
              <a:gd name="connsiteX7" fmla="*/ 522514 w 1448290"/>
              <a:gd name="connsiteY7" fmla="*/ 315734 h 1633228"/>
              <a:gd name="connsiteX8" fmla="*/ 315686 w 1448290"/>
              <a:gd name="connsiteY8" fmla="*/ 326620 h 1633228"/>
              <a:gd name="connsiteX9" fmla="*/ 261257 w 1448290"/>
              <a:gd name="connsiteY9" fmla="*/ 359277 h 1633228"/>
              <a:gd name="connsiteX10" fmla="*/ 228600 w 1448290"/>
              <a:gd name="connsiteY10" fmla="*/ 370163 h 1633228"/>
              <a:gd name="connsiteX11" fmla="*/ 195943 w 1448290"/>
              <a:gd name="connsiteY11" fmla="*/ 391934 h 1633228"/>
              <a:gd name="connsiteX12" fmla="*/ 108857 w 1448290"/>
              <a:gd name="connsiteY12" fmla="*/ 402820 h 1633228"/>
              <a:gd name="connsiteX13" fmla="*/ 97972 w 1448290"/>
              <a:gd name="connsiteY13" fmla="*/ 936220 h 1633228"/>
              <a:gd name="connsiteX14" fmla="*/ 87086 w 1448290"/>
              <a:gd name="connsiteY14" fmla="*/ 968877 h 1633228"/>
              <a:gd name="connsiteX15" fmla="*/ 76200 w 1448290"/>
              <a:gd name="connsiteY15" fmla="*/ 1023306 h 1633228"/>
              <a:gd name="connsiteX16" fmla="*/ 54429 w 1448290"/>
              <a:gd name="connsiteY16" fmla="*/ 1088620 h 1633228"/>
              <a:gd name="connsiteX17" fmla="*/ 32657 w 1448290"/>
              <a:gd name="connsiteY17" fmla="*/ 1262791 h 1633228"/>
              <a:gd name="connsiteX18" fmla="*/ 10886 w 1448290"/>
              <a:gd name="connsiteY18" fmla="*/ 1328106 h 1633228"/>
              <a:gd name="connsiteX19" fmla="*/ 0 w 1448290"/>
              <a:gd name="connsiteY19" fmla="*/ 1371649 h 1633228"/>
              <a:gd name="connsiteX20" fmla="*/ 10886 w 1448290"/>
              <a:gd name="connsiteY20" fmla="*/ 1589363 h 1633228"/>
              <a:gd name="connsiteX21" fmla="*/ 21772 w 1448290"/>
              <a:gd name="connsiteY21" fmla="*/ 1632906 h 1633228"/>
              <a:gd name="connsiteX22" fmla="*/ 130629 w 1448290"/>
              <a:gd name="connsiteY22" fmla="*/ 1600249 h 1633228"/>
              <a:gd name="connsiteX23" fmla="*/ 195943 w 1448290"/>
              <a:gd name="connsiteY23" fmla="*/ 1578477 h 1633228"/>
              <a:gd name="connsiteX24" fmla="*/ 250372 w 1448290"/>
              <a:gd name="connsiteY24" fmla="*/ 1524049 h 1633228"/>
              <a:gd name="connsiteX25" fmla="*/ 293914 w 1448290"/>
              <a:gd name="connsiteY25" fmla="*/ 1502277 h 1633228"/>
              <a:gd name="connsiteX26" fmla="*/ 489857 w 1448290"/>
              <a:gd name="connsiteY26" fmla="*/ 1469620 h 1633228"/>
              <a:gd name="connsiteX27" fmla="*/ 533400 w 1448290"/>
              <a:gd name="connsiteY27" fmla="*/ 1458734 h 1633228"/>
              <a:gd name="connsiteX28" fmla="*/ 674914 w 1448290"/>
              <a:gd name="connsiteY28" fmla="*/ 1415191 h 1633228"/>
              <a:gd name="connsiteX29" fmla="*/ 968829 w 1448290"/>
              <a:gd name="connsiteY29" fmla="*/ 1404306 h 1633228"/>
              <a:gd name="connsiteX30" fmla="*/ 1012372 w 1448290"/>
              <a:gd name="connsiteY30" fmla="*/ 1349877 h 1633228"/>
              <a:gd name="connsiteX31" fmla="*/ 1077686 w 1448290"/>
              <a:gd name="connsiteY31" fmla="*/ 1306334 h 1633228"/>
              <a:gd name="connsiteX32" fmla="*/ 1088572 w 1448290"/>
              <a:gd name="connsiteY32" fmla="*/ 1066849 h 1633228"/>
              <a:gd name="connsiteX33" fmla="*/ 1099457 w 1448290"/>
              <a:gd name="connsiteY33" fmla="*/ 1034191 h 1633228"/>
              <a:gd name="connsiteX34" fmla="*/ 1121229 w 1448290"/>
              <a:gd name="connsiteY34" fmla="*/ 979763 h 1633228"/>
              <a:gd name="connsiteX35" fmla="*/ 1132114 w 1448290"/>
              <a:gd name="connsiteY35" fmla="*/ 914449 h 1633228"/>
              <a:gd name="connsiteX36" fmla="*/ 1153886 w 1448290"/>
              <a:gd name="connsiteY36" fmla="*/ 522563 h 1633228"/>
              <a:gd name="connsiteX37" fmla="*/ 1164772 w 1448290"/>
              <a:gd name="connsiteY37" fmla="*/ 489906 h 1633228"/>
              <a:gd name="connsiteX38" fmla="*/ 1306286 w 1448290"/>
              <a:gd name="connsiteY38" fmla="*/ 457249 h 1633228"/>
              <a:gd name="connsiteX39" fmla="*/ 1295400 w 1448290"/>
              <a:gd name="connsiteY39" fmla="*/ 359277 h 1633228"/>
              <a:gd name="connsiteX40" fmla="*/ 1273629 w 1448290"/>
              <a:gd name="connsiteY40" fmla="*/ 293963 h 1633228"/>
              <a:gd name="connsiteX41" fmla="*/ 1317172 w 1448290"/>
              <a:gd name="connsiteY41" fmla="*/ 304849 h 1633228"/>
              <a:gd name="connsiteX42" fmla="*/ 1360714 w 1448290"/>
              <a:gd name="connsiteY42" fmla="*/ 326620 h 1633228"/>
              <a:gd name="connsiteX43" fmla="*/ 1447800 w 1448290"/>
              <a:gd name="connsiteY43" fmla="*/ 315734 h 1633228"/>
              <a:gd name="connsiteX44" fmla="*/ 1349829 w 1448290"/>
              <a:gd name="connsiteY44" fmla="*/ 272191 h 1633228"/>
              <a:gd name="connsiteX45" fmla="*/ 1262743 w 1448290"/>
              <a:gd name="connsiteY45" fmla="*/ 217763 h 1633228"/>
              <a:gd name="connsiteX46" fmla="*/ 1219200 w 1448290"/>
              <a:gd name="connsiteY46" fmla="*/ 174220 h 1633228"/>
              <a:gd name="connsiteX47" fmla="*/ 1186543 w 1448290"/>
              <a:gd name="connsiteY47" fmla="*/ 163334 h 1633228"/>
              <a:gd name="connsiteX48" fmla="*/ 1143000 w 1448290"/>
              <a:gd name="connsiteY48" fmla="*/ 141563 h 1633228"/>
              <a:gd name="connsiteX49" fmla="*/ 1055914 w 1448290"/>
              <a:gd name="connsiteY49" fmla="*/ 108906 h 1633228"/>
              <a:gd name="connsiteX50" fmla="*/ 1023257 w 1448290"/>
              <a:gd name="connsiteY50" fmla="*/ 87134 h 1633228"/>
              <a:gd name="connsiteX51" fmla="*/ 979714 w 1448290"/>
              <a:gd name="connsiteY51" fmla="*/ 65363 h 1633228"/>
              <a:gd name="connsiteX52" fmla="*/ 870857 w 1448290"/>
              <a:gd name="connsiteY52" fmla="*/ 49 h 163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290" h="1633228">
                <a:moveTo>
                  <a:pt x="870857" y="49"/>
                </a:moveTo>
                <a:cubicBezTo>
                  <a:pt x="845457" y="-1765"/>
                  <a:pt x="849356" y="47130"/>
                  <a:pt x="827314" y="54477"/>
                </a:cubicBezTo>
                <a:cubicBezTo>
                  <a:pt x="778998" y="70582"/>
                  <a:pt x="725634" y="60752"/>
                  <a:pt x="674914" y="65363"/>
                </a:cubicBezTo>
                <a:cubicBezTo>
                  <a:pt x="645780" y="68012"/>
                  <a:pt x="616857" y="72620"/>
                  <a:pt x="587829" y="76249"/>
                </a:cubicBezTo>
                <a:cubicBezTo>
                  <a:pt x="579054" y="155218"/>
                  <a:pt x="583199" y="157766"/>
                  <a:pt x="566057" y="217763"/>
                </a:cubicBezTo>
                <a:cubicBezTo>
                  <a:pt x="562905" y="228796"/>
                  <a:pt x="560304" y="240157"/>
                  <a:pt x="555172" y="250420"/>
                </a:cubicBezTo>
                <a:cubicBezTo>
                  <a:pt x="549321" y="262122"/>
                  <a:pt x="539251" y="271375"/>
                  <a:pt x="533400" y="283077"/>
                </a:cubicBezTo>
                <a:cubicBezTo>
                  <a:pt x="528268" y="293340"/>
                  <a:pt x="533766" y="313484"/>
                  <a:pt x="522514" y="315734"/>
                </a:cubicBezTo>
                <a:cubicBezTo>
                  <a:pt x="454817" y="329274"/>
                  <a:pt x="384629" y="322991"/>
                  <a:pt x="315686" y="326620"/>
                </a:cubicBezTo>
                <a:cubicBezTo>
                  <a:pt x="223174" y="357458"/>
                  <a:pt x="335970" y="314450"/>
                  <a:pt x="261257" y="359277"/>
                </a:cubicBezTo>
                <a:cubicBezTo>
                  <a:pt x="251418" y="365181"/>
                  <a:pt x="238863" y="365031"/>
                  <a:pt x="228600" y="370163"/>
                </a:cubicBezTo>
                <a:cubicBezTo>
                  <a:pt x="216898" y="376014"/>
                  <a:pt x="208565" y="388492"/>
                  <a:pt x="195943" y="391934"/>
                </a:cubicBezTo>
                <a:cubicBezTo>
                  <a:pt x="167719" y="399631"/>
                  <a:pt x="137886" y="399191"/>
                  <a:pt x="108857" y="402820"/>
                </a:cubicBezTo>
                <a:cubicBezTo>
                  <a:pt x="105229" y="580620"/>
                  <a:pt x="104807" y="758514"/>
                  <a:pt x="97972" y="936220"/>
                </a:cubicBezTo>
                <a:cubicBezTo>
                  <a:pt x="97531" y="947686"/>
                  <a:pt x="89869" y="957745"/>
                  <a:pt x="87086" y="968877"/>
                </a:cubicBezTo>
                <a:cubicBezTo>
                  <a:pt x="82598" y="986827"/>
                  <a:pt x="81068" y="1005456"/>
                  <a:pt x="76200" y="1023306"/>
                </a:cubicBezTo>
                <a:cubicBezTo>
                  <a:pt x="70162" y="1045446"/>
                  <a:pt x="54429" y="1088620"/>
                  <a:pt x="54429" y="1088620"/>
                </a:cubicBezTo>
                <a:cubicBezTo>
                  <a:pt x="47172" y="1146677"/>
                  <a:pt x="43123" y="1205226"/>
                  <a:pt x="32657" y="1262791"/>
                </a:cubicBezTo>
                <a:cubicBezTo>
                  <a:pt x="28552" y="1285370"/>
                  <a:pt x="16452" y="1305842"/>
                  <a:pt x="10886" y="1328106"/>
                </a:cubicBezTo>
                <a:lnTo>
                  <a:pt x="0" y="1371649"/>
                </a:lnTo>
                <a:cubicBezTo>
                  <a:pt x="3629" y="1444220"/>
                  <a:pt x="4852" y="1516952"/>
                  <a:pt x="10886" y="1589363"/>
                </a:cubicBezTo>
                <a:cubicBezTo>
                  <a:pt x="12128" y="1604272"/>
                  <a:pt x="6872" y="1631551"/>
                  <a:pt x="21772" y="1632906"/>
                </a:cubicBezTo>
                <a:cubicBezTo>
                  <a:pt x="59500" y="1636336"/>
                  <a:pt x="94470" y="1611549"/>
                  <a:pt x="130629" y="1600249"/>
                </a:cubicBezTo>
                <a:cubicBezTo>
                  <a:pt x="152533" y="1593404"/>
                  <a:pt x="195943" y="1578477"/>
                  <a:pt x="195943" y="1578477"/>
                </a:cubicBezTo>
                <a:cubicBezTo>
                  <a:pt x="214086" y="1560334"/>
                  <a:pt x="227423" y="1535524"/>
                  <a:pt x="250372" y="1524049"/>
                </a:cubicBezTo>
                <a:cubicBezTo>
                  <a:pt x="264886" y="1516792"/>
                  <a:pt x="278519" y="1507409"/>
                  <a:pt x="293914" y="1502277"/>
                </a:cubicBezTo>
                <a:cubicBezTo>
                  <a:pt x="372636" y="1476036"/>
                  <a:pt x="404535" y="1478152"/>
                  <a:pt x="489857" y="1469620"/>
                </a:cubicBezTo>
                <a:cubicBezTo>
                  <a:pt x="504371" y="1465991"/>
                  <a:pt x="519207" y="1463465"/>
                  <a:pt x="533400" y="1458734"/>
                </a:cubicBezTo>
                <a:cubicBezTo>
                  <a:pt x="591794" y="1439270"/>
                  <a:pt x="605342" y="1421154"/>
                  <a:pt x="674914" y="1415191"/>
                </a:cubicBezTo>
                <a:cubicBezTo>
                  <a:pt x="772595" y="1406818"/>
                  <a:pt x="870857" y="1407934"/>
                  <a:pt x="968829" y="1404306"/>
                </a:cubicBezTo>
                <a:cubicBezTo>
                  <a:pt x="983112" y="1382881"/>
                  <a:pt x="991690" y="1365389"/>
                  <a:pt x="1012372" y="1349877"/>
                </a:cubicBezTo>
                <a:cubicBezTo>
                  <a:pt x="1033305" y="1334177"/>
                  <a:pt x="1077686" y="1306334"/>
                  <a:pt x="1077686" y="1306334"/>
                </a:cubicBezTo>
                <a:cubicBezTo>
                  <a:pt x="1081315" y="1226506"/>
                  <a:pt x="1082200" y="1146505"/>
                  <a:pt x="1088572" y="1066849"/>
                </a:cubicBezTo>
                <a:cubicBezTo>
                  <a:pt x="1089487" y="1055411"/>
                  <a:pt x="1095428" y="1044935"/>
                  <a:pt x="1099457" y="1034191"/>
                </a:cubicBezTo>
                <a:cubicBezTo>
                  <a:pt x="1106318" y="1015895"/>
                  <a:pt x="1113972" y="997906"/>
                  <a:pt x="1121229" y="979763"/>
                </a:cubicBezTo>
                <a:cubicBezTo>
                  <a:pt x="1124857" y="957992"/>
                  <a:pt x="1130021" y="936421"/>
                  <a:pt x="1132114" y="914449"/>
                </a:cubicBezTo>
                <a:cubicBezTo>
                  <a:pt x="1158038" y="642239"/>
                  <a:pt x="1126471" y="851530"/>
                  <a:pt x="1153886" y="522563"/>
                </a:cubicBezTo>
                <a:cubicBezTo>
                  <a:pt x="1154839" y="511128"/>
                  <a:pt x="1154741" y="495479"/>
                  <a:pt x="1164772" y="489906"/>
                </a:cubicBezTo>
                <a:cubicBezTo>
                  <a:pt x="1179549" y="481697"/>
                  <a:pt x="1278328" y="462840"/>
                  <a:pt x="1306286" y="457249"/>
                </a:cubicBezTo>
                <a:cubicBezTo>
                  <a:pt x="1302657" y="424592"/>
                  <a:pt x="1301844" y="391497"/>
                  <a:pt x="1295400" y="359277"/>
                </a:cubicBezTo>
                <a:cubicBezTo>
                  <a:pt x="1290899" y="336774"/>
                  <a:pt x="1265106" y="315270"/>
                  <a:pt x="1273629" y="293963"/>
                </a:cubicBezTo>
                <a:cubicBezTo>
                  <a:pt x="1279186" y="280072"/>
                  <a:pt x="1303164" y="299596"/>
                  <a:pt x="1317172" y="304849"/>
                </a:cubicBezTo>
                <a:cubicBezTo>
                  <a:pt x="1332366" y="310547"/>
                  <a:pt x="1346200" y="319363"/>
                  <a:pt x="1360714" y="326620"/>
                </a:cubicBezTo>
                <a:cubicBezTo>
                  <a:pt x="1389743" y="322991"/>
                  <a:pt x="1434717" y="341900"/>
                  <a:pt x="1447800" y="315734"/>
                </a:cubicBezTo>
                <a:cubicBezTo>
                  <a:pt x="1455684" y="299967"/>
                  <a:pt x="1366234" y="280393"/>
                  <a:pt x="1349829" y="272191"/>
                </a:cubicBezTo>
                <a:cubicBezTo>
                  <a:pt x="1345916" y="270234"/>
                  <a:pt x="1274832" y="228125"/>
                  <a:pt x="1262743" y="217763"/>
                </a:cubicBezTo>
                <a:cubicBezTo>
                  <a:pt x="1247158" y="204405"/>
                  <a:pt x="1238673" y="180711"/>
                  <a:pt x="1219200" y="174220"/>
                </a:cubicBezTo>
                <a:cubicBezTo>
                  <a:pt x="1208314" y="170591"/>
                  <a:pt x="1197090" y="167854"/>
                  <a:pt x="1186543" y="163334"/>
                </a:cubicBezTo>
                <a:cubicBezTo>
                  <a:pt x="1171628" y="156942"/>
                  <a:pt x="1158194" y="147261"/>
                  <a:pt x="1143000" y="141563"/>
                </a:cubicBezTo>
                <a:cubicBezTo>
                  <a:pt x="1065078" y="112342"/>
                  <a:pt x="1133052" y="152985"/>
                  <a:pt x="1055914" y="108906"/>
                </a:cubicBezTo>
                <a:cubicBezTo>
                  <a:pt x="1044555" y="102415"/>
                  <a:pt x="1034616" y="93625"/>
                  <a:pt x="1023257" y="87134"/>
                </a:cubicBezTo>
                <a:cubicBezTo>
                  <a:pt x="1009168" y="79083"/>
                  <a:pt x="993629" y="73712"/>
                  <a:pt x="979714" y="65363"/>
                </a:cubicBezTo>
                <a:cubicBezTo>
                  <a:pt x="957277" y="51901"/>
                  <a:pt x="896257" y="1863"/>
                  <a:pt x="870857" y="49"/>
                </a:cubicBezTo>
                <a:close/>
              </a:path>
            </a:pathLst>
          </a:custGeom>
          <a:solidFill>
            <a:srgbClr val="00B05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7642225" y="3462338"/>
            <a:ext cx="1544638" cy="1990725"/>
          </a:xfrm>
          <a:custGeom>
            <a:avLst/>
            <a:gdLst>
              <a:gd name="connsiteX0" fmla="*/ 707572 w 1545772"/>
              <a:gd name="connsiteY0" fmla="*/ 76200 h 1992086"/>
              <a:gd name="connsiteX1" fmla="*/ 816429 w 1545772"/>
              <a:gd name="connsiteY1" fmla="*/ 21772 h 1992086"/>
              <a:gd name="connsiteX2" fmla="*/ 881743 w 1545772"/>
              <a:gd name="connsiteY2" fmla="*/ 0 h 1992086"/>
              <a:gd name="connsiteX3" fmla="*/ 914400 w 1545772"/>
              <a:gd name="connsiteY3" fmla="*/ 10886 h 1992086"/>
              <a:gd name="connsiteX4" fmla="*/ 957943 w 1545772"/>
              <a:gd name="connsiteY4" fmla="*/ 54429 h 1992086"/>
              <a:gd name="connsiteX5" fmla="*/ 979715 w 1545772"/>
              <a:gd name="connsiteY5" fmla="*/ 76200 h 1992086"/>
              <a:gd name="connsiteX6" fmla="*/ 1034143 w 1545772"/>
              <a:gd name="connsiteY6" fmla="*/ 97972 h 1992086"/>
              <a:gd name="connsiteX7" fmla="*/ 1099458 w 1545772"/>
              <a:gd name="connsiteY7" fmla="*/ 119743 h 1992086"/>
              <a:gd name="connsiteX8" fmla="*/ 1164772 w 1545772"/>
              <a:gd name="connsiteY8" fmla="*/ 152400 h 1992086"/>
              <a:gd name="connsiteX9" fmla="*/ 1197429 w 1545772"/>
              <a:gd name="connsiteY9" fmla="*/ 174172 h 1992086"/>
              <a:gd name="connsiteX10" fmla="*/ 1262743 w 1545772"/>
              <a:gd name="connsiteY10" fmla="*/ 195943 h 1992086"/>
              <a:gd name="connsiteX11" fmla="*/ 1295400 w 1545772"/>
              <a:gd name="connsiteY11" fmla="*/ 206829 h 1992086"/>
              <a:gd name="connsiteX12" fmla="*/ 1328058 w 1545772"/>
              <a:gd name="connsiteY12" fmla="*/ 228600 h 1992086"/>
              <a:gd name="connsiteX13" fmla="*/ 1415143 w 1545772"/>
              <a:gd name="connsiteY13" fmla="*/ 250372 h 1992086"/>
              <a:gd name="connsiteX14" fmla="*/ 1469572 w 1545772"/>
              <a:gd name="connsiteY14" fmla="*/ 304800 h 1992086"/>
              <a:gd name="connsiteX15" fmla="*/ 1491343 w 1545772"/>
              <a:gd name="connsiteY15" fmla="*/ 326572 h 1992086"/>
              <a:gd name="connsiteX16" fmla="*/ 1502229 w 1545772"/>
              <a:gd name="connsiteY16" fmla="*/ 642257 h 1992086"/>
              <a:gd name="connsiteX17" fmla="*/ 1524000 w 1545772"/>
              <a:gd name="connsiteY17" fmla="*/ 696686 h 1992086"/>
              <a:gd name="connsiteX18" fmla="*/ 1545772 w 1545772"/>
              <a:gd name="connsiteY18" fmla="*/ 762000 h 1992086"/>
              <a:gd name="connsiteX19" fmla="*/ 1524000 w 1545772"/>
              <a:gd name="connsiteY19" fmla="*/ 1110343 h 1992086"/>
              <a:gd name="connsiteX20" fmla="*/ 1513115 w 1545772"/>
              <a:gd name="connsiteY20" fmla="*/ 1153886 h 1992086"/>
              <a:gd name="connsiteX21" fmla="*/ 1502229 w 1545772"/>
              <a:gd name="connsiteY21" fmla="*/ 1502229 h 1992086"/>
              <a:gd name="connsiteX22" fmla="*/ 1491343 w 1545772"/>
              <a:gd name="connsiteY22" fmla="*/ 1534886 h 1992086"/>
              <a:gd name="connsiteX23" fmla="*/ 1447800 w 1545772"/>
              <a:gd name="connsiteY23" fmla="*/ 1687286 h 1992086"/>
              <a:gd name="connsiteX24" fmla="*/ 1262743 w 1545772"/>
              <a:gd name="connsiteY24" fmla="*/ 1719943 h 1992086"/>
              <a:gd name="connsiteX25" fmla="*/ 1186543 w 1545772"/>
              <a:gd name="connsiteY25" fmla="*/ 1741714 h 1992086"/>
              <a:gd name="connsiteX26" fmla="*/ 1121229 w 1545772"/>
              <a:gd name="connsiteY26" fmla="*/ 1763486 h 1992086"/>
              <a:gd name="connsiteX27" fmla="*/ 1066800 w 1545772"/>
              <a:gd name="connsiteY27" fmla="*/ 1774372 h 1992086"/>
              <a:gd name="connsiteX28" fmla="*/ 1034143 w 1545772"/>
              <a:gd name="connsiteY28" fmla="*/ 1785257 h 1992086"/>
              <a:gd name="connsiteX29" fmla="*/ 979715 w 1545772"/>
              <a:gd name="connsiteY29" fmla="*/ 1796143 h 1992086"/>
              <a:gd name="connsiteX30" fmla="*/ 892629 w 1545772"/>
              <a:gd name="connsiteY30" fmla="*/ 1828800 h 1992086"/>
              <a:gd name="connsiteX31" fmla="*/ 827315 w 1545772"/>
              <a:gd name="connsiteY31" fmla="*/ 1839686 h 1992086"/>
              <a:gd name="connsiteX32" fmla="*/ 762000 w 1545772"/>
              <a:gd name="connsiteY32" fmla="*/ 1872343 h 1992086"/>
              <a:gd name="connsiteX33" fmla="*/ 718458 w 1545772"/>
              <a:gd name="connsiteY33" fmla="*/ 1883229 h 1992086"/>
              <a:gd name="connsiteX34" fmla="*/ 555172 w 1545772"/>
              <a:gd name="connsiteY34" fmla="*/ 1915886 h 1992086"/>
              <a:gd name="connsiteX35" fmla="*/ 435429 w 1545772"/>
              <a:gd name="connsiteY35" fmla="*/ 1937657 h 1992086"/>
              <a:gd name="connsiteX36" fmla="*/ 413658 w 1545772"/>
              <a:gd name="connsiteY36" fmla="*/ 1959429 h 1992086"/>
              <a:gd name="connsiteX37" fmla="*/ 337458 w 1545772"/>
              <a:gd name="connsiteY37" fmla="*/ 1992086 h 1992086"/>
              <a:gd name="connsiteX38" fmla="*/ 174172 w 1545772"/>
              <a:gd name="connsiteY38" fmla="*/ 1981200 h 1992086"/>
              <a:gd name="connsiteX39" fmla="*/ 141515 w 1545772"/>
              <a:gd name="connsiteY39" fmla="*/ 1959429 h 1992086"/>
              <a:gd name="connsiteX40" fmla="*/ 97972 w 1545772"/>
              <a:gd name="connsiteY40" fmla="*/ 1905000 h 1992086"/>
              <a:gd name="connsiteX41" fmla="*/ 54429 w 1545772"/>
              <a:gd name="connsiteY41" fmla="*/ 1861457 h 1992086"/>
              <a:gd name="connsiteX42" fmla="*/ 32658 w 1545772"/>
              <a:gd name="connsiteY42" fmla="*/ 1828800 h 1992086"/>
              <a:gd name="connsiteX43" fmla="*/ 21772 w 1545772"/>
              <a:gd name="connsiteY43" fmla="*/ 1796143 h 1992086"/>
              <a:gd name="connsiteX44" fmla="*/ 0 w 1545772"/>
              <a:gd name="connsiteY44" fmla="*/ 1774372 h 1992086"/>
              <a:gd name="connsiteX45" fmla="*/ 21772 w 1545772"/>
              <a:gd name="connsiteY45" fmla="*/ 1665514 h 1992086"/>
              <a:gd name="connsiteX46" fmla="*/ 54429 w 1545772"/>
              <a:gd name="connsiteY46" fmla="*/ 1262743 h 1992086"/>
              <a:gd name="connsiteX47" fmla="*/ 54429 w 1545772"/>
              <a:gd name="connsiteY47" fmla="*/ 772886 h 1992086"/>
              <a:gd name="connsiteX48" fmla="*/ 65315 w 1545772"/>
              <a:gd name="connsiteY48" fmla="*/ 729343 h 1992086"/>
              <a:gd name="connsiteX49" fmla="*/ 76200 w 1545772"/>
              <a:gd name="connsiteY49" fmla="*/ 620486 h 1992086"/>
              <a:gd name="connsiteX50" fmla="*/ 87086 w 1545772"/>
              <a:gd name="connsiteY50" fmla="*/ 587829 h 1992086"/>
              <a:gd name="connsiteX51" fmla="*/ 141515 w 1545772"/>
              <a:gd name="connsiteY51" fmla="*/ 566057 h 1992086"/>
              <a:gd name="connsiteX52" fmla="*/ 239486 w 1545772"/>
              <a:gd name="connsiteY52" fmla="*/ 555172 h 1992086"/>
              <a:gd name="connsiteX53" fmla="*/ 304800 w 1545772"/>
              <a:gd name="connsiteY53" fmla="*/ 533400 h 1992086"/>
              <a:gd name="connsiteX54" fmla="*/ 337458 w 1545772"/>
              <a:gd name="connsiteY54" fmla="*/ 511629 h 1992086"/>
              <a:gd name="connsiteX55" fmla="*/ 435429 w 1545772"/>
              <a:gd name="connsiteY55" fmla="*/ 500743 h 1992086"/>
              <a:gd name="connsiteX56" fmla="*/ 533400 w 1545772"/>
              <a:gd name="connsiteY56" fmla="*/ 457200 h 1992086"/>
              <a:gd name="connsiteX57" fmla="*/ 609600 w 1545772"/>
              <a:gd name="connsiteY57" fmla="*/ 424543 h 1992086"/>
              <a:gd name="connsiteX58" fmla="*/ 620486 w 1545772"/>
              <a:gd name="connsiteY58" fmla="*/ 381000 h 1992086"/>
              <a:gd name="connsiteX59" fmla="*/ 642258 w 1545772"/>
              <a:gd name="connsiteY59" fmla="*/ 163286 h 1992086"/>
              <a:gd name="connsiteX60" fmla="*/ 674915 w 1545772"/>
              <a:gd name="connsiteY60" fmla="*/ 97972 h 1992086"/>
              <a:gd name="connsiteX61" fmla="*/ 707572 w 1545772"/>
              <a:gd name="connsiteY61" fmla="*/ 7620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45772" h="1992086">
                <a:moveTo>
                  <a:pt x="707572" y="76200"/>
                </a:moveTo>
                <a:cubicBezTo>
                  <a:pt x="731158" y="63500"/>
                  <a:pt x="753747" y="44565"/>
                  <a:pt x="816429" y="21772"/>
                </a:cubicBezTo>
                <a:cubicBezTo>
                  <a:pt x="837996" y="13929"/>
                  <a:pt x="881743" y="0"/>
                  <a:pt x="881743" y="0"/>
                </a:cubicBezTo>
                <a:cubicBezTo>
                  <a:pt x="892629" y="3629"/>
                  <a:pt x="905063" y="4217"/>
                  <a:pt x="914400" y="10886"/>
                </a:cubicBezTo>
                <a:cubicBezTo>
                  <a:pt x="931103" y="22817"/>
                  <a:pt x="943429" y="39915"/>
                  <a:pt x="957943" y="54429"/>
                </a:cubicBezTo>
                <a:cubicBezTo>
                  <a:pt x="965200" y="61686"/>
                  <a:pt x="970186" y="72388"/>
                  <a:pt x="979715" y="76200"/>
                </a:cubicBezTo>
                <a:cubicBezTo>
                  <a:pt x="997858" y="83457"/>
                  <a:pt x="1015779" y="91294"/>
                  <a:pt x="1034143" y="97972"/>
                </a:cubicBezTo>
                <a:cubicBezTo>
                  <a:pt x="1055711" y="105815"/>
                  <a:pt x="1080363" y="107013"/>
                  <a:pt x="1099458" y="119743"/>
                </a:cubicBezTo>
                <a:cubicBezTo>
                  <a:pt x="1193057" y="182142"/>
                  <a:pt x="1074627" y="107326"/>
                  <a:pt x="1164772" y="152400"/>
                </a:cubicBezTo>
                <a:cubicBezTo>
                  <a:pt x="1176474" y="158251"/>
                  <a:pt x="1185474" y="168858"/>
                  <a:pt x="1197429" y="174172"/>
                </a:cubicBezTo>
                <a:cubicBezTo>
                  <a:pt x="1218400" y="183493"/>
                  <a:pt x="1240972" y="188686"/>
                  <a:pt x="1262743" y="195943"/>
                </a:cubicBezTo>
                <a:cubicBezTo>
                  <a:pt x="1273629" y="199572"/>
                  <a:pt x="1285852" y="200464"/>
                  <a:pt x="1295400" y="206829"/>
                </a:cubicBezTo>
                <a:cubicBezTo>
                  <a:pt x="1306286" y="214086"/>
                  <a:pt x="1315763" y="224129"/>
                  <a:pt x="1328058" y="228600"/>
                </a:cubicBezTo>
                <a:cubicBezTo>
                  <a:pt x="1356178" y="238826"/>
                  <a:pt x="1415143" y="250372"/>
                  <a:pt x="1415143" y="250372"/>
                </a:cubicBezTo>
                <a:lnTo>
                  <a:pt x="1469572" y="304800"/>
                </a:lnTo>
                <a:lnTo>
                  <a:pt x="1491343" y="326572"/>
                </a:lnTo>
                <a:cubicBezTo>
                  <a:pt x="1494972" y="431800"/>
                  <a:pt x="1492975" y="537374"/>
                  <a:pt x="1502229" y="642257"/>
                </a:cubicBezTo>
                <a:cubicBezTo>
                  <a:pt x="1503946" y="661722"/>
                  <a:pt x="1517322" y="678322"/>
                  <a:pt x="1524000" y="696686"/>
                </a:cubicBezTo>
                <a:cubicBezTo>
                  <a:pt x="1531843" y="718253"/>
                  <a:pt x="1538515" y="740229"/>
                  <a:pt x="1545772" y="762000"/>
                </a:cubicBezTo>
                <a:cubicBezTo>
                  <a:pt x="1540850" y="880125"/>
                  <a:pt x="1543287" y="994620"/>
                  <a:pt x="1524000" y="1110343"/>
                </a:cubicBezTo>
                <a:cubicBezTo>
                  <a:pt x="1521540" y="1125100"/>
                  <a:pt x="1516743" y="1139372"/>
                  <a:pt x="1513115" y="1153886"/>
                </a:cubicBezTo>
                <a:cubicBezTo>
                  <a:pt x="1509486" y="1270000"/>
                  <a:pt x="1508857" y="1386247"/>
                  <a:pt x="1502229" y="1502229"/>
                </a:cubicBezTo>
                <a:cubicBezTo>
                  <a:pt x="1501574" y="1513685"/>
                  <a:pt x="1493593" y="1523634"/>
                  <a:pt x="1491343" y="1534886"/>
                </a:cubicBezTo>
                <a:cubicBezTo>
                  <a:pt x="1484806" y="1567570"/>
                  <a:pt x="1481673" y="1663836"/>
                  <a:pt x="1447800" y="1687286"/>
                </a:cubicBezTo>
                <a:cubicBezTo>
                  <a:pt x="1433864" y="1696934"/>
                  <a:pt x="1292314" y="1715718"/>
                  <a:pt x="1262743" y="1719943"/>
                </a:cubicBezTo>
                <a:cubicBezTo>
                  <a:pt x="1152993" y="1756528"/>
                  <a:pt x="1323230" y="1700708"/>
                  <a:pt x="1186543" y="1741714"/>
                </a:cubicBezTo>
                <a:cubicBezTo>
                  <a:pt x="1164562" y="1748308"/>
                  <a:pt x="1143732" y="1758985"/>
                  <a:pt x="1121229" y="1763486"/>
                </a:cubicBezTo>
                <a:cubicBezTo>
                  <a:pt x="1103086" y="1767115"/>
                  <a:pt x="1084750" y="1769885"/>
                  <a:pt x="1066800" y="1774372"/>
                </a:cubicBezTo>
                <a:cubicBezTo>
                  <a:pt x="1055668" y="1777155"/>
                  <a:pt x="1045275" y="1782474"/>
                  <a:pt x="1034143" y="1785257"/>
                </a:cubicBezTo>
                <a:cubicBezTo>
                  <a:pt x="1016193" y="1789744"/>
                  <a:pt x="997665" y="1791655"/>
                  <a:pt x="979715" y="1796143"/>
                </a:cubicBezTo>
                <a:cubicBezTo>
                  <a:pt x="902223" y="1815517"/>
                  <a:pt x="1002496" y="1798837"/>
                  <a:pt x="892629" y="1828800"/>
                </a:cubicBezTo>
                <a:cubicBezTo>
                  <a:pt x="871335" y="1834607"/>
                  <a:pt x="849086" y="1836057"/>
                  <a:pt x="827315" y="1839686"/>
                </a:cubicBezTo>
                <a:cubicBezTo>
                  <a:pt x="805543" y="1850572"/>
                  <a:pt x="784600" y="1863303"/>
                  <a:pt x="762000" y="1872343"/>
                </a:cubicBezTo>
                <a:cubicBezTo>
                  <a:pt x="748109" y="1877899"/>
                  <a:pt x="733098" y="1880147"/>
                  <a:pt x="718458" y="1883229"/>
                </a:cubicBezTo>
                <a:cubicBezTo>
                  <a:pt x="664142" y="1894664"/>
                  <a:pt x="609680" y="1905404"/>
                  <a:pt x="555172" y="1915886"/>
                </a:cubicBezTo>
                <a:cubicBezTo>
                  <a:pt x="515333" y="1923547"/>
                  <a:pt x="435429" y="1937657"/>
                  <a:pt x="435429" y="1937657"/>
                </a:cubicBezTo>
                <a:cubicBezTo>
                  <a:pt x="428172" y="1944914"/>
                  <a:pt x="422197" y="1953736"/>
                  <a:pt x="413658" y="1959429"/>
                </a:cubicBezTo>
                <a:cubicBezTo>
                  <a:pt x="386758" y="1977362"/>
                  <a:pt x="366484" y="1982410"/>
                  <a:pt x="337458" y="1992086"/>
                </a:cubicBezTo>
                <a:cubicBezTo>
                  <a:pt x="283029" y="1988457"/>
                  <a:pt x="227979" y="1990168"/>
                  <a:pt x="174172" y="1981200"/>
                </a:cubicBezTo>
                <a:cubicBezTo>
                  <a:pt x="161267" y="1979049"/>
                  <a:pt x="151731" y="1967602"/>
                  <a:pt x="141515" y="1959429"/>
                </a:cubicBezTo>
                <a:cubicBezTo>
                  <a:pt x="107826" y="1932478"/>
                  <a:pt x="128834" y="1941006"/>
                  <a:pt x="97972" y="1905000"/>
                </a:cubicBezTo>
                <a:cubicBezTo>
                  <a:pt x="84614" y="1889415"/>
                  <a:pt x="65815" y="1878536"/>
                  <a:pt x="54429" y="1861457"/>
                </a:cubicBezTo>
                <a:cubicBezTo>
                  <a:pt x="47172" y="1850571"/>
                  <a:pt x="38509" y="1840502"/>
                  <a:pt x="32658" y="1828800"/>
                </a:cubicBezTo>
                <a:cubicBezTo>
                  <a:pt x="27526" y="1818537"/>
                  <a:pt x="27676" y="1805982"/>
                  <a:pt x="21772" y="1796143"/>
                </a:cubicBezTo>
                <a:cubicBezTo>
                  <a:pt x="16491" y="1787342"/>
                  <a:pt x="7257" y="1781629"/>
                  <a:pt x="0" y="1774372"/>
                </a:cubicBezTo>
                <a:cubicBezTo>
                  <a:pt x="7257" y="1738086"/>
                  <a:pt x="19226" y="1702431"/>
                  <a:pt x="21772" y="1665514"/>
                </a:cubicBezTo>
                <a:cubicBezTo>
                  <a:pt x="45556" y="1320644"/>
                  <a:pt x="30460" y="1454493"/>
                  <a:pt x="54429" y="1262743"/>
                </a:cubicBezTo>
                <a:cubicBezTo>
                  <a:pt x="46766" y="1032873"/>
                  <a:pt x="33773" y="969112"/>
                  <a:pt x="54429" y="772886"/>
                </a:cubicBezTo>
                <a:cubicBezTo>
                  <a:pt x="55995" y="758007"/>
                  <a:pt x="61686" y="743857"/>
                  <a:pt x="65315" y="729343"/>
                </a:cubicBezTo>
                <a:cubicBezTo>
                  <a:pt x="68943" y="693057"/>
                  <a:pt x="70655" y="656529"/>
                  <a:pt x="76200" y="620486"/>
                </a:cubicBezTo>
                <a:cubicBezTo>
                  <a:pt x="77945" y="609145"/>
                  <a:pt x="78271" y="595175"/>
                  <a:pt x="87086" y="587829"/>
                </a:cubicBezTo>
                <a:cubicBezTo>
                  <a:pt x="102098" y="575319"/>
                  <a:pt x="122408" y="570151"/>
                  <a:pt x="141515" y="566057"/>
                </a:cubicBezTo>
                <a:cubicBezTo>
                  <a:pt x="173644" y="559172"/>
                  <a:pt x="206829" y="558800"/>
                  <a:pt x="239486" y="555172"/>
                </a:cubicBezTo>
                <a:cubicBezTo>
                  <a:pt x="261257" y="547915"/>
                  <a:pt x="283829" y="542720"/>
                  <a:pt x="304800" y="533400"/>
                </a:cubicBezTo>
                <a:cubicBezTo>
                  <a:pt x="316756" y="528086"/>
                  <a:pt x="324765" y="514802"/>
                  <a:pt x="337458" y="511629"/>
                </a:cubicBezTo>
                <a:cubicBezTo>
                  <a:pt x="369335" y="503660"/>
                  <a:pt x="402772" y="504372"/>
                  <a:pt x="435429" y="500743"/>
                </a:cubicBezTo>
                <a:cubicBezTo>
                  <a:pt x="531485" y="436707"/>
                  <a:pt x="377960" y="534918"/>
                  <a:pt x="533400" y="457200"/>
                </a:cubicBezTo>
                <a:cubicBezTo>
                  <a:pt x="587206" y="430298"/>
                  <a:pt x="561548" y="440561"/>
                  <a:pt x="609600" y="424543"/>
                </a:cubicBezTo>
                <a:cubicBezTo>
                  <a:pt x="613229" y="410029"/>
                  <a:pt x="618630" y="395846"/>
                  <a:pt x="620486" y="381000"/>
                </a:cubicBezTo>
                <a:cubicBezTo>
                  <a:pt x="629533" y="308630"/>
                  <a:pt x="628485" y="234907"/>
                  <a:pt x="642258" y="163286"/>
                </a:cubicBezTo>
                <a:cubicBezTo>
                  <a:pt x="646855" y="139383"/>
                  <a:pt x="665029" y="120215"/>
                  <a:pt x="674915" y="97972"/>
                </a:cubicBezTo>
                <a:cubicBezTo>
                  <a:pt x="679575" y="87486"/>
                  <a:pt x="683986" y="88900"/>
                  <a:pt x="707572" y="76200"/>
                </a:cubicBezTo>
                <a:close/>
              </a:path>
            </a:pathLst>
          </a:cu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363788" y="2906713"/>
            <a:ext cx="2432050" cy="1120775"/>
          </a:xfrm>
          <a:custGeom>
            <a:avLst/>
            <a:gdLst>
              <a:gd name="connsiteX0" fmla="*/ 41539 w 2432095"/>
              <a:gd name="connsiteY0" fmla="*/ 359228 h 1121228"/>
              <a:gd name="connsiteX1" fmla="*/ 95967 w 2432095"/>
              <a:gd name="connsiteY1" fmla="*/ 903514 h 1121228"/>
              <a:gd name="connsiteX2" fmla="*/ 161282 w 2432095"/>
              <a:gd name="connsiteY2" fmla="*/ 925285 h 1121228"/>
              <a:gd name="connsiteX3" fmla="*/ 183053 w 2432095"/>
              <a:gd name="connsiteY3" fmla="*/ 947057 h 1121228"/>
              <a:gd name="connsiteX4" fmla="*/ 226596 w 2432095"/>
              <a:gd name="connsiteY4" fmla="*/ 1023257 h 1121228"/>
              <a:gd name="connsiteX5" fmla="*/ 389882 w 2432095"/>
              <a:gd name="connsiteY5" fmla="*/ 1001485 h 1121228"/>
              <a:gd name="connsiteX6" fmla="*/ 542282 w 2432095"/>
              <a:gd name="connsiteY6" fmla="*/ 979714 h 1121228"/>
              <a:gd name="connsiteX7" fmla="*/ 607596 w 2432095"/>
              <a:gd name="connsiteY7" fmla="*/ 957943 h 1121228"/>
              <a:gd name="connsiteX8" fmla="*/ 629367 w 2432095"/>
              <a:gd name="connsiteY8" fmla="*/ 936171 h 1121228"/>
              <a:gd name="connsiteX9" fmla="*/ 890625 w 2432095"/>
              <a:gd name="connsiteY9" fmla="*/ 903514 h 1121228"/>
              <a:gd name="connsiteX10" fmla="*/ 923282 w 2432095"/>
              <a:gd name="connsiteY10" fmla="*/ 881743 h 1121228"/>
              <a:gd name="connsiteX11" fmla="*/ 955939 w 2432095"/>
              <a:gd name="connsiteY11" fmla="*/ 870857 h 1121228"/>
              <a:gd name="connsiteX12" fmla="*/ 1064796 w 2432095"/>
              <a:gd name="connsiteY12" fmla="*/ 849085 h 1121228"/>
              <a:gd name="connsiteX13" fmla="*/ 1151882 w 2432095"/>
              <a:gd name="connsiteY13" fmla="*/ 859971 h 1121228"/>
              <a:gd name="connsiteX14" fmla="*/ 1173653 w 2432095"/>
              <a:gd name="connsiteY14" fmla="*/ 892628 h 1121228"/>
              <a:gd name="connsiteX15" fmla="*/ 1217196 w 2432095"/>
              <a:gd name="connsiteY15" fmla="*/ 903514 h 1121228"/>
              <a:gd name="connsiteX16" fmla="*/ 1249853 w 2432095"/>
              <a:gd name="connsiteY16" fmla="*/ 947057 h 1121228"/>
              <a:gd name="connsiteX17" fmla="*/ 1271625 w 2432095"/>
              <a:gd name="connsiteY17" fmla="*/ 968828 h 1121228"/>
              <a:gd name="connsiteX18" fmla="*/ 1336939 w 2432095"/>
              <a:gd name="connsiteY18" fmla="*/ 1045028 h 1121228"/>
              <a:gd name="connsiteX19" fmla="*/ 1358710 w 2432095"/>
              <a:gd name="connsiteY19" fmla="*/ 1066800 h 1121228"/>
              <a:gd name="connsiteX20" fmla="*/ 1391367 w 2432095"/>
              <a:gd name="connsiteY20" fmla="*/ 1077685 h 1121228"/>
              <a:gd name="connsiteX21" fmla="*/ 1521996 w 2432095"/>
              <a:gd name="connsiteY21" fmla="*/ 1110343 h 1121228"/>
              <a:gd name="connsiteX22" fmla="*/ 1598196 w 2432095"/>
              <a:gd name="connsiteY22" fmla="*/ 1121228 h 1121228"/>
              <a:gd name="connsiteX23" fmla="*/ 1924767 w 2432095"/>
              <a:gd name="connsiteY23" fmla="*/ 1110343 h 1121228"/>
              <a:gd name="connsiteX24" fmla="*/ 2142482 w 2432095"/>
              <a:gd name="connsiteY24" fmla="*/ 1088571 h 1121228"/>
              <a:gd name="connsiteX25" fmla="*/ 2251339 w 2432095"/>
              <a:gd name="connsiteY25" fmla="*/ 1001485 h 1121228"/>
              <a:gd name="connsiteX26" fmla="*/ 2251339 w 2432095"/>
              <a:gd name="connsiteY26" fmla="*/ 936171 h 1121228"/>
              <a:gd name="connsiteX27" fmla="*/ 2229567 w 2432095"/>
              <a:gd name="connsiteY27" fmla="*/ 870857 h 1121228"/>
              <a:gd name="connsiteX28" fmla="*/ 2207796 w 2432095"/>
              <a:gd name="connsiteY28" fmla="*/ 642257 h 1121228"/>
              <a:gd name="connsiteX29" fmla="*/ 2196910 w 2432095"/>
              <a:gd name="connsiteY29" fmla="*/ 609600 h 1121228"/>
              <a:gd name="connsiteX30" fmla="*/ 2164253 w 2432095"/>
              <a:gd name="connsiteY30" fmla="*/ 587828 h 1121228"/>
              <a:gd name="connsiteX31" fmla="*/ 2283996 w 2432095"/>
              <a:gd name="connsiteY31" fmla="*/ 566057 h 1121228"/>
              <a:gd name="connsiteX32" fmla="*/ 2316653 w 2432095"/>
              <a:gd name="connsiteY32" fmla="*/ 555171 h 1121228"/>
              <a:gd name="connsiteX33" fmla="*/ 2338425 w 2432095"/>
              <a:gd name="connsiteY33" fmla="*/ 533400 h 1121228"/>
              <a:gd name="connsiteX34" fmla="*/ 2403739 w 2432095"/>
              <a:gd name="connsiteY34" fmla="*/ 511628 h 1121228"/>
              <a:gd name="connsiteX35" fmla="*/ 2414625 w 2432095"/>
              <a:gd name="connsiteY35" fmla="*/ 348343 h 1121228"/>
              <a:gd name="connsiteX36" fmla="*/ 2403739 w 2432095"/>
              <a:gd name="connsiteY36" fmla="*/ 293914 h 1121228"/>
              <a:gd name="connsiteX37" fmla="*/ 2316653 w 2432095"/>
              <a:gd name="connsiteY37" fmla="*/ 272143 h 1121228"/>
              <a:gd name="connsiteX38" fmla="*/ 2229567 w 2432095"/>
              <a:gd name="connsiteY38" fmla="*/ 283028 h 1121228"/>
              <a:gd name="connsiteX39" fmla="*/ 2186025 w 2432095"/>
              <a:gd name="connsiteY39" fmla="*/ 293914 h 1121228"/>
              <a:gd name="connsiteX40" fmla="*/ 2153367 w 2432095"/>
              <a:gd name="connsiteY40" fmla="*/ 304800 h 1121228"/>
              <a:gd name="connsiteX41" fmla="*/ 1772367 w 2432095"/>
              <a:gd name="connsiteY41" fmla="*/ 315685 h 1121228"/>
              <a:gd name="connsiteX42" fmla="*/ 1750596 w 2432095"/>
              <a:gd name="connsiteY42" fmla="*/ 337457 h 1121228"/>
              <a:gd name="connsiteX43" fmla="*/ 1707053 w 2432095"/>
              <a:gd name="connsiteY43" fmla="*/ 348343 h 1121228"/>
              <a:gd name="connsiteX44" fmla="*/ 1696167 w 2432095"/>
              <a:gd name="connsiteY44" fmla="*/ 304800 h 1121228"/>
              <a:gd name="connsiteX45" fmla="*/ 1685282 w 2432095"/>
              <a:gd name="connsiteY45" fmla="*/ 272143 h 1121228"/>
              <a:gd name="connsiteX46" fmla="*/ 1674396 w 2432095"/>
              <a:gd name="connsiteY46" fmla="*/ 87085 h 1121228"/>
              <a:gd name="connsiteX47" fmla="*/ 1663510 w 2432095"/>
              <a:gd name="connsiteY47" fmla="*/ 54428 h 1121228"/>
              <a:gd name="connsiteX48" fmla="*/ 1630853 w 2432095"/>
              <a:gd name="connsiteY48" fmla="*/ 21771 h 1121228"/>
              <a:gd name="connsiteX49" fmla="*/ 1576425 w 2432095"/>
              <a:gd name="connsiteY49" fmla="*/ 0 h 1121228"/>
              <a:gd name="connsiteX50" fmla="*/ 1228082 w 2432095"/>
              <a:gd name="connsiteY50" fmla="*/ 10885 h 1121228"/>
              <a:gd name="connsiteX51" fmla="*/ 1173653 w 2432095"/>
              <a:gd name="connsiteY51" fmla="*/ 21771 h 1121228"/>
              <a:gd name="connsiteX52" fmla="*/ 1086567 w 2432095"/>
              <a:gd name="connsiteY52" fmla="*/ 32657 h 1121228"/>
              <a:gd name="connsiteX53" fmla="*/ 901510 w 2432095"/>
              <a:gd name="connsiteY53" fmla="*/ 65314 h 1121228"/>
              <a:gd name="connsiteX54" fmla="*/ 335453 w 2432095"/>
              <a:gd name="connsiteY54" fmla="*/ 87085 h 1121228"/>
              <a:gd name="connsiteX55" fmla="*/ 291910 w 2432095"/>
              <a:gd name="connsiteY55" fmla="*/ 97971 h 1121228"/>
              <a:gd name="connsiteX56" fmla="*/ 226596 w 2432095"/>
              <a:gd name="connsiteY56" fmla="*/ 108857 h 1121228"/>
              <a:gd name="connsiteX57" fmla="*/ 215710 w 2432095"/>
              <a:gd name="connsiteY57" fmla="*/ 141514 h 1121228"/>
              <a:gd name="connsiteX58" fmla="*/ 183053 w 2432095"/>
              <a:gd name="connsiteY58" fmla="*/ 195943 h 1121228"/>
              <a:gd name="connsiteX59" fmla="*/ 172167 w 2432095"/>
              <a:gd name="connsiteY59" fmla="*/ 228600 h 1121228"/>
              <a:gd name="connsiteX60" fmla="*/ 128625 w 2432095"/>
              <a:gd name="connsiteY60" fmla="*/ 326571 h 1121228"/>
              <a:gd name="connsiteX61" fmla="*/ 106853 w 2432095"/>
              <a:gd name="connsiteY61" fmla="*/ 457200 h 1121228"/>
              <a:gd name="connsiteX62" fmla="*/ 95967 w 2432095"/>
              <a:gd name="connsiteY62" fmla="*/ 751114 h 1121228"/>
              <a:gd name="connsiteX63" fmla="*/ 85082 w 2432095"/>
              <a:gd name="connsiteY63" fmla="*/ 827314 h 1121228"/>
              <a:gd name="connsiteX64" fmla="*/ 63310 w 2432095"/>
              <a:gd name="connsiteY64" fmla="*/ 859971 h 1121228"/>
              <a:gd name="connsiteX65" fmla="*/ 52425 w 2432095"/>
              <a:gd name="connsiteY65" fmla="*/ 751114 h 1121228"/>
              <a:gd name="connsiteX66" fmla="*/ 41539 w 2432095"/>
              <a:gd name="connsiteY66" fmla="*/ 718457 h 1121228"/>
              <a:gd name="connsiteX67" fmla="*/ 52425 w 2432095"/>
              <a:gd name="connsiteY67" fmla="*/ 359228 h 1121228"/>
              <a:gd name="connsiteX68" fmla="*/ 193939 w 2432095"/>
              <a:gd name="connsiteY68" fmla="*/ 315685 h 1121228"/>
              <a:gd name="connsiteX69" fmla="*/ 248367 w 2432095"/>
              <a:gd name="connsiteY69" fmla="*/ 304800 h 1121228"/>
              <a:gd name="connsiteX70" fmla="*/ 291910 w 2432095"/>
              <a:gd name="connsiteY70" fmla="*/ 293914 h 1121228"/>
              <a:gd name="connsiteX71" fmla="*/ 346339 w 2432095"/>
              <a:gd name="connsiteY71" fmla="*/ 272143 h 112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432095" h="1121228">
                <a:moveTo>
                  <a:pt x="41539" y="359228"/>
                </a:moveTo>
                <a:cubicBezTo>
                  <a:pt x="43711" y="461301"/>
                  <a:pt x="-83072" y="813995"/>
                  <a:pt x="95967" y="903514"/>
                </a:cubicBezTo>
                <a:cubicBezTo>
                  <a:pt x="116493" y="913777"/>
                  <a:pt x="139510" y="918028"/>
                  <a:pt x="161282" y="925285"/>
                </a:cubicBezTo>
                <a:cubicBezTo>
                  <a:pt x="168539" y="932542"/>
                  <a:pt x="176642" y="939043"/>
                  <a:pt x="183053" y="947057"/>
                </a:cubicBezTo>
                <a:cubicBezTo>
                  <a:pt x="203571" y="972705"/>
                  <a:pt x="211694" y="993452"/>
                  <a:pt x="226596" y="1023257"/>
                </a:cubicBezTo>
                <a:cubicBezTo>
                  <a:pt x="367265" y="999812"/>
                  <a:pt x="206043" y="1025464"/>
                  <a:pt x="389882" y="1001485"/>
                </a:cubicBezTo>
                <a:cubicBezTo>
                  <a:pt x="440767" y="994848"/>
                  <a:pt x="491482" y="986971"/>
                  <a:pt x="542282" y="979714"/>
                </a:cubicBezTo>
                <a:cubicBezTo>
                  <a:pt x="564053" y="972457"/>
                  <a:pt x="591369" y="974171"/>
                  <a:pt x="607596" y="957943"/>
                </a:cubicBezTo>
                <a:cubicBezTo>
                  <a:pt x="614853" y="950686"/>
                  <a:pt x="619630" y="939417"/>
                  <a:pt x="629367" y="936171"/>
                </a:cubicBezTo>
                <a:cubicBezTo>
                  <a:pt x="707319" y="910187"/>
                  <a:pt x="812584" y="909089"/>
                  <a:pt x="890625" y="903514"/>
                </a:cubicBezTo>
                <a:cubicBezTo>
                  <a:pt x="901511" y="896257"/>
                  <a:pt x="911580" y="887594"/>
                  <a:pt x="923282" y="881743"/>
                </a:cubicBezTo>
                <a:cubicBezTo>
                  <a:pt x="933545" y="876611"/>
                  <a:pt x="944758" y="873437"/>
                  <a:pt x="955939" y="870857"/>
                </a:cubicBezTo>
                <a:cubicBezTo>
                  <a:pt x="991996" y="862536"/>
                  <a:pt x="1028510" y="856342"/>
                  <a:pt x="1064796" y="849085"/>
                </a:cubicBezTo>
                <a:cubicBezTo>
                  <a:pt x="1093825" y="852714"/>
                  <a:pt x="1124720" y="849106"/>
                  <a:pt x="1151882" y="859971"/>
                </a:cubicBezTo>
                <a:cubicBezTo>
                  <a:pt x="1164029" y="864830"/>
                  <a:pt x="1162767" y="885371"/>
                  <a:pt x="1173653" y="892628"/>
                </a:cubicBezTo>
                <a:cubicBezTo>
                  <a:pt x="1186101" y="900927"/>
                  <a:pt x="1202682" y="899885"/>
                  <a:pt x="1217196" y="903514"/>
                </a:cubicBezTo>
                <a:cubicBezTo>
                  <a:pt x="1228082" y="918028"/>
                  <a:pt x="1238238" y="933119"/>
                  <a:pt x="1249853" y="947057"/>
                </a:cubicBezTo>
                <a:cubicBezTo>
                  <a:pt x="1256423" y="954941"/>
                  <a:pt x="1265214" y="960814"/>
                  <a:pt x="1271625" y="968828"/>
                </a:cubicBezTo>
                <a:cubicBezTo>
                  <a:pt x="1337950" y="1051734"/>
                  <a:pt x="1232105" y="940193"/>
                  <a:pt x="1336939" y="1045028"/>
                </a:cubicBezTo>
                <a:cubicBezTo>
                  <a:pt x="1344196" y="1052285"/>
                  <a:pt x="1348973" y="1063555"/>
                  <a:pt x="1358710" y="1066800"/>
                </a:cubicBezTo>
                <a:lnTo>
                  <a:pt x="1391367" y="1077685"/>
                </a:lnTo>
                <a:cubicBezTo>
                  <a:pt x="1439595" y="1125913"/>
                  <a:pt x="1400546" y="1096055"/>
                  <a:pt x="1521996" y="1110343"/>
                </a:cubicBezTo>
                <a:cubicBezTo>
                  <a:pt x="1547478" y="1113341"/>
                  <a:pt x="1572796" y="1117600"/>
                  <a:pt x="1598196" y="1121228"/>
                </a:cubicBezTo>
                <a:lnTo>
                  <a:pt x="1924767" y="1110343"/>
                </a:lnTo>
                <a:cubicBezTo>
                  <a:pt x="2110283" y="1102449"/>
                  <a:pt x="2053246" y="1118317"/>
                  <a:pt x="2142482" y="1088571"/>
                </a:cubicBezTo>
                <a:cubicBezTo>
                  <a:pt x="2173715" y="994870"/>
                  <a:pt x="2141989" y="1028823"/>
                  <a:pt x="2251339" y="1001485"/>
                </a:cubicBezTo>
                <a:cubicBezTo>
                  <a:pt x="2286172" y="949234"/>
                  <a:pt x="2274562" y="988422"/>
                  <a:pt x="2251339" y="936171"/>
                </a:cubicBezTo>
                <a:cubicBezTo>
                  <a:pt x="2242018" y="915200"/>
                  <a:pt x="2229567" y="870857"/>
                  <a:pt x="2229567" y="870857"/>
                </a:cubicBezTo>
                <a:cubicBezTo>
                  <a:pt x="2222310" y="794657"/>
                  <a:pt x="2232002" y="714874"/>
                  <a:pt x="2207796" y="642257"/>
                </a:cubicBezTo>
                <a:cubicBezTo>
                  <a:pt x="2204167" y="631371"/>
                  <a:pt x="2204078" y="618560"/>
                  <a:pt x="2196910" y="609600"/>
                </a:cubicBezTo>
                <a:cubicBezTo>
                  <a:pt x="2188737" y="599384"/>
                  <a:pt x="2175139" y="595085"/>
                  <a:pt x="2164253" y="587828"/>
                </a:cubicBezTo>
                <a:cubicBezTo>
                  <a:pt x="2239150" y="562864"/>
                  <a:pt x="2148590" y="590677"/>
                  <a:pt x="2283996" y="566057"/>
                </a:cubicBezTo>
                <a:cubicBezTo>
                  <a:pt x="2295285" y="564004"/>
                  <a:pt x="2305767" y="558800"/>
                  <a:pt x="2316653" y="555171"/>
                </a:cubicBezTo>
                <a:cubicBezTo>
                  <a:pt x="2323910" y="547914"/>
                  <a:pt x="2329245" y="537990"/>
                  <a:pt x="2338425" y="533400"/>
                </a:cubicBezTo>
                <a:cubicBezTo>
                  <a:pt x="2358951" y="523137"/>
                  <a:pt x="2403739" y="511628"/>
                  <a:pt x="2403739" y="511628"/>
                </a:cubicBezTo>
                <a:cubicBezTo>
                  <a:pt x="2448492" y="444498"/>
                  <a:pt x="2430787" y="485723"/>
                  <a:pt x="2414625" y="348343"/>
                </a:cubicBezTo>
                <a:cubicBezTo>
                  <a:pt x="2412463" y="329967"/>
                  <a:pt x="2418344" y="305273"/>
                  <a:pt x="2403739" y="293914"/>
                </a:cubicBezTo>
                <a:cubicBezTo>
                  <a:pt x="2380120" y="275544"/>
                  <a:pt x="2345682" y="279400"/>
                  <a:pt x="2316653" y="272143"/>
                </a:cubicBezTo>
                <a:cubicBezTo>
                  <a:pt x="2287624" y="275771"/>
                  <a:pt x="2258424" y="278219"/>
                  <a:pt x="2229567" y="283028"/>
                </a:cubicBezTo>
                <a:cubicBezTo>
                  <a:pt x="2214810" y="285487"/>
                  <a:pt x="2200410" y="289804"/>
                  <a:pt x="2186025" y="293914"/>
                </a:cubicBezTo>
                <a:cubicBezTo>
                  <a:pt x="2174992" y="297066"/>
                  <a:pt x="2164826" y="304197"/>
                  <a:pt x="2153367" y="304800"/>
                </a:cubicBezTo>
                <a:cubicBezTo>
                  <a:pt x="2026491" y="311478"/>
                  <a:pt x="1899367" y="312057"/>
                  <a:pt x="1772367" y="315685"/>
                </a:cubicBezTo>
                <a:cubicBezTo>
                  <a:pt x="1765110" y="322942"/>
                  <a:pt x="1759776" y="332867"/>
                  <a:pt x="1750596" y="337457"/>
                </a:cubicBezTo>
                <a:cubicBezTo>
                  <a:pt x="1737215" y="344148"/>
                  <a:pt x="1719882" y="356040"/>
                  <a:pt x="1707053" y="348343"/>
                </a:cubicBezTo>
                <a:cubicBezTo>
                  <a:pt x="1694224" y="340646"/>
                  <a:pt x="1700277" y="319185"/>
                  <a:pt x="1696167" y="304800"/>
                </a:cubicBezTo>
                <a:cubicBezTo>
                  <a:pt x="1693015" y="293767"/>
                  <a:pt x="1688910" y="283029"/>
                  <a:pt x="1685282" y="272143"/>
                </a:cubicBezTo>
                <a:cubicBezTo>
                  <a:pt x="1681653" y="210457"/>
                  <a:pt x="1680545" y="148571"/>
                  <a:pt x="1674396" y="87085"/>
                </a:cubicBezTo>
                <a:cubicBezTo>
                  <a:pt x="1673254" y="75667"/>
                  <a:pt x="1669875" y="63975"/>
                  <a:pt x="1663510" y="54428"/>
                </a:cubicBezTo>
                <a:cubicBezTo>
                  <a:pt x="1654971" y="41619"/>
                  <a:pt x="1643908" y="29930"/>
                  <a:pt x="1630853" y="21771"/>
                </a:cubicBezTo>
                <a:cubicBezTo>
                  <a:pt x="1614283" y="11415"/>
                  <a:pt x="1594568" y="7257"/>
                  <a:pt x="1576425" y="0"/>
                </a:cubicBezTo>
                <a:cubicBezTo>
                  <a:pt x="1460311" y="3628"/>
                  <a:pt x="1344084" y="4615"/>
                  <a:pt x="1228082" y="10885"/>
                </a:cubicBezTo>
                <a:cubicBezTo>
                  <a:pt x="1209607" y="11884"/>
                  <a:pt x="1191940" y="18958"/>
                  <a:pt x="1173653" y="21771"/>
                </a:cubicBezTo>
                <a:cubicBezTo>
                  <a:pt x="1144739" y="26219"/>
                  <a:pt x="1115481" y="28209"/>
                  <a:pt x="1086567" y="32657"/>
                </a:cubicBezTo>
                <a:cubicBezTo>
                  <a:pt x="1010633" y="44339"/>
                  <a:pt x="998424" y="59257"/>
                  <a:pt x="901510" y="65314"/>
                </a:cubicBezTo>
                <a:cubicBezTo>
                  <a:pt x="713053" y="77092"/>
                  <a:pt x="524139" y="79828"/>
                  <a:pt x="335453" y="87085"/>
                </a:cubicBezTo>
                <a:cubicBezTo>
                  <a:pt x="320939" y="90714"/>
                  <a:pt x="306581" y="95037"/>
                  <a:pt x="291910" y="97971"/>
                </a:cubicBezTo>
                <a:cubicBezTo>
                  <a:pt x="270267" y="102300"/>
                  <a:pt x="245760" y="97906"/>
                  <a:pt x="226596" y="108857"/>
                </a:cubicBezTo>
                <a:cubicBezTo>
                  <a:pt x="216633" y="114550"/>
                  <a:pt x="220842" y="131251"/>
                  <a:pt x="215710" y="141514"/>
                </a:cubicBezTo>
                <a:cubicBezTo>
                  <a:pt x="206248" y="160438"/>
                  <a:pt x="192515" y="177019"/>
                  <a:pt x="183053" y="195943"/>
                </a:cubicBezTo>
                <a:cubicBezTo>
                  <a:pt x="177921" y="206206"/>
                  <a:pt x="177299" y="218337"/>
                  <a:pt x="172167" y="228600"/>
                </a:cubicBezTo>
                <a:cubicBezTo>
                  <a:pt x="139628" y="293678"/>
                  <a:pt x="151092" y="225470"/>
                  <a:pt x="128625" y="326571"/>
                </a:cubicBezTo>
                <a:cubicBezTo>
                  <a:pt x="119049" y="369663"/>
                  <a:pt x="114110" y="413657"/>
                  <a:pt x="106853" y="457200"/>
                </a:cubicBezTo>
                <a:cubicBezTo>
                  <a:pt x="103224" y="555171"/>
                  <a:pt x="101724" y="653245"/>
                  <a:pt x="95967" y="751114"/>
                </a:cubicBezTo>
                <a:cubicBezTo>
                  <a:pt x="94460" y="776728"/>
                  <a:pt x="92455" y="802738"/>
                  <a:pt x="85082" y="827314"/>
                </a:cubicBezTo>
                <a:cubicBezTo>
                  <a:pt x="81323" y="839845"/>
                  <a:pt x="70567" y="849085"/>
                  <a:pt x="63310" y="859971"/>
                </a:cubicBezTo>
                <a:cubicBezTo>
                  <a:pt x="59682" y="823685"/>
                  <a:pt x="57970" y="787157"/>
                  <a:pt x="52425" y="751114"/>
                </a:cubicBezTo>
                <a:cubicBezTo>
                  <a:pt x="50680" y="739773"/>
                  <a:pt x="41539" y="729932"/>
                  <a:pt x="41539" y="718457"/>
                </a:cubicBezTo>
                <a:cubicBezTo>
                  <a:pt x="41539" y="598659"/>
                  <a:pt x="20362" y="474656"/>
                  <a:pt x="52425" y="359228"/>
                </a:cubicBezTo>
                <a:cubicBezTo>
                  <a:pt x="54658" y="351188"/>
                  <a:pt x="164778" y="322165"/>
                  <a:pt x="193939" y="315685"/>
                </a:cubicBezTo>
                <a:cubicBezTo>
                  <a:pt x="212000" y="311671"/>
                  <a:pt x="230306" y="308814"/>
                  <a:pt x="248367" y="304800"/>
                </a:cubicBezTo>
                <a:cubicBezTo>
                  <a:pt x="262972" y="301555"/>
                  <a:pt x="277396" y="297543"/>
                  <a:pt x="291910" y="293914"/>
                </a:cubicBezTo>
                <a:cubicBezTo>
                  <a:pt x="330605" y="268117"/>
                  <a:pt x="311484" y="272143"/>
                  <a:pt x="346339" y="272143"/>
                </a:cubicBezTo>
              </a:path>
            </a:pathLst>
          </a:custGeom>
          <a:solidFill>
            <a:srgbClr val="00B050">
              <a:alpha val="5098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509838" y="1360488"/>
            <a:ext cx="1658937" cy="544512"/>
          </a:xfrm>
          <a:custGeom>
            <a:avLst/>
            <a:gdLst>
              <a:gd name="connsiteX0" fmla="*/ 135009 w 1659009"/>
              <a:gd name="connsiteY0" fmla="*/ 11006 h 544406"/>
              <a:gd name="connsiteX1" fmla="*/ 37037 w 1659009"/>
              <a:gd name="connsiteY1" fmla="*/ 76320 h 544406"/>
              <a:gd name="connsiteX2" fmla="*/ 15266 w 1659009"/>
              <a:gd name="connsiteY2" fmla="*/ 98092 h 544406"/>
              <a:gd name="connsiteX3" fmla="*/ 15266 w 1659009"/>
              <a:gd name="connsiteY3" fmla="*/ 272263 h 544406"/>
              <a:gd name="connsiteX4" fmla="*/ 26151 w 1659009"/>
              <a:gd name="connsiteY4" fmla="*/ 337577 h 544406"/>
              <a:gd name="connsiteX5" fmla="*/ 37037 w 1659009"/>
              <a:gd name="connsiteY5" fmla="*/ 413777 h 544406"/>
              <a:gd name="connsiteX6" fmla="*/ 91466 w 1659009"/>
              <a:gd name="connsiteY6" fmla="*/ 402892 h 544406"/>
              <a:gd name="connsiteX7" fmla="*/ 102351 w 1659009"/>
              <a:gd name="connsiteY7" fmla="*/ 370235 h 544406"/>
              <a:gd name="connsiteX8" fmla="*/ 113237 w 1659009"/>
              <a:gd name="connsiteY8" fmla="*/ 315806 h 544406"/>
              <a:gd name="connsiteX9" fmla="*/ 167666 w 1659009"/>
              <a:gd name="connsiteY9" fmla="*/ 370235 h 544406"/>
              <a:gd name="connsiteX10" fmla="*/ 200323 w 1659009"/>
              <a:gd name="connsiteY10" fmla="*/ 392006 h 544406"/>
              <a:gd name="connsiteX11" fmla="*/ 298294 w 1659009"/>
              <a:gd name="connsiteY11" fmla="*/ 457320 h 544406"/>
              <a:gd name="connsiteX12" fmla="*/ 407151 w 1659009"/>
              <a:gd name="connsiteY12" fmla="*/ 424663 h 544406"/>
              <a:gd name="connsiteX13" fmla="*/ 418037 w 1659009"/>
              <a:gd name="connsiteY13" fmla="*/ 337577 h 544406"/>
              <a:gd name="connsiteX14" fmla="*/ 505123 w 1659009"/>
              <a:gd name="connsiteY14" fmla="*/ 370235 h 544406"/>
              <a:gd name="connsiteX15" fmla="*/ 548666 w 1659009"/>
              <a:gd name="connsiteY15" fmla="*/ 381120 h 544406"/>
              <a:gd name="connsiteX16" fmla="*/ 701066 w 1659009"/>
              <a:gd name="connsiteY16" fmla="*/ 413777 h 544406"/>
              <a:gd name="connsiteX17" fmla="*/ 744609 w 1659009"/>
              <a:gd name="connsiteY17" fmla="*/ 533520 h 544406"/>
              <a:gd name="connsiteX18" fmla="*/ 788151 w 1659009"/>
              <a:gd name="connsiteY18" fmla="*/ 544406 h 544406"/>
              <a:gd name="connsiteX19" fmla="*/ 875237 w 1659009"/>
              <a:gd name="connsiteY19" fmla="*/ 533520 h 544406"/>
              <a:gd name="connsiteX20" fmla="*/ 918780 w 1659009"/>
              <a:gd name="connsiteY20" fmla="*/ 457320 h 544406"/>
              <a:gd name="connsiteX21" fmla="*/ 962323 w 1659009"/>
              <a:gd name="connsiteY21" fmla="*/ 392006 h 544406"/>
              <a:gd name="connsiteX22" fmla="*/ 994980 w 1659009"/>
              <a:gd name="connsiteY22" fmla="*/ 413777 h 544406"/>
              <a:gd name="connsiteX23" fmla="*/ 1016751 w 1659009"/>
              <a:gd name="connsiteY23" fmla="*/ 435549 h 544406"/>
              <a:gd name="connsiteX24" fmla="*/ 1082066 w 1659009"/>
              <a:gd name="connsiteY24" fmla="*/ 457320 h 544406"/>
              <a:gd name="connsiteX25" fmla="*/ 1473951 w 1659009"/>
              <a:gd name="connsiteY25" fmla="*/ 479092 h 544406"/>
              <a:gd name="connsiteX26" fmla="*/ 1550151 w 1659009"/>
              <a:gd name="connsiteY26" fmla="*/ 468206 h 544406"/>
              <a:gd name="connsiteX27" fmla="*/ 1539266 w 1659009"/>
              <a:gd name="connsiteY27" fmla="*/ 435549 h 544406"/>
              <a:gd name="connsiteX28" fmla="*/ 1582809 w 1659009"/>
              <a:gd name="connsiteY28" fmla="*/ 424663 h 544406"/>
              <a:gd name="connsiteX29" fmla="*/ 1659009 w 1659009"/>
              <a:gd name="connsiteY29" fmla="*/ 402892 h 544406"/>
              <a:gd name="connsiteX30" fmla="*/ 1648123 w 1659009"/>
              <a:gd name="connsiteY30" fmla="*/ 326692 h 544406"/>
              <a:gd name="connsiteX31" fmla="*/ 1615466 w 1659009"/>
              <a:gd name="connsiteY31" fmla="*/ 217835 h 544406"/>
              <a:gd name="connsiteX32" fmla="*/ 1593694 w 1659009"/>
              <a:gd name="connsiteY32" fmla="*/ 152520 h 544406"/>
              <a:gd name="connsiteX33" fmla="*/ 1103837 w 1659009"/>
              <a:gd name="connsiteY33" fmla="*/ 152520 h 544406"/>
              <a:gd name="connsiteX34" fmla="*/ 1049409 w 1659009"/>
              <a:gd name="connsiteY34" fmla="*/ 141635 h 544406"/>
              <a:gd name="connsiteX35" fmla="*/ 1016751 w 1659009"/>
              <a:gd name="connsiteY35" fmla="*/ 119863 h 544406"/>
              <a:gd name="connsiteX36" fmla="*/ 559551 w 1659009"/>
              <a:gd name="connsiteY36" fmla="*/ 76320 h 544406"/>
              <a:gd name="connsiteX37" fmla="*/ 483351 w 1659009"/>
              <a:gd name="connsiteY37" fmla="*/ 65435 h 544406"/>
              <a:gd name="connsiteX38" fmla="*/ 320066 w 1659009"/>
              <a:gd name="connsiteY38" fmla="*/ 32777 h 544406"/>
              <a:gd name="connsiteX39" fmla="*/ 178551 w 1659009"/>
              <a:gd name="connsiteY39" fmla="*/ 120 h 544406"/>
              <a:gd name="connsiteX40" fmla="*/ 124123 w 1659009"/>
              <a:gd name="connsiteY40" fmla="*/ 11006 h 544406"/>
              <a:gd name="connsiteX41" fmla="*/ 135009 w 1659009"/>
              <a:gd name="connsiteY41" fmla="*/ 11006 h 54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59009" h="544406">
                <a:moveTo>
                  <a:pt x="135009" y="11006"/>
                </a:moveTo>
                <a:cubicBezTo>
                  <a:pt x="61523" y="40400"/>
                  <a:pt x="94396" y="18960"/>
                  <a:pt x="37037" y="76320"/>
                </a:cubicBezTo>
                <a:lnTo>
                  <a:pt x="15266" y="98092"/>
                </a:lnTo>
                <a:cubicBezTo>
                  <a:pt x="-9782" y="173235"/>
                  <a:pt x="206" y="129190"/>
                  <a:pt x="15266" y="272263"/>
                </a:cubicBezTo>
                <a:cubicBezTo>
                  <a:pt x="17577" y="294213"/>
                  <a:pt x="22795" y="315762"/>
                  <a:pt x="26151" y="337577"/>
                </a:cubicBezTo>
                <a:cubicBezTo>
                  <a:pt x="30052" y="362937"/>
                  <a:pt x="33408" y="388377"/>
                  <a:pt x="37037" y="413777"/>
                </a:cubicBezTo>
                <a:cubicBezTo>
                  <a:pt x="55180" y="410149"/>
                  <a:pt x="76071" y="413155"/>
                  <a:pt x="91466" y="402892"/>
                </a:cubicBezTo>
                <a:cubicBezTo>
                  <a:pt x="101013" y="396527"/>
                  <a:pt x="99568" y="381367"/>
                  <a:pt x="102351" y="370235"/>
                </a:cubicBezTo>
                <a:cubicBezTo>
                  <a:pt x="106838" y="352285"/>
                  <a:pt x="109608" y="333949"/>
                  <a:pt x="113237" y="315806"/>
                </a:cubicBezTo>
                <a:cubicBezTo>
                  <a:pt x="131380" y="333949"/>
                  <a:pt x="146317" y="356003"/>
                  <a:pt x="167666" y="370235"/>
                </a:cubicBezTo>
                <a:cubicBezTo>
                  <a:pt x="178552" y="377492"/>
                  <a:pt x="190477" y="383391"/>
                  <a:pt x="200323" y="392006"/>
                </a:cubicBezTo>
                <a:cubicBezTo>
                  <a:pt x="278332" y="460264"/>
                  <a:pt x="222278" y="438317"/>
                  <a:pt x="298294" y="457320"/>
                </a:cubicBezTo>
                <a:cubicBezTo>
                  <a:pt x="305070" y="456352"/>
                  <a:pt x="395149" y="454668"/>
                  <a:pt x="407151" y="424663"/>
                </a:cubicBezTo>
                <a:cubicBezTo>
                  <a:pt x="418016" y="397501"/>
                  <a:pt x="414408" y="366606"/>
                  <a:pt x="418037" y="337577"/>
                </a:cubicBezTo>
                <a:cubicBezTo>
                  <a:pt x="556090" y="365188"/>
                  <a:pt x="407012" y="328187"/>
                  <a:pt x="505123" y="370235"/>
                </a:cubicBezTo>
                <a:cubicBezTo>
                  <a:pt x="518874" y="376128"/>
                  <a:pt x="534037" y="377985"/>
                  <a:pt x="548666" y="381120"/>
                </a:cubicBezTo>
                <a:cubicBezTo>
                  <a:pt x="721605" y="418178"/>
                  <a:pt x="601646" y="388924"/>
                  <a:pt x="701066" y="413777"/>
                </a:cubicBezTo>
                <a:cubicBezTo>
                  <a:pt x="704073" y="425806"/>
                  <a:pt x="715831" y="514334"/>
                  <a:pt x="744609" y="533520"/>
                </a:cubicBezTo>
                <a:cubicBezTo>
                  <a:pt x="757057" y="541819"/>
                  <a:pt x="773637" y="540777"/>
                  <a:pt x="788151" y="544406"/>
                </a:cubicBezTo>
                <a:cubicBezTo>
                  <a:pt x="817180" y="540777"/>
                  <a:pt x="847216" y="541926"/>
                  <a:pt x="875237" y="533520"/>
                </a:cubicBezTo>
                <a:cubicBezTo>
                  <a:pt x="899775" y="526159"/>
                  <a:pt x="914240" y="467536"/>
                  <a:pt x="918780" y="457320"/>
                </a:cubicBezTo>
                <a:cubicBezTo>
                  <a:pt x="939869" y="409869"/>
                  <a:pt x="932410" y="421917"/>
                  <a:pt x="962323" y="392006"/>
                </a:cubicBezTo>
                <a:cubicBezTo>
                  <a:pt x="973209" y="399263"/>
                  <a:pt x="984764" y="405604"/>
                  <a:pt x="994980" y="413777"/>
                </a:cubicBezTo>
                <a:cubicBezTo>
                  <a:pt x="1002994" y="420188"/>
                  <a:pt x="1007571" y="430959"/>
                  <a:pt x="1016751" y="435549"/>
                </a:cubicBezTo>
                <a:cubicBezTo>
                  <a:pt x="1037277" y="445812"/>
                  <a:pt x="1060294" y="450063"/>
                  <a:pt x="1082066" y="457320"/>
                </a:cubicBezTo>
                <a:cubicBezTo>
                  <a:pt x="1228379" y="506091"/>
                  <a:pt x="1103185" y="467856"/>
                  <a:pt x="1473951" y="479092"/>
                </a:cubicBezTo>
                <a:cubicBezTo>
                  <a:pt x="1499351" y="475463"/>
                  <a:pt x="1528802" y="482438"/>
                  <a:pt x="1550151" y="468206"/>
                </a:cubicBezTo>
                <a:cubicBezTo>
                  <a:pt x="1559698" y="461841"/>
                  <a:pt x="1532381" y="444728"/>
                  <a:pt x="1539266" y="435549"/>
                </a:cubicBezTo>
                <a:cubicBezTo>
                  <a:pt x="1548243" y="423580"/>
                  <a:pt x="1568375" y="428599"/>
                  <a:pt x="1582809" y="424663"/>
                </a:cubicBezTo>
                <a:cubicBezTo>
                  <a:pt x="1608295" y="417712"/>
                  <a:pt x="1633609" y="410149"/>
                  <a:pt x="1659009" y="402892"/>
                </a:cubicBezTo>
                <a:cubicBezTo>
                  <a:pt x="1655380" y="377492"/>
                  <a:pt x="1652713" y="351936"/>
                  <a:pt x="1648123" y="326692"/>
                </a:cubicBezTo>
                <a:cubicBezTo>
                  <a:pt x="1641543" y="290501"/>
                  <a:pt x="1626826" y="251914"/>
                  <a:pt x="1615466" y="217835"/>
                </a:cubicBezTo>
                <a:lnTo>
                  <a:pt x="1593694" y="152520"/>
                </a:lnTo>
                <a:cubicBezTo>
                  <a:pt x="1353579" y="166645"/>
                  <a:pt x="1393999" y="170105"/>
                  <a:pt x="1103837" y="152520"/>
                </a:cubicBezTo>
                <a:cubicBezTo>
                  <a:pt x="1085369" y="151401"/>
                  <a:pt x="1067552" y="145263"/>
                  <a:pt x="1049409" y="141635"/>
                </a:cubicBezTo>
                <a:cubicBezTo>
                  <a:pt x="1038523" y="134378"/>
                  <a:pt x="1029720" y="121592"/>
                  <a:pt x="1016751" y="119863"/>
                </a:cubicBezTo>
                <a:cubicBezTo>
                  <a:pt x="865004" y="99630"/>
                  <a:pt x="711102" y="97969"/>
                  <a:pt x="559551" y="76320"/>
                </a:cubicBezTo>
                <a:cubicBezTo>
                  <a:pt x="534151" y="72692"/>
                  <a:pt x="508511" y="70467"/>
                  <a:pt x="483351" y="65435"/>
                </a:cubicBezTo>
                <a:lnTo>
                  <a:pt x="320066" y="32777"/>
                </a:lnTo>
                <a:cubicBezTo>
                  <a:pt x="270927" y="16398"/>
                  <a:pt x="238600" y="4123"/>
                  <a:pt x="178551" y="120"/>
                </a:cubicBezTo>
                <a:cubicBezTo>
                  <a:pt x="160090" y="-1111"/>
                  <a:pt x="142266" y="7377"/>
                  <a:pt x="124123" y="11006"/>
                </a:cubicBezTo>
                <a:lnTo>
                  <a:pt x="135009" y="11006"/>
                </a:lnTo>
                <a:close/>
              </a:path>
            </a:pathLst>
          </a:custGeom>
          <a:solidFill>
            <a:srgbClr val="00B05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463925" y="1763713"/>
            <a:ext cx="868363" cy="685800"/>
          </a:xfrm>
          <a:custGeom>
            <a:avLst/>
            <a:gdLst>
              <a:gd name="connsiteX0" fmla="*/ 455088 w 868745"/>
              <a:gd name="connsiteY0" fmla="*/ 76200 h 686342"/>
              <a:gd name="connsiteX1" fmla="*/ 520402 w 868745"/>
              <a:gd name="connsiteY1" fmla="*/ 119743 h 686342"/>
              <a:gd name="connsiteX2" fmla="*/ 563945 w 868745"/>
              <a:gd name="connsiteY2" fmla="*/ 108857 h 686342"/>
              <a:gd name="connsiteX3" fmla="*/ 531288 w 868745"/>
              <a:gd name="connsiteY3" fmla="*/ 97971 h 686342"/>
              <a:gd name="connsiteX4" fmla="*/ 455088 w 868745"/>
              <a:gd name="connsiteY4" fmla="*/ 130628 h 686342"/>
              <a:gd name="connsiteX5" fmla="*/ 400660 w 868745"/>
              <a:gd name="connsiteY5" fmla="*/ 163285 h 686342"/>
              <a:gd name="connsiteX6" fmla="*/ 335345 w 868745"/>
              <a:gd name="connsiteY6" fmla="*/ 206828 h 686342"/>
              <a:gd name="connsiteX7" fmla="*/ 291802 w 868745"/>
              <a:gd name="connsiteY7" fmla="*/ 217714 h 686342"/>
              <a:gd name="connsiteX8" fmla="*/ 106745 w 868745"/>
              <a:gd name="connsiteY8" fmla="*/ 228600 h 686342"/>
              <a:gd name="connsiteX9" fmla="*/ 41431 w 868745"/>
              <a:gd name="connsiteY9" fmla="*/ 283028 h 686342"/>
              <a:gd name="connsiteX10" fmla="*/ 30545 w 868745"/>
              <a:gd name="connsiteY10" fmla="*/ 337457 h 686342"/>
              <a:gd name="connsiteX11" fmla="*/ 19660 w 868745"/>
              <a:gd name="connsiteY11" fmla="*/ 435428 h 686342"/>
              <a:gd name="connsiteX12" fmla="*/ 30545 w 868745"/>
              <a:gd name="connsiteY12" fmla="*/ 664028 h 686342"/>
              <a:gd name="connsiteX13" fmla="*/ 335345 w 868745"/>
              <a:gd name="connsiteY13" fmla="*/ 642257 h 686342"/>
              <a:gd name="connsiteX14" fmla="*/ 444202 w 868745"/>
              <a:gd name="connsiteY14" fmla="*/ 576943 h 686342"/>
              <a:gd name="connsiteX15" fmla="*/ 520402 w 868745"/>
              <a:gd name="connsiteY15" fmla="*/ 544285 h 686342"/>
              <a:gd name="connsiteX16" fmla="*/ 585717 w 868745"/>
              <a:gd name="connsiteY16" fmla="*/ 489857 h 686342"/>
              <a:gd name="connsiteX17" fmla="*/ 607488 w 868745"/>
              <a:gd name="connsiteY17" fmla="*/ 468085 h 686342"/>
              <a:gd name="connsiteX18" fmla="*/ 661917 w 868745"/>
              <a:gd name="connsiteY18" fmla="*/ 457200 h 686342"/>
              <a:gd name="connsiteX19" fmla="*/ 694574 w 868745"/>
              <a:gd name="connsiteY19" fmla="*/ 435428 h 686342"/>
              <a:gd name="connsiteX20" fmla="*/ 781660 w 868745"/>
              <a:gd name="connsiteY20" fmla="*/ 391885 h 686342"/>
              <a:gd name="connsiteX21" fmla="*/ 857860 w 868745"/>
              <a:gd name="connsiteY21" fmla="*/ 348343 h 686342"/>
              <a:gd name="connsiteX22" fmla="*/ 868745 w 868745"/>
              <a:gd name="connsiteY22" fmla="*/ 315685 h 686342"/>
              <a:gd name="connsiteX23" fmla="*/ 857860 w 868745"/>
              <a:gd name="connsiteY23" fmla="*/ 283028 h 686342"/>
              <a:gd name="connsiteX24" fmla="*/ 836088 w 868745"/>
              <a:gd name="connsiteY24" fmla="*/ 206828 h 686342"/>
              <a:gd name="connsiteX25" fmla="*/ 825202 w 868745"/>
              <a:gd name="connsiteY25" fmla="*/ 87085 h 686342"/>
              <a:gd name="connsiteX26" fmla="*/ 792545 w 868745"/>
              <a:gd name="connsiteY26" fmla="*/ 76200 h 686342"/>
              <a:gd name="connsiteX27" fmla="*/ 694574 w 868745"/>
              <a:gd name="connsiteY27" fmla="*/ 65314 h 686342"/>
              <a:gd name="connsiteX28" fmla="*/ 651031 w 868745"/>
              <a:gd name="connsiteY28" fmla="*/ 43543 h 686342"/>
              <a:gd name="connsiteX29" fmla="*/ 618374 w 868745"/>
              <a:gd name="connsiteY29" fmla="*/ 32657 h 686342"/>
              <a:gd name="connsiteX30" fmla="*/ 640145 w 868745"/>
              <a:gd name="connsiteY30" fmla="*/ 0 h 686342"/>
              <a:gd name="connsiteX31" fmla="*/ 694574 w 868745"/>
              <a:gd name="connsiteY31" fmla="*/ 32657 h 686342"/>
              <a:gd name="connsiteX32" fmla="*/ 727231 w 868745"/>
              <a:gd name="connsiteY32" fmla="*/ 43543 h 686342"/>
              <a:gd name="connsiteX33" fmla="*/ 803431 w 868745"/>
              <a:gd name="connsiteY33" fmla="*/ 87085 h 686342"/>
              <a:gd name="connsiteX34" fmla="*/ 814317 w 868745"/>
              <a:gd name="connsiteY34" fmla="*/ 87085 h 68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68745" h="686342">
                <a:moveTo>
                  <a:pt x="455088" y="76200"/>
                </a:moveTo>
                <a:cubicBezTo>
                  <a:pt x="476859" y="90714"/>
                  <a:pt x="495340" y="112224"/>
                  <a:pt x="520402" y="119743"/>
                </a:cubicBezTo>
                <a:cubicBezTo>
                  <a:pt x="534732" y="124042"/>
                  <a:pt x="557254" y="122239"/>
                  <a:pt x="563945" y="108857"/>
                </a:cubicBezTo>
                <a:cubicBezTo>
                  <a:pt x="569077" y="98594"/>
                  <a:pt x="542174" y="101600"/>
                  <a:pt x="531288" y="97971"/>
                </a:cubicBezTo>
                <a:cubicBezTo>
                  <a:pt x="443156" y="156727"/>
                  <a:pt x="560526" y="83767"/>
                  <a:pt x="455088" y="130628"/>
                </a:cubicBezTo>
                <a:cubicBezTo>
                  <a:pt x="435754" y="139221"/>
                  <a:pt x="418510" y="151926"/>
                  <a:pt x="400660" y="163285"/>
                </a:cubicBezTo>
                <a:cubicBezTo>
                  <a:pt x="378585" y="177333"/>
                  <a:pt x="360730" y="200482"/>
                  <a:pt x="335345" y="206828"/>
                </a:cubicBezTo>
                <a:cubicBezTo>
                  <a:pt x="320831" y="210457"/>
                  <a:pt x="306696" y="216296"/>
                  <a:pt x="291802" y="217714"/>
                </a:cubicBezTo>
                <a:cubicBezTo>
                  <a:pt x="230288" y="223573"/>
                  <a:pt x="168431" y="224971"/>
                  <a:pt x="106745" y="228600"/>
                </a:cubicBezTo>
                <a:cubicBezTo>
                  <a:pt x="87990" y="241103"/>
                  <a:pt x="51908" y="262074"/>
                  <a:pt x="41431" y="283028"/>
                </a:cubicBezTo>
                <a:cubicBezTo>
                  <a:pt x="33157" y="299577"/>
                  <a:pt x="33162" y="319141"/>
                  <a:pt x="30545" y="337457"/>
                </a:cubicBezTo>
                <a:cubicBezTo>
                  <a:pt x="25898" y="369985"/>
                  <a:pt x="23288" y="402771"/>
                  <a:pt x="19660" y="435428"/>
                </a:cubicBezTo>
                <a:cubicBezTo>
                  <a:pt x="23288" y="511628"/>
                  <a:pt x="-33265" y="622221"/>
                  <a:pt x="30545" y="664028"/>
                </a:cubicBezTo>
                <a:cubicBezTo>
                  <a:pt x="115746" y="719849"/>
                  <a:pt x="234273" y="654891"/>
                  <a:pt x="335345" y="642257"/>
                </a:cubicBezTo>
                <a:cubicBezTo>
                  <a:pt x="357066" y="639542"/>
                  <a:pt x="438308" y="579890"/>
                  <a:pt x="444202" y="576943"/>
                </a:cubicBezTo>
                <a:cubicBezTo>
                  <a:pt x="498008" y="550039"/>
                  <a:pt x="472350" y="560303"/>
                  <a:pt x="520402" y="544285"/>
                </a:cubicBezTo>
                <a:cubicBezTo>
                  <a:pt x="597992" y="466698"/>
                  <a:pt x="509929" y="550489"/>
                  <a:pt x="585717" y="489857"/>
                </a:cubicBezTo>
                <a:cubicBezTo>
                  <a:pt x="593731" y="483446"/>
                  <a:pt x="598055" y="472128"/>
                  <a:pt x="607488" y="468085"/>
                </a:cubicBezTo>
                <a:cubicBezTo>
                  <a:pt x="624494" y="460797"/>
                  <a:pt x="643774" y="460828"/>
                  <a:pt x="661917" y="457200"/>
                </a:cubicBezTo>
                <a:cubicBezTo>
                  <a:pt x="672803" y="449943"/>
                  <a:pt x="683088" y="441693"/>
                  <a:pt x="694574" y="435428"/>
                </a:cubicBezTo>
                <a:cubicBezTo>
                  <a:pt x="723066" y="419887"/>
                  <a:pt x="754656" y="409888"/>
                  <a:pt x="781660" y="391885"/>
                </a:cubicBezTo>
                <a:cubicBezTo>
                  <a:pt x="827819" y="361113"/>
                  <a:pt x="802615" y="375965"/>
                  <a:pt x="857860" y="348343"/>
                </a:cubicBezTo>
                <a:cubicBezTo>
                  <a:pt x="861488" y="337457"/>
                  <a:pt x="868745" y="327160"/>
                  <a:pt x="868745" y="315685"/>
                </a:cubicBezTo>
                <a:cubicBezTo>
                  <a:pt x="868745" y="304211"/>
                  <a:pt x="861012" y="294061"/>
                  <a:pt x="857860" y="283028"/>
                </a:cubicBezTo>
                <a:cubicBezTo>
                  <a:pt x="830531" y="187374"/>
                  <a:pt x="862182" y="285108"/>
                  <a:pt x="836088" y="206828"/>
                </a:cubicBezTo>
                <a:cubicBezTo>
                  <a:pt x="832459" y="166914"/>
                  <a:pt x="837876" y="125107"/>
                  <a:pt x="825202" y="87085"/>
                </a:cubicBezTo>
                <a:cubicBezTo>
                  <a:pt x="821573" y="76199"/>
                  <a:pt x="803863" y="78086"/>
                  <a:pt x="792545" y="76200"/>
                </a:cubicBezTo>
                <a:cubicBezTo>
                  <a:pt x="760134" y="70798"/>
                  <a:pt x="727231" y="68943"/>
                  <a:pt x="694574" y="65314"/>
                </a:cubicBezTo>
                <a:cubicBezTo>
                  <a:pt x="680060" y="58057"/>
                  <a:pt x="665946" y="49935"/>
                  <a:pt x="651031" y="43543"/>
                </a:cubicBezTo>
                <a:cubicBezTo>
                  <a:pt x="640484" y="39023"/>
                  <a:pt x="621157" y="43789"/>
                  <a:pt x="618374" y="32657"/>
                </a:cubicBezTo>
                <a:cubicBezTo>
                  <a:pt x="615201" y="19965"/>
                  <a:pt x="632888" y="10886"/>
                  <a:pt x="640145" y="0"/>
                </a:cubicBezTo>
                <a:cubicBezTo>
                  <a:pt x="732649" y="30833"/>
                  <a:pt x="619866" y="-12168"/>
                  <a:pt x="694574" y="32657"/>
                </a:cubicBezTo>
                <a:cubicBezTo>
                  <a:pt x="704413" y="38561"/>
                  <a:pt x="716968" y="38411"/>
                  <a:pt x="727231" y="43543"/>
                </a:cubicBezTo>
                <a:cubicBezTo>
                  <a:pt x="805775" y="82815"/>
                  <a:pt x="708018" y="48921"/>
                  <a:pt x="803431" y="87085"/>
                </a:cubicBezTo>
                <a:cubicBezTo>
                  <a:pt x="806800" y="88433"/>
                  <a:pt x="810688" y="87085"/>
                  <a:pt x="814317" y="87085"/>
                </a:cubicBezTo>
              </a:path>
            </a:pathLst>
          </a:custGeom>
          <a:solidFill>
            <a:srgbClr val="00B050">
              <a:alpha val="47059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6129338" y="3798888"/>
            <a:ext cx="479425" cy="544512"/>
          </a:xfrm>
          <a:custGeom>
            <a:avLst/>
            <a:gdLst>
              <a:gd name="connsiteX0" fmla="*/ 478972 w 480096"/>
              <a:gd name="connsiteY0" fmla="*/ 76200 h 544290"/>
              <a:gd name="connsiteX1" fmla="*/ 468086 w 480096"/>
              <a:gd name="connsiteY1" fmla="*/ 533400 h 544290"/>
              <a:gd name="connsiteX2" fmla="*/ 435429 w 480096"/>
              <a:gd name="connsiteY2" fmla="*/ 544286 h 544290"/>
              <a:gd name="connsiteX3" fmla="*/ 381000 w 480096"/>
              <a:gd name="connsiteY3" fmla="*/ 533400 h 544290"/>
              <a:gd name="connsiteX4" fmla="*/ 315686 w 480096"/>
              <a:gd name="connsiteY4" fmla="*/ 468086 h 544290"/>
              <a:gd name="connsiteX5" fmla="*/ 283029 w 480096"/>
              <a:gd name="connsiteY5" fmla="*/ 402772 h 544290"/>
              <a:gd name="connsiteX6" fmla="*/ 217714 w 480096"/>
              <a:gd name="connsiteY6" fmla="*/ 391886 h 544290"/>
              <a:gd name="connsiteX7" fmla="*/ 130629 w 480096"/>
              <a:gd name="connsiteY7" fmla="*/ 348343 h 544290"/>
              <a:gd name="connsiteX8" fmla="*/ 87086 w 480096"/>
              <a:gd name="connsiteY8" fmla="*/ 326572 h 544290"/>
              <a:gd name="connsiteX9" fmla="*/ 10886 w 480096"/>
              <a:gd name="connsiteY9" fmla="*/ 293915 h 544290"/>
              <a:gd name="connsiteX10" fmla="*/ 0 w 480096"/>
              <a:gd name="connsiteY10" fmla="*/ 261257 h 544290"/>
              <a:gd name="connsiteX11" fmla="*/ 10886 w 480096"/>
              <a:gd name="connsiteY11" fmla="*/ 217715 h 544290"/>
              <a:gd name="connsiteX12" fmla="*/ 21772 w 480096"/>
              <a:gd name="connsiteY12" fmla="*/ 185057 h 544290"/>
              <a:gd name="connsiteX13" fmla="*/ 130629 w 480096"/>
              <a:gd name="connsiteY13" fmla="*/ 54429 h 544290"/>
              <a:gd name="connsiteX14" fmla="*/ 228600 w 480096"/>
              <a:gd name="connsiteY14" fmla="*/ 21772 h 544290"/>
              <a:gd name="connsiteX15" fmla="*/ 272143 w 480096"/>
              <a:gd name="connsiteY15" fmla="*/ 0 h 544290"/>
              <a:gd name="connsiteX16" fmla="*/ 304800 w 480096"/>
              <a:gd name="connsiteY16" fmla="*/ 10886 h 544290"/>
              <a:gd name="connsiteX17" fmla="*/ 435429 w 480096"/>
              <a:gd name="connsiteY17" fmla="*/ 21772 h 544290"/>
              <a:gd name="connsiteX18" fmla="*/ 457200 w 480096"/>
              <a:gd name="connsiteY18" fmla="*/ 54429 h 544290"/>
              <a:gd name="connsiteX19" fmla="*/ 478972 w 480096"/>
              <a:gd name="connsiteY19" fmla="*/ 76200 h 54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0096" h="544290">
                <a:moveTo>
                  <a:pt x="478972" y="76200"/>
                </a:moveTo>
                <a:cubicBezTo>
                  <a:pt x="480786" y="156028"/>
                  <a:pt x="482206" y="381612"/>
                  <a:pt x="468086" y="533400"/>
                </a:cubicBezTo>
                <a:cubicBezTo>
                  <a:pt x="467023" y="544825"/>
                  <a:pt x="446904" y="544286"/>
                  <a:pt x="435429" y="544286"/>
                </a:cubicBezTo>
                <a:cubicBezTo>
                  <a:pt x="416927" y="544286"/>
                  <a:pt x="399143" y="537029"/>
                  <a:pt x="381000" y="533400"/>
                </a:cubicBezTo>
                <a:cubicBezTo>
                  <a:pt x="344481" y="509054"/>
                  <a:pt x="340614" y="511710"/>
                  <a:pt x="315686" y="468086"/>
                </a:cubicBezTo>
                <a:cubicBezTo>
                  <a:pt x="305383" y="450055"/>
                  <a:pt x="305783" y="414149"/>
                  <a:pt x="283029" y="402772"/>
                </a:cubicBezTo>
                <a:cubicBezTo>
                  <a:pt x="263287" y="392901"/>
                  <a:pt x="239486" y="395515"/>
                  <a:pt x="217714" y="391886"/>
                </a:cubicBezTo>
                <a:cubicBezTo>
                  <a:pt x="160405" y="334577"/>
                  <a:pt x="214057" y="376152"/>
                  <a:pt x="130629" y="348343"/>
                </a:cubicBezTo>
                <a:cubicBezTo>
                  <a:pt x="115234" y="343211"/>
                  <a:pt x="102001" y="332964"/>
                  <a:pt x="87086" y="326572"/>
                </a:cubicBezTo>
                <a:cubicBezTo>
                  <a:pt x="-25035" y="278520"/>
                  <a:pt x="155300" y="366120"/>
                  <a:pt x="10886" y="293915"/>
                </a:cubicBezTo>
                <a:cubicBezTo>
                  <a:pt x="7257" y="283029"/>
                  <a:pt x="0" y="272732"/>
                  <a:pt x="0" y="261257"/>
                </a:cubicBezTo>
                <a:cubicBezTo>
                  <a:pt x="0" y="246296"/>
                  <a:pt x="6776" y="232100"/>
                  <a:pt x="10886" y="217715"/>
                </a:cubicBezTo>
                <a:cubicBezTo>
                  <a:pt x="14038" y="206682"/>
                  <a:pt x="16199" y="195088"/>
                  <a:pt x="21772" y="185057"/>
                </a:cubicBezTo>
                <a:cubicBezTo>
                  <a:pt x="43496" y="145954"/>
                  <a:pt x="92583" y="77257"/>
                  <a:pt x="130629" y="54429"/>
                </a:cubicBezTo>
                <a:cubicBezTo>
                  <a:pt x="160147" y="36718"/>
                  <a:pt x="197811" y="37167"/>
                  <a:pt x="228600" y="21772"/>
                </a:cubicBezTo>
                <a:lnTo>
                  <a:pt x="272143" y="0"/>
                </a:lnTo>
                <a:cubicBezTo>
                  <a:pt x="283029" y="3629"/>
                  <a:pt x="293426" y="9369"/>
                  <a:pt x="304800" y="10886"/>
                </a:cubicBezTo>
                <a:cubicBezTo>
                  <a:pt x="348111" y="16661"/>
                  <a:pt x="393416" y="9768"/>
                  <a:pt x="435429" y="21772"/>
                </a:cubicBezTo>
                <a:cubicBezTo>
                  <a:pt x="448009" y="25366"/>
                  <a:pt x="447949" y="45178"/>
                  <a:pt x="457200" y="54429"/>
                </a:cubicBezTo>
                <a:cubicBezTo>
                  <a:pt x="462937" y="60166"/>
                  <a:pt x="477158" y="-3628"/>
                  <a:pt x="478972" y="76200"/>
                </a:cubicBezTo>
                <a:close/>
              </a:path>
            </a:pathLst>
          </a:custGeom>
          <a:solidFill>
            <a:srgbClr val="C0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6586538" y="2786063"/>
            <a:ext cx="1893887" cy="1709737"/>
          </a:xfrm>
          <a:custGeom>
            <a:avLst/>
            <a:gdLst>
              <a:gd name="connsiteX0" fmla="*/ 97972 w 1894114"/>
              <a:gd name="connsiteY0" fmla="*/ 229383 h 1709840"/>
              <a:gd name="connsiteX1" fmla="*/ 87086 w 1894114"/>
              <a:gd name="connsiteY1" fmla="*/ 403554 h 1709840"/>
              <a:gd name="connsiteX2" fmla="*/ 76200 w 1894114"/>
              <a:gd name="connsiteY2" fmla="*/ 479754 h 1709840"/>
              <a:gd name="connsiteX3" fmla="*/ 65314 w 1894114"/>
              <a:gd name="connsiteY3" fmla="*/ 599497 h 1709840"/>
              <a:gd name="connsiteX4" fmla="*/ 54429 w 1894114"/>
              <a:gd name="connsiteY4" fmla="*/ 904297 h 1709840"/>
              <a:gd name="connsiteX5" fmla="*/ 43543 w 1894114"/>
              <a:gd name="connsiteY5" fmla="*/ 947840 h 1709840"/>
              <a:gd name="connsiteX6" fmla="*/ 32657 w 1894114"/>
              <a:gd name="connsiteY6" fmla="*/ 1034926 h 1709840"/>
              <a:gd name="connsiteX7" fmla="*/ 21772 w 1894114"/>
              <a:gd name="connsiteY7" fmla="*/ 1415926 h 1709840"/>
              <a:gd name="connsiteX8" fmla="*/ 0 w 1894114"/>
              <a:gd name="connsiteY8" fmla="*/ 1579211 h 1709840"/>
              <a:gd name="connsiteX9" fmla="*/ 10886 w 1894114"/>
              <a:gd name="connsiteY9" fmla="*/ 1644526 h 1709840"/>
              <a:gd name="connsiteX10" fmla="*/ 54429 w 1894114"/>
              <a:gd name="connsiteY10" fmla="*/ 1666297 h 1709840"/>
              <a:gd name="connsiteX11" fmla="*/ 119743 w 1894114"/>
              <a:gd name="connsiteY11" fmla="*/ 1688069 h 1709840"/>
              <a:gd name="connsiteX12" fmla="*/ 293914 w 1894114"/>
              <a:gd name="connsiteY12" fmla="*/ 1709840 h 1709840"/>
              <a:gd name="connsiteX13" fmla="*/ 337457 w 1894114"/>
              <a:gd name="connsiteY13" fmla="*/ 1644526 h 1709840"/>
              <a:gd name="connsiteX14" fmla="*/ 381000 w 1894114"/>
              <a:gd name="connsiteY14" fmla="*/ 1655411 h 1709840"/>
              <a:gd name="connsiteX15" fmla="*/ 402772 w 1894114"/>
              <a:gd name="connsiteY15" fmla="*/ 1677183 h 1709840"/>
              <a:gd name="connsiteX16" fmla="*/ 500743 w 1894114"/>
              <a:gd name="connsiteY16" fmla="*/ 1709840 h 1709840"/>
              <a:gd name="connsiteX17" fmla="*/ 533400 w 1894114"/>
              <a:gd name="connsiteY17" fmla="*/ 1698954 h 1709840"/>
              <a:gd name="connsiteX18" fmla="*/ 566057 w 1894114"/>
              <a:gd name="connsiteY18" fmla="*/ 1579211 h 1709840"/>
              <a:gd name="connsiteX19" fmla="*/ 620486 w 1894114"/>
              <a:gd name="connsiteY19" fmla="*/ 1535669 h 1709840"/>
              <a:gd name="connsiteX20" fmla="*/ 783772 w 1894114"/>
              <a:gd name="connsiteY20" fmla="*/ 1492126 h 1709840"/>
              <a:gd name="connsiteX21" fmla="*/ 827314 w 1894114"/>
              <a:gd name="connsiteY21" fmla="*/ 1481240 h 1709840"/>
              <a:gd name="connsiteX22" fmla="*/ 957943 w 1894114"/>
              <a:gd name="connsiteY22" fmla="*/ 1470354 h 1709840"/>
              <a:gd name="connsiteX23" fmla="*/ 1045029 w 1894114"/>
              <a:gd name="connsiteY23" fmla="*/ 1459469 h 1709840"/>
              <a:gd name="connsiteX24" fmla="*/ 1088572 w 1894114"/>
              <a:gd name="connsiteY24" fmla="*/ 1448583 h 1709840"/>
              <a:gd name="connsiteX25" fmla="*/ 1143000 w 1894114"/>
              <a:gd name="connsiteY25" fmla="*/ 1317954 h 1709840"/>
              <a:gd name="connsiteX26" fmla="*/ 1121229 w 1894114"/>
              <a:gd name="connsiteY26" fmla="*/ 1285297 h 1709840"/>
              <a:gd name="connsiteX27" fmla="*/ 1262743 w 1894114"/>
              <a:gd name="connsiteY27" fmla="*/ 1219983 h 1709840"/>
              <a:gd name="connsiteX28" fmla="*/ 1393372 w 1894114"/>
              <a:gd name="connsiteY28" fmla="*/ 1187326 h 1709840"/>
              <a:gd name="connsiteX29" fmla="*/ 1524000 w 1894114"/>
              <a:gd name="connsiteY29" fmla="*/ 1176440 h 1709840"/>
              <a:gd name="connsiteX30" fmla="*/ 1556657 w 1894114"/>
              <a:gd name="connsiteY30" fmla="*/ 1165554 h 1709840"/>
              <a:gd name="connsiteX31" fmla="*/ 1643743 w 1894114"/>
              <a:gd name="connsiteY31" fmla="*/ 1143783 h 1709840"/>
              <a:gd name="connsiteX32" fmla="*/ 1676400 w 1894114"/>
              <a:gd name="connsiteY32" fmla="*/ 1122011 h 1709840"/>
              <a:gd name="connsiteX33" fmla="*/ 1665514 w 1894114"/>
              <a:gd name="connsiteY33" fmla="*/ 1002269 h 1709840"/>
              <a:gd name="connsiteX34" fmla="*/ 1665514 w 1894114"/>
              <a:gd name="connsiteY34" fmla="*/ 828097 h 1709840"/>
              <a:gd name="connsiteX35" fmla="*/ 1752600 w 1894114"/>
              <a:gd name="connsiteY35" fmla="*/ 784554 h 1709840"/>
              <a:gd name="connsiteX36" fmla="*/ 1861457 w 1894114"/>
              <a:gd name="connsiteY36" fmla="*/ 719240 h 1709840"/>
              <a:gd name="connsiteX37" fmla="*/ 1894114 w 1894114"/>
              <a:gd name="connsiteY37" fmla="*/ 708354 h 1709840"/>
              <a:gd name="connsiteX38" fmla="*/ 1883229 w 1894114"/>
              <a:gd name="connsiteY38" fmla="*/ 675697 h 1709840"/>
              <a:gd name="connsiteX39" fmla="*/ 1817914 w 1894114"/>
              <a:gd name="connsiteY39" fmla="*/ 653926 h 1709840"/>
              <a:gd name="connsiteX40" fmla="*/ 1741714 w 1894114"/>
              <a:gd name="connsiteY40" fmla="*/ 621269 h 1709840"/>
              <a:gd name="connsiteX41" fmla="*/ 1719943 w 1894114"/>
              <a:gd name="connsiteY41" fmla="*/ 599497 h 1709840"/>
              <a:gd name="connsiteX42" fmla="*/ 1643743 w 1894114"/>
              <a:gd name="connsiteY42" fmla="*/ 577726 h 1709840"/>
              <a:gd name="connsiteX43" fmla="*/ 1589314 w 1894114"/>
              <a:gd name="connsiteY43" fmla="*/ 534183 h 1709840"/>
              <a:gd name="connsiteX44" fmla="*/ 1545772 w 1894114"/>
              <a:gd name="connsiteY44" fmla="*/ 501526 h 1709840"/>
              <a:gd name="connsiteX45" fmla="*/ 1502229 w 1894114"/>
              <a:gd name="connsiteY45" fmla="*/ 479754 h 1709840"/>
              <a:gd name="connsiteX46" fmla="*/ 1447800 w 1894114"/>
              <a:gd name="connsiteY46" fmla="*/ 436211 h 1709840"/>
              <a:gd name="connsiteX47" fmla="*/ 1415143 w 1894114"/>
              <a:gd name="connsiteY47" fmla="*/ 425326 h 1709840"/>
              <a:gd name="connsiteX48" fmla="*/ 1371600 w 1894114"/>
              <a:gd name="connsiteY48" fmla="*/ 403554 h 1709840"/>
              <a:gd name="connsiteX49" fmla="*/ 1295400 w 1894114"/>
              <a:gd name="connsiteY49" fmla="*/ 381783 h 1709840"/>
              <a:gd name="connsiteX50" fmla="*/ 1219200 w 1894114"/>
              <a:gd name="connsiteY50" fmla="*/ 414440 h 1709840"/>
              <a:gd name="connsiteX51" fmla="*/ 1110343 w 1894114"/>
              <a:gd name="connsiteY51" fmla="*/ 457983 h 1709840"/>
              <a:gd name="connsiteX52" fmla="*/ 1066800 w 1894114"/>
              <a:gd name="connsiteY52" fmla="*/ 479754 h 1709840"/>
              <a:gd name="connsiteX53" fmla="*/ 1099457 w 1894114"/>
              <a:gd name="connsiteY53" fmla="*/ 490640 h 1709840"/>
              <a:gd name="connsiteX54" fmla="*/ 1338943 w 1894114"/>
              <a:gd name="connsiteY54" fmla="*/ 447097 h 1709840"/>
              <a:gd name="connsiteX55" fmla="*/ 1328057 w 1894114"/>
              <a:gd name="connsiteY55" fmla="*/ 392669 h 1709840"/>
              <a:gd name="connsiteX56" fmla="*/ 1262743 w 1894114"/>
              <a:gd name="connsiteY56" fmla="*/ 360011 h 1709840"/>
              <a:gd name="connsiteX57" fmla="*/ 1219200 w 1894114"/>
              <a:gd name="connsiteY57" fmla="*/ 338240 h 1709840"/>
              <a:gd name="connsiteX58" fmla="*/ 1143000 w 1894114"/>
              <a:gd name="connsiteY58" fmla="*/ 305583 h 1709840"/>
              <a:gd name="connsiteX59" fmla="*/ 1077686 w 1894114"/>
              <a:gd name="connsiteY59" fmla="*/ 272926 h 1709840"/>
              <a:gd name="connsiteX60" fmla="*/ 1012372 w 1894114"/>
              <a:gd name="connsiteY60" fmla="*/ 229383 h 1709840"/>
              <a:gd name="connsiteX61" fmla="*/ 957943 w 1894114"/>
              <a:gd name="connsiteY61" fmla="*/ 207611 h 1709840"/>
              <a:gd name="connsiteX62" fmla="*/ 838200 w 1894114"/>
              <a:gd name="connsiteY62" fmla="*/ 174954 h 1709840"/>
              <a:gd name="connsiteX63" fmla="*/ 740229 w 1894114"/>
              <a:gd name="connsiteY63" fmla="*/ 142297 h 1709840"/>
              <a:gd name="connsiteX64" fmla="*/ 707572 w 1894114"/>
              <a:gd name="connsiteY64" fmla="*/ 131411 h 1709840"/>
              <a:gd name="connsiteX65" fmla="*/ 631372 w 1894114"/>
              <a:gd name="connsiteY65" fmla="*/ 98754 h 1709840"/>
              <a:gd name="connsiteX66" fmla="*/ 609600 w 1894114"/>
              <a:gd name="connsiteY66" fmla="*/ 76983 h 1709840"/>
              <a:gd name="connsiteX67" fmla="*/ 566057 w 1894114"/>
              <a:gd name="connsiteY67" fmla="*/ 55211 h 1709840"/>
              <a:gd name="connsiteX68" fmla="*/ 413657 w 1894114"/>
              <a:gd name="connsiteY68" fmla="*/ 22554 h 1709840"/>
              <a:gd name="connsiteX69" fmla="*/ 250372 w 1894114"/>
              <a:gd name="connsiteY69" fmla="*/ 11669 h 1709840"/>
              <a:gd name="connsiteX70" fmla="*/ 217714 w 1894114"/>
              <a:gd name="connsiteY70" fmla="*/ 22554 h 1709840"/>
              <a:gd name="connsiteX71" fmla="*/ 206829 w 1894114"/>
              <a:gd name="connsiteY71" fmla="*/ 55211 h 1709840"/>
              <a:gd name="connsiteX72" fmla="*/ 195943 w 1894114"/>
              <a:gd name="connsiteY72" fmla="*/ 164069 h 1709840"/>
              <a:gd name="connsiteX73" fmla="*/ 163286 w 1894114"/>
              <a:gd name="connsiteY73" fmla="*/ 185840 h 1709840"/>
              <a:gd name="connsiteX74" fmla="*/ 152400 w 1894114"/>
              <a:gd name="connsiteY74" fmla="*/ 305583 h 1709840"/>
              <a:gd name="connsiteX75" fmla="*/ 130629 w 1894114"/>
              <a:gd name="connsiteY75" fmla="*/ 338240 h 1709840"/>
              <a:gd name="connsiteX76" fmla="*/ 119743 w 1894114"/>
              <a:gd name="connsiteY76" fmla="*/ 360011 h 170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894114" h="1709840">
                <a:moveTo>
                  <a:pt x="97972" y="229383"/>
                </a:moveTo>
                <a:cubicBezTo>
                  <a:pt x="94343" y="287440"/>
                  <a:pt x="92125" y="345602"/>
                  <a:pt x="87086" y="403554"/>
                </a:cubicBezTo>
                <a:cubicBezTo>
                  <a:pt x="84863" y="429115"/>
                  <a:pt x="79034" y="454253"/>
                  <a:pt x="76200" y="479754"/>
                </a:cubicBezTo>
                <a:cubicBezTo>
                  <a:pt x="71774" y="519588"/>
                  <a:pt x="68943" y="559583"/>
                  <a:pt x="65314" y="599497"/>
                </a:cubicBezTo>
                <a:cubicBezTo>
                  <a:pt x="61686" y="701097"/>
                  <a:pt x="60771" y="802830"/>
                  <a:pt x="54429" y="904297"/>
                </a:cubicBezTo>
                <a:cubicBezTo>
                  <a:pt x="53496" y="919229"/>
                  <a:pt x="46003" y="933083"/>
                  <a:pt x="43543" y="947840"/>
                </a:cubicBezTo>
                <a:cubicBezTo>
                  <a:pt x="38733" y="976697"/>
                  <a:pt x="36286" y="1005897"/>
                  <a:pt x="32657" y="1034926"/>
                </a:cubicBezTo>
                <a:cubicBezTo>
                  <a:pt x="29029" y="1161926"/>
                  <a:pt x="27173" y="1288989"/>
                  <a:pt x="21772" y="1415926"/>
                </a:cubicBezTo>
                <a:cubicBezTo>
                  <a:pt x="16575" y="1538065"/>
                  <a:pt x="22959" y="1510335"/>
                  <a:pt x="0" y="1579211"/>
                </a:cubicBezTo>
                <a:cubicBezTo>
                  <a:pt x="3629" y="1600983"/>
                  <a:pt x="-812" y="1625809"/>
                  <a:pt x="10886" y="1644526"/>
                </a:cubicBezTo>
                <a:cubicBezTo>
                  <a:pt x="19487" y="1658287"/>
                  <a:pt x="39362" y="1660270"/>
                  <a:pt x="54429" y="1666297"/>
                </a:cubicBezTo>
                <a:cubicBezTo>
                  <a:pt x="75737" y="1674820"/>
                  <a:pt x="97025" y="1684824"/>
                  <a:pt x="119743" y="1688069"/>
                </a:cubicBezTo>
                <a:cubicBezTo>
                  <a:pt x="228471" y="1703601"/>
                  <a:pt x="170442" y="1696120"/>
                  <a:pt x="293914" y="1709840"/>
                </a:cubicBezTo>
                <a:cubicBezTo>
                  <a:pt x="301671" y="1686569"/>
                  <a:pt x="307416" y="1653109"/>
                  <a:pt x="337457" y="1644526"/>
                </a:cubicBezTo>
                <a:cubicBezTo>
                  <a:pt x="351842" y="1640416"/>
                  <a:pt x="366486" y="1651783"/>
                  <a:pt x="381000" y="1655411"/>
                </a:cubicBezTo>
                <a:cubicBezTo>
                  <a:pt x="388257" y="1662668"/>
                  <a:pt x="394232" y="1671490"/>
                  <a:pt x="402772" y="1677183"/>
                </a:cubicBezTo>
                <a:cubicBezTo>
                  <a:pt x="441401" y="1702936"/>
                  <a:pt x="454873" y="1700666"/>
                  <a:pt x="500743" y="1709840"/>
                </a:cubicBezTo>
                <a:cubicBezTo>
                  <a:pt x="511629" y="1706211"/>
                  <a:pt x="526731" y="1708291"/>
                  <a:pt x="533400" y="1698954"/>
                </a:cubicBezTo>
                <a:cubicBezTo>
                  <a:pt x="568202" y="1650232"/>
                  <a:pt x="544884" y="1628615"/>
                  <a:pt x="566057" y="1579211"/>
                </a:cubicBezTo>
                <a:cubicBezTo>
                  <a:pt x="571283" y="1567017"/>
                  <a:pt x="612174" y="1539132"/>
                  <a:pt x="620486" y="1535669"/>
                </a:cubicBezTo>
                <a:cubicBezTo>
                  <a:pt x="717491" y="1495250"/>
                  <a:pt x="698547" y="1509171"/>
                  <a:pt x="783772" y="1492126"/>
                </a:cubicBezTo>
                <a:cubicBezTo>
                  <a:pt x="798442" y="1489192"/>
                  <a:pt x="812469" y="1483096"/>
                  <a:pt x="827314" y="1481240"/>
                </a:cubicBezTo>
                <a:cubicBezTo>
                  <a:pt x="870671" y="1475820"/>
                  <a:pt x="914466" y="1474702"/>
                  <a:pt x="957943" y="1470354"/>
                </a:cubicBezTo>
                <a:cubicBezTo>
                  <a:pt x="987052" y="1467443"/>
                  <a:pt x="1016000" y="1463097"/>
                  <a:pt x="1045029" y="1459469"/>
                </a:cubicBezTo>
                <a:cubicBezTo>
                  <a:pt x="1059543" y="1455840"/>
                  <a:pt x="1075582" y="1456006"/>
                  <a:pt x="1088572" y="1448583"/>
                </a:cubicBezTo>
                <a:cubicBezTo>
                  <a:pt x="1138742" y="1419915"/>
                  <a:pt x="1131239" y="1370881"/>
                  <a:pt x="1143000" y="1317954"/>
                </a:cubicBezTo>
                <a:cubicBezTo>
                  <a:pt x="1135743" y="1307068"/>
                  <a:pt x="1121229" y="1298380"/>
                  <a:pt x="1121229" y="1285297"/>
                </a:cubicBezTo>
                <a:cubicBezTo>
                  <a:pt x="1121229" y="1196989"/>
                  <a:pt x="1198725" y="1225803"/>
                  <a:pt x="1262743" y="1219983"/>
                </a:cubicBezTo>
                <a:cubicBezTo>
                  <a:pt x="1311537" y="1203718"/>
                  <a:pt x="1329682" y="1196425"/>
                  <a:pt x="1393372" y="1187326"/>
                </a:cubicBezTo>
                <a:cubicBezTo>
                  <a:pt x="1436626" y="1181147"/>
                  <a:pt x="1480457" y="1180069"/>
                  <a:pt x="1524000" y="1176440"/>
                </a:cubicBezTo>
                <a:cubicBezTo>
                  <a:pt x="1534886" y="1172811"/>
                  <a:pt x="1545525" y="1168337"/>
                  <a:pt x="1556657" y="1165554"/>
                </a:cubicBezTo>
                <a:cubicBezTo>
                  <a:pt x="1581504" y="1159342"/>
                  <a:pt x="1618857" y="1156226"/>
                  <a:pt x="1643743" y="1143783"/>
                </a:cubicBezTo>
                <a:cubicBezTo>
                  <a:pt x="1655445" y="1137932"/>
                  <a:pt x="1665514" y="1129268"/>
                  <a:pt x="1676400" y="1122011"/>
                </a:cubicBezTo>
                <a:cubicBezTo>
                  <a:pt x="1672771" y="1082097"/>
                  <a:pt x="1670485" y="1042038"/>
                  <a:pt x="1665514" y="1002269"/>
                </a:cubicBezTo>
                <a:cubicBezTo>
                  <a:pt x="1654463" y="913860"/>
                  <a:pt x="1636288" y="954741"/>
                  <a:pt x="1665514" y="828097"/>
                </a:cubicBezTo>
                <a:cubicBezTo>
                  <a:pt x="1672019" y="799908"/>
                  <a:pt x="1747973" y="787638"/>
                  <a:pt x="1752600" y="784554"/>
                </a:cubicBezTo>
                <a:cubicBezTo>
                  <a:pt x="1799037" y="753596"/>
                  <a:pt x="1814591" y="739325"/>
                  <a:pt x="1861457" y="719240"/>
                </a:cubicBezTo>
                <a:cubicBezTo>
                  <a:pt x="1872004" y="714720"/>
                  <a:pt x="1883228" y="711983"/>
                  <a:pt x="1894114" y="708354"/>
                </a:cubicBezTo>
                <a:cubicBezTo>
                  <a:pt x="1890486" y="697468"/>
                  <a:pt x="1892566" y="682366"/>
                  <a:pt x="1883229" y="675697"/>
                </a:cubicBezTo>
                <a:cubicBezTo>
                  <a:pt x="1864554" y="662358"/>
                  <a:pt x="1839686" y="661183"/>
                  <a:pt x="1817914" y="653926"/>
                </a:cubicBezTo>
                <a:cubicBezTo>
                  <a:pt x="1769866" y="637910"/>
                  <a:pt x="1795515" y="648169"/>
                  <a:pt x="1741714" y="621269"/>
                </a:cubicBezTo>
                <a:cubicBezTo>
                  <a:pt x="1734457" y="614012"/>
                  <a:pt x="1728744" y="604778"/>
                  <a:pt x="1719943" y="599497"/>
                </a:cubicBezTo>
                <a:cubicBezTo>
                  <a:pt x="1708786" y="592802"/>
                  <a:pt x="1651880" y="579760"/>
                  <a:pt x="1643743" y="577726"/>
                </a:cubicBezTo>
                <a:cubicBezTo>
                  <a:pt x="1607333" y="541314"/>
                  <a:pt x="1637380" y="568515"/>
                  <a:pt x="1589314" y="534183"/>
                </a:cubicBezTo>
                <a:cubicBezTo>
                  <a:pt x="1574551" y="523638"/>
                  <a:pt x="1561157" y="511142"/>
                  <a:pt x="1545772" y="501526"/>
                </a:cubicBezTo>
                <a:cubicBezTo>
                  <a:pt x="1532011" y="492925"/>
                  <a:pt x="1515731" y="488755"/>
                  <a:pt x="1502229" y="479754"/>
                </a:cubicBezTo>
                <a:cubicBezTo>
                  <a:pt x="1441487" y="439259"/>
                  <a:pt x="1526881" y="475751"/>
                  <a:pt x="1447800" y="436211"/>
                </a:cubicBezTo>
                <a:cubicBezTo>
                  <a:pt x="1437537" y="431079"/>
                  <a:pt x="1425690" y="429846"/>
                  <a:pt x="1415143" y="425326"/>
                </a:cubicBezTo>
                <a:cubicBezTo>
                  <a:pt x="1400227" y="418934"/>
                  <a:pt x="1386516" y="409946"/>
                  <a:pt x="1371600" y="403554"/>
                </a:cubicBezTo>
                <a:cubicBezTo>
                  <a:pt x="1349742" y="394187"/>
                  <a:pt x="1317488" y="387305"/>
                  <a:pt x="1295400" y="381783"/>
                </a:cubicBezTo>
                <a:cubicBezTo>
                  <a:pt x="1189148" y="408347"/>
                  <a:pt x="1308043" y="373435"/>
                  <a:pt x="1219200" y="414440"/>
                </a:cubicBezTo>
                <a:cubicBezTo>
                  <a:pt x="1183716" y="430817"/>
                  <a:pt x="1145298" y="440506"/>
                  <a:pt x="1110343" y="457983"/>
                </a:cubicBezTo>
                <a:lnTo>
                  <a:pt x="1066800" y="479754"/>
                </a:lnTo>
                <a:cubicBezTo>
                  <a:pt x="1077686" y="483383"/>
                  <a:pt x="1088030" y="491679"/>
                  <a:pt x="1099457" y="490640"/>
                </a:cubicBezTo>
                <a:cubicBezTo>
                  <a:pt x="1257340" y="476287"/>
                  <a:pt x="1249981" y="476752"/>
                  <a:pt x="1338943" y="447097"/>
                </a:cubicBezTo>
                <a:cubicBezTo>
                  <a:pt x="1335314" y="428954"/>
                  <a:pt x="1337237" y="408733"/>
                  <a:pt x="1328057" y="392669"/>
                </a:cubicBezTo>
                <a:cubicBezTo>
                  <a:pt x="1316749" y="372880"/>
                  <a:pt x="1280714" y="367713"/>
                  <a:pt x="1262743" y="360011"/>
                </a:cubicBezTo>
                <a:cubicBezTo>
                  <a:pt x="1247828" y="353619"/>
                  <a:pt x="1234115" y="344632"/>
                  <a:pt x="1219200" y="338240"/>
                </a:cubicBezTo>
                <a:cubicBezTo>
                  <a:pt x="1158145" y="312074"/>
                  <a:pt x="1215195" y="346838"/>
                  <a:pt x="1143000" y="305583"/>
                </a:cubicBezTo>
                <a:cubicBezTo>
                  <a:pt x="1083912" y="271819"/>
                  <a:pt x="1137562" y="292884"/>
                  <a:pt x="1077686" y="272926"/>
                </a:cubicBezTo>
                <a:cubicBezTo>
                  <a:pt x="1055915" y="258412"/>
                  <a:pt x="1036666" y="239101"/>
                  <a:pt x="1012372" y="229383"/>
                </a:cubicBezTo>
                <a:cubicBezTo>
                  <a:pt x="994229" y="222126"/>
                  <a:pt x="976481" y="213790"/>
                  <a:pt x="957943" y="207611"/>
                </a:cubicBezTo>
                <a:cubicBezTo>
                  <a:pt x="813607" y="159499"/>
                  <a:pt x="937812" y="204838"/>
                  <a:pt x="838200" y="174954"/>
                </a:cubicBezTo>
                <a:cubicBezTo>
                  <a:pt x="838165" y="174944"/>
                  <a:pt x="756575" y="147746"/>
                  <a:pt x="740229" y="142297"/>
                </a:cubicBezTo>
                <a:cubicBezTo>
                  <a:pt x="729343" y="138668"/>
                  <a:pt x="717835" y="136542"/>
                  <a:pt x="707572" y="131411"/>
                </a:cubicBezTo>
                <a:cubicBezTo>
                  <a:pt x="653766" y="104509"/>
                  <a:pt x="679424" y="114772"/>
                  <a:pt x="631372" y="98754"/>
                </a:cubicBezTo>
                <a:cubicBezTo>
                  <a:pt x="624115" y="91497"/>
                  <a:pt x="618140" y="82676"/>
                  <a:pt x="609600" y="76983"/>
                </a:cubicBezTo>
                <a:cubicBezTo>
                  <a:pt x="596098" y="67982"/>
                  <a:pt x="581124" y="61238"/>
                  <a:pt x="566057" y="55211"/>
                </a:cubicBezTo>
                <a:cubicBezTo>
                  <a:pt x="495554" y="27010"/>
                  <a:pt x="494751" y="32691"/>
                  <a:pt x="413657" y="22554"/>
                </a:cubicBezTo>
                <a:cubicBezTo>
                  <a:pt x="317171" y="-9607"/>
                  <a:pt x="371152" y="-1751"/>
                  <a:pt x="250372" y="11669"/>
                </a:cubicBezTo>
                <a:cubicBezTo>
                  <a:pt x="239486" y="15297"/>
                  <a:pt x="225828" y="14440"/>
                  <a:pt x="217714" y="22554"/>
                </a:cubicBezTo>
                <a:cubicBezTo>
                  <a:pt x="209600" y="30668"/>
                  <a:pt x="208574" y="43870"/>
                  <a:pt x="206829" y="55211"/>
                </a:cubicBezTo>
                <a:cubicBezTo>
                  <a:pt x="201284" y="91254"/>
                  <a:pt x="207475" y="129473"/>
                  <a:pt x="195943" y="164069"/>
                </a:cubicBezTo>
                <a:cubicBezTo>
                  <a:pt x="191806" y="176481"/>
                  <a:pt x="174172" y="178583"/>
                  <a:pt x="163286" y="185840"/>
                </a:cubicBezTo>
                <a:cubicBezTo>
                  <a:pt x="159657" y="225754"/>
                  <a:pt x="160798" y="266394"/>
                  <a:pt x="152400" y="305583"/>
                </a:cubicBezTo>
                <a:cubicBezTo>
                  <a:pt x="149659" y="318375"/>
                  <a:pt x="137360" y="327022"/>
                  <a:pt x="130629" y="338240"/>
                </a:cubicBezTo>
                <a:cubicBezTo>
                  <a:pt x="126455" y="345197"/>
                  <a:pt x="123372" y="352754"/>
                  <a:pt x="119743" y="360011"/>
                </a:cubicBezTo>
              </a:path>
            </a:pathLst>
          </a:custGeom>
          <a:solidFill>
            <a:srgbClr val="0070C0">
              <a:alpha val="43922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5043488" y="24257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chemeClr val="bg1"/>
                </a:solidFill>
              </a:rPr>
              <a:t>10.07.2011</a:t>
            </a:r>
            <a:endParaRPr lang="en-US" sz="1200" b="1">
              <a:solidFill>
                <a:schemeClr val="bg1"/>
              </a:solidFill>
            </a:endParaRPr>
          </a:p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6</a:t>
            </a:r>
            <a:r>
              <a:rPr lang="ru-RU" sz="1200" b="1">
                <a:solidFill>
                  <a:schemeClr val="bg1"/>
                </a:solidFill>
              </a:rPr>
              <a:t> </a:t>
            </a:r>
            <a:r>
              <a:rPr lang="en-US" sz="1200" b="1">
                <a:solidFill>
                  <a:schemeClr val="bg1"/>
                </a:solidFill>
              </a:rPr>
              <a:t>670</a:t>
            </a:r>
            <a:r>
              <a:rPr lang="ru-RU" sz="1200" b="1">
                <a:solidFill>
                  <a:schemeClr val="bg1"/>
                </a:solidFill>
              </a:rPr>
              <a:t>кв.м.</a:t>
            </a:r>
          </a:p>
        </p:txBody>
      </p: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8012113" y="4078288"/>
            <a:ext cx="1131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chemeClr val="bg1"/>
                </a:solidFill>
              </a:rPr>
              <a:t>15.10.2011</a:t>
            </a:r>
          </a:p>
          <a:p>
            <a:pPr eaLnBrk="1" hangingPunct="1"/>
            <a:r>
              <a:rPr lang="ru-RU" sz="1200" b="1">
                <a:solidFill>
                  <a:schemeClr val="bg1"/>
                </a:solidFill>
              </a:rPr>
              <a:t>33 657 кв.м.</a:t>
            </a:r>
          </a:p>
          <a:p>
            <a:pPr eaLnBrk="1" hangingPunct="1"/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6875463" y="34290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chemeClr val="bg1"/>
                </a:solidFill>
              </a:rPr>
              <a:t>20.12.2011</a:t>
            </a:r>
          </a:p>
          <a:p>
            <a:pPr eaLnBrk="1" hangingPunct="1"/>
            <a:r>
              <a:rPr lang="ru-RU" sz="1200" b="1">
                <a:solidFill>
                  <a:schemeClr val="bg1"/>
                </a:solidFill>
              </a:rPr>
              <a:t>16 572 кв.м.</a:t>
            </a:r>
          </a:p>
          <a:p>
            <a:pPr eaLnBrk="1" hangingPunct="1"/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7662" name="TextBox 13"/>
          <p:cNvSpPr txBox="1">
            <a:spLocks noChangeArrowheads="1"/>
          </p:cNvSpPr>
          <p:nvPr/>
        </p:nvSpPr>
        <p:spPr bwMode="auto">
          <a:xfrm>
            <a:off x="4932363" y="2906713"/>
            <a:ext cx="579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I</a:t>
            </a:r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1000" b="1">
                <a:solidFill>
                  <a:schemeClr val="bg1"/>
                </a:solidFill>
              </a:rPr>
              <a:t>этап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7663" name="TextBox 19"/>
          <p:cNvSpPr txBox="1">
            <a:spLocks noChangeArrowheads="1"/>
          </p:cNvSpPr>
          <p:nvPr/>
        </p:nvSpPr>
        <p:spPr bwMode="auto">
          <a:xfrm>
            <a:off x="6875463" y="3852863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III</a:t>
            </a:r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1000" b="1">
                <a:solidFill>
                  <a:schemeClr val="bg1"/>
                </a:solidFill>
              </a:rPr>
              <a:t>этап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7664" name="TextBox 20"/>
          <p:cNvSpPr txBox="1">
            <a:spLocks noChangeArrowheads="1"/>
          </p:cNvSpPr>
          <p:nvPr/>
        </p:nvSpPr>
        <p:spPr bwMode="auto">
          <a:xfrm>
            <a:off x="8027988" y="4495800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II</a:t>
            </a:r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1000" b="1">
                <a:solidFill>
                  <a:schemeClr val="bg1"/>
                </a:solidFill>
              </a:rPr>
              <a:t>этап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7665" name="TextBox 18"/>
          <p:cNvSpPr txBox="1">
            <a:spLocks noChangeArrowheads="1"/>
          </p:cNvSpPr>
          <p:nvPr/>
        </p:nvSpPr>
        <p:spPr bwMode="auto">
          <a:xfrm rot="-334615">
            <a:off x="2568575" y="3059113"/>
            <a:ext cx="1387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chemeClr val="bg1"/>
                </a:solidFill>
              </a:rPr>
              <a:t>Родильный дом</a:t>
            </a:r>
          </a:p>
        </p:txBody>
      </p:sp>
      <p:sp>
        <p:nvSpPr>
          <p:cNvPr id="27666" name="TextBox 22"/>
          <p:cNvSpPr txBox="1">
            <a:spLocks noChangeArrowheads="1"/>
          </p:cNvSpPr>
          <p:nvPr/>
        </p:nvSpPr>
        <p:spPr bwMode="auto">
          <a:xfrm rot="343295">
            <a:off x="2554288" y="1470025"/>
            <a:ext cx="1389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chemeClr val="bg1"/>
                </a:solidFill>
              </a:rPr>
              <a:t>Поликлиника</a:t>
            </a:r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 rot="-2110129">
            <a:off x="3446463" y="1787525"/>
            <a:ext cx="1389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chemeClr val="bg1"/>
                </a:solidFill>
              </a:rPr>
              <a:t>Пансионат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95838" y="3276600"/>
            <a:ext cx="247650" cy="2841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4</a:t>
            </a:r>
          </a:p>
        </p:txBody>
      </p:sp>
      <p:sp>
        <p:nvSpPr>
          <p:cNvPr id="26" name="Овал 25"/>
          <p:cNvSpPr/>
          <p:nvPr/>
        </p:nvSpPr>
        <p:spPr>
          <a:xfrm>
            <a:off x="5526088" y="3776663"/>
            <a:ext cx="246062" cy="2841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3</a:t>
            </a:r>
          </a:p>
        </p:txBody>
      </p:sp>
      <p:sp>
        <p:nvSpPr>
          <p:cNvPr id="27" name="Овал 26"/>
          <p:cNvSpPr/>
          <p:nvPr/>
        </p:nvSpPr>
        <p:spPr>
          <a:xfrm>
            <a:off x="6548438" y="4256088"/>
            <a:ext cx="247650" cy="2841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2</a:t>
            </a:r>
          </a:p>
        </p:txBody>
      </p:sp>
      <p:sp>
        <p:nvSpPr>
          <p:cNvPr id="28" name="Овал 27"/>
          <p:cNvSpPr/>
          <p:nvPr/>
        </p:nvSpPr>
        <p:spPr>
          <a:xfrm>
            <a:off x="7637463" y="5049838"/>
            <a:ext cx="247650" cy="2841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1</a:t>
            </a:r>
          </a:p>
        </p:txBody>
      </p:sp>
      <p:sp>
        <p:nvSpPr>
          <p:cNvPr id="29" name="Овал 28"/>
          <p:cNvSpPr/>
          <p:nvPr/>
        </p:nvSpPr>
        <p:spPr>
          <a:xfrm>
            <a:off x="8366125" y="3417888"/>
            <a:ext cx="247650" cy="2841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5</a:t>
            </a:r>
          </a:p>
        </p:txBody>
      </p:sp>
      <p:sp>
        <p:nvSpPr>
          <p:cNvPr id="30" name="Овал 29"/>
          <p:cNvSpPr/>
          <p:nvPr/>
        </p:nvSpPr>
        <p:spPr>
          <a:xfrm>
            <a:off x="7223125" y="2895600"/>
            <a:ext cx="247650" cy="2841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6</a:t>
            </a:r>
          </a:p>
        </p:txBody>
      </p:sp>
      <p:sp>
        <p:nvSpPr>
          <p:cNvPr id="31" name="Овал 30"/>
          <p:cNvSpPr/>
          <p:nvPr/>
        </p:nvSpPr>
        <p:spPr>
          <a:xfrm>
            <a:off x="6059488" y="2362200"/>
            <a:ext cx="246062" cy="2841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5113" y="5084763"/>
            <a:ext cx="530225" cy="2460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/>
                </a:solidFill>
              </a:rPr>
              <a:t>блок</a:t>
            </a:r>
          </a:p>
        </p:txBody>
      </p:sp>
      <p:sp>
        <p:nvSpPr>
          <p:cNvPr id="27676" name="TextBox 5119"/>
          <p:cNvSpPr txBox="1">
            <a:spLocks noChangeArrowheads="1"/>
          </p:cNvSpPr>
          <p:nvPr/>
        </p:nvSpPr>
        <p:spPr bwMode="auto">
          <a:xfrm>
            <a:off x="5978525" y="549275"/>
            <a:ext cx="3108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chemeClr val="bg1"/>
                </a:solidFill>
              </a:rPr>
              <a:t>Общая площадь РКБ – 114 тыс. кв.м.</a:t>
            </a:r>
          </a:p>
          <a:p>
            <a:pPr eaLnBrk="1" hangingPunct="1"/>
            <a:r>
              <a:rPr lang="ru-RU" sz="1200">
                <a:solidFill>
                  <a:schemeClr val="bg1"/>
                </a:solidFill>
              </a:rPr>
              <a:t>Площадь ремонта – 57 тыс. кв.м.</a:t>
            </a:r>
          </a:p>
          <a:p>
            <a:pPr eaLnBrk="1" hangingPunct="1"/>
            <a:r>
              <a:rPr lang="ru-RU" sz="1200">
                <a:solidFill>
                  <a:schemeClr val="bg1"/>
                </a:solidFill>
              </a:rPr>
              <a:t>Общая стоимость – 2,336 млрд. руб.</a:t>
            </a:r>
          </a:p>
          <a:p>
            <a:pPr eaLnBrk="1" hangingPunct="1"/>
            <a:endParaRPr lang="ru-RU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:\фото для премьер-министра\ФАСАД\фасад\альбом 0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33350"/>
            <a:ext cx="4356101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K:\фото для премьер-министра\ФАСАД\фасад\альбом 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289300"/>
            <a:ext cx="68326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21175" y="152400"/>
            <a:ext cx="4787900" cy="3128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Общая площадь капитального ремонта в 2011 году – 17 552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(Всего  за 2011-2012 -39 707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Финансирование за 2011 год – 384.6 млн. </a:t>
            </a:r>
            <a:r>
              <a:rPr lang="ru-RU" sz="1600" dirty="0" err="1">
                <a:solidFill>
                  <a:schemeClr val="tx1"/>
                </a:solidFill>
              </a:rPr>
              <a:t>руб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РФ – 252,6 млн. руб.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РТ (</a:t>
            </a:r>
            <a:r>
              <a:rPr lang="ru-RU" sz="1600" dirty="0" err="1">
                <a:solidFill>
                  <a:schemeClr val="tx1"/>
                </a:solidFill>
              </a:rPr>
              <a:t>софинансирование</a:t>
            </a:r>
            <a:r>
              <a:rPr lang="ru-RU" sz="1600" dirty="0">
                <a:solidFill>
                  <a:schemeClr val="tx1"/>
                </a:solidFill>
              </a:rPr>
              <a:t>) - 2,0 млн. руб. + 70 млн. </a:t>
            </a:r>
            <a:r>
              <a:rPr lang="ru-RU" sz="1600" dirty="0" err="1">
                <a:solidFill>
                  <a:schemeClr val="tx1"/>
                </a:solidFill>
              </a:rPr>
              <a:t>доп.финансирование</a:t>
            </a:r>
            <a:r>
              <a:rPr lang="ru-RU" sz="1600" dirty="0">
                <a:solidFill>
                  <a:schemeClr val="tx1"/>
                </a:solidFill>
              </a:rPr>
              <a:t> + 35 млн. руб. сводная смета МЗ РТ 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25 млн. руб. – программа «Доступная среда»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Норматив стоимости 1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 – 14 507 руб. </a:t>
            </a:r>
          </a:p>
        </p:txBody>
      </p:sp>
      <p:sp>
        <p:nvSpPr>
          <p:cNvPr id="28677" name="Прямоугольник 3"/>
          <p:cNvSpPr>
            <a:spLocks noChangeArrowheads="1"/>
          </p:cNvSpPr>
          <p:nvPr/>
        </p:nvSpPr>
        <p:spPr bwMode="auto">
          <a:xfrm>
            <a:off x="6007100" y="3392488"/>
            <a:ext cx="162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ДРКБ</a:t>
            </a:r>
            <a:endParaRPr lang="ru-RU"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888" y="1235075"/>
            <a:ext cx="4418012" cy="5445125"/>
          </a:xfrm>
        </p:spPr>
      </p:pic>
      <p:pic>
        <p:nvPicPr>
          <p:cNvPr id="2969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35075"/>
            <a:ext cx="363061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Заголовок 6"/>
          <p:cNvSpPr>
            <a:spLocks noGrp="1"/>
          </p:cNvSpPr>
          <p:nvPr>
            <p:ph type="title" idx="4294967295"/>
          </p:nvPr>
        </p:nvSpPr>
        <p:spPr>
          <a:xfrm>
            <a:off x="985838" y="152400"/>
            <a:ext cx="5999162" cy="523875"/>
          </a:xfrm>
        </p:spPr>
        <p:txBody>
          <a:bodyPr>
            <a:spAutoFit/>
          </a:bodyPr>
          <a:lstStyle/>
          <a:p>
            <a:pPr algn="l"/>
            <a:r>
              <a:rPr lang="ru-RU" sz="2800" b="1" smtClean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КОРПУС А, БЛОК №4</a:t>
            </a:r>
            <a:r>
              <a:rPr lang="en-US" sz="2800" b="1" smtClean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800" b="1" smtClean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И 7 РКБ</a:t>
            </a:r>
          </a:p>
        </p:txBody>
      </p:sp>
      <p:sp>
        <p:nvSpPr>
          <p:cNvPr id="11" name="Номер слайда 10"/>
          <p:cNvSpPr txBox="1">
            <a:spLocks noGrp="1"/>
          </p:cNvSpPr>
          <p:nvPr/>
        </p:nvSpPr>
        <p:spPr bwMode="auto">
          <a:xfrm>
            <a:off x="8567738" y="6381750"/>
            <a:ext cx="406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CA15825-C4B0-4636-A3E7-9EB9EF5143E4}" type="slidenum">
              <a:rPr lang="ru-RU" sz="1400">
                <a:latin typeface="+mn-lt"/>
              </a:rPr>
              <a:pPr algn="r">
                <a:defRPr/>
              </a:pPr>
              <a:t>24</a:t>
            </a:fld>
            <a:endParaRPr lang="ru-RU" sz="1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130175"/>
            <a:ext cx="4870450" cy="527050"/>
          </a:xfrm>
        </p:spPr>
        <p:txBody>
          <a:bodyPr/>
          <a:lstStyle/>
          <a:p>
            <a:pPr algn="l"/>
            <a:r>
              <a:rPr lang="ru-RU" sz="2800" b="1" smtClean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ОРДИНАТОРСКАЯ РКБ</a:t>
            </a:r>
          </a:p>
        </p:txBody>
      </p:sp>
      <p:pic>
        <p:nvPicPr>
          <p:cNvPr id="30723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  <p:sp>
        <p:nvSpPr>
          <p:cNvPr id="11" name="Номер слайда 10"/>
          <p:cNvSpPr txBox="1">
            <a:spLocks noGrp="1"/>
          </p:cNvSpPr>
          <p:nvPr/>
        </p:nvSpPr>
        <p:spPr bwMode="auto">
          <a:xfrm>
            <a:off x="8496300" y="6381750"/>
            <a:ext cx="406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136B347-E054-4AF7-B54D-9FD1C2386E6D}" type="slidenum">
              <a:rPr lang="ru-RU" sz="1400">
                <a:latin typeface="+mn-lt"/>
              </a:rPr>
              <a:pPr algn="r">
                <a:defRPr/>
              </a:pPr>
              <a:t>25</a:t>
            </a:fld>
            <a:endParaRPr lang="ru-RU" sz="1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033463" y="152400"/>
            <a:ext cx="2998787" cy="490538"/>
          </a:xfrm>
        </p:spPr>
        <p:txBody>
          <a:bodyPr/>
          <a:lstStyle/>
          <a:p>
            <a:pPr algn="l"/>
            <a:r>
              <a:rPr lang="ru-RU" sz="2800" b="1" smtClean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ХОЛЛ ДРКБ</a:t>
            </a:r>
          </a:p>
        </p:txBody>
      </p:sp>
      <p:pic>
        <p:nvPicPr>
          <p:cNvPr id="31747" name="Объект 9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11" name="Номер слайда 10"/>
          <p:cNvSpPr txBox="1">
            <a:spLocks noGrp="1"/>
          </p:cNvSpPr>
          <p:nvPr/>
        </p:nvSpPr>
        <p:spPr bwMode="auto">
          <a:xfrm>
            <a:off x="8496300" y="6381750"/>
            <a:ext cx="406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DB55C92-0188-4928-95A3-67A803B0831E}" type="slidenum">
              <a:rPr lang="ru-RU" sz="1400">
                <a:latin typeface="+mn-lt"/>
              </a:rPr>
              <a:pPr algn="r">
                <a:defRPr/>
              </a:pPr>
              <a:t>26</a:t>
            </a:fld>
            <a:endParaRPr lang="ru-RU" sz="1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://kazan2013.ru/wp-content/themes/uni2013new/images/wallpapers/1920x1080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771" name="Picture 3" descr="C:\Users\Дамир\Pictures\1920x1080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9144000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>
            <a:spLocks noChangeArrowheads="1"/>
          </p:cNvSpPr>
          <p:nvPr/>
        </p:nvSpPr>
        <p:spPr bwMode="auto">
          <a:xfrm>
            <a:off x="4284663" y="1412875"/>
            <a:ext cx="4608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0" y="6416675"/>
            <a:ext cx="200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Tahoma" pitchFamily="34" charset="0"/>
              </a:rPr>
              <a:t>www.minzdrav.tatar.ru</a:t>
            </a:r>
            <a:endParaRPr lang="ru-RU" sz="1200" b="1">
              <a:latin typeface="Tahoma" pitchFamily="34" charset="0"/>
            </a:endParaRPr>
          </a:p>
        </p:txBody>
      </p:sp>
      <p:sp>
        <p:nvSpPr>
          <p:cNvPr id="37967" name="Rectangle 79"/>
          <p:cNvSpPr>
            <a:spLocks noChangeArrowheads="1"/>
          </p:cNvSpPr>
          <p:nvPr/>
        </p:nvSpPr>
        <p:spPr bwMode="auto">
          <a:xfrm>
            <a:off x="4429125" y="1082675"/>
            <a:ext cx="46799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ФИНАНСИРОВАНИЕ </a:t>
            </a:r>
          </a:p>
          <a:p>
            <a:pPr algn="ctr"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БЮДЖЕТ </a:t>
            </a:r>
            <a:r>
              <a:rPr lang="ru-RU" b="1" dirty="0"/>
              <a:t>РФ</a:t>
            </a:r>
            <a:r>
              <a:rPr lang="ru-RU" dirty="0"/>
              <a:t> </a:t>
            </a:r>
            <a:r>
              <a:rPr lang="ru-RU" i="1" dirty="0"/>
              <a:t> - </a:t>
            </a:r>
            <a:r>
              <a:rPr lang="ru-RU" sz="2400" b="1" dirty="0">
                <a:solidFill>
                  <a:srgbClr val="C00000"/>
                </a:solidFill>
              </a:rPr>
              <a:t>911,728 млн. руб.</a:t>
            </a:r>
          </a:p>
          <a:p>
            <a:pPr>
              <a:defRPr/>
            </a:pPr>
            <a:endParaRPr lang="ru-RU" i="1" dirty="0"/>
          </a:p>
          <a:p>
            <a:pPr>
              <a:defRPr/>
            </a:pPr>
            <a:r>
              <a:rPr lang="ru-RU" dirty="0"/>
              <a:t>БЮДЖЕТ </a:t>
            </a:r>
            <a:r>
              <a:rPr lang="ru-RU" b="1" dirty="0"/>
              <a:t>РТ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-  </a:t>
            </a:r>
            <a:r>
              <a:rPr lang="ru-RU" sz="2400" b="1" dirty="0">
                <a:solidFill>
                  <a:srgbClr val="C00000"/>
                </a:solidFill>
              </a:rPr>
              <a:t>571,716 млн. руб.</a:t>
            </a:r>
          </a:p>
        </p:txBody>
      </p:sp>
      <p:pic>
        <p:nvPicPr>
          <p:cNvPr id="8197" name="Picture 11" descr="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035050"/>
            <a:ext cx="2951162" cy="22145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35038" y="80963"/>
            <a:ext cx="55086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ПРИОРИТЕТНЫЙ НАЦИОНАЛЬНЫЙ ПРОЕКТ «ЗДОРОВЬЕ» В РЕСПУБЛИКЕ ТАТАРСТАН</a:t>
            </a:r>
          </a:p>
        </p:txBody>
      </p:sp>
      <p:sp>
        <p:nvSpPr>
          <p:cNvPr id="16" name="Номер слайда 10"/>
          <p:cNvSpPr txBox="1">
            <a:spLocks noGrp="1"/>
          </p:cNvSpPr>
          <p:nvPr/>
        </p:nvSpPr>
        <p:spPr bwMode="auto">
          <a:xfrm>
            <a:off x="8388350" y="6381750"/>
            <a:ext cx="2984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EC11E3F-3FC5-4022-B392-C843AC1A4478}" type="slidenum">
              <a:rPr lang="ru-RU" sz="1400">
                <a:latin typeface="+mn-lt"/>
              </a:rPr>
              <a:pPr algn="r">
                <a:defRPr/>
              </a:pPr>
              <a:t>3</a:t>
            </a:fld>
            <a:endParaRPr lang="ru-RU" sz="1400">
              <a:latin typeface="+mn-lt"/>
            </a:endParaRPr>
          </a:p>
        </p:txBody>
      </p:sp>
      <p:pic>
        <p:nvPicPr>
          <p:cNvPr id="8200" name="Picture 13" descr="C:\Users\nurmiev\Pictures\6 мая 2010 ТРИ\6 мая 2010 ТРИ 0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19175"/>
            <a:ext cx="16795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7" descr="IMG_59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832350"/>
            <a:ext cx="206851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3" descr="IMG_39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3900"/>
            <a:ext cx="266223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 descr="C:\Users\nurmiev\Pictures\6 мая 2010 ТРИ\6 мая 2010 ТРИ 1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30563"/>
            <a:ext cx="20383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4" descr="C:\Users\nurmiev\Pictures\РКОД\IMG_0823.psd=копирование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4432300"/>
            <a:ext cx="316388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" descr="Без имени-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2921000"/>
            <a:ext cx="2590800" cy="176688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4" descr="DSC_026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16238"/>
            <a:ext cx="2808288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9"/>
          <p:cNvSpPr>
            <a:spLocks noChangeArrowheads="1"/>
          </p:cNvSpPr>
          <p:nvPr/>
        </p:nvSpPr>
        <p:spPr bwMode="auto">
          <a:xfrm>
            <a:off x="4067175" y="1844675"/>
            <a:ext cx="4824413" cy="1368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</p:txBody>
      </p:sp>
      <p:sp>
        <p:nvSpPr>
          <p:cNvPr id="9219" name="Text Box 19"/>
          <p:cNvSpPr txBox="1">
            <a:spLocks noChangeArrowheads="1"/>
          </p:cNvSpPr>
          <p:nvPr/>
        </p:nvSpPr>
        <p:spPr bwMode="auto">
          <a:xfrm>
            <a:off x="755650" y="4264025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За январь-июль 2011 года дополнительные выплаты средств федерального бюджета  составили</a:t>
            </a:r>
            <a:r>
              <a:rPr lang="ru-RU" b="1">
                <a:solidFill>
                  <a:srgbClr val="663300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431,501 млн.рублей</a:t>
            </a:r>
          </a:p>
        </p:txBody>
      </p:sp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935038" y="5176838"/>
            <a:ext cx="76327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В </a:t>
            </a:r>
            <a:r>
              <a:rPr lang="ru-RU" b="1">
                <a:solidFill>
                  <a:srgbClr val="C00000"/>
                </a:solidFill>
              </a:rPr>
              <a:t>1341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b="1"/>
              <a:t>случае были удержаны выплаты стимулирующего характера по причине не выполнения критериев оценки эффективности деятельности специалистов первичного звена</a:t>
            </a:r>
            <a:r>
              <a:rPr lang="ru-RU" b="1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9221" name="Rectangle 23"/>
          <p:cNvSpPr>
            <a:spLocks noChangeArrowheads="1"/>
          </p:cNvSpPr>
          <p:nvPr/>
        </p:nvSpPr>
        <p:spPr bwMode="auto">
          <a:xfrm>
            <a:off x="0" y="1233488"/>
            <a:ext cx="4500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Регистр медицинских  работников участковой службы –</a:t>
            </a:r>
            <a:r>
              <a:rPr lang="ru-RU" b="1">
                <a:solidFill>
                  <a:srgbClr val="660066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5 326 </a:t>
            </a:r>
            <a:r>
              <a:rPr lang="ru-RU" b="1">
                <a:solidFill>
                  <a:srgbClr val="663300"/>
                </a:solidFill>
              </a:rPr>
              <a:t>человек</a:t>
            </a:r>
            <a:r>
              <a:rPr lang="ru-RU" b="1">
                <a:solidFill>
                  <a:srgbClr val="660066"/>
                </a:solidFill>
              </a:rPr>
              <a:t>    </a:t>
            </a:r>
          </a:p>
        </p:txBody>
      </p:sp>
      <p:sp>
        <p:nvSpPr>
          <p:cNvPr id="9222" name="Rectangle 24"/>
          <p:cNvSpPr>
            <a:spLocks noChangeArrowheads="1"/>
          </p:cNvSpPr>
          <p:nvPr/>
        </p:nvSpPr>
        <p:spPr bwMode="auto">
          <a:xfrm>
            <a:off x="4608513" y="1233488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Регистр сотрудников службы СМП и ФАПов</a:t>
            </a:r>
            <a:r>
              <a:rPr lang="ru-RU" b="1">
                <a:solidFill>
                  <a:srgbClr val="660066"/>
                </a:solidFill>
              </a:rPr>
              <a:t> </a:t>
            </a:r>
            <a:r>
              <a:rPr lang="ru-RU" b="1">
                <a:solidFill>
                  <a:srgbClr val="663300"/>
                </a:solidFill>
              </a:rPr>
              <a:t>–</a:t>
            </a:r>
            <a:r>
              <a:rPr lang="ru-RU" b="1">
                <a:solidFill>
                  <a:srgbClr val="660066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4 208</a:t>
            </a:r>
            <a:r>
              <a:rPr lang="ru-RU" b="1">
                <a:solidFill>
                  <a:srgbClr val="FF3366"/>
                </a:solidFill>
              </a:rPr>
              <a:t> </a:t>
            </a:r>
            <a:r>
              <a:rPr lang="ru-RU" b="1">
                <a:solidFill>
                  <a:srgbClr val="663300"/>
                </a:solidFill>
              </a:rPr>
              <a:t>человек</a:t>
            </a:r>
          </a:p>
        </p:txBody>
      </p:sp>
      <p:grpSp>
        <p:nvGrpSpPr>
          <p:cNvPr id="9223" name="Group 26"/>
          <p:cNvGrpSpPr>
            <a:grpSpLocks/>
          </p:cNvGrpSpPr>
          <p:nvPr/>
        </p:nvGrpSpPr>
        <p:grpSpPr bwMode="auto">
          <a:xfrm>
            <a:off x="4032250" y="2565400"/>
            <a:ext cx="1116013" cy="984250"/>
            <a:chOff x="5057" y="3700"/>
            <a:chExt cx="703" cy="620"/>
          </a:xfrm>
        </p:grpSpPr>
        <p:pic>
          <p:nvPicPr>
            <p:cNvPr id="9228" name="Picture 27" descr="Деньги (монеты стопкой)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3700"/>
              <a:ext cx="703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5329" y="4020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ru-RU" b="1">
                <a:solidFill>
                  <a:srgbClr val="985A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00113" y="80963"/>
            <a:ext cx="59039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ДОПОЛНИТЕЛЬНЫЕ ДЕНЕЖНЫЕ ВЫПЛАТЫ СПЕЦИАЛИСТАМ ПЕРВИЧНОГО ЗВЕНА</a:t>
            </a:r>
          </a:p>
        </p:txBody>
      </p:sp>
      <p:sp>
        <p:nvSpPr>
          <p:cNvPr id="19" name="Номер слайда 10"/>
          <p:cNvSpPr txBox="1">
            <a:spLocks noGrp="1"/>
          </p:cNvSpPr>
          <p:nvPr/>
        </p:nvSpPr>
        <p:spPr bwMode="auto">
          <a:xfrm>
            <a:off x="8388350" y="6381750"/>
            <a:ext cx="2984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EFA7348-DB80-48DB-B930-7F0770C8CCF5}" type="slidenum">
              <a:rPr lang="ru-RU" sz="1400">
                <a:latin typeface="+mn-lt"/>
              </a:rPr>
              <a:pPr algn="r">
                <a:defRPr/>
              </a:pPr>
              <a:t>4</a:t>
            </a:fld>
            <a:endParaRPr lang="ru-RU" sz="1400">
              <a:latin typeface="+mn-lt"/>
            </a:endParaRPr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425" y="2154238"/>
            <a:ext cx="2449513" cy="183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2154238"/>
            <a:ext cx="2755900" cy="183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/>
          <p:cNvSpPr txBox="1">
            <a:spLocks noChangeArrowheads="1"/>
          </p:cNvSpPr>
          <p:nvPr/>
        </p:nvSpPr>
        <p:spPr bwMode="auto">
          <a:xfrm>
            <a:off x="4284663" y="1412875"/>
            <a:ext cx="4608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0243" name="AutoShape 9"/>
          <p:cNvSpPr>
            <a:spLocks noChangeArrowheads="1"/>
          </p:cNvSpPr>
          <p:nvPr/>
        </p:nvSpPr>
        <p:spPr bwMode="auto">
          <a:xfrm>
            <a:off x="250825" y="1844675"/>
            <a:ext cx="8640763" cy="1368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9500" y="152400"/>
            <a:ext cx="36290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ЗАПУЩЕННОСТЬ ЗНО</a:t>
            </a:r>
          </a:p>
        </p:txBody>
      </p:sp>
      <p:graphicFrame>
        <p:nvGraphicFramePr>
          <p:cNvPr id="10246" name="Объект 4"/>
          <p:cNvGraphicFramePr>
            <a:graphicFrameLocks noChangeAspect="1"/>
          </p:cNvGraphicFramePr>
          <p:nvPr/>
        </p:nvGraphicFramePr>
        <p:xfrm>
          <a:off x="0" y="914400"/>
          <a:ext cx="8677275" cy="568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Диаграмма" r:id="rId4" imgW="4562551" imgH="4067251" progId="MSGraph.Chart.8">
                  <p:embed followColorScheme="full"/>
                </p:oleObj>
              </mc:Choice>
              <mc:Fallback>
                <p:oleObj name="Диаграмма" r:id="rId4" imgW="4562551" imgH="4067251" progId="MSGraph.Chart.8">
                  <p:embed followColorScheme="full"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8677275" cy="568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Номер слайда 10"/>
          <p:cNvSpPr txBox="1">
            <a:spLocks noGrp="1"/>
          </p:cNvSpPr>
          <p:nvPr/>
        </p:nvSpPr>
        <p:spPr bwMode="auto">
          <a:xfrm>
            <a:off x="8388350" y="6381750"/>
            <a:ext cx="2984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F49A376-6C72-45DE-BD3A-7556F383A2E0}" type="slidenum">
              <a:rPr lang="ru-RU" sz="1400">
                <a:latin typeface="+mn-lt"/>
              </a:rPr>
              <a:pPr algn="r">
                <a:defRPr/>
              </a:pPr>
              <a:t>5</a:t>
            </a:fld>
            <a:endParaRPr lang="ru-RU" sz="1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869" name="Group 229"/>
          <p:cNvGraphicFramePr>
            <a:graphicFrameLocks noGrp="1"/>
          </p:cNvGraphicFramePr>
          <p:nvPr>
            <p:ph idx="1"/>
          </p:nvPr>
        </p:nvGraphicFramePr>
        <p:xfrm>
          <a:off x="360363" y="1196975"/>
          <a:ext cx="8532812" cy="48133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69875"/>
                <a:gridCol w="3181350"/>
                <a:gridCol w="2381250"/>
                <a:gridCol w="2700337"/>
              </a:tblGrid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Учреждение здравоохранения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специалистов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Сумма снижения выплат (руб.)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715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Агрызская ЦРБ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Актанышская ЦРБ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Атнинская ЦРБ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Менделеевская ЦРБ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225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руб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Дрожжановская ЦРБ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1 000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руб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Спасская ЦРБ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1 500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руб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Апастовская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ЦРБ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3 000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руб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pSp>
        <p:nvGrpSpPr>
          <p:cNvPr id="11313" name="Group 230"/>
          <p:cNvGrpSpPr>
            <a:grpSpLocks/>
          </p:cNvGrpSpPr>
          <p:nvPr/>
        </p:nvGrpSpPr>
        <p:grpSpPr bwMode="auto">
          <a:xfrm>
            <a:off x="71438" y="6067425"/>
            <a:ext cx="900112" cy="790575"/>
            <a:chOff x="5057" y="3700"/>
            <a:chExt cx="703" cy="620"/>
          </a:xfrm>
        </p:grpSpPr>
        <p:pic>
          <p:nvPicPr>
            <p:cNvPr id="11316" name="Picture 231" descr="Деньги (монеты стопкой)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3700"/>
              <a:ext cx="703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72" name="Text Box 232"/>
            <p:cNvSpPr txBox="1">
              <a:spLocks noChangeArrowheads="1"/>
            </p:cNvSpPr>
            <p:nvPr/>
          </p:nvSpPr>
          <p:spPr bwMode="auto">
            <a:xfrm>
              <a:off x="5329" y="4020"/>
              <a:ext cx="40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ru-RU" b="1">
                <a:solidFill>
                  <a:srgbClr val="985A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50925" y="152400"/>
            <a:ext cx="54657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>
              <a:defRPr/>
            </a:pPr>
            <a:r>
              <a:rPr lang="ru-RU" sz="2400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ИНДИКАТИВНОЕ УПРАВЛЕНИЕ</a:t>
            </a:r>
          </a:p>
        </p:txBody>
      </p:sp>
      <p:sp>
        <p:nvSpPr>
          <p:cNvPr id="12" name="Номер слайда 10"/>
          <p:cNvSpPr txBox="1">
            <a:spLocks noGrp="1"/>
          </p:cNvSpPr>
          <p:nvPr/>
        </p:nvSpPr>
        <p:spPr bwMode="auto">
          <a:xfrm>
            <a:off x="8388350" y="6381750"/>
            <a:ext cx="2984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A1B34B2-42E0-46AC-BAF6-E1E884314970}" type="slidenum">
              <a:rPr lang="ru-RU" sz="1400">
                <a:latin typeface="+mn-lt"/>
              </a:rPr>
              <a:pPr algn="r">
                <a:defRPr/>
              </a:pPr>
              <a:t>6</a:t>
            </a:fld>
            <a:endParaRPr lang="ru-RU" sz="1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/>
          <p:cNvSpPr txBox="1">
            <a:spLocks noChangeArrowheads="1"/>
          </p:cNvSpPr>
          <p:nvPr/>
        </p:nvSpPr>
        <p:spPr bwMode="auto">
          <a:xfrm>
            <a:off x="4284663" y="1412875"/>
            <a:ext cx="4608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2291" name="AutoShape 9"/>
          <p:cNvSpPr>
            <a:spLocks noChangeArrowheads="1"/>
          </p:cNvSpPr>
          <p:nvPr/>
        </p:nvSpPr>
        <p:spPr bwMode="auto">
          <a:xfrm>
            <a:off x="250825" y="1844675"/>
            <a:ext cx="8640763" cy="1368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  <a:p>
            <a:pPr algn="ctr" eaLnBrk="0" hangingPunct="0"/>
            <a:endParaRPr lang="ru-RU" sz="2000">
              <a:latin typeface="Tahoma" pitchFamily="34" charset="0"/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576263" y="1084263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/>
              <a:t>По состоянию на 05.08.2011:</a:t>
            </a:r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auto">
          <a:xfrm>
            <a:off x="5148263" y="3429000"/>
            <a:ext cx="3995737" cy="2160588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55600" algn="r" eaLnBrk="0" hangingPunct="0">
              <a:defRPr/>
            </a:pPr>
            <a:r>
              <a:rPr lang="ru-RU" b="1" u="sng" dirty="0">
                <a:solidFill>
                  <a:srgbClr val="C00000"/>
                </a:solidFill>
              </a:rPr>
              <a:t>Не представили счета-реестры </a:t>
            </a:r>
          </a:p>
          <a:p>
            <a:pPr algn="r" eaLnBrk="0" hangingPunct="0"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Кайбицкая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ЦРБ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Актанышская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ЦРБ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Аксубаевская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ЦРБ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08063" y="158750"/>
            <a:ext cx="70929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 </a:t>
            </a:r>
            <a:r>
              <a:rPr lang="ru-RU" sz="2400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ДОПОЛНИТЕЛЬНАЯ ДИСПАНСЕРИЗАЦИЯ</a:t>
            </a:r>
          </a:p>
        </p:txBody>
      </p:sp>
      <p:graphicFrame>
        <p:nvGraphicFramePr>
          <p:cNvPr id="12296" name="Объект 2"/>
          <p:cNvGraphicFramePr>
            <a:graphicFrameLocks noChangeAspect="1"/>
          </p:cNvGraphicFramePr>
          <p:nvPr/>
        </p:nvGraphicFramePr>
        <p:xfrm>
          <a:off x="261938" y="1449388"/>
          <a:ext cx="6289675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Диаграмма" r:id="rId4" imgW="4562551" imgH="4067251" progId="MSGraph.Chart.8">
                  <p:embed followColorScheme="full"/>
                </p:oleObj>
              </mc:Choice>
              <mc:Fallback>
                <p:oleObj name="Диаграмма" r:id="rId4" imgW="4562551" imgH="4067251" progId="MSGraph.Chart.8">
                  <p:embed followColorScheme="full"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449388"/>
                        <a:ext cx="6289675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Номер слайда 10"/>
          <p:cNvSpPr txBox="1">
            <a:spLocks noGrp="1"/>
          </p:cNvSpPr>
          <p:nvPr/>
        </p:nvSpPr>
        <p:spPr bwMode="auto">
          <a:xfrm>
            <a:off x="8388350" y="6381750"/>
            <a:ext cx="2984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E21C062-D86A-4C3D-B89E-9C2D1B8F663A}" type="slidenum">
              <a:rPr lang="ru-RU" sz="1400">
                <a:latin typeface="+mn-lt"/>
              </a:rPr>
              <a:pPr algn="r">
                <a:defRPr/>
              </a:pPr>
              <a:t>7</a:t>
            </a:fld>
            <a:endParaRPr lang="ru-RU" sz="1400">
              <a:latin typeface="+mn-lt"/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63364"/>
            <a:ext cx="2986399" cy="1900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3188" y="1196975"/>
            <a:ext cx="9042400" cy="2268538"/>
          </a:xfrm>
          <a:ln>
            <a:miter lim="800000"/>
            <a:headEnd/>
            <a:tailEnd/>
          </a:ln>
        </p:spPr>
        <p:txBody>
          <a:bodyPr lIns="130046" tIns="65023" rIns="130046" bIns="65023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000" kern="1200" cap="all" dirty="0" smtClean="0">
                <a:latin typeface="Times New Roman" pitchFamily="18" charset="0"/>
                <a:cs typeface="Times New Roman" pitchFamily="18" charset="0"/>
              </a:rPr>
              <a:t>ДЛЯ ТОГО ЧТОБЫ ПОЛУЧИТЬ СТАТИСТИЧЕСКИ ДОСТОВЕРНЫЙ РЕЗУЛЬТАТ В ВИДЕ СНИЖЕНИЯ СМЕРТНОСТИ – ВАЖЕН ОХВАТ НАСЕЛЕНИЯ –НЕ МЕНЕЕ 70 % ОТ ПОДЛЕЖАЩИХ ОСМОТРУ ГРУПП</a:t>
            </a:r>
            <a:endParaRPr lang="en-US" sz="3000" kern="12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9750" y="3608388"/>
            <a:ext cx="7488238" cy="2630487"/>
          </a:xfrm>
        </p:spPr>
        <p:txBody>
          <a:bodyPr lIns="91435" tIns="45718" rIns="91435" bIns="45718"/>
          <a:lstStyle/>
          <a:p>
            <a:pPr marL="487363" indent="-487363" eaLnBrk="1" hangingPunct="1"/>
            <a:r>
              <a:rPr lang="ru-RU" sz="2800" smtClean="0">
                <a:latin typeface="Times" pitchFamily="18" charset="0"/>
                <a:sym typeface="Times" pitchFamily="18" charset="0"/>
              </a:rPr>
              <a:t>В рамках программы дополнительной диспансеризации и отраслевой программы ранней диагностики рака молочной железы маммографию проходят не более 30% подлежащего осмотру </a:t>
            </a:r>
            <a:r>
              <a:rPr lang="ru-RU" sz="2800" smtClean="0">
                <a:latin typeface="Times New Roman" pitchFamily="18" charset="0"/>
                <a:sym typeface="Times" pitchFamily="18" charset="0"/>
              </a:rPr>
              <a:t>женщин</a:t>
            </a:r>
          </a:p>
          <a:p>
            <a:pPr marL="487363" indent="-487363" eaLnBrk="1" hangingPunct="1"/>
            <a:endParaRPr lang="en-US" sz="2800" smtClean="0">
              <a:latin typeface="Times" pitchFamily="18" charset="0"/>
              <a:sym typeface="Times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4250" y="152400"/>
            <a:ext cx="56038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ЭФФЕКТИВНОСТЬ МЕРОПРИЯТИЙ</a:t>
            </a:r>
          </a:p>
        </p:txBody>
      </p:sp>
      <p:sp>
        <p:nvSpPr>
          <p:cNvPr id="10" name="Номер слайда 10"/>
          <p:cNvSpPr txBox="1">
            <a:spLocks noGrp="1"/>
          </p:cNvSpPr>
          <p:nvPr/>
        </p:nvSpPr>
        <p:spPr bwMode="auto">
          <a:xfrm>
            <a:off x="8388350" y="6381750"/>
            <a:ext cx="2984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E4B83B9-1B63-4973-AB79-5C41479CD6CF}" type="slidenum">
              <a:rPr lang="ru-RU" sz="1400">
                <a:latin typeface="+mn-lt"/>
              </a:rPr>
              <a:pPr algn="r">
                <a:defRPr/>
              </a:pPr>
              <a:t>8</a:t>
            </a:fld>
            <a:endParaRPr lang="ru-RU" sz="1400">
              <a:latin typeface="+mn-lt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17" y="3248980"/>
            <a:ext cx="1044116" cy="188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0025" y="1258888"/>
          <a:ext cx="6651625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r:id="rId4" imgW="6651312" imgH="4474852" progId="Excel.Chart.8">
                  <p:embed/>
                </p:oleObj>
              </mc:Choice>
              <mc:Fallback>
                <p:oleObj r:id="rId4" imgW="6651312" imgH="4474852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258888"/>
                        <a:ext cx="6651625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051050" y="5703888"/>
            <a:ext cx="266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Всего - 239 ДТП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550" y="190500"/>
            <a:ext cx="7453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rPr>
              <a:t>ПРОФИЛЬ АВАРИЙНОСТИ (ДТП) НА ФАД М-7</a:t>
            </a:r>
          </a:p>
        </p:txBody>
      </p:sp>
      <p:sp>
        <p:nvSpPr>
          <p:cNvPr id="12" name="Номер слайда 10"/>
          <p:cNvSpPr txBox="1">
            <a:spLocks noGrp="1"/>
          </p:cNvSpPr>
          <p:nvPr/>
        </p:nvSpPr>
        <p:spPr bwMode="auto">
          <a:xfrm>
            <a:off x="8388350" y="6381750"/>
            <a:ext cx="2984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90BB50F-63FD-45A4-860F-457F14282403}" type="slidenum">
              <a:rPr lang="ru-RU" sz="1400">
                <a:latin typeface="+mn-lt"/>
              </a:rPr>
              <a:pPr algn="r">
                <a:defRPr/>
              </a:pPr>
              <a:t>9</a:t>
            </a:fld>
            <a:endParaRPr lang="ru-RU" sz="1400">
              <a:latin typeface="+mn-lt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02475" y="2960688"/>
            <a:ext cx="1836738" cy="11414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 rotWithShape="1">
          <a:blip r:embed="rId7"/>
          <a:srcRect/>
          <a:stretch/>
        </p:blipFill>
        <p:spPr bwMode="auto">
          <a:xfrm>
            <a:off x="7102475" y="1592263"/>
            <a:ext cx="1862138" cy="12414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4221163"/>
            <a:ext cx="1871663" cy="1403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1125</Words>
  <Application>Microsoft Office PowerPoint</Application>
  <PresentationFormat>Экран (4:3)</PresentationFormat>
  <Paragraphs>367</Paragraphs>
  <Slides>27</Slides>
  <Notes>10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Times</vt:lpstr>
      <vt:lpstr>Оформление по умолчанию</vt:lpstr>
      <vt:lpstr>Диаграмма Microsoft Graph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ТОГО ЧТОБЫ ПОЛУЧИТЬ СТАТИСТИЧЕСКИ ДОСТОВЕРНЫЙ РЕЗУЛЬТАТ В ВИДЕ СНИЖЕНИЯ СМЕРТНОСТИ – ВАЖЕН ОХВАТ НАСЕЛЕНИЯ –НЕ МЕНЕЕ 70 % ОТ ПОДЛЕЖАЩИХ ОСМОТРУ ГРУПП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Росздравнадзора по РТ</vt:lpstr>
      <vt:lpstr>Презентация PowerPoint</vt:lpstr>
      <vt:lpstr>Презентация PowerPoint</vt:lpstr>
      <vt:lpstr>Презентация PowerPoint</vt:lpstr>
      <vt:lpstr>КОРПУС А, БЛОК №4 И 7 РКБ</vt:lpstr>
      <vt:lpstr>ОРДИНАТОРСКАЯ РКБ</vt:lpstr>
      <vt:lpstr>ХОЛЛ ДРКБ</vt:lpstr>
      <vt:lpstr>Презентация PowerPoint</vt:lpstr>
    </vt:vector>
  </TitlesOfParts>
  <Company>505.ru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worker</dc:creator>
  <cp:lastModifiedBy>Марат С. Нурмиев</cp:lastModifiedBy>
  <cp:revision>103</cp:revision>
  <dcterms:created xsi:type="dcterms:W3CDTF">2009-03-16T08:12:13Z</dcterms:created>
  <dcterms:modified xsi:type="dcterms:W3CDTF">2011-08-08T08:28:58Z</dcterms:modified>
</cp:coreProperties>
</file>