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1.xml" ContentType="application/vnd.openxmlformats-officedocument.presentationml.notesSlide+xml"/>
  <Override PartName="/ppt/charts/chart12.xml" ContentType="application/vnd.openxmlformats-officedocument.drawingml.chart+xml"/>
  <Override PartName="/ppt/theme/themeOverride2.xml" ContentType="application/vnd.openxmlformats-officedocument.themeOverride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1" r:id="rId2"/>
    <p:sldId id="301" r:id="rId3"/>
    <p:sldId id="302" r:id="rId4"/>
    <p:sldId id="303" r:id="rId5"/>
    <p:sldId id="288" r:id="rId6"/>
    <p:sldId id="294" r:id="rId7"/>
    <p:sldId id="295" r:id="rId8"/>
    <p:sldId id="296" r:id="rId9"/>
    <p:sldId id="272" r:id="rId10"/>
    <p:sldId id="289" r:id="rId11"/>
    <p:sldId id="304" r:id="rId12"/>
    <p:sldId id="297" r:id="rId13"/>
    <p:sldId id="291" r:id="rId14"/>
    <p:sldId id="292" r:id="rId15"/>
    <p:sldId id="287" r:id="rId16"/>
    <p:sldId id="277" r:id="rId17"/>
    <p:sldId id="258" r:id="rId18"/>
    <p:sldId id="259" r:id="rId19"/>
    <p:sldId id="264" r:id="rId2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 autoAdjust="0"/>
    <p:restoredTop sz="94682" autoAdjust="0"/>
  </p:normalViewPr>
  <p:slideViewPr>
    <p:cSldViewPr>
      <p:cViewPr varScale="1">
        <p:scale>
          <a:sx n="65" d="100"/>
          <a:sy n="65" d="100"/>
        </p:scale>
        <p:origin x="-1288" y="-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8"/>
    </p:cViewPr>
  </p:notesTextViewPr>
  <p:sorterViewPr>
    <p:cViewPr>
      <p:scale>
        <a:sx n="100" d="100"/>
        <a:sy n="100" d="100"/>
      </p:scale>
      <p:origin x="0" y="33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2.xlsx"/><Relationship Id="rId1" Type="http://schemas.openxmlformats.org/officeDocument/2006/relationships/themeOverride" Target="../theme/themeOverride2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299565693211613E-2"/>
          <c:y val="0.15698918786133087"/>
          <c:w val="0.94323746914455231"/>
          <c:h val="0.597984964548762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2010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4"/>
              <c:layout>
                <c:manualLayout>
                  <c:x val="8.1089329793496805E-3"/>
                  <c:y val="-2.8543488702060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3638</c:v>
                </c:pt>
                <c:pt idx="1">
                  <c:v>3620</c:v>
                </c:pt>
                <c:pt idx="2">
                  <c:v>4189</c:v>
                </c:pt>
                <c:pt idx="3">
                  <c:v>3972</c:v>
                </c:pt>
                <c:pt idx="4">
                  <c:v>3934</c:v>
                </c:pt>
                <c:pt idx="5">
                  <c:v>4241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0"/>
                  <c:y val="-1.141739548082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975308641975315E-2"/>
                  <c:y val="-5.61206532178897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893E-2"/>
                  <c:y val="-5.61206532178897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9320987654320989E-2"/>
                  <c:y val="-5.61206532178897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3702</c:v>
                </c:pt>
                <c:pt idx="1">
                  <c:v>3898</c:v>
                </c:pt>
                <c:pt idx="2">
                  <c:v>4260</c:v>
                </c:pt>
                <c:pt idx="3">
                  <c:v>3833</c:v>
                </c:pt>
                <c:pt idx="4">
                  <c:v>3903</c:v>
                </c:pt>
                <c:pt idx="5">
                  <c:v>4046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6237568"/>
        <c:axId val="6243456"/>
        <c:axId val="0"/>
      </c:bar3DChart>
      <c:catAx>
        <c:axId val="6237568"/>
        <c:scaling>
          <c:orientation val="minMax"/>
        </c:scaling>
        <c:delete val="0"/>
        <c:axPos val="b"/>
        <c:majorTickMark val="none"/>
        <c:minorTickMark val="none"/>
        <c:tickLblPos val="nextTo"/>
        <c:crossAx val="6243456"/>
        <c:crosses val="autoZero"/>
        <c:auto val="1"/>
        <c:lblAlgn val="ctr"/>
        <c:lblOffset val="100"/>
        <c:noMultiLvlLbl val="0"/>
      </c:catAx>
      <c:valAx>
        <c:axId val="62434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375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1230080438061172E-4"/>
          <c:y val="0.14349710778043814"/>
          <c:w val="0.27381089202093772"/>
          <c:h val="7.9223014772266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6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9.7133757961783432E-2"/>
          <c:y val="2.1739130434782612E-2"/>
          <c:w val="0.88694267515923553"/>
          <c:h val="0.8381642512077294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70C0"/>
            </a:solidFill>
            <a:ln w="16725">
              <a:solidFill>
                <a:schemeClr val="tx1"/>
              </a:solidFill>
              <a:prstDash val="solid"/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0070C0"/>
              </a:solidFill>
              <a:ln w="16725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2.8836634760960596E-2"/>
                  <c:y val="-0.221796654980171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891353785925602E-2"/>
                  <c:y val="-0.399704963886813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3450">
                <a:noFill/>
              </a:ln>
            </c:spPr>
            <c:txPr>
              <a:bodyPr/>
              <a:lstStyle/>
              <a:p>
                <a:pPr>
                  <a:defRPr sz="2338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Sheet1!$B$1:$C$1</c:f>
              <c:numCache>
                <c:formatCode>General</c:formatCode>
                <c:ptCount val="2"/>
                <c:pt idx="0">
                  <c:v>2010</c:v>
                </c:pt>
                <c:pt idx="1">
                  <c:v>2011</c:v>
                </c:pt>
              </c:numCache>
            </c:numRef>
          </c:cat>
          <c:val>
            <c:numRef>
              <c:f>Sheet1!$B$2:$C$2</c:f>
              <c:numCache>
                <c:formatCode>General</c:formatCode>
                <c:ptCount val="2"/>
                <c:pt idx="0">
                  <c:v>27</c:v>
                </c:pt>
                <c:pt idx="1">
                  <c:v>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cylinder"/>
        <c:axId val="110134400"/>
        <c:axId val="110135936"/>
        <c:axId val="0"/>
      </c:bar3DChart>
      <c:catAx>
        <c:axId val="110134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3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10135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135936"/>
        <c:scaling>
          <c:orientation val="minMax"/>
          <c:max val="1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110134400"/>
        <c:crosses val="autoZero"/>
        <c:crossBetween val="between"/>
      </c:valAx>
      <c:spPr>
        <a:noFill/>
        <a:ln w="3345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3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Лист1!$A$2:$A$15</c:f>
              <c:strCache>
                <c:ptCount val="14"/>
                <c:pt idx="0">
                  <c:v>Алькеевский</c:v>
                </c:pt>
                <c:pt idx="1">
                  <c:v>Апастовский</c:v>
                </c:pt>
                <c:pt idx="2">
                  <c:v>Атнинский</c:v>
                </c:pt>
                <c:pt idx="3">
                  <c:v>Дрожжановский</c:v>
                </c:pt>
                <c:pt idx="4">
                  <c:v>Кайбицкий</c:v>
                </c:pt>
                <c:pt idx="5">
                  <c:v>Камско-Устьинский</c:v>
                </c:pt>
                <c:pt idx="6">
                  <c:v>Тюлячинский</c:v>
                </c:pt>
                <c:pt idx="7">
                  <c:v>Мензелинский</c:v>
                </c:pt>
                <c:pt idx="8">
                  <c:v>Рыбно-Слободский</c:v>
                </c:pt>
                <c:pt idx="9">
                  <c:v>Кукморский</c:v>
                </c:pt>
                <c:pt idx="10">
                  <c:v>Верхнеуслонский</c:v>
                </c:pt>
                <c:pt idx="11">
                  <c:v>Менделеевский</c:v>
                </c:pt>
                <c:pt idx="12">
                  <c:v>Сармановский</c:v>
                </c:pt>
                <c:pt idx="13">
                  <c:v>Новошешминский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7">
                  <c:v>4.9000000000000004</c:v>
                </c:pt>
                <c:pt idx="8">
                  <c:v>7.84</c:v>
                </c:pt>
                <c:pt idx="9">
                  <c:v>11.03</c:v>
                </c:pt>
                <c:pt idx="10">
                  <c:v>11.81</c:v>
                </c:pt>
                <c:pt idx="11">
                  <c:v>14.96</c:v>
                </c:pt>
                <c:pt idx="12">
                  <c:v>17.110000000000003</c:v>
                </c:pt>
                <c:pt idx="13">
                  <c:v>35.68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536576"/>
        <c:axId val="110538112"/>
        <c:axId val="0"/>
      </c:bar3DChart>
      <c:catAx>
        <c:axId val="110536576"/>
        <c:scaling>
          <c:orientation val="maxMin"/>
        </c:scaling>
        <c:delete val="0"/>
        <c:axPos val="l"/>
        <c:majorTickMark val="out"/>
        <c:minorTickMark val="none"/>
        <c:tickLblPos val="nextTo"/>
        <c:crossAx val="110538112"/>
        <c:crosses val="autoZero"/>
        <c:auto val="1"/>
        <c:lblAlgn val="ctr"/>
        <c:lblOffset val="100"/>
        <c:noMultiLvlLbl val="0"/>
      </c:catAx>
      <c:valAx>
        <c:axId val="11053811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10536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945532621979216"/>
          <c:y val="0.73495360895573003"/>
          <c:w val="0.11938981417523656"/>
          <c:h val="6.4410058239143031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04866540983374"/>
          <c:y val="3.96396928119098E-2"/>
          <c:w val="0.48327449961747104"/>
          <c:h val="0.84074386305562021"/>
        </c:manualLayout>
      </c:layout>
      <c:bar3DChart>
        <c:barDir val="bar"/>
        <c:grouping val="cluster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4515084605422392E-2"/>
                  <c:y val="-5.734129899545212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2448249506379905E-2"/>
                  <c:y val="-1.1228591088445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Лист1!$A$2:$A$21</c:f>
              <c:strCache>
                <c:ptCount val="20"/>
                <c:pt idx="0">
                  <c:v>Новошешминский</c:v>
                </c:pt>
                <c:pt idx="1">
                  <c:v>Сабинский</c:v>
                </c:pt>
                <c:pt idx="2">
                  <c:v>Буинский</c:v>
                </c:pt>
                <c:pt idx="3">
                  <c:v>Черемшанский</c:v>
                </c:pt>
                <c:pt idx="4">
                  <c:v>Мамадышский</c:v>
                </c:pt>
                <c:pt idx="5">
                  <c:v>Сармановский</c:v>
                </c:pt>
                <c:pt idx="6">
                  <c:v>Высокогорский</c:v>
                </c:pt>
                <c:pt idx="7">
                  <c:v>Агрызский</c:v>
                </c:pt>
                <c:pt idx="8">
                  <c:v>Менделеевский</c:v>
                </c:pt>
                <c:pt idx="9">
                  <c:v>Арский</c:v>
                </c:pt>
                <c:pt idx="10">
                  <c:v>Верхнеуслонский</c:v>
                </c:pt>
                <c:pt idx="11">
                  <c:v>Кукморский</c:v>
                </c:pt>
                <c:pt idx="12">
                  <c:v>Балтасинский</c:v>
                </c:pt>
                <c:pt idx="13">
                  <c:v>Тетюшский</c:v>
                </c:pt>
                <c:pt idx="14">
                  <c:v>Нурлатский</c:v>
                </c:pt>
                <c:pt idx="15">
                  <c:v>Ютазинский </c:v>
                </c:pt>
                <c:pt idx="16">
                  <c:v>Рыбно-Слободский</c:v>
                </c:pt>
                <c:pt idx="17">
                  <c:v>Казань</c:v>
                </c:pt>
                <c:pt idx="18">
                  <c:v>Заинский</c:v>
                </c:pt>
                <c:pt idx="19">
                  <c:v>Показатель по РТ</c:v>
                </c:pt>
              </c:strCache>
            </c:strRef>
          </c:cat>
          <c:val>
            <c:numRef>
              <c:f>Лист1!$C$2:$C$21</c:f>
              <c:numCache>
                <c:formatCode>0.00</c:formatCode>
                <c:ptCount val="20"/>
                <c:pt idx="0">
                  <c:v>35.68</c:v>
                </c:pt>
                <c:pt idx="1">
                  <c:v>23.330000000000002</c:v>
                </c:pt>
                <c:pt idx="2">
                  <c:v>23.07</c:v>
                </c:pt>
                <c:pt idx="3">
                  <c:v>19.05</c:v>
                </c:pt>
                <c:pt idx="4">
                  <c:v>18.459999999999997</c:v>
                </c:pt>
                <c:pt idx="5">
                  <c:v>17.110000000000003</c:v>
                </c:pt>
                <c:pt idx="6">
                  <c:v>16.309999999999999</c:v>
                </c:pt>
                <c:pt idx="7">
                  <c:v>16.170000000000005</c:v>
                </c:pt>
                <c:pt idx="8">
                  <c:v>14.96</c:v>
                </c:pt>
                <c:pt idx="9">
                  <c:v>12.69</c:v>
                </c:pt>
                <c:pt idx="10">
                  <c:v>11.81</c:v>
                </c:pt>
                <c:pt idx="11">
                  <c:v>11.03</c:v>
                </c:pt>
                <c:pt idx="12">
                  <c:v>8.5</c:v>
                </c:pt>
                <c:pt idx="13">
                  <c:v>8.33</c:v>
                </c:pt>
                <c:pt idx="14">
                  <c:v>8.2000000000000011</c:v>
                </c:pt>
                <c:pt idx="15">
                  <c:v>7.9300000000000006</c:v>
                </c:pt>
                <c:pt idx="16">
                  <c:v>7.84</c:v>
                </c:pt>
                <c:pt idx="17">
                  <c:v>5.94</c:v>
                </c:pt>
                <c:pt idx="18">
                  <c:v>5.64</c:v>
                </c:pt>
                <c:pt idx="19">
                  <c:v>5.63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1748608"/>
        <c:axId val="111750144"/>
        <c:axId val="0"/>
      </c:bar3DChart>
      <c:catAx>
        <c:axId val="111748608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11750144"/>
        <c:crosses val="autoZero"/>
        <c:auto val="1"/>
        <c:lblAlgn val="ctr"/>
        <c:lblOffset val="100"/>
        <c:noMultiLvlLbl val="0"/>
      </c:catAx>
      <c:valAx>
        <c:axId val="111750144"/>
        <c:scaling>
          <c:orientation val="minMax"/>
        </c:scaling>
        <c:delete val="1"/>
        <c:axPos val="t"/>
        <c:numFmt formatCode="0.00" sourceLinked="1"/>
        <c:majorTickMark val="out"/>
        <c:minorTickMark val="none"/>
        <c:tickLblPos val="nextTo"/>
        <c:crossAx val="111748608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2400"/>
            </a:pPr>
            <a:endParaRPr lang="ru-RU"/>
          </a:p>
        </c:txPr>
      </c:legendEntry>
      <c:layout>
        <c:manualLayout>
          <c:xMode val="edge"/>
          <c:yMode val="edge"/>
          <c:x val="0.75659964121410883"/>
          <c:y val="0.81728119224126616"/>
          <c:w val="0.16804075924334327"/>
          <c:h val="6.6379422597011337E-2"/>
        </c:manualLayout>
      </c:layout>
      <c:overlay val="0"/>
      <c:txPr>
        <a:bodyPr/>
        <a:lstStyle/>
        <a:p>
          <a:pPr>
            <a:defRPr sz="3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C0504D">
                    <a:lumMod val="75000"/>
                    <a:shade val="30000"/>
                    <a:satMod val="115000"/>
                  </a:srgbClr>
                </a:gs>
                <a:gs pos="50000">
                  <a:srgbClr val="C0504D">
                    <a:lumMod val="75000"/>
                    <a:shade val="67500"/>
                    <a:satMod val="115000"/>
                  </a:srgbClr>
                </a:gs>
                <a:gs pos="100000">
                  <a:srgbClr val="C0504D">
                    <a:lumMod val="75000"/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c:spPr>
          <c:invertIfNegative val="0"/>
          <c:val>
            <c:numRef>
              <c:f>Лист1!$A$7:$B$7</c:f>
              <c:numCache>
                <c:formatCode>General</c:formatCode>
                <c:ptCount val="2"/>
                <c:pt idx="0">
                  <c:v>8.5</c:v>
                </c:pt>
                <c:pt idx="1">
                  <c:v>16.899999999999999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8617600"/>
        <c:axId val="138619136"/>
        <c:axId val="0"/>
      </c:bar3DChart>
      <c:catAx>
        <c:axId val="138617600"/>
        <c:scaling>
          <c:orientation val="minMax"/>
        </c:scaling>
        <c:delete val="1"/>
        <c:axPos val="b"/>
        <c:majorTickMark val="out"/>
        <c:minorTickMark val="none"/>
        <c:tickLblPos val="nextTo"/>
        <c:crossAx val="138619136"/>
        <c:crosses val="autoZero"/>
        <c:auto val="1"/>
        <c:lblAlgn val="ctr"/>
        <c:lblOffset val="100"/>
        <c:noMultiLvlLbl val="0"/>
      </c:catAx>
      <c:valAx>
        <c:axId val="138619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ru-RU"/>
          </a:p>
        </c:txPr>
        <c:crossAx val="138617600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2010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10281552053742117"/>
                  <c:y val="-7.17410768505102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за 6 месяцев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23594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11699697164603101"/>
                  <c:y val="-7.473028838594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за 6 месяцев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23642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35089024"/>
        <c:axId val="35115392"/>
        <c:axId val="0"/>
      </c:bar3DChart>
      <c:catAx>
        <c:axId val="35089024"/>
        <c:scaling>
          <c:orientation val="minMax"/>
        </c:scaling>
        <c:delete val="0"/>
        <c:axPos val="b"/>
        <c:majorTickMark val="none"/>
        <c:minorTickMark val="none"/>
        <c:tickLblPos val="nextTo"/>
        <c:crossAx val="35115392"/>
        <c:crosses val="autoZero"/>
        <c:auto val="1"/>
        <c:lblAlgn val="ctr"/>
        <c:lblOffset val="100"/>
        <c:noMultiLvlLbl val="0"/>
      </c:catAx>
      <c:valAx>
        <c:axId val="35115392"/>
        <c:scaling>
          <c:orientation val="minMax"/>
          <c:min val="23000"/>
        </c:scaling>
        <c:delete val="1"/>
        <c:axPos val="l"/>
        <c:numFmt formatCode="General" sourceLinked="1"/>
        <c:majorTickMark val="out"/>
        <c:minorTickMark val="none"/>
        <c:tickLblPos val="nextTo"/>
        <c:crossAx val="35089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33624846017674"/>
          <c:y val="4.9960875984251973E-2"/>
          <c:w val="0.64813333209020885"/>
          <c:h val="0.8253464566929135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18 лет</c:v>
                </c:pt>
              </c:strCache>
            </c:strRef>
          </c:tx>
          <c:cat>
            <c:numRef>
              <c:f>Лист1!$A$2:$A$7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21776</c:v>
                </c:pt>
                <c:pt idx="1">
                  <c:v>19913</c:v>
                </c:pt>
                <c:pt idx="2">
                  <c:v>20285</c:v>
                </c:pt>
                <c:pt idx="3">
                  <c:v>19136</c:v>
                </c:pt>
                <c:pt idx="4">
                  <c:v>18574</c:v>
                </c:pt>
                <c:pt idx="5">
                  <c:v>18127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19 лет</c:v>
                </c:pt>
              </c:strCache>
            </c:strRef>
          </c:tx>
          <c:cat>
            <c:numRef>
              <c:f>Лист1!$A$2:$A$7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24318</c:v>
                </c:pt>
                <c:pt idx="1">
                  <c:v>21776</c:v>
                </c:pt>
                <c:pt idx="2">
                  <c:v>19913</c:v>
                </c:pt>
                <c:pt idx="3">
                  <c:v>20285</c:v>
                </c:pt>
                <c:pt idx="4">
                  <c:v>19136</c:v>
                </c:pt>
                <c:pt idx="5">
                  <c:v>18574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 лет</c:v>
                </c:pt>
              </c:strCache>
            </c:strRef>
          </c:tx>
          <c:cat>
            <c:numRef>
              <c:f>Лист1!$A$2:$A$7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27341</c:v>
                </c:pt>
                <c:pt idx="1">
                  <c:v>24318</c:v>
                </c:pt>
                <c:pt idx="2">
                  <c:v>21776</c:v>
                </c:pt>
                <c:pt idx="3">
                  <c:v>19913</c:v>
                </c:pt>
                <c:pt idx="4">
                  <c:v>20285</c:v>
                </c:pt>
                <c:pt idx="5">
                  <c:v>19136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162560"/>
        <c:axId val="34164096"/>
      </c:lineChart>
      <c:catAx>
        <c:axId val="34162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164096"/>
        <c:crosses val="autoZero"/>
        <c:auto val="1"/>
        <c:lblAlgn val="ctr"/>
        <c:lblOffset val="100"/>
        <c:noMultiLvlLbl val="0"/>
      </c:catAx>
      <c:valAx>
        <c:axId val="34164096"/>
        <c:scaling>
          <c:orientation val="minMax"/>
          <c:min val="15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162560"/>
        <c:crosses val="autoZero"/>
        <c:crossBetween val="between"/>
        <c:majorUnit val="5000"/>
      </c:valAx>
    </c:plotArea>
    <c:legend>
      <c:legendPos val="r"/>
      <c:layout>
        <c:manualLayout>
          <c:xMode val="edge"/>
          <c:yMode val="edge"/>
          <c:x val="0.81802231330698683"/>
          <c:y val="0.36989739173228353"/>
          <c:w val="0.17087697379998668"/>
          <c:h val="0.260204970472441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rebuchet MS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2.0429988520598579E-3"/>
                  <c:y val="-3.6411385582238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085997704119753E-3"/>
                  <c:y val="-4.2013137210274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2.2407006512146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0859977041197157E-3"/>
                  <c:y val="-4.48140130242930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6343990816478863E-2"/>
                  <c:y val="-3.0809633954201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Наб. Челны</c:v>
                </c:pt>
                <c:pt idx="1">
                  <c:v>Нижнекамский</c:v>
                </c:pt>
                <c:pt idx="2">
                  <c:v>Елабужский</c:v>
                </c:pt>
                <c:pt idx="3">
                  <c:v>Балтасинский</c:v>
                </c:pt>
                <c:pt idx="4">
                  <c:v>РТ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</c:v>
                </c:pt>
                <c:pt idx="1">
                  <c:v>8.9</c:v>
                </c:pt>
                <c:pt idx="2">
                  <c:v>10.4</c:v>
                </c:pt>
                <c:pt idx="3">
                  <c:v>10.6</c:v>
                </c:pt>
                <c:pt idx="4">
                  <c:v>12.7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288768"/>
        <c:axId val="34290304"/>
        <c:axId val="0"/>
      </c:bar3DChart>
      <c:catAx>
        <c:axId val="34288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ru-RU"/>
          </a:p>
        </c:txPr>
        <c:crossAx val="34290304"/>
        <c:crosses val="autoZero"/>
        <c:auto val="1"/>
        <c:lblAlgn val="ctr"/>
        <c:lblOffset val="100"/>
        <c:noMultiLvlLbl val="0"/>
      </c:catAx>
      <c:valAx>
        <c:axId val="34290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288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rotY val="34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104197341186146E-2"/>
          <c:y val="9.8536993116908828E-4"/>
          <c:w val="0.81661882508589012"/>
          <c:h val="0.9006026204541015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explosion val="0"/>
          </c:dPt>
          <c:dPt>
            <c:idx val="2"/>
            <c:bubble3D val="0"/>
            <c:spPr>
              <a:solidFill>
                <a:srgbClr val="0A9A22"/>
              </a:solidFill>
            </c:spPr>
          </c:dPt>
          <c:dLbls>
            <c:dLbl>
              <c:idx val="0"/>
              <c:layout>
                <c:manualLayout>
                  <c:x val="-0.15160702473166471"/>
                  <c:y val="-0.10483624970541026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/>
                      <a:t>6</a:t>
                    </a:r>
                    <a:r>
                      <a:rPr lang="ru-RU" sz="2000" b="1" dirty="0" smtClean="0"/>
                      <a:t>3</a:t>
                    </a:r>
                    <a:r>
                      <a:rPr lang="en-US" sz="2000" b="1" dirty="0" smtClean="0"/>
                      <a:t>,</a:t>
                    </a:r>
                    <a:r>
                      <a:rPr lang="ru-RU" sz="2000" b="1" dirty="0" smtClean="0"/>
                      <a:t>7%</a:t>
                    </a:r>
                    <a:endParaRPr lang="en-US" sz="2000" b="1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3246159916284983"/>
                  <c:y val="-0.15023452981557997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/>
                      <a:t>9,</a:t>
                    </a:r>
                    <a:r>
                      <a:rPr lang="ru-RU" sz="2000" b="1" dirty="0" smtClean="0"/>
                      <a:t>3%</a:t>
                    </a:r>
                    <a:endParaRPr lang="en-US" sz="2000" b="1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2903249712214504"/>
                  <c:y val="-8.6593358409084567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/>
                      <a:t>1</a:t>
                    </a:r>
                    <a:r>
                      <a:rPr lang="ru-RU" sz="2000" b="1" dirty="0" smtClean="0"/>
                      <a:t>3,7%</a:t>
                    </a:r>
                    <a:endParaRPr lang="en-US" sz="2000" b="1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2767087040949145E-2"/>
                  <c:y val="5.1322396032686707E-2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dirty="0" smtClean="0"/>
                      <a:t>13,3%</a:t>
                    </a:r>
                    <a:endParaRPr lang="en-US" sz="2000" b="1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болезни системы кровообращения</c:v>
                </c:pt>
                <c:pt idx="1">
                  <c:v>внешние причины</c:v>
                </c:pt>
                <c:pt idx="2">
                  <c:v>новообразования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63.7</c:v>
                </c:pt>
                <c:pt idx="1">
                  <c:v>9.3000000000000007</c:v>
                </c:pt>
                <c:pt idx="2">
                  <c:v>13.7</c:v>
                </c:pt>
                <c:pt idx="3">
                  <c:v>13.3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0"/>
          <c:y val="0.83705650459921155"/>
          <c:w val="1"/>
          <c:h val="0.16425755584756899"/>
        </c:manualLayout>
      </c:layout>
      <c:overlay val="0"/>
      <c:txPr>
        <a:bodyPr/>
        <a:lstStyle/>
        <a:p>
          <a:pPr>
            <a:defRPr sz="1700" b="1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96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Верхнеуслонский</c:v>
                </c:pt>
                <c:pt idx="1">
                  <c:v>Спасский</c:v>
                </c:pt>
                <c:pt idx="2">
                  <c:v>Камско-Устьинский</c:v>
                </c:pt>
                <c:pt idx="3">
                  <c:v>Кайбицкий</c:v>
                </c:pt>
                <c:pt idx="4">
                  <c:v>Агрызский</c:v>
                </c:pt>
                <c:pt idx="5">
                  <c:v>Тетюшский</c:v>
                </c:pt>
                <c:pt idx="6">
                  <c:v>РТ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20.399999999999999</c:v>
                </c:pt>
                <c:pt idx="1">
                  <c:v>19.5</c:v>
                </c:pt>
                <c:pt idx="2">
                  <c:v>19.100000000000001</c:v>
                </c:pt>
                <c:pt idx="3">
                  <c:v>18.8</c:v>
                </c:pt>
                <c:pt idx="4">
                  <c:v>18.8</c:v>
                </c:pt>
                <c:pt idx="5">
                  <c:v>18.600000000000001</c:v>
                </c:pt>
                <c:pt idx="6">
                  <c:v>12.7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233856"/>
        <c:axId val="110243840"/>
        <c:axId val="0"/>
      </c:bar3DChart>
      <c:catAx>
        <c:axId val="110233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110243840"/>
        <c:crosses val="autoZero"/>
        <c:auto val="1"/>
        <c:lblAlgn val="ctr"/>
        <c:lblOffset val="100"/>
        <c:noMultiLvlLbl val="0"/>
      </c:catAx>
      <c:valAx>
        <c:axId val="110243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233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Верхнеуслонский</c:v>
                </c:pt>
                <c:pt idx="1">
                  <c:v>Камско-Устьинский</c:v>
                </c:pt>
                <c:pt idx="2">
                  <c:v>Спасский</c:v>
                </c:pt>
                <c:pt idx="3">
                  <c:v>Мамадышский</c:v>
                </c:pt>
                <c:pt idx="4">
                  <c:v>Тукаевский</c:v>
                </c:pt>
                <c:pt idx="5">
                  <c:v>Атнинский</c:v>
                </c:pt>
                <c:pt idx="6">
                  <c:v>Бугульминский</c:v>
                </c:pt>
                <c:pt idx="7">
                  <c:v>Высокогорский</c:v>
                </c:pt>
                <c:pt idx="8">
                  <c:v>Менделеевский</c:v>
                </c:pt>
                <c:pt idx="9">
                  <c:v>РТ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12.1</c:v>
                </c:pt>
                <c:pt idx="1">
                  <c:v>11.9</c:v>
                </c:pt>
                <c:pt idx="2">
                  <c:v>9.9</c:v>
                </c:pt>
                <c:pt idx="3">
                  <c:v>8.8000000000000007</c:v>
                </c:pt>
                <c:pt idx="4">
                  <c:v>8.1</c:v>
                </c:pt>
                <c:pt idx="5">
                  <c:v>7.3</c:v>
                </c:pt>
                <c:pt idx="6">
                  <c:v>7.1</c:v>
                </c:pt>
                <c:pt idx="7">
                  <c:v>6.9</c:v>
                </c:pt>
                <c:pt idx="8">
                  <c:v>6.5</c:v>
                </c:pt>
                <c:pt idx="9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001152"/>
        <c:axId val="110002944"/>
        <c:axId val="0"/>
      </c:bar3DChart>
      <c:catAx>
        <c:axId val="110001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110002944"/>
        <c:crosses val="autoZero"/>
        <c:auto val="1"/>
        <c:lblAlgn val="ctr"/>
        <c:lblOffset val="100"/>
        <c:noMultiLvlLbl val="0"/>
      </c:catAx>
      <c:valAx>
        <c:axId val="1100029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001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Алькеевский</c:v>
                </c:pt>
                <c:pt idx="1">
                  <c:v>Спасский</c:v>
                </c:pt>
                <c:pt idx="2">
                  <c:v>Рыбно-Слободский</c:v>
                </c:pt>
                <c:pt idx="3">
                  <c:v>Зеленодольский</c:v>
                </c:pt>
                <c:pt idx="4">
                  <c:v>Апастовский</c:v>
                </c:pt>
                <c:pt idx="5">
                  <c:v>Альметьевский</c:v>
                </c:pt>
                <c:pt idx="6">
                  <c:v>РТ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324.5</c:v>
                </c:pt>
                <c:pt idx="1">
                  <c:v>286</c:v>
                </c:pt>
                <c:pt idx="2">
                  <c:v>220.5</c:v>
                </c:pt>
                <c:pt idx="3">
                  <c:v>213.8</c:v>
                </c:pt>
                <c:pt idx="4">
                  <c:v>206.3</c:v>
                </c:pt>
                <c:pt idx="5">
                  <c:v>163.4</c:v>
                </c:pt>
                <c:pt idx="6">
                  <c:v>116.6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031232"/>
        <c:axId val="110032768"/>
        <c:axId val="0"/>
      </c:bar3DChart>
      <c:catAx>
        <c:axId val="110031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110032768"/>
        <c:crosses val="autoZero"/>
        <c:auto val="1"/>
        <c:lblAlgn val="ctr"/>
        <c:lblOffset val="100"/>
        <c:noMultiLvlLbl val="0"/>
      </c:catAx>
      <c:valAx>
        <c:axId val="1100327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031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Кайбицкий</c:v>
                </c:pt>
                <c:pt idx="1">
                  <c:v>Камско-Устьинский</c:v>
                </c:pt>
                <c:pt idx="2">
                  <c:v>Лениногорский</c:v>
                </c:pt>
                <c:pt idx="3">
                  <c:v>Казань</c:v>
                </c:pt>
                <c:pt idx="4">
                  <c:v>Елабужский</c:v>
                </c:pt>
                <c:pt idx="5">
                  <c:v>Верхнеуслонский</c:v>
                </c:pt>
                <c:pt idx="6">
                  <c:v>РТ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122.4</c:v>
                </c:pt>
                <c:pt idx="1">
                  <c:v>119.9</c:v>
                </c:pt>
                <c:pt idx="2">
                  <c:v>83.9</c:v>
                </c:pt>
                <c:pt idx="3">
                  <c:v>81</c:v>
                </c:pt>
                <c:pt idx="4">
                  <c:v>73.900000000000006</c:v>
                </c:pt>
                <c:pt idx="5">
                  <c:v>73.099999999999994</c:v>
                </c:pt>
                <c:pt idx="6">
                  <c:v>55.2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147072"/>
        <c:axId val="110148608"/>
        <c:axId val="0"/>
      </c:bar3DChart>
      <c:catAx>
        <c:axId val="110147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110148608"/>
        <c:crosses val="autoZero"/>
        <c:auto val="1"/>
        <c:lblAlgn val="ctr"/>
        <c:lblOffset val="100"/>
        <c:noMultiLvlLbl val="0"/>
      </c:catAx>
      <c:valAx>
        <c:axId val="110148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147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8A500-2487-42F9-91A6-3CEB81A365F2}" type="datetimeFigureOut">
              <a:rPr lang="ru-RU" smtClean="0"/>
              <a:pPr/>
              <a:t>08.08.2011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42BB5-590A-48B5-8356-E1EBDFE9A1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416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842BB5-590A-48B5-8356-E1EBDFE9A16E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1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6" r="2148" b="72900"/>
          <a:stretch>
            <a:fillRect/>
          </a:stretch>
        </p:blipFill>
        <p:spPr bwMode="auto">
          <a:xfrm>
            <a:off x="0" y="0"/>
            <a:ext cx="6000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6" r="2148" b="72900"/>
          <a:stretch>
            <a:fillRect/>
          </a:stretch>
        </p:blipFill>
        <p:spPr bwMode="auto">
          <a:xfrm>
            <a:off x="0" y="0"/>
            <a:ext cx="6000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785812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000625" y="0"/>
            <a:ext cx="3714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642937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5006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221456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23" t="13916" r="24281" b="72900"/>
          <a:stretch>
            <a:fillRect/>
          </a:stretch>
        </p:blipFill>
        <p:spPr bwMode="auto">
          <a:xfrm>
            <a:off x="2286000" y="0"/>
            <a:ext cx="2857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7861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07181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 userDrawn="1"/>
        </p:nvSpPr>
        <p:spPr>
          <a:xfrm>
            <a:off x="3214678" y="48260"/>
            <a:ext cx="3074560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Министерство здравоохранения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Республики Татарстан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 userDrawn="1"/>
        </p:nvSpPr>
        <p:spPr>
          <a:xfrm>
            <a:off x="3714750" y="6572250"/>
            <a:ext cx="183038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www.minzdrav.tatar.ru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08.08.2011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6" r="2148" b="72900"/>
          <a:stretch>
            <a:fillRect/>
          </a:stretch>
        </p:blipFill>
        <p:spPr bwMode="auto">
          <a:xfrm>
            <a:off x="0" y="0"/>
            <a:ext cx="6000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6" r="2148" b="72900"/>
          <a:stretch>
            <a:fillRect/>
          </a:stretch>
        </p:blipFill>
        <p:spPr bwMode="auto">
          <a:xfrm>
            <a:off x="0" y="0"/>
            <a:ext cx="6000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785812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000625" y="0"/>
            <a:ext cx="3714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642937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5006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221456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23" t="13916" r="24281" b="72900"/>
          <a:stretch>
            <a:fillRect/>
          </a:stretch>
        </p:blipFill>
        <p:spPr bwMode="auto">
          <a:xfrm>
            <a:off x="2286000" y="0"/>
            <a:ext cx="2857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7861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07181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 userDrawn="1"/>
        </p:nvSpPr>
        <p:spPr>
          <a:xfrm>
            <a:off x="3214678" y="48260"/>
            <a:ext cx="3074560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Министерство здравоохранения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Республики Татарстан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 userDrawn="1"/>
        </p:nvSpPr>
        <p:spPr>
          <a:xfrm>
            <a:off x="3714750" y="6572250"/>
            <a:ext cx="183038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www.minzdrav.tatar.ru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08.08.2011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6" r="2148" b="72900"/>
          <a:stretch>
            <a:fillRect/>
          </a:stretch>
        </p:blipFill>
        <p:spPr bwMode="auto">
          <a:xfrm>
            <a:off x="0" y="0"/>
            <a:ext cx="6000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6" r="2148" b="72900"/>
          <a:stretch>
            <a:fillRect/>
          </a:stretch>
        </p:blipFill>
        <p:spPr bwMode="auto">
          <a:xfrm>
            <a:off x="0" y="0"/>
            <a:ext cx="6000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000625" y="0"/>
            <a:ext cx="3714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6" r="2148" b="72900"/>
          <a:stretch>
            <a:fillRect/>
          </a:stretch>
        </p:blipFill>
        <p:spPr bwMode="auto">
          <a:xfrm>
            <a:off x="0" y="0"/>
            <a:ext cx="6000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785812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000625" y="0"/>
            <a:ext cx="3714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642937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5006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221456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23" t="13916" r="24281" b="72900"/>
          <a:stretch>
            <a:fillRect/>
          </a:stretch>
        </p:blipFill>
        <p:spPr bwMode="auto">
          <a:xfrm>
            <a:off x="2286000" y="0"/>
            <a:ext cx="2857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7861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07181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 userDrawn="1"/>
        </p:nvSpPr>
        <p:spPr>
          <a:xfrm>
            <a:off x="3214678" y="48260"/>
            <a:ext cx="3074560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Министерство здравоохранения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Республики Татарстан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 userDrawn="1"/>
        </p:nvSpPr>
        <p:spPr>
          <a:xfrm>
            <a:off x="3714750" y="6572250"/>
            <a:ext cx="183038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www.minzdrav.tatar.ru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6" r="2148" b="72900"/>
          <a:stretch>
            <a:fillRect/>
          </a:stretch>
        </p:blipFill>
        <p:spPr bwMode="auto">
          <a:xfrm>
            <a:off x="0" y="0"/>
            <a:ext cx="6000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785812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000625" y="0"/>
            <a:ext cx="3714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642937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5006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221456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23" t="13916" r="24281" b="72900"/>
          <a:stretch>
            <a:fillRect/>
          </a:stretch>
        </p:blipFill>
        <p:spPr bwMode="auto">
          <a:xfrm>
            <a:off x="2286000" y="0"/>
            <a:ext cx="2857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3714750" y="6572250"/>
            <a:ext cx="183038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www.minzdrav.tatar.ru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7861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07181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 userDrawn="1"/>
        </p:nvSpPr>
        <p:spPr>
          <a:xfrm>
            <a:off x="3214678" y="48260"/>
            <a:ext cx="3074560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Министерство здравоохранения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Республики Татарстан</a:t>
            </a:r>
          </a:p>
        </p:txBody>
      </p:sp>
    </p:spTree>
    <p:extLst>
      <p:ext uri="{BB962C8B-B14F-4D97-AF65-F5344CB8AC3E}">
        <p14:creationId xmlns:p14="http://schemas.microsoft.com/office/powerpoint/2010/main" val="126341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6" r="2148" b="72900"/>
          <a:stretch>
            <a:fillRect/>
          </a:stretch>
        </p:blipFill>
        <p:spPr bwMode="auto">
          <a:xfrm>
            <a:off x="0" y="0"/>
            <a:ext cx="6000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0" y="6643688"/>
            <a:ext cx="91440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785812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000625" y="0"/>
            <a:ext cx="3714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6429375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55006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221456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23" t="13916" r="24281" b="72900"/>
          <a:stretch>
            <a:fillRect/>
          </a:stretch>
        </p:blipFill>
        <p:spPr bwMode="auto">
          <a:xfrm>
            <a:off x="2286000" y="0"/>
            <a:ext cx="2857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3714750" y="6572250"/>
            <a:ext cx="183038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www.minzdrav.tatar.ru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786188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04" t="13916" r="16125" b="72900"/>
          <a:stretch>
            <a:fillRect/>
          </a:stretch>
        </p:blipFill>
        <p:spPr bwMode="auto">
          <a:xfrm>
            <a:off x="3071813" y="0"/>
            <a:ext cx="128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 userDrawn="1"/>
        </p:nvSpPr>
        <p:spPr>
          <a:xfrm>
            <a:off x="3214678" y="48260"/>
            <a:ext cx="3074560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Министерство здравоохранения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Республики Татарстан</a:t>
            </a:r>
          </a:p>
        </p:txBody>
      </p:sp>
    </p:spTree>
    <p:extLst>
      <p:ext uri="{BB962C8B-B14F-4D97-AF65-F5344CB8AC3E}">
        <p14:creationId xmlns:p14="http://schemas.microsoft.com/office/powerpoint/2010/main" val="380455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5" r:id="rId4"/>
    <p:sldLayoutId id="2147483661" r:id="rId5"/>
    <p:sldLayoutId id="2147483662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10" descr="rtfla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0"/>
            <a:ext cx="9144000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4" descr="tatarst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285750"/>
            <a:ext cx="9175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0" y="4286250"/>
            <a:ext cx="9144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b="1" dirty="0">
                <a:latin typeface="Palatino Linotype" pitchFamily="18" charset="0"/>
              </a:rPr>
              <a:t>Заместитель министра здравоохранения</a:t>
            </a:r>
          </a:p>
          <a:p>
            <a:pPr algn="ctr" eaLnBrk="1" hangingPunct="1"/>
            <a:r>
              <a:rPr lang="ru-RU" b="1" dirty="0">
                <a:latin typeface="Palatino Linotype" pitchFamily="18" charset="0"/>
              </a:rPr>
              <a:t>Республики Татарстан </a:t>
            </a:r>
            <a:endParaRPr lang="ru-RU" b="1" dirty="0" smtClean="0">
              <a:latin typeface="Palatino Linotype" pitchFamily="18" charset="0"/>
            </a:endParaRPr>
          </a:p>
          <a:p>
            <a:pPr algn="ctr" eaLnBrk="1" hangingPunct="1"/>
            <a:r>
              <a:rPr lang="ru-RU" b="1" dirty="0" smtClean="0">
                <a:latin typeface="Palatino Linotype" pitchFamily="18" charset="0"/>
              </a:rPr>
              <a:t>Р.К. ГОЛУБЕВА</a:t>
            </a:r>
            <a:endParaRPr lang="ru-RU" b="1" dirty="0">
              <a:latin typeface="Palatino Linotype" pitchFamily="18" charset="0"/>
            </a:endParaRPr>
          </a:p>
        </p:txBody>
      </p:sp>
      <p:sp>
        <p:nvSpPr>
          <p:cNvPr id="15365" name="TextBox 12"/>
          <p:cNvSpPr txBox="1">
            <a:spLocks noChangeArrowheads="1"/>
          </p:cNvSpPr>
          <p:nvPr/>
        </p:nvSpPr>
        <p:spPr bwMode="auto">
          <a:xfrm>
            <a:off x="2714625" y="6205538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b="1" dirty="0">
                <a:latin typeface="Palatino Linotype" pitchFamily="18" charset="0"/>
              </a:rPr>
              <a:t>Казань, </a:t>
            </a:r>
            <a:r>
              <a:rPr lang="ru-RU" b="1" dirty="0" smtClean="0">
                <a:latin typeface="Palatino Linotype" pitchFamily="18" charset="0"/>
              </a:rPr>
              <a:t>8 </a:t>
            </a:r>
            <a:r>
              <a:rPr lang="ru-RU" b="1" dirty="0">
                <a:latin typeface="Palatino Linotype" pitchFamily="18" charset="0"/>
              </a:rPr>
              <a:t>августа </a:t>
            </a:r>
            <a:r>
              <a:rPr lang="ru-RU" b="1" dirty="0" smtClean="0">
                <a:latin typeface="Palatino Linotype" pitchFamily="18" charset="0"/>
              </a:rPr>
              <a:t>2011 </a:t>
            </a:r>
            <a:r>
              <a:rPr lang="ru-RU" b="1" dirty="0">
                <a:latin typeface="Palatino Linotype" pitchFamily="18" charset="0"/>
              </a:rPr>
              <a:t>года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001000" y="0"/>
            <a:ext cx="11430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357188" y="1571625"/>
            <a:ext cx="83581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3200" b="1" dirty="0" smtClean="0">
                <a:latin typeface="Palatino Linotype" pitchFamily="18" charset="0"/>
              </a:rPr>
              <a:t>«Демографическая ситуация в Республике </a:t>
            </a:r>
            <a:r>
              <a:rPr lang="ru-RU" sz="3200" b="1" dirty="0">
                <a:latin typeface="Palatino Linotype" pitchFamily="18" charset="0"/>
              </a:rPr>
              <a:t>Татарстан </a:t>
            </a:r>
          </a:p>
          <a:p>
            <a:pPr algn="ctr" eaLnBrk="1" hangingPunct="1"/>
            <a:r>
              <a:rPr lang="ru-RU" sz="3200" b="1" dirty="0">
                <a:latin typeface="Palatino Linotype" pitchFamily="18" charset="0"/>
              </a:rPr>
              <a:t>за </a:t>
            </a:r>
            <a:r>
              <a:rPr lang="en-US" sz="3200" b="1" dirty="0">
                <a:latin typeface="Palatino Linotype" pitchFamily="18" charset="0"/>
              </a:rPr>
              <a:t>I </a:t>
            </a:r>
            <a:r>
              <a:rPr lang="ru-RU" sz="3200" b="1" dirty="0">
                <a:latin typeface="Palatino Linotype" pitchFamily="18" charset="0"/>
              </a:rPr>
              <a:t>полугодие </a:t>
            </a:r>
            <a:r>
              <a:rPr lang="ru-RU" sz="3200" b="1" dirty="0" smtClean="0">
                <a:latin typeface="Palatino Linotype" pitchFamily="18" charset="0"/>
              </a:rPr>
              <a:t>2011 </a:t>
            </a:r>
            <a:r>
              <a:rPr lang="ru-RU" sz="3200" b="1" dirty="0">
                <a:latin typeface="Palatino Linotype" pitchFamily="18" charset="0"/>
              </a:rPr>
              <a:t>года»</a:t>
            </a:r>
          </a:p>
        </p:txBody>
      </p:sp>
      <p:sp>
        <p:nvSpPr>
          <p:cNvPr id="9" name="Нижний колонтитул 4"/>
          <p:cNvSpPr txBox="1">
            <a:spLocks/>
          </p:cNvSpPr>
          <p:nvPr/>
        </p:nvSpPr>
        <p:spPr>
          <a:xfrm>
            <a:off x="2928938" y="6572250"/>
            <a:ext cx="3000375" cy="28575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+mn-lt"/>
              </a:rPr>
              <a:t>www.minzdrav.tatar.ru</a:t>
            </a:r>
            <a:endParaRPr lang="ru-RU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319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42938" y="642938"/>
            <a:ext cx="828040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0070C0"/>
                </a:solidFill>
                <a:latin typeface="Candara" pitchFamily="34" charset="0"/>
              </a:rPr>
              <a:t>Наиболее высокая смертность </a:t>
            </a:r>
            <a:r>
              <a:rPr lang="ru-RU" sz="2400" b="1" dirty="0" smtClean="0">
                <a:solidFill>
                  <a:srgbClr val="0070C0"/>
                </a:solidFill>
                <a:latin typeface="Candara" pitchFamily="34" charset="0"/>
              </a:rPr>
              <a:t>населения 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Candara" pitchFamily="34" charset="0"/>
              </a:rPr>
              <a:t>на 1 </a:t>
            </a:r>
            <a:r>
              <a:rPr lang="ru-RU" sz="1400" b="1" dirty="0">
                <a:solidFill>
                  <a:srgbClr val="0070C0"/>
                </a:solidFill>
                <a:latin typeface="Candara" pitchFamily="34" charset="0"/>
              </a:rPr>
              <a:t>000 </a:t>
            </a:r>
            <a:r>
              <a:rPr lang="ru-RU" sz="1400" b="1" dirty="0" smtClean="0">
                <a:solidFill>
                  <a:srgbClr val="0070C0"/>
                </a:solidFill>
                <a:latin typeface="Candara" pitchFamily="34" charset="0"/>
              </a:rPr>
              <a:t>населения</a:t>
            </a:r>
            <a:endParaRPr lang="ru-RU" sz="2400" b="1" dirty="0">
              <a:solidFill>
                <a:srgbClr val="0070C0"/>
              </a:solidFill>
              <a:latin typeface="Candar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0112" y="1625283"/>
            <a:ext cx="2000250" cy="369887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  <a:latin typeface="Arial" charset="0"/>
              </a:rPr>
              <a:t>от всех причин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58976019"/>
              </p:ext>
            </p:extLst>
          </p:nvPr>
        </p:nvGraphicFramePr>
        <p:xfrm>
          <a:off x="2927648" y="1810226"/>
          <a:ext cx="6216352" cy="453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Овал 12"/>
          <p:cNvSpPr/>
          <p:nvPr/>
        </p:nvSpPr>
        <p:spPr>
          <a:xfrm>
            <a:off x="3563888" y="2286450"/>
            <a:ext cx="1800200" cy="26483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79512" y="1589748"/>
            <a:ext cx="2664296" cy="369332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0070C0"/>
                </a:solidFill>
                <a:latin typeface="Arial" charset="0"/>
              </a:rPr>
              <a:t>смертность на дому</a:t>
            </a:r>
            <a:endParaRPr lang="ru-RU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9512" y="2564904"/>
            <a:ext cx="3024336" cy="1815882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dirty="0" err="1" smtClean="0">
                <a:solidFill>
                  <a:srgbClr val="0070C0"/>
                </a:solidFill>
                <a:latin typeface="Arial" charset="0"/>
              </a:rPr>
              <a:t>Кайбицкий</a:t>
            </a:r>
            <a:r>
              <a:rPr lang="ru-RU" sz="1600" dirty="0" smtClean="0">
                <a:solidFill>
                  <a:srgbClr val="0070C0"/>
                </a:solidFill>
                <a:latin typeface="Arial" charset="0"/>
              </a:rPr>
              <a:t> р-н – 77,5%</a:t>
            </a:r>
          </a:p>
          <a:p>
            <a:pPr>
              <a:defRPr/>
            </a:pPr>
            <a:endParaRPr lang="ru-RU" sz="1600" dirty="0">
              <a:solidFill>
                <a:srgbClr val="0070C0"/>
              </a:solidFill>
              <a:latin typeface="Arial" charset="0"/>
            </a:endParaRPr>
          </a:p>
          <a:p>
            <a:pPr>
              <a:defRPr/>
            </a:pPr>
            <a:r>
              <a:rPr lang="ru-RU" sz="1600" dirty="0" err="1" smtClean="0">
                <a:solidFill>
                  <a:srgbClr val="0070C0"/>
                </a:solidFill>
                <a:latin typeface="Arial" charset="0"/>
              </a:rPr>
              <a:t>Тетюшский</a:t>
            </a:r>
            <a:r>
              <a:rPr lang="ru-RU" sz="1600" dirty="0" smtClean="0">
                <a:solidFill>
                  <a:srgbClr val="0070C0"/>
                </a:solidFill>
                <a:latin typeface="Arial" charset="0"/>
              </a:rPr>
              <a:t> р-н – 73,1%</a:t>
            </a:r>
          </a:p>
          <a:p>
            <a:pPr>
              <a:defRPr/>
            </a:pPr>
            <a:endParaRPr lang="ru-RU" sz="1600" dirty="0">
              <a:solidFill>
                <a:srgbClr val="0070C0"/>
              </a:solidFill>
              <a:latin typeface="Arial" charset="0"/>
            </a:endParaRPr>
          </a:p>
          <a:p>
            <a:pPr>
              <a:defRPr/>
            </a:pPr>
            <a:r>
              <a:rPr lang="ru-RU" sz="1600" dirty="0" smtClean="0">
                <a:solidFill>
                  <a:srgbClr val="0070C0"/>
                </a:solidFill>
                <a:latin typeface="Arial" charset="0"/>
              </a:rPr>
              <a:t>Спасский р-н   – 71,7%</a:t>
            </a:r>
          </a:p>
          <a:p>
            <a:pPr>
              <a:defRPr/>
            </a:pPr>
            <a:endParaRPr lang="ru-RU" sz="1600" dirty="0">
              <a:solidFill>
                <a:srgbClr val="0070C0"/>
              </a:solidFill>
              <a:latin typeface="Arial" charset="0"/>
            </a:endParaRPr>
          </a:p>
          <a:p>
            <a:pPr>
              <a:defRPr/>
            </a:pPr>
            <a:r>
              <a:rPr lang="ru-RU" sz="1600" dirty="0" err="1" smtClean="0">
                <a:solidFill>
                  <a:srgbClr val="0070C0"/>
                </a:solidFill>
                <a:latin typeface="Arial" charset="0"/>
              </a:rPr>
              <a:t>Верхнеуслонский</a:t>
            </a:r>
            <a:r>
              <a:rPr lang="ru-RU" sz="1600" dirty="0" smtClean="0">
                <a:solidFill>
                  <a:srgbClr val="0070C0"/>
                </a:solidFill>
                <a:latin typeface="Arial" charset="0"/>
              </a:rPr>
              <a:t> р-н – 70,8%</a:t>
            </a:r>
            <a:endParaRPr lang="ru-RU" sz="1600" dirty="0">
              <a:solidFill>
                <a:srgbClr val="0070C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80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39671" y="1028700"/>
            <a:ext cx="9144000" cy="5715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b="1" smtClean="0"/>
          </a:p>
          <a:p>
            <a:endParaRPr lang="ru-RU" sz="2400" b="1" smtClean="0"/>
          </a:p>
          <a:p>
            <a:pPr>
              <a:buFontTx/>
              <a:buNone/>
            </a:pPr>
            <a:endParaRPr lang="ru-RU" sz="2400" b="1" smtClean="0"/>
          </a:p>
          <a:p>
            <a:endParaRPr lang="ru-RU" sz="2400" b="1" smtClean="0"/>
          </a:p>
          <a:p>
            <a:pPr>
              <a:buFontTx/>
              <a:buNone/>
            </a:pPr>
            <a:endParaRPr lang="ru-RU" sz="2400" b="1" smtClean="0"/>
          </a:p>
          <a:p>
            <a:pPr>
              <a:buFontTx/>
              <a:buNone/>
            </a:pPr>
            <a:endParaRPr lang="ru-RU" sz="2400" b="1" smtClean="0"/>
          </a:p>
          <a:p>
            <a:pPr>
              <a:buFontTx/>
              <a:buNone/>
            </a:pPr>
            <a:endParaRPr lang="ru-RU" sz="2400" b="1"/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468315" y="3009900"/>
            <a:ext cx="3563888" cy="690364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Инфекционные и паразитарные</a:t>
            </a:r>
          </a:p>
          <a:p>
            <a:pPr algn="ctr"/>
            <a:r>
              <a:rPr lang="ru-RU" b="1" dirty="0" smtClean="0"/>
              <a:t>болезни</a:t>
            </a:r>
            <a:endParaRPr lang="ru-RU" b="1" dirty="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439671" y="4038600"/>
            <a:ext cx="3563888" cy="6477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Туберкулез (всех органов)</a:t>
            </a:r>
            <a:endParaRPr lang="ru-RU" b="1" dirty="0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432311" y="4981575"/>
            <a:ext cx="3635896" cy="6858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Др. инфекционные и паразитарные</a:t>
            </a:r>
          </a:p>
          <a:p>
            <a:pPr algn="ctr"/>
            <a:r>
              <a:rPr lang="ru-RU" b="1" dirty="0" smtClean="0"/>
              <a:t>болезни</a:t>
            </a:r>
            <a:endParaRPr lang="ru-RU" b="1" dirty="0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439671" y="5877272"/>
            <a:ext cx="3563888" cy="714028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Прочие причины смерти</a:t>
            </a:r>
            <a:endParaRPr lang="ru-RU" b="1" dirty="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439671" y="2012740"/>
            <a:ext cx="3563888" cy="6858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Пневмонии</a:t>
            </a:r>
            <a:endParaRPr lang="ru-RU" b="1" dirty="0"/>
          </a:p>
        </p:txBody>
      </p:sp>
      <p:sp>
        <p:nvSpPr>
          <p:cNvPr id="15" name="Oval 10"/>
          <p:cNvSpPr>
            <a:spLocks noChangeArrowheads="1"/>
          </p:cNvSpPr>
          <p:nvPr/>
        </p:nvSpPr>
        <p:spPr bwMode="auto">
          <a:xfrm>
            <a:off x="4249671" y="1943100"/>
            <a:ext cx="762000" cy="6858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19,8</a:t>
            </a:r>
            <a:endParaRPr lang="ru-RU" b="1" dirty="0"/>
          </a:p>
        </p:txBody>
      </p:sp>
      <p:sp>
        <p:nvSpPr>
          <p:cNvPr id="18" name="Oval 11"/>
          <p:cNvSpPr>
            <a:spLocks noChangeArrowheads="1"/>
          </p:cNvSpPr>
          <p:nvPr/>
        </p:nvSpPr>
        <p:spPr bwMode="auto">
          <a:xfrm>
            <a:off x="4291729" y="5929486"/>
            <a:ext cx="685800" cy="60960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48,8</a:t>
            </a:r>
            <a:endParaRPr lang="ru-RU" b="1" dirty="0"/>
          </a:p>
        </p:txBody>
      </p:sp>
      <p:sp>
        <p:nvSpPr>
          <p:cNvPr id="19" name="Oval 12"/>
          <p:cNvSpPr>
            <a:spLocks noChangeArrowheads="1"/>
          </p:cNvSpPr>
          <p:nvPr/>
        </p:nvSpPr>
        <p:spPr bwMode="auto">
          <a:xfrm>
            <a:off x="4256107" y="4019550"/>
            <a:ext cx="685800" cy="6858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8,9</a:t>
            </a:r>
            <a:endParaRPr lang="ru-RU" b="1" dirty="0"/>
          </a:p>
        </p:txBody>
      </p:sp>
      <p:sp>
        <p:nvSpPr>
          <p:cNvPr id="20" name="Oval 13"/>
          <p:cNvSpPr>
            <a:spLocks noChangeArrowheads="1"/>
          </p:cNvSpPr>
          <p:nvPr/>
        </p:nvSpPr>
        <p:spPr bwMode="auto">
          <a:xfrm>
            <a:off x="4284619" y="5019675"/>
            <a:ext cx="6858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54,4</a:t>
            </a:r>
            <a:endParaRPr lang="ru-RU" b="1" dirty="0"/>
          </a:p>
        </p:txBody>
      </p:sp>
      <p:sp>
        <p:nvSpPr>
          <p:cNvPr id="21" name="Oval 14"/>
          <p:cNvSpPr>
            <a:spLocks noChangeArrowheads="1"/>
          </p:cNvSpPr>
          <p:nvPr/>
        </p:nvSpPr>
        <p:spPr bwMode="auto">
          <a:xfrm>
            <a:off x="4284619" y="3009900"/>
            <a:ext cx="685800" cy="6096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12,7</a:t>
            </a:r>
            <a:endParaRPr lang="ru-RU" b="1" dirty="0"/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5316471" y="2001149"/>
            <a:ext cx="1905000" cy="485775"/>
          </a:xfrm>
          <a:prstGeom prst="rightArrow">
            <a:avLst>
              <a:gd name="adj1" fmla="val 54005"/>
              <a:gd name="adj2" fmla="val 98039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AutoShape 18"/>
          <p:cNvSpPr>
            <a:spLocks noChangeArrowheads="1"/>
          </p:cNvSpPr>
          <p:nvPr/>
        </p:nvSpPr>
        <p:spPr bwMode="auto">
          <a:xfrm>
            <a:off x="5316471" y="2915549"/>
            <a:ext cx="1905000" cy="485775"/>
          </a:xfrm>
          <a:prstGeom prst="rightArrow">
            <a:avLst>
              <a:gd name="adj1" fmla="val 50000"/>
              <a:gd name="adj2" fmla="val 9803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AutoShape 19"/>
          <p:cNvSpPr>
            <a:spLocks noChangeArrowheads="1"/>
          </p:cNvSpPr>
          <p:nvPr/>
        </p:nvSpPr>
        <p:spPr bwMode="auto">
          <a:xfrm>
            <a:off x="5316471" y="3906149"/>
            <a:ext cx="1905000" cy="485775"/>
          </a:xfrm>
          <a:prstGeom prst="rightArrow">
            <a:avLst>
              <a:gd name="adj1" fmla="val 50000"/>
              <a:gd name="adj2" fmla="val 98039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AutoShape 20"/>
          <p:cNvSpPr>
            <a:spLocks noChangeArrowheads="1"/>
          </p:cNvSpPr>
          <p:nvPr/>
        </p:nvSpPr>
        <p:spPr bwMode="auto">
          <a:xfrm>
            <a:off x="5316471" y="5049149"/>
            <a:ext cx="1905000" cy="485775"/>
          </a:xfrm>
          <a:prstGeom prst="rightArrow">
            <a:avLst>
              <a:gd name="adj1" fmla="val 50000"/>
              <a:gd name="adj2" fmla="val 98039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1"/>
          <p:cNvSpPr>
            <a:spLocks noChangeArrowheads="1"/>
          </p:cNvSpPr>
          <p:nvPr/>
        </p:nvSpPr>
        <p:spPr bwMode="auto">
          <a:xfrm>
            <a:off x="5392671" y="6039749"/>
            <a:ext cx="1828800" cy="485775"/>
          </a:xfrm>
          <a:prstGeom prst="rightArrow">
            <a:avLst>
              <a:gd name="adj1" fmla="val 50000"/>
              <a:gd name="adj2" fmla="val 94118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" name="Oval 22"/>
          <p:cNvSpPr>
            <a:spLocks noChangeArrowheads="1"/>
          </p:cNvSpPr>
          <p:nvPr/>
        </p:nvSpPr>
        <p:spPr bwMode="auto">
          <a:xfrm>
            <a:off x="7564371" y="1901136"/>
            <a:ext cx="762000" cy="609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24,5</a:t>
            </a:r>
            <a:endParaRPr lang="ru-RU" b="1" dirty="0"/>
          </a:p>
        </p:txBody>
      </p:sp>
      <p:sp>
        <p:nvSpPr>
          <p:cNvPr id="28" name="Oval 23"/>
          <p:cNvSpPr>
            <a:spLocks noChangeArrowheads="1"/>
          </p:cNvSpPr>
          <p:nvPr/>
        </p:nvSpPr>
        <p:spPr bwMode="auto">
          <a:xfrm>
            <a:off x="7640571" y="2815536"/>
            <a:ext cx="685800" cy="685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15,1</a:t>
            </a:r>
            <a:endParaRPr lang="ru-RU" b="1" dirty="0"/>
          </a:p>
        </p:txBody>
      </p:sp>
      <p:sp>
        <p:nvSpPr>
          <p:cNvPr id="29" name="Oval 24"/>
          <p:cNvSpPr>
            <a:spLocks noChangeArrowheads="1"/>
          </p:cNvSpPr>
          <p:nvPr/>
        </p:nvSpPr>
        <p:spPr bwMode="auto">
          <a:xfrm>
            <a:off x="7640571" y="3806136"/>
            <a:ext cx="762000" cy="6858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9,5</a:t>
            </a:r>
            <a:endParaRPr lang="ru-RU" b="1" dirty="0"/>
          </a:p>
        </p:txBody>
      </p:sp>
      <p:sp>
        <p:nvSpPr>
          <p:cNvPr id="30" name="Oval 25"/>
          <p:cNvSpPr>
            <a:spLocks noChangeArrowheads="1"/>
          </p:cNvSpPr>
          <p:nvPr/>
        </p:nvSpPr>
        <p:spPr bwMode="auto">
          <a:xfrm>
            <a:off x="7716771" y="5025336"/>
            <a:ext cx="609600" cy="5334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dirty="0" smtClean="0"/>
              <a:t>58,3</a:t>
            </a:r>
            <a:endParaRPr lang="ru-RU" b="1" dirty="0"/>
          </a:p>
        </p:txBody>
      </p: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7716771" y="5939736"/>
            <a:ext cx="685800" cy="60960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/>
              <a:t>56,3</a:t>
            </a:r>
            <a:endParaRPr lang="ru-RU" b="1" dirty="0"/>
          </a:p>
        </p:txBody>
      </p:sp>
      <p:sp>
        <p:nvSpPr>
          <p:cNvPr id="32" name="AutoShape 27"/>
          <p:cNvSpPr>
            <a:spLocks noChangeArrowheads="1"/>
          </p:cNvSpPr>
          <p:nvPr/>
        </p:nvSpPr>
        <p:spPr bwMode="auto">
          <a:xfrm>
            <a:off x="3996813" y="1291536"/>
            <a:ext cx="1600200" cy="6096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2010г. (6мес.)</a:t>
            </a:r>
          </a:p>
        </p:txBody>
      </p:sp>
      <p:sp>
        <p:nvSpPr>
          <p:cNvPr id="33" name="AutoShape 28"/>
          <p:cNvSpPr>
            <a:spLocks noChangeArrowheads="1"/>
          </p:cNvSpPr>
          <p:nvPr/>
        </p:nvSpPr>
        <p:spPr bwMode="auto">
          <a:xfrm>
            <a:off x="7040759" y="1195670"/>
            <a:ext cx="1600200" cy="6096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2011г. (6мес.)</a:t>
            </a:r>
          </a:p>
        </p:txBody>
      </p:sp>
      <p:sp>
        <p:nvSpPr>
          <p:cNvPr id="34" name="Rectangle 2"/>
          <p:cNvSpPr txBox="1">
            <a:spLocks noChangeArrowheads="1"/>
          </p:cNvSpPr>
          <p:nvPr/>
        </p:nvSpPr>
        <p:spPr>
          <a:xfrm>
            <a:off x="38718" y="662270"/>
            <a:ext cx="9144000" cy="1066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Рост смертности</a:t>
            </a:r>
            <a:r>
              <a:rPr lang="en-US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100 тыс. населения</a:t>
            </a:r>
            <a:endParaRPr lang="ru-RU" sz="24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56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42938" y="642938"/>
            <a:ext cx="8280400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Наиболее высокая смертность </a:t>
            </a: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населения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 туберкулеза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100 </a:t>
            </a:r>
            <a:r>
              <a:rPr lang="ru-RU" sz="1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000 </a:t>
            </a:r>
            <a:r>
              <a:rPr lang="ru-RU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населения</a:t>
            </a:r>
            <a:endParaRPr lang="ru-RU" sz="24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76769252"/>
              </p:ext>
            </p:extLst>
          </p:nvPr>
        </p:nvGraphicFramePr>
        <p:xfrm>
          <a:off x="1674962" y="1973908"/>
          <a:ext cx="6216352" cy="453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Овал 12"/>
          <p:cNvSpPr/>
          <p:nvPr/>
        </p:nvSpPr>
        <p:spPr>
          <a:xfrm>
            <a:off x="2252486" y="1981766"/>
            <a:ext cx="1800200" cy="32403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32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42938" y="642938"/>
            <a:ext cx="8280400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Наиболее высокая смертность </a:t>
            </a: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населения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 инсульта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ru-RU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100 </a:t>
            </a:r>
            <a:r>
              <a:rPr lang="ru-RU" sz="1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000 </a:t>
            </a:r>
            <a:r>
              <a:rPr lang="ru-RU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населения</a:t>
            </a:r>
            <a:endParaRPr lang="ru-RU" sz="24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58536763"/>
              </p:ext>
            </p:extLst>
          </p:nvPr>
        </p:nvGraphicFramePr>
        <p:xfrm>
          <a:off x="1674962" y="1973908"/>
          <a:ext cx="6216352" cy="453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Овал 12"/>
          <p:cNvSpPr/>
          <p:nvPr/>
        </p:nvSpPr>
        <p:spPr>
          <a:xfrm>
            <a:off x="2252486" y="1981766"/>
            <a:ext cx="1800200" cy="32403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57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42938" y="642938"/>
            <a:ext cx="8280400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Наиболее высокая смертность </a:t>
            </a: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населения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 инфаркта миокарда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100 </a:t>
            </a:r>
            <a:r>
              <a:rPr lang="ru-RU" sz="1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000 </a:t>
            </a:r>
            <a:r>
              <a:rPr lang="ru-RU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населения</a:t>
            </a:r>
            <a:endParaRPr lang="ru-RU" sz="24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32010838"/>
              </p:ext>
            </p:extLst>
          </p:nvPr>
        </p:nvGraphicFramePr>
        <p:xfrm>
          <a:off x="1674962" y="1973908"/>
          <a:ext cx="6216352" cy="453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Овал 12"/>
          <p:cNvSpPr/>
          <p:nvPr/>
        </p:nvSpPr>
        <p:spPr>
          <a:xfrm>
            <a:off x="2252486" y="1981766"/>
            <a:ext cx="1800200" cy="32403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11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Номер слайда 3"/>
          <p:cNvSpPr txBox="1">
            <a:spLocks noGrp="1"/>
          </p:cNvSpPr>
          <p:nvPr/>
        </p:nvSpPr>
        <p:spPr bwMode="auto">
          <a:xfrm>
            <a:off x="8643938" y="6407150"/>
            <a:ext cx="4667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B58BA15-5ED0-4FAE-8AD0-6D4370980D56}" type="slidenum">
              <a:rPr lang="ru-RU" sz="1600" b="1">
                <a:solidFill>
                  <a:srgbClr val="C00000"/>
                </a:solidFill>
              </a:rPr>
              <a:pPr eaLnBrk="1" hangingPunct="1"/>
              <a:t>15</a:t>
            </a:fld>
            <a:endParaRPr lang="ru-RU" sz="1600" b="1">
              <a:solidFill>
                <a:srgbClr val="C00000"/>
              </a:solidFill>
            </a:endParaRPr>
          </a:p>
        </p:txBody>
      </p:sp>
      <p:sp>
        <p:nvSpPr>
          <p:cNvPr id="2052" name="Прямоугольник 5"/>
          <p:cNvSpPr>
            <a:spLocks noChangeArrowheads="1"/>
          </p:cNvSpPr>
          <p:nvPr/>
        </p:nvSpPr>
        <p:spPr bwMode="auto">
          <a:xfrm>
            <a:off x="157946" y="620688"/>
            <a:ext cx="8786813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Количество смертельных отравлений спиртсодержащей продукцией среди населения </a:t>
            </a: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Республики Татарстан </a:t>
            </a:r>
            <a:endParaRPr lang="en-US" sz="2000" b="1" dirty="0" smtClean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sz="1600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600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6 месяцев 2010 и 2011 </a:t>
            </a:r>
            <a:r>
              <a:rPr lang="ru-RU" sz="1600" dirty="0" err="1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г.г</a:t>
            </a:r>
            <a:r>
              <a:rPr lang="ru-RU" sz="1600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(в абсолютных числах)</a:t>
            </a:r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087131"/>
              </p:ext>
            </p:extLst>
          </p:nvPr>
        </p:nvGraphicFramePr>
        <p:xfrm>
          <a:off x="467544" y="1251630"/>
          <a:ext cx="7893050" cy="521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46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81" y="476672"/>
            <a:ext cx="9144000" cy="9906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Показатели младенческой смертности </a:t>
            </a: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</a:t>
            </a:r>
            <a:r>
              <a:rPr lang="ru-RU" sz="2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муниципальных образованиях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340768"/>
            <a:ext cx="9144000" cy="4572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000" b="1" dirty="0" smtClean="0">
                <a:solidFill>
                  <a:srgbClr val="0070C0"/>
                </a:solidFill>
              </a:rPr>
              <a:t>Республики </a:t>
            </a:r>
            <a:r>
              <a:rPr lang="ru-RU" sz="2000" b="1" dirty="0">
                <a:solidFill>
                  <a:srgbClr val="0070C0"/>
                </a:solidFill>
              </a:rPr>
              <a:t>Татарстан </a:t>
            </a:r>
            <a:r>
              <a:rPr lang="ru-RU" sz="2000" b="1" dirty="0" smtClean="0">
                <a:solidFill>
                  <a:srgbClr val="0070C0"/>
                </a:solidFill>
              </a:rPr>
              <a:t>(6 </a:t>
            </a:r>
            <a:r>
              <a:rPr lang="ru-RU" sz="2000" b="1" dirty="0">
                <a:solidFill>
                  <a:srgbClr val="0070C0"/>
                </a:solidFill>
              </a:rPr>
              <a:t>мес.2011г</a:t>
            </a:r>
            <a:r>
              <a:rPr lang="ru-RU" sz="2000" b="1" dirty="0" smtClean="0">
                <a:solidFill>
                  <a:srgbClr val="0070C0"/>
                </a:solidFill>
              </a:rPr>
              <a:t>. </a:t>
            </a:r>
            <a:r>
              <a:rPr lang="ru-RU" sz="2000" b="1" dirty="0">
                <a:solidFill>
                  <a:srgbClr val="0070C0"/>
                </a:solidFill>
              </a:rPr>
              <a:t>- </a:t>
            </a:r>
            <a:r>
              <a:rPr lang="ru-RU" sz="2000" b="1" dirty="0" smtClean="0">
                <a:solidFill>
                  <a:srgbClr val="0070C0"/>
                </a:solidFill>
              </a:rPr>
              <a:t>5,30) 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</a:pPr>
            <a:endParaRPr lang="ru-RU" sz="2000" dirty="0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683568" y="1628800"/>
            <a:ext cx="3810000" cy="5334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 dirty="0"/>
              <a:t>              </a:t>
            </a:r>
            <a:r>
              <a:rPr lang="ru-RU" sz="1600" b="1" dirty="0">
                <a:solidFill>
                  <a:srgbClr val="FF0000"/>
                </a:solidFill>
              </a:rPr>
              <a:t>Выше  </a:t>
            </a:r>
            <a:r>
              <a:rPr lang="ru-RU" sz="1600" b="1" dirty="0">
                <a:solidFill>
                  <a:srgbClr val="663300"/>
                </a:solidFill>
              </a:rPr>
              <a:t>                                                                                                   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Муслюмовский</a:t>
            </a:r>
            <a:r>
              <a:rPr lang="ru-RU" sz="1600" b="1" dirty="0">
                <a:solidFill>
                  <a:srgbClr val="663300"/>
                </a:solidFill>
              </a:rPr>
              <a:t> (19,72)</a:t>
            </a:r>
          </a:p>
          <a:p>
            <a:pPr>
              <a:lnSpc>
                <a:spcPct val="80000"/>
              </a:lnSpc>
            </a:pPr>
            <a:r>
              <a:rPr lang="ru-RU" sz="1600" b="1" dirty="0" err="1" smtClean="0">
                <a:solidFill>
                  <a:srgbClr val="663300"/>
                </a:solidFill>
              </a:rPr>
              <a:t>Мамадышский</a:t>
            </a:r>
            <a:r>
              <a:rPr lang="ru-RU" sz="1600" b="1" dirty="0" smtClean="0">
                <a:solidFill>
                  <a:srgbClr val="663300"/>
                </a:solidFill>
              </a:rPr>
              <a:t> (</a:t>
            </a:r>
            <a:r>
              <a:rPr lang="ru-RU" sz="1600" b="1" dirty="0">
                <a:solidFill>
                  <a:srgbClr val="663300"/>
                </a:solidFill>
              </a:rPr>
              <a:t>14,76)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Аксубаевский</a:t>
            </a:r>
            <a:r>
              <a:rPr lang="ru-RU" sz="1600" b="1" dirty="0">
                <a:solidFill>
                  <a:srgbClr val="663300"/>
                </a:solidFill>
              </a:rPr>
              <a:t> (14,37)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rgbClr val="663300"/>
                </a:solidFill>
              </a:rPr>
              <a:t>Сабинский (14,0)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rgbClr val="663300"/>
                </a:solidFill>
              </a:rPr>
              <a:t>Нижнекамский (12,79)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Пестречинский</a:t>
            </a:r>
            <a:r>
              <a:rPr lang="ru-RU" sz="1600" b="1" dirty="0">
                <a:solidFill>
                  <a:srgbClr val="663300"/>
                </a:solidFill>
              </a:rPr>
              <a:t> (12,62)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Бавлинский</a:t>
            </a:r>
            <a:r>
              <a:rPr lang="ru-RU" sz="1600" b="1" dirty="0">
                <a:solidFill>
                  <a:srgbClr val="663300"/>
                </a:solidFill>
              </a:rPr>
              <a:t> (12,35)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В.Горский</a:t>
            </a:r>
            <a:r>
              <a:rPr lang="ru-RU" sz="1600" b="1" dirty="0">
                <a:solidFill>
                  <a:srgbClr val="663300"/>
                </a:solidFill>
              </a:rPr>
              <a:t> (12,23)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rgbClr val="663300"/>
                </a:solidFill>
              </a:rPr>
              <a:t>Алексеевский (11,01)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Лаишевский</a:t>
            </a:r>
            <a:r>
              <a:rPr lang="ru-RU" sz="1600" b="1" dirty="0">
                <a:solidFill>
                  <a:srgbClr val="663300"/>
                </a:solidFill>
              </a:rPr>
              <a:t> (9,64)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Черемшанский</a:t>
            </a:r>
            <a:r>
              <a:rPr lang="ru-RU" sz="1600" b="1" dirty="0">
                <a:solidFill>
                  <a:srgbClr val="663300"/>
                </a:solidFill>
              </a:rPr>
              <a:t>(9,52)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rgbClr val="663300"/>
                </a:solidFill>
              </a:rPr>
              <a:t>Спасский(9,36)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Чистопольский</a:t>
            </a:r>
            <a:r>
              <a:rPr lang="ru-RU" sz="1600" b="1" dirty="0">
                <a:solidFill>
                  <a:srgbClr val="663300"/>
                </a:solidFill>
              </a:rPr>
              <a:t>(8.44)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Тетюшский</a:t>
            </a:r>
            <a:r>
              <a:rPr lang="ru-RU" sz="1600" b="1" dirty="0">
                <a:solidFill>
                  <a:srgbClr val="663300"/>
                </a:solidFill>
              </a:rPr>
              <a:t>(8,33)</a:t>
            </a:r>
          </a:p>
          <a:p>
            <a:pPr>
              <a:lnSpc>
                <a:spcPct val="80000"/>
              </a:lnSpc>
            </a:pPr>
            <a:r>
              <a:rPr lang="ru-RU" sz="1600" b="1" dirty="0" err="1" smtClean="0">
                <a:solidFill>
                  <a:srgbClr val="663300"/>
                </a:solidFill>
              </a:rPr>
              <a:t>Тукаевский</a:t>
            </a:r>
            <a:r>
              <a:rPr lang="ru-RU" sz="1600" b="1" dirty="0" smtClean="0">
                <a:solidFill>
                  <a:srgbClr val="663300"/>
                </a:solidFill>
              </a:rPr>
              <a:t>(8,15</a:t>
            </a:r>
            <a:r>
              <a:rPr lang="ru-RU" sz="1600" b="1" dirty="0">
                <a:solidFill>
                  <a:srgbClr val="663300"/>
                </a:solidFill>
              </a:rPr>
              <a:t>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Ютазинский</a:t>
            </a:r>
            <a:r>
              <a:rPr lang="ru-RU" sz="1600" b="1" dirty="0">
                <a:solidFill>
                  <a:srgbClr val="663300"/>
                </a:solidFill>
              </a:rPr>
              <a:t>(7,93)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Бугульминский</a:t>
            </a:r>
            <a:r>
              <a:rPr lang="ru-RU" sz="1600" b="1" dirty="0">
                <a:solidFill>
                  <a:srgbClr val="663300"/>
                </a:solidFill>
              </a:rPr>
              <a:t> (7,39)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Елабужский</a:t>
            </a:r>
            <a:r>
              <a:rPr lang="ru-RU" sz="1600" b="1" dirty="0">
                <a:solidFill>
                  <a:srgbClr val="663300"/>
                </a:solidFill>
              </a:rPr>
              <a:t>(6,94)</a:t>
            </a:r>
          </a:p>
          <a:p>
            <a:pPr>
              <a:lnSpc>
                <a:spcPct val="80000"/>
              </a:lnSpc>
            </a:pPr>
            <a:r>
              <a:rPr lang="ru-RU" sz="1600" b="1" dirty="0">
                <a:solidFill>
                  <a:srgbClr val="663300"/>
                </a:solidFill>
              </a:rPr>
              <a:t>Арский(6,35)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Заинский</a:t>
            </a:r>
            <a:r>
              <a:rPr lang="ru-RU" sz="1600" b="1" dirty="0">
                <a:solidFill>
                  <a:srgbClr val="663300"/>
                </a:solidFill>
              </a:rPr>
              <a:t>(5,64)</a:t>
            </a:r>
          </a:p>
          <a:p>
            <a:pPr>
              <a:lnSpc>
                <a:spcPct val="80000"/>
              </a:lnSpc>
            </a:pPr>
            <a:r>
              <a:rPr lang="ru-RU" sz="1600" b="1" dirty="0" err="1">
                <a:solidFill>
                  <a:srgbClr val="663300"/>
                </a:solidFill>
              </a:rPr>
              <a:t>Зеленодольский</a:t>
            </a:r>
            <a:r>
              <a:rPr lang="ru-RU" sz="1600" b="1" dirty="0">
                <a:solidFill>
                  <a:srgbClr val="663300"/>
                </a:solidFill>
              </a:rPr>
              <a:t> (5,60)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5272332" y="1628800"/>
            <a:ext cx="3657600" cy="460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ru-RU" sz="1400" dirty="0"/>
              <a:t>                  </a:t>
            </a:r>
            <a:r>
              <a:rPr lang="ru-RU" sz="1600" b="1" dirty="0">
                <a:solidFill>
                  <a:srgbClr val="FF0000"/>
                </a:solidFill>
              </a:rPr>
              <a:t>Ниже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1600" b="1" dirty="0" err="1">
                <a:solidFill>
                  <a:srgbClr val="006600"/>
                </a:solidFill>
              </a:rPr>
              <a:t>Альметьевский</a:t>
            </a:r>
            <a:r>
              <a:rPr lang="ru-RU" sz="1600" b="1" dirty="0">
                <a:solidFill>
                  <a:srgbClr val="006600"/>
                </a:solidFill>
              </a:rPr>
              <a:t> (5,09)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1600" b="1" dirty="0" err="1">
                <a:solidFill>
                  <a:srgbClr val="006600"/>
                </a:solidFill>
              </a:rPr>
              <a:t>Актанышский</a:t>
            </a:r>
            <a:r>
              <a:rPr lang="ru-RU" sz="1600" b="1" dirty="0">
                <a:solidFill>
                  <a:srgbClr val="006600"/>
                </a:solidFill>
              </a:rPr>
              <a:t> (4,79)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1600" b="1" dirty="0" err="1">
                <a:solidFill>
                  <a:srgbClr val="006600"/>
                </a:solidFill>
              </a:rPr>
              <a:t>Азнакаевский</a:t>
            </a:r>
            <a:r>
              <a:rPr lang="ru-RU" sz="1600" b="1" dirty="0">
                <a:solidFill>
                  <a:srgbClr val="006600"/>
                </a:solidFill>
              </a:rPr>
              <a:t> (4,57)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1600" b="1" dirty="0" err="1">
                <a:solidFill>
                  <a:srgbClr val="006600"/>
                </a:solidFill>
              </a:rPr>
              <a:t>Балтасинский</a:t>
            </a:r>
            <a:r>
              <a:rPr lang="ru-RU" sz="1600" b="1" dirty="0">
                <a:solidFill>
                  <a:srgbClr val="006600"/>
                </a:solidFill>
              </a:rPr>
              <a:t>(4,25)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1600" b="1" dirty="0" err="1">
                <a:solidFill>
                  <a:srgbClr val="006600"/>
                </a:solidFill>
              </a:rPr>
              <a:t>Агрызский</a:t>
            </a:r>
            <a:r>
              <a:rPr lang="ru-RU" sz="1600" b="1" dirty="0">
                <a:solidFill>
                  <a:srgbClr val="006600"/>
                </a:solidFill>
              </a:rPr>
              <a:t>(4,04)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1600" b="1" dirty="0" err="1">
                <a:solidFill>
                  <a:srgbClr val="006600"/>
                </a:solidFill>
              </a:rPr>
              <a:t>Лениногорский</a:t>
            </a:r>
            <a:r>
              <a:rPr lang="ru-RU" sz="1600" b="1" dirty="0">
                <a:solidFill>
                  <a:srgbClr val="006600"/>
                </a:solidFill>
              </a:rPr>
              <a:t>(4,01)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1600" b="1" dirty="0" err="1">
                <a:solidFill>
                  <a:srgbClr val="006600"/>
                </a:solidFill>
              </a:rPr>
              <a:t>г.Казань</a:t>
            </a:r>
            <a:r>
              <a:rPr lang="ru-RU" sz="1600" b="1" dirty="0">
                <a:solidFill>
                  <a:srgbClr val="006600"/>
                </a:solidFill>
              </a:rPr>
              <a:t>(4,0)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1600" b="1" dirty="0" err="1">
                <a:solidFill>
                  <a:srgbClr val="006600"/>
                </a:solidFill>
              </a:rPr>
              <a:t>Буинский</a:t>
            </a:r>
            <a:r>
              <a:rPr lang="ru-RU" sz="1600" b="1" dirty="0">
                <a:solidFill>
                  <a:srgbClr val="006600"/>
                </a:solidFill>
              </a:rPr>
              <a:t>(3,85)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1600" b="1" dirty="0" err="1">
                <a:solidFill>
                  <a:srgbClr val="006600"/>
                </a:solidFill>
              </a:rPr>
              <a:t>г.Нижнекамск</a:t>
            </a:r>
            <a:r>
              <a:rPr lang="ru-RU" sz="1600" b="1" dirty="0">
                <a:solidFill>
                  <a:srgbClr val="006600"/>
                </a:solidFill>
              </a:rPr>
              <a:t> (3,81)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ru-RU" sz="1600" b="1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57035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452605"/>
            <a:ext cx="8229600" cy="77787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Младенческая смертность и мертворождаемость</a:t>
            </a:r>
            <a:endParaRPr lang="ru-RU" sz="24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203851598"/>
              </p:ext>
            </p:extLst>
          </p:nvPr>
        </p:nvGraphicFramePr>
        <p:xfrm>
          <a:off x="2339752" y="1052736"/>
          <a:ext cx="662473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6372200" y="3789040"/>
            <a:ext cx="2592288" cy="68407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Мертворождаемость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0" y="1196752"/>
            <a:ext cx="2123728" cy="51845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Не зарегистрирована </a:t>
            </a:r>
            <a:endParaRPr lang="ru-RU" sz="1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младенческая смертность </a:t>
            </a:r>
            <a:r>
              <a:rPr lang="ru-RU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в</a:t>
            </a:r>
          </a:p>
          <a:p>
            <a:pPr algn="ctr"/>
            <a:r>
              <a:rPr lang="ru-RU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14 районах</a:t>
            </a:r>
          </a:p>
          <a:p>
            <a:pPr algn="ctr"/>
            <a:endParaRPr lang="ru-RU" sz="2000" b="1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169269"/>
              </p:ext>
            </p:extLst>
          </p:nvPr>
        </p:nvGraphicFramePr>
        <p:xfrm>
          <a:off x="2195737" y="1340768"/>
          <a:ext cx="2232248" cy="49685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2248"/>
              </a:tblGrid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Алькеевский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Апастовский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Атнинский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Дрожжановский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Кайбицкий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Камско-</a:t>
                      </a:r>
                      <a:r>
                        <a:rPr lang="ru-RU" sz="2000" b="1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Устьинский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Тюлячинский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Мензелинский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Рыбно-</a:t>
                      </a:r>
                      <a:r>
                        <a:rPr lang="ru-RU" sz="20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Слободский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Кукморский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Верхнеуслонский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Менделеевский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Сармановский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  <a:tr h="3548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20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Новошешминский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9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946488018"/>
              </p:ext>
            </p:extLst>
          </p:nvPr>
        </p:nvGraphicFramePr>
        <p:xfrm>
          <a:off x="1259632" y="620688"/>
          <a:ext cx="7884368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0" y="1340768"/>
            <a:ext cx="2324493" cy="68407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Мертворождаемость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8172400" y="1844824"/>
            <a:ext cx="792088" cy="3888432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331640" y="1772816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5496" y="2650265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403648" y="342900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403648" y="4365104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403648" y="522920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547664" y="6165304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99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3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92868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Материнская смертность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2500298" y="2214554"/>
          <a:ext cx="3929090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2" name="TextBox 10"/>
          <p:cNvSpPr txBox="1">
            <a:spLocks noChangeArrowheads="1"/>
          </p:cNvSpPr>
          <p:nvPr/>
        </p:nvSpPr>
        <p:spPr bwMode="auto">
          <a:xfrm>
            <a:off x="0" y="2786063"/>
            <a:ext cx="2714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Арский район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г. Набережные Челны</a:t>
            </a:r>
          </a:p>
        </p:txBody>
      </p:sp>
      <p:sp>
        <p:nvSpPr>
          <p:cNvPr id="2053" name="TextBox 12"/>
          <p:cNvSpPr txBox="1">
            <a:spLocks noChangeArrowheads="1"/>
          </p:cNvSpPr>
          <p:nvPr/>
        </p:nvSpPr>
        <p:spPr bwMode="auto">
          <a:xfrm>
            <a:off x="6429375" y="2786063"/>
            <a:ext cx="27146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Пестречинский район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г. Набережные Челны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Спасский район</a:t>
            </a:r>
          </a:p>
          <a:p>
            <a:pPr eaLnBrk="1" hangingPunct="1">
              <a:lnSpc>
                <a:spcPct val="150000"/>
              </a:lnSpc>
              <a:buFont typeface="Arial" charset="0"/>
              <a:buChar char="•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г. Казань</a:t>
            </a:r>
          </a:p>
        </p:txBody>
      </p:sp>
      <p:sp>
        <p:nvSpPr>
          <p:cNvPr id="2054" name="TextBox 13"/>
          <p:cNvSpPr txBox="1">
            <a:spLocks noChangeArrowheads="1"/>
          </p:cNvSpPr>
          <p:nvPr/>
        </p:nvSpPr>
        <p:spPr bwMode="auto">
          <a:xfrm>
            <a:off x="3214688" y="5786438"/>
            <a:ext cx="13573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Times New Roman" pitchFamily="18" charset="0"/>
              </a:rPr>
              <a:t>2010 год</a:t>
            </a:r>
          </a:p>
          <a:p>
            <a:pPr eaLnBrk="1" hangingPunct="1"/>
            <a:r>
              <a:rPr lang="ru-RU">
                <a:latin typeface="Times New Roman" pitchFamily="18" charset="0"/>
              </a:rPr>
              <a:t>(6 мес.)</a:t>
            </a:r>
          </a:p>
        </p:txBody>
      </p:sp>
      <p:sp>
        <p:nvSpPr>
          <p:cNvPr id="2055" name="TextBox 14"/>
          <p:cNvSpPr txBox="1">
            <a:spLocks noChangeArrowheads="1"/>
          </p:cNvSpPr>
          <p:nvPr/>
        </p:nvSpPr>
        <p:spPr bwMode="auto">
          <a:xfrm>
            <a:off x="4786313" y="5786438"/>
            <a:ext cx="1143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Times New Roman" pitchFamily="18" charset="0"/>
              </a:rPr>
              <a:t>2011 год</a:t>
            </a:r>
          </a:p>
          <a:p>
            <a:pPr eaLnBrk="1" hangingPunct="1"/>
            <a:r>
              <a:rPr lang="ru-RU">
                <a:latin typeface="Times New Roman" pitchFamily="18" charset="0"/>
              </a:rPr>
              <a:t>(6 мес.)</a:t>
            </a:r>
          </a:p>
          <a:p>
            <a:pPr eaLnBrk="1" hangingPunct="1"/>
            <a:endParaRPr lang="ru-RU"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86125" y="3714750"/>
            <a:ext cx="1143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 случая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86313" y="2357438"/>
            <a:ext cx="1357312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 случая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5813" y="1357313"/>
            <a:ext cx="4000500" cy="113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2010 г. (6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мес.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8,5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100000 населения</a:t>
            </a:r>
          </a:p>
          <a:p>
            <a:pPr>
              <a:defRPr/>
            </a:pP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857875" y="1357313"/>
            <a:ext cx="32861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2011 г. (6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мес.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16,9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100000 населения</a:t>
            </a:r>
          </a:p>
        </p:txBody>
      </p:sp>
    </p:spTree>
    <p:extLst>
      <p:ext uri="{BB962C8B-B14F-4D97-AF65-F5344CB8AC3E}">
        <p14:creationId xmlns:p14="http://schemas.microsoft.com/office/powerpoint/2010/main" val="25618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"/>
          <p:cNvSpPr txBox="1">
            <a:spLocks noChangeArrowheads="1"/>
          </p:cNvSpPr>
          <p:nvPr/>
        </p:nvSpPr>
        <p:spPr>
          <a:xfrm>
            <a:off x="0" y="605287"/>
            <a:ext cx="9144000" cy="1066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Динамика демографических показателей</a:t>
            </a:r>
            <a:endParaRPr lang="ru-RU" sz="24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0" y="1143000"/>
            <a:ext cx="9144000" cy="5715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b="1" smtClean="0"/>
          </a:p>
          <a:p>
            <a:endParaRPr lang="ru-RU" sz="2400" b="1" smtClean="0"/>
          </a:p>
          <a:p>
            <a:pPr>
              <a:buFontTx/>
              <a:buNone/>
            </a:pPr>
            <a:endParaRPr lang="ru-RU" sz="2400" b="1" smtClean="0"/>
          </a:p>
          <a:p>
            <a:endParaRPr lang="ru-RU" sz="2400" b="1" smtClean="0"/>
          </a:p>
          <a:p>
            <a:pPr>
              <a:buFontTx/>
              <a:buNone/>
            </a:pPr>
            <a:endParaRPr lang="ru-RU" sz="2400" b="1" smtClean="0"/>
          </a:p>
          <a:p>
            <a:pPr>
              <a:buFontTx/>
              <a:buNone/>
            </a:pPr>
            <a:endParaRPr lang="ru-RU" sz="2400" b="1" smtClean="0"/>
          </a:p>
          <a:p>
            <a:pPr>
              <a:buFontTx/>
              <a:buNone/>
            </a:pPr>
            <a:endParaRPr lang="ru-RU" sz="2400" b="1" dirty="0"/>
          </a:p>
        </p:txBody>
      </p:sp>
      <p:sp>
        <p:nvSpPr>
          <p:cNvPr id="33" name="AutoShape 5"/>
          <p:cNvSpPr>
            <a:spLocks noChangeArrowheads="1"/>
          </p:cNvSpPr>
          <p:nvPr/>
        </p:nvSpPr>
        <p:spPr bwMode="auto">
          <a:xfrm>
            <a:off x="152400" y="2996952"/>
            <a:ext cx="3276600" cy="660648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Детская смертность</a:t>
            </a:r>
          </a:p>
        </p:txBody>
      </p:sp>
      <p:sp>
        <p:nvSpPr>
          <p:cNvPr id="34" name="AutoShape 6"/>
          <p:cNvSpPr>
            <a:spLocks noChangeArrowheads="1"/>
          </p:cNvSpPr>
          <p:nvPr/>
        </p:nvSpPr>
        <p:spPr bwMode="auto">
          <a:xfrm>
            <a:off x="152400" y="4052886"/>
            <a:ext cx="3276600" cy="595313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Младенческая смертность</a:t>
            </a:r>
          </a:p>
        </p:txBody>
      </p:sp>
      <p:sp>
        <p:nvSpPr>
          <p:cNvPr id="35" name="AutoShape 7"/>
          <p:cNvSpPr>
            <a:spLocks noChangeArrowheads="1"/>
          </p:cNvSpPr>
          <p:nvPr/>
        </p:nvSpPr>
        <p:spPr bwMode="auto">
          <a:xfrm>
            <a:off x="152400" y="4953000"/>
            <a:ext cx="3276600" cy="6858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/>
              <a:t>Естественная убыль</a:t>
            </a:r>
          </a:p>
        </p:txBody>
      </p:sp>
      <p:sp>
        <p:nvSpPr>
          <p:cNvPr id="36" name="AutoShape 8"/>
          <p:cNvSpPr>
            <a:spLocks noChangeArrowheads="1"/>
          </p:cNvSpPr>
          <p:nvPr/>
        </p:nvSpPr>
        <p:spPr bwMode="auto">
          <a:xfrm>
            <a:off x="152400" y="5867400"/>
            <a:ext cx="3276600" cy="685800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Рождаемость</a:t>
            </a:r>
          </a:p>
        </p:txBody>
      </p:sp>
      <p:sp>
        <p:nvSpPr>
          <p:cNvPr id="37" name="AutoShape 9"/>
          <p:cNvSpPr>
            <a:spLocks noChangeArrowheads="1"/>
          </p:cNvSpPr>
          <p:nvPr/>
        </p:nvSpPr>
        <p:spPr bwMode="auto">
          <a:xfrm>
            <a:off x="152400" y="1905000"/>
            <a:ext cx="3276600" cy="6858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Смертность населения</a:t>
            </a:r>
          </a:p>
        </p:txBody>
      </p:sp>
      <p:sp>
        <p:nvSpPr>
          <p:cNvPr id="38" name="Oval 10"/>
          <p:cNvSpPr>
            <a:spLocks noChangeArrowheads="1"/>
          </p:cNvSpPr>
          <p:nvPr/>
        </p:nvSpPr>
        <p:spPr bwMode="auto">
          <a:xfrm>
            <a:off x="3733800" y="1905000"/>
            <a:ext cx="762000" cy="6858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12,9</a:t>
            </a:r>
          </a:p>
        </p:txBody>
      </p:sp>
      <p:sp>
        <p:nvSpPr>
          <p:cNvPr id="39" name="Oval 11"/>
          <p:cNvSpPr>
            <a:spLocks noChangeArrowheads="1"/>
          </p:cNvSpPr>
          <p:nvPr/>
        </p:nvSpPr>
        <p:spPr bwMode="auto">
          <a:xfrm>
            <a:off x="3836598" y="5867400"/>
            <a:ext cx="685800" cy="60960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12,6</a:t>
            </a:r>
          </a:p>
        </p:txBody>
      </p:sp>
      <p:sp>
        <p:nvSpPr>
          <p:cNvPr id="40" name="Oval 12"/>
          <p:cNvSpPr>
            <a:spLocks noChangeArrowheads="1"/>
          </p:cNvSpPr>
          <p:nvPr/>
        </p:nvSpPr>
        <p:spPr bwMode="auto">
          <a:xfrm>
            <a:off x="3810000" y="3952875"/>
            <a:ext cx="685800" cy="6858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5,57</a:t>
            </a:r>
          </a:p>
        </p:txBody>
      </p:sp>
      <p:sp>
        <p:nvSpPr>
          <p:cNvPr id="41" name="Oval 13"/>
          <p:cNvSpPr>
            <a:spLocks noChangeArrowheads="1"/>
          </p:cNvSpPr>
          <p:nvPr/>
        </p:nvSpPr>
        <p:spPr bwMode="auto">
          <a:xfrm>
            <a:off x="3836598" y="4988525"/>
            <a:ext cx="6858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/>
              <a:t>- 0,3</a:t>
            </a:r>
          </a:p>
        </p:txBody>
      </p:sp>
      <p:sp>
        <p:nvSpPr>
          <p:cNvPr id="42" name="Oval 14"/>
          <p:cNvSpPr>
            <a:spLocks noChangeArrowheads="1"/>
          </p:cNvSpPr>
          <p:nvPr/>
        </p:nvSpPr>
        <p:spPr bwMode="auto">
          <a:xfrm>
            <a:off x="3810000" y="3039283"/>
            <a:ext cx="685800" cy="6096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73,5</a:t>
            </a:r>
          </a:p>
        </p:txBody>
      </p:sp>
      <p:sp>
        <p:nvSpPr>
          <p:cNvPr id="43" name="AutoShape 15"/>
          <p:cNvSpPr>
            <a:spLocks noChangeArrowheads="1"/>
          </p:cNvSpPr>
          <p:nvPr/>
        </p:nvSpPr>
        <p:spPr bwMode="auto">
          <a:xfrm>
            <a:off x="4876800" y="1905000"/>
            <a:ext cx="1905000" cy="485775"/>
          </a:xfrm>
          <a:prstGeom prst="rightArrow">
            <a:avLst>
              <a:gd name="adj1" fmla="val 50000"/>
              <a:gd name="adj2" fmla="val 98039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AutoShape 18"/>
          <p:cNvSpPr>
            <a:spLocks noChangeArrowheads="1"/>
          </p:cNvSpPr>
          <p:nvPr/>
        </p:nvSpPr>
        <p:spPr bwMode="auto">
          <a:xfrm>
            <a:off x="4876800" y="2819400"/>
            <a:ext cx="1905000" cy="485775"/>
          </a:xfrm>
          <a:prstGeom prst="rightArrow">
            <a:avLst>
              <a:gd name="adj1" fmla="val 50000"/>
              <a:gd name="adj2" fmla="val 9803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AutoShape 19"/>
          <p:cNvSpPr>
            <a:spLocks noChangeArrowheads="1"/>
          </p:cNvSpPr>
          <p:nvPr/>
        </p:nvSpPr>
        <p:spPr bwMode="auto">
          <a:xfrm>
            <a:off x="4876800" y="3810000"/>
            <a:ext cx="1905000" cy="485775"/>
          </a:xfrm>
          <a:prstGeom prst="rightArrow">
            <a:avLst>
              <a:gd name="adj1" fmla="val 50000"/>
              <a:gd name="adj2" fmla="val 98039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AutoShape 20"/>
          <p:cNvSpPr>
            <a:spLocks noChangeArrowheads="1"/>
          </p:cNvSpPr>
          <p:nvPr/>
        </p:nvSpPr>
        <p:spPr bwMode="auto">
          <a:xfrm>
            <a:off x="4876800" y="4953000"/>
            <a:ext cx="1905000" cy="485775"/>
          </a:xfrm>
          <a:prstGeom prst="rightArrow">
            <a:avLst>
              <a:gd name="adj1" fmla="val 50000"/>
              <a:gd name="adj2" fmla="val 98039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AutoShape 21"/>
          <p:cNvSpPr>
            <a:spLocks noChangeArrowheads="1"/>
          </p:cNvSpPr>
          <p:nvPr/>
        </p:nvSpPr>
        <p:spPr bwMode="auto">
          <a:xfrm>
            <a:off x="4953000" y="5929312"/>
            <a:ext cx="1828800" cy="485775"/>
          </a:xfrm>
          <a:prstGeom prst="rightArrow">
            <a:avLst>
              <a:gd name="adj1" fmla="val 50000"/>
              <a:gd name="adj2" fmla="val 94118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" name="Oval 22"/>
          <p:cNvSpPr>
            <a:spLocks noChangeArrowheads="1"/>
          </p:cNvSpPr>
          <p:nvPr/>
        </p:nvSpPr>
        <p:spPr bwMode="auto">
          <a:xfrm>
            <a:off x="7162800" y="1828800"/>
            <a:ext cx="762000" cy="609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12,7</a:t>
            </a:r>
          </a:p>
        </p:txBody>
      </p:sp>
      <p:sp>
        <p:nvSpPr>
          <p:cNvPr id="49" name="Oval 23"/>
          <p:cNvSpPr>
            <a:spLocks noChangeArrowheads="1"/>
          </p:cNvSpPr>
          <p:nvPr/>
        </p:nvSpPr>
        <p:spPr bwMode="auto">
          <a:xfrm>
            <a:off x="7239000" y="2743200"/>
            <a:ext cx="685800" cy="685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66,7</a:t>
            </a:r>
          </a:p>
        </p:txBody>
      </p:sp>
      <p:sp>
        <p:nvSpPr>
          <p:cNvPr id="50" name="Oval 24"/>
          <p:cNvSpPr>
            <a:spLocks noChangeArrowheads="1"/>
          </p:cNvSpPr>
          <p:nvPr/>
        </p:nvSpPr>
        <p:spPr bwMode="auto">
          <a:xfrm>
            <a:off x="7239000" y="3733800"/>
            <a:ext cx="685800" cy="6858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/>
              <a:t>5,30</a:t>
            </a:r>
          </a:p>
        </p:txBody>
      </p:sp>
      <p:sp>
        <p:nvSpPr>
          <p:cNvPr id="51" name="Oval 25"/>
          <p:cNvSpPr>
            <a:spLocks noChangeArrowheads="1"/>
          </p:cNvSpPr>
          <p:nvPr/>
        </p:nvSpPr>
        <p:spPr bwMode="auto">
          <a:xfrm>
            <a:off x="7315200" y="4953000"/>
            <a:ext cx="609600" cy="5334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-</a:t>
            </a:r>
            <a:r>
              <a:rPr lang="ru-RU" b="1"/>
              <a:t> 0,1</a:t>
            </a:r>
          </a:p>
        </p:txBody>
      </p:sp>
      <p:sp>
        <p:nvSpPr>
          <p:cNvPr id="52" name="Oval 26"/>
          <p:cNvSpPr>
            <a:spLocks noChangeArrowheads="1"/>
          </p:cNvSpPr>
          <p:nvPr/>
        </p:nvSpPr>
        <p:spPr bwMode="auto">
          <a:xfrm>
            <a:off x="7315200" y="5867400"/>
            <a:ext cx="685800" cy="609600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12,6</a:t>
            </a:r>
          </a:p>
        </p:txBody>
      </p:sp>
      <p:sp>
        <p:nvSpPr>
          <p:cNvPr id="53" name="AutoShape 27"/>
          <p:cNvSpPr>
            <a:spLocks noChangeArrowheads="1"/>
          </p:cNvSpPr>
          <p:nvPr/>
        </p:nvSpPr>
        <p:spPr bwMode="auto">
          <a:xfrm>
            <a:off x="3429000" y="1291087"/>
            <a:ext cx="1600200" cy="461513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/>
              <a:t>2010г. (6мес.)</a:t>
            </a:r>
          </a:p>
        </p:txBody>
      </p:sp>
      <p:sp>
        <p:nvSpPr>
          <p:cNvPr id="54" name="AutoShape 28"/>
          <p:cNvSpPr>
            <a:spLocks noChangeArrowheads="1"/>
          </p:cNvSpPr>
          <p:nvPr/>
        </p:nvSpPr>
        <p:spPr bwMode="auto">
          <a:xfrm>
            <a:off x="6629400" y="1291087"/>
            <a:ext cx="1600200" cy="461513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/>
              <a:t>2011г. (6мес.)</a:t>
            </a:r>
          </a:p>
        </p:txBody>
      </p:sp>
    </p:spTree>
    <p:extLst>
      <p:ext uri="{BB962C8B-B14F-4D97-AF65-F5344CB8AC3E}">
        <p14:creationId xmlns:p14="http://schemas.microsoft.com/office/powerpoint/2010/main" val="61210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1"/>
          <p:cNvSpPr txBox="1">
            <a:spLocks/>
          </p:cNvSpPr>
          <p:nvPr/>
        </p:nvSpPr>
        <p:spPr>
          <a:xfrm>
            <a:off x="539552" y="62068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Число родившихся в Республике Татарстан за</a:t>
            </a:r>
            <a:b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 месяцев 2010 и 2011 года</a:t>
            </a:r>
            <a:endParaRPr lang="ru-RU" sz="24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2972302" y="5517777"/>
            <a:ext cx="1023973" cy="89637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-139</a:t>
            </a:r>
            <a:endParaRPr lang="ru-RU" sz="1400" b="1" dirty="0"/>
          </a:p>
        </p:txBody>
      </p:sp>
      <p:sp>
        <p:nvSpPr>
          <p:cNvPr id="25" name="Стрелка вниз 24"/>
          <p:cNvSpPr/>
          <p:nvPr/>
        </p:nvSpPr>
        <p:spPr>
          <a:xfrm>
            <a:off x="3908406" y="5414655"/>
            <a:ext cx="1023973" cy="318601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-31</a:t>
            </a:r>
            <a:endParaRPr lang="ru-RU" sz="1400" b="1" dirty="0"/>
          </a:p>
        </p:txBody>
      </p:sp>
      <p:sp>
        <p:nvSpPr>
          <p:cNvPr id="26" name="Стрелка вниз 25"/>
          <p:cNvSpPr/>
          <p:nvPr/>
        </p:nvSpPr>
        <p:spPr>
          <a:xfrm>
            <a:off x="4844510" y="5545523"/>
            <a:ext cx="1023973" cy="1051829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-195</a:t>
            </a:r>
            <a:endParaRPr lang="ru-RU" sz="1400" b="1" dirty="0"/>
          </a:p>
        </p:txBody>
      </p:sp>
      <p:sp>
        <p:nvSpPr>
          <p:cNvPr id="27" name="Стрелка вверх 26"/>
          <p:cNvSpPr/>
          <p:nvPr/>
        </p:nvSpPr>
        <p:spPr>
          <a:xfrm>
            <a:off x="163990" y="5815981"/>
            <a:ext cx="1023973" cy="549921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64</a:t>
            </a:r>
            <a:endParaRPr lang="ru-RU" sz="1400" b="1" dirty="0"/>
          </a:p>
        </p:txBody>
      </p:sp>
      <p:sp>
        <p:nvSpPr>
          <p:cNvPr id="28" name="Стрелка вверх 27"/>
          <p:cNvSpPr/>
          <p:nvPr/>
        </p:nvSpPr>
        <p:spPr>
          <a:xfrm>
            <a:off x="1100094" y="5333395"/>
            <a:ext cx="1023973" cy="1073665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278</a:t>
            </a:r>
            <a:endParaRPr lang="ru-RU" sz="1400" b="1" dirty="0"/>
          </a:p>
        </p:txBody>
      </p:sp>
      <p:graphicFrame>
        <p:nvGraphicFramePr>
          <p:cNvPr id="29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275060"/>
              </p:ext>
            </p:extLst>
          </p:nvPr>
        </p:nvGraphicFramePr>
        <p:xfrm>
          <a:off x="163990" y="965304"/>
          <a:ext cx="6264696" cy="4449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" name="Стрелка вверх 29"/>
          <p:cNvSpPr/>
          <p:nvPr/>
        </p:nvSpPr>
        <p:spPr>
          <a:xfrm>
            <a:off x="2108206" y="5887989"/>
            <a:ext cx="1023973" cy="549921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71</a:t>
            </a:r>
            <a:endParaRPr lang="ru-RU" sz="1400" b="1" dirty="0"/>
          </a:p>
        </p:txBody>
      </p:sp>
      <p:sp>
        <p:nvSpPr>
          <p:cNvPr id="31" name="Стрелка вверх 30"/>
          <p:cNvSpPr/>
          <p:nvPr/>
        </p:nvSpPr>
        <p:spPr>
          <a:xfrm>
            <a:off x="6588224" y="5815981"/>
            <a:ext cx="2016224" cy="488086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+48</a:t>
            </a:r>
            <a:endParaRPr lang="ru-RU" sz="2000" dirty="0"/>
          </a:p>
        </p:txBody>
      </p:sp>
      <p:graphicFrame>
        <p:nvGraphicFramePr>
          <p:cNvPr id="3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6311500"/>
              </p:ext>
            </p:extLst>
          </p:nvPr>
        </p:nvGraphicFramePr>
        <p:xfrm>
          <a:off x="6047656" y="2678565"/>
          <a:ext cx="3096344" cy="3137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0670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225643938"/>
              </p:ext>
            </p:extLst>
          </p:nvPr>
        </p:nvGraphicFramePr>
        <p:xfrm>
          <a:off x="403795" y="1702378"/>
          <a:ext cx="835292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89"/>
          <p:cNvSpPr txBox="1">
            <a:spLocks noChangeArrowheads="1"/>
          </p:cNvSpPr>
          <p:nvPr/>
        </p:nvSpPr>
        <p:spPr>
          <a:xfrm>
            <a:off x="1254453" y="513397"/>
            <a:ext cx="6623769" cy="1182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Прогноз численности женщин репродуктивного возраста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0" y="2492896"/>
            <a:ext cx="1800200" cy="129614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rebuchet MS" pitchFamily="34" charset="0"/>
              </a:rPr>
              <a:t>Снижение на 24%</a:t>
            </a:r>
            <a:endParaRPr lang="ru-RU" sz="2400" dirty="0">
              <a:latin typeface="Trebuchet M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07904" y="6135687"/>
            <a:ext cx="872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rebuchet MS" pitchFamily="34" charset="0"/>
              </a:rPr>
              <a:t>годы</a:t>
            </a:r>
            <a:endParaRPr lang="ru-RU" sz="2400" dirty="0">
              <a:latin typeface="Trebuchet MS" pitchFamily="34" charset="0"/>
            </a:endParaRPr>
          </a:p>
        </p:txBody>
      </p:sp>
      <p:sp>
        <p:nvSpPr>
          <p:cNvPr id="11" name="Номер слайда 3"/>
          <p:cNvSpPr txBox="1">
            <a:spLocks noGrp="1"/>
          </p:cNvSpPr>
          <p:nvPr/>
        </p:nvSpPr>
        <p:spPr bwMode="auto">
          <a:xfrm>
            <a:off x="8643938" y="6407150"/>
            <a:ext cx="4667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4A43A09-0FE9-43D5-B8DE-E0A847A46F23}" type="slidenum">
              <a:rPr lang="ru-RU" sz="1600" b="1">
                <a:solidFill>
                  <a:srgbClr val="0070C0"/>
                </a:solidFill>
                <a:latin typeface="Trebuchet MS" pitchFamily="34" charset="0"/>
              </a:rPr>
              <a:pPr eaLnBrk="1" hangingPunct="1"/>
              <a:t>4</a:t>
            </a:fld>
            <a:endParaRPr lang="ru-RU" sz="1600" b="1" dirty="0">
              <a:solidFill>
                <a:srgbClr val="0070C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6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42938" y="642938"/>
            <a:ext cx="828040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Наиболее </a:t>
            </a: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низкая </a:t>
            </a:r>
            <a:r>
              <a:rPr lang="ru-RU" sz="2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смертность </a:t>
            </a:r>
            <a:r>
              <a:rPr lang="ru-RU" sz="2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населения 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1 </a:t>
            </a:r>
            <a:r>
              <a:rPr lang="ru-RU" sz="1400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000 </a:t>
            </a:r>
            <a:r>
              <a:rPr lang="ru-RU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населения</a:t>
            </a:r>
            <a:endParaRPr lang="ru-RU" sz="24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0112" y="1625283"/>
            <a:ext cx="2000250" cy="369887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  <a:latin typeface="Arial" charset="0"/>
              </a:rPr>
              <a:t>от всех причин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64101175"/>
              </p:ext>
            </p:extLst>
          </p:nvPr>
        </p:nvGraphicFramePr>
        <p:xfrm>
          <a:off x="1763688" y="1916832"/>
          <a:ext cx="6216352" cy="453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463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773" y="471487"/>
            <a:ext cx="9001125" cy="1279525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solidFill>
                  <a:srgbClr val="0070C0"/>
                </a:solidFill>
                <a:latin typeface="Candara" pitchFamily="34" charset="0"/>
              </a:rPr>
              <a:t>Перечень муниципальных образований, в которых </a:t>
            </a:r>
            <a:r>
              <a:rPr lang="ru-RU" sz="1800" b="1" dirty="0" smtClean="0">
                <a:solidFill>
                  <a:srgbClr val="FF0000"/>
                </a:solidFill>
                <a:latin typeface="Candara" pitchFamily="34" charset="0"/>
              </a:rPr>
              <a:t>смертность населения трудоспособного возраста от болезней системы кровообращения</a:t>
            </a:r>
            <a:r>
              <a:rPr lang="ru-RU" sz="2000" b="1" dirty="0" smtClean="0">
                <a:solidFill>
                  <a:srgbClr val="FF0000"/>
                </a:solidFill>
                <a:latin typeface="Candara" pitchFamily="34" charset="0"/>
              </a:rPr>
              <a:t> </a:t>
            </a:r>
            <a:br>
              <a:rPr lang="ru-RU" sz="2000" b="1" dirty="0" smtClean="0">
                <a:solidFill>
                  <a:srgbClr val="FF0000"/>
                </a:solidFill>
                <a:latin typeface="Candara" pitchFamily="34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Candara" pitchFamily="34" charset="0"/>
              </a:rPr>
              <a:t>выше среднереспубликанского уровня</a:t>
            </a:r>
          </a:p>
        </p:txBody>
      </p:sp>
      <p:sp>
        <p:nvSpPr>
          <p:cNvPr id="99331" name="AutoShape 3"/>
          <p:cNvSpPr>
            <a:spLocks noChangeArrowheads="1"/>
          </p:cNvSpPr>
          <p:nvPr/>
        </p:nvSpPr>
        <p:spPr bwMode="auto">
          <a:xfrm>
            <a:off x="3286124" y="1603443"/>
            <a:ext cx="2663825" cy="1785937"/>
          </a:xfrm>
          <a:prstGeom prst="flowChartAlternateProcess">
            <a:avLst/>
          </a:prstGeom>
          <a:solidFill>
            <a:srgbClr val="FF0000">
              <a:alpha val="19000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70C0"/>
                </a:solidFill>
                <a:latin typeface="Arial" charset="0"/>
              </a:rPr>
              <a:t>СРЕДНЕРЕСПУБЛИКАН-СКИЙ ПОКАЗАТЕЛЬ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219,6 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 100 тыс. нас.</a:t>
            </a:r>
            <a:endParaRPr lang="ru-RU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32" name="AutoShape 4"/>
          <p:cNvSpPr>
            <a:spLocks noChangeArrowheads="1"/>
          </p:cNvSpPr>
          <p:nvPr/>
        </p:nvSpPr>
        <p:spPr bwMode="auto">
          <a:xfrm>
            <a:off x="5949950" y="1498600"/>
            <a:ext cx="2016125" cy="504825"/>
          </a:xfrm>
          <a:prstGeom prst="flowChartAlternateProcess">
            <a:avLst/>
          </a:prstGeom>
          <a:solidFill>
            <a:schemeClr val="accent1">
              <a:alpha val="6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Сармановский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305,0</a:t>
            </a:r>
            <a:endParaRPr lang="ru-RU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33" name="AutoShape 5"/>
          <p:cNvSpPr>
            <a:spLocks noChangeArrowheads="1"/>
          </p:cNvSpPr>
          <p:nvPr/>
        </p:nvSpPr>
        <p:spPr bwMode="auto">
          <a:xfrm>
            <a:off x="577025" y="4936956"/>
            <a:ext cx="2087563" cy="503238"/>
          </a:xfrm>
          <a:prstGeom prst="flowChartAlternateProcess">
            <a:avLst/>
          </a:prstGeom>
          <a:solidFill>
            <a:schemeClr val="accent1">
              <a:alpha val="7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Спасский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313,5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0" name="AutoShape 12"/>
          <p:cNvSpPr>
            <a:spLocks noChangeArrowheads="1"/>
          </p:cNvSpPr>
          <p:nvPr/>
        </p:nvSpPr>
        <p:spPr bwMode="auto">
          <a:xfrm>
            <a:off x="6456972" y="3574324"/>
            <a:ext cx="2087562" cy="503238"/>
          </a:xfrm>
          <a:prstGeom prst="flowChartAlternateProcess">
            <a:avLst/>
          </a:prstGeom>
          <a:solidFill>
            <a:schemeClr val="accent1">
              <a:alpha val="6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Менделеевский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283,1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1" name="AutoShape 13"/>
          <p:cNvSpPr>
            <a:spLocks noChangeArrowheads="1"/>
          </p:cNvSpPr>
          <p:nvPr/>
        </p:nvSpPr>
        <p:spPr bwMode="auto">
          <a:xfrm>
            <a:off x="611560" y="4469607"/>
            <a:ext cx="2087562" cy="503238"/>
          </a:xfrm>
          <a:prstGeom prst="flowChartAlternateProcess">
            <a:avLst/>
          </a:prstGeom>
          <a:solidFill>
            <a:schemeClr val="accent1">
              <a:alpha val="79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Бавлинский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318,7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2" name="AutoShape 14"/>
          <p:cNvSpPr>
            <a:spLocks noChangeArrowheads="1"/>
          </p:cNvSpPr>
          <p:nvPr/>
        </p:nvSpPr>
        <p:spPr bwMode="auto">
          <a:xfrm>
            <a:off x="683568" y="3960475"/>
            <a:ext cx="2087563" cy="503238"/>
          </a:xfrm>
          <a:prstGeom prst="flowChartAlternateProcess">
            <a:avLst/>
          </a:prstGeom>
          <a:solidFill>
            <a:schemeClr val="accent1">
              <a:alpha val="7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Камско-</a:t>
            </a:r>
            <a:r>
              <a:rPr lang="ru-RU" sz="1400" b="1" dirty="0" err="1" smtClean="0">
                <a:latin typeface="Arial" charset="0"/>
              </a:rPr>
              <a:t>Устьинский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331,2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3" name="AutoShape 15"/>
          <p:cNvSpPr>
            <a:spLocks noChangeArrowheads="1"/>
          </p:cNvSpPr>
          <p:nvPr/>
        </p:nvSpPr>
        <p:spPr bwMode="auto">
          <a:xfrm>
            <a:off x="6317915" y="3071086"/>
            <a:ext cx="2087562" cy="503238"/>
          </a:xfrm>
          <a:prstGeom prst="flowChartAlternateProcess">
            <a:avLst/>
          </a:prstGeom>
          <a:solidFill>
            <a:schemeClr val="accent1">
              <a:alpha val="58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Лаишевский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294,6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4" name="AutoShape 16"/>
          <p:cNvSpPr>
            <a:spLocks noChangeArrowheads="1"/>
          </p:cNvSpPr>
          <p:nvPr/>
        </p:nvSpPr>
        <p:spPr bwMode="auto">
          <a:xfrm>
            <a:off x="755576" y="3460885"/>
            <a:ext cx="2087563" cy="503238"/>
          </a:xfrm>
          <a:prstGeom prst="flowChartAlternateProcess">
            <a:avLst/>
          </a:prstGeom>
          <a:solidFill>
            <a:schemeClr val="accent1">
              <a:alpha val="7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Мензелинский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333,8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5" name="AutoShape 17"/>
          <p:cNvSpPr>
            <a:spLocks noChangeArrowheads="1"/>
          </p:cNvSpPr>
          <p:nvPr/>
        </p:nvSpPr>
        <p:spPr bwMode="auto">
          <a:xfrm>
            <a:off x="6228182" y="2496411"/>
            <a:ext cx="2160587" cy="574675"/>
          </a:xfrm>
          <a:prstGeom prst="flowChartAlternateProcess">
            <a:avLst/>
          </a:prstGeom>
          <a:solidFill>
            <a:schemeClr val="accent1">
              <a:alpha val="5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Алексеевский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295,4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6" name="AutoShape 18"/>
          <p:cNvSpPr>
            <a:spLocks noChangeArrowheads="1"/>
          </p:cNvSpPr>
          <p:nvPr/>
        </p:nvSpPr>
        <p:spPr bwMode="auto">
          <a:xfrm>
            <a:off x="899592" y="2399658"/>
            <a:ext cx="2159000" cy="504825"/>
          </a:xfrm>
          <a:prstGeom prst="flowChartAlternateProcess">
            <a:avLst/>
          </a:prstGeom>
          <a:solidFill>
            <a:schemeClr val="accent1">
              <a:alpha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Алькеевский</a:t>
            </a:r>
            <a:endParaRPr lang="ru-RU" sz="1400" b="1" dirty="0" smtClean="0">
              <a:latin typeface="Arial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387,8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7" name="AutoShape 19"/>
          <p:cNvSpPr>
            <a:spLocks noChangeArrowheads="1"/>
          </p:cNvSpPr>
          <p:nvPr/>
        </p:nvSpPr>
        <p:spPr bwMode="auto">
          <a:xfrm>
            <a:off x="6084168" y="2004371"/>
            <a:ext cx="2159000" cy="492040"/>
          </a:xfrm>
          <a:prstGeom prst="flowChartAlternateProcess">
            <a:avLst/>
          </a:prstGeom>
          <a:solidFill>
            <a:schemeClr val="accent1">
              <a:alpha val="6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Чистопольский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299,5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8" name="AutoShape 20"/>
          <p:cNvSpPr>
            <a:spLocks noChangeArrowheads="1"/>
          </p:cNvSpPr>
          <p:nvPr/>
        </p:nvSpPr>
        <p:spPr bwMode="auto">
          <a:xfrm>
            <a:off x="1000125" y="1930400"/>
            <a:ext cx="2159000" cy="431800"/>
          </a:xfrm>
          <a:prstGeom prst="flowChartAlternateProcess">
            <a:avLst/>
          </a:prstGeom>
          <a:solidFill>
            <a:schemeClr val="accent1">
              <a:alpha val="56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Бугульминский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402,1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9" name="AutoShape 21"/>
          <p:cNvSpPr>
            <a:spLocks noChangeArrowheads="1"/>
          </p:cNvSpPr>
          <p:nvPr/>
        </p:nvSpPr>
        <p:spPr bwMode="auto">
          <a:xfrm>
            <a:off x="1143000" y="1498600"/>
            <a:ext cx="2159000" cy="431800"/>
          </a:xfrm>
          <a:prstGeom prst="flowChartAlternateProcess">
            <a:avLst/>
          </a:prstGeom>
          <a:solidFill>
            <a:schemeClr val="accent1">
              <a:alpha val="54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Верхнеуслонский</a:t>
            </a:r>
            <a:r>
              <a:rPr lang="ru-RU" sz="1400" b="1" dirty="0" smtClean="0">
                <a:latin typeface="Arial" charset="0"/>
              </a:rPr>
              <a:t> 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732,6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50" name="AutoShape 22"/>
          <p:cNvSpPr>
            <a:spLocks noChangeArrowheads="1"/>
          </p:cNvSpPr>
          <p:nvPr/>
        </p:nvSpPr>
        <p:spPr bwMode="auto">
          <a:xfrm>
            <a:off x="878043" y="2939408"/>
            <a:ext cx="2087563" cy="503238"/>
          </a:xfrm>
          <a:prstGeom prst="flowChartAlternateProcess">
            <a:avLst/>
          </a:prstGeom>
          <a:solidFill>
            <a:schemeClr val="accent1">
              <a:alpha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Высокогорский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363,4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51" name="AutoShape 23"/>
          <p:cNvSpPr>
            <a:spLocks noChangeArrowheads="1"/>
          </p:cNvSpPr>
          <p:nvPr/>
        </p:nvSpPr>
        <p:spPr bwMode="auto">
          <a:xfrm>
            <a:off x="467544" y="5470509"/>
            <a:ext cx="2173336" cy="583003"/>
          </a:xfrm>
          <a:prstGeom prst="flowChartAlternateProcess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Заинский</a:t>
            </a:r>
            <a:endParaRPr lang="ru-RU" sz="1400" b="1" dirty="0" smtClean="0">
              <a:latin typeface="Arial" charset="0"/>
            </a:endParaRPr>
          </a:p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311,8</a:t>
            </a:r>
            <a:endParaRPr lang="ru-RU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" name="AutoShape 12"/>
          <p:cNvSpPr>
            <a:spLocks noChangeArrowheads="1"/>
          </p:cNvSpPr>
          <p:nvPr/>
        </p:nvSpPr>
        <p:spPr bwMode="auto">
          <a:xfrm>
            <a:off x="6579109" y="4077579"/>
            <a:ext cx="2087562" cy="503238"/>
          </a:xfrm>
          <a:prstGeom prst="flowChartAlternateProcess">
            <a:avLst/>
          </a:prstGeom>
          <a:solidFill>
            <a:schemeClr val="accent1">
              <a:alpha val="6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Атнинский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282,0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6632770" y="4574400"/>
            <a:ext cx="2087562" cy="503238"/>
          </a:xfrm>
          <a:prstGeom prst="flowChartAlternateProcess">
            <a:avLst/>
          </a:prstGeom>
          <a:solidFill>
            <a:schemeClr val="accent1">
              <a:alpha val="6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Мамадышский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276,4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" name="AutoShape 12"/>
          <p:cNvSpPr>
            <a:spLocks noChangeArrowheads="1"/>
          </p:cNvSpPr>
          <p:nvPr/>
        </p:nvSpPr>
        <p:spPr bwMode="auto">
          <a:xfrm>
            <a:off x="6732240" y="5077638"/>
            <a:ext cx="2087562" cy="503238"/>
          </a:xfrm>
          <a:prstGeom prst="flowChartAlternateProcess">
            <a:avLst/>
          </a:prstGeom>
          <a:solidFill>
            <a:schemeClr val="accent1">
              <a:alpha val="6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Лениногорский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266,8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6804248" y="5594812"/>
            <a:ext cx="2087562" cy="503238"/>
          </a:xfrm>
          <a:prstGeom prst="flowChartAlternateProcess">
            <a:avLst/>
          </a:prstGeom>
          <a:solidFill>
            <a:schemeClr val="accent1">
              <a:alpha val="6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Кайбицкий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264,2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" name="AutoShape 12"/>
          <p:cNvSpPr>
            <a:spLocks noChangeArrowheads="1"/>
          </p:cNvSpPr>
          <p:nvPr/>
        </p:nvSpPr>
        <p:spPr bwMode="auto">
          <a:xfrm>
            <a:off x="6939336" y="6098050"/>
            <a:ext cx="2087562" cy="503238"/>
          </a:xfrm>
          <a:prstGeom prst="flowChartAlternateProcess">
            <a:avLst/>
          </a:prstGeom>
          <a:solidFill>
            <a:schemeClr val="accent1">
              <a:alpha val="63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Сабинский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2253,6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4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773" y="471487"/>
            <a:ext cx="9001125" cy="1279525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solidFill>
                  <a:srgbClr val="0070C0"/>
                </a:solidFill>
                <a:latin typeface="Candara" pitchFamily="34" charset="0"/>
              </a:rPr>
              <a:t>Перечень муниципальных образований, в </a:t>
            </a:r>
            <a:r>
              <a:rPr lang="ru-RU" sz="1800" b="1" dirty="0" smtClean="0">
                <a:solidFill>
                  <a:srgbClr val="FF0000"/>
                </a:solidFill>
                <a:latin typeface="Candara" pitchFamily="34" charset="0"/>
              </a:rPr>
              <a:t>которых смертность населения трудоспособного возраста от новообразований</a:t>
            </a:r>
            <a:r>
              <a:rPr lang="ru-RU" sz="2000" b="1" dirty="0" smtClean="0">
                <a:solidFill>
                  <a:srgbClr val="FF0000"/>
                </a:solidFill>
                <a:latin typeface="Candara" pitchFamily="34" charset="0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latin typeface="Candara" pitchFamily="34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Candara" pitchFamily="34" charset="0"/>
              </a:rPr>
              <a:t>выше среднереспубликанского уровня</a:t>
            </a:r>
          </a:p>
        </p:txBody>
      </p:sp>
      <p:sp>
        <p:nvSpPr>
          <p:cNvPr id="99331" name="AutoShape 3"/>
          <p:cNvSpPr>
            <a:spLocks noChangeArrowheads="1"/>
          </p:cNvSpPr>
          <p:nvPr/>
        </p:nvSpPr>
        <p:spPr bwMode="auto">
          <a:xfrm>
            <a:off x="3286124" y="1603443"/>
            <a:ext cx="2663825" cy="1785937"/>
          </a:xfrm>
          <a:prstGeom prst="flowChartAlternateProcess">
            <a:avLst/>
          </a:prstGeom>
          <a:solidFill>
            <a:srgbClr val="FF0000">
              <a:alpha val="19000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70C0"/>
                </a:solidFill>
                <a:latin typeface="Arial" charset="0"/>
              </a:rPr>
              <a:t>СРЕДНЕРЕСПУБЛИКАН-СКИЙ ПОКАЗАТЕЛЬ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68,6 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 100 тыс. нас.</a:t>
            </a:r>
            <a:endParaRPr lang="ru-RU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32" name="AutoShape 4"/>
          <p:cNvSpPr>
            <a:spLocks noChangeArrowheads="1"/>
          </p:cNvSpPr>
          <p:nvPr/>
        </p:nvSpPr>
        <p:spPr bwMode="auto">
          <a:xfrm>
            <a:off x="6361506" y="3376190"/>
            <a:ext cx="2016125" cy="504825"/>
          </a:xfrm>
          <a:prstGeom prst="flowChartAlternateProcess">
            <a:avLst/>
          </a:prstGeom>
          <a:solidFill>
            <a:schemeClr val="accent1">
              <a:alpha val="6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Верхнеуслонский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101,0</a:t>
            </a:r>
            <a:endParaRPr lang="ru-RU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33" name="AutoShape 5"/>
          <p:cNvSpPr>
            <a:spLocks noChangeArrowheads="1"/>
          </p:cNvSpPr>
          <p:nvPr/>
        </p:nvSpPr>
        <p:spPr bwMode="auto">
          <a:xfrm>
            <a:off x="6114400" y="2110581"/>
            <a:ext cx="2087563" cy="503238"/>
          </a:xfrm>
          <a:prstGeom prst="flowChartAlternateProcess">
            <a:avLst/>
          </a:prstGeom>
          <a:solidFill>
            <a:schemeClr val="accent1">
              <a:alpha val="7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Бавлинский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106,2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1" name="AutoShape 13"/>
          <p:cNvSpPr>
            <a:spLocks noChangeArrowheads="1"/>
          </p:cNvSpPr>
          <p:nvPr/>
        </p:nvSpPr>
        <p:spPr bwMode="auto">
          <a:xfrm>
            <a:off x="6084168" y="1507728"/>
            <a:ext cx="2087562" cy="503238"/>
          </a:xfrm>
          <a:prstGeom prst="flowChartAlternateProcess">
            <a:avLst/>
          </a:prstGeom>
          <a:solidFill>
            <a:schemeClr val="accent1">
              <a:alpha val="79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Ютазинский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112,1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2" name="AutoShape 14"/>
          <p:cNvSpPr>
            <a:spLocks noChangeArrowheads="1"/>
          </p:cNvSpPr>
          <p:nvPr/>
        </p:nvSpPr>
        <p:spPr bwMode="auto">
          <a:xfrm>
            <a:off x="683568" y="3960475"/>
            <a:ext cx="2087563" cy="503238"/>
          </a:xfrm>
          <a:prstGeom prst="flowChartAlternateProcess">
            <a:avLst/>
          </a:prstGeom>
          <a:solidFill>
            <a:schemeClr val="accent1">
              <a:alpha val="7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Муслюмовский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118,3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4" name="AutoShape 16"/>
          <p:cNvSpPr>
            <a:spLocks noChangeArrowheads="1"/>
          </p:cNvSpPr>
          <p:nvPr/>
        </p:nvSpPr>
        <p:spPr bwMode="auto">
          <a:xfrm>
            <a:off x="755576" y="3460885"/>
            <a:ext cx="2087563" cy="503238"/>
          </a:xfrm>
          <a:prstGeom prst="flowChartAlternateProcess">
            <a:avLst/>
          </a:prstGeom>
          <a:solidFill>
            <a:schemeClr val="accent1">
              <a:alpha val="7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Сабинский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120,1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6" name="AutoShape 18"/>
          <p:cNvSpPr>
            <a:spLocks noChangeArrowheads="1"/>
          </p:cNvSpPr>
          <p:nvPr/>
        </p:nvSpPr>
        <p:spPr bwMode="auto">
          <a:xfrm>
            <a:off x="899592" y="2399658"/>
            <a:ext cx="2159000" cy="504825"/>
          </a:xfrm>
          <a:prstGeom prst="flowChartAlternateProcess">
            <a:avLst/>
          </a:prstGeom>
          <a:solidFill>
            <a:schemeClr val="accent1">
              <a:alpha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Пестречинский</a:t>
            </a:r>
            <a:endParaRPr lang="ru-RU" sz="1400" b="1" dirty="0" smtClean="0">
              <a:latin typeface="Arial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149,2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7" name="AutoShape 19"/>
          <p:cNvSpPr>
            <a:spLocks noChangeArrowheads="1"/>
          </p:cNvSpPr>
          <p:nvPr/>
        </p:nvSpPr>
        <p:spPr bwMode="auto">
          <a:xfrm>
            <a:off x="6444208" y="3974240"/>
            <a:ext cx="2159000" cy="492040"/>
          </a:xfrm>
          <a:prstGeom prst="flowChartAlternateProcess">
            <a:avLst/>
          </a:prstGeom>
          <a:solidFill>
            <a:schemeClr val="accent1">
              <a:alpha val="6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Атнинский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94,0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8" name="AutoShape 20"/>
          <p:cNvSpPr>
            <a:spLocks noChangeArrowheads="1"/>
          </p:cNvSpPr>
          <p:nvPr/>
        </p:nvSpPr>
        <p:spPr bwMode="auto">
          <a:xfrm>
            <a:off x="1000125" y="1930400"/>
            <a:ext cx="2159000" cy="431800"/>
          </a:xfrm>
          <a:prstGeom prst="flowChartAlternateProcess">
            <a:avLst/>
          </a:prstGeom>
          <a:solidFill>
            <a:schemeClr val="accent1">
              <a:alpha val="56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Камско-</a:t>
            </a:r>
            <a:r>
              <a:rPr lang="ru-RU" sz="1400" b="1" dirty="0" err="1" smtClean="0">
                <a:latin typeface="Arial" charset="0"/>
              </a:rPr>
              <a:t>Устьинский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178,4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9" name="AutoShape 21"/>
          <p:cNvSpPr>
            <a:spLocks noChangeArrowheads="1"/>
          </p:cNvSpPr>
          <p:nvPr/>
        </p:nvSpPr>
        <p:spPr bwMode="auto">
          <a:xfrm>
            <a:off x="1143000" y="1498600"/>
            <a:ext cx="2159000" cy="431800"/>
          </a:xfrm>
          <a:prstGeom prst="flowChartAlternateProcess">
            <a:avLst/>
          </a:prstGeom>
          <a:solidFill>
            <a:schemeClr val="accent1">
              <a:alpha val="54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Новошешпминский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183,5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50" name="AutoShape 22"/>
          <p:cNvSpPr>
            <a:spLocks noChangeArrowheads="1"/>
          </p:cNvSpPr>
          <p:nvPr/>
        </p:nvSpPr>
        <p:spPr bwMode="auto">
          <a:xfrm>
            <a:off x="878043" y="2939408"/>
            <a:ext cx="2087563" cy="503238"/>
          </a:xfrm>
          <a:prstGeom prst="flowChartAlternateProcess">
            <a:avLst/>
          </a:prstGeom>
          <a:solidFill>
            <a:schemeClr val="accent1">
              <a:alpha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Спасский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125,4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51" name="AutoShape 23"/>
          <p:cNvSpPr>
            <a:spLocks noChangeArrowheads="1"/>
          </p:cNvSpPr>
          <p:nvPr/>
        </p:nvSpPr>
        <p:spPr bwMode="auto">
          <a:xfrm>
            <a:off x="6214989" y="2663452"/>
            <a:ext cx="2173336" cy="583003"/>
          </a:xfrm>
          <a:prstGeom prst="flowChartAlternateProcess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Тетюшский</a:t>
            </a:r>
            <a:endParaRPr lang="ru-RU" sz="1400" b="1" dirty="0" smtClean="0">
              <a:latin typeface="Arial" charset="0"/>
            </a:endParaRPr>
          </a:p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103,6</a:t>
            </a:r>
            <a:endParaRPr lang="ru-RU" sz="1400" b="1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53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773" y="471487"/>
            <a:ext cx="9001125" cy="1279525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solidFill>
                  <a:srgbClr val="0070C0"/>
                </a:solidFill>
                <a:latin typeface="Candara" pitchFamily="34" charset="0"/>
              </a:rPr>
              <a:t>Перечень муниципальных образований, в которых смертность населения трудоспособного возраста от внешних причин</a:t>
            </a:r>
            <a:r>
              <a:rPr lang="ru-RU" sz="2000" b="1" dirty="0" smtClean="0">
                <a:solidFill>
                  <a:srgbClr val="0070C0"/>
                </a:solidFill>
                <a:latin typeface="Candara" pitchFamily="34" charset="0"/>
              </a:rPr>
              <a:t/>
            </a:r>
            <a:br>
              <a:rPr lang="ru-RU" sz="2000" b="1" dirty="0" smtClean="0">
                <a:solidFill>
                  <a:srgbClr val="0070C0"/>
                </a:solidFill>
                <a:latin typeface="Candara" pitchFamily="34" charset="0"/>
              </a:rPr>
            </a:br>
            <a:r>
              <a:rPr lang="ru-RU" sz="1800" b="1" dirty="0" smtClean="0">
                <a:solidFill>
                  <a:srgbClr val="0070C0"/>
                </a:solidFill>
                <a:latin typeface="Candara" pitchFamily="34" charset="0"/>
              </a:rPr>
              <a:t>выше среднереспубликанского уровня</a:t>
            </a:r>
          </a:p>
        </p:txBody>
      </p:sp>
      <p:sp>
        <p:nvSpPr>
          <p:cNvPr id="99331" name="AutoShape 3"/>
          <p:cNvSpPr>
            <a:spLocks noChangeArrowheads="1"/>
          </p:cNvSpPr>
          <p:nvPr/>
        </p:nvSpPr>
        <p:spPr bwMode="auto">
          <a:xfrm>
            <a:off x="3286124" y="1603443"/>
            <a:ext cx="2663825" cy="1785937"/>
          </a:xfrm>
          <a:prstGeom prst="flowChartAlternateProcess">
            <a:avLst/>
          </a:prstGeom>
          <a:solidFill>
            <a:srgbClr val="FF0000">
              <a:alpha val="19000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70C0"/>
                </a:solidFill>
                <a:latin typeface="Arial" charset="0"/>
              </a:rPr>
              <a:t>СРЕДНЕРЕСПУБЛИКАН-СКИЙ ПОКАЗАТЕЛЬ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129,0 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 100 тыс. нас.</a:t>
            </a:r>
            <a:endParaRPr lang="ru-RU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32" name="AutoShape 4"/>
          <p:cNvSpPr>
            <a:spLocks noChangeArrowheads="1"/>
          </p:cNvSpPr>
          <p:nvPr/>
        </p:nvSpPr>
        <p:spPr bwMode="auto">
          <a:xfrm>
            <a:off x="6302907" y="3835311"/>
            <a:ext cx="2160240" cy="504825"/>
          </a:xfrm>
          <a:prstGeom prst="flowChartAlternateProcess">
            <a:avLst/>
          </a:prstGeom>
          <a:solidFill>
            <a:schemeClr val="accent1">
              <a:alpha val="6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latin typeface="Arial" charset="0"/>
              </a:rPr>
              <a:t>Камско-</a:t>
            </a:r>
            <a:r>
              <a:rPr lang="ru-RU" sz="1400" b="1" dirty="0" err="1" smtClean="0">
                <a:latin typeface="Arial" charset="0"/>
              </a:rPr>
              <a:t>Устьинский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203,8</a:t>
            </a:r>
            <a:endParaRPr lang="ru-RU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33" name="AutoShape 5"/>
          <p:cNvSpPr>
            <a:spLocks noChangeArrowheads="1"/>
          </p:cNvSpPr>
          <p:nvPr/>
        </p:nvSpPr>
        <p:spPr bwMode="auto">
          <a:xfrm>
            <a:off x="6144611" y="2496411"/>
            <a:ext cx="2087563" cy="503238"/>
          </a:xfrm>
          <a:prstGeom prst="flowChartAlternateProcess">
            <a:avLst/>
          </a:prstGeom>
          <a:solidFill>
            <a:schemeClr val="accent1">
              <a:alpha val="7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Мамадышский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211,9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1" name="AutoShape 13"/>
          <p:cNvSpPr>
            <a:spLocks noChangeArrowheads="1"/>
          </p:cNvSpPr>
          <p:nvPr/>
        </p:nvSpPr>
        <p:spPr bwMode="auto">
          <a:xfrm>
            <a:off x="6049056" y="1858962"/>
            <a:ext cx="2087562" cy="503238"/>
          </a:xfrm>
          <a:prstGeom prst="flowChartAlternateProcess">
            <a:avLst/>
          </a:prstGeom>
          <a:solidFill>
            <a:schemeClr val="accent1">
              <a:alpha val="79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Кукморский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235,7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2" name="AutoShape 14"/>
          <p:cNvSpPr>
            <a:spLocks noChangeArrowheads="1"/>
          </p:cNvSpPr>
          <p:nvPr/>
        </p:nvSpPr>
        <p:spPr bwMode="auto">
          <a:xfrm>
            <a:off x="539552" y="4869160"/>
            <a:ext cx="2087563" cy="503238"/>
          </a:xfrm>
          <a:prstGeom prst="flowChartAlternateProcess">
            <a:avLst/>
          </a:prstGeom>
          <a:solidFill>
            <a:schemeClr val="accent1">
              <a:alpha val="7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Пестречинский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244,2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4" name="AutoShape 16"/>
          <p:cNvSpPr>
            <a:spLocks noChangeArrowheads="1"/>
          </p:cNvSpPr>
          <p:nvPr/>
        </p:nvSpPr>
        <p:spPr bwMode="auto">
          <a:xfrm>
            <a:off x="683568" y="4221088"/>
            <a:ext cx="2087563" cy="503238"/>
          </a:xfrm>
          <a:prstGeom prst="flowChartAlternateProcess">
            <a:avLst/>
          </a:prstGeom>
          <a:solidFill>
            <a:schemeClr val="accent1">
              <a:alpha val="7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Черемшанский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247,7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6" name="AutoShape 18"/>
          <p:cNvSpPr>
            <a:spLocks noChangeArrowheads="1"/>
          </p:cNvSpPr>
          <p:nvPr/>
        </p:nvSpPr>
        <p:spPr bwMode="auto">
          <a:xfrm>
            <a:off x="1000125" y="2904483"/>
            <a:ext cx="2159000" cy="504825"/>
          </a:xfrm>
          <a:prstGeom prst="flowChartAlternateProcess">
            <a:avLst/>
          </a:prstGeom>
          <a:solidFill>
            <a:schemeClr val="accent1">
              <a:alpha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Агрызский</a:t>
            </a:r>
            <a:endParaRPr lang="ru-RU" sz="1400" b="1" dirty="0" smtClean="0">
              <a:latin typeface="Arial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303,1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7" name="AutoShape 19"/>
          <p:cNvSpPr>
            <a:spLocks noChangeArrowheads="1"/>
          </p:cNvSpPr>
          <p:nvPr/>
        </p:nvSpPr>
        <p:spPr bwMode="auto">
          <a:xfrm>
            <a:off x="6372200" y="4472707"/>
            <a:ext cx="2159000" cy="492040"/>
          </a:xfrm>
          <a:prstGeom prst="flowChartAlternateProcess">
            <a:avLst/>
          </a:prstGeom>
          <a:solidFill>
            <a:schemeClr val="accent1">
              <a:alpha val="61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Верхнеуслонский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207,1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8" name="AutoShape 20"/>
          <p:cNvSpPr>
            <a:spLocks noChangeArrowheads="1"/>
          </p:cNvSpPr>
          <p:nvPr/>
        </p:nvSpPr>
        <p:spPr bwMode="auto">
          <a:xfrm>
            <a:off x="1049410" y="2362200"/>
            <a:ext cx="2159000" cy="431800"/>
          </a:xfrm>
          <a:prstGeom prst="flowChartAlternateProcess">
            <a:avLst/>
          </a:prstGeom>
          <a:solidFill>
            <a:schemeClr val="accent1">
              <a:alpha val="56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Новошешминский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314,6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49" name="AutoShape 21"/>
          <p:cNvSpPr>
            <a:spLocks noChangeArrowheads="1"/>
          </p:cNvSpPr>
          <p:nvPr/>
        </p:nvSpPr>
        <p:spPr bwMode="auto">
          <a:xfrm>
            <a:off x="1143000" y="1785938"/>
            <a:ext cx="2159000" cy="431800"/>
          </a:xfrm>
          <a:prstGeom prst="flowChartAlternateProcess">
            <a:avLst/>
          </a:prstGeom>
          <a:solidFill>
            <a:schemeClr val="accent1">
              <a:alpha val="54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Кайбицкий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381,7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50" name="AutoShape 22"/>
          <p:cNvSpPr>
            <a:spLocks noChangeArrowheads="1"/>
          </p:cNvSpPr>
          <p:nvPr/>
        </p:nvSpPr>
        <p:spPr bwMode="auto">
          <a:xfrm>
            <a:off x="878043" y="3573016"/>
            <a:ext cx="2087563" cy="503238"/>
          </a:xfrm>
          <a:prstGeom prst="flowChartAlternateProcess">
            <a:avLst/>
          </a:prstGeom>
          <a:solidFill>
            <a:schemeClr val="accent1">
              <a:alpha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Дрожжановский</a:t>
            </a:r>
            <a:endParaRPr lang="ru-RU" sz="1400" b="1" dirty="0">
              <a:latin typeface="Arial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294,2</a:t>
            </a:r>
            <a:endParaRPr lang="ru-RU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9351" name="AutoShape 23"/>
          <p:cNvSpPr>
            <a:spLocks noChangeArrowheads="1"/>
          </p:cNvSpPr>
          <p:nvPr/>
        </p:nvSpPr>
        <p:spPr bwMode="auto">
          <a:xfrm>
            <a:off x="6185639" y="3097878"/>
            <a:ext cx="2173336" cy="583003"/>
          </a:xfrm>
          <a:prstGeom prst="flowChartAlternateProcess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1400" b="1" dirty="0" err="1" smtClean="0">
                <a:latin typeface="Arial" charset="0"/>
              </a:rPr>
              <a:t>Заинский</a:t>
            </a:r>
            <a:endParaRPr lang="ru-RU" sz="1400" b="1" dirty="0" smtClean="0">
              <a:latin typeface="Arial" charset="0"/>
            </a:endParaRPr>
          </a:p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210,1</a:t>
            </a:r>
            <a:endParaRPr lang="ru-RU" sz="1400" b="1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90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5502615"/>
              </p:ext>
            </p:extLst>
          </p:nvPr>
        </p:nvGraphicFramePr>
        <p:xfrm>
          <a:off x="1550988" y="1336675"/>
          <a:ext cx="7185025" cy="4970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95371" y="714356"/>
            <a:ext cx="6760185" cy="73866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50" dirty="0">
                <a:ln w="11430"/>
                <a:solidFill>
                  <a:srgbClr val="0070C0"/>
                </a:solidFill>
                <a:latin typeface="Candara" pitchFamily="34" charset="0"/>
              </a:rPr>
              <a:t>Структура смертности в </a:t>
            </a:r>
            <a:r>
              <a:rPr lang="en-US" sz="2400" b="1" spc="50" dirty="0">
                <a:ln w="11430"/>
                <a:solidFill>
                  <a:srgbClr val="0070C0"/>
                </a:solidFill>
                <a:latin typeface="Candara" pitchFamily="34" charset="0"/>
              </a:rPr>
              <a:t>I</a:t>
            </a:r>
            <a:r>
              <a:rPr lang="ru-RU" sz="2400" b="1" spc="50" dirty="0">
                <a:ln w="11430"/>
                <a:solidFill>
                  <a:srgbClr val="0070C0"/>
                </a:solidFill>
                <a:latin typeface="Candara" pitchFamily="34" charset="0"/>
              </a:rPr>
              <a:t> полугодии 2010 года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50" dirty="0">
                <a:ln w="11430"/>
                <a:solidFill>
                  <a:srgbClr val="0070C0"/>
                </a:solidFill>
                <a:latin typeface="Candara" pitchFamily="34" charset="0"/>
              </a:rPr>
              <a:t>(на 100 000 населения)</a:t>
            </a:r>
          </a:p>
        </p:txBody>
      </p:sp>
      <p:sp>
        <p:nvSpPr>
          <p:cNvPr id="14" name="Прямоугольник с одним скругленным углом 13"/>
          <p:cNvSpPr/>
          <p:nvPr/>
        </p:nvSpPr>
        <p:spPr>
          <a:xfrm>
            <a:off x="6286500" y="1428750"/>
            <a:ext cx="2428875" cy="1500188"/>
          </a:xfrm>
          <a:prstGeom prst="round1Rect">
            <a:avLst>
              <a:gd name="adj" fmla="val 4380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25" name="TextBox 15"/>
          <p:cNvSpPr txBox="1">
            <a:spLocks noChangeArrowheads="1"/>
          </p:cNvSpPr>
          <p:nvPr/>
        </p:nvSpPr>
        <p:spPr bwMode="auto">
          <a:xfrm>
            <a:off x="6000750" y="1500188"/>
            <a:ext cx="257175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ru-RU" dirty="0"/>
              <a:t>По сравнению с </a:t>
            </a:r>
            <a:br>
              <a:rPr lang="ru-RU" dirty="0"/>
            </a:br>
            <a:r>
              <a:rPr lang="en-US" dirty="0"/>
              <a:t>I </a:t>
            </a:r>
            <a:r>
              <a:rPr lang="ru-RU" dirty="0"/>
              <a:t> полугодием </a:t>
            </a:r>
            <a:r>
              <a:rPr lang="ru-RU" dirty="0" smtClean="0"/>
              <a:t>2010г</a:t>
            </a:r>
            <a:r>
              <a:rPr lang="ru-RU" dirty="0"/>
              <a:t>.</a:t>
            </a:r>
          </a:p>
          <a:p>
            <a:pPr algn="r" eaLnBrk="1" hangingPunct="1"/>
            <a:r>
              <a:rPr lang="ru-RU" dirty="0"/>
              <a:t>снижение с </a:t>
            </a:r>
            <a:r>
              <a:rPr lang="ru-RU" dirty="0" smtClean="0"/>
              <a:t>826,9 </a:t>
            </a:r>
            <a:endParaRPr lang="ru-RU" dirty="0"/>
          </a:p>
          <a:p>
            <a:pPr algn="r" eaLnBrk="1" hangingPunct="1"/>
            <a:r>
              <a:rPr lang="ru-RU" dirty="0"/>
              <a:t>до </a:t>
            </a:r>
            <a:r>
              <a:rPr lang="ru-RU" dirty="0" smtClean="0"/>
              <a:t>808,4 </a:t>
            </a:r>
            <a:r>
              <a:rPr lang="ru-RU" dirty="0"/>
              <a:t>– на </a:t>
            </a:r>
            <a:r>
              <a:rPr lang="ru-RU" dirty="0" smtClean="0"/>
              <a:t>2,2%</a:t>
            </a:r>
          </a:p>
          <a:p>
            <a:pPr algn="r" eaLnBrk="1" hangingPunct="1"/>
            <a:r>
              <a:rPr lang="ru-RU" dirty="0" smtClean="0">
                <a:solidFill>
                  <a:srgbClr val="FF0000"/>
                </a:solidFill>
              </a:rPr>
              <a:t>- 333 чел.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Прямоугольник с одним скругленным углом 21"/>
          <p:cNvSpPr/>
          <p:nvPr/>
        </p:nvSpPr>
        <p:spPr>
          <a:xfrm>
            <a:off x="214313" y="1428750"/>
            <a:ext cx="2357438" cy="1825764"/>
          </a:xfrm>
          <a:prstGeom prst="round1Rect">
            <a:avLst>
              <a:gd name="adj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27" name="TextBox 23"/>
          <p:cNvSpPr txBox="1">
            <a:spLocks noChangeArrowheads="1"/>
          </p:cNvSpPr>
          <p:nvPr/>
        </p:nvSpPr>
        <p:spPr bwMode="auto">
          <a:xfrm>
            <a:off x="285750" y="1500188"/>
            <a:ext cx="235743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dirty="0"/>
              <a:t>По сравнению </a:t>
            </a:r>
          </a:p>
          <a:p>
            <a:pPr eaLnBrk="1" hangingPunct="1"/>
            <a:r>
              <a:rPr lang="ru-RU" dirty="0"/>
              <a:t>с </a:t>
            </a:r>
            <a:r>
              <a:rPr lang="en-US" dirty="0"/>
              <a:t>I </a:t>
            </a:r>
            <a:r>
              <a:rPr lang="ru-RU" dirty="0"/>
              <a:t> полугодием </a:t>
            </a:r>
            <a:r>
              <a:rPr lang="ru-RU" dirty="0" smtClean="0"/>
              <a:t>2010г</a:t>
            </a:r>
            <a:r>
              <a:rPr lang="ru-RU" dirty="0"/>
              <a:t>. снижение </a:t>
            </a:r>
          </a:p>
          <a:p>
            <a:pPr eaLnBrk="1" hangingPunct="1"/>
            <a:r>
              <a:rPr lang="ru-RU" dirty="0"/>
              <a:t>с </a:t>
            </a:r>
            <a:r>
              <a:rPr lang="ru-RU" dirty="0" smtClean="0"/>
              <a:t>176,4 </a:t>
            </a:r>
            <a:r>
              <a:rPr lang="ru-RU" dirty="0"/>
              <a:t>до </a:t>
            </a:r>
            <a:r>
              <a:rPr lang="ru-RU" dirty="0" smtClean="0"/>
              <a:t>174,2</a:t>
            </a:r>
            <a:endParaRPr lang="ru-RU" dirty="0"/>
          </a:p>
          <a:p>
            <a:pPr eaLnBrk="1" hangingPunct="1"/>
            <a:r>
              <a:rPr lang="ru-RU" dirty="0"/>
              <a:t> – на </a:t>
            </a:r>
            <a:r>
              <a:rPr lang="ru-RU" dirty="0" smtClean="0"/>
              <a:t>1,3%</a:t>
            </a:r>
          </a:p>
          <a:p>
            <a:pPr eaLnBrk="1" hangingPunct="1"/>
            <a:r>
              <a:rPr lang="ru-RU" dirty="0" smtClean="0">
                <a:solidFill>
                  <a:srgbClr val="FF0000"/>
                </a:solidFill>
              </a:rPr>
              <a:t>- 39 чел.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28" name="TextBox 24"/>
          <p:cNvSpPr txBox="1">
            <a:spLocks noChangeArrowheads="1"/>
          </p:cNvSpPr>
          <p:nvPr/>
        </p:nvSpPr>
        <p:spPr bwMode="auto">
          <a:xfrm>
            <a:off x="428625" y="3929063"/>
            <a:ext cx="235743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dirty="0"/>
              <a:t>По сравнению </a:t>
            </a:r>
          </a:p>
          <a:p>
            <a:pPr eaLnBrk="1" hangingPunct="1"/>
            <a:r>
              <a:rPr lang="ru-RU" dirty="0"/>
              <a:t>с </a:t>
            </a:r>
            <a:r>
              <a:rPr lang="en-US" dirty="0"/>
              <a:t>I </a:t>
            </a:r>
            <a:r>
              <a:rPr lang="ru-RU" dirty="0"/>
              <a:t> полугодием </a:t>
            </a:r>
            <a:r>
              <a:rPr lang="ru-RU" dirty="0" smtClean="0"/>
              <a:t>2010г</a:t>
            </a:r>
            <a:r>
              <a:rPr lang="ru-RU" dirty="0"/>
              <a:t>. снижение </a:t>
            </a:r>
          </a:p>
          <a:p>
            <a:pPr eaLnBrk="1" hangingPunct="1"/>
            <a:r>
              <a:rPr lang="ru-RU" dirty="0"/>
              <a:t>с </a:t>
            </a:r>
            <a:r>
              <a:rPr lang="ru-RU" dirty="0" smtClean="0"/>
              <a:t>120,9 </a:t>
            </a:r>
            <a:r>
              <a:rPr lang="ru-RU" dirty="0"/>
              <a:t>до </a:t>
            </a:r>
            <a:r>
              <a:rPr lang="ru-RU" dirty="0" smtClean="0"/>
              <a:t>118,4 </a:t>
            </a:r>
            <a:endParaRPr lang="ru-RU" dirty="0"/>
          </a:p>
          <a:p>
            <a:pPr eaLnBrk="1" hangingPunct="1"/>
            <a:r>
              <a:rPr lang="ru-RU" dirty="0"/>
              <a:t>– на </a:t>
            </a:r>
            <a:r>
              <a:rPr lang="ru-RU" dirty="0" smtClean="0"/>
              <a:t>2,1%</a:t>
            </a:r>
          </a:p>
          <a:p>
            <a:pPr eaLnBrk="1" hangingPunct="1"/>
            <a:r>
              <a:rPr lang="ru-RU" dirty="0" smtClean="0">
                <a:solidFill>
                  <a:srgbClr val="FF0000"/>
                </a:solidFill>
              </a:rPr>
              <a:t>- 46 чел.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с одним скругленным углом 25"/>
          <p:cNvSpPr/>
          <p:nvPr/>
        </p:nvSpPr>
        <p:spPr>
          <a:xfrm rot="10800000">
            <a:off x="214312" y="3929062"/>
            <a:ext cx="2643188" cy="1804193"/>
          </a:xfrm>
          <a:prstGeom prst="round1Rect">
            <a:avLst>
              <a:gd name="adj" fmla="val 4191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60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666</Words>
  <Application>Microsoft Office PowerPoint</Application>
  <PresentationFormat>Экран (4:3)</PresentationFormat>
  <Paragraphs>297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Перечень муниципальных образований, в которых смертность населения трудоспособного возраста от болезней системы кровообращения  выше среднереспубликанского уровня</vt:lpstr>
      <vt:lpstr>Перечень муниципальных образований, в которых смертность населения трудоспособного возраста от новообразований выше среднереспубликанского уровня</vt:lpstr>
      <vt:lpstr>Перечень муниципальных образований, в которых смертность населения трудоспособного возраста от внешних причин выше среднереспубликанского уровня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Показатели младенческой смертности в муниципальных образованиях</vt:lpstr>
      <vt:lpstr>Младенческая смертность и мертворождаемость</vt:lpstr>
      <vt:lpstr>Презентация PowerPoint</vt:lpstr>
      <vt:lpstr>Материнская смертность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В. Головин</dc:creator>
  <cp:lastModifiedBy>Юрий В. Аржанов</cp:lastModifiedBy>
  <cp:revision>67</cp:revision>
  <cp:lastPrinted>2011-08-06T13:51:30Z</cp:lastPrinted>
  <dcterms:created xsi:type="dcterms:W3CDTF">2011-08-05T08:38:34Z</dcterms:created>
  <dcterms:modified xsi:type="dcterms:W3CDTF">2011-08-08T09:05:34Z</dcterms:modified>
</cp:coreProperties>
</file>