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93" r:id="rId3"/>
    <p:sldId id="257" r:id="rId4"/>
    <p:sldId id="294" r:id="rId5"/>
    <p:sldId id="292" r:id="rId6"/>
    <p:sldId id="258" r:id="rId7"/>
    <p:sldId id="259" r:id="rId8"/>
    <p:sldId id="278" r:id="rId9"/>
    <p:sldId id="280" r:id="rId10"/>
    <p:sldId id="260" r:id="rId11"/>
    <p:sldId id="261" r:id="rId12"/>
    <p:sldId id="263" r:id="rId13"/>
    <p:sldId id="281" r:id="rId14"/>
    <p:sldId id="264" r:id="rId15"/>
    <p:sldId id="282" r:id="rId16"/>
    <p:sldId id="276" r:id="rId17"/>
    <p:sldId id="284" r:id="rId18"/>
    <p:sldId id="265" r:id="rId19"/>
    <p:sldId id="267" r:id="rId20"/>
    <p:sldId id="270" r:id="rId21"/>
    <p:sldId id="268" r:id="rId22"/>
    <p:sldId id="269" r:id="rId23"/>
    <p:sldId id="266" r:id="rId24"/>
    <p:sldId id="271" r:id="rId25"/>
    <p:sldId id="283" r:id="rId26"/>
    <p:sldId id="272" r:id="rId27"/>
    <p:sldId id="277" r:id="rId28"/>
    <p:sldId id="273" r:id="rId29"/>
    <p:sldId id="274" r:id="rId30"/>
    <p:sldId id="275" r:id="rId31"/>
    <p:sldId id="285" r:id="rId32"/>
    <p:sldId id="288" r:id="rId33"/>
    <p:sldId id="289" r:id="rId34"/>
    <p:sldId id="290" r:id="rId35"/>
    <p:sldId id="291" r:id="rId36"/>
    <p:sldId id="295" r:id="rId37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39" y="-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0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4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2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5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0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96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2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22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11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228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3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9662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РЕКОМЕНДАЦИИ ПО СТАНДАРТИЗАЦИИ ПОЛИКЛИНИК ПРИ КАПРЕМОНТЕ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83568" y="3041624"/>
            <a:ext cx="777686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83568" y="1635646"/>
            <a:ext cx="777686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685800" y="4515966"/>
            <a:ext cx="7772400" cy="4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Казань 2017 г.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3356287"/>
            <a:ext cx="4214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Заместитель министра здравоохранения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Республики Татарстан</a:t>
            </a:r>
          </a:p>
          <a:p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Фатихов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 Ильдар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Разинович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98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WORK\Строительство\Стандарты для строителей\Материалы\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43558"/>
            <a:ext cx="4327294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Тамбур (колясочная)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28184" y="1851669"/>
            <a:ext cx="2592288" cy="201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Тепловая завеса 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Перила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Защита углов</a:t>
            </a:r>
          </a:p>
        </p:txBody>
      </p:sp>
      <p:cxnSp>
        <p:nvCxnSpPr>
          <p:cNvPr id="15" name="Прямая со стрелкой 14"/>
          <p:cNvCxnSpPr>
            <a:stCxn id="12" idx="1"/>
          </p:cNvCxnSpPr>
          <p:nvPr/>
        </p:nvCxnSpPr>
        <p:spPr>
          <a:xfrm flipH="1" flipV="1">
            <a:off x="3023828" y="2499742"/>
            <a:ext cx="3204356" cy="36004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2" idx="1"/>
          </p:cNvCxnSpPr>
          <p:nvPr/>
        </p:nvCxnSpPr>
        <p:spPr>
          <a:xfrm flipH="1" flipV="1">
            <a:off x="1403648" y="2823778"/>
            <a:ext cx="4824536" cy="3600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2771800" y="1419622"/>
            <a:ext cx="3456384" cy="100811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1691680" y="3291830"/>
            <a:ext cx="4536504" cy="1440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131840" y="3291830"/>
            <a:ext cx="3096344" cy="2964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9181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WORK\Строительство\Стандарты для строителей\Материалы\8d58013a529a0d5f02116d5110cc40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4" y="851991"/>
            <a:ext cx="9134815" cy="228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Грязезащита</a:t>
            </a:r>
            <a:endParaRPr lang="ru-RU" sz="36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4083918"/>
            <a:ext cx="2880320" cy="611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Напольная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антискользящая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решетка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 сотами,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оснащена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системой «</a:t>
            </a:r>
            <a:r>
              <a:rPr lang="ru-RU" sz="11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антикаблук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»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7380312" y="2283718"/>
            <a:ext cx="0" cy="180020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3581890" y="4083918"/>
            <a:ext cx="2196244" cy="611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Прорезиненная, щетинистая решетка на алюминиевой основе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660232" y="4083918"/>
            <a:ext cx="2196244" cy="611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Влаговпитывающие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l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грязезащитные ковры 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4860032" y="2787774"/>
            <a:ext cx="0" cy="1296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1835696" y="2787774"/>
            <a:ext cx="0" cy="1296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7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Холл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44208" y="2139702"/>
            <a:ext cx="2304256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Декоративное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стеклянное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панно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 печатью на белом стекле и безопасным креплением 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Инфоматы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Барные стулья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для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персонала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WI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-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FI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F:\WORK\Строительство\Стандарты для строителей\Материалы\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3558"/>
            <a:ext cx="6120522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1403648" y="2823778"/>
            <a:ext cx="4896544" cy="3960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1691680" y="3435846"/>
            <a:ext cx="4608512" cy="1440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843808" y="2427734"/>
            <a:ext cx="3456384" cy="28803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3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Холл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44208" y="2139702"/>
            <a:ext cx="2304256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Вариант совмещения декоративного стеклянного панно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настенной навигацией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\\DIZ_1\photo_v_nomer_4\2016_12_27_Поликлиника 18\Новая папка\_DSC70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3558"/>
            <a:ext cx="6133162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74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Холл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44208" y="1029917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Потолочная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 настенная навигация</a:t>
            </a:r>
          </a:p>
          <a:p>
            <a:pPr algn="l"/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Стены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покрашены дезинфицируемыми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красками</a:t>
            </a:r>
          </a:p>
          <a:p>
            <a:pPr algn="l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sofradecor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или аналоги)</a:t>
            </a: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или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покрыты негорючими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панелями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cryplat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или аналоги)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Пол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-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керамогранит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Сапожок из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керамогранита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 10-15 см с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молдингом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6" y="843558"/>
            <a:ext cx="6120030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5724129" y="2067059"/>
            <a:ext cx="676671" cy="504691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871238" y="2868166"/>
            <a:ext cx="2503804" cy="121575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940152" y="1255690"/>
            <a:ext cx="434890" cy="45196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491880" y="1262130"/>
            <a:ext cx="2876723" cy="3735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259632" y="2067694"/>
            <a:ext cx="5131886" cy="80047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0326" y="3795886"/>
            <a:ext cx="1152020" cy="106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9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6048672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Информационные технологии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44208" y="1621046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Размещение в холлах экранов с электронной очередью и расписанием работы врачей и узких специалистов</a:t>
            </a:r>
          </a:p>
        </p:txBody>
      </p:sp>
      <p:pic>
        <p:nvPicPr>
          <p:cNvPr id="2050" name="Picture 2" descr="Z:\Булат\от Азата\IMG_737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43558"/>
            <a:ext cx="3522372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IZ_1\photo_v_nomer_4\2017_03_29_Посещение Министром Объектов здравоохранения\_DSC93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953147" y="1526307"/>
            <a:ext cx="4080020" cy="27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Холл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44208" y="1347614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Пневмопочта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*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Вариант использования негорючих панелей</a:t>
            </a:r>
          </a:p>
          <a:p>
            <a:pPr algn="l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cryplat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или аналоги)</a:t>
            </a:r>
          </a:p>
          <a:p>
            <a:pPr algn="l"/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6" y="845323"/>
            <a:ext cx="6120030" cy="40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 flipV="1">
            <a:off x="3707904" y="1923679"/>
            <a:ext cx="2592288" cy="28105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427984" y="2499742"/>
            <a:ext cx="1872208" cy="38382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6444208" y="4321091"/>
            <a:ext cx="2304256" cy="822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dirty="0" smtClean="0">
                <a:latin typeface="Arial Narrow" panose="020B0606020202030204" pitchFamily="34" charset="0"/>
              </a:rPr>
              <a:t>* При необходимости</a:t>
            </a: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43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Пример медицинского поста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640" y="847393"/>
            <a:ext cx="6120030" cy="40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1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Гардероб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1347614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Занижение для МГН</a:t>
            </a:r>
          </a:p>
          <a:p>
            <a:pPr algn="r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Металлический сапожок </a:t>
            </a:r>
          </a:p>
          <a:p>
            <a:pPr algn="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 стойке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7421" y="847393"/>
            <a:ext cx="6120030" cy="40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2631377" y="2283718"/>
            <a:ext cx="2156647" cy="79208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631377" y="2787774"/>
            <a:ext cx="2732711" cy="1084883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7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47871"/>
            <a:ext cx="6120030" cy="40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8280920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Стойка информации и выписки больничных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88224" y="1347614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Занижение для МГН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Металический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сапожок </a:t>
            </a: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 стойке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4644008" y="2355726"/>
            <a:ext cx="1872208" cy="108012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355976" y="2883568"/>
            <a:ext cx="2160240" cy="156039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7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15497"/>
            <a:ext cx="8568952" cy="564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Объекты, подлежащие  капремонту в 2017 году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graphicFrame>
        <p:nvGraphicFramePr>
          <p:cNvPr id="1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142182"/>
              </p:ext>
            </p:extLst>
          </p:nvPr>
        </p:nvGraphicFramePr>
        <p:xfrm>
          <a:off x="684726" y="1059582"/>
          <a:ext cx="7774547" cy="261878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465102"/>
                <a:gridCol w="2650265"/>
                <a:gridCol w="1662945"/>
                <a:gridCol w="1468742"/>
                <a:gridCol w="1527493"/>
              </a:tblGrid>
              <a:tr h="83389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№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Территории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Кол-во учреждений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Кол-во объектов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Прикреплённое население (чел.)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5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kumimoji="0" lang="ru-RU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г. Казань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53</a:t>
                      </a:r>
                      <a:endParaRPr kumimoji="0" lang="ru-RU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1 072 743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375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kumimoji="0" lang="ru-RU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г. Наб. Челны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505 451</a:t>
                      </a:r>
                      <a:endParaRPr kumimoji="0" lang="ru-RU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</a:tr>
              <a:tr h="29375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kumimoji="0" lang="ru-RU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г. Нижнекамск 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214 796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</a:tr>
              <a:tr h="29375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kumimoji="0" lang="ru-RU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г. Альметьевск 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141 200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/>
                </a:tc>
              </a:tr>
              <a:tr h="323992">
                <a:tc gridSpan="2"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2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ИТОГО: 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solidFill>
                      <a:srgbClr val="2AA9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2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42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>
                    <a:solidFill>
                      <a:srgbClr val="2AA9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2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>
                    <a:solidFill>
                      <a:srgbClr val="2AA9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21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1 934 190</a:t>
                      </a: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774" marR="9774" marT="21616" marB="0" anchor="ctr" horzOverflow="overflow">
                    <a:solidFill>
                      <a:srgbClr val="2AA9A6"/>
                    </a:solidFill>
                  </a:tcPr>
                </a:tc>
              </a:tr>
              <a:tr h="25938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Оснащение медицинским оборудованием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5639" marR="5639" marT="17481" marB="0" anchor="ctr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ectangle 108"/>
          <p:cNvSpPr>
            <a:spLocks noChangeArrowheads="1"/>
          </p:cNvSpPr>
          <p:nvPr/>
        </p:nvSpPr>
        <p:spPr bwMode="auto">
          <a:xfrm>
            <a:off x="452438" y="3956415"/>
            <a:ext cx="3527425" cy="59871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marL="285750" indent="-284163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100" b="1" dirty="0" smtClean="0">
                <a:solidFill>
                  <a:srgbClr val="1E787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Приоритеты:</a:t>
            </a:r>
          </a:p>
          <a:p>
            <a:pPr marL="287337" indent="-285750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1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</a:t>
            </a:r>
            <a:r>
              <a:rPr lang="ru-RU" sz="11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етские поликлиники</a:t>
            </a:r>
          </a:p>
          <a:p>
            <a:pPr marL="287337" indent="-285750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z="11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  <a:r>
              <a:rPr lang="ru-RU" sz="11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зрослые </a:t>
            </a:r>
            <a:r>
              <a:rPr lang="ru-RU" sz="11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поликлиники</a:t>
            </a:r>
          </a:p>
        </p:txBody>
      </p:sp>
      <p:sp>
        <p:nvSpPr>
          <p:cNvPr id="18" name="Rectangle 109"/>
          <p:cNvSpPr>
            <a:spLocks noChangeArrowheads="1"/>
          </p:cNvSpPr>
          <p:nvPr/>
        </p:nvSpPr>
        <p:spPr bwMode="auto">
          <a:xfrm>
            <a:off x="3619142" y="3956415"/>
            <a:ext cx="7314990" cy="767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285750" indent="-284163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1100" b="1" dirty="0">
                <a:solidFill>
                  <a:srgbClr val="1E787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Критерии </a:t>
            </a:r>
            <a:r>
              <a:rPr lang="ru-RU" sz="1100" b="1" dirty="0" smtClean="0">
                <a:solidFill>
                  <a:srgbClr val="1E787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отбора:</a:t>
            </a:r>
          </a:p>
          <a:p>
            <a:pPr marL="287337" indent="-285750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11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прикреплённое </a:t>
            </a:r>
            <a:r>
              <a:rPr lang="ru-RU" sz="11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население </a:t>
            </a:r>
            <a:endParaRPr lang="ru-RU" sz="11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7337" indent="-285750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11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степень </a:t>
            </a:r>
            <a:r>
              <a:rPr lang="ru-RU" sz="11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износа (более 60 %) </a:t>
            </a:r>
            <a:endParaRPr lang="ru-RU" sz="1100" dirty="0" smtClean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7337" indent="-285750" hangingPunct="1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11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</a:t>
            </a:r>
            <a:r>
              <a:rPr lang="ru-RU" sz="11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обращений и жалоб со стороны населения («Народный контроль</a:t>
            </a:r>
            <a:r>
              <a:rPr lang="ru-RU" sz="11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»)</a:t>
            </a:r>
            <a:endParaRPr lang="ru-RU" sz="11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847393"/>
            <a:ext cx="6120028" cy="40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Комната охраны и входная зона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88224" y="1563638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Тонированные стекла 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Контейнер с бахилами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Сидячие места для одевания бахил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2555776" y="2211710"/>
            <a:ext cx="3960440" cy="14401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1907704" y="2355726"/>
            <a:ext cx="4608512" cy="7200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419872" y="2715766"/>
            <a:ext cx="3096344" cy="151216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4716016" y="3248087"/>
            <a:ext cx="1849014" cy="763823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9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847393"/>
            <a:ext cx="6120028" cy="40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Аптека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88224" y="1563638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Оформлена </a:t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 те же цвета, что и холл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375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36634" y="1062500"/>
            <a:ext cx="4080019" cy="36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Туалет для инвалидов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04048" y="1563638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Доступ до туалетных принадлежностей должен быть обеспечен на расстоянии вытянутой руки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Предусмотрена свободная площадь для размещения кресла-коляски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Дверной проем по ширине должен быть не менее 90 см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85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021" y="843558"/>
            <a:ext cx="3863979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Игровая зона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292080" y="1563638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Оснащена грифельной доской и тактильными тренажерами, кулером с холодной водой</a:t>
            </a:r>
          </a:p>
        </p:txBody>
      </p:sp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2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52" y="847393"/>
            <a:ext cx="6108525" cy="40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Рекреационная зона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88224" y="1563638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Кулер или автомат </a:t>
            </a: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 питьевой водой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Диваны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Контейнер для </a:t>
            </a: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использованных стаканов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Декоративные панели на батареях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4467455" y="2139702"/>
            <a:ext cx="2055695" cy="74386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411760" y="2643758"/>
            <a:ext cx="4111390" cy="115212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635896" y="3165816"/>
            <a:ext cx="2887254" cy="63007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827584" y="3789550"/>
            <a:ext cx="5695566" cy="15035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669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WORK\Строительство\Стандарты для строителей\Материалы\_DSC933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44003" y="1099635"/>
            <a:ext cx="4080022" cy="35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Уголок пациента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24128" y="1563638"/>
            <a:ext cx="2304256" cy="25250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Информационный плакат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Прозрачный ящик для жалоб и предложений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Бланки для жалоб </a:t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и предложений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Настенный столик для использования стоя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491881" y="2139702"/>
            <a:ext cx="2160239" cy="7200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1619672" y="2499742"/>
            <a:ext cx="4032448" cy="1296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699792" y="3075806"/>
            <a:ext cx="2952328" cy="1012875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987824" y="3789550"/>
            <a:ext cx="2664296" cy="43838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808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53" y="843558"/>
            <a:ext cx="6366448" cy="40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Кабинет дежурного врача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424" y="1347614"/>
            <a:ext cx="2304256" cy="436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Умывальник с фартуком из матовой плитки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5696" y="1851670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Стены покрашены дезинфицируемыми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красками</a:t>
            </a:r>
          </a:p>
          <a:p>
            <a:pPr algn="l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sofradecor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или аналоги)</a:t>
            </a:r>
          </a:p>
        </p:txBody>
      </p:sp>
      <p:pic>
        <p:nvPicPr>
          <p:cNvPr id="1026" name="Picture 2" descr="F:\WORK\Строительство\Стандарты для строителей\ФотоДетсСтацЛениногорск\ФотоДетсСтацЛениногорск\ДБ Лениногр\ФотоПорогиОбразец 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1358" y="952526"/>
            <a:ext cx="2317988" cy="241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581358" y="3507854"/>
            <a:ext cx="230425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Пример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безпорогового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дверного стыка плитки и линолеума с алюминиевой накладкой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3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Линолеум в помещениях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40152" y="3723878"/>
            <a:ext cx="230425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нахлестом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на стену </a:t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не меньше 13-15 см</a:t>
            </a:r>
          </a:p>
        </p:txBody>
      </p:sp>
      <p:pic>
        <p:nvPicPr>
          <p:cNvPr id="2" name="Picture 2" descr="F:\WORK\Строительство\Стандарты для строителей\ФотоДетсСтацЛениногорск\ФотоДетсСтацЛениногорск\Лениногорск ДБ 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3558"/>
            <a:ext cx="5440026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Булат\!_обмен\_DSC79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347614"/>
            <a:ext cx="3132415" cy="208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48823" y="2715766"/>
            <a:ext cx="230425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Сварочный шов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372200" y="2283718"/>
            <a:ext cx="144016" cy="79208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372200" y="2283718"/>
            <a:ext cx="1008112" cy="79208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8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843558"/>
            <a:ext cx="6187571" cy="40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Процедурная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16216" y="2353153"/>
            <a:ext cx="2304256" cy="436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Матовая плитка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3779912" y="1995686"/>
            <a:ext cx="2664298" cy="57554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116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843558"/>
            <a:ext cx="3323808" cy="40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734481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Лестница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45210" y="2067694"/>
            <a:ext cx="230425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Трехуровневая система перил</a:t>
            </a: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для детских клиник и двухуровневая - для взрослых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Контрастная кромка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376264" y="2643758"/>
            <a:ext cx="1468946" cy="12961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376264" y="2643758"/>
            <a:ext cx="1468946" cy="57606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304256" y="2139702"/>
            <a:ext cx="1540954" cy="50405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664296" y="3219822"/>
            <a:ext cx="1180914" cy="122413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WORK\Красная строка\Папка СТАНДАРТЫ ПОЛИКЛИНИКИ_2alm\Папка СТАНДАРТЫ ПОЛИКЛИНИКИ_polygraph_05_06_2014\Links\ktc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816"/>
          <a:stretch/>
        </p:blipFill>
        <p:spPr bwMode="auto">
          <a:xfrm>
            <a:off x="6821356" y="843558"/>
            <a:ext cx="2322644" cy="40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6256970" y="1851670"/>
            <a:ext cx="763302" cy="72217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256970" y="2573843"/>
            <a:ext cx="907318" cy="57397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53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91941"/>
            <a:ext cx="8208912" cy="50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9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Булат\!_обмен\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6"/>
          <a:stretch/>
        </p:blipFill>
        <p:spPr bwMode="auto">
          <a:xfrm>
            <a:off x="251520" y="843557"/>
            <a:ext cx="2649534" cy="41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Фото\МЗЛ-НК-НЧ-ЕЛБ  06.10\IMG_651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843558"/>
            <a:ext cx="2367952" cy="408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Коридор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27884" y="1191380"/>
            <a:ext cx="2304256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Безопасные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алюминивые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двери с матовым остеклением на ½ или в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мелкую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полоску</a:t>
            </a: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Отбойники, 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защита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углов, поручни</a:t>
            </a:r>
          </a:p>
          <a:p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спецпомещениях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- </a:t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дверь глухая</a:t>
            </a:r>
          </a:p>
          <a:p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Кресла для ожидания с теплыми спинками 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сидушками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616969" y="2427734"/>
            <a:ext cx="1728192" cy="45583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123728" y="1635646"/>
            <a:ext cx="1296144" cy="86409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691680" y="3723878"/>
            <a:ext cx="2016224" cy="7200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691680" y="2427734"/>
            <a:ext cx="2088232" cy="79208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4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Пример реализации проекта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 dirty="0"/>
          </a:p>
        </p:txBody>
      </p:sp>
      <p:pic>
        <p:nvPicPr>
          <p:cNvPr id="1029" name="Picture 5" descr="F:\WORK\Строительство\Стандарты для строителей\ГАУЗ 16  ПРЕЗЕНТАЦИЯ итоговая - копия_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95" y="987574"/>
            <a:ext cx="5275809" cy="18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68144" y="1419622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План помещения до начала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ремонтно-отделочных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работ</a:t>
            </a:r>
            <a:endParaRPr lang="ru-RU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9332" y="2931790"/>
            <a:ext cx="5339342" cy="17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54122" y="3723878"/>
            <a:ext cx="1747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План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демонтажа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9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5256584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Пример реализации проекта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9778" y="1562265"/>
            <a:ext cx="2180263" cy="308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3474" y="1563638"/>
            <a:ext cx="2262591" cy="30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09662" y="1059582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СТАЛО</a:t>
            </a:r>
            <a:endParaRPr lang="ru-RU" dirty="0"/>
          </a:p>
        </p:txBody>
      </p:sp>
      <p:pic>
        <p:nvPicPr>
          <p:cNvPr id="12" name="Picture 2" descr="F:\WORK\Строительство\Стандарты для строителей\ГАУЗ 16  ПРЕЗЕНТАЦИЯ итоговая - копия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11" y="1565922"/>
            <a:ext cx="1886718" cy="15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WORK\Строительство\Стандарты для строителей\ГАУЗ 16  ПРЕЗЕНТАЦИЯ итоговая - копия_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563638"/>
            <a:ext cx="2067072" cy="153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07704" y="1059582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БЫЛО</a:t>
            </a:r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010" y="3163967"/>
            <a:ext cx="1886719" cy="147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95736" y="3177521"/>
            <a:ext cx="2067072" cy="146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6480720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Алгоритм реализации проекта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37574" y="1563638"/>
            <a:ext cx="7668852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Планировочное решение</a:t>
            </a:r>
          </a:p>
          <a:p>
            <a:pPr marL="457200" indent="-457200" algn="l">
              <a:buAutoNum type="arabicPeriod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Зонирование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(согласно татарстанским стандартам «Дружелюбная поликлиника»)</a:t>
            </a:r>
          </a:p>
          <a:p>
            <a:pPr marL="457200" indent="-457200" algn="l">
              <a:buAutoNum type="arabicPeriod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Дизайн-проект</a:t>
            </a:r>
          </a:p>
          <a:p>
            <a:pPr marL="457200" indent="-457200" algn="l">
              <a:buAutoNum type="arabicPeriod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Контроль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соответствия стандартам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457200" indent="-457200" algn="l">
              <a:buAutoNum type="arabicPeriod"/>
            </a:pP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Каждый шаг должен быть согласован </a:t>
            </a:r>
            <a:b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 Министерством здравоохранения Республики Татарстан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6480720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Дизайн-проект 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37574" y="1059582"/>
            <a:ext cx="7668852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Включает в себя: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Внешний вид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фасада, в том числе дизайн вывески и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режимника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Зонирование холла - согласно стандартам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Подбор цветов и материалов, используемых в холлах, кабинетах, коридорах и санузлах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Подбор цветов и материалов мебели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Дизайн информационных стоек, медицинских постов и зон рекреации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Маршрутизация и информационное обеспечение (стенды, листовки)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Подбор элементов декора и места для размещения стеклянного панно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Авторский надзор дизайн-проекта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8010890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Контроль соответствия стандартам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37574" y="1059582"/>
            <a:ext cx="7668852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Включает в себя проверку соответствия стандартам: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Внешнего вида фасада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Зонирования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Цветов и материалов, используемых в холлах, кабинетах, коридорах и санузлах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Цветов и материалов мебели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Информационных стоек, медицинских постов и зон рекреации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Маршрутизации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Информационного обеспечения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Элементов декора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9662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РЕКОМЕНДАЦИИ ПО СТАНДАРТИЗАЦИИ ПОЛИКЛИНИК ПРИ КАПРЕМОНТЕ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83568" y="3041624"/>
            <a:ext cx="777686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83568" y="1635646"/>
            <a:ext cx="777686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685800" y="4515966"/>
            <a:ext cx="7772400" cy="4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Казань 2017 г.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3291830"/>
            <a:ext cx="4214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Заместитель министра здравоохранения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Республики Татарстан</a:t>
            </a:r>
          </a:p>
          <a:p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Фатихов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 Ильдар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Разинович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93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7" r="25574" b="2185"/>
          <a:stretch/>
        </p:blipFill>
        <p:spPr bwMode="auto">
          <a:xfrm>
            <a:off x="1619672" y="16004"/>
            <a:ext cx="5976664" cy="512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29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4" y="215497"/>
            <a:ext cx="2304256" cy="564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Стоянка </a:t>
            </a:r>
          </a:p>
        </p:txBody>
      </p:sp>
      <p:pic>
        <p:nvPicPr>
          <p:cNvPr id="1026" name="Picture 2" descr="F:\WORK\Строительство\Стандарты для строителей\Материалы\dsc0855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43558"/>
            <a:ext cx="6049733" cy="40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228184" y="1921927"/>
            <a:ext cx="25922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Стоянка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на 30-50 парковочных мест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28184" y="2881817"/>
            <a:ext cx="25922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Минимум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1 место для инвалидов не далее 50 м от входа</a:t>
            </a:r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195736" y="3435846"/>
            <a:ext cx="3960440" cy="43204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707904" y="3435846"/>
            <a:ext cx="2448272" cy="137031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5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302433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Доступная среда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43558"/>
            <a:ext cx="6049733" cy="40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228184" y="1921927"/>
            <a:ext cx="25922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Пандус с уклоном от 5 до 8 %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28184" y="2859782"/>
            <a:ext cx="25922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Двухуровневые перила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высотой 90 и 70 см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771800" y="3277861"/>
            <a:ext cx="3384376" cy="878065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203848" y="3277861"/>
            <a:ext cx="2952328" cy="518025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5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WORK\Строительство\Стандарты для строителей\Материалы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107154"/>
            <a:ext cx="6049733" cy="36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3024336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Входная группа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27005" y="1851670"/>
            <a:ext cx="2592288" cy="2016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Вывеска с логотипом с подсветкой</a:t>
            </a:r>
          </a:p>
          <a:p>
            <a:pPr algn="l"/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Освещение</a:t>
            </a:r>
          </a:p>
          <a:p>
            <a:pPr algn="l"/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Режимник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на двух языках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 algn="l"/>
            <a:endParaRPr lang="ru-RU" sz="14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Противоскользящая </a:t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поверхность крыльца </a:t>
            </a:r>
          </a:p>
          <a:p>
            <a:pPr algn="l"/>
            <a:endParaRPr lang="ru-RU" sz="14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491880" y="2787774"/>
            <a:ext cx="2664296" cy="50405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067944" y="2427734"/>
            <a:ext cx="2088232" cy="2880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627784" y="2427734"/>
            <a:ext cx="3528392" cy="28803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499992" y="3291830"/>
            <a:ext cx="1656184" cy="72008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763688" y="2787774"/>
            <a:ext cx="4392488" cy="43204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707904" y="1995686"/>
            <a:ext cx="2520280" cy="21602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0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8352928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Вариант фасада и вывески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844332"/>
            <a:ext cx="9032833" cy="427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4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43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794686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23578"/>
            <a:ext cx="9144000" cy="488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123479"/>
            <a:ext cx="8352928" cy="656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Вариант фасада и вывески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03648" y="843738"/>
            <a:ext cx="6129685" cy="407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14793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801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</TotalTime>
  <Words>683</Words>
  <Application>Microsoft Office PowerPoint</Application>
  <PresentationFormat>Экран (16:9)</PresentationFormat>
  <Paragraphs>243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РЕКОМЕНДАЦИИ ПО СТАНДАРТИЗАЦИИ ПОЛИКЛИНИК ПРИ КАПРЕМОНТЕ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 ПО СТАНДАРТИЗАЦИИ ПОЛИКЛИНИК ПРИ КАПРЕМОНТЕ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стандартизации поликлиник</dc:title>
  <dc:creator>Булат</dc:creator>
  <cp:lastModifiedBy>Галеева</cp:lastModifiedBy>
  <cp:revision>85</cp:revision>
  <cp:lastPrinted>2017-05-11T07:51:42Z</cp:lastPrinted>
  <dcterms:created xsi:type="dcterms:W3CDTF">2017-04-08T09:41:46Z</dcterms:created>
  <dcterms:modified xsi:type="dcterms:W3CDTF">2017-05-17T06:01:37Z</dcterms:modified>
</cp:coreProperties>
</file>