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ls" ContentType="application/vnd.ms-exce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0"/>
  </p:notesMasterIdLst>
  <p:handoutMasterIdLst>
    <p:handoutMasterId r:id="rId51"/>
  </p:handoutMasterIdLst>
  <p:sldIdLst>
    <p:sldId id="586" r:id="rId3"/>
    <p:sldId id="587" r:id="rId4"/>
    <p:sldId id="656" r:id="rId5"/>
    <p:sldId id="590" r:id="rId6"/>
    <p:sldId id="659" r:id="rId7"/>
    <p:sldId id="660" r:id="rId8"/>
    <p:sldId id="661" r:id="rId9"/>
    <p:sldId id="662" r:id="rId10"/>
    <p:sldId id="663" r:id="rId11"/>
    <p:sldId id="666" r:id="rId12"/>
    <p:sldId id="667" r:id="rId13"/>
    <p:sldId id="668" r:id="rId14"/>
    <p:sldId id="669" r:id="rId15"/>
    <p:sldId id="670" r:id="rId16"/>
    <p:sldId id="671" r:id="rId17"/>
    <p:sldId id="675" r:id="rId18"/>
    <p:sldId id="673" r:id="rId19"/>
    <p:sldId id="592" r:id="rId20"/>
    <p:sldId id="591" r:id="rId21"/>
    <p:sldId id="637" r:id="rId22"/>
    <p:sldId id="680" r:id="rId23"/>
    <p:sldId id="683" r:id="rId24"/>
    <p:sldId id="696" r:id="rId25"/>
    <p:sldId id="687" r:id="rId26"/>
    <p:sldId id="688" r:id="rId27"/>
    <p:sldId id="692" r:id="rId28"/>
    <p:sldId id="691" r:id="rId29"/>
    <p:sldId id="693" r:id="rId30"/>
    <p:sldId id="694" r:id="rId31"/>
    <p:sldId id="695" r:id="rId32"/>
    <p:sldId id="685" r:id="rId33"/>
    <p:sldId id="652" r:id="rId34"/>
    <p:sldId id="697" r:id="rId35"/>
    <p:sldId id="653" r:id="rId36"/>
    <p:sldId id="654" r:id="rId37"/>
    <p:sldId id="638" r:id="rId38"/>
    <p:sldId id="639" r:id="rId39"/>
    <p:sldId id="698" r:id="rId40"/>
    <p:sldId id="640" r:id="rId41"/>
    <p:sldId id="641" r:id="rId42"/>
    <p:sldId id="642" r:id="rId43"/>
    <p:sldId id="643" r:id="rId44"/>
    <p:sldId id="644" r:id="rId45"/>
    <p:sldId id="645" r:id="rId46"/>
    <p:sldId id="699" r:id="rId47"/>
    <p:sldId id="651" r:id="rId48"/>
    <p:sldId id="609" r:id="rId49"/>
  </p:sldIdLst>
  <p:sldSz cx="9144000" cy="6858000" type="screen4x3"/>
  <p:notesSz cx="6813550" cy="994568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clrMode="bw" frameSlides="1"/>
  <p:showPr showNarration="1">
    <p:present/>
    <p:sldAll/>
    <p:penClr>
      <a:srgbClr val="FF0000"/>
    </p:penClr>
  </p:showPr>
  <p:clrMru>
    <a:srgbClr val="0066FF"/>
    <a:srgbClr val="E20A16"/>
    <a:srgbClr val="3399FF"/>
    <a:srgbClr val="006741"/>
    <a:srgbClr val="E07D2B"/>
    <a:srgbClr val="C0C0C0"/>
    <a:srgbClr val="FF9090"/>
    <a:srgbClr val="605F6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45" autoAdjust="0"/>
    <p:restoredTop sz="94595" autoAdjust="0"/>
  </p:normalViewPr>
  <p:slideViewPr>
    <p:cSldViewPr>
      <p:cViewPr varScale="1">
        <p:scale>
          <a:sx n="82" d="100"/>
          <a:sy n="82" d="100"/>
        </p:scale>
        <p:origin x="-1200" y="-96"/>
      </p:cViewPr>
      <p:guideLst>
        <p:guide orient="horz" pos="2160"/>
        <p:guide orient="horz" pos="3158"/>
        <p:guide pos="2880"/>
        <p:guide pos="1020"/>
        <p:guide pos="295"/>
      </p:guideLst>
    </p:cSldViewPr>
  </p:slideViewPr>
  <p:outlineViewPr>
    <p:cViewPr>
      <p:scale>
        <a:sx n="33" d="100"/>
        <a:sy n="33" d="100"/>
      </p:scale>
      <p:origin x="0" y="607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10360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275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9213" y="0"/>
            <a:ext cx="295275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CB9DBCEE-BB93-47CF-9560-6245BA2C3A1F}" type="datetime1">
              <a:rPr lang="de-DE"/>
              <a:pPr>
                <a:defRPr/>
              </a:pPr>
              <a:t>11.10.2011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5275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9213" y="9447213"/>
            <a:ext cx="295275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F1796222-C703-4153-9306-79254275147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275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9213" y="0"/>
            <a:ext cx="295275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55DDDEAB-F2DA-4766-BF1B-05E312909EA8}" type="datetime1">
              <a:rPr lang="de-DE"/>
              <a:pPr>
                <a:defRPr/>
              </a:pPr>
              <a:t>11.10.2011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1038" y="4724400"/>
            <a:ext cx="5451475" cy="44751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5275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9213" y="9447213"/>
            <a:ext cx="295275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A24DA148-47A4-4102-8091-52F199F1EE9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AF6C4F-87C9-481D-B4A5-E7E41E055A38}" type="slidenum">
              <a:rPr lang="ru-RU"/>
              <a:pPr/>
              <a:t>3</a:t>
            </a:fld>
            <a:endParaRPr lang="ru-RU"/>
          </a:p>
        </p:txBody>
      </p:sp>
      <p:sp>
        <p:nvSpPr>
          <p:cNvPr id="303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8BC4EE-E380-406D-9A36-6EF903E8A34C}" type="slidenum">
              <a:rPr lang="ru-RU"/>
              <a:pPr/>
              <a:t>5</a:t>
            </a:fld>
            <a:endParaRPr lang="ru-RU"/>
          </a:p>
        </p:txBody>
      </p:sp>
      <p:sp>
        <p:nvSpPr>
          <p:cNvPr id="470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0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727006-62BE-44D6-B19E-3C81539C938E}" type="slidenum">
              <a:rPr lang="ru-RU"/>
              <a:pPr/>
              <a:t>6</a:t>
            </a:fld>
            <a:endParaRPr lang="ru-RU"/>
          </a:p>
        </p:txBody>
      </p:sp>
      <p:sp>
        <p:nvSpPr>
          <p:cNvPr id="472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2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69649A-ED9F-43E2-AF81-5B5049817CF3}" type="slidenum">
              <a:rPr lang="ru-RU"/>
              <a:pPr/>
              <a:t>7</a:t>
            </a:fld>
            <a:endParaRPr lang="ru-RU"/>
          </a:p>
        </p:txBody>
      </p:sp>
      <p:sp>
        <p:nvSpPr>
          <p:cNvPr id="474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4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474" y="4724202"/>
            <a:ext cx="4996603" cy="4475560"/>
          </a:xfrm>
        </p:spPr>
        <p:txBody>
          <a:bodyPr/>
          <a:lstStyle/>
          <a:p>
            <a:r>
              <a:rPr lang="ru-RU">
                <a:solidFill>
                  <a:srgbClr val="000000"/>
                </a:solidFill>
              </a:rPr>
              <a:t>Факторы Образа жизни</a:t>
            </a:r>
            <a:br>
              <a:rPr lang="ru-RU">
                <a:solidFill>
                  <a:srgbClr val="000000"/>
                </a:solidFill>
              </a:rPr>
            </a:br>
            <a:r>
              <a:rPr lang="ru-RU">
                <a:solidFill>
                  <a:srgbClr val="000000"/>
                </a:solidFill>
              </a:rPr>
              <a:t>В первой половине прошлого столетия мы  были слишком заняты попытками выжить, чтобы волноваться о здоровье, как мы это делаем сегодня. Во второй половине  20 века начался прогресс , стали создаваться союзы на рабочих местах, в законодательных органах,  организации общественного здравоохранения. К концу столетия, в 1990,</a:t>
            </a:r>
            <a:r>
              <a:rPr lang="ru-RU" i="1">
                <a:solidFill>
                  <a:srgbClr val="000000"/>
                </a:solidFill>
              </a:rPr>
              <a:t> </a:t>
            </a:r>
            <a:r>
              <a:rPr lang="ru-RU">
                <a:solidFill>
                  <a:srgbClr val="000000"/>
                </a:solidFill>
              </a:rPr>
              <a:t>общество «Здоровые люди» призвало вырабатывать культуру, которая приведет к образу жизни, максимально способствующему хорошему здоровью (</a:t>
            </a:r>
            <a:r>
              <a:rPr lang="en-US">
                <a:solidFill>
                  <a:srgbClr val="000000"/>
                </a:solidFill>
              </a:rPr>
              <a:t>USDHHS</a:t>
            </a:r>
            <a:r>
              <a:rPr lang="ru-RU">
                <a:solidFill>
                  <a:srgbClr val="000000"/>
                </a:solidFill>
              </a:rPr>
              <a:t>, 1990). Начиная с того времени, появляется все больше конкретных свидетельств того , что здоровые привычки значительно уменьшают шансы развития хронической болезни. Факторы образа жизни находятся  среди наиболее управляемых и влиятельных факторов, определяющих наше здоровье. </a:t>
            </a:r>
          </a:p>
          <a:p>
            <a:r>
              <a:rPr lang="ru-RU">
                <a:solidFill>
                  <a:srgbClr val="000000"/>
                </a:solidFill>
              </a:rPr>
              <a:t>Кроме всего прочего, предотвращение травматизма благодаря использованию  более безопасных изделий, ремней безопасности и детских сидений; усиление безопасности в доме, (датчики дыма и т.д.)  спасло много жизней и предотвратило много ущерба в течение 20-го столетия. </a:t>
            </a:r>
          </a:p>
          <a:p>
            <a:endParaRPr lang="en-US"/>
          </a:p>
          <a:p>
            <a:r>
              <a:rPr lang="ru-RU">
                <a:solidFill>
                  <a:srgbClr val="000000"/>
                </a:solidFill>
              </a:rPr>
              <a:t>Автор: Диана Вилсон, США</a:t>
            </a:r>
          </a:p>
          <a:p>
            <a:r>
              <a:rPr lang="ru-RU">
                <a:solidFill>
                  <a:srgbClr val="000000"/>
                </a:solidFill>
              </a:rPr>
              <a:t>Из лекции “ Факторы Образа жизни и развитие профилактики” www.pitt.edu / ~ super1/lecture/lec4231/006.htm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D8A42F-704E-4B48-A992-4069BD11D21B}" type="slidenum">
              <a:rPr lang="ru-RU"/>
              <a:pPr/>
              <a:t>31</a:t>
            </a:fld>
            <a:endParaRPr lang="ru-RU"/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EAFC0A-456B-4D93-9E7A-CD430006C45B}" type="slidenum">
              <a:rPr lang="ru-RU"/>
              <a:pPr/>
              <a:t>38</a:t>
            </a:fld>
            <a:endParaRPr lang="ru-RU"/>
          </a:p>
        </p:txBody>
      </p:sp>
      <p:sp>
        <p:nvSpPr>
          <p:cNvPr id="525314" name="Rectangle 7"/>
          <p:cNvSpPr txBox="1">
            <a:spLocks noGrp="1" noChangeArrowheads="1"/>
          </p:cNvSpPr>
          <p:nvPr/>
        </p:nvSpPr>
        <p:spPr bwMode="auto">
          <a:xfrm>
            <a:off x="3859435" y="9446678"/>
            <a:ext cx="2952538" cy="497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fld id="{CD6C4D84-FC31-4181-BEF5-151AB4158CCC}" type="slidenum">
              <a:rPr lang="ru-RU" sz="1200">
                <a:solidFill>
                  <a:schemeClr val="tx1"/>
                </a:solidFill>
                <a:latin typeface="Arial" pitchFamily="34" charset="0"/>
              </a:rPr>
              <a:pPr algn="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38</a:t>
            </a:fld>
            <a:endParaRPr lang="ru-RU" sz="12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25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82675" y="865188"/>
            <a:ext cx="4649788" cy="3487737"/>
          </a:xfrm>
          <a:ln/>
        </p:spPr>
      </p:sp>
      <p:sp>
        <p:nvSpPr>
          <p:cNvPr id="525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8036" y="4727655"/>
            <a:ext cx="5157479" cy="4185477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BG title page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530350" y="2743200"/>
            <a:ext cx="6081713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algn="ctr">
              <a:defRPr/>
            </a:pPr>
            <a:endParaRPr lang="en-GB" sz="3600">
              <a:solidFill>
                <a:srgbClr val="FFFFFF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46050"/>
            <a:ext cx="8208962" cy="9794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395288" y="1196975"/>
            <a:ext cx="8208962" cy="4983163"/>
          </a:xfrm>
        </p:spPr>
        <p:txBody>
          <a:bodyPr/>
          <a:lstStyle/>
          <a:p>
            <a:pPr lvl="0"/>
            <a:endParaRPr lang="ru-RU" noProof="0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46050"/>
            <a:ext cx="8208962" cy="9794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95288" y="1196975"/>
            <a:ext cx="4027487" cy="4983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5175" y="1196975"/>
            <a:ext cx="4029075" cy="241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5175" y="3763963"/>
            <a:ext cx="4029075" cy="2416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3D3FE22-7476-4E04-BCD7-836261AD12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BG inside page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Line 4"/>
          <p:cNvSpPr>
            <a:spLocks noChangeShapeType="1"/>
          </p:cNvSpPr>
          <p:nvPr/>
        </p:nvSpPr>
        <p:spPr bwMode="auto">
          <a:xfrm flipV="1">
            <a:off x="395288" y="979488"/>
            <a:ext cx="8197850" cy="0"/>
          </a:xfrm>
          <a:prstGeom prst="line">
            <a:avLst/>
          </a:prstGeom>
          <a:noFill/>
          <a:ln w="12700">
            <a:solidFill>
              <a:srgbClr val="E20A16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latin typeface="Arial" charset="0"/>
              <a:ea typeface="ＭＳ Ｐゴシック" pitchFamily="34" charset="-128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BG title page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066800" y="1447800"/>
            <a:ext cx="7086600" cy="3352800"/>
          </a:xfrm>
        </p:spPr>
        <p:txBody>
          <a:bodyPr/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8313" y="1196975"/>
            <a:ext cx="4027487" cy="4983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6975"/>
            <a:ext cx="4029075" cy="4983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  <a:endParaRPr lang="en-US" smtClean="0"/>
          </a:p>
        </p:txBody>
      </p:sp>
      <p:sp>
        <p:nvSpPr>
          <p:cNvPr id="2051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smtClean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</a:lstStyle>
          <a:p>
            <a:pPr>
              <a:defRPr/>
            </a:pPr>
            <a:fld id="{D15C3EB4-2C72-4C25-9AAE-AFDAFD8C5E8A}" type="datetime1">
              <a:rPr lang="de-DE"/>
              <a:pPr>
                <a:defRPr/>
              </a:pPr>
              <a:t>11.10.2011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</a:lstStyle>
          <a:p>
            <a:pPr>
              <a:defRPr/>
            </a:pPr>
            <a:fld id="{744AE18A-4369-4795-B786-784571610C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44" r:id="rId1"/>
    <p:sldLayoutId id="2147485045" r:id="rId2"/>
    <p:sldLayoutId id="2147485046" r:id="rId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BG inside page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525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46050"/>
            <a:ext cx="8208962" cy="97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196975"/>
            <a:ext cx="8208962" cy="498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2053" name="Line 4"/>
          <p:cNvSpPr>
            <a:spLocks noChangeShapeType="1"/>
          </p:cNvSpPr>
          <p:nvPr/>
        </p:nvSpPr>
        <p:spPr bwMode="auto">
          <a:xfrm flipV="1">
            <a:off x="395288" y="979488"/>
            <a:ext cx="8197850" cy="0"/>
          </a:xfrm>
          <a:prstGeom prst="line">
            <a:avLst/>
          </a:prstGeom>
          <a:noFill/>
          <a:ln w="12700">
            <a:solidFill>
              <a:srgbClr val="E20A16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latin typeface="Arial" charset="0"/>
              <a:ea typeface="ＭＳ Ｐゴシック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33" r:id="rId1"/>
    <p:sldLayoutId id="2147485034" r:id="rId2"/>
    <p:sldLayoutId id="2147485035" r:id="rId3"/>
    <p:sldLayoutId id="2147485036" r:id="rId4"/>
    <p:sldLayoutId id="2147485037" r:id="rId5"/>
    <p:sldLayoutId id="2147485038" r:id="rId6"/>
    <p:sldLayoutId id="2147485039" r:id="rId7"/>
    <p:sldLayoutId id="2147485040" r:id="rId8"/>
    <p:sldLayoutId id="2147485041" r:id="rId9"/>
    <p:sldLayoutId id="2147485042" r:id="rId10"/>
    <p:sldLayoutId id="2147485043" r:id="rId11"/>
    <p:sldLayoutId id="2147485047" r:id="rId12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+mj-lt"/>
          <a:ea typeface="Arial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34" charset="0"/>
          <a:ea typeface="Arial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34" charset="0"/>
          <a:ea typeface="Arial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34" charset="0"/>
          <a:ea typeface="Arial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34" charset="0"/>
          <a:ea typeface="Arial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rgbClr val="E20A16"/>
          </a:solidFill>
          <a:latin typeface="Arial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rgbClr val="E20A16"/>
          </a:solidFill>
          <a:latin typeface="Arial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rgbClr val="E20A16"/>
          </a:solidFill>
          <a:latin typeface="Arial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rgbClr val="E20A16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060575"/>
            <a:ext cx="8229600" cy="1143000"/>
          </a:xfrm>
        </p:spPr>
        <p:txBody>
          <a:bodyPr/>
          <a:lstStyle/>
          <a:p>
            <a:r>
              <a:rPr lang="ru-RU" sz="3200" dirty="0" smtClean="0"/>
              <a:t>Основные стратегии профилактики инсульта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708400" y="3789363"/>
            <a:ext cx="3586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b="1" i="1"/>
              <a:t>Д.Р. Хасанова., И.А. Гаврилов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395288" y="465296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sz="1600">
                <a:solidFill>
                  <a:srgbClr val="FF0000"/>
                </a:solidFill>
              </a:rPr>
              <a:t>Республиканский Головной сосудистый центр,</a:t>
            </a:r>
            <a:r>
              <a:rPr lang="en-US" sz="1600">
                <a:solidFill>
                  <a:srgbClr val="FF0000"/>
                </a:solidFill>
              </a:rPr>
              <a:t/>
            </a:r>
            <a:br>
              <a:rPr lang="en-US" sz="1600">
                <a:solidFill>
                  <a:srgbClr val="FF0000"/>
                </a:solidFill>
              </a:rPr>
            </a:br>
            <a:r>
              <a:rPr lang="ru-RU" sz="1600">
                <a:solidFill>
                  <a:srgbClr val="FF0000"/>
                </a:solidFill>
              </a:rPr>
              <a:t>Организационно-аналитический отдел ГУ «МКДЦ»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9" name="Rectangle 3"/>
          <p:cNvSpPr>
            <a:spLocks noChangeArrowheads="1"/>
          </p:cNvSpPr>
          <p:nvPr/>
        </p:nvSpPr>
        <p:spPr bwMode="auto">
          <a:xfrm>
            <a:off x="285719" y="2766407"/>
            <a:ext cx="8462993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4763" indent="-4763">
              <a:lnSpc>
                <a:spcPct val="100000"/>
              </a:lnSpc>
              <a:spcBef>
                <a:spcPct val="0"/>
              </a:spcBef>
            </a:pPr>
            <a:r>
              <a:rPr lang="ru-RU" sz="2000" dirty="0" smtClean="0">
                <a:latin typeface="+mn-lt"/>
                <a:cs typeface="Times New Roman" pitchFamily="18" charset="0"/>
              </a:rPr>
              <a:t>Мета-анализ </a:t>
            </a:r>
            <a:r>
              <a:rPr lang="ru-RU" sz="2000" dirty="0">
                <a:latin typeface="+mn-lt"/>
                <a:cs typeface="Times New Roman" pitchFamily="18" charset="0"/>
              </a:rPr>
              <a:t>когортных исследований и исследований случай-контроль показал, что у физически активных лиц риск смерти меньше, чем у лиц с низкой </a:t>
            </a:r>
            <a:r>
              <a:rPr lang="ru-RU" sz="2000" dirty="0" smtClean="0">
                <a:latin typeface="+mn-lt"/>
                <a:cs typeface="Times New Roman" pitchFamily="18" charset="0"/>
              </a:rPr>
              <a:t>активностью (ОР </a:t>
            </a:r>
            <a:r>
              <a:rPr lang="ru-RU" sz="2000" dirty="0">
                <a:latin typeface="+mn-lt"/>
                <a:cs typeface="Times New Roman" pitchFamily="18" charset="0"/>
              </a:rPr>
              <a:t>0,73; 95% ДИ 0,67-0,79); с умеренной активностью ниже, чем у неактивных людей (ОР 0,80; 95% </a:t>
            </a:r>
            <a:r>
              <a:rPr lang="ru-RU" sz="2000" dirty="0" smtClean="0">
                <a:latin typeface="+mn-lt"/>
                <a:cs typeface="Times New Roman" pitchFamily="18" charset="0"/>
              </a:rPr>
              <a:t>ДИ </a:t>
            </a:r>
            <a:r>
              <a:rPr lang="ru-RU" sz="2000" dirty="0" smtClean="0">
                <a:latin typeface="+mn-lt"/>
                <a:cs typeface="Times New Roman" pitchFamily="18" charset="0"/>
              </a:rPr>
              <a:t>0,74-0,86)</a:t>
            </a:r>
          </a:p>
          <a:p>
            <a:pPr marL="4763" indent="-4763">
              <a:lnSpc>
                <a:spcPct val="100000"/>
              </a:lnSpc>
              <a:spcBef>
                <a:spcPct val="0"/>
              </a:spcBef>
            </a:pPr>
            <a:endParaRPr lang="ru-RU" sz="2000" dirty="0" smtClean="0">
              <a:latin typeface="+mn-lt"/>
              <a:cs typeface="Times New Roman" pitchFamily="18" charset="0"/>
            </a:endParaRPr>
          </a:p>
          <a:p>
            <a:pPr marL="4763" indent="-4763">
              <a:lnSpc>
                <a:spcPct val="100000"/>
              </a:lnSpc>
              <a:spcBef>
                <a:spcPct val="0"/>
              </a:spcBef>
            </a:pPr>
            <a:r>
              <a:rPr lang="ru-RU" sz="2000" dirty="0" smtClean="0">
                <a:latin typeface="+mn-lt"/>
                <a:cs typeface="Times New Roman" pitchFamily="18" charset="0"/>
              </a:rPr>
              <a:t>Уменьшение </a:t>
            </a:r>
            <a:r>
              <a:rPr lang="ru-RU" sz="2000" dirty="0">
                <a:latin typeface="+mn-lt"/>
                <a:cs typeface="Times New Roman" pitchFamily="18" charset="0"/>
              </a:rPr>
              <a:t>риска инсульта при регулярных физических упражнениях </a:t>
            </a:r>
            <a:r>
              <a:rPr lang="en-US" sz="2000" dirty="0">
                <a:latin typeface="+mn-lt"/>
                <a:cs typeface="Times New Roman" pitchFamily="18" charset="0"/>
              </a:rPr>
              <a:t>[Lee et al.,1999]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endParaRPr lang="de-DE" sz="2000" dirty="0">
              <a:latin typeface="+mn-lt"/>
              <a:cs typeface="Times New Roman" pitchFamily="18" charset="0"/>
            </a:endParaRPr>
          </a:p>
        </p:txBody>
      </p:sp>
      <p:sp>
        <p:nvSpPr>
          <p:cNvPr id="229380" name="Rectangle 4"/>
          <p:cNvSpPr>
            <a:spLocks noChangeArrowheads="1"/>
          </p:cNvSpPr>
          <p:nvPr/>
        </p:nvSpPr>
        <p:spPr bwMode="auto">
          <a:xfrm>
            <a:off x="3714744" y="1260588"/>
            <a:ext cx="50419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2800" dirty="0">
                <a:solidFill>
                  <a:srgbClr val="FF0000"/>
                </a:solidFill>
                <a:latin typeface="+mn-lt"/>
              </a:rPr>
              <a:t>Физическая активность </a:t>
            </a:r>
            <a:endParaRPr lang="de-DE" sz="28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2938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31775"/>
            <a:ext cx="3168650" cy="246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9384" name="Rectangle 8"/>
          <p:cNvSpPr>
            <a:spLocks noChangeArrowheads="1"/>
          </p:cNvSpPr>
          <p:nvPr/>
        </p:nvSpPr>
        <p:spPr bwMode="auto">
          <a:xfrm>
            <a:off x="277228" y="5157192"/>
            <a:ext cx="82089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4763" indent="-4763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2000" dirty="0" smtClean="0">
                <a:latin typeface="+mn-lt"/>
                <a:cs typeface="Times New Roman" pitchFamily="18" charset="0"/>
              </a:rPr>
              <a:t>Влияние </a:t>
            </a:r>
            <a:r>
              <a:rPr lang="ru-RU" sz="2000" dirty="0">
                <a:latin typeface="+mn-lt"/>
                <a:cs typeface="Times New Roman" pitchFamily="18" charset="0"/>
              </a:rPr>
              <a:t>физических нагрузок на частоту развития инсульта опосредовано влиянием на вес, уровень артериального давления, холестерина крови и толерантности к глюкозе</a:t>
            </a:r>
            <a:endParaRPr lang="de-DE" sz="2000" dirty="0">
              <a:latin typeface="+mn-lt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348038" y="360075"/>
            <a:ext cx="57959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3200" dirty="0">
                <a:solidFill>
                  <a:srgbClr val="FF0000"/>
                </a:solidFill>
                <a:latin typeface="+mn-lt"/>
              </a:rPr>
              <a:t>Доказательная база</a:t>
            </a:r>
            <a:endParaRPr lang="de-DE" sz="32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7" name="Rectangle 3"/>
          <p:cNvSpPr>
            <a:spLocks noChangeArrowheads="1"/>
          </p:cNvSpPr>
          <p:nvPr/>
        </p:nvSpPr>
        <p:spPr bwMode="auto">
          <a:xfrm>
            <a:off x="179512" y="2167800"/>
            <a:ext cx="856920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4763" indent="-4763">
              <a:lnSpc>
                <a:spcPct val="100000"/>
              </a:lnSpc>
              <a:spcBef>
                <a:spcPct val="0"/>
              </a:spcBef>
            </a:pPr>
            <a:r>
              <a:rPr lang="ru-RU" sz="2000" dirty="0">
                <a:latin typeface="+mn-lt"/>
                <a:cs typeface="Times New Roman" pitchFamily="18" charset="0"/>
              </a:rPr>
              <a:t>Употребление в пищу цельных злаков ассоциирует со снижением сердечно-сосудистых заболеваний, но не инсульта (ОШ 0,79; 95% ДИ 0,73-0,85)</a:t>
            </a:r>
            <a:endParaRPr lang="de-DE" sz="2000" dirty="0">
              <a:latin typeface="+mn-lt"/>
              <a:cs typeface="Times New Roman" pitchFamily="18" charset="0"/>
            </a:endParaRPr>
          </a:p>
        </p:txBody>
      </p:sp>
      <p:sp>
        <p:nvSpPr>
          <p:cNvPr id="231428" name="Rectangle 4"/>
          <p:cNvSpPr>
            <a:spLocks noChangeArrowheads="1"/>
          </p:cNvSpPr>
          <p:nvPr/>
        </p:nvSpPr>
        <p:spPr bwMode="auto">
          <a:xfrm>
            <a:off x="3563887" y="1059173"/>
            <a:ext cx="4320481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2800" dirty="0">
                <a:solidFill>
                  <a:srgbClr val="E20A16"/>
                </a:solidFill>
                <a:latin typeface="+mn-lt"/>
              </a:rPr>
              <a:t>Диета</a:t>
            </a:r>
            <a:r>
              <a:rPr lang="ru-RU" sz="3400" dirty="0">
                <a:solidFill>
                  <a:srgbClr val="E20A16"/>
                </a:solidFill>
                <a:latin typeface="+mn-lt"/>
              </a:rPr>
              <a:t> </a:t>
            </a:r>
            <a:endParaRPr lang="de-DE" sz="2400" dirty="0">
              <a:solidFill>
                <a:srgbClr val="E20A16"/>
              </a:solidFill>
              <a:latin typeface="+mn-lt"/>
            </a:endParaRPr>
          </a:p>
        </p:txBody>
      </p:sp>
      <p:sp>
        <p:nvSpPr>
          <p:cNvPr id="231430" name="Rectangle 6"/>
          <p:cNvSpPr>
            <a:spLocks noChangeArrowheads="1"/>
          </p:cNvSpPr>
          <p:nvPr/>
        </p:nvSpPr>
        <p:spPr bwMode="auto">
          <a:xfrm>
            <a:off x="179512" y="3021920"/>
            <a:ext cx="8569201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4763" indent="-4763">
              <a:lnSpc>
                <a:spcPct val="100000"/>
              </a:lnSpc>
              <a:spcBef>
                <a:spcPct val="0"/>
              </a:spcBef>
            </a:pPr>
            <a:r>
              <a:rPr lang="ru-RU" sz="2000" dirty="0">
                <a:latin typeface="+mn-lt"/>
                <a:cs typeface="Times New Roman" pitchFamily="18" charset="0"/>
              </a:rPr>
              <a:t>Уменьшение риска  развития ишемического инсульта у лиц, употребляющих рыбу хотя бы 1 раз в месяц (ОР 0,69; 95% ДИ 0,48-0,99): употребление жирной морской рыбы и </a:t>
            </a:r>
            <a:r>
              <a:rPr lang="ru-RU" sz="2000" dirty="0" smtClean="0">
                <a:latin typeface="+mn-lt"/>
                <a:cs typeface="Times New Roman" pitchFamily="18" charset="0"/>
              </a:rPr>
              <a:t>лососевых</a:t>
            </a:r>
            <a:r>
              <a:rPr lang="ru-RU" sz="2000" dirty="0">
                <a:latin typeface="+mn-lt"/>
                <a:cs typeface="Times New Roman" pitchFamily="18" charset="0"/>
              </a:rPr>
              <a:t>, содержащих полиненасыщенные жирные кислоты, как минимум один раз в месяц препятствует развитию атеросклероза </a:t>
            </a:r>
            <a:r>
              <a:rPr lang="en-US" sz="2000" dirty="0">
                <a:latin typeface="+mn-lt"/>
                <a:cs typeface="Times New Roman" pitchFamily="18" charset="0"/>
              </a:rPr>
              <a:t>[</a:t>
            </a:r>
            <a:r>
              <a:rPr lang="en-US" sz="2000" dirty="0" err="1">
                <a:latin typeface="+mn-lt"/>
                <a:cs typeface="Times New Roman" pitchFamily="18" charset="0"/>
              </a:rPr>
              <a:t>Hu</a:t>
            </a:r>
            <a:r>
              <a:rPr lang="en-US" sz="2000" dirty="0">
                <a:latin typeface="+mn-lt"/>
                <a:cs typeface="Times New Roman" pitchFamily="18" charset="0"/>
              </a:rPr>
              <a:t> et al.,2002]</a:t>
            </a:r>
            <a:endParaRPr lang="de-DE" sz="2000" dirty="0">
              <a:latin typeface="+mn-lt"/>
              <a:cs typeface="Times New Roman" pitchFamily="18" charset="0"/>
            </a:endParaRPr>
          </a:p>
        </p:txBody>
      </p:sp>
      <p:pic>
        <p:nvPicPr>
          <p:cNvPr id="23143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808288" cy="207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1433" name="Rectangle 9"/>
          <p:cNvSpPr>
            <a:spLocks noChangeArrowheads="1"/>
          </p:cNvSpPr>
          <p:nvPr/>
        </p:nvSpPr>
        <p:spPr bwMode="auto">
          <a:xfrm>
            <a:off x="179512" y="4769857"/>
            <a:ext cx="856895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4763" indent="-4763">
              <a:lnSpc>
                <a:spcPct val="100000"/>
              </a:lnSpc>
              <a:spcBef>
                <a:spcPct val="0"/>
              </a:spcBef>
            </a:pPr>
            <a:r>
              <a:rPr lang="ru-RU" sz="2000" dirty="0">
                <a:cs typeface="Times New Roman" pitchFamily="18" charset="0"/>
              </a:rPr>
              <a:t>У</a:t>
            </a:r>
            <a:r>
              <a:rPr lang="ru-RU" sz="2000" dirty="0">
                <a:latin typeface="+mn-lt"/>
                <a:cs typeface="Times New Roman" pitchFamily="18" charset="0"/>
              </a:rPr>
              <a:t>потребление большого количества овощей и фруктов по сравнению с умеренным уменьшает риск развития инсульта (ОР 0,96 для каждых дополнительных 2 порций в день 95% ДИ 0,93-1,00) вследствие </a:t>
            </a:r>
            <a:r>
              <a:rPr lang="ru-RU" sz="2000" dirty="0" smtClean="0">
                <a:latin typeface="+mn-lt"/>
                <a:cs typeface="Times New Roman" pitchFamily="18" charset="0"/>
              </a:rPr>
              <a:t>активации антиоксидантных </a:t>
            </a:r>
            <a:r>
              <a:rPr lang="ru-RU" sz="2000" dirty="0">
                <a:latin typeface="+mn-lt"/>
                <a:cs typeface="Times New Roman" pitchFamily="18" charset="0"/>
              </a:rPr>
              <a:t>механизмов и повышения уровня калия </a:t>
            </a:r>
            <a:r>
              <a:rPr lang="en-US" sz="2000" dirty="0">
                <a:latin typeface="+mn-lt"/>
                <a:cs typeface="Times New Roman" pitchFamily="18" charset="0"/>
              </a:rPr>
              <a:t>[He et al.,2002]</a:t>
            </a:r>
            <a:endParaRPr lang="de-DE" sz="2000" dirty="0">
              <a:latin typeface="+mn-lt"/>
              <a:cs typeface="Times New Roman" pitchFamily="18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143240" y="214290"/>
            <a:ext cx="5245184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3400" dirty="0">
                <a:solidFill>
                  <a:srgbClr val="FF0000"/>
                </a:solidFill>
                <a:latin typeface="+mn-lt"/>
              </a:rPr>
              <a:t>Доказательная база</a:t>
            </a:r>
            <a:endParaRPr lang="de-DE" sz="34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2"/>
          <p:cNvSpPr>
            <a:spLocks noChangeArrowheads="1"/>
          </p:cNvSpPr>
          <p:nvPr/>
        </p:nvSpPr>
        <p:spPr bwMode="auto">
          <a:xfrm>
            <a:off x="251520" y="2564904"/>
            <a:ext cx="87136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4763" indent="-4763"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2800" dirty="0" smtClean="0">
                <a:latin typeface="+mn-lt"/>
                <a:cs typeface="Times New Roman" pitchFamily="18" charset="0"/>
              </a:rPr>
              <a:t>абдоминальный </a:t>
            </a:r>
            <a:r>
              <a:rPr lang="ru-RU" sz="2800" dirty="0">
                <a:latin typeface="+mn-lt"/>
                <a:cs typeface="Times New Roman" pitchFamily="18" charset="0"/>
              </a:rPr>
              <a:t>тип </a:t>
            </a:r>
            <a:r>
              <a:rPr lang="ru-RU" sz="2800" dirty="0" smtClean="0">
                <a:latin typeface="+mn-lt"/>
                <a:cs typeface="Times New Roman" pitchFamily="18" charset="0"/>
              </a:rPr>
              <a:t>ожирения – риск </a:t>
            </a:r>
            <a:r>
              <a:rPr lang="ru-RU" sz="2800" dirty="0">
                <a:latin typeface="+mn-lt"/>
                <a:cs typeface="Times New Roman" pitchFamily="18" charset="0"/>
              </a:rPr>
              <a:t>развития инсульта у мужчин, но не у женщин</a:t>
            </a:r>
            <a:endParaRPr lang="de-DE" sz="2800" dirty="0">
              <a:latin typeface="+mn-lt"/>
              <a:cs typeface="Times New Roman" pitchFamily="18" charset="0"/>
            </a:endParaRPr>
          </a:p>
        </p:txBody>
      </p:sp>
      <p:sp>
        <p:nvSpPr>
          <p:cNvPr id="421891" name="Rectangle 3"/>
          <p:cNvSpPr>
            <a:spLocks noChangeArrowheads="1"/>
          </p:cNvSpPr>
          <p:nvPr/>
        </p:nvSpPr>
        <p:spPr bwMode="auto">
          <a:xfrm>
            <a:off x="465906" y="1527502"/>
            <a:ext cx="82105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2800" dirty="0">
                <a:solidFill>
                  <a:srgbClr val="E20A16"/>
                </a:solidFill>
                <a:latin typeface="+mn-lt"/>
              </a:rPr>
              <a:t>ИЗБЫТОЧНЫЙ </a:t>
            </a:r>
            <a:r>
              <a:rPr lang="ru-RU" sz="2800" dirty="0" smtClean="0">
                <a:solidFill>
                  <a:srgbClr val="E20A16"/>
                </a:solidFill>
                <a:latin typeface="+mn-lt"/>
              </a:rPr>
              <a:t>ВЕС</a:t>
            </a:r>
            <a:endParaRPr lang="de-DE" sz="2800" dirty="0">
              <a:solidFill>
                <a:srgbClr val="E20A16"/>
              </a:solidFill>
              <a:latin typeface="+mn-lt"/>
            </a:endParaRPr>
          </a:p>
        </p:txBody>
      </p:sp>
      <p:sp>
        <p:nvSpPr>
          <p:cNvPr id="421893" name="Rectangle 5"/>
          <p:cNvSpPr>
            <a:spLocks noChangeArrowheads="1"/>
          </p:cNvSpPr>
          <p:nvPr/>
        </p:nvSpPr>
        <p:spPr bwMode="auto">
          <a:xfrm>
            <a:off x="251520" y="4047619"/>
            <a:ext cx="87136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4763" indent="-4763"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2800" dirty="0" smtClean="0">
                <a:latin typeface="+mn-lt"/>
                <a:cs typeface="Times New Roman" pitchFamily="18" charset="0"/>
              </a:rPr>
              <a:t>уменьшение </a:t>
            </a:r>
            <a:r>
              <a:rPr lang="ru-RU" sz="2800" dirty="0">
                <a:latin typeface="+mn-lt"/>
                <a:cs typeface="Times New Roman" pitchFamily="18" charset="0"/>
              </a:rPr>
              <a:t>веса приводит к снижению артериального   давления, но не уменьшению риска инсульта</a:t>
            </a:r>
            <a:endParaRPr lang="de-DE" sz="2800" dirty="0">
              <a:latin typeface="+mn-lt"/>
              <a:cs typeface="Times New Roman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656358" y="369578"/>
            <a:ext cx="57959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3200" dirty="0">
                <a:solidFill>
                  <a:srgbClr val="FF0000"/>
                </a:solidFill>
                <a:latin typeface="+mj-lt"/>
              </a:rPr>
              <a:t>Доказательная база</a:t>
            </a:r>
            <a:endParaRPr lang="de-DE" sz="32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Rectangle 2"/>
          <p:cNvSpPr>
            <a:spLocks noChangeArrowheads="1"/>
          </p:cNvSpPr>
          <p:nvPr/>
        </p:nvSpPr>
        <p:spPr bwMode="auto">
          <a:xfrm>
            <a:off x="179512" y="2189182"/>
            <a:ext cx="8569201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4763" indent="-4763"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2800" dirty="0" smtClean="0">
                <a:latin typeface="+mn-lt"/>
                <a:cs typeface="Times New Roman" pitchFamily="18" charset="0"/>
              </a:rPr>
              <a:t>Недостаток </a:t>
            </a:r>
            <a:r>
              <a:rPr lang="ru-RU" sz="2800" dirty="0">
                <a:latin typeface="+mn-lt"/>
                <a:cs typeface="Times New Roman" pitchFamily="18" charset="0"/>
              </a:rPr>
              <a:t>витамина Д повышает риск развития инсульта, но дополнительный прием кальция и витамина Д не снижает риск, также как прием токоферола и бетакаротина</a:t>
            </a:r>
            <a:r>
              <a:rPr lang="ru-RU" sz="2200" dirty="0">
                <a:latin typeface="+mn-lt"/>
                <a:cs typeface="Times New Roman" pitchFamily="18" charset="0"/>
              </a:rPr>
              <a:t> </a:t>
            </a:r>
            <a:endParaRPr lang="de-DE" sz="2200" dirty="0">
              <a:latin typeface="+mn-lt"/>
              <a:cs typeface="Times New Roman" pitchFamily="18" charset="0"/>
            </a:endParaRPr>
          </a:p>
        </p:txBody>
      </p:sp>
      <p:sp>
        <p:nvSpPr>
          <p:cNvPr id="422915" name="Rectangle 3"/>
          <p:cNvSpPr>
            <a:spLocks noChangeArrowheads="1"/>
          </p:cNvSpPr>
          <p:nvPr/>
        </p:nvSpPr>
        <p:spPr bwMode="auto">
          <a:xfrm>
            <a:off x="465906" y="1412776"/>
            <a:ext cx="8210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2800" dirty="0">
                <a:solidFill>
                  <a:srgbClr val="E20A16"/>
                </a:solidFill>
                <a:latin typeface="+mn-lt"/>
              </a:rPr>
              <a:t>ВИТАМИНЫ</a:t>
            </a:r>
            <a:endParaRPr lang="de-DE" sz="2800" dirty="0">
              <a:solidFill>
                <a:srgbClr val="E20A16"/>
              </a:solidFill>
              <a:latin typeface="+mn-lt"/>
            </a:endParaRPr>
          </a:p>
        </p:txBody>
      </p:sp>
      <p:sp>
        <p:nvSpPr>
          <p:cNvPr id="422917" name="Rectangle 5"/>
          <p:cNvSpPr>
            <a:spLocks noChangeArrowheads="1"/>
          </p:cNvSpPr>
          <p:nvPr/>
        </p:nvSpPr>
        <p:spPr bwMode="auto">
          <a:xfrm>
            <a:off x="251520" y="4581128"/>
            <a:ext cx="864096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4763" indent="-4763"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2800" dirty="0" smtClean="0">
                <a:latin typeface="+mn-lt"/>
                <a:cs typeface="Times New Roman" pitchFamily="18" charset="0"/>
              </a:rPr>
              <a:t>Назначение </a:t>
            </a:r>
            <a:r>
              <a:rPr lang="ru-RU" sz="2800" dirty="0">
                <a:latin typeface="+mn-lt"/>
                <a:cs typeface="Times New Roman" pitchFamily="18" charset="0"/>
              </a:rPr>
              <a:t>витамина Е в </a:t>
            </a:r>
            <a:r>
              <a:rPr lang="ru-RU" sz="2800" dirty="0" smtClean="0">
                <a:latin typeface="+mn-lt"/>
                <a:cs typeface="Times New Roman" pitchFamily="18" charset="0"/>
              </a:rPr>
              <a:t>высоких </a:t>
            </a:r>
            <a:r>
              <a:rPr lang="ru-RU" sz="2800" dirty="0" smtClean="0">
                <a:latin typeface="+mn-lt"/>
                <a:cs typeface="Times New Roman" pitchFamily="18" charset="0"/>
              </a:rPr>
              <a:t>дозах увеличивает </a:t>
            </a:r>
            <a:r>
              <a:rPr lang="ru-RU" sz="2800" dirty="0">
                <a:latin typeface="+mn-lt"/>
                <a:cs typeface="Times New Roman" pitchFamily="18" charset="0"/>
              </a:rPr>
              <a:t>летальность (более 400 МЕ/сутки</a:t>
            </a:r>
            <a:r>
              <a:rPr lang="ru-RU" sz="2400" dirty="0">
                <a:latin typeface="+mn-lt"/>
                <a:cs typeface="Times New Roman" pitchFamily="18" charset="0"/>
              </a:rPr>
              <a:t>)</a:t>
            </a:r>
            <a:endParaRPr lang="de-DE" sz="2400" dirty="0">
              <a:latin typeface="+mn-lt"/>
              <a:cs typeface="Times New Roman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656358" y="251937"/>
            <a:ext cx="57959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3200" dirty="0">
                <a:solidFill>
                  <a:srgbClr val="FF0000"/>
                </a:solidFill>
                <a:latin typeface="+mj-lt"/>
              </a:rPr>
              <a:t>Доказательная база</a:t>
            </a:r>
            <a:endParaRPr lang="de-DE" sz="32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3" name="Rectangle 3"/>
          <p:cNvSpPr>
            <a:spLocks noChangeArrowheads="1"/>
          </p:cNvSpPr>
          <p:nvPr/>
        </p:nvSpPr>
        <p:spPr bwMode="auto">
          <a:xfrm>
            <a:off x="323528" y="2276872"/>
            <a:ext cx="842518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28575" indent="-4763"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2800" dirty="0" smtClean="0">
                <a:latin typeface="+mn-lt"/>
              </a:rPr>
              <a:t>Повышение </a:t>
            </a:r>
            <a:r>
              <a:rPr lang="ru-RU" sz="2800" dirty="0">
                <a:latin typeface="+mn-lt"/>
              </a:rPr>
              <a:t>уровня гомоцистеина повышает риск развития инсульта (ОШ 1,19; 95% ДИ 1,05-1,31</a:t>
            </a:r>
            <a:br>
              <a:rPr lang="ru-RU" sz="2800" dirty="0">
                <a:latin typeface="+mn-lt"/>
              </a:rPr>
            </a:br>
            <a:r>
              <a:rPr lang="ru-RU" sz="2800" dirty="0">
                <a:latin typeface="+mn-lt"/>
              </a:rPr>
              <a:t/>
            </a:r>
            <a:br>
              <a:rPr lang="ru-RU" sz="2800" dirty="0">
                <a:latin typeface="+mn-lt"/>
              </a:rPr>
            </a:br>
            <a:r>
              <a:rPr lang="ru-RU" sz="2800" dirty="0">
                <a:latin typeface="+mn-lt"/>
              </a:rPr>
              <a:t>В США введение в рацион продуктов, обогащенных фолиевой кислотой, </a:t>
            </a:r>
            <a:br>
              <a:rPr lang="ru-RU" sz="2800" dirty="0">
                <a:latin typeface="+mn-lt"/>
              </a:rPr>
            </a:br>
            <a:r>
              <a:rPr lang="ru-RU" sz="2800" dirty="0">
                <a:latin typeface="+mn-lt"/>
              </a:rPr>
              <a:t>привело к снижению смертности от инсульта (ОР 0,82; 95% ДИ 0,68-1,00)</a:t>
            </a:r>
            <a:br>
              <a:rPr lang="ru-RU" sz="2800" dirty="0">
                <a:latin typeface="+mn-lt"/>
              </a:rPr>
            </a:br>
            <a:r>
              <a:rPr lang="ru-RU" sz="2800" dirty="0">
                <a:latin typeface="+mn-lt"/>
              </a:rPr>
              <a:t>				</a:t>
            </a:r>
            <a:endParaRPr lang="de-DE" sz="2800" dirty="0">
              <a:latin typeface="+mn-lt"/>
            </a:endParaRPr>
          </a:p>
        </p:txBody>
      </p:sp>
      <p:sp>
        <p:nvSpPr>
          <p:cNvPr id="424964" name="Rectangle 4"/>
          <p:cNvSpPr>
            <a:spLocks noChangeArrowheads="1"/>
          </p:cNvSpPr>
          <p:nvPr/>
        </p:nvSpPr>
        <p:spPr bwMode="auto">
          <a:xfrm>
            <a:off x="323528" y="1324302"/>
            <a:ext cx="84153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2800" dirty="0" smtClean="0">
                <a:solidFill>
                  <a:srgbClr val="E20A16"/>
                </a:solidFill>
                <a:latin typeface="+mn-lt"/>
              </a:rPr>
              <a:t>ГОМОЦИСТЕИН</a:t>
            </a:r>
            <a:endParaRPr lang="de-DE" sz="2800" dirty="0">
              <a:solidFill>
                <a:srgbClr val="E20A16"/>
              </a:solidFill>
              <a:latin typeface="+mn-lt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656358" y="260648"/>
            <a:ext cx="57959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3200" dirty="0">
                <a:solidFill>
                  <a:srgbClr val="FF0000"/>
                </a:solidFill>
                <a:latin typeface="+mj-lt"/>
              </a:rPr>
              <a:t>Доказательная база</a:t>
            </a:r>
            <a:endParaRPr lang="de-DE" sz="32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7" name="Rectangle 3"/>
          <p:cNvSpPr>
            <a:spLocks noChangeArrowheads="1"/>
          </p:cNvSpPr>
          <p:nvPr/>
        </p:nvSpPr>
        <p:spPr bwMode="auto">
          <a:xfrm>
            <a:off x="539552" y="3120644"/>
            <a:ext cx="79598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28575" indent="-28575"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3200" dirty="0" smtClean="0">
                <a:latin typeface="+mn-lt"/>
              </a:rPr>
              <a:t>Исследование </a:t>
            </a:r>
            <a:r>
              <a:rPr lang="en-US" sz="3200" dirty="0">
                <a:latin typeface="+mn-lt"/>
              </a:rPr>
              <a:t>HERS II</a:t>
            </a:r>
            <a:r>
              <a:rPr lang="ru-RU" sz="3200" dirty="0">
                <a:latin typeface="+mn-lt"/>
              </a:rPr>
              <a:t> </a:t>
            </a:r>
            <a:r>
              <a:rPr lang="ru-RU" sz="3200" dirty="0" smtClean="0">
                <a:latin typeface="+mn-lt"/>
              </a:rPr>
              <a:t>показало, что </a:t>
            </a:r>
            <a:r>
              <a:rPr lang="ru-RU" sz="3200" dirty="0">
                <a:latin typeface="+mn-lt"/>
              </a:rPr>
              <a:t>гормонозамещение у здоровых </a:t>
            </a:r>
            <a:r>
              <a:rPr lang="ru-RU" sz="3200" dirty="0" smtClean="0">
                <a:latin typeface="+mn-lt"/>
              </a:rPr>
              <a:t>женщин повышает </a:t>
            </a:r>
            <a:r>
              <a:rPr lang="ru-RU" sz="3200" dirty="0">
                <a:latin typeface="+mn-lt"/>
              </a:rPr>
              <a:t>риск развития </a:t>
            </a:r>
            <a:r>
              <a:rPr lang="ru-RU" sz="3200" dirty="0" smtClean="0">
                <a:latin typeface="+mn-lt"/>
              </a:rPr>
              <a:t>инсульт</a:t>
            </a:r>
            <a:endParaRPr lang="de-DE" sz="3200" dirty="0">
              <a:latin typeface="+mn-lt"/>
            </a:endParaRPr>
          </a:p>
        </p:txBody>
      </p:sp>
      <p:sp>
        <p:nvSpPr>
          <p:cNvPr id="425988" name="Rectangle 4"/>
          <p:cNvSpPr>
            <a:spLocks noChangeArrowheads="1"/>
          </p:cNvSpPr>
          <p:nvPr/>
        </p:nvSpPr>
        <p:spPr bwMode="auto">
          <a:xfrm>
            <a:off x="405135" y="1412776"/>
            <a:ext cx="84153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3200" dirty="0">
                <a:solidFill>
                  <a:srgbClr val="E20A16"/>
                </a:solidFill>
                <a:latin typeface="+mn-lt"/>
              </a:rPr>
              <a:t>Гормонозамещающая терапия</a:t>
            </a:r>
            <a:endParaRPr lang="de-DE" sz="3200" dirty="0">
              <a:solidFill>
                <a:srgbClr val="E20A16"/>
              </a:solidFill>
              <a:latin typeface="+mn-lt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656358" y="260648"/>
            <a:ext cx="57959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3200" dirty="0">
                <a:solidFill>
                  <a:srgbClr val="FF0000"/>
                </a:solidFill>
                <a:latin typeface="+mn-lt"/>
              </a:rPr>
              <a:t>Доказательная база</a:t>
            </a:r>
            <a:endParaRPr lang="de-DE" sz="32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4" name="Text Box 2"/>
          <p:cNvSpPr txBox="1">
            <a:spLocks noChangeArrowheads="1"/>
          </p:cNvSpPr>
          <p:nvPr/>
        </p:nvSpPr>
        <p:spPr bwMode="auto">
          <a:xfrm>
            <a:off x="4257675" y="6419850"/>
            <a:ext cx="4695825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8E0000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ru-RU" sz="1400" b="1" i="1" dirty="0">
                <a:solidFill>
                  <a:schemeClr val="bg1"/>
                </a:solidFill>
              </a:rPr>
              <a:t>Всемирная Организация здравоохранения</a:t>
            </a:r>
          </a:p>
        </p:txBody>
      </p:sp>
      <p:sp>
        <p:nvSpPr>
          <p:cNvPr id="479235" name="Rectangle 3"/>
          <p:cNvSpPr>
            <a:spLocks noChangeArrowheads="1"/>
          </p:cNvSpPr>
          <p:nvPr/>
        </p:nvSpPr>
        <p:spPr bwMode="auto">
          <a:xfrm>
            <a:off x="0" y="6165850"/>
            <a:ext cx="9144000" cy="36513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100000">
                <a:srgbClr val="6699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9236" name="Rectangle 4"/>
          <p:cNvSpPr>
            <a:spLocks noChangeArrowheads="1"/>
          </p:cNvSpPr>
          <p:nvPr/>
        </p:nvSpPr>
        <p:spPr bwMode="auto">
          <a:xfrm>
            <a:off x="214282" y="1857364"/>
            <a:ext cx="8726488" cy="267765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8E0000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buFontTx/>
              <a:buNone/>
            </a:pPr>
            <a:r>
              <a:rPr lang="ru-RU" sz="2800" dirty="0">
                <a:latin typeface="+mn-lt"/>
              </a:rPr>
              <a:t>это типичные формы и способы повседневной жизнедеятельности человека, укрепляющие и совершенствующие адаптационные (приспособительные) и резервные возможности организма, что обеспечивает успешное выполнение социальных и профессиональных функций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656358" y="944059"/>
            <a:ext cx="57959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+mj-lt"/>
              </a:rPr>
              <a:t>Здоровый образ жизни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656358" y="229679"/>
            <a:ext cx="57959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+mj-lt"/>
              </a:rPr>
              <a:t>Массовая стратегия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0258" name="Object 2"/>
          <p:cNvGraphicFramePr>
            <a:graphicFrameLocks noChangeAspect="1"/>
          </p:cNvGraphicFramePr>
          <p:nvPr>
            <p:ph idx="1"/>
          </p:nvPr>
        </p:nvGraphicFramePr>
        <p:xfrm>
          <a:off x="1106488" y="1414463"/>
          <a:ext cx="7632700" cy="5038725"/>
        </p:xfrm>
        <a:graphic>
          <a:graphicData uri="http://schemas.openxmlformats.org/presentationml/2006/ole">
            <p:oleObj spid="_x0000_s60418" name="Диаграмма" r:id="rId3" imgW="8277343" imgH="5038640" progId="MSGraph.Chart.8">
              <p:embed followColorScheme="full"/>
            </p:oleObj>
          </a:graphicData>
        </a:graphic>
      </p:graphicFrame>
      <p:sp>
        <p:nvSpPr>
          <p:cNvPr id="480259" name="Rectangle 3"/>
          <p:cNvSpPr>
            <a:spLocks noChangeArrowheads="1"/>
          </p:cNvSpPr>
          <p:nvPr/>
        </p:nvSpPr>
        <p:spPr bwMode="auto">
          <a:xfrm>
            <a:off x="6808787" y="3643314"/>
            <a:ext cx="2335213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8E0000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 indent="15875" algn="ctr">
              <a:lnSpc>
                <a:spcPct val="100000"/>
              </a:lnSpc>
              <a:buFontTx/>
              <a:buNone/>
            </a:pPr>
            <a:r>
              <a:rPr lang="ru-RU" sz="2000" dirty="0">
                <a:solidFill>
                  <a:srgbClr val="0066FF"/>
                </a:solidFill>
              </a:rPr>
              <a:t>Образ жизни человека </a:t>
            </a:r>
          </a:p>
          <a:p>
            <a:pPr marL="342900" indent="-342900" algn="ctr">
              <a:lnSpc>
                <a:spcPct val="100000"/>
              </a:lnSpc>
              <a:buFontTx/>
              <a:buNone/>
            </a:pPr>
            <a:r>
              <a:rPr lang="ru-RU" sz="2000" dirty="0">
                <a:solidFill>
                  <a:srgbClr val="0066FF"/>
                </a:solidFill>
              </a:rPr>
              <a:t>50-55% </a:t>
            </a:r>
          </a:p>
        </p:txBody>
      </p:sp>
      <p:sp>
        <p:nvSpPr>
          <p:cNvPr id="480260" name="Rectangle 4"/>
          <p:cNvSpPr>
            <a:spLocks noChangeArrowheads="1"/>
          </p:cNvSpPr>
          <p:nvPr/>
        </p:nvSpPr>
        <p:spPr bwMode="auto">
          <a:xfrm>
            <a:off x="582634" y="5143512"/>
            <a:ext cx="2471638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8E0000">
                <a:gamma/>
                <a:shade val="60000"/>
                <a:invGamma/>
              </a:srgbClr>
            </a:prstShdw>
          </a:effectLst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sz="2000" dirty="0"/>
              <a:t>Наследственность </a:t>
            </a:r>
          </a:p>
          <a:p>
            <a:pPr algn="ctr">
              <a:buFontTx/>
              <a:buNone/>
            </a:pPr>
            <a:r>
              <a:rPr lang="ru-RU" sz="2000" dirty="0"/>
              <a:t>20-23% </a:t>
            </a:r>
          </a:p>
        </p:txBody>
      </p:sp>
      <p:sp>
        <p:nvSpPr>
          <p:cNvPr id="480263" name="Rectangle 7"/>
          <p:cNvSpPr>
            <a:spLocks noChangeArrowheads="1"/>
          </p:cNvSpPr>
          <p:nvPr/>
        </p:nvSpPr>
        <p:spPr bwMode="auto">
          <a:xfrm>
            <a:off x="459312" y="2571744"/>
            <a:ext cx="2222980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8E0000">
                <a:gamma/>
                <a:shade val="60000"/>
                <a:invGamma/>
              </a:srgbClr>
            </a:prstShdw>
          </a:effectLst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sz="2000" dirty="0"/>
              <a:t>Состояние </a:t>
            </a:r>
          </a:p>
          <a:p>
            <a:pPr algn="ctr">
              <a:buFontTx/>
              <a:buNone/>
            </a:pPr>
            <a:r>
              <a:rPr lang="ru-RU" sz="2000" dirty="0"/>
              <a:t>окружающей </a:t>
            </a:r>
          </a:p>
          <a:p>
            <a:pPr algn="ctr">
              <a:buFontTx/>
              <a:buNone/>
            </a:pPr>
            <a:r>
              <a:rPr lang="ru-RU" sz="2000" dirty="0"/>
              <a:t>среды (экологии)</a:t>
            </a:r>
          </a:p>
          <a:p>
            <a:pPr algn="ctr">
              <a:buFontTx/>
              <a:buNone/>
            </a:pPr>
            <a:r>
              <a:rPr lang="ru-RU" sz="2000" dirty="0"/>
              <a:t>20-23% </a:t>
            </a:r>
          </a:p>
        </p:txBody>
      </p:sp>
      <p:sp>
        <p:nvSpPr>
          <p:cNvPr id="480265" name="Rectangle 9"/>
          <p:cNvSpPr>
            <a:spLocks noChangeArrowheads="1"/>
          </p:cNvSpPr>
          <p:nvPr/>
        </p:nvSpPr>
        <p:spPr bwMode="auto">
          <a:xfrm>
            <a:off x="2787724" y="1000108"/>
            <a:ext cx="2266774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8E0000">
                <a:gamma/>
                <a:shade val="60000"/>
                <a:invGamma/>
              </a:srgbClr>
            </a:prstShdw>
          </a:effectLst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sz="2000" dirty="0"/>
              <a:t>Работа системы </a:t>
            </a:r>
          </a:p>
          <a:p>
            <a:pPr algn="ctr">
              <a:buFontTx/>
              <a:buNone/>
            </a:pPr>
            <a:r>
              <a:rPr lang="ru-RU" sz="2000" dirty="0"/>
              <a:t>здравоохранения</a:t>
            </a:r>
          </a:p>
          <a:p>
            <a:pPr algn="ctr">
              <a:buFontTx/>
              <a:buNone/>
            </a:pPr>
            <a:r>
              <a:rPr lang="ru-RU" sz="2000" dirty="0"/>
              <a:t>8-12%</a:t>
            </a:r>
          </a:p>
        </p:txBody>
      </p:sp>
      <p:sp>
        <p:nvSpPr>
          <p:cNvPr id="480267" name="Text Box 11"/>
          <p:cNvSpPr txBox="1">
            <a:spLocks noChangeArrowheads="1"/>
          </p:cNvSpPr>
          <p:nvPr/>
        </p:nvSpPr>
        <p:spPr bwMode="auto">
          <a:xfrm>
            <a:off x="4257675" y="6419850"/>
            <a:ext cx="4695825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8E0000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ru-RU" sz="1400" b="1" i="1">
                <a:solidFill>
                  <a:schemeClr val="bg1"/>
                </a:solidFill>
              </a:rPr>
              <a:t>Всемирная Организация здравоохранения</a:t>
            </a:r>
          </a:p>
        </p:txBody>
      </p:sp>
      <p:sp>
        <p:nvSpPr>
          <p:cNvPr id="480268" name="Rectangle 12"/>
          <p:cNvSpPr>
            <a:spLocks noChangeArrowheads="1"/>
          </p:cNvSpPr>
          <p:nvPr/>
        </p:nvSpPr>
        <p:spPr bwMode="auto">
          <a:xfrm>
            <a:off x="0" y="6165850"/>
            <a:ext cx="9144000" cy="36513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100000">
                <a:srgbClr val="6699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428728" y="285728"/>
            <a:ext cx="579596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3400" dirty="0" smtClean="0">
                <a:solidFill>
                  <a:srgbClr val="FF0000"/>
                </a:solidFill>
                <a:latin typeface="+mj-lt"/>
              </a:rPr>
              <a:t>Здоровье определяется</a:t>
            </a:r>
            <a:endParaRPr lang="de-DE" sz="34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Предотвращение инсульта</a:t>
            </a:r>
            <a:br>
              <a:rPr lang="ru-RU" sz="3200" smtClean="0"/>
            </a:br>
            <a:r>
              <a:rPr lang="ru-RU" sz="2000" smtClean="0"/>
              <a:t>влияние на регулируемые факторы</a:t>
            </a:r>
            <a:endParaRPr lang="ru-RU" sz="320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205038"/>
            <a:ext cx="8424862" cy="3975100"/>
          </a:xfrm>
        </p:spPr>
        <p:txBody>
          <a:bodyPr/>
          <a:lstStyle/>
          <a:p>
            <a:r>
              <a:rPr lang="ru-RU" sz="2400" b="1" smtClean="0">
                <a:solidFill>
                  <a:srgbClr val="0066FF"/>
                </a:solidFill>
              </a:rPr>
              <a:t>Первичная профилактика!</a:t>
            </a:r>
          </a:p>
          <a:p>
            <a:r>
              <a:rPr lang="ru-RU" sz="2400" b="1" smtClean="0"/>
              <a:t>- 40-50% ишемический инсульт</a:t>
            </a:r>
          </a:p>
          <a:p>
            <a:r>
              <a:rPr lang="ru-RU" sz="2400" b="1" smtClean="0"/>
              <a:t>- 70% геморрагический инсульт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Мероприятия по первичной профилактике инсульта в развитых странах мира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874838"/>
            <a:ext cx="8208962" cy="4983162"/>
          </a:xfrm>
        </p:spPr>
        <p:txBody>
          <a:bodyPr/>
          <a:lstStyle/>
          <a:p>
            <a:r>
              <a:rPr lang="ru-RU" sz="2400" smtClean="0"/>
              <a:t>Школа предотвращения инсульта  (США)</a:t>
            </a:r>
          </a:p>
          <a:p>
            <a:pPr>
              <a:buFontTx/>
              <a:buNone/>
            </a:pPr>
            <a:endParaRPr lang="ru-RU" sz="2400" smtClean="0"/>
          </a:p>
          <a:p>
            <a:r>
              <a:rPr lang="ru-RU" sz="2400" smtClean="0"/>
              <a:t>«Больницы без табака» (ЕС)</a:t>
            </a:r>
          </a:p>
          <a:p>
            <a:pPr>
              <a:buFontTx/>
              <a:buNone/>
            </a:pPr>
            <a:endParaRPr lang="ru-RU" sz="2400" smtClean="0"/>
          </a:p>
          <a:p>
            <a:r>
              <a:rPr lang="ru-RU" sz="2400" smtClean="0"/>
              <a:t>Липидный скрининг и мониторинг (ЕС)</a:t>
            </a:r>
          </a:p>
        </p:txBody>
      </p:sp>
      <p:pic>
        <p:nvPicPr>
          <p:cNvPr id="4" name="Picture 8" descr="G:\Иллюстрации к презентации\АД\курение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4357688"/>
            <a:ext cx="2786062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2" descr="G:\Иллюстрации к презентации\Курение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3" y="4357688"/>
            <a:ext cx="2357437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5" descr="G:\Иллюстрации к презентации\Откажитесь от курен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00" y="1943100"/>
            <a:ext cx="15430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6" descr="G:\Иллюстрации к презентации\толстый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500" y="4000500"/>
            <a:ext cx="1500188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260350"/>
            <a:ext cx="8604250" cy="504825"/>
          </a:xfrm>
        </p:spPr>
        <p:txBody>
          <a:bodyPr/>
          <a:lstStyle/>
          <a:p>
            <a:pPr algn="ctr"/>
            <a:r>
              <a:rPr lang="ru-RU" sz="2800" dirty="0" smtClean="0"/>
              <a:t>Динамика заболеваемости инсультом в РТ*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23850" y="5805488"/>
            <a:ext cx="82915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sz="1000" dirty="0">
                <a:solidFill>
                  <a:srgbClr val="FF0000"/>
                </a:solidFill>
              </a:rPr>
              <a:t>*Показатель на 1000 взрослого населения, по данным РМИАЦ РТ</a:t>
            </a:r>
          </a:p>
        </p:txBody>
      </p:sp>
      <p:graphicFrame>
        <p:nvGraphicFramePr>
          <p:cNvPr id="1026" name="Object 5"/>
          <p:cNvGraphicFramePr>
            <a:graphicFrameLocks noChangeAspect="1"/>
          </p:cNvGraphicFramePr>
          <p:nvPr/>
        </p:nvGraphicFramePr>
        <p:xfrm>
          <a:off x="111125" y="1560513"/>
          <a:ext cx="8413750" cy="4267200"/>
        </p:xfrm>
        <a:graphic>
          <a:graphicData uri="http://schemas.openxmlformats.org/presentationml/2006/ole">
            <p:oleObj spid="_x0000_s1026" name="Диаграмма" r:id="rId3" imgW="7886813" imgH="4000421" progId="Excel.Shee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44624"/>
            <a:ext cx="8280598" cy="936848"/>
          </a:xfrm>
        </p:spPr>
        <p:txBody>
          <a:bodyPr/>
          <a:lstStyle/>
          <a:p>
            <a:pPr algn="ctr"/>
            <a:r>
              <a:rPr lang="ru-RU" sz="3200" dirty="0" smtClean="0"/>
              <a:t>Центры </a:t>
            </a:r>
            <a:r>
              <a:rPr lang="ru-RU" sz="3200" dirty="0" smtClean="0"/>
              <a:t>здоровья</a:t>
            </a:r>
            <a:br>
              <a:rPr lang="ru-RU" sz="3200" dirty="0" smtClean="0"/>
            </a:br>
            <a:r>
              <a:rPr lang="ru-RU" sz="3200" dirty="0" smtClean="0"/>
              <a:t>(Приказ </a:t>
            </a:r>
            <a:r>
              <a:rPr lang="ru-RU" sz="3200" dirty="0" smtClean="0"/>
              <a:t>МЗ РТ №941 от 21.07.2009)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208962" cy="3527425"/>
          </a:xfrm>
        </p:spPr>
        <p:txBody>
          <a:bodyPr/>
          <a:lstStyle/>
          <a:p>
            <a:r>
              <a:rPr lang="ru-RU" sz="2400" dirty="0" smtClean="0"/>
              <a:t>Скрининговые осмотры врачами различного профиля</a:t>
            </a:r>
          </a:p>
          <a:p>
            <a:r>
              <a:rPr lang="ru-RU" sz="2400" dirty="0" smtClean="0"/>
              <a:t>Пропаганда здорового образа жизни</a:t>
            </a:r>
          </a:p>
          <a:p>
            <a:r>
              <a:rPr lang="ru-RU" sz="2400" dirty="0" smtClean="0"/>
              <a:t>Лабораторные исследования (глюкоза крови, липидный спектр)</a:t>
            </a:r>
          </a:p>
          <a:p>
            <a:r>
              <a:rPr lang="ru-RU" sz="2400" dirty="0" smtClean="0"/>
              <a:t>Инструментальные методы (Аппарат для измерения плечелодыжечного индекса).</a:t>
            </a:r>
          </a:p>
          <a:p>
            <a:r>
              <a:rPr lang="ru-RU" sz="2400" dirty="0" smtClean="0"/>
              <a:t>Средства для мероприятий из «массовой стратегии» </a:t>
            </a:r>
          </a:p>
          <a:p>
            <a:r>
              <a:rPr lang="ru-RU" sz="2400" dirty="0" smtClean="0"/>
              <a:t>Возможность диспансерного наблюдения</a:t>
            </a:r>
          </a:p>
        </p:txBody>
      </p:sp>
      <p:pic>
        <p:nvPicPr>
          <p:cNvPr id="10244" name="Picture 6" descr="G:\Иллюстрации к презентации\Алкоголь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88" y="4643438"/>
            <a:ext cx="1143000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8" descr="G:\Иллюстрации к презентации\Нормализация вес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0" y="4652963"/>
            <a:ext cx="20955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ChangeArrowheads="1"/>
          </p:cNvSpPr>
          <p:nvPr/>
        </p:nvSpPr>
        <p:spPr bwMode="auto">
          <a:xfrm>
            <a:off x="214282" y="0"/>
            <a:ext cx="86423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3200" dirty="0">
                <a:solidFill>
                  <a:srgbClr val="FF0000"/>
                </a:solidFill>
                <a:latin typeface="+mj-lt"/>
              </a:rPr>
              <a:t>Стратегия «высокого риска»: </a:t>
            </a:r>
            <a:br>
              <a:rPr lang="ru-RU" sz="3200" dirty="0">
                <a:solidFill>
                  <a:srgbClr val="FF0000"/>
                </a:solidFill>
                <a:latin typeface="+mj-lt"/>
              </a:rPr>
            </a:br>
            <a:r>
              <a:rPr lang="ru-RU" sz="3200" dirty="0">
                <a:solidFill>
                  <a:srgbClr val="FF0000"/>
                </a:solidFill>
                <a:latin typeface="+mj-lt"/>
              </a:rPr>
              <a:t>доказательная база</a:t>
            </a:r>
            <a:endParaRPr lang="de-DE" sz="32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32452" name="Rectangle 4"/>
          <p:cNvSpPr>
            <a:spLocks noChangeArrowheads="1"/>
          </p:cNvSpPr>
          <p:nvPr/>
        </p:nvSpPr>
        <p:spPr bwMode="auto">
          <a:xfrm>
            <a:off x="250825" y="1193378"/>
            <a:ext cx="8642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3200" dirty="0">
                <a:solidFill>
                  <a:srgbClr val="E20A16"/>
                </a:solidFill>
              </a:rPr>
              <a:t>Артериальная гипертензия </a:t>
            </a:r>
            <a:endParaRPr lang="de-DE" sz="3200" dirty="0">
              <a:solidFill>
                <a:srgbClr val="E20A16"/>
              </a:solidFill>
            </a:endParaRPr>
          </a:p>
        </p:txBody>
      </p:sp>
      <p:grpSp>
        <p:nvGrpSpPr>
          <p:cNvPr id="2" name="Group 110"/>
          <p:cNvGrpSpPr>
            <a:grpSpLocks/>
          </p:cNvGrpSpPr>
          <p:nvPr/>
        </p:nvGrpSpPr>
        <p:grpSpPr bwMode="auto">
          <a:xfrm>
            <a:off x="212695" y="3146422"/>
            <a:ext cx="4810125" cy="3451224"/>
            <a:chOff x="157" y="2117"/>
            <a:chExt cx="3030" cy="2174"/>
          </a:xfrm>
        </p:grpSpPr>
        <p:sp>
          <p:nvSpPr>
            <p:cNvPr id="232517" name="Oval 69"/>
            <p:cNvSpPr>
              <a:spLocks noChangeArrowheads="1"/>
            </p:cNvSpPr>
            <p:nvPr/>
          </p:nvSpPr>
          <p:spPr bwMode="auto">
            <a:xfrm>
              <a:off x="1235" y="3393"/>
              <a:ext cx="48" cy="72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83"/>
            <p:cNvGrpSpPr>
              <a:grpSpLocks/>
            </p:cNvGrpSpPr>
            <p:nvPr/>
          </p:nvGrpSpPr>
          <p:grpSpPr bwMode="auto">
            <a:xfrm>
              <a:off x="756" y="3657"/>
              <a:ext cx="2346" cy="35"/>
              <a:chOff x="1443" y="3403"/>
              <a:chExt cx="3365" cy="52"/>
            </a:xfrm>
          </p:grpSpPr>
          <p:sp>
            <p:nvSpPr>
              <p:cNvPr id="232532" name="Line 84"/>
              <p:cNvSpPr>
                <a:spLocks noChangeShapeType="1"/>
              </p:cNvSpPr>
              <p:nvPr/>
            </p:nvSpPr>
            <p:spPr bwMode="auto">
              <a:xfrm>
                <a:off x="1443" y="3403"/>
                <a:ext cx="336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2533" name="Line 85"/>
              <p:cNvSpPr>
                <a:spLocks noChangeShapeType="1"/>
              </p:cNvSpPr>
              <p:nvPr/>
            </p:nvSpPr>
            <p:spPr bwMode="auto">
              <a:xfrm>
                <a:off x="4095" y="3404"/>
                <a:ext cx="0" cy="5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2534" name="Line 86"/>
              <p:cNvSpPr>
                <a:spLocks noChangeShapeType="1"/>
              </p:cNvSpPr>
              <p:nvPr/>
            </p:nvSpPr>
            <p:spPr bwMode="auto">
              <a:xfrm>
                <a:off x="3309" y="3404"/>
                <a:ext cx="0" cy="5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2535" name="Line 87"/>
              <p:cNvSpPr>
                <a:spLocks noChangeShapeType="1"/>
              </p:cNvSpPr>
              <p:nvPr/>
            </p:nvSpPr>
            <p:spPr bwMode="auto">
              <a:xfrm>
                <a:off x="4803" y="3404"/>
                <a:ext cx="0" cy="5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2536" name="Line 88"/>
              <p:cNvSpPr>
                <a:spLocks noChangeShapeType="1"/>
              </p:cNvSpPr>
              <p:nvPr/>
            </p:nvSpPr>
            <p:spPr bwMode="auto">
              <a:xfrm>
                <a:off x="2442" y="3404"/>
                <a:ext cx="0" cy="5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2537" name="Line 89"/>
              <p:cNvSpPr>
                <a:spLocks noChangeShapeType="1"/>
              </p:cNvSpPr>
              <p:nvPr/>
            </p:nvSpPr>
            <p:spPr bwMode="auto">
              <a:xfrm>
                <a:off x="1445" y="3404"/>
                <a:ext cx="0" cy="5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" name="Group 90"/>
            <p:cNvGrpSpPr>
              <a:grpSpLocks/>
            </p:cNvGrpSpPr>
            <p:nvPr/>
          </p:nvGrpSpPr>
          <p:grpSpPr bwMode="auto">
            <a:xfrm>
              <a:off x="588" y="2161"/>
              <a:ext cx="49" cy="1415"/>
              <a:chOff x="1202" y="1186"/>
              <a:chExt cx="70" cy="2097"/>
            </a:xfrm>
          </p:grpSpPr>
          <p:sp>
            <p:nvSpPr>
              <p:cNvPr id="232539" name="Line 91"/>
              <p:cNvSpPr>
                <a:spLocks noChangeShapeType="1"/>
              </p:cNvSpPr>
              <p:nvPr/>
            </p:nvSpPr>
            <p:spPr bwMode="auto">
              <a:xfrm>
                <a:off x="1272" y="1186"/>
                <a:ext cx="0" cy="209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2540" name="Line 92"/>
              <p:cNvSpPr>
                <a:spLocks noChangeShapeType="1"/>
              </p:cNvSpPr>
              <p:nvPr/>
            </p:nvSpPr>
            <p:spPr bwMode="auto">
              <a:xfrm flipH="1">
                <a:off x="1202" y="1188"/>
                <a:ext cx="68" cy="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2541" name="Line 93"/>
              <p:cNvSpPr>
                <a:spLocks noChangeShapeType="1"/>
              </p:cNvSpPr>
              <p:nvPr/>
            </p:nvSpPr>
            <p:spPr bwMode="auto">
              <a:xfrm flipH="1">
                <a:off x="1202" y="1714"/>
                <a:ext cx="68" cy="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2542" name="Line 94"/>
              <p:cNvSpPr>
                <a:spLocks noChangeShapeType="1"/>
              </p:cNvSpPr>
              <p:nvPr/>
            </p:nvSpPr>
            <p:spPr bwMode="auto">
              <a:xfrm flipH="1">
                <a:off x="1202" y="2228"/>
                <a:ext cx="68" cy="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2543" name="Line 95"/>
              <p:cNvSpPr>
                <a:spLocks noChangeShapeType="1"/>
              </p:cNvSpPr>
              <p:nvPr/>
            </p:nvSpPr>
            <p:spPr bwMode="auto">
              <a:xfrm flipH="1">
                <a:off x="1202" y="2752"/>
                <a:ext cx="68" cy="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2544" name="Line 96"/>
              <p:cNvSpPr>
                <a:spLocks noChangeShapeType="1"/>
              </p:cNvSpPr>
              <p:nvPr/>
            </p:nvSpPr>
            <p:spPr bwMode="auto">
              <a:xfrm flipH="1">
                <a:off x="1202" y="3276"/>
                <a:ext cx="68" cy="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32545" name="Text Box 97"/>
            <p:cNvSpPr txBox="1">
              <a:spLocks noChangeArrowheads="1"/>
            </p:cNvSpPr>
            <p:nvPr/>
          </p:nvSpPr>
          <p:spPr bwMode="auto">
            <a:xfrm>
              <a:off x="695" y="3717"/>
              <a:ext cx="125" cy="13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sz="1400">
                  <a:cs typeface="Times New Roman" pitchFamily="18" charset="0"/>
                </a:rPr>
                <a:t>70</a:t>
              </a:r>
              <a:endParaRPr lang="en-US" sz="1400">
                <a:cs typeface="Times New Roman" pitchFamily="18" charset="0"/>
              </a:endParaRPr>
            </a:p>
          </p:txBody>
        </p:sp>
        <p:sp>
          <p:nvSpPr>
            <p:cNvPr id="232546" name="Text Box 98"/>
            <p:cNvSpPr txBox="1">
              <a:spLocks noChangeArrowheads="1"/>
            </p:cNvSpPr>
            <p:nvPr/>
          </p:nvSpPr>
          <p:spPr bwMode="auto">
            <a:xfrm>
              <a:off x="1389" y="3717"/>
              <a:ext cx="125" cy="13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sz="1400">
                  <a:cs typeface="Times New Roman" pitchFamily="18" charset="0"/>
                </a:rPr>
                <a:t>80</a:t>
              </a:r>
              <a:endParaRPr lang="en-US" sz="1400">
                <a:cs typeface="Times New Roman" pitchFamily="18" charset="0"/>
              </a:endParaRPr>
            </a:p>
          </p:txBody>
        </p:sp>
        <p:sp>
          <p:nvSpPr>
            <p:cNvPr id="232547" name="Text Box 99"/>
            <p:cNvSpPr txBox="1">
              <a:spLocks noChangeArrowheads="1"/>
            </p:cNvSpPr>
            <p:nvPr/>
          </p:nvSpPr>
          <p:spPr bwMode="auto">
            <a:xfrm>
              <a:off x="1993" y="3717"/>
              <a:ext cx="125" cy="13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sz="1400">
                  <a:cs typeface="Times New Roman" pitchFamily="18" charset="0"/>
                </a:rPr>
                <a:t>90</a:t>
              </a:r>
              <a:endParaRPr lang="en-US" sz="1400">
                <a:cs typeface="Times New Roman" pitchFamily="18" charset="0"/>
              </a:endParaRPr>
            </a:p>
          </p:txBody>
        </p:sp>
        <p:sp>
          <p:nvSpPr>
            <p:cNvPr id="232548" name="Text Box 100"/>
            <p:cNvSpPr txBox="1">
              <a:spLocks noChangeArrowheads="1"/>
            </p:cNvSpPr>
            <p:nvPr/>
          </p:nvSpPr>
          <p:spPr bwMode="auto">
            <a:xfrm>
              <a:off x="2511" y="3717"/>
              <a:ext cx="188" cy="13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sz="1400">
                  <a:cs typeface="Times New Roman" pitchFamily="18" charset="0"/>
                </a:rPr>
                <a:t>100</a:t>
              </a:r>
              <a:endParaRPr lang="en-US" sz="1400">
                <a:cs typeface="Times New Roman" pitchFamily="18" charset="0"/>
              </a:endParaRPr>
            </a:p>
          </p:txBody>
        </p:sp>
        <p:sp>
          <p:nvSpPr>
            <p:cNvPr id="232549" name="Text Box 101"/>
            <p:cNvSpPr txBox="1">
              <a:spLocks noChangeArrowheads="1"/>
            </p:cNvSpPr>
            <p:nvPr/>
          </p:nvSpPr>
          <p:spPr bwMode="auto">
            <a:xfrm>
              <a:off x="3008" y="3717"/>
              <a:ext cx="179" cy="13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sz="1400">
                  <a:cs typeface="Times New Roman" pitchFamily="18" charset="0"/>
                </a:rPr>
                <a:t>110</a:t>
              </a:r>
              <a:endParaRPr lang="en-US" sz="1400">
                <a:cs typeface="Times New Roman" pitchFamily="18" charset="0"/>
              </a:endParaRPr>
            </a:p>
          </p:txBody>
        </p:sp>
        <p:sp>
          <p:nvSpPr>
            <p:cNvPr id="232550" name="Text Box 102"/>
            <p:cNvSpPr txBox="1">
              <a:spLocks noChangeArrowheads="1"/>
            </p:cNvSpPr>
            <p:nvPr/>
          </p:nvSpPr>
          <p:spPr bwMode="auto">
            <a:xfrm>
              <a:off x="343" y="2130"/>
              <a:ext cx="157" cy="13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algn="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sz="1400">
                  <a:cs typeface="Times New Roman" pitchFamily="18" charset="0"/>
                </a:rPr>
                <a:t>4.0</a:t>
              </a:r>
              <a:endParaRPr lang="en-US" sz="1400">
                <a:cs typeface="Times New Roman" pitchFamily="18" charset="0"/>
              </a:endParaRPr>
            </a:p>
          </p:txBody>
        </p:sp>
        <p:sp>
          <p:nvSpPr>
            <p:cNvPr id="232551" name="Text Box 103"/>
            <p:cNvSpPr txBox="1">
              <a:spLocks noChangeArrowheads="1"/>
            </p:cNvSpPr>
            <p:nvPr/>
          </p:nvSpPr>
          <p:spPr bwMode="auto">
            <a:xfrm>
              <a:off x="343" y="2487"/>
              <a:ext cx="157" cy="13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algn="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sz="1400">
                  <a:cs typeface="Times New Roman" pitchFamily="18" charset="0"/>
                </a:rPr>
                <a:t>2.0</a:t>
              </a:r>
              <a:endParaRPr lang="en-US" sz="1400">
                <a:cs typeface="Times New Roman" pitchFamily="18" charset="0"/>
              </a:endParaRPr>
            </a:p>
          </p:txBody>
        </p:sp>
        <p:sp>
          <p:nvSpPr>
            <p:cNvPr id="232552" name="Text Box 104"/>
            <p:cNvSpPr txBox="1">
              <a:spLocks noChangeArrowheads="1"/>
            </p:cNvSpPr>
            <p:nvPr/>
          </p:nvSpPr>
          <p:spPr bwMode="auto">
            <a:xfrm>
              <a:off x="343" y="2831"/>
              <a:ext cx="157" cy="13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algn="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sz="1400">
                  <a:cs typeface="Times New Roman" pitchFamily="18" charset="0"/>
                </a:rPr>
                <a:t>1.0</a:t>
              </a:r>
              <a:endParaRPr lang="en-US" sz="1400">
                <a:cs typeface="Times New Roman" pitchFamily="18" charset="0"/>
              </a:endParaRPr>
            </a:p>
          </p:txBody>
        </p:sp>
        <p:sp>
          <p:nvSpPr>
            <p:cNvPr id="232553" name="Text Box 105"/>
            <p:cNvSpPr txBox="1">
              <a:spLocks noChangeArrowheads="1"/>
            </p:cNvSpPr>
            <p:nvPr/>
          </p:nvSpPr>
          <p:spPr bwMode="auto">
            <a:xfrm>
              <a:off x="343" y="3185"/>
              <a:ext cx="157" cy="13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algn="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sz="1400" dirty="0">
                  <a:cs typeface="Times New Roman" pitchFamily="18" charset="0"/>
                </a:rPr>
                <a:t>0.5</a:t>
              </a:r>
              <a:endParaRPr lang="en-US" sz="1400" dirty="0">
                <a:cs typeface="Times New Roman" pitchFamily="18" charset="0"/>
              </a:endParaRPr>
            </a:p>
          </p:txBody>
        </p:sp>
        <p:sp>
          <p:nvSpPr>
            <p:cNvPr id="232554" name="Text Box 106"/>
            <p:cNvSpPr txBox="1">
              <a:spLocks noChangeArrowheads="1"/>
            </p:cNvSpPr>
            <p:nvPr/>
          </p:nvSpPr>
          <p:spPr bwMode="auto">
            <a:xfrm>
              <a:off x="337" y="3538"/>
              <a:ext cx="219" cy="13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algn="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sz="1400">
                  <a:cs typeface="Times New Roman" pitchFamily="18" charset="0"/>
                </a:rPr>
                <a:t>0.25</a:t>
              </a:r>
              <a:endParaRPr lang="en-US" sz="1400">
                <a:cs typeface="Times New Roman" pitchFamily="18" charset="0"/>
              </a:endParaRPr>
            </a:p>
          </p:txBody>
        </p:sp>
        <p:sp>
          <p:nvSpPr>
            <p:cNvPr id="232555" name="Text Box 107"/>
            <p:cNvSpPr txBox="1">
              <a:spLocks noChangeArrowheads="1"/>
            </p:cNvSpPr>
            <p:nvPr/>
          </p:nvSpPr>
          <p:spPr bwMode="auto">
            <a:xfrm>
              <a:off x="1418" y="3870"/>
              <a:ext cx="1276" cy="13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sz="1400">
                  <a:cs typeface="Times New Roman" pitchFamily="18" charset="0"/>
                </a:rPr>
                <a:t>Обычное ДАД (мм.рт.ст)</a:t>
              </a:r>
              <a:endParaRPr lang="en-US" sz="1400">
                <a:cs typeface="Times New Roman" pitchFamily="18" charset="0"/>
              </a:endParaRPr>
            </a:p>
          </p:txBody>
        </p:sp>
        <p:sp>
          <p:nvSpPr>
            <p:cNvPr id="232556" name="Text Box 108"/>
            <p:cNvSpPr txBox="1">
              <a:spLocks noChangeArrowheads="1"/>
            </p:cNvSpPr>
            <p:nvPr/>
          </p:nvSpPr>
          <p:spPr bwMode="auto">
            <a:xfrm rot="16200000">
              <a:off x="-568" y="2842"/>
              <a:ext cx="1586" cy="13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sz="1400">
                  <a:cs typeface="Times New Roman" pitchFamily="18" charset="0"/>
                </a:rPr>
                <a:t>Относительный риск инсульта</a:t>
              </a:r>
              <a:endParaRPr lang="en-US" sz="1400">
                <a:cs typeface="Times New Roman" pitchFamily="18" charset="0"/>
              </a:endParaRPr>
            </a:p>
          </p:txBody>
        </p:sp>
        <p:sp>
          <p:nvSpPr>
            <p:cNvPr id="232557" name="Rectangle 109"/>
            <p:cNvSpPr>
              <a:spLocks noChangeArrowheads="1"/>
            </p:cNvSpPr>
            <p:nvPr/>
          </p:nvSpPr>
          <p:spPr bwMode="auto">
            <a:xfrm>
              <a:off x="408" y="4155"/>
              <a:ext cx="2374" cy="13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algn="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sz="1400" dirty="0">
                  <a:solidFill>
                    <a:schemeClr val="bg1"/>
                  </a:solidFill>
                  <a:cs typeface="Times New Roman" pitchFamily="18" charset="0"/>
                </a:rPr>
                <a:t>Law et al. </a:t>
              </a:r>
              <a:r>
                <a:rPr lang="en-GB" sz="1400" i="1" dirty="0">
                  <a:solidFill>
                    <a:schemeClr val="bg1"/>
                  </a:solidFill>
                  <a:cs typeface="Times New Roman" pitchFamily="18" charset="0"/>
                </a:rPr>
                <a:t>Health </a:t>
              </a:r>
              <a:r>
                <a:rPr lang="en-GB" sz="1400" i="1" dirty="0" err="1">
                  <a:solidFill>
                    <a:schemeClr val="bg1"/>
                  </a:solidFill>
                  <a:cs typeface="Times New Roman" pitchFamily="18" charset="0"/>
                </a:rPr>
                <a:t>Technol</a:t>
              </a:r>
              <a:r>
                <a:rPr lang="en-GB" sz="1400" i="1" dirty="0">
                  <a:solidFill>
                    <a:schemeClr val="bg1"/>
                  </a:solidFill>
                  <a:cs typeface="Times New Roman" pitchFamily="18" charset="0"/>
                </a:rPr>
                <a:t> Assess</a:t>
              </a:r>
              <a:r>
                <a:rPr lang="en-GB" sz="1400" dirty="0">
                  <a:solidFill>
                    <a:schemeClr val="bg1"/>
                  </a:solidFill>
                  <a:cs typeface="Times New Roman" pitchFamily="18" charset="0"/>
                </a:rPr>
                <a:t> 2003;7:1–106</a:t>
              </a:r>
            </a:p>
          </p:txBody>
        </p:sp>
      </p:grpSp>
      <p:sp>
        <p:nvSpPr>
          <p:cNvPr id="232559" name="Rectangle 111"/>
          <p:cNvSpPr>
            <a:spLocks noChangeArrowheads="1"/>
          </p:cNvSpPr>
          <p:nvPr/>
        </p:nvSpPr>
        <p:spPr bwMode="auto">
          <a:xfrm>
            <a:off x="250825" y="2086109"/>
            <a:ext cx="4826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2200" dirty="0"/>
              <a:t>Высокое артериальное давление увеличивает риск инсульта</a:t>
            </a:r>
            <a:endParaRPr lang="en-GB" sz="2200" dirty="0"/>
          </a:p>
        </p:txBody>
      </p:sp>
      <p:sp>
        <p:nvSpPr>
          <p:cNvPr id="232561" name="Text Box 113"/>
          <p:cNvSpPr txBox="1">
            <a:spLocks noChangeArrowheads="1"/>
          </p:cNvSpPr>
          <p:nvPr/>
        </p:nvSpPr>
        <p:spPr bwMode="auto">
          <a:xfrm>
            <a:off x="5076825" y="2420888"/>
            <a:ext cx="381635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2400" dirty="0">
                <a:solidFill>
                  <a:srgbClr val="E20A16"/>
                </a:solidFill>
                <a:latin typeface="+mn-lt"/>
              </a:rPr>
              <a:t>35,2% 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2400" dirty="0">
                <a:latin typeface="+mn-lt"/>
              </a:rPr>
              <a:t>от численности мирового населения получают адекватное лечение или обладают адекватной информацией относительно артериального давления</a:t>
            </a:r>
          </a:p>
        </p:txBody>
      </p:sp>
      <p:sp>
        <p:nvSpPr>
          <p:cNvPr id="83" name="Oval 69"/>
          <p:cNvSpPr>
            <a:spLocks noChangeArrowheads="1"/>
          </p:cNvSpPr>
          <p:nvPr/>
        </p:nvSpPr>
        <p:spPr bwMode="auto">
          <a:xfrm>
            <a:off x="2714612" y="4572008"/>
            <a:ext cx="76200" cy="114300"/>
          </a:xfrm>
          <a:prstGeom prst="ellipse">
            <a:avLst/>
          </a:prstGeom>
          <a:solidFill>
            <a:schemeClr val="tx1"/>
          </a:solidFill>
          <a:ln w="317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4" name="Oval 69"/>
          <p:cNvSpPr>
            <a:spLocks noChangeArrowheads="1"/>
          </p:cNvSpPr>
          <p:nvPr/>
        </p:nvSpPr>
        <p:spPr bwMode="auto">
          <a:xfrm>
            <a:off x="3643306" y="4000504"/>
            <a:ext cx="76200" cy="114300"/>
          </a:xfrm>
          <a:prstGeom prst="ellipse">
            <a:avLst/>
          </a:prstGeom>
          <a:solidFill>
            <a:schemeClr val="tx1"/>
          </a:solidFill>
          <a:ln w="317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5" name="Oval 69"/>
          <p:cNvSpPr>
            <a:spLocks noChangeArrowheads="1"/>
          </p:cNvSpPr>
          <p:nvPr/>
        </p:nvSpPr>
        <p:spPr bwMode="auto">
          <a:xfrm>
            <a:off x="4500562" y="3214686"/>
            <a:ext cx="76200" cy="114300"/>
          </a:xfrm>
          <a:prstGeom prst="ellipse">
            <a:avLst/>
          </a:prstGeom>
          <a:solidFill>
            <a:schemeClr val="tx1"/>
          </a:solidFill>
          <a:ln w="317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4" name="Rectangle 2"/>
          <p:cNvSpPr>
            <a:spLocks noChangeArrowheads="1"/>
          </p:cNvSpPr>
          <p:nvPr/>
        </p:nvSpPr>
        <p:spPr bwMode="auto">
          <a:xfrm>
            <a:off x="323850" y="346710"/>
            <a:ext cx="8532813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3200" dirty="0">
                <a:solidFill>
                  <a:srgbClr val="E20A16"/>
                </a:solidFill>
                <a:latin typeface="+mn-lt"/>
                <a:cs typeface="Times New Roman" pitchFamily="18" charset="0"/>
              </a:rPr>
              <a:t>Модифицируемые факторы риска инсульта</a:t>
            </a:r>
            <a:endParaRPr lang="it-IT" sz="3200" dirty="0">
              <a:solidFill>
                <a:srgbClr val="E20A16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433155" name="Rectangle 3"/>
          <p:cNvSpPr>
            <a:spLocks noChangeArrowheads="1"/>
          </p:cNvSpPr>
          <p:nvPr/>
        </p:nvSpPr>
        <p:spPr bwMode="auto">
          <a:xfrm>
            <a:off x="468313" y="1341438"/>
            <a:ext cx="8280400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marL="190500" indent="-190500" algn="ctr" eaLnBrk="0" hangingPunct="0">
              <a:buClr>
                <a:srgbClr val="E60202"/>
              </a:buClr>
              <a:buFontTx/>
              <a:buNone/>
            </a:pPr>
            <a:r>
              <a:rPr lang="ru-RU" sz="3200" dirty="0">
                <a:solidFill>
                  <a:srgbClr val="FF0000"/>
                </a:solidFill>
                <a:cs typeface="Times New Roman" pitchFamily="18" charset="0"/>
              </a:rPr>
              <a:t>Сахарный диабет</a:t>
            </a:r>
          </a:p>
          <a:p>
            <a:pPr marL="190500" indent="-190500" algn="ctr" eaLnBrk="0" hangingPunct="0">
              <a:buClr>
                <a:srgbClr val="E60202"/>
              </a:buClr>
              <a:buFontTx/>
              <a:buNone/>
            </a:pPr>
            <a:endParaRPr lang="ru-RU" sz="3600" dirty="0">
              <a:cs typeface="Times New Roman" pitchFamily="18" charset="0"/>
            </a:endParaRPr>
          </a:p>
          <a:p>
            <a:pPr marL="190500" indent="-190500" algn="ctr" eaLnBrk="0" hangingPunct="0">
              <a:buClr>
                <a:srgbClr val="E60202"/>
              </a:buClr>
              <a:buFontTx/>
              <a:buNone/>
            </a:pPr>
            <a:r>
              <a:rPr lang="ru-RU" sz="3200" dirty="0">
                <a:latin typeface="+mn-lt"/>
                <a:cs typeface="Times New Roman" pitchFamily="18" charset="0"/>
              </a:rPr>
              <a:t>В настоящее время нет данных о том, что контроль уровня глюкозы крови приводит к уменьшению риска  развития инсульта. Однако рекомендуется большее снижение артериального давления у этого контингента больных</a:t>
            </a:r>
            <a:endParaRPr lang="en-GB" sz="3200" dirty="0"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AutoShape 2"/>
          <p:cNvSpPr>
            <a:spLocks noChangeArrowheads="1"/>
          </p:cNvSpPr>
          <p:nvPr/>
        </p:nvSpPr>
        <p:spPr bwMode="auto">
          <a:xfrm>
            <a:off x="4895528" y="3500338"/>
            <a:ext cx="3852862" cy="1152525"/>
          </a:xfrm>
          <a:prstGeom prst="roundRect">
            <a:avLst>
              <a:gd name="adj" fmla="val 16667"/>
            </a:avLst>
          </a:prstGeom>
          <a:solidFill>
            <a:srgbClr val="0066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1411" name="AutoShape 3"/>
          <p:cNvSpPr>
            <a:spLocks noChangeArrowheads="1"/>
          </p:cNvSpPr>
          <p:nvPr/>
        </p:nvSpPr>
        <p:spPr bwMode="auto">
          <a:xfrm>
            <a:off x="323528" y="3500338"/>
            <a:ext cx="4032250" cy="1152525"/>
          </a:xfrm>
          <a:prstGeom prst="roundRect">
            <a:avLst>
              <a:gd name="adj" fmla="val 16667"/>
            </a:avLst>
          </a:prstGeom>
          <a:solidFill>
            <a:srgbClr val="0066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342900" indent="-342900"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401412" name="AutoShape 4"/>
          <p:cNvSpPr>
            <a:spLocks noChangeArrowheads="1"/>
          </p:cNvSpPr>
          <p:nvPr/>
        </p:nvSpPr>
        <p:spPr bwMode="auto">
          <a:xfrm>
            <a:off x="2699866" y="4868763"/>
            <a:ext cx="3816350" cy="1152525"/>
          </a:xfrm>
          <a:prstGeom prst="roundRect">
            <a:avLst>
              <a:gd name="adj" fmla="val 16667"/>
            </a:avLst>
          </a:prstGeom>
          <a:solidFill>
            <a:srgbClr val="0066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1413" name="Rectangle 5"/>
          <p:cNvSpPr>
            <a:spLocks noChangeArrowheads="1"/>
          </p:cNvSpPr>
          <p:nvPr/>
        </p:nvSpPr>
        <p:spPr bwMode="auto">
          <a:xfrm>
            <a:off x="467544" y="404664"/>
            <a:ext cx="817321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3200" dirty="0">
                <a:solidFill>
                  <a:srgbClr val="E20A16"/>
                </a:solidFill>
                <a:latin typeface="+mn-lt"/>
              </a:rPr>
              <a:t>Тромботические </a:t>
            </a:r>
            <a:r>
              <a:rPr lang="ru-RU" sz="3200" dirty="0" smtClean="0">
                <a:solidFill>
                  <a:srgbClr val="E20A16"/>
                </a:solidFill>
                <a:latin typeface="+mn-lt"/>
              </a:rPr>
              <a:t>осложнения атеросклероза</a:t>
            </a:r>
            <a:r>
              <a:rPr lang="ru-RU" sz="3200" dirty="0">
                <a:solidFill>
                  <a:srgbClr val="E20A16"/>
                </a:solidFill>
                <a:latin typeface="+mn-lt"/>
              </a:rPr>
              <a:t>: </a:t>
            </a:r>
            <a:r>
              <a:rPr lang="ru-RU" sz="3600" dirty="0">
                <a:solidFill>
                  <a:srgbClr val="E20A16"/>
                </a:solidFill>
                <a:latin typeface="+mn-lt"/>
              </a:rPr>
              <a:t/>
            </a:r>
            <a:br>
              <a:rPr lang="ru-RU" sz="3600" dirty="0">
                <a:solidFill>
                  <a:srgbClr val="E20A16"/>
                </a:solidFill>
                <a:latin typeface="+mn-lt"/>
              </a:rPr>
            </a:br>
            <a:r>
              <a:rPr lang="ru-RU" sz="2800" dirty="0">
                <a:solidFill>
                  <a:srgbClr val="E20A16"/>
                </a:solidFill>
                <a:latin typeface="+mn-lt"/>
              </a:rPr>
              <a:t>ведущая причина большинства первичных  инсультов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1520" y="2204864"/>
            <a:ext cx="8640763" cy="519112"/>
            <a:chOff x="296" y="1633"/>
            <a:chExt cx="5489" cy="327"/>
          </a:xfrm>
        </p:grpSpPr>
        <p:sp>
          <p:nvSpPr>
            <p:cNvPr id="401415" name="Text Box 7"/>
            <p:cNvSpPr txBox="1">
              <a:spLocks noChangeArrowheads="1"/>
            </p:cNvSpPr>
            <p:nvPr/>
          </p:nvSpPr>
          <p:spPr bwMode="auto">
            <a:xfrm>
              <a:off x="296" y="1633"/>
              <a:ext cx="548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2800" dirty="0" smtClean="0">
                  <a:latin typeface="+mn-lt"/>
                  <a:cs typeface="Times New Roman" pitchFamily="18" charset="0"/>
                </a:rPr>
                <a:t>АТЕРОСКЛЕРОЗ              </a:t>
              </a:r>
              <a:r>
                <a:rPr lang="ru-RU" sz="2800" dirty="0" smtClean="0">
                  <a:latin typeface="+mn-lt"/>
                  <a:cs typeface="Times New Roman" pitchFamily="18" charset="0"/>
                </a:rPr>
                <a:t>   А</a:t>
              </a:r>
              <a:r>
                <a:rPr lang="en-US" sz="2800" dirty="0" smtClean="0">
                  <a:latin typeface="+mn-lt"/>
                  <a:cs typeface="Times New Roman" pitchFamily="18" charset="0"/>
                </a:rPr>
                <a:t>ТЕРОТРОМБОЗ</a:t>
              </a:r>
              <a:endParaRPr lang="en-US" sz="2800" dirty="0">
                <a:latin typeface="+mn-lt"/>
                <a:cs typeface="Times New Roman" pitchFamily="18" charset="0"/>
              </a:endParaRPr>
            </a:p>
          </p:txBody>
        </p:sp>
        <p:sp>
          <p:nvSpPr>
            <p:cNvPr id="401416" name="AutoShape 8"/>
            <p:cNvSpPr>
              <a:spLocks noChangeArrowheads="1"/>
            </p:cNvSpPr>
            <p:nvPr/>
          </p:nvSpPr>
          <p:spPr bwMode="auto">
            <a:xfrm>
              <a:off x="2675" y="1633"/>
              <a:ext cx="681" cy="306"/>
            </a:xfrm>
            <a:prstGeom prst="rightArrow">
              <a:avLst>
                <a:gd name="adj1" fmla="val 50000"/>
                <a:gd name="adj2" fmla="val 55637"/>
              </a:avLst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ru-RU" sz="2400">
                <a:solidFill>
                  <a:srgbClr val="FF0000"/>
                </a:solidFill>
                <a:cs typeface="Times New Roman" pitchFamily="18" charset="0"/>
              </a:endParaRPr>
            </a:p>
          </p:txBody>
        </p:sp>
      </p:grpSp>
      <p:sp>
        <p:nvSpPr>
          <p:cNvPr id="401417" name="Rectangle 9"/>
          <p:cNvSpPr>
            <a:spLocks noChangeArrowheads="1"/>
          </p:cNvSpPr>
          <p:nvPr/>
        </p:nvSpPr>
        <p:spPr bwMode="auto">
          <a:xfrm>
            <a:off x="323602" y="2781200"/>
            <a:ext cx="84248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ru-RU" sz="3200" dirty="0">
                <a:solidFill>
                  <a:srgbClr val="0066FF"/>
                </a:solidFill>
                <a:latin typeface="+mn-lt"/>
              </a:rPr>
              <a:t>Направления воздействия:</a:t>
            </a:r>
            <a:endParaRPr lang="ru-RU" sz="2800" dirty="0">
              <a:solidFill>
                <a:srgbClr val="0066FF"/>
              </a:solidFill>
              <a:latin typeface="+mn-lt"/>
            </a:endParaRPr>
          </a:p>
        </p:txBody>
      </p:sp>
      <p:sp>
        <p:nvSpPr>
          <p:cNvPr id="401418" name="Rectangle 10"/>
          <p:cNvSpPr>
            <a:spLocks noChangeArrowheads="1"/>
          </p:cNvSpPr>
          <p:nvPr/>
        </p:nvSpPr>
        <p:spPr bwMode="auto">
          <a:xfrm>
            <a:off x="394768" y="3562250"/>
            <a:ext cx="388843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  <a:latin typeface="+mn-lt"/>
              </a:rPr>
              <a:t>Антитромботическая терапия</a:t>
            </a:r>
          </a:p>
        </p:txBody>
      </p:sp>
      <p:sp>
        <p:nvSpPr>
          <p:cNvPr id="401419" name="Rectangle 11"/>
          <p:cNvSpPr>
            <a:spLocks noChangeArrowheads="1"/>
          </p:cNvSpPr>
          <p:nvPr/>
        </p:nvSpPr>
        <p:spPr bwMode="auto">
          <a:xfrm>
            <a:off x="2807271" y="4941192"/>
            <a:ext cx="3600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  <a:latin typeface="+mn-lt"/>
              </a:rPr>
              <a:t>Вмешательства на сонной артерии</a:t>
            </a:r>
          </a:p>
        </p:txBody>
      </p:sp>
      <p:sp>
        <p:nvSpPr>
          <p:cNvPr id="401420" name="Rectangle 12"/>
          <p:cNvSpPr>
            <a:spLocks noChangeArrowheads="1"/>
          </p:cNvSpPr>
          <p:nvPr/>
        </p:nvSpPr>
        <p:spPr bwMode="auto">
          <a:xfrm>
            <a:off x="4931271" y="3562250"/>
            <a:ext cx="3744416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  <a:latin typeface="+mn-lt"/>
              </a:rPr>
              <a:t>Гиполипидемическая терапия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5" name="Rectangle 5"/>
          <p:cNvSpPr>
            <a:spLocks noChangeArrowheads="1"/>
          </p:cNvSpPr>
          <p:nvPr/>
        </p:nvSpPr>
        <p:spPr bwMode="auto">
          <a:xfrm>
            <a:off x="179388" y="260648"/>
            <a:ext cx="8929687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ctr">
              <a:buFontTx/>
              <a:buNone/>
            </a:pPr>
            <a:r>
              <a:rPr lang="ru-RU" sz="3600" dirty="0" smtClean="0">
                <a:solidFill>
                  <a:srgbClr val="E20A16"/>
                </a:solidFill>
                <a:latin typeface="+mj-lt"/>
                <a:cs typeface="Times New Roman" pitchFamily="18" charset="0"/>
              </a:rPr>
              <a:t>Антитромботическая терапия</a:t>
            </a:r>
            <a:endParaRPr lang="ru-RU" sz="3600" dirty="0">
              <a:solidFill>
                <a:srgbClr val="E20A16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61126" name="Rectangle 6"/>
          <p:cNvSpPr>
            <a:spLocks noChangeArrowheads="1"/>
          </p:cNvSpPr>
          <p:nvPr/>
        </p:nvSpPr>
        <p:spPr bwMode="auto">
          <a:xfrm>
            <a:off x="285720" y="2437622"/>
            <a:ext cx="4249737" cy="1508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3600" dirty="0">
                <a:solidFill>
                  <a:srgbClr val="0066FF"/>
                </a:solidFill>
                <a:latin typeface="+mn-lt"/>
              </a:rPr>
              <a:t>Антиагреганты </a:t>
            </a:r>
            <a:r>
              <a:rPr lang="ru-RU" sz="2800" dirty="0">
                <a:latin typeface="+mn-lt"/>
              </a:rPr>
              <a:t>ацетилсалициловая кислота</a:t>
            </a:r>
          </a:p>
        </p:txBody>
      </p:sp>
      <p:sp>
        <p:nvSpPr>
          <p:cNvPr id="261127" name="Rectangle 7"/>
          <p:cNvSpPr>
            <a:spLocks noChangeArrowheads="1"/>
          </p:cNvSpPr>
          <p:nvPr/>
        </p:nvSpPr>
        <p:spPr bwMode="auto">
          <a:xfrm>
            <a:off x="4572000" y="2336536"/>
            <a:ext cx="4249738" cy="169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3600" dirty="0">
                <a:solidFill>
                  <a:srgbClr val="0066FF"/>
                </a:solidFill>
                <a:latin typeface="+mn-lt"/>
              </a:rPr>
              <a:t>Непрямые антикоагулянты</a:t>
            </a:r>
            <a:r>
              <a:rPr lang="ru-RU" sz="4000" dirty="0">
                <a:solidFill>
                  <a:srgbClr val="0066FF"/>
                </a:solidFill>
                <a:latin typeface="+mn-lt"/>
              </a:rPr>
              <a:t> </a:t>
            </a:r>
            <a:r>
              <a:rPr lang="ru-RU" sz="4000" dirty="0">
                <a:latin typeface="+mn-lt"/>
              </a:rPr>
              <a:t/>
            </a:r>
            <a:br>
              <a:rPr lang="ru-RU" sz="4000" dirty="0">
                <a:latin typeface="+mn-lt"/>
              </a:rPr>
            </a:br>
            <a:r>
              <a:rPr lang="ru-RU" sz="2800" dirty="0">
                <a:latin typeface="+mn-lt"/>
              </a:rPr>
              <a:t>варфарин</a:t>
            </a:r>
          </a:p>
        </p:txBody>
      </p:sp>
      <p:sp>
        <p:nvSpPr>
          <p:cNvPr id="261128" name="Line 8"/>
          <p:cNvSpPr>
            <a:spLocks noChangeShapeType="1"/>
          </p:cNvSpPr>
          <p:nvPr/>
        </p:nvSpPr>
        <p:spPr bwMode="auto">
          <a:xfrm flipH="1">
            <a:off x="2627313" y="1504456"/>
            <a:ext cx="1728787" cy="43338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1129" name="Line 9"/>
          <p:cNvSpPr>
            <a:spLocks noChangeShapeType="1"/>
          </p:cNvSpPr>
          <p:nvPr/>
        </p:nvSpPr>
        <p:spPr bwMode="auto">
          <a:xfrm>
            <a:off x="4500563" y="1504456"/>
            <a:ext cx="1655762" cy="43338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/>
          <p:cNvSpPr>
            <a:spLocks noChangeArrowheads="1"/>
          </p:cNvSpPr>
          <p:nvPr/>
        </p:nvSpPr>
        <p:spPr bwMode="auto">
          <a:xfrm>
            <a:off x="107950" y="296863"/>
            <a:ext cx="8929688" cy="1200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marL="342900" indent="-342900" algn="ctr">
              <a:buFontTx/>
              <a:buNone/>
            </a:pPr>
            <a:r>
              <a:rPr lang="ru-RU" sz="3600" dirty="0">
                <a:solidFill>
                  <a:srgbClr val="E20A16"/>
                </a:solidFill>
                <a:latin typeface="+mj-lt"/>
                <a:cs typeface="Times New Roman" pitchFamily="18" charset="0"/>
              </a:rPr>
              <a:t>Кардиальные причины развития ишемического инсульта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 rot="16200000">
            <a:off x="2270919" y="1556544"/>
            <a:ext cx="4968875" cy="5113337"/>
            <a:chOff x="1837" y="1199"/>
            <a:chExt cx="2417" cy="2418"/>
          </a:xfrm>
        </p:grpSpPr>
        <p:sp>
          <p:nvSpPr>
            <p:cNvPr id="310276" name="Freeform 4"/>
            <p:cNvSpPr>
              <a:spLocks/>
            </p:cNvSpPr>
            <p:nvPr/>
          </p:nvSpPr>
          <p:spPr bwMode="auto">
            <a:xfrm>
              <a:off x="3042" y="1199"/>
              <a:ext cx="977" cy="1212"/>
            </a:xfrm>
            <a:custGeom>
              <a:avLst/>
              <a:gdLst/>
              <a:ahLst/>
              <a:cxnLst>
                <a:cxn ang="0">
                  <a:pos x="162" y="8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201"/>
                </a:cxn>
                <a:cxn ang="0">
                  <a:pos x="162" y="82"/>
                </a:cxn>
              </a:cxnLst>
              <a:rect l="0" t="0" r="r" b="b"/>
              <a:pathLst>
                <a:path w="162" h="201">
                  <a:moveTo>
                    <a:pt x="162" y="82"/>
                  </a:moveTo>
                  <a:cubicBezTo>
                    <a:pt x="124" y="31"/>
                    <a:pt x="64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lnTo>
                    <a:pt x="0" y="201"/>
                  </a:lnTo>
                  <a:lnTo>
                    <a:pt x="162" y="82"/>
                  </a:lnTo>
                  <a:close/>
                </a:path>
              </a:pathLst>
            </a:custGeom>
            <a:gradFill rotWithShape="1">
              <a:gsLst>
                <a:gs pos="0">
                  <a:srgbClr val="008000"/>
                </a:gs>
                <a:gs pos="100000">
                  <a:srgbClr val="008000">
                    <a:gamma/>
                    <a:shade val="66275"/>
                    <a:invGamma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277" name="Freeform 5"/>
            <p:cNvSpPr>
              <a:spLocks/>
            </p:cNvSpPr>
            <p:nvPr/>
          </p:nvSpPr>
          <p:spPr bwMode="auto">
            <a:xfrm>
              <a:off x="3042" y="1693"/>
              <a:ext cx="1206" cy="718"/>
            </a:xfrm>
            <a:custGeom>
              <a:avLst/>
              <a:gdLst/>
              <a:ahLst/>
              <a:cxnLst>
                <a:cxn ang="0">
                  <a:pos x="200" y="118"/>
                </a:cxn>
                <a:cxn ang="0">
                  <a:pos x="162" y="0"/>
                </a:cxn>
                <a:cxn ang="0">
                  <a:pos x="0" y="119"/>
                </a:cxn>
                <a:cxn ang="0">
                  <a:pos x="200" y="118"/>
                </a:cxn>
              </a:cxnLst>
              <a:rect l="0" t="0" r="r" b="b"/>
              <a:pathLst>
                <a:path w="200" h="119">
                  <a:moveTo>
                    <a:pt x="200" y="118"/>
                  </a:moveTo>
                  <a:cubicBezTo>
                    <a:pt x="200" y="76"/>
                    <a:pt x="187" y="35"/>
                    <a:pt x="162" y="0"/>
                  </a:cubicBezTo>
                  <a:lnTo>
                    <a:pt x="0" y="119"/>
                  </a:lnTo>
                  <a:lnTo>
                    <a:pt x="200" y="118"/>
                  </a:ln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shade val="76078"/>
                    <a:invGamma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278" name="Freeform 6"/>
            <p:cNvSpPr>
              <a:spLocks/>
            </p:cNvSpPr>
            <p:nvPr/>
          </p:nvSpPr>
          <p:spPr bwMode="auto">
            <a:xfrm>
              <a:off x="3042" y="2405"/>
              <a:ext cx="1212" cy="718"/>
            </a:xfrm>
            <a:custGeom>
              <a:avLst/>
              <a:gdLst/>
              <a:ahLst/>
              <a:cxnLst>
                <a:cxn ang="0">
                  <a:pos x="162" y="119"/>
                </a:cxn>
                <a:cxn ang="0">
                  <a:pos x="201" y="1"/>
                </a:cxn>
                <a:cxn ang="0">
                  <a:pos x="200" y="0"/>
                </a:cxn>
                <a:cxn ang="0">
                  <a:pos x="0" y="1"/>
                </a:cxn>
                <a:cxn ang="0">
                  <a:pos x="162" y="119"/>
                </a:cxn>
              </a:cxnLst>
              <a:rect l="0" t="0" r="r" b="b"/>
              <a:pathLst>
                <a:path w="201" h="119">
                  <a:moveTo>
                    <a:pt x="162" y="119"/>
                  </a:moveTo>
                  <a:cubicBezTo>
                    <a:pt x="187" y="85"/>
                    <a:pt x="201" y="43"/>
                    <a:pt x="201" y="1"/>
                  </a:cubicBezTo>
                  <a:cubicBezTo>
                    <a:pt x="201" y="1"/>
                    <a:pt x="200" y="1"/>
                    <a:pt x="200" y="0"/>
                  </a:cubicBezTo>
                  <a:lnTo>
                    <a:pt x="0" y="1"/>
                  </a:lnTo>
                  <a:lnTo>
                    <a:pt x="162" y="119"/>
                  </a:lnTo>
                  <a:close/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86275"/>
                    <a:invGamma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279" name="Freeform 7"/>
            <p:cNvSpPr>
              <a:spLocks/>
            </p:cNvSpPr>
            <p:nvPr/>
          </p:nvSpPr>
          <p:spPr bwMode="auto">
            <a:xfrm>
              <a:off x="3042" y="2411"/>
              <a:ext cx="977" cy="1152"/>
            </a:xfrm>
            <a:custGeom>
              <a:avLst/>
              <a:gdLst/>
              <a:ahLst/>
              <a:cxnLst>
                <a:cxn ang="0">
                  <a:pos x="62" y="191"/>
                </a:cxn>
                <a:cxn ang="0">
                  <a:pos x="162" y="118"/>
                </a:cxn>
                <a:cxn ang="0">
                  <a:pos x="0" y="0"/>
                </a:cxn>
                <a:cxn ang="0">
                  <a:pos x="62" y="191"/>
                </a:cxn>
              </a:cxnLst>
              <a:rect l="0" t="0" r="r" b="b"/>
              <a:pathLst>
                <a:path w="162" h="191">
                  <a:moveTo>
                    <a:pt x="62" y="191"/>
                  </a:moveTo>
                  <a:cubicBezTo>
                    <a:pt x="102" y="178"/>
                    <a:pt x="137" y="152"/>
                    <a:pt x="162" y="118"/>
                  </a:cubicBezTo>
                  <a:lnTo>
                    <a:pt x="0" y="0"/>
                  </a:lnTo>
                  <a:lnTo>
                    <a:pt x="62" y="191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rgbClr val="33CCFF">
                    <a:gamma/>
                    <a:shade val="66275"/>
                    <a:invGamma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280" name="Freeform 8"/>
            <p:cNvSpPr>
              <a:spLocks/>
            </p:cNvSpPr>
            <p:nvPr/>
          </p:nvSpPr>
          <p:spPr bwMode="auto">
            <a:xfrm>
              <a:off x="2662" y="2411"/>
              <a:ext cx="754" cy="1206"/>
            </a:xfrm>
            <a:custGeom>
              <a:avLst/>
              <a:gdLst/>
              <a:ahLst/>
              <a:cxnLst>
                <a:cxn ang="0">
                  <a:pos x="0" y="190"/>
                </a:cxn>
                <a:cxn ang="0">
                  <a:pos x="63" y="200"/>
                </a:cxn>
                <a:cxn ang="0">
                  <a:pos x="125" y="191"/>
                </a:cxn>
                <a:cxn ang="0">
                  <a:pos x="63" y="0"/>
                </a:cxn>
                <a:cxn ang="0">
                  <a:pos x="0" y="190"/>
                </a:cxn>
              </a:cxnLst>
              <a:rect l="0" t="0" r="r" b="b"/>
              <a:pathLst>
                <a:path w="125" h="200">
                  <a:moveTo>
                    <a:pt x="0" y="190"/>
                  </a:moveTo>
                  <a:cubicBezTo>
                    <a:pt x="20" y="197"/>
                    <a:pt x="42" y="200"/>
                    <a:pt x="63" y="200"/>
                  </a:cubicBezTo>
                  <a:cubicBezTo>
                    <a:pt x="84" y="200"/>
                    <a:pt x="105" y="197"/>
                    <a:pt x="125" y="191"/>
                  </a:cubicBezTo>
                  <a:lnTo>
                    <a:pt x="63" y="0"/>
                  </a:lnTo>
                  <a:lnTo>
                    <a:pt x="0" y="190"/>
                  </a:lnTo>
                  <a:close/>
                </a:path>
              </a:pathLst>
            </a:custGeom>
            <a:gradFill rotWithShape="1">
              <a:gsLst>
                <a:gs pos="0">
                  <a:srgbClr val="66FF33"/>
                </a:gs>
                <a:gs pos="100000">
                  <a:srgbClr val="66FF33">
                    <a:gamma/>
                    <a:shade val="75686"/>
                    <a:invGamma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281" name="Freeform 9"/>
            <p:cNvSpPr>
              <a:spLocks/>
            </p:cNvSpPr>
            <p:nvPr/>
          </p:nvSpPr>
          <p:spPr bwMode="auto">
            <a:xfrm>
              <a:off x="1837" y="1207"/>
              <a:ext cx="1213" cy="235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" y="200"/>
                </a:cxn>
                <a:cxn ang="0">
                  <a:pos x="138" y="390"/>
                </a:cxn>
                <a:cxn ang="0">
                  <a:pos x="201" y="200"/>
                </a:cxn>
                <a:cxn ang="0">
                  <a:pos x="201" y="0"/>
                </a:cxn>
              </a:cxnLst>
              <a:rect l="0" t="0" r="r" b="b"/>
              <a:pathLst>
                <a:path w="201" h="390">
                  <a:moveTo>
                    <a:pt x="201" y="0"/>
                  </a:moveTo>
                  <a:cubicBezTo>
                    <a:pt x="90" y="0"/>
                    <a:pt x="1" y="89"/>
                    <a:pt x="1" y="200"/>
                  </a:cubicBezTo>
                  <a:cubicBezTo>
                    <a:pt x="0" y="287"/>
                    <a:pt x="56" y="363"/>
                    <a:pt x="138" y="390"/>
                  </a:cubicBezTo>
                  <a:lnTo>
                    <a:pt x="201" y="200"/>
                  </a:lnTo>
                  <a:lnTo>
                    <a:pt x="201" y="0"/>
                  </a:lnTo>
                  <a:close/>
                </a:path>
              </a:pathLst>
            </a:custGeom>
            <a:gradFill rotWithShape="1">
              <a:gsLst>
                <a:gs pos="0">
                  <a:srgbClr val="CC0000"/>
                </a:gs>
                <a:gs pos="100000">
                  <a:srgbClr val="CC0000">
                    <a:gamma/>
                    <a:shade val="76078"/>
                    <a:invGamma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10282" name="Text Box 10"/>
          <p:cNvSpPr txBox="1">
            <a:spLocks noChangeArrowheads="1"/>
          </p:cNvSpPr>
          <p:nvPr/>
        </p:nvSpPr>
        <p:spPr bwMode="auto">
          <a:xfrm>
            <a:off x="3276600" y="4962952"/>
            <a:ext cx="2743200" cy="830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defTabSz="762000" eaLnBrk="0" hangingPunct="0">
              <a:spcBef>
                <a:spcPct val="0"/>
              </a:spcBef>
              <a:buFontTx/>
              <a:buNone/>
            </a:pPr>
            <a:r>
              <a:rPr lang="ru-RU" sz="2400" dirty="0">
                <a:latin typeface="+mn-lt"/>
              </a:rPr>
              <a:t>Мерцательная аритмия 45%</a:t>
            </a:r>
            <a:endParaRPr lang="fr-FR" sz="2400" dirty="0">
              <a:latin typeface="+mn-lt"/>
            </a:endParaRPr>
          </a:p>
        </p:txBody>
      </p:sp>
      <p:sp>
        <p:nvSpPr>
          <p:cNvPr id="310283" name="Text Box 11"/>
          <p:cNvSpPr txBox="1">
            <a:spLocks noChangeArrowheads="1"/>
          </p:cNvSpPr>
          <p:nvPr/>
        </p:nvSpPr>
        <p:spPr bwMode="auto">
          <a:xfrm>
            <a:off x="1331913" y="2902377"/>
            <a:ext cx="2743200" cy="830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defTabSz="762000" eaLnBrk="0" hangingPunct="0">
              <a:spcBef>
                <a:spcPct val="0"/>
              </a:spcBef>
              <a:buFontTx/>
              <a:buNone/>
            </a:pPr>
            <a:r>
              <a:rPr lang="ru-RU" sz="2400">
                <a:latin typeface="+mn-lt"/>
              </a:rPr>
              <a:t>Инфаркт миокарда 15%</a:t>
            </a:r>
            <a:endParaRPr lang="fr-FR" sz="2400">
              <a:latin typeface="+mn-lt"/>
            </a:endParaRPr>
          </a:p>
        </p:txBody>
      </p:sp>
      <p:sp>
        <p:nvSpPr>
          <p:cNvPr id="310284" name="Text Box 12"/>
          <p:cNvSpPr txBox="1">
            <a:spLocks noChangeArrowheads="1"/>
          </p:cNvSpPr>
          <p:nvPr/>
        </p:nvSpPr>
        <p:spPr bwMode="auto">
          <a:xfrm>
            <a:off x="2123728" y="1678415"/>
            <a:ext cx="2743200" cy="830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defTabSz="762000" eaLnBrk="0" hangingPunct="0">
              <a:spcBef>
                <a:spcPct val="0"/>
              </a:spcBef>
              <a:buFontTx/>
              <a:buNone/>
            </a:pPr>
            <a:r>
              <a:rPr lang="ru-RU" sz="2400" dirty="0">
                <a:latin typeface="+mn-lt"/>
              </a:rPr>
              <a:t>Аневризма желудочков 10%</a:t>
            </a:r>
            <a:endParaRPr lang="fr-FR" sz="2400" dirty="0">
              <a:latin typeface="+mn-lt"/>
            </a:endParaRPr>
          </a:p>
        </p:txBody>
      </p:sp>
      <p:sp>
        <p:nvSpPr>
          <p:cNvPr id="310285" name="Text Box 13"/>
          <p:cNvSpPr txBox="1">
            <a:spLocks noChangeArrowheads="1"/>
          </p:cNvSpPr>
          <p:nvPr/>
        </p:nvSpPr>
        <p:spPr bwMode="auto">
          <a:xfrm>
            <a:off x="4637112" y="1684715"/>
            <a:ext cx="2743200" cy="830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defTabSz="762000" eaLnBrk="0" hangingPunct="0">
              <a:spcBef>
                <a:spcPct val="0"/>
              </a:spcBef>
              <a:buFontTx/>
              <a:buNone/>
            </a:pPr>
            <a:r>
              <a:rPr lang="ru-RU" sz="2400" dirty="0">
                <a:latin typeface="+mn-lt"/>
              </a:rPr>
              <a:t>Ревматическое повреждение 10%</a:t>
            </a:r>
            <a:endParaRPr lang="fr-FR" sz="2400" dirty="0">
              <a:latin typeface="+mn-lt"/>
            </a:endParaRPr>
          </a:p>
        </p:txBody>
      </p:sp>
      <p:sp>
        <p:nvSpPr>
          <p:cNvPr id="310286" name="Text Box 14"/>
          <p:cNvSpPr txBox="1">
            <a:spLocks noChangeArrowheads="1"/>
          </p:cNvSpPr>
          <p:nvPr/>
        </p:nvSpPr>
        <p:spPr bwMode="auto">
          <a:xfrm>
            <a:off x="5656263" y="2581702"/>
            <a:ext cx="2743200" cy="830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defTabSz="762000" eaLnBrk="0" hangingPunct="0">
              <a:spcBef>
                <a:spcPct val="0"/>
              </a:spcBef>
              <a:buFontTx/>
              <a:buNone/>
            </a:pPr>
            <a:r>
              <a:rPr lang="ru-RU" sz="2400">
                <a:latin typeface="+mn-lt"/>
              </a:rPr>
              <a:t>Искусственные клапаны 10%</a:t>
            </a:r>
            <a:endParaRPr lang="fr-FR" sz="2400">
              <a:latin typeface="+mn-lt"/>
            </a:endParaRPr>
          </a:p>
        </p:txBody>
      </p:sp>
      <p:sp>
        <p:nvSpPr>
          <p:cNvPr id="310287" name="Text Box 15"/>
          <p:cNvSpPr txBox="1">
            <a:spLocks noChangeArrowheads="1"/>
          </p:cNvSpPr>
          <p:nvPr/>
        </p:nvSpPr>
        <p:spPr bwMode="auto">
          <a:xfrm>
            <a:off x="5068888" y="3886350"/>
            <a:ext cx="2743200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defTabSz="762000" eaLnBrk="0" hangingPunct="0">
              <a:spcBef>
                <a:spcPct val="0"/>
              </a:spcBef>
              <a:buFontTx/>
              <a:buNone/>
            </a:pPr>
            <a:r>
              <a:rPr lang="ru-RU" sz="2400">
                <a:latin typeface="+mn-lt"/>
              </a:rPr>
              <a:t>Другое 10%</a:t>
            </a:r>
            <a:endParaRPr lang="fr-FR" sz="240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6" name="Text Box 2"/>
          <p:cNvSpPr txBox="1">
            <a:spLocks noChangeArrowheads="1"/>
          </p:cNvSpPr>
          <p:nvPr/>
        </p:nvSpPr>
        <p:spPr bwMode="auto">
          <a:xfrm>
            <a:off x="428596" y="357166"/>
            <a:ext cx="83534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3200" dirty="0">
                <a:solidFill>
                  <a:srgbClr val="FF0000"/>
                </a:solidFill>
                <a:latin typeface="+mj-lt"/>
              </a:rPr>
              <a:t>Антитромботическая терапия в первичной профилактике </a:t>
            </a:r>
            <a:r>
              <a:rPr lang="ru-RU" sz="3200" dirty="0" smtClean="0">
                <a:solidFill>
                  <a:srgbClr val="FF0000"/>
                </a:solidFill>
                <a:latin typeface="+mj-lt"/>
              </a:rPr>
              <a:t>инсульта</a:t>
            </a:r>
            <a:endParaRPr lang="en-GB" sz="32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41347" name="Rectangle 3"/>
          <p:cNvSpPr>
            <a:spLocks noChangeArrowheads="1"/>
          </p:cNvSpPr>
          <p:nvPr/>
        </p:nvSpPr>
        <p:spPr bwMode="auto">
          <a:xfrm>
            <a:off x="323528" y="1988840"/>
            <a:ext cx="864096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lnSpc>
                <a:spcPct val="100000"/>
              </a:lnSpc>
              <a:buFont typeface="Arial" pitchFamily="34" charset="0"/>
              <a:buChar char="•"/>
            </a:pPr>
            <a:r>
              <a:rPr lang="ru-RU" sz="2400" dirty="0">
                <a:latin typeface="+mn-lt"/>
              </a:rPr>
              <a:t>Женщинам старше 45 лет, не имеющим кровоизлияний и заболеваний желудочно-кишечного тракта рекомендуются малые дозы аспирина (Класс </a:t>
            </a:r>
            <a:r>
              <a:rPr lang="en-US" sz="2400" dirty="0">
                <a:latin typeface="+mn-lt"/>
              </a:rPr>
              <a:t>I</a:t>
            </a:r>
            <a:r>
              <a:rPr lang="ru-RU" sz="2400" dirty="0">
                <a:latin typeface="+mn-lt"/>
              </a:rPr>
              <a:t>, уровень А</a:t>
            </a:r>
            <a:r>
              <a:rPr lang="ru-RU" sz="2400" dirty="0" smtClean="0">
                <a:latin typeface="+mn-lt"/>
              </a:rPr>
              <a:t>)</a:t>
            </a:r>
            <a:endParaRPr lang="ru-RU" sz="2400" dirty="0">
              <a:latin typeface="+mn-lt"/>
            </a:endParaRPr>
          </a:p>
          <a:p>
            <a:pPr marL="342900" indent="-342900">
              <a:lnSpc>
                <a:spcPct val="100000"/>
              </a:lnSpc>
              <a:buFont typeface="Arial" pitchFamily="34" charset="0"/>
              <a:buChar char="•"/>
            </a:pPr>
            <a:r>
              <a:rPr lang="ru-RU" sz="2400" dirty="0">
                <a:latin typeface="+mn-lt"/>
              </a:rPr>
              <a:t>Аспирин показан больным с неклапанной мерцательной аритмией без сосудистых факторов риска (Класс </a:t>
            </a:r>
            <a:r>
              <a:rPr lang="en-US" sz="2400" dirty="0">
                <a:latin typeface="+mn-lt"/>
              </a:rPr>
              <a:t>I</a:t>
            </a:r>
            <a:r>
              <a:rPr lang="ru-RU" sz="2400" dirty="0">
                <a:latin typeface="+mn-lt"/>
              </a:rPr>
              <a:t>, уровень А</a:t>
            </a:r>
            <a:r>
              <a:rPr lang="ru-RU" sz="2400" dirty="0" smtClean="0">
                <a:latin typeface="+mn-lt"/>
              </a:rPr>
              <a:t>)</a:t>
            </a:r>
            <a:endParaRPr lang="ru-RU" sz="2400" dirty="0">
              <a:latin typeface="+mn-lt"/>
            </a:endParaRPr>
          </a:p>
          <a:p>
            <a:pPr marL="342900" indent="-342900">
              <a:lnSpc>
                <a:spcPct val="100000"/>
              </a:lnSpc>
              <a:buFont typeface="Arial" pitchFamily="34" charset="0"/>
              <a:buChar char="•"/>
            </a:pPr>
            <a:r>
              <a:rPr lang="ru-RU" sz="2400" dirty="0">
                <a:latin typeface="+mn-lt"/>
              </a:rPr>
              <a:t>Лицам в возрасте 65-75 лет с </a:t>
            </a:r>
            <a:r>
              <a:rPr lang="ru-RU" sz="2400" dirty="0" smtClean="0">
                <a:latin typeface="+mn-lt"/>
              </a:rPr>
              <a:t>неклапанной </a:t>
            </a:r>
            <a:r>
              <a:rPr lang="ru-RU" sz="2400" dirty="0">
                <a:latin typeface="+mn-lt"/>
              </a:rPr>
              <a:t>мерцательной аритмией без сосудистых факторов риска  показан аспирин или варфарин при уровне МНО 2,0-3,0 (Класс </a:t>
            </a:r>
            <a:r>
              <a:rPr lang="en-US" sz="2400" dirty="0">
                <a:latin typeface="+mn-lt"/>
              </a:rPr>
              <a:t>I</a:t>
            </a:r>
            <a:r>
              <a:rPr lang="ru-RU" sz="2400" dirty="0">
                <a:latin typeface="+mn-lt"/>
              </a:rPr>
              <a:t>, уровень А</a:t>
            </a:r>
            <a:r>
              <a:rPr lang="ru-RU" sz="2400" dirty="0" smtClean="0">
                <a:latin typeface="+mn-lt"/>
              </a:rPr>
              <a:t>)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4" name="Rectangle 2"/>
          <p:cNvSpPr>
            <a:spLocks noChangeArrowheads="1"/>
          </p:cNvSpPr>
          <p:nvPr/>
        </p:nvSpPr>
        <p:spPr bwMode="auto">
          <a:xfrm>
            <a:off x="179512" y="188640"/>
            <a:ext cx="87137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3200" dirty="0">
                <a:solidFill>
                  <a:srgbClr val="FF0000"/>
                </a:solidFill>
                <a:latin typeface="+mj-lt"/>
              </a:rPr>
              <a:t>Мерцательная аритмия и варфарин</a:t>
            </a:r>
            <a:endParaRPr lang="en-GB" sz="32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38275" name="Text Box 3"/>
          <p:cNvSpPr txBox="1">
            <a:spLocks noChangeArrowheads="1"/>
          </p:cNvSpPr>
          <p:nvPr/>
        </p:nvSpPr>
        <p:spPr bwMode="auto">
          <a:xfrm>
            <a:off x="323850" y="1484784"/>
            <a:ext cx="84963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ru-RU" sz="2400" dirty="0"/>
              <a:t>Варфарин более эффективно, чем аспирин снижает частоту инсульта (ОР 0,36; 95% ДИ 0,26-0,5)</a:t>
            </a:r>
          </a:p>
        </p:txBody>
      </p:sp>
      <p:sp>
        <p:nvSpPr>
          <p:cNvPr id="438276" name="Text Box 4"/>
          <p:cNvSpPr txBox="1">
            <a:spLocks noChangeArrowheads="1"/>
          </p:cNvSpPr>
          <p:nvPr/>
        </p:nvSpPr>
        <p:spPr bwMode="auto">
          <a:xfrm>
            <a:off x="285720" y="2708920"/>
            <a:ext cx="835183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ru-RU" sz="2400" dirty="0"/>
              <a:t>Варфарин более эффективен, если есть и другие факторы риска (системная эмболия в анамнезе, возраст более 75 лет, повышение АД, снижение функции левого </a:t>
            </a:r>
            <a:r>
              <a:rPr lang="ru-RU" sz="2400" dirty="0" smtClean="0"/>
              <a:t>желудочка)</a:t>
            </a:r>
            <a:endParaRPr lang="ru-RU" sz="2400" dirty="0"/>
          </a:p>
        </p:txBody>
      </p:sp>
      <p:sp>
        <p:nvSpPr>
          <p:cNvPr id="438278" name="Text Box 6"/>
          <p:cNvSpPr txBox="1">
            <a:spLocks noChangeArrowheads="1"/>
          </p:cNvSpPr>
          <p:nvPr/>
        </p:nvSpPr>
        <p:spPr bwMode="auto">
          <a:xfrm>
            <a:off x="274670" y="4653136"/>
            <a:ext cx="84963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ru-RU" sz="2400" dirty="0"/>
              <a:t>Исследование </a:t>
            </a:r>
            <a:r>
              <a:rPr lang="en-US" sz="2400" dirty="0"/>
              <a:t>ACTIV </a:t>
            </a:r>
            <a:r>
              <a:rPr lang="ru-RU" sz="2400" dirty="0"/>
              <a:t>показало, что назначение </a:t>
            </a:r>
            <a:r>
              <a:rPr lang="ru-RU" sz="2400" dirty="0" smtClean="0"/>
              <a:t>клопидогреля </a:t>
            </a:r>
            <a:r>
              <a:rPr lang="ru-RU" sz="2400" dirty="0"/>
              <a:t>с аспирином менее </a:t>
            </a:r>
            <a:r>
              <a:rPr lang="ru-RU" sz="2400" dirty="0" smtClean="0"/>
              <a:t>эффективно, </a:t>
            </a:r>
            <a:r>
              <a:rPr lang="ru-RU" sz="2400" dirty="0"/>
              <a:t>чем варфарин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Text Box 2"/>
          <p:cNvSpPr txBox="1">
            <a:spLocks noChangeArrowheads="1"/>
          </p:cNvSpPr>
          <p:nvPr/>
        </p:nvSpPr>
        <p:spPr bwMode="auto">
          <a:xfrm>
            <a:off x="395536" y="417984"/>
            <a:ext cx="83534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3200" dirty="0">
                <a:solidFill>
                  <a:srgbClr val="FF0000"/>
                </a:solidFill>
                <a:latin typeface="+mj-lt"/>
              </a:rPr>
              <a:t>Антитромботическая терапия в первичной профилактике </a:t>
            </a:r>
            <a:r>
              <a:rPr lang="ru-RU" sz="3200" dirty="0" smtClean="0">
                <a:solidFill>
                  <a:srgbClr val="FF0000"/>
                </a:solidFill>
                <a:latin typeface="+mj-lt"/>
              </a:rPr>
              <a:t>инсульта</a:t>
            </a:r>
            <a:endParaRPr lang="en-GB" sz="32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42371" name="Rectangle 3"/>
          <p:cNvSpPr>
            <a:spLocks noChangeArrowheads="1"/>
          </p:cNvSpPr>
          <p:nvPr/>
        </p:nvSpPr>
        <p:spPr bwMode="auto">
          <a:xfrm>
            <a:off x="611560" y="1700808"/>
            <a:ext cx="78486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lnSpc>
                <a:spcPct val="100000"/>
              </a:lnSpc>
              <a:buFont typeface="Arial" pitchFamily="34" charset="0"/>
              <a:buChar char="•"/>
            </a:pPr>
            <a:r>
              <a:rPr lang="ru-RU" sz="2000" dirty="0">
                <a:latin typeface="+mn-lt"/>
              </a:rPr>
              <a:t>Лицам старше 75 лет или моложе с факторами риска (повышенной артериальное давление, дисфункция левого желудочка, диабет) показан варфарин (Класс </a:t>
            </a:r>
            <a:r>
              <a:rPr lang="en-US" sz="2000" dirty="0">
                <a:latin typeface="+mn-lt"/>
              </a:rPr>
              <a:t>I</a:t>
            </a:r>
            <a:r>
              <a:rPr lang="ru-RU" sz="2000" dirty="0">
                <a:latin typeface="+mn-lt"/>
              </a:rPr>
              <a:t>, уровень А)</a:t>
            </a:r>
          </a:p>
          <a:p>
            <a:pPr marL="342900" indent="-342900">
              <a:lnSpc>
                <a:spcPct val="10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+mn-lt"/>
              </a:rPr>
              <a:t>Лицам </a:t>
            </a:r>
            <a:r>
              <a:rPr lang="ru-RU" sz="2000" dirty="0">
                <a:latin typeface="+mn-lt"/>
              </a:rPr>
              <a:t>с мерцательной аритмией, которые не могут принимать варфарин, следует назначить аспирин</a:t>
            </a:r>
          </a:p>
          <a:p>
            <a:pPr marL="342900" indent="-342900">
              <a:lnSpc>
                <a:spcPct val="10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+mn-lt"/>
              </a:rPr>
              <a:t>Пациентам </a:t>
            </a:r>
            <a:r>
              <a:rPr lang="ru-RU" sz="2000" dirty="0">
                <a:latin typeface="+mn-lt"/>
              </a:rPr>
              <a:t>с мерцательной аритмией и протезированными клапанами сердца показан варфарин (Класс </a:t>
            </a:r>
            <a:r>
              <a:rPr lang="en-US" sz="2000" dirty="0">
                <a:latin typeface="+mn-lt"/>
              </a:rPr>
              <a:t>I</a:t>
            </a:r>
            <a:r>
              <a:rPr lang="ru-RU" sz="2000" dirty="0">
                <a:latin typeface="+mn-lt"/>
              </a:rPr>
              <a:t>, уровень А)</a:t>
            </a:r>
          </a:p>
          <a:p>
            <a:pPr marL="342900" indent="-342900">
              <a:lnSpc>
                <a:spcPct val="10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+mn-lt"/>
              </a:rPr>
              <a:t>Больным </a:t>
            </a:r>
            <a:r>
              <a:rPr lang="ru-RU" sz="2000" dirty="0">
                <a:latin typeface="+mn-lt"/>
              </a:rPr>
              <a:t>с асимптомными стенозами внутренней сонной артерии более 50% для снижения риска сосудистых событий показаны малые дозы аспирина</a:t>
            </a:r>
          </a:p>
          <a:p>
            <a:pPr marL="342900" indent="-342900">
              <a:lnSpc>
                <a:spcPct val="10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+mn-lt"/>
              </a:rPr>
              <a:t>Аспирин </a:t>
            </a:r>
            <a:r>
              <a:rPr lang="ru-RU" sz="2000" dirty="0">
                <a:latin typeface="+mn-lt"/>
              </a:rPr>
              <a:t>снижает частоту инсульта после операции на каротидной </a:t>
            </a:r>
            <a:r>
              <a:rPr lang="ru-RU" sz="2000" dirty="0" smtClean="0">
                <a:latin typeface="+mn-lt"/>
              </a:rPr>
              <a:t>артерии</a:t>
            </a:r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Text Box 2"/>
          <p:cNvSpPr txBox="1">
            <a:spLocks noChangeArrowheads="1"/>
          </p:cNvSpPr>
          <p:nvPr/>
        </p:nvSpPr>
        <p:spPr bwMode="auto">
          <a:xfrm>
            <a:off x="323850" y="241300"/>
            <a:ext cx="83534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3200" dirty="0">
                <a:solidFill>
                  <a:srgbClr val="FF0000"/>
                </a:solidFill>
                <a:latin typeface="+mj-lt"/>
              </a:rPr>
              <a:t>Статины в первичной профилактике инсульта</a:t>
            </a:r>
            <a:endParaRPr lang="en-GB" sz="32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00387" name="Rectangle 3"/>
          <p:cNvSpPr>
            <a:spLocks noChangeArrowheads="1"/>
          </p:cNvSpPr>
          <p:nvPr/>
        </p:nvSpPr>
        <p:spPr bwMode="auto">
          <a:xfrm>
            <a:off x="683568" y="1280949"/>
            <a:ext cx="78486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lnSpc>
                <a:spcPct val="100000"/>
              </a:lnSpc>
              <a:buFont typeface="Arial" pitchFamily="34" charset="0"/>
              <a:buChar char="•"/>
            </a:pPr>
            <a:r>
              <a:rPr lang="ru-RU" sz="2400" dirty="0">
                <a:latin typeface="+mn-lt"/>
              </a:rPr>
              <a:t>Доказана эффективность статинов в первичной и вторичной профилактике ИБС (по данным мета-анализа)</a:t>
            </a:r>
          </a:p>
          <a:p>
            <a:pPr marL="342900" indent="-342900">
              <a:lnSpc>
                <a:spcPct val="100000"/>
              </a:lnSpc>
              <a:buFont typeface="Arial" pitchFamily="34" charset="0"/>
              <a:buChar char="•"/>
            </a:pPr>
            <a:r>
              <a:rPr lang="ru-RU" sz="2400" dirty="0" smtClean="0">
                <a:latin typeface="+mn-lt"/>
              </a:rPr>
              <a:t>Протективный </a:t>
            </a:r>
            <a:r>
              <a:rPr lang="ru-RU" sz="2400" dirty="0">
                <a:latin typeface="+mn-lt"/>
              </a:rPr>
              <a:t>эффект статинов (симвастатин) не зависит от уровня липидов крови (</a:t>
            </a:r>
            <a:r>
              <a:rPr lang="en-US" sz="2400" dirty="0">
                <a:latin typeface="+mn-lt"/>
              </a:rPr>
              <a:t>HPS</a:t>
            </a:r>
            <a:r>
              <a:rPr lang="ru-RU" sz="2400" dirty="0">
                <a:latin typeface="+mn-lt"/>
              </a:rPr>
              <a:t>, </a:t>
            </a:r>
            <a:r>
              <a:rPr lang="ru-RU" sz="2400" dirty="0" smtClean="0">
                <a:latin typeface="+mn-lt"/>
              </a:rPr>
              <a:t>2002)</a:t>
            </a:r>
            <a:endParaRPr lang="ru-RU" sz="2400" dirty="0">
              <a:latin typeface="+mn-lt"/>
            </a:endParaRPr>
          </a:p>
          <a:p>
            <a:pPr marL="342900" indent="-342900">
              <a:lnSpc>
                <a:spcPct val="100000"/>
              </a:lnSpc>
              <a:buFont typeface="Arial" pitchFamily="34" charset="0"/>
              <a:buChar char="•"/>
            </a:pPr>
            <a:r>
              <a:rPr lang="ru-RU" sz="2400" dirty="0" smtClean="0">
                <a:latin typeface="+mn-lt"/>
              </a:rPr>
              <a:t>В </a:t>
            </a:r>
            <a:r>
              <a:rPr lang="ru-RU" sz="2400" dirty="0">
                <a:latin typeface="+mn-lt"/>
              </a:rPr>
              <a:t>трех исследованиях первичной или комбинированной первичной/вторичной профилактики не показано значимое снижение частоты инсульта (правастатин)</a:t>
            </a:r>
            <a:r>
              <a:rPr lang="en-US" sz="2400" dirty="0">
                <a:latin typeface="+mn-lt"/>
              </a:rPr>
              <a:t>(ALLHAT, 2002)</a:t>
            </a:r>
            <a:endParaRPr lang="ru-RU" sz="2400" dirty="0">
              <a:latin typeface="+mn-lt"/>
            </a:endParaRPr>
          </a:p>
          <a:p>
            <a:pPr marL="342900" indent="-342900">
              <a:lnSpc>
                <a:spcPct val="100000"/>
              </a:lnSpc>
              <a:buFont typeface="Arial" pitchFamily="34" charset="0"/>
              <a:buChar char="•"/>
            </a:pPr>
            <a:r>
              <a:rPr lang="ru-RU" sz="2400" dirty="0" smtClean="0">
                <a:latin typeface="+mn-lt"/>
              </a:rPr>
              <a:t>Показана </a:t>
            </a:r>
            <a:r>
              <a:rPr lang="ru-RU" sz="2400" dirty="0">
                <a:latin typeface="+mn-lt"/>
              </a:rPr>
              <a:t>тенденция к уменьшению риска инсульта у мужчин с факторами риск (правастатин) </a:t>
            </a:r>
            <a:r>
              <a:rPr lang="en-US" sz="2400" dirty="0">
                <a:latin typeface="+mn-lt"/>
              </a:rPr>
              <a:t>(WOSCOP, 1998)</a:t>
            </a:r>
            <a:endParaRPr lang="ru-RU" sz="2400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111250" y="836613"/>
            <a:ext cx="6629400" cy="5235593"/>
            <a:chOff x="1248" y="240"/>
            <a:chExt cx="4176" cy="3600"/>
          </a:xfrm>
          <a:solidFill>
            <a:schemeClr val="accent1">
              <a:lumMod val="90000"/>
            </a:schemeClr>
          </a:solidFill>
        </p:grpSpPr>
        <p:sp>
          <p:nvSpPr>
            <p:cNvPr id="302083" name="Pyr1"/>
            <p:cNvSpPr>
              <a:spLocks noEditPoints="1" noChangeArrowheads="1"/>
            </p:cNvSpPr>
            <p:nvPr/>
          </p:nvSpPr>
          <p:spPr bwMode="auto">
            <a:xfrm>
              <a:off x="2873" y="240"/>
              <a:ext cx="936" cy="798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  <a:gd name="T6" fmla="*/ 5400 w 21600"/>
                <a:gd name="T7" fmla="*/ 11800 h 21600"/>
                <a:gd name="T8" fmla="*/ 16200 w 21600"/>
                <a:gd name="T9" fmla="*/ 20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21600" h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10800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2084" name="Pyr2"/>
            <p:cNvSpPr>
              <a:spLocks noEditPoints="1" noChangeArrowheads="1"/>
            </p:cNvSpPr>
            <p:nvPr/>
          </p:nvSpPr>
          <p:spPr bwMode="auto">
            <a:xfrm>
              <a:off x="2331" y="1038"/>
              <a:ext cx="2015" cy="936"/>
            </a:xfrm>
            <a:custGeom>
              <a:avLst/>
              <a:gdLst>
                <a:gd name="T0" fmla="*/ 5787 w 21600"/>
                <a:gd name="T1" fmla="*/ 0 h 21600"/>
                <a:gd name="T2" fmla="*/ 15812 w 21600"/>
                <a:gd name="T3" fmla="*/ 0 h 21600"/>
                <a:gd name="T4" fmla="*/ 21600 w 21600"/>
                <a:gd name="T5" fmla="*/ 21600 h 21600"/>
                <a:gd name="T6" fmla="*/ 0 w 21600"/>
                <a:gd name="T7" fmla="*/ 21600 h 21600"/>
                <a:gd name="T8" fmla="*/ 5787 w 21600"/>
                <a:gd name="T9" fmla="*/ 500 h 21600"/>
                <a:gd name="T10" fmla="*/ 15812 w 21600"/>
                <a:gd name="T11" fmla="*/ 21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5787" y="0"/>
                  </a:moveTo>
                  <a:lnTo>
                    <a:pt x="15812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5787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buFontTx/>
                <a:buNone/>
              </a:pPr>
              <a:endParaRPr lang="ru-RU"/>
            </a:p>
          </p:txBody>
        </p:sp>
        <p:sp>
          <p:nvSpPr>
            <p:cNvPr id="302085" name="Pyr3"/>
            <p:cNvSpPr>
              <a:spLocks noEditPoints="1" noChangeArrowheads="1"/>
            </p:cNvSpPr>
            <p:nvPr/>
          </p:nvSpPr>
          <p:spPr bwMode="auto">
            <a:xfrm>
              <a:off x="1795" y="1974"/>
              <a:ext cx="3087" cy="935"/>
            </a:xfrm>
            <a:custGeom>
              <a:avLst/>
              <a:gdLst>
                <a:gd name="T0" fmla="*/ 3768 w 21600"/>
                <a:gd name="T1" fmla="*/ 0 h 21600"/>
                <a:gd name="T2" fmla="*/ 17831 w 21600"/>
                <a:gd name="T3" fmla="*/ 0 h 21600"/>
                <a:gd name="T4" fmla="*/ 21600 w 21600"/>
                <a:gd name="T5" fmla="*/ 21600 h 21600"/>
                <a:gd name="T6" fmla="*/ 0 w 21600"/>
                <a:gd name="T7" fmla="*/ 21600 h 21600"/>
                <a:gd name="T8" fmla="*/ 5287 w 21600"/>
                <a:gd name="T9" fmla="*/ 500 h 21600"/>
                <a:gd name="T10" fmla="*/ 16312 w 21600"/>
                <a:gd name="T11" fmla="*/ 21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3768" y="0"/>
                  </a:moveTo>
                  <a:lnTo>
                    <a:pt x="17831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3768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>
                <a:buFontTx/>
                <a:buNone/>
              </a:pPr>
              <a:endParaRPr lang="ru-RU" sz="2000">
                <a:solidFill>
                  <a:schemeClr val="tx1"/>
                </a:solidFill>
              </a:endParaRPr>
            </a:p>
          </p:txBody>
        </p:sp>
        <p:sp>
          <p:nvSpPr>
            <p:cNvPr id="302086" name="Pyr4"/>
            <p:cNvSpPr>
              <a:spLocks noEditPoints="1" noChangeArrowheads="1"/>
            </p:cNvSpPr>
            <p:nvPr/>
          </p:nvSpPr>
          <p:spPr bwMode="auto">
            <a:xfrm>
              <a:off x="1248" y="2904"/>
              <a:ext cx="4176" cy="936"/>
            </a:xfrm>
            <a:custGeom>
              <a:avLst/>
              <a:gdLst>
                <a:gd name="T0" fmla="*/ 2793 w 21600"/>
                <a:gd name="T1" fmla="*/ 0 h 21600"/>
                <a:gd name="T2" fmla="*/ 18806 w 21600"/>
                <a:gd name="T3" fmla="*/ 0 h 21600"/>
                <a:gd name="T4" fmla="*/ 21600 w 21600"/>
                <a:gd name="T5" fmla="*/ 21600 h 21600"/>
                <a:gd name="T6" fmla="*/ 0 w 21600"/>
                <a:gd name="T7" fmla="*/ 21600 h 21600"/>
                <a:gd name="T8" fmla="*/ 3287 w 21600"/>
                <a:gd name="T9" fmla="*/ 500 h 21600"/>
                <a:gd name="T10" fmla="*/ 17312 w 21600"/>
                <a:gd name="T11" fmla="*/ 21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2793" y="0"/>
                  </a:moveTo>
                  <a:lnTo>
                    <a:pt x="18806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2793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>
                <a:buFontTx/>
                <a:buNone/>
              </a:pPr>
              <a:endParaRPr lang="ru-RU" sz="2000">
                <a:solidFill>
                  <a:schemeClr val="tx1"/>
                </a:solidFill>
              </a:endParaRPr>
            </a:p>
          </p:txBody>
        </p:sp>
      </p:grpSp>
      <p:sp>
        <p:nvSpPr>
          <p:cNvPr id="302087" name="AutoShape 7"/>
          <p:cNvSpPr>
            <a:spLocks noChangeArrowheads="1"/>
          </p:cNvSpPr>
          <p:nvPr/>
        </p:nvSpPr>
        <p:spPr bwMode="auto">
          <a:xfrm>
            <a:off x="2843808" y="1078359"/>
            <a:ext cx="3312368" cy="865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66FF">
                  <a:gamma/>
                  <a:shade val="56078"/>
                  <a:invGamma/>
                </a:srgbClr>
              </a:gs>
              <a:gs pos="100000">
                <a:srgbClr val="3366FF">
                  <a:alpha val="5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2088" name="AutoShape 8"/>
          <p:cNvSpPr>
            <a:spLocks noChangeArrowheads="1"/>
          </p:cNvSpPr>
          <p:nvPr/>
        </p:nvSpPr>
        <p:spPr bwMode="auto">
          <a:xfrm>
            <a:off x="3419872" y="2348880"/>
            <a:ext cx="2016224" cy="8651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66FF">
                  <a:gamma/>
                  <a:shade val="56078"/>
                  <a:invGamma/>
                </a:srgbClr>
              </a:gs>
              <a:gs pos="100000">
                <a:srgbClr val="3366FF">
                  <a:alpha val="5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2089" name="AutoShape 9"/>
          <p:cNvSpPr>
            <a:spLocks noChangeArrowheads="1"/>
          </p:cNvSpPr>
          <p:nvPr/>
        </p:nvSpPr>
        <p:spPr bwMode="auto">
          <a:xfrm>
            <a:off x="2627784" y="3645024"/>
            <a:ext cx="3672408" cy="85725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66FF">
                  <a:gamma/>
                  <a:shade val="56078"/>
                  <a:invGamma/>
                </a:srgbClr>
              </a:gs>
              <a:gs pos="100000">
                <a:srgbClr val="3366FF">
                  <a:alpha val="5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2090" name="AutoShape 10"/>
          <p:cNvSpPr>
            <a:spLocks noChangeArrowheads="1"/>
          </p:cNvSpPr>
          <p:nvPr/>
        </p:nvSpPr>
        <p:spPr bwMode="auto">
          <a:xfrm>
            <a:off x="1835695" y="5013176"/>
            <a:ext cx="5256585" cy="85250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66FF">
                  <a:gamma/>
                  <a:shade val="56078"/>
                  <a:invGamma/>
                </a:srgbClr>
              </a:gs>
              <a:gs pos="100000">
                <a:srgbClr val="3366FF">
                  <a:alpha val="5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2091" name="Rectangle 11"/>
          <p:cNvSpPr>
            <a:spLocks noChangeArrowheads="1"/>
          </p:cNvSpPr>
          <p:nvPr/>
        </p:nvSpPr>
        <p:spPr bwMode="auto">
          <a:xfrm>
            <a:off x="107950" y="115888"/>
            <a:ext cx="8856663" cy="584775"/>
          </a:xfrm>
          <a:prstGeom prst="rect">
            <a:avLst/>
          </a:prstGeom>
          <a:noFill/>
          <a:ln w="603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609600" indent="-609600" algn="ctr">
              <a:lnSpc>
                <a:spcPct val="100000"/>
              </a:lnSpc>
              <a:buFontTx/>
              <a:buNone/>
            </a:pPr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Уровни профилактики  инсульта.</a:t>
            </a:r>
            <a:endParaRPr lang="de-DE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</a:endParaRPr>
          </a:p>
        </p:txBody>
      </p:sp>
      <p:sp>
        <p:nvSpPr>
          <p:cNvPr id="302092" name="Text Box 12"/>
          <p:cNvSpPr txBox="1">
            <a:spLocks noChangeArrowheads="1"/>
          </p:cNvSpPr>
          <p:nvPr/>
        </p:nvSpPr>
        <p:spPr bwMode="auto">
          <a:xfrm>
            <a:off x="1616075" y="3957638"/>
            <a:ext cx="56880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endParaRPr lang="ru-RU"/>
          </a:p>
        </p:txBody>
      </p:sp>
      <p:sp>
        <p:nvSpPr>
          <p:cNvPr id="302093" name="Text Box 13"/>
          <p:cNvSpPr txBox="1">
            <a:spLocks noChangeArrowheads="1"/>
          </p:cNvSpPr>
          <p:nvPr/>
        </p:nvSpPr>
        <p:spPr bwMode="auto">
          <a:xfrm>
            <a:off x="1835696" y="5023125"/>
            <a:ext cx="5256584" cy="83099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buFontTx/>
              <a:buNone/>
            </a:pPr>
            <a:r>
              <a:rPr lang="ru-RU" sz="2400" dirty="0">
                <a:solidFill>
                  <a:schemeClr val="accent1"/>
                </a:solidFill>
                <a:latin typeface="+mn-lt"/>
              </a:rPr>
              <a:t>Первичная </a:t>
            </a:r>
            <a:r>
              <a:rPr lang="ru-RU" sz="2400" dirty="0" smtClean="0">
                <a:solidFill>
                  <a:schemeClr val="accent1"/>
                </a:solidFill>
                <a:latin typeface="+mn-lt"/>
              </a:rPr>
              <a:t>профилактика:</a:t>
            </a:r>
            <a:endParaRPr lang="en-US" sz="2400" dirty="0" smtClean="0">
              <a:solidFill>
                <a:schemeClr val="accent1"/>
              </a:solidFill>
              <a:latin typeface="+mn-lt"/>
            </a:endParaRPr>
          </a:p>
          <a:p>
            <a:pPr marL="342900" indent="-342900" algn="ctr">
              <a:buFontTx/>
              <a:buNone/>
            </a:pPr>
            <a:r>
              <a:rPr lang="ru-RU" sz="2400" dirty="0" smtClean="0">
                <a:solidFill>
                  <a:schemeClr val="accent1"/>
                </a:solidFill>
                <a:latin typeface="+mn-lt"/>
              </a:rPr>
              <a:t>популяционная </a:t>
            </a:r>
            <a:r>
              <a:rPr lang="ru-RU" sz="2400" dirty="0" smtClean="0">
                <a:solidFill>
                  <a:schemeClr val="accent1"/>
                </a:solidFill>
                <a:latin typeface="+mn-lt"/>
              </a:rPr>
              <a:t>стратегия</a:t>
            </a:r>
            <a:endParaRPr lang="ru-RU" sz="24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02094" name="Text Box 14"/>
          <p:cNvSpPr txBox="1">
            <a:spLocks noChangeArrowheads="1"/>
          </p:cNvSpPr>
          <p:nvPr/>
        </p:nvSpPr>
        <p:spPr bwMode="auto">
          <a:xfrm>
            <a:off x="2616209" y="3654973"/>
            <a:ext cx="3672408" cy="83099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buFontTx/>
              <a:buNone/>
            </a:pPr>
            <a:r>
              <a:rPr lang="ru-RU" sz="2400" dirty="0">
                <a:solidFill>
                  <a:schemeClr val="accent1"/>
                </a:solidFill>
                <a:latin typeface="+mn-lt"/>
              </a:rPr>
              <a:t>Первичная </a:t>
            </a:r>
            <a:r>
              <a:rPr lang="ru-RU" sz="2400" dirty="0" smtClean="0">
                <a:solidFill>
                  <a:schemeClr val="accent1"/>
                </a:solidFill>
                <a:latin typeface="+mn-lt"/>
              </a:rPr>
              <a:t>профилактика</a:t>
            </a:r>
            <a:endParaRPr lang="en-US" sz="2400" dirty="0" smtClean="0">
              <a:solidFill>
                <a:schemeClr val="accent1"/>
              </a:solidFill>
              <a:latin typeface="+mn-lt"/>
            </a:endParaRPr>
          </a:p>
          <a:p>
            <a:pPr marL="342900" indent="-342900" algn="ctr">
              <a:buFontTx/>
              <a:buNone/>
            </a:pPr>
            <a:r>
              <a:rPr lang="ru-RU" sz="2400" dirty="0" smtClean="0">
                <a:solidFill>
                  <a:schemeClr val="accent1"/>
                </a:solidFill>
                <a:latin typeface="+mn-lt"/>
              </a:rPr>
              <a:t>стратегия </a:t>
            </a:r>
            <a:r>
              <a:rPr lang="ru-RU" sz="2400" dirty="0">
                <a:solidFill>
                  <a:schemeClr val="accent1"/>
                </a:solidFill>
                <a:latin typeface="+mn-lt"/>
              </a:rPr>
              <a:t>высокого риска            </a:t>
            </a:r>
          </a:p>
        </p:txBody>
      </p:sp>
      <p:sp>
        <p:nvSpPr>
          <p:cNvPr id="302095" name="Text Box 15"/>
          <p:cNvSpPr txBox="1">
            <a:spLocks noChangeArrowheads="1"/>
          </p:cNvSpPr>
          <p:nvPr/>
        </p:nvSpPr>
        <p:spPr bwMode="auto">
          <a:xfrm>
            <a:off x="3419872" y="2363564"/>
            <a:ext cx="2016224" cy="83099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buFontTx/>
              <a:buNone/>
            </a:pPr>
            <a:r>
              <a:rPr lang="ru-RU" sz="2400" dirty="0">
                <a:solidFill>
                  <a:schemeClr val="accent1"/>
                </a:solidFill>
                <a:latin typeface="+mn-lt"/>
              </a:rPr>
              <a:t>Лечение </a:t>
            </a:r>
          </a:p>
          <a:p>
            <a:pPr marL="342900" indent="-342900" algn="ctr">
              <a:buFontTx/>
              <a:buNone/>
            </a:pPr>
            <a:r>
              <a:rPr lang="ru-RU" sz="2400" dirty="0" smtClean="0">
                <a:solidFill>
                  <a:schemeClr val="accent1"/>
                </a:solidFill>
                <a:latin typeface="+mn-lt"/>
              </a:rPr>
              <a:t>инсульта</a:t>
            </a:r>
            <a:endParaRPr lang="ru-RU" sz="24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02096" name="Text Box 16"/>
          <p:cNvSpPr txBox="1">
            <a:spLocks noChangeArrowheads="1"/>
          </p:cNvSpPr>
          <p:nvPr/>
        </p:nvSpPr>
        <p:spPr bwMode="auto">
          <a:xfrm>
            <a:off x="2881091" y="1097410"/>
            <a:ext cx="3240360" cy="83099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buFontTx/>
              <a:buNone/>
            </a:pPr>
            <a:r>
              <a:rPr lang="ru-RU" sz="2400" dirty="0">
                <a:solidFill>
                  <a:schemeClr val="accent1"/>
                </a:solidFill>
                <a:latin typeface="+mn-lt"/>
              </a:rPr>
              <a:t>Вторичная </a:t>
            </a:r>
            <a:endParaRPr lang="ru-RU" sz="2400" dirty="0" smtClean="0">
              <a:solidFill>
                <a:schemeClr val="accent1"/>
              </a:solidFill>
              <a:latin typeface="+mn-lt"/>
            </a:endParaRPr>
          </a:p>
          <a:p>
            <a:pPr marL="342900" indent="-342900" algn="ctr">
              <a:buFontTx/>
              <a:buNone/>
            </a:pPr>
            <a:r>
              <a:rPr lang="ru-RU" sz="2400" dirty="0" smtClean="0">
                <a:solidFill>
                  <a:schemeClr val="accent1"/>
                </a:solidFill>
                <a:latin typeface="+mn-lt"/>
              </a:rPr>
              <a:t>профилактика инсульта</a:t>
            </a:r>
            <a:endParaRPr lang="ru-RU" sz="2400" dirty="0">
              <a:solidFill>
                <a:schemeClr val="accent1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"/>
          <p:cNvSpPr>
            <a:spLocks noChangeArrowheads="1"/>
          </p:cNvSpPr>
          <p:nvPr/>
        </p:nvSpPr>
        <p:spPr bwMode="auto">
          <a:xfrm>
            <a:off x="500034" y="257274"/>
            <a:ext cx="7993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3200" dirty="0">
                <a:solidFill>
                  <a:srgbClr val="E20A16"/>
                </a:solidFill>
                <a:latin typeface="+mj-lt"/>
              </a:rPr>
              <a:t>Асимптомный стеноз сонных артерий</a:t>
            </a:r>
          </a:p>
        </p:txBody>
      </p:sp>
      <p:sp>
        <p:nvSpPr>
          <p:cNvPr id="402435" name="Rectangle 3"/>
          <p:cNvSpPr>
            <a:spLocks noChangeArrowheads="1"/>
          </p:cNvSpPr>
          <p:nvPr/>
        </p:nvSpPr>
        <p:spPr bwMode="auto">
          <a:xfrm>
            <a:off x="385763" y="1196752"/>
            <a:ext cx="82296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lnSpc>
                <a:spcPct val="100000"/>
              </a:lnSpc>
              <a:buFont typeface="Arial" pitchFamily="34" charset="0"/>
              <a:buChar char="•"/>
            </a:pPr>
            <a:r>
              <a:rPr lang="ru-RU" sz="2400" dirty="0">
                <a:latin typeface="+mj-lt"/>
              </a:rPr>
              <a:t>Отмечено пятилетнее уменьшение относительного риска на 53% инсульта при  каротидной эндатероктомии</a:t>
            </a:r>
          </a:p>
          <a:p>
            <a:pPr marL="342900" indent="-342900">
              <a:lnSpc>
                <a:spcPct val="100000"/>
              </a:lnSpc>
              <a:buFont typeface="Arial" pitchFamily="34" charset="0"/>
              <a:buChar char="•"/>
            </a:pPr>
            <a:endParaRPr lang="ru-RU" sz="2400" dirty="0">
              <a:latin typeface="+mj-lt"/>
            </a:endParaRPr>
          </a:p>
          <a:p>
            <a:pPr marL="342900" indent="-342900">
              <a:lnSpc>
                <a:spcPct val="100000"/>
              </a:lnSpc>
              <a:buFont typeface="Arial" pitchFamily="34" charset="0"/>
              <a:buChar char="•"/>
            </a:pPr>
            <a:r>
              <a:rPr lang="ru-RU" sz="2400" dirty="0">
                <a:latin typeface="+mj-lt"/>
              </a:rPr>
              <a:t>Уменьшение абсолютного риска инсульта при хирургическом лечении сопоставимо с таковым медикаментозной терапии (</a:t>
            </a:r>
            <a:r>
              <a:rPr lang="en-US" sz="2400" dirty="0">
                <a:latin typeface="+mj-lt"/>
              </a:rPr>
              <a:t>ACAS Executive Committee, 1995) </a:t>
            </a:r>
            <a:r>
              <a:rPr lang="ru-RU" sz="2400" dirty="0">
                <a:latin typeface="+mj-lt"/>
              </a:rPr>
              <a:t>(результаты мета-анализа 5 исследований хирургического </a:t>
            </a:r>
            <a:r>
              <a:rPr lang="ru-RU" sz="2400" dirty="0" smtClean="0">
                <a:latin typeface="+mj-lt"/>
              </a:rPr>
              <a:t>лечения)</a:t>
            </a:r>
            <a:endParaRPr lang="ru-RU" sz="2400" dirty="0">
              <a:latin typeface="+mj-lt"/>
            </a:endParaRPr>
          </a:p>
          <a:p>
            <a:pPr marL="342900" indent="-342900">
              <a:lnSpc>
                <a:spcPct val="100000"/>
              </a:lnSpc>
              <a:buFont typeface="Arial" pitchFamily="34" charset="0"/>
              <a:buChar char="•"/>
            </a:pPr>
            <a:endParaRPr lang="en-US" sz="2400" dirty="0">
              <a:latin typeface="+mj-lt"/>
            </a:endParaRPr>
          </a:p>
          <a:p>
            <a:pPr marL="342900" indent="-342900">
              <a:lnSpc>
                <a:spcPct val="100000"/>
              </a:lnSpc>
              <a:buFont typeface="Arial" pitchFamily="34" charset="0"/>
              <a:buChar char="•"/>
            </a:pPr>
            <a:r>
              <a:rPr lang="ru-RU" sz="2400" dirty="0">
                <a:latin typeface="+mj-lt"/>
              </a:rPr>
              <a:t>Каротидная эндатероктомия может быть выполнена у пациентов с 60-99% стенозом ВСА. Риск инсульта или смерти, связанной с операцией, должен быть менее 3% с вероятностью выживания, по крайней мере, 5 лет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ChangeArrowheads="1"/>
          </p:cNvSpPr>
          <p:nvPr/>
        </p:nvSpPr>
        <p:spPr bwMode="auto">
          <a:xfrm>
            <a:off x="35496" y="223551"/>
            <a:ext cx="90360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3200" dirty="0">
                <a:solidFill>
                  <a:srgbClr val="FF0000"/>
                </a:solidFill>
                <a:latin typeface="+mj-lt"/>
              </a:rPr>
              <a:t>Потенциальное снижение риска инсульта </a:t>
            </a:r>
            <a:endParaRPr lang="de-DE" sz="32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04131" name="Rectangle 3"/>
          <p:cNvSpPr>
            <a:spLocks noChangeArrowheads="1"/>
          </p:cNvSpPr>
          <p:nvPr/>
        </p:nvSpPr>
        <p:spPr bwMode="auto">
          <a:xfrm>
            <a:off x="3203575" y="5108575"/>
            <a:ext cx="5832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b="1" dirty="0">
                <a:latin typeface="+mn-lt"/>
              </a:rPr>
              <a:t>68% (</a:t>
            </a:r>
            <a:r>
              <a:rPr lang="ru-RU" b="1" dirty="0" err="1">
                <a:latin typeface="+mn-lt"/>
              </a:rPr>
              <a:t>варфарин</a:t>
            </a:r>
            <a:r>
              <a:rPr lang="de-DE" b="1" dirty="0">
                <a:latin typeface="+mn-lt"/>
              </a:rPr>
              <a:t>)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b="1" dirty="0">
                <a:latin typeface="+mn-lt"/>
              </a:rPr>
              <a:t>21% </a:t>
            </a:r>
            <a:r>
              <a:rPr lang="ru-RU" b="1" dirty="0">
                <a:latin typeface="+mn-lt"/>
              </a:rPr>
              <a:t>(ацетилсалициловая кислота</a:t>
            </a:r>
            <a:r>
              <a:rPr lang="de-DE" b="1" dirty="0">
                <a:latin typeface="+mn-lt"/>
              </a:rPr>
              <a:t>)</a:t>
            </a:r>
            <a:endParaRPr lang="ru-RU" b="1" dirty="0">
              <a:latin typeface="+mn-lt"/>
            </a:endParaRPr>
          </a:p>
        </p:txBody>
      </p:sp>
      <p:sp>
        <p:nvSpPr>
          <p:cNvPr id="304132" name="Rectangle 4"/>
          <p:cNvSpPr>
            <a:spLocks noChangeArrowheads="1"/>
          </p:cNvSpPr>
          <p:nvPr/>
        </p:nvSpPr>
        <p:spPr bwMode="auto">
          <a:xfrm>
            <a:off x="467544" y="5108575"/>
            <a:ext cx="28844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b="1" dirty="0">
                <a:latin typeface="+mn-lt"/>
              </a:rPr>
              <a:t>Мерцательная аритмия</a:t>
            </a:r>
            <a:br>
              <a:rPr lang="ru-RU" b="1" dirty="0">
                <a:latin typeface="+mn-lt"/>
              </a:rPr>
            </a:br>
            <a:r>
              <a:rPr lang="de-DE" b="1" dirty="0">
                <a:latin typeface="+mn-lt"/>
              </a:rPr>
              <a:t>(</a:t>
            </a:r>
            <a:r>
              <a:rPr lang="ru-RU" b="1" dirty="0">
                <a:latin typeface="+mn-lt"/>
              </a:rPr>
              <a:t>не клапанная</a:t>
            </a:r>
            <a:r>
              <a:rPr lang="de-DE" b="1" dirty="0">
                <a:latin typeface="+mn-lt"/>
              </a:rPr>
              <a:t>)</a:t>
            </a:r>
            <a:endParaRPr lang="ru-RU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04133" name="Rectangle 5"/>
          <p:cNvSpPr>
            <a:spLocks noChangeArrowheads="1"/>
          </p:cNvSpPr>
          <p:nvPr/>
        </p:nvSpPr>
        <p:spPr bwMode="auto">
          <a:xfrm>
            <a:off x="3203575" y="4432300"/>
            <a:ext cx="5832475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de-DE" b="1" dirty="0">
                <a:latin typeface="+mn-lt"/>
              </a:rPr>
              <a:t>20-30% </a:t>
            </a:r>
            <a:r>
              <a:rPr lang="ru-RU" b="1" dirty="0">
                <a:latin typeface="+mn-lt"/>
              </a:rPr>
              <a:t>при приеме статинов у пациентов с установленным ИБС</a:t>
            </a:r>
            <a:endParaRPr lang="ru-RU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04134" name="Rectangle 6"/>
          <p:cNvSpPr>
            <a:spLocks noChangeArrowheads="1"/>
          </p:cNvSpPr>
          <p:nvPr/>
        </p:nvSpPr>
        <p:spPr bwMode="auto">
          <a:xfrm>
            <a:off x="467544" y="4597400"/>
            <a:ext cx="28844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buFontTx/>
              <a:buNone/>
            </a:pPr>
            <a:r>
              <a:rPr lang="ru-RU" b="1" dirty="0">
                <a:latin typeface="+mn-lt"/>
              </a:rPr>
              <a:t>Гиперлипидемия</a:t>
            </a:r>
          </a:p>
        </p:txBody>
      </p:sp>
      <p:sp>
        <p:nvSpPr>
          <p:cNvPr id="304135" name="Rectangle 7"/>
          <p:cNvSpPr>
            <a:spLocks noChangeArrowheads="1"/>
          </p:cNvSpPr>
          <p:nvPr/>
        </p:nvSpPr>
        <p:spPr bwMode="auto">
          <a:xfrm>
            <a:off x="3203575" y="3608388"/>
            <a:ext cx="5832475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de-DE" b="1" dirty="0">
                <a:latin typeface="+mn-lt"/>
              </a:rPr>
              <a:t>44% </a:t>
            </a:r>
            <a:r>
              <a:rPr lang="ru-RU" b="1" dirty="0">
                <a:latin typeface="+mn-lt"/>
              </a:rPr>
              <a:t>снижения риска у страдающих гипертонией пациентов с диабетом при надежном контроле АД</a:t>
            </a:r>
            <a:endParaRPr lang="ru-RU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04136" name="Rectangle 8"/>
          <p:cNvSpPr>
            <a:spLocks noChangeArrowheads="1"/>
          </p:cNvSpPr>
          <p:nvPr/>
        </p:nvSpPr>
        <p:spPr bwMode="auto">
          <a:xfrm>
            <a:off x="467544" y="3878263"/>
            <a:ext cx="28844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buFontTx/>
              <a:buNone/>
            </a:pPr>
            <a:r>
              <a:rPr lang="ru-RU" b="1" dirty="0">
                <a:latin typeface="+mn-lt"/>
              </a:rPr>
              <a:t>Диабет</a:t>
            </a:r>
          </a:p>
        </p:txBody>
      </p:sp>
      <p:sp>
        <p:nvSpPr>
          <p:cNvPr id="304137" name="Rectangle 9"/>
          <p:cNvSpPr>
            <a:spLocks noChangeArrowheads="1"/>
          </p:cNvSpPr>
          <p:nvPr/>
        </p:nvSpPr>
        <p:spPr bwMode="auto">
          <a:xfrm>
            <a:off x="3131840" y="2479675"/>
            <a:ext cx="58324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buFontTx/>
              <a:buNone/>
            </a:pPr>
            <a:r>
              <a:rPr lang="de-DE" b="1" dirty="0">
                <a:latin typeface="+mn-lt"/>
              </a:rPr>
              <a:t>50% </a:t>
            </a:r>
            <a:r>
              <a:rPr lang="ru-RU" b="1" dirty="0">
                <a:latin typeface="+mn-lt"/>
              </a:rPr>
              <a:t>в течение </a:t>
            </a:r>
            <a:r>
              <a:rPr lang="de-DE" b="1" dirty="0">
                <a:latin typeface="+mn-lt"/>
              </a:rPr>
              <a:t>1 </a:t>
            </a:r>
            <a:r>
              <a:rPr lang="ru-RU" b="1" dirty="0">
                <a:latin typeface="+mn-lt"/>
              </a:rPr>
              <a:t>года</a:t>
            </a:r>
            <a:r>
              <a:rPr lang="de-DE" b="1" dirty="0">
                <a:latin typeface="+mn-lt"/>
              </a:rPr>
              <a:t>, </a:t>
            </a:r>
            <a:r>
              <a:rPr lang="ru-RU" b="1" dirty="0">
                <a:latin typeface="+mn-lt"/>
              </a:rPr>
              <a:t>риск развития инсульта после прекращения курения через 5 лет достигает такового у некурящих</a:t>
            </a:r>
          </a:p>
        </p:txBody>
      </p:sp>
      <p:sp>
        <p:nvSpPr>
          <p:cNvPr id="304138" name="Rectangle 10"/>
          <p:cNvSpPr>
            <a:spLocks noChangeArrowheads="1"/>
          </p:cNvSpPr>
          <p:nvPr/>
        </p:nvSpPr>
        <p:spPr bwMode="auto">
          <a:xfrm>
            <a:off x="468313" y="2797175"/>
            <a:ext cx="2884487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b="1" dirty="0">
                <a:latin typeface="+mn-lt"/>
              </a:rPr>
              <a:t>Курение</a:t>
            </a:r>
            <a:r>
              <a:rPr lang="de-DE" b="1" dirty="0">
                <a:latin typeface="+mn-lt"/>
              </a:rPr>
              <a:t> </a:t>
            </a:r>
            <a:endParaRPr lang="ru-RU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04139" name="Rectangle 11"/>
          <p:cNvSpPr>
            <a:spLocks noChangeArrowheads="1"/>
          </p:cNvSpPr>
          <p:nvPr/>
        </p:nvSpPr>
        <p:spPr bwMode="auto">
          <a:xfrm>
            <a:off x="3131840" y="1933575"/>
            <a:ext cx="5832475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de-DE" b="1" dirty="0">
                <a:latin typeface="+mn-lt"/>
              </a:rPr>
              <a:t>30% - 40%</a:t>
            </a:r>
            <a:endParaRPr lang="ru-RU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04140" name="Rectangle 12"/>
          <p:cNvSpPr>
            <a:spLocks noChangeArrowheads="1"/>
          </p:cNvSpPr>
          <p:nvPr/>
        </p:nvSpPr>
        <p:spPr bwMode="auto">
          <a:xfrm>
            <a:off x="463376" y="1862138"/>
            <a:ext cx="2884488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b="1" dirty="0">
                <a:latin typeface="+mn-lt"/>
              </a:rPr>
              <a:t>Гипертония</a:t>
            </a:r>
            <a:endParaRPr lang="ru-RU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04141" name="Rectangle 13"/>
          <p:cNvSpPr>
            <a:spLocks noChangeArrowheads="1"/>
          </p:cNvSpPr>
          <p:nvPr/>
        </p:nvSpPr>
        <p:spPr bwMode="auto">
          <a:xfrm>
            <a:off x="3352800" y="1196430"/>
            <a:ext cx="5253038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200" b="1" dirty="0">
                <a:solidFill>
                  <a:srgbClr val="E20A16"/>
                </a:solidFill>
                <a:latin typeface="+mn-lt"/>
              </a:rPr>
              <a:t>Степень</a:t>
            </a:r>
            <a:r>
              <a:rPr lang="ru-RU" sz="2200" b="1" dirty="0">
                <a:solidFill>
                  <a:srgbClr val="E20A16"/>
                </a:solidFill>
              </a:rPr>
              <a:t> снижения риска</a:t>
            </a:r>
          </a:p>
        </p:txBody>
      </p:sp>
      <p:sp>
        <p:nvSpPr>
          <p:cNvPr id="304142" name="Rectangle 14"/>
          <p:cNvSpPr>
            <a:spLocks noChangeArrowheads="1"/>
          </p:cNvSpPr>
          <p:nvPr/>
        </p:nvSpPr>
        <p:spPr bwMode="auto">
          <a:xfrm>
            <a:off x="463377" y="1142984"/>
            <a:ext cx="28844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buFontTx/>
              <a:buNone/>
            </a:pPr>
            <a:r>
              <a:rPr lang="ru-RU" sz="2200" b="1" dirty="0">
                <a:solidFill>
                  <a:srgbClr val="E20A16"/>
                </a:solidFill>
                <a:latin typeface="+mn-lt"/>
              </a:rPr>
              <a:t>Фактор</a:t>
            </a:r>
          </a:p>
        </p:txBody>
      </p:sp>
      <p:sp>
        <p:nvSpPr>
          <p:cNvPr id="304143" name="Line 15"/>
          <p:cNvSpPr>
            <a:spLocks noChangeShapeType="1"/>
          </p:cNvSpPr>
          <p:nvPr/>
        </p:nvSpPr>
        <p:spPr bwMode="auto">
          <a:xfrm>
            <a:off x="468313" y="1125538"/>
            <a:ext cx="2884487" cy="0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04144" name="Line 16"/>
          <p:cNvSpPr>
            <a:spLocks noChangeShapeType="1"/>
          </p:cNvSpPr>
          <p:nvPr/>
        </p:nvSpPr>
        <p:spPr bwMode="auto">
          <a:xfrm>
            <a:off x="468313" y="1803400"/>
            <a:ext cx="81375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latin typeface="+mn-lt"/>
            </a:endParaRPr>
          </a:p>
        </p:txBody>
      </p:sp>
      <p:sp>
        <p:nvSpPr>
          <p:cNvPr id="304145" name="Line 17"/>
          <p:cNvSpPr>
            <a:spLocks noChangeShapeType="1"/>
          </p:cNvSpPr>
          <p:nvPr/>
        </p:nvSpPr>
        <p:spPr bwMode="auto">
          <a:xfrm>
            <a:off x="468313" y="2479675"/>
            <a:ext cx="85677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latin typeface="+mn-lt"/>
            </a:endParaRPr>
          </a:p>
        </p:txBody>
      </p:sp>
      <p:sp>
        <p:nvSpPr>
          <p:cNvPr id="304146" name="Line 18"/>
          <p:cNvSpPr>
            <a:spLocks noChangeShapeType="1"/>
          </p:cNvSpPr>
          <p:nvPr/>
        </p:nvSpPr>
        <p:spPr bwMode="auto">
          <a:xfrm>
            <a:off x="541338" y="3608388"/>
            <a:ext cx="84947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latin typeface="+mn-lt"/>
            </a:endParaRPr>
          </a:p>
        </p:txBody>
      </p:sp>
      <p:sp>
        <p:nvSpPr>
          <p:cNvPr id="304147" name="Line 19"/>
          <p:cNvSpPr>
            <a:spLocks noChangeShapeType="1"/>
          </p:cNvSpPr>
          <p:nvPr/>
        </p:nvSpPr>
        <p:spPr bwMode="auto">
          <a:xfrm>
            <a:off x="541338" y="4432300"/>
            <a:ext cx="84947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latin typeface="+mn-lt"/>
            </a:endParaRPr>
          </a:p>
        </p:txBody>
      </p:sp>
      <p:sp>
        <p:nvSpPr>
          <p:cNvPr id="304148" name="Line 20"/>
          <p:cNvSpPr>
            <a:spLocks noChangeShapeType="1"/>
          </p:cNvSpPr>
          <p:nvPr/>
        </p:nvSpPr>
        <p:spPr bwMode="auto">
          <a:xfrm>
            <a:off x="541338" y="5108575"/>
            <a:ext cx="84947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latin typeface="+mn-lt"/>
            </a:endParaRPr>
          </a:p>
        </p:txBody>
      </p:sp>
      <p:sp>
        <p:nvSpPr>
          <p:cNvPr id="304149" name="Line 21"/>
          <p:cNvSpPr>
            <a:spLocks noChangeShapeType="1"/>
          </p:cNvSpPr>
          <p:nvPr/>
        </p:nvSpPr>
        <p:spPr bwMode="auto">
          <a:xfrm>
            <a:off x="541338" y="5808663"/>
            <a:ext cx="2884487" cy="0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latin typeface="+mn-lt"/>
            </a:endParaRPr>
          </a:p>
        </p:txBody>
      </p:sp>
      <p:sp>
        <p:nvSpPr>
          <p:cNvPr id="304150" name="Line 22"/>
          <p:cNvSpPr>
            <a:spLocks noChangeShapeType="1"/>
          </p:cNvSpPr>
          <p:nvPr/>
        </p:nvSpPr>
        <p:spPr bwMode="auto">
          <a:xfrm>
            <a:off x="468313" y="1125538"/>
            <a:ext cx="0" cy="677862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04151" name="Line 23"/>
          <p:cNvSpPr>
            <a:spLocks noChangeShapeType="1"/>
          </p:cNvSpPr>
          <p:nvPr/>
        </p:nvSpPr>
        <p:spPr bwMode="auto">
          <a:xfrm>
            <a:off x="3205163" y="1141413"/>
            <a:ext cx="0" cy="50244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04152" name="Line 24"/>
          <p:cNvSpPr>
            <a:spLocks noChangeShapeType="1"/>
          </p:cNvSpPr>
          <p:nvPr/>
        </p:nvSpPr>
        <p:spPr bwMode="auto">
          <a:xfrm>
            <a:off x="8605838" y="1125538"/>
            <a:ext cx="0" cy="677862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04153" name="Line 25"/>
          <p:cNvSpPr>
            <a:spLocks noChangeShapeType="1"/>
          </p:cNvSpPr>
          <p:nvPr/>
        </p:nvSpPr>
        <p:spPr bwMode="auto">
          <a:xfrm>
            <a:off x="3352800" y="1125538"/>
            <a:ext cx="5253038" cy="0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04154" name="Line 26"/>
          <p:cNvSpPr>
            <a:spLocks noChangeShapeType="1"/>
          </p:cNvSpPr>
          <p:nvPr/>
        </p:nvSpPr>
        <p:spPr bwMode="auto">
          <a:xfrm>
            <a:off x="468313" y="1803400"/>
            <a:ext cx="0" cy="676275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latin typeface="+mn-lt"/>
            </a:endParaRPr>
          </a:p>
        </p:txBody>
      </p:sp>
      <p:sp>
        <p:nvSpPr>
          <p:cNvPr id="304155" name="Line 27"/>
          <p:cNvSpPr>
            <a:spLocks noChangeShapeType="1"/>
          </p:cNvSpPr>
          <p:nvPr/>
        </p:nvSpPr>
        <p:spPr bwMode="auto">
          <a:xfrm>
            <a:off x="8605838" y="1803400"/>
            <a:ext cx="0" cy="676275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latin typeface="+mn-lt"/>
            </a:endParaRPr>
          </a:p>
        </p:txBody>
      </p:sp>
      <p:sp>
        <p:nvSpPr>
          <p:cNvPr id="304156" name="Line 28"/>
          <p:cNvSpPr>
            <a:spLocks noChangeShapeType="1"/>
          </p:cNvSpPr>
          <p:nvPr/>
        </p:nvSpPr>
        <p:spPr bwMode="auto">
          <a:xfrm>
            <a:off x="468313" y="2479675"/>
            <a:ext cx="0" cy="700088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latin typeface="+mn-lt"/>
            </a:endParaRPr>
          </a:p>
        </p:txBody>
      </p:sp>
      <p:sp>
        <p:nvSpPr>
          <p:cNvPr id="304157" name="Line 29"/>
          <p:cNvSpPr>
            <a:spLocks noChangeShapeType="1"/>
          </p:cNvSpPr>
          <p:nvPr/>
        </p:nvSpPr>
        <p:spPr bwMode="auto">
          <a:xfrm>
            <a:off x="8605838" y="2479675"/>
            <a:ext cx="0" cy="700088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latin typeface="+mn-lt"/>
            </a:endParaRPr>
          </a:p>
        </p:txBody>
      </p:sp>
      <p:sp>
        <p:nvSpPr>
          <p:cNvPr id="304158" name="Line 30"/>
          <p:cNvSpPr>
            <a:spLocks noChangeShapeType="1"/>
          </p:cNvSpPr>
          <p:nvPr/>
        </p:nvSpPr>
        <p:spPr bwMode="auto">
          <a:xfrm>
            <a:off x="541338" y="3608388"/>
            <a:ext cx="0" cy="823912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latin typeface="+mn-lt"/>
            </a:endParaRPr>
          </a:p>
        </p:txBody>
      </p:sp>
      <p:sp>
        <p:nvSpPr>
          <p:cNvPr id="304159" name="Line 31"/>
          <p:cNvSpPr>
            <a:spLocks noChangeShapeType="1"/>
          </p:cNvSpPr>
          <p:nvPr/>
        </p:nvSpPr>
        <p:spPr bwMode="auto">
          <a:xfrm>
            <a:off x="8678863" y="3608388"/>
            <a:ext cx="0" cy="823912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latin typeface="+mn-lt"/>
            </a:endParaRPr>
          </a:p>
        </p:txBody>
      </p:sp>
      <p:sp>
        <p:nvSpPr>
          <p:cNvPr id="304160" name="Line 32"/>
          <p:cNvSpPr>
            <a:spLocks noChangeShapeType="1"/>
          </p:cNvSpPr>
          <p:nvPr/>
        </p:nvSpPr>
        <p:spPr bwMode="auto">
          <a:xfrm>
            <a:off x="541338" y="4432300"/>
            <a:ext cx="0" cy="676275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latin typeface="+mn-lt"/>
            </a:endParaRPr>
          </a:p>
        </p:txBody>
      </p:sp>
      <p:sp>
        <p:nvSpPr>
          <p:cNvPr id="304161" name="Line 33"/>
          <p:cNvSpPr>
            <a:spLocks noChangeShapeType="1"/>
          </p:cNvSpPr>
          <p:nvPr/>
        </p:nvSpPr>
        <p:spPr bwMode="auto">
          <a:xfrm>
            <a:off x="8678863" y="4432300"/>
            <a:ext cx="0" cy="676275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latin typeface="+mn-lt"/>
            </a:endParaRPr>
          </a:p>
        </p:txBody>
      </p:sp>
      <p:sp>
        <p:nvSpPr>
          <p:cNvPr id="304162" name="Line 34"/>
          <p:cNvSpPr>
            <a:spLocks noChangeShapeType="1"/>
          </p:cNvSpPr>
          <p:nvPr/>
        </p:nvSpPr>
        <p:spPr bwMode="auto">
          <a:xfrm>
            <a:off x="541338" y="5108575"/>
            <a:ext cx="0" cy="700088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latin typeface="+mn-lt"/>
            </a:endParaRPr>
          </a:p>
        </p:txBody>
      </p:sp>
      <p:sp>
        <p:nvSpPr>
          <p:cNvPr id="304163" name="Line 35"/>
          <p:cNvSpPr>
            <a:spLocks noChangeShapeType="1"/>
          </p:cNvSpPr>
          <p:nvPr/>
        </p:nvSpPr>
        <p:spPr bwMode="auto">
          <a:xfrm>
            <a:off x="8678863" y="5108575"/>
            <a:ext cx="0" cy="700088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latin typeface="+mn-lt"/>
            </a:endParaRPr>
          </a:p>
        </p:txBody>
      </p:sp>
      <p:sp>
        <p:nvSpPr>
          <p:cNvPr id="304164" name="Line 36"/>
          <p:cNvSpPr>
            <a:spLocks noChangeShapeType="1"/>
          </p:cNvSpPr>
          <p:nvPr/>
        </p:nvSpPr>
        <p:spPr bwMode="auto">
          <a:xfrm>
            <a:off x="3425825" y="5808663"/>
            <a:ext cx="5253038" cy="0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latin typeface="+mn-lt"/>
            </a:endParaRPr>
          </a:p>
        </p:txBody>
      </p:sp>
      <p:sp>
        <p:nvSpPr>
          <p:cNvPr id="304165" name="Text Box 37"/>
          <p:cNvSpPr txBox="1">
            <a:spLocks noChangeArrowheads="1"/>
          </p:cNvSpPr>
          <p:nvPr/>
        </p:nvSpPr>
        <p:spPr bwMode="auto">
          <a:xfrm>
            <a:off x="107950" y="6407150"/>
            <a:ext cx="885666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400" b="1" dirty="0">
                <a:solidFill>
                  <a:schemeClr val="bg1"/>
                </a:solidFill>
              </a:rPr>
              <a:t>AHA Guidelines,</a:t>
            </a:r>
            <a:r>
              <a:rPr lang="de-DE" sz="1400" b="1" dirty="0">
                <a:solidFill>
                  <a:schemeClr val="bg1"/>
                </a:solidFill>
              </a:rPr>
              <a:t> </a:t>
            </a:r>
            <a:r>
              <a:rPr lang="de-DE" sz="1400" b="1" dirty="0" err="1">
                <a:solidFill>
                  <a:schemeClr val="bg1"/>
                </a:solidFill>
              </a:rPr>
              <a:t>Adapted</a:t>
            </a:r>
            <a:r>
              <a:rPr lang="de-DE" sz="1400" b="1" dirty="0">
                <a:solidFill>
                  <a:schemeClr val="bg1"/>
                </a:solidFill>
              </a:rPr>
              <a:t> </a:t>
            </a:r>
            <a:r>
              <a:rPr lang="de-DE" sz="1400" b="1" dirty="0" err="1">
                <a:solidFill>
                  <a:schemeClr val="bg1"/>
                </a:solidFill>
              </a:rPr>
              <a:t>from</a:t>
            </a:r>
            <a:r>
              <a:rPr lang="de-DE" sz="1400" b="1" dirty="0">
                <a:solidFill>
                  <a:schemeClr val="bg1"/>
                </a:solidFill>
              </a:rPr>
              <a:t> Goldstein, et al. </a:t>
            </a:r>
            <a:r>
              <a:rPr lang="de-DE" sz="1400" b="1" i="1" dirty="0" err="1">
                <a:solidFill>
                  <a:schemeClr val="bg1"/>
                </a:solidFill>
              </a:rPr>
              <a:t>Circulation</a:t>
            </a:r>
            <a:r>
              <a:rPr lang="de-DE" sz="1400" b="1" dirty="0">
                <a:solidFill>
                  <a:schemeClr val="bg1"/>
                </a:solidFill>
              </a:rPr>
              <a:t> 2001;103:163-182.</a:t>
            </a:r>
          </a:p>
        </p:txBody>
      </p:sp>
      <p:sp>
        <p:nvSpPr>
          <p:cNvPr id="304166" name="Rectangle 38"/>
          <p:cNvSpPr>
            <a:spLocks noChangeArrowheads="1"/>
          </p:cNvSpPr>
          <p:nvPr/>
        </p:nvSpPr>
        <p:spPr bwMode="auto">
          <a:xfrm>
            <a:off x="0" y="6308725"/>
            <a:ext cx="9144000" cy="36513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100000">
                <a:srgbClr val="6699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46856" y="1124744"/>
            <a:ext cx="8229600" cy="3024336"/>
          </a:xfrm>
        </p:spPr>
        <p:txBody>
          <a:bodyPr/>
          <a:lstStyle/>
          <a:p>
            <a:pPr algn="ctr"/>
            <a:r>
              <a:rPr lang="ru-RU" sz="4000" b="1" u="sng" dirty="0" smtClean="0">
                <a:solidFill>
                  <a:schemeClr val="accent2"/>
                </a:solidFill>
              </a:rPr>
              <a:t>Вторичная профилактика инсульта</a:t>
            </a:r>
            <a:r>
              <a:rPr lang="ru-RU" sz="4000" dirty="0" smtClean="0"/>
              <a:t> </a:t>
            </a:r>
            <a:r>
              <a:rPr lang="ru-RU" sz="4000" dirty="0" smtClean="0"/>
              <a:t>это </a:t>
            </a:r>
            <a:r>
              <a:rPr lang="ru-RU" sz="4000" dirty="0" smtClean="0"/>
              <a:t>комплекс мер для уменьшения риска развития вторичного острого нарушения мозгового кровообращения.</a:t>
            </a:r>
            <a:endParaRPr lang="ru-RU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3266" name="Picture 2" descr="Best brain fain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6388" y="2219325"/>
            <a:ext cx="4645025" cy="4064000"/>
          </a:xfrm>
          <a:prstGeom prst="rect">
            <a:avLst/>
          </a:prstGeom>
          <a:noFill/>
        </p:spPr>
      </p:pic>
      <p:sp>
        <p:nvSpPr>
          <p:cNvPr id="523268" name="Rectangle 4"/>
          <p:cNvSpPr>
            <a:spLocks noChangeArrowheads="1"/>
          </p:cNvSpPr>
          <p:nvPr/>
        </p:nvSpPr>
        <p:spPr bwMode="auto">
          <a:xfrm>
            <a:off x="760040" y="4581128"/>
            <a:ext cx="7772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Необходим пожизненный прием препаратов!</a:t>
            </a:r>
          </a:p>
        </p:txBody>
      </p:sp>
      <p:sp>
        <p:nvSpPr>
          <p:cNvPr id="523269" name="Text Box 5"/>
          <p:cNvSpPr txBox="1">
            <a:spLocks noChangeArrowheads="1"/>
          </p:cNvSpPr>
          <p:nvPr/>
        </p:nvSpPr>
        <p:spPr bwMode="auto">
          <a:xfrm>
            <a:off x="971600" y="1700808"/>
            <a:ext cx="72009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ru-RU" sz="4000" dirty="0">
                <a:latin typeface="+mn-lt"/>
              </a:rPr>
              <a:t>Выбор индивидуальной программы профилактики определяется факторами риска и типом инсульта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99344" y="146050"/>
            <a:ext cx="7345064" cy="690662"/>
          </a:xfrm>
        </p:spPr>
        <p:txBody>
          <a:bodyPr/>
          <a:lstStyle/>
          <a:p>
            <a:pPr algn="ctr"/>
            <a:r>
              <a:rPr lang="ru-RU" sz="3200" dirty="0" smtClean="0"/>
              <a:t>Вторичная профилактика </a:t>
            </a:r>
            <a:r>
              <a:rPr lang="ru-RU" sz="3200" dirty="0" smtClean="0"/>
              <a:t>инсульта</a:t>
            </a:r>
            <a:endParaRPr lang="ru-RU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685800"/>
            <a:ext cx="9144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4000" b="1" dirty="0">
                <a:solidFill>
                  <a:srgbClr val="E20A16"/>
                </a:solidFill>
                <a:latin typeface="Times New Roman" pitchFamily="18" charset="0"/>
              </a:rPr>
              <a:t>Повторный  </a:t>
            </a:r>
            <a:br>
              <a:rPr lang="ru-RU" sz="4000" b="1" dirty="0">
                <a:solidFill>
                  <a:srgbClr val="E20A16"/>
                </a:solidFill>
                <a:latin typeface="Times New Roman" pitchFamily="18" charset="0"/>
              </a:rPr>
            </a:br>
            <a:r>
              <a:rPr lang="ru-RU" sz="4000" b="1" dirty="0">
                <a:solidFill>
                  <a:srgbClr val="E20A16"/>
                </a:solidFill>
                <a:latin typeface="Times New Roman" pitchFamily="18" charset="0"/>
              </a:rPr>
              <a:t>ишемический инсульт</a:t>
            </a:r>
            <a:r>
              <a:rPr lang="ru-RU" sz="3600" b="1" dirty="0">
                <a:solidFill>
                  <a:srgbClr val="E20A16"/>
                </a:solidFill>
                <a:latin typeface="Times New Roman" pitchFamily="18" charset="0"/>
              </a:rPr>
              <a:t/>
            </a:r>
            <a:br>
              <a:rPr lang="ru-RU" sz="3600" b="1" dirty="0">
                <a:solidFill>
                  <a:srgbClr val="E20A16"/>
                </a:solidFill>
                <a:latin typeface="Times New Roman" pitchFamily="18" charset="0"/>
              </a:rPr>
            </a:br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endParaRPr lang="ru-RU" sz="2800" b="1" dirty="0" smtClean="0">
              <a:solidFill>
                <a:srgbClr val="FFFF00"/>
              </a:solidFill>
              <a:latin typeface="Times New Roman" pitchFamily="18" charset="0"/>
            </a:endParaRPr>
          </a:p>
          <a:p>
            <a:pPr algn="ctr" eaLnBrk="0" hangingPunct="0"/>
            <a:r>
              <a:rPr lang="ru-RU" sz="3200" dirty="0" smtClean="0">
                <a:latin typeface="Times New Roman" pitchFamily="18" charset="0"/>
              </a:rPr>
              <a:t>развивается  </a:t>
            </a:r>
            <a:r>
              <a:rPr lang="ru-RU" sz="3200" dirty="0">
                <a:latin typeface="Times New Roman" pitchFamily="18" charset="0"/>
              </a:rPr>
              <a:t>в течение</a:t>
            </a:r>
            <a:br>
              <a:rPr lang="ru-RU" sz="3200" dirty="0">
                <a:latin typeface="Times New Roman" pitchFamily="18" charset="0"/>
              </a:rPr>
            </a:br>
            <a:r>
              <a:rPr lang="ru-RU" sz="3200" dirty="0">
                <a:latin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</a:rPr>
            </a:br>
            <a:r>
              <a:rPr lang="ru-RU" sz="3200" dirty="0">
                <a:latin typeface="Times New Roman" pitchFamily="18" charset="0"/>
              </a:rPr>
              <a:t> 1 года </a:t>
            </a:r>
            <a:r>
              <a:rPr lang="ru-RU" sz="3200" dirty="0"/>
              <a:t>–</a:t>
            </a:r>
            <a:r>
              <a:rPr lang="ru-RU" sz="3200" dirty="0">
                <a:latin typeface="Times New Roman" pitchFamily="18" charset="0"/>
              </a:rPr>
              <a:t> у </a:t>
            </a:r>
            <a:r>
              <a:rPr lang="ru-RU" sz="3200" dirty="0" smtClean="0">
                <a:latin typeface="Times New Roman" pitchFamily="18" charset="0"/>
              </a:rPr>
              <a:t>5-25</a:t>
            </a:r>
            <a:r>
              <a:rPr lang="ru-RU" sz="3200" dirty="0">
                <a:latin typeface="Times New Roman" pitchFamily="18" charset="0"/>
              </a:rPr>
              <a:t>% </a:t>
            </a:r>
            <a:r>
              <a:rPr lang="ru-RU" sz="3200" dirty="0" smtClean="0">
                <a:latin typeface="Times New Roman" pitchFamily="18" charset="0"/>
              </a:rPr>
              <a:t>пациентов</a:t>
            </a:r>
          </a:p>
          <a:p>
            <a:pPr algn="ctr" eaLnBrk="0" hangingPunct="0"/>
            <a:r>
              <a:rPr lang="ru-RU" sz="3200" dirty="0" smtClean="0">
                <a:latin typeface="Times New Roman" pitchFamily="18" charset="0"/>
              </a:rPr>
              <a:t>3 </a:t>
            </a:r>
            <a:r>
              <a:rPr lang="ru-RU" sz="3200" dirty="0">
                <a:latin typeface="Times New Roman" pitchFamily="18" charset="0"/>
              </a:rPr>
              <a:t>лет </a:t>
            </a:r>
            <a:r>
              <a:rPr lang="ru-RU" sz="3200" dirty="0"/>
              <a:t>–</a:t>
            </a:r>
            <a:r>
              <a:rPr lang="ru-RU" sz="3200" dirty="0">
                <a:latin typeface="Times New Roman" pitchFamily="18" charset="0"/>
              </a:rPr>
              <a:t> в ср. у 18% </a:t>
            </a:r>
            <a:r>
              <a:rPr lang="ru-RU" sz="3200" dirty="0" smtClean="0">
                <a:latin typeface="Times New Roman" pitchFamily="18" charset="0"/>
              </a:rPr>
              <a:t>пациентов</a:t>
            </a:r>
          </a:p>
          <a:p>
            <a:pPr algn="ctr" eaLnBrk="0" hangingPunct="0"/>
            <a:r>
              <a:rPr lang="ru-RU" sz="3200" dirty="0" smtClean="0">
                <a:solidFill>
                  <a:srgbClr val="0066FF"/>
                </a:solidFill>
                <a:latin typeface="Times New Roman" pitchFamily="18" charset="0"/>
              </a:rPr>
              <a:t>5 </a:t>
            </a:r>
            <a:r>
              <a:rPr lang="ru-RU" sz="3200" dirty="0">
                <a:solidFill>
                  <a:srgbClr val="0066FF"/>
                </a:solidFill>
                <a:latin typeface="Times New Roman" pitchFamily="18" charset="0"/>
              </a:rPr>
              <a:t>лет </a:t>
            </a:r>
            <a:r>
              <a:rPr lang="ru-RU" sz="3200" dirty="0">
                <a:solidFill>
                  <a:srgbClr val="0066FF"/>
                </a:solidFill>
              </a:rPr>
              <a:t>–</a:t>
            </a:r>
            <a:r>
              <a:rPr lang="ru-RU" sz="3200" dirty="0">
                <a:solidFill>
                  <a:srgbClr val="0066FF"/>
                </a:solidFill>
                <a:latin typeface="Times New Roman" pitchFamily="18" charset="0"/>
              </a:rPr>
              <a:t> у </a:t>
            </a:r>
            <a:r>
              <a:rPr lang="ru-RU" sz="3200" dirty="0" smtClean="0">
                <a:solidFill>
                  <a:srgbClr val="0066FF"/>
                </a:solidFill>
                <a:latin typeface="Times New Roman" pitchFamily="18" charset="0"/>
              </a:rPr>
              <a:t>20-40</a:t>
            </a:r>
            <a:r>
              <a:rPr lang="ru-RU" sz="3200" dirty="0">
                <a:solidFill>
                  <a:srgbClr val="0066FF"/>
                </a:solidFill>
                <a:latin typeface="Times New Roman" pitchFamily="18" charset="0"/>
              </a:rPr>
              <a:t>% </a:t>
            </a:r>
            <a:r>
              <a:rPr lang="ru-RU" sz="3200" dirty="0" smtClean="0">
                <a:solidFill>
                  <a:srgbClr val="0066FF"/>
                </a:solidFill>
                <a:latin typeface="Times New Roman" pitchFamily="18" charset="0"/>
              </a:rPr>
              <a:t>пациентов</a:t>
            </a:r>
            <a:endParaRPr lang="ru-RU" sz="3200" dirty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4" y="142852"/>
            <a:ext cx="9144000" cy="1143000"/>
          </a:xfrm>
        </p:spPr>
        <p:txBody>
          <a:bodyPr/>
          <a:lstStyle/>
          <a:p>
            <a:r>
              <a:rPr lang="ru-RU" sz="2800" dirty="0" smtClean="0"/>
              <a:t>Предотвращение повторного нарушения мозгового кровообращения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000" dirty="0" smtClean="0"/>
              <a:t>(влияние на регулируемые факторы)</a:t>
            </a:r>
            <a:endParaRPr lang="ru-RU" sz="2400" dirty="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844824"/>
            <a:ext cx="8280400" cy="338484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dirty="0" smtClean="0"/>
              <a:t>Индивидуализированная </a:t>
            </a:r>
            <a:r>
              <a:rPr lang="ru-RU" sz="2400" dirty="0" smtClean="0">
                <a:solidFill>
                  <a:srgbClr val="0066FF"/>
                </a:solidFill>
              </a:rPr>
              <a:t>ВТОРИЧНАЯ ПРОФИЛАКТИКА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 smtClean="0"/>
              <a:t> «-» 26-32% повторного ОНМК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Метааналитические исследования: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 smtClean="0"/>
              <a:t>   - антитромбоцититарная терапия (антиагреганты, антикоагулянты непрямого действия)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 smtClean="0"/>
              <a:t>   - гипотензивная терапия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 smtClean="0"/>
              <a:t>   - гиполипидемическая терапия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 smtClean="0"/>
              <a:t>   - хирургические </a:t>
            </a:r>
            <a:r>
              <a:rPr lang="ru-RU" sz="2400" dirty="0" smtClean="0"/>
              <a:t>методы</a:t>
            </a:r>
            <a:endParaRPr lang="ru-RU" sz="24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8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6335712" cy="384175"/>
          </a:xfrm>
        </p:spPr>
        <p:txBody>
          <a:bodyPr lIns="92075" tIns="46038" rIns="92075" bIns="46038"/>
          <a:lstStyle/>
          <a:p>
            <a:pPr eaLnBrk="1" hangingPunct="1">
              <a:defRPr/>
            </a:pPr>
            <a:r>
              <a:rPr lang="fr-FR" sz="2800" b="1" smtClean="0">
                <a:solidFill>
                  <a:srgbClr val="E20A1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ESRS :</a:t>
            </a:r>
            <a:r>
              <a:rPr lang="fr-FR" sz="2800" smtClean="0">
                <a:solidFill>
                  <a:srgbClr val="E20A1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The Essen Stroke Risk Score</a:t>
            </a:r>
            <a:r>
              <a:rPr lang="fr-FR" sz="2800" baseline="30000" smtClean="0">
                <a:solidFill>
                  <a:srgbClr val="E20A1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graphicFrame>
        <p:nvGraphicFramePr>
          <p:cNvPr id="283679" name="Group 31"/>
          <p:cNvGraphicFramePr>
            <a:graphicFrameLocks noGrp="1"/>
          </p:cNvGraphicFramePr>
          <p:nvPr>
            <p:ph idx="4294967295"/>
          </p:nvPr>
        </p:nvGraphicFramePr>
        <p:xfrm>
          <a:off x="107950" y="966788"/>
          <a:ext cx="8928100" cy="4197350"/>
        </p:xfrm>
        <a:graphic>
          <a:graphicData uri="http://schemas.openxmlformats.org/drawingml/2006/table">
            <a:tbl>
              <a:tblPr/>
              <a:tblGrid>
                <a:gridCol w="7793038"/>
                <a:gridCol w="1135062"/>
              </a:tblGrid>
              <a:tr h="549275">
                <a:tc gridSpan="2">
                  <a:txBody>
                    <a:bodyPr/>
                    <a:lstStyle/>
                    <a:p>
                      <a:pPr marL="0" marR="0" lvl="0" indent="0" algn="l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Стратификация пациентов по риску повторного инсульта позволяет выбрать разные схемы лечения</a:t>
                      </a:r>
                      <a:r>
                        <a:rPr kumimoji="0" lang="fr-FR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.</a:t>
                      </a:r>
                      <a:r>
                        <a:rPr kumimoji="0" lang="fr-FR" sz="15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1</a:t>
                      </a:r>
                    </a:p>
                  </a:txBody>
                  <a:tcPr marL="91431" marR="91431" marT="45727" marB="45727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Факторы риска</a:t>
                      </a:r>
                      <a:endParaRPr kumimoji="0" lang="fr-FR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ea typeface="MS PGothic" pitchFamily="34" charset="-128"/>
                      </a:endParaRPr>
                    </a:p>
                  </a:txBody>
                  <a:tcPr marL="91431" marR="91431" marT="45727" marB="4572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Баллы</a:t>
                      </a:r>
                      <a:endParaRPr kumimoji="0" lang="fr-FR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itchFamily="34" charset="0"/>
                        <a:ea typeface="MS PGothic" pitchFamily="34" charset="-128"/>
                      </a:endParaRPr>
                    </a:p>
                  </a:txBody>
                  <a:tcPr marL="91431" marR="91431" marT="45727" marB="4572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&lt;65 </a:t>
                      </a: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лет</a:t>
                      </a:r>
                      <a:endParaRPr kumimoji="0" lang="fr-FR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ea typeface="MS PGothic" pitchFamily="34" charset="-128"/>
                      </a:endParaRPr>
                    </a:p>
                  </a:txBody>
                  <a:tcPr marL="91431" marR="91431" marT="45727" marB="4572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0</a:t>
                      </a:r>
                    </a:p>
                  </a:txBody>
                  <a:tcPr marL="91431" marR="91431" marT="45727" marB="45727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65-75 </a:t>
                      </a: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лет</a:t>
                      </a:r>
                      <a:endParaRPr kumimoji="0" lang="fr-FR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ea typeface="MS PGothic" pitchFamily="34" charset="-128"/>
                      </a:endParaRPr>
                    </a:p>
                  </a:txBody>
                  <a:tcPr marL="91431" marR="91431" marT="45727" marB="4572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1</a:t>
                      </a:r>
                    </a:p>
                  </a:txBody>
                  <a:tcPr marL="91431" marR="91431" marT="45727" marB="4572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&gt;75 </a:t>
                      </a: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лет</a:t>
                      </a:r>
                      <a:endParaRPr kumimoji="0" lang="fr-FR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ea typeface="MS PGothic" pitchFamily="34" charset="-128"/>
                      </a:endParaRPr>
                    </a:p>
                  </a:txBody>
                  <a:tcPr marL="91431" marR="91431" marT="45727" marB="4572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2</a:t>
                      </a:r>
                    </a:p>
                  </a:txBody>
                  <a:tcPr marL="91431" marR="91431" marT="45727" marB="4572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Артериальная гипертония</a:t>
                      </a:r>
                      <a:endParaRPr kumimoji="0" lang="fr-FR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ea typeface="MS PGothic" pitchFamily="34" charset="-128"/>
                      </a:endParaRPr>
                    </a:p>
                  </a:txBody>
                  <a:tcPr marL="91431" marR="91431" marT="45727" marB="4572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1</a:t>
                      </a:r>
                    </a:p>
                  </a:txBody>
                  <a:tcPr marL="91431" marR="91431" marT="45727" marB="4572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Сахарный диабет</a:t>
                      </a:r>
                      <a:endParaRPr kumimoji="0" lang="fr-FR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ea typeface="MS PGothic" pitchFamily="34" charset="-128"/>
                      </a:endParaRPr>
                    </a:p>
                  </a:txBody>
                  <a:tcPr marL="91431" marR="91431" marT="45727" marB="4572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1</a:t>
                      </a:r>
                    </a:p>
                  </a:txBody>
                  <a:tcPr marL="91431" marR="91431" marT="45727" marB="4572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ИМ в анамнезе</a:t>
                      </a:r>
                      <a:endParaRPr kumimoji="0" lang="fr-FR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ea typeface="MS PGothic" pitchFamily="34" charset="-128"/>
                      </a:endParaRPr>
                    </a:p>
                  </a:txBody>
                  <a:tcPr marL="91431" marR="91431" marT="45727" marB="4572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1</a:t>
                      </a:r>
                    </a:p>
                  </a:txBody>
                  <a:tcPr marL="91431" marR="91431" marT="45727" marB="4572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Другие сердечно-сосудистые заболевания (исключая ФП и ИМ)</a:t>
                      </a:r>
                      <a:endParaRPr kumimoji="0" lang="fr-FR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ea typeface="MS PGothic" pitchFamily="34" charset="-128"/>
                      </a:endParaRPr>
                    </a:p>
                  </a:txBody>
                  <a:tcPr marL="91431" marR="91431" marT="45727" marB="4572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1</a:t>
                      </a:r>
                    </a:p>
                  </a:txBody>
                  <a:tcPr marL="91431" marR="91431" marT="45727" marB="4572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Поражение периферических артерий</a:t>
                      </a:r>
                      <a:endParaRPr kumimoji="0" lang="fr-FR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ea typeface="MS PGothic" pitchFamily="34" charset="-128"/>
                      </a:endParaRPr>
                    </a:p>
                  </a:txBody>
                  <a:tcPr marL="91431" marR="91431" marT="45727" marB="4572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1</a:t>
                      </a:r>
                    </a:p>
                  </a:txBody>
                  <a:tcPr marL="91431" marR="91431" marT="45727" marB="4572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Курение </a:t>
                      </a:r>
                      <a:endParaRPr kumimoji="0" lang="fr-FR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ea typeface="MS PGothic" pitchFamily="34" charset="-128"/>
                      </a:endParaRPr>
                    </a:p>
                  </a:txBody>
                  <a:tcPr marL="91431" marR="91431" marT="45727" marB="4572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1</a:t>
                      </a:r>
                    </a:p>
                  </a:txBody>
                  <a:tcPr marL="91431" marR="91431" marT="45727" marB="4572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Дополнительные ТИА или ишемический инсульт в анамнезе</a:t>
                      </a:r>
                      <a:endParaRPr kumimoji="0" lang="fr-FR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ea typeface="MS PGothic" pitchFamily="34" charset="-128"/>
                      </a:endParaRPr>
                    </a:p>
                  </a:txBody>
                  <a:tcPr marL="91431" marR="91431" marT="45727" marB="4572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</a:rPr>
                        <a:t>1</a:t>
                      </a:r>
                    </a:p>
                  </a:txBody>
                  <a:tcPr marL="91431" marR="91431" marT="45727" marB="4572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654" name="Text Box 44"/>
          <p:cNvSpPr txBox="1">
            <a:spLocks noChangeArrowheads="1"/>
          </p:cNvSpPr>
          <p:nvPr/>
        </p:nvSpPr>
        <p:spPr bwMode="auto">
          <a:xfrm>
            <a:off x="0" y="5445125"/>
            <a:ext cx="91440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sz="1200">
                <a:cs typeface="Times New Roman" pitchFamily="18" charset="0"/>
              </a:rPr>
              <a:t>1. Diener HC, Modified-release dipyridamole combined with aspirin for secondary stroke prevention. Aging Health 2005;1:19-26</a:t>
            </a:r>
          </a:p>
          <a:p>
            <a:pPr eaLnBrk="0" hangingPunct="0">
              <a:spcBef>
                <a:spcPct val="50000"/>
              </a:spcBef>
            </a:pPr>
            <a:r>
              <a:rPr lang="fr-FR" sz="1200">
                <a:cs typeface="Times New Roman" pitchFamily="18" charset="0"/>
              </a:rPr>
              <a:t>2. CAPRIE Steering Committee. A randomised, blinded, trial of clopidogrel versus aspirin in patients at risk of ischaemic events (CAPRIE). Lancet 1996;348:1329-1339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1203325"/>
            <a:ext cx="7772400" cy="549275"/>
          </a:xfrm>
        </p:spPr>
        <p:txBody>
          <a:bodyPr lIns="0" tIns="0" rIns="0" bIns="0" anchor="b">
            <a:spAutoFit/>
          </a:bodyPr>
          <a:lstStyle/>
          <a:p>
            <a:pPr eaLnBrk="1" hangingPunct="1">
              <a:defRPr/>
            </a:pPr>
            <a:r>
              <a:rPr lang="fr-FR" dirty="0" smtClean="0">
                <a:solidFill>
                  <a:srgbClr val="E20A1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ESRS :</a:t>
            </a:r>
            <a:r>
              <a:rPr lang="fr-F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The </a:t>
            </a:r>
            <a:r>
              <a:rPr lang="fr-FR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r>
              <a:rPr lang="fr-F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ssen </a:t>
            </a:r>
            <a:r>
              <a:rPr lang="fr-FR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fr-F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troke </a:t>
            </a:r>
            <a:r>
              <a:rPr lang="fr-FR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</a:t>
            </a:r>
            <a:r>
              <a:rPr lang="fr-F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isk </a:t>
            </a:r>
            <a:r>
              <a:rPr lang="fr-FR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fr-F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core</a:t>
            </a:r>
          </a:p>
        </p:txBody>
      </p:sp>
      <p:graphicFrame>
        <p:nvGraphicFramePr>
          <p:cNvPr id="284675" name="Group 3"/>
          <p:cNvGraphicFramePr>
            <a:graphicFrameLocks noGrp="1"/>
          </p:cNvGraphicFramePr>
          <p:nvPr>
            <p:ph idx="4294967295"/>
          </p:nvPr>
        </p:nvGraphicFramePr>
        <p:xfrm>
          <a:off x="107950" y="2708275"/>
          <a:ext cx="8928100" cy="1573213"/>
        </p:xfrm>
        <a:graphic>
          <a:graphicData uri="http://schemas.openxmlformats.org/drawingml/2006/table">
            <a:tbl>
              <a:tblPr/>
              <a:tblGrid>
                <a:gridCol w="1223963"/>
                <a:gridCol w="720725"/>
                <a:gridCol w="719137"/>
                <a:gridCol w="792163"/>
                <a:gridCol w="792162"/>
                <a:gridCol w="781050"/>
                <a:gridCol w="803275"/>
                <a:gridCol w="769938"/>
                <a:gridCol w="728662"/>
                <a:gridCol w="796925"/>
                <a:gridCol w="800100"/>
              </a:tblGrid>
              <a:tr h="787400">
                <a:tc>
                  <a:txBody>
                    <a:bodyPr/>
                    <a:lstStyle/>
                    <a:p>
                      <a:pPr marL="0" marR="0" lvl="0" indent="0" algn="l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Баллы</a:t>
                      </a:r>
                      <a:endParaRPr kumimoji="0" lang="fr-FR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ea typeface="MS PGothic" pitchFamily="34" charset="-128"/>
                      </a:endParaRPr>
                    </a:p>
                  </a:txBody>
                  <a:tcPr marL="91431" marR="91431" horzOverflow="overflow">
                    <a:lnL>
                      <a:noFill/>
                    </a:lnL>
                    <a:lnR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0</a:t>
                      </a:r>
                    </a:p>
                  </a:txBody>
                  <a:tcPr marL="91431" marR="91431" anchor="ctr" horzOverflow="overflow">
                    <a:lnL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1</a:t>
                      </a:r>
                    </a:p>
                  </a:txBody>
                  <a:tcPr marL="91431" marR="91431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2</a:t>
                      </a:r>
                    </a:p>
                  </a:txBody>
                  <a:tcPr marL="91431" marR="91431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3</a:t>
                      </a:r>
                    </a:p>
                  </a:txBody>
                  <a:tcPr marL="91431" marR="91431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4</a:t>
                      </a:r>
                    </a:p>
                  </a:txBody>
                  <a:tcPr marL="91431" marR="91431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5</a:t>
                      </a:r>
                    </a:p>
                  </a:txBody>
                  <a:tcPr marL="91431" marR="91431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6</a:t>
                      </a:r>
                    </a:p>
                  </a:txBody>
                  <a:tcPr marL="91431" marR="91431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7</a:t>
                      </a:r>
                    </a:p>
                  </a:txBody>
                  <a:tcPr marL="91431" marR="91431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8</a:t>
                      </a:r>
                    </a:p>
                  </a:txBody>
                  <a:tcPr marL="91431" marR="91431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9</a:t>
                      </a:r>
                    </a:p>
                  </a:txBody>
                  <a:tcPr marL="91431" marR="91431" anchor="ctr" horzOverflow="overflow">
                    <a:lnL>
                      <a:noFill/>
                    </a:lnL>
                    <a:lnR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85813">
                <a:tc>
                  <a:txBody>
                    <a:bodyPr/>
                    <a:lstStyle/>
                    <a:p>
                      <a:pPr marL="0" marR="0" lvl="0" indent="0" algn="l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Риск инсульта</a:t>
                      </a:r>
                      <a:endParaRPr kumimoji="0" lang="fr-FR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ea typeface="MS PGothic" pitchFamily="34" charset="-128"/>
                      </a:endParaRPr>
                    </a:p>
                  </a:txBody>
                  <a:tcPr marL="91431" marR="9143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   Низкий</a:t>
                      </a:r>
                      <a:r>
                        <a:rPr kumimoji="0" lang="fr-F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 : </a:t>
                      </a:r>
                    </a:p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   </a:t>
                      </a:r>
                      <a:r>
                        <a:rPr kumimoji="0" lang="fr-F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≤ 4%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 в год</a:t>
                      </a:r>
                      <a:endParaRPr kumimoji="0" lang="fr-FR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ea typeface="MS PGothic" pitchFamily="34" charset="-128"/>
                      </a:endParaRPr>
                    </a:p>
                  </a:txBody>
                  <a:tcPr marL="91431" marR="91431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  Высокий</a:t>
                      </a:r>
                      <a:r>
                        <a:rPr kumimoji="0" lang="fr-F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 : </a:t>
                      </a:r>
                    </a:p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 </a:t>
                      </a:r>
                      <a:r>
                        <a:rPr kumimoji="0" lang="fr-F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≥ 4%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 в год</a:t>
                      </a:r>
                      <a:endParaRPr kumimoji="0" lang="fr-FR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ea typeface="MS PGothic" pitchFamily="34" charset="-128"/>
                      </a:endParaRPr>
                    </a:p>
                  </a:txBody>
                  <a:tcPr marL="91431" marR="91431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MS PGothic" pitchFamily="34" charset="-128"/>
                        </a:rPr>
                        <a:t> Очень высокий</a:t>
                      </a:r>
                      <a:endParaRPr kumimoji="0" lang="fr-FR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ea typeface="MS PGothic" pitchFamily="34" charset="-128"/>
                      </a:endParaRPr>
                    </a:p>
                    <a:p>
                      <a:pPr marL="0" marR="0" lvl="0" indent="0" algn="ctr" defTabSz="1020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fr-FR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ea typeface="MS PGothic" pitchFamily="34" charset="-128"/>
                      </a:endParaRPr>
                    </a:p>
                  </a:txBody>
                  <a:tcPr marL="91431" marR="91431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0" name="Line 2"/>
          <p:cNvSpPr>
            <a:spLocks noChangeShapeType="1"/>
          </p:cNvSpPr>
          <p:nvPr/>
        </p:nvSpPr>
        <p:spPr bwMode="auto">
          <a:xfrm>
            <a:off x="4514850" y="2133600"/>
            <a:ext cx="1588" cy="367188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4291" name="Line 3"/>
          <p:cNvSpPr>
            <a:spLocks noChangeShapeType="1"/>
          </p:cNvSpPr>
          <p:nvPr/>
        </p:nvSpPr>
        <p:spPr bwMode="auto">
          <a:xfrm>
            <a:off x="5495925" y="2133600"/>
            <a:ext cx="1588" cy="367188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4292" name="Line 4"/>
          <p:cNvSpPr>
            <a:spLocks noChangeShapeType="1"/>
          </p:cNvSpPr>
          <p:nvPr/>
        </p:nvSpPr>
        <p:spPr bwMode="auto">
          <a:xfrm>
            <a:off x="6475413" y="2133600"/>
            <a:ext cx="1587" cy="367188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4293" name="Line 5"/>
          <p:cNvSpPr>
            <a:spLocks noChangeShapeType="1"/>
          </p:cNvSpPr>
          <p:nvPr/>
        </p:nvSpPr>
        <p:spPr bwMode="auto">
          <a:xfrm>
            <a:off x="7456488" y="2133600"/>
            <a:ext cx="1587" cy="3671888"/>
          </a:xfrm>
          <a:prstGeom prst="line">
            <a:avLst/>
          </a:prstGeom>
          <a:noFill/>
          <a:ln w="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4294" name="Line 6"/>
          <p:cNvSpPr>
            <a:spLocks noChangeShapeType="1"/>
          </p:cNvSpPr>
          <p:nvPr/>
        </p:nvSpPr>
        <p:spPr bwMode="auto">
          <a:xfrm>
            <a:off x="8435975" y="2133600"/>
            <a:ext cx="1588" cy="3671888"/>
          </a:xfrm>
          <a:prstGeom prst="line">
            <a:avLst/>
          </a:prstGeom>
          <a:noFill/>
          <a:ln w="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4999" name="Rectangle 7"/>
          <p:cNvSpPr>
            <a:spLocks noChangeArrowheads="1"/>
          </p:cNvSpPr>
          <p:nvPr/>
        </p:nvSpPr>
        <p:spPr bwMode="auto">
          <a:xfrm>
            <a:off x="3492500" y="5013325"/>
            <a:ext cx="4964113" cy="3063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0" scaled="1"/>
          </a:gradFill>
          <a:ln w="20701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Arial" pitchFamily="34" charset="0"/>
            </a:endParaRPr>
          </a:p>
        </p:txBody>
      </p:sp>
      <p:sp>
        <p:nvSpPr>
          <p:cNvPr id="85000" name="Rectangle 8"/>
          <p:cNvSpPr>
            <a:spLocks noChangeArrowheads="1"/>
          </p:cNvSpPr>
          <p:nvPr/>
        </p:nvSpPr>
        <p:spPr bwMode="auto">
          <a:xfrm>
            <a:off x="3492500" y="4221163"/>
            <a:ext cx="2022475" cy="282575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0" scaled="1"/>
          </a:gradFill>
          <a:ln w="20701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Arial" pitchFamily="34" charset="0"/>
            </a:endParaRPr>
          </a:p>
        </p:txBody>
      </p:sp>
      <p:sp>
        <p:nvSpPr>
          <p:cNvPr id="85001" name="Rectangle 9"/>
          <p:cNvSpPr>
            <a:spLocks noChangeArrowheads="1"/>
          </p:cNvSpPr>
          <p:nvPr/>
        </p:nvSpPr>
        <p:spPr bwMode="auto">
          <a:xfrm>
            <a:off x="3492500" y="3789363"/>
            <a:ext cx="500063" cy="306387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0" scaled="1"/>
          </a:gradFill>
          <a:ln w="20701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Arial" pitchFamily="34" charset="0"/>
            </a:endParaRPr>
          </a:p>
        </p:txBody>
      </p:sp>
      <p:sp>
        <p:nvSpPr>
          <p:cNvPr id="85002" name="Rectangle 10"/>
          <p:cNvSpPr>
            <a:spLocks noChangeArrowheads="1"/>
          </p:cNvSpPr>
          <p:nvPr/>
        </p:nvSpPr>
        <p:spPr bwMode="auto">
          <a:xfrm>
            <a:off x="3492500" y="3357563"/>
            <a:ext cx="500063" cy="282575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0" scaled="1"/>
          </a:gradFill>
          <a:ln w="20701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Arial" pitchFamily="34" charset="0"/>
            </a:endParaRPr>
          </a:p>
        </p:txBody>
      </p:sp>
      <p:sp>
        <p:nvSpPr>
          <p:cNvPr id="85003" name="Rectangle 11"/>
          <p:cNvSpPr>
            <a:spLocks noChangeArrowheads="1"/>
          </p:cNvSpPr>
          <p:nvPr/>
        </p:nvSpPr>
        <p:spPr bwMode="auto">
          <a:xfrm>
            <a:off x="3492500" y="2924175"/>
            <a:ext cx="61913" cy="3063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0" scaled="1"/>
          </a:gradFill>
          <a:ln w="20701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Arial" pitchFamily="34" charset="0"/>
            </a:endParaRPr>
          </a:p>
        </p:txBody>
      </p:sp>
      <p:sp>
        <p:nvSpPr>
          <p:cNvPr id="85004" name="Rectangle 12"/>
          <p:cNvSpPr>
            <a:spLocks noChangeArrowheads="1"/>
          </p:cNvSpPr>
          <p:nvPr/>
        </p:nvSpPr>
        <p:spPr bwMode="auto">
          <a:xfrm>
            <a:off x="3492500" y="2565400"/>
            <a:ext cx="41275" cy="282575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0" scaled="1"/>
          </a:gradFill>
          <a:ln w="20701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Arial" pitchFamily="34" charset="0"/>
            </a:endParaRPr>
          </a:p>
        </p:txBody>
      </p:sp>
      <p:sp>
        <p:nvSpPr>
          <p:cNvPr id="85005" name="Rectangle 13"/>
          <p:cNvSpPr>
            <a:spLocks noChangeArrowheads="1"/>
          </p:cNvSpPr>
          <p:nvPr/>
        </p:nvSpPr>
        <p:spPr bwMode="auto">
          <a:xfrm>
            <a:off x="3492500" y="2205038"/>
            <a:ext cx="41275" cy="306387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0" scaled="1"/>
          </a:gradFill>
          <a:ln w="20701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Arial" pitchFamily="34" charset="0"/>
            </a:endParaRPr>
          </a:p>
        </p:txBody>
      </p:sp>
      <p:sp>
        <p:nvSpPr>
          <p:cNvPr id="524302" name="Line 14"/>
          <p:cNvSpPr>
            <a:spLocks noChangeShapeType="1"/>
          </p:cNvSpPr>
          <p:nvPr/>
        </p:nvSpPr>
        <p:spPr bwMode="auto">
          <a:xfrm>
            <a:off x="3535363" y="5734050"/>
            <a:ext cx="5500687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4303" name="Line 15"/>
          <p:cNvSpPr>
            <a:spLocks noChangeShapeType="1"/>
          </p:cNvSpPr>
          <p:nvPr/>
        </p:nvSpPr>
        <p:spPr bwMode="auto">
          <a:xfrm flipV="1">
            <a:off x="4514850" y="5772150"/>
            <a:ext cx="1588" cy="93663"/>
          </a:xfrm>
          <a:prstGeom prst="line">
            <a:avLst/>
          </a:prstGeom>
          <a:noFill/>
          <a:ln w="0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4304" name="Line 16"/>
          <p:cNvSpPr>
            <a:spLocks noChangeShapeType="1"/>
          </p:cNvSpPr>
          <p:nvPr/>
        </p:nvSpPr>
        <p:spPr bwMode="auto">
          <a:xfrm flipV="1">
            <a:off x="5495925" y="5772150"/>
            <a:ext cx="1588" cy="93663"/>
          </a:xfrm>
          <a:prstGeom prst="line">
            <a:avLst/>
          </a:prstGeom>
          <a:noFill/>
          <a:ln w="0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4305" name="Line 17"/>
          <p:cNvSpPr>
            <a:spLocks noChangeShapeType="1"/>
          </p:cNvSpPr>
          <p:nvPr/>
        </p:nvSpPr>
        <p:spPr bwMode="auto">
          <a:xfrm flipV="1">
            <a:off x="6475413" y="5772150"/>
            <a:ext cx="1587" cy="93663"/>
          </a:xfrm>
          <a:prstGeom prst="line">
            <a:avLst/>
          </a:prstGeom>
          <a:noFill/>
          <a:ln w="0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4306" name="Line 18"/>
          <p:cNvSpPr>
            <a:spLocks noChangeShapeType="1"/>
          </p:cNvSpPr>
          <p:nvPr/>
        </p:nvSpPr>
        <p:spPr bwMode="auto">
          <a:xfrm flipV="1">
            <a:off x="7456488" y="5772150"/>
            <a:ext cx="1587" cy="93663"/>
          </a:xfrm>
          <a:prstGeom prst="line">
            <a:avLst/>
          </a:prstGeom>
          <a:noFill/>
          <a:ln w="0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4307" name="Line 19"/>
          <p:cNvSpPr>
            <a:spLocks noChangeShapeType="1"/>
          </p:cNvSpPr>
          <p:nvPr/>
        </p:nvSpPr>
        <p:spPr bwMode="auto">
          <a:xfrm flipV="1">
            <a:off x="8435975" y="5772150"/>
            <a:ext cx="1588" cy="93663"/>
          </a:xfrm>
          <a:prstGeom prst="line">
            <a:avLst/>
          </a:prstGeom>
          <a:noFill/>
          <a:ln w="0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4309" name="Rectangle 21"/>
          <p:cNvSpPr>
            <a:spLocks noChangeArrowheads="1"/>
          </p:cNvSpPr>
          <p:nvPr/>
        </p:nvSpPr>
        <p:spPr bwMode="auto">
          <a:xfrm>
            <a:off x="3457575" y="5876925"/>
            <a:ext cx="11381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buFontTx/>
              <a:buNone/>
            </a:pPr>
            <a:r>
              <a:rPr lang="sv-SE" sz="1600" b="1">
                <a:latin typeface="Arial" pitchFamily="34" charset="0"/>
              </a:rPr>
              <a:t>0</a:t>
            </a:r>
          </a:p>
        </p:txBody>
      </p:sp>
      <p:sp>
        <p:nvSpPr>
          <p:cNvPr id="524310" name="Rectangle 22"/>
          <p:cNvSpPr>
            <a:spLocks noChangeArrowheads="1"/>
          </p:cNvSpPr>
          <p:nvPr/>
        </p:nvSpPr>
        <p:spPr bwMode="auto">
          <a:xfrm>
            <a:off x="4159250" y="5876925"/>
            <a:ext cx="6267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buFontTx/>
              <a:buNone/>
            </a:pPr>
            <a:r>
              <a:rPr lang="sv-SE" sz="1600" b="1" dirty="0">
                <a:latin typeface="Arial" pitchFamily="34" charset="0"/>
              </a:rPr>
              <a:t>20 000</a:t>
            </a:r>
          </a:p>
        </p:txBody>
      </p:sp>
      <p:sp>
        <p:nvSpPr>
          <p:cNvPr id="524311" name="Rectangle 23"/>
          <p:cNvSpPr>
            <a:spLocks noChangeArrowheads="1"/>
          </p:cNvSpPr>
          <p:nvPr/>
        </p:nvSpPr>
        <p:spPr bwMode="auto">
          <a:xfrm>
            <a:off x="5138738" y="5876925"/>
            <a:ext cx="6267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buFontTx/>
              <a:buNone/>
            </a:pPr>
            <a:r>
              <a:rPr lang="sv-SE" sz="1600" b="1" dirty="0">
                <a:latin typeface="Arial" pitchFamily="34" charset="0"/>
              </a:rPr>
              <a:t>40 000</a:t>
            </a:r>
          </a:p>
        </p:txBody>
      </p:sp>
      <p:sp>
        <p:nvSpPr>
          <p:cNvPr id="524312" name="Rectangle 24"/>
          <p:cNvSpPr>
            <a:spLocks noChangeArrowheads="1"/>
          </p:cNvSpPr>
          <p:nvPr/>
        </p:nvSpPr>
        <p:spPr bwMode="auto">
          <a:xfrm>
            <a:off x="6119813" y="5876925"/>
            <a:ext cx="6267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buFontTx/>
              <a:buNone/>
            </a:pPr>
            <a:r>
              <a:rPr lang="sv-SE" sz="1600" b="1" dirty="0">
                <a:latin typeface="Arial" pitchFamily="34" charset="0"/>
              </a:rPr>
              <a:t>60 000</a:t>
            </a:r>
          </a:p>
        </p:txBody>
      </p:sp>
      <p:sp>
        <p:nvSpPr>
          <p:cNvPr id="524313" name="Rectangle 25"/>
          <p:cNvSpPr>
            <a:spLocks noChangeArrowheads="1"/>
          </p:cNvSpPr>
          <p:nvPr/>
        </p:nvSpPr>
        <p:spPr bwMode="auto">
          <a:xfrm>
            <a:off x="7099300" y="5876925"/>
            <a:ext cx="6267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buFontTx/>
              <a:buNone/>
            </a:pPr>
            <a:r>
              <a:rPr lang="sv-SE" sz="1600" b="1" dirty="0">
                <a:latin typeface="Arial" pitchFamily="34" charset="0"/>
              </a:rPr>
              <a:t>80 </a:t>
            </a:r>
            <a:r>
              <a:rPr lang="sv-SE" sz="1600" b="1" dirty="0" smtClean="0">
                <a:latin typeface="Arial" pitchFamily="34" charset="0"/>
              </a:rPr>
              <a:t>000</a:t>
            </a:r>
            <a:endParaRPr lang="sv-SE" sz="1600" b="1" dirty="0">
              <a:latin typeface="Arial" pitchFamily="34" charset="0"/>
            </a:endParaRPr>
          </a:p>
        </p:txBody>
      </p:sp>
      <p:sp>
        <p:nvSpPr>
          <p:cNvPr id="524314" name="Rectangle 26"/>
          <p:cNvSpPr>
            <a:spLocks noChangeArrowheads="1"/>
          </p:cNvSpPr>
          <p:nvPr/>
        </p:nvSpPr>
        <p:spPr bwMode="auto">
          <a:xfrm>
            <a:off x="8012113" y="5876925"/>
            <a:ext cx="74058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buFontTx/>
              <a:buNone/>
            </a:pPr>
            <a:r>
              <a:rPr lang="sv-SE" sz="1600" b="1">
                <a:latin typeface="Arial" pitchFamily="34" charset="0"/>
              </a:rPr>
              <a:t>100 000</a:t>
            </a:r>
          </a:p>
        </p:txBody>
      </p:sp>
      <p:sp>
        <p:nvSpPr>
          <p:cNvPr id="524315" name="Text Box 27"/>
          <p:cNvSpPr txBox="1">
            <a:spLocks noChangeArrowheads="1"/>
          </p:cNvSpPr>
          <p:nvPr/>
        </p:nvSpPr>
        <p:spPr bwMode="auto">
          <a:xfrm>
            <a:off x="326509" y="2060575"/>
            <a:ext cx="3126304" cy="329320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0" hangingPunct="0">
              <a:lnSpc>
                <a:spcPct val="130000"/>
              </a:lnSpc>
              <a:buFontTx/>
              <a:buNone/>
            </a:pPr>
            <a:r>
              <a:rPr lang="ru-RU" sz="2000" dirty="0">
                <a:latin typeface="+mn-lt"/>
              </a:rPr>
              <a:t>Антикоагулянты при МА</a:t>
            </a:r>
            <a:endParaRPr lang="sv-SE" sz="2000" dirty="0">
              <a:latin typeface="+mn-lt"/>
            </a:endParaRPr>
          </a:p>
          <a:p>
            <a:pPr algn="r" eaLnBrk="0" hangingPunct="0">
              <a:lnSpc>
                <a:spcPct val="130000"/>
              </a:lnSpc>
              <a:buFontTx/>
              <a:buNone/>
            </a:pPr>
            <a:r>
              <a:rPr lang="ru-RU" sz="2000" dirty="0">
                <a:latin typeface="+mn-lt"/>
              </a:rPr>
              <a:t>Снижение АД (диуретики)</a:t>
            </a:r>
            <a:endParaRPr lang="sv-SE" sz="2000" dirty="0">
              <a:latin typeface="+mn-lt"/>
            </a:endParaRPr>
          </a:p>
          <a:p>
            <a:pPr algn="r" eaLnBrk="0" hangingPunct="0">
              <a:lnSpc>
                <a:spcPct val="130000"/>
              </a:lnSpc>
              <a:buFontTx/>
              <a:buNone/>
            </a:pPr>
            <a:r>
              <a:rPr lang="ru-RU" sz="2000" dirty="0">
                <a:latin typeface="+mn-lt"/>
              </a:rPr>
              <a:t>Аспирин</a:t>
            </a:r>
            <a:endParaRPr lang="sv-SE" sz="2000" dirty="0">
              <a:latin typeface="+mn-lt"/>
            </a:endParaRPr>
          </a:p>
          <a:p>
            <a:pPr algn="r" eaLnBrk="0" hangingPunct="0">
              <a:lnSpc>
                <a:spcPct val="130000"/>
              </a:lnSpc>
              <a:buFontTx/>
              <a:buNone/>
            </a:pPr>
            <a:r>
              <a:rPr lang="ru-RU" sz="2000" dirty="0">
                <a:latin typeface="+mn-lt"/>
              </a:rPr>
              <a:t>Снижение АД (иАПФ)</a:t>
            </a:r>
            <a:endParaRPr lang="sv-SE" sz="2000" dirty="0">
              <a:latin typeface="+mn-lt"/>
            </a:endParaRPr>
          </a:p>
          <a:p>
            <a:pPr algn="r" eaLnBrk="0" hangingPunct="0">
              <a:lnSpc>
                <a:spcPct val="130000"/>
              </a:lnSpc>
              <a:buFontTx/>
              <a:buNone/>
            </a:pPr>
            <a:r>
              <a:rPr lang="ru-RU" sz="2000" dirty="0" smtClean="0">
                <a:latin typeface="+mn-lt"/>
              </a:rPr>
              <a:t>Аспирин + дипиридамол</a:t>
            </a:r>
            <a:endParaRPr lang="sv-SE" sz="2000" dirty="0">
              <a:latin typeface="+mn-lt"/>
            </a:endParaRPr>
          </a:p>
          <a:p>
            <a:pPr algn="r" eaLnBrk="0" hangingPunct="0">
              <a:lnSpc>
                <a:spcPct val="130000"/>
              </a:lnSpc>
              <a:buFontTx/>
              <a:buNone/>
            </a:pPr>
            <a:r>
              <a:rPr lang="ru-RU" sz="2000" dirty="0">
                <a:latin typeface="+mn-lt"/>
              </a:rPr>
              <a:t>Клопидогрель</a:t>
            </a:r>
          </a:p>
          <a:p>
            <a:pPr algn="r" eaLnBrk="0" hangingPunct="0">
              <a:lnSpc>
                <a:spcPct val="130000"/>
              </a:lnSpc>
              <a:buFontTx/>
              <a:buNone/>
            </a:pPr>
            <a:r>
              <a:rPr lang="ru-RU" sz="2000" dirty="0">
                <a:latin typeface="+mn-lt"/>
              </a:rPr>
              <a:t>Статины</a:t>
            </a:r>
          </a:p>
          <a:p>
            <a:pPr algn="r" eaLnBrk="0" hangingPunct="0">
              <a:lnSpc>
                <a:spcPct val="130000"/>
              </a:lnSpc>
              <a:buFontTx/>
              <a:buNone/>
            </a:pPr>
            <a:r>
              <a:rPr lang="ru-RU" sz="2000" dirty="0">
                <a:latin typeface="+mn-lt"/>
              </a:rPr>
              <a:t>КЭА</a:t>
            </a:r>
            <a:endParaRPr lang="sv-SE" sz="2000" dirty="0">
              <a:latin typeface="+mn-lt"/>
            </a:endParaRPr>
          </a:p>
        </p:txBody>
      </p:sp>
      <p:sp>
        <p:nvSpPr>
          <p:cNvPr id="524316" name="Text Box 28"/>
          <p:cNvSpPr txBox="1">
            <a:spLocks noChangeArrowheads="1"/>
          </p:cNvSpPr>
          <p:nvPr/>
        </p:nvSpPr>
        <p:spPr bwMode="auto">
          <a:xfrm>
            <a:off x="3923928" y="6309320"/>
            <a:ext cx="4320306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Tx/>
              <a:buNone/>
            </a:pPr>
            <a:r>
              <a:rPr lang="sv-SE" b="1" dirty="0">
                <a:solidFill>
                  <a:schemeClr val="bg1"/>
                </a:solidFill>
                <a:latin typeface="Arial" pitchFamily="34" charset="0"/>
              </a:rPr>
              <a:t>€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</a:rPr>
              <a:t>на 1 предупрежденный инсульт</a:t>
            </a:r>
            <a:endParaRPr lang="sv-SE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524317" name="Text Box 29"/>
          <p:cNvSpPr txBox="1">
            <a:spLocks noChangeArrowheads="1"/>
          </p:cNvSpPr>
          <p:nvPr/>
        </p:nvSpPr>
        <p:spPr bwMode="auto">
          <a:xfrm>
            <a:off x="142844" y="116632"/>
            <a:ext cx="8856662" cy="124341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  <a:buFontTx/>
              <a:buNone/>
            </a:pPr>
            <a:r>
              <a:rPr lang="ru-RU" sz="3200" dirty="0">
                <a:solidFill>
                  <a:srgbClr val="FF0000"/>
                </a:solidFill>
                <a:latin typeface="Arial" pitchFamily="34" charset="0"/>
              </a:rPr>
              <a:t>Экономические затраты на вторичную профилактику инсульта </a:t>
            </a:r>
          </a:p>
          <a:p>
            <a:pPr eaLnBrk="0" hangingPunct="0">
              <a:lnSpc>
                <a:spcPct val="85000"/>
              </a:lnSpc>
              <a:buFontTx/>
              <a:buNone/>
            </a:pPr>
            <a:r>
              <a:rPr lang="ru-RU" sz="2400" dirty="0">
                <a:solidFill>
                  <a:srgbClr val="0066FF"/>
                </a:solidFill>
                <a:latin typeface="Arial" pitchFamily="34" charset="0"/>
              </a:rPr>
              <a:t>в пересчете на один предотвращенный инсульт</a:t>
            </a:r>
          </a:p>
        </p:txBody>
      </p:sp>
      <p:sp>
        <p:nvSpPr>
          <p:cNvPr id="524318" name="Text Box 30"/>
          <p:cNvSpPr txBox="1">
            <a:spLocks noChangeArrowheads="1"/>
          </p:cNvSpPr>
          <p:nvPr/>
        </p:nvSpPr>
        <p:spPr bwMode="auto">
          <a:xfrm>
            <a:off x="179388" y="6381750"/>
            <a:ext cx="3182987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None/>
            </a:pPr>
            <a:r>
              <a:rPr lang="sv-SE" sz="1200" b="1" dirty="0">
                <a:solidFill>
                  <a:schemeClr val="bg1"/>
                </a:solidFill>
                <a:latin typeface="Arial" pitchFamily="34" charset="0"/>
              </a:rPr>
              <a:t>Hankey &amp; Warlow: Lancet 1999;354:1457 </a:t>
            </a:r>
          </a:p>
        </p:txBody>
      </p:sp>
      <p:sp>
        <p:nvSpPr>
          <p:cNvPr id="85023" name="Rectangle 31"/>
          <p:cNvSpPr>
            <a:spLocks noChangeArrowheads="1"/>
          </p:cNvSpPr>
          <p:nvPr/>
        </p:nvSpPr>
        <p:spPr bwMode="auto">
          <a:xfrm>
            <a:off x="3492500" y="4581525"/>
            <a:ext cx="4032250" cy="288925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0" scaled="1"/>
          </a:gradFill>
          <a:ln w="20701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Arial" pitchFamily="34" charset="0"/>
            </a:endParaRPr>
          </a:p>
        </p:txBody>
      </p:sp>
      <p:sp>
        <p:nvSpPr>
          <p:cNvPr id="524308" name="Line 20"/>
          <p:cNvSpPr>
            <a:spLocks noChangeShapeType="1"/>
          </p:cNvSpPr>
          <p:nvPr/>
        </p:nvSpPr>
        <p:spPr bwMode="auto">
          <a:xfrm>
            <a:off x="3478213" y="2060575"/>
            <a:ext cx="28575" cy="36718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0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50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50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50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50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50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5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5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9" grpId="0" animBg="1"/>
      <p:bldP spid="85000" grpId="0" animBg="1"/>
      <p:bldP spid="85001" grpId="0" animBg="1"/>
      <p:bldP spid="85002" grpId="0" animBg="1"/>
      <p:bldP spid="85003" grpId="0" animBg="1"/>
      <p:bldP spid="85004" grpId="0" animBg="1"/>
      <p:bldP spid="85005" grpId="0" animBg="1"/>
      <p:bldP spid="8502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309563" y="188913"/>
            <a:ext cx="6264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Антигипертензивная терапия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28675" name="TextBox 3"/>
          <p:cNvSpPr txBox="1">
            <a:spLocks noChangeArrowheads="1"/>
          </p:cNvSpPr>
          <p:nvPr/>
        </p:nvSpPr>
        <p:spPr bwMode="auto">
          <a:xfrm>
            <a:off x="323850" y="1052513"/>
            <a:ext cx="8280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/>
              <a:t>Начинать снижать АД до целевых уровней с 5 – 7 дня от начала инсульта!</a:t>
            </a:r>
          </a:p>
        </p:txBody>
      </p:sp>
      <p:sp>
        <p:nvSpPr>
          <p:cNvPr id="28676" name="TextBox 4"/>
          <p:cNvSpPr txBox="1">
            <a:spLocks noChangeArrowheads="1"/>
          </p:cNvSpPr>
          <p:nvPr/>
        </p:nvSpPr>
        <p:spPr bwMode="auto">
          <a:xfrm>
            <a:off x="323850" y="1862138"/>
            <a:ext cx="82804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Расчёт целевых значений АД</a:t>
            </a:r>
            <a:endParaRPr lang="ru-RU"/>
          </a:p>
          <a:p>
            <a:r>
              <a:rPr lang="ru-RU" dirty="0"/>
              <a:t>У большинства пациентов </a:t>
            </a:r>
            <a:r>
              <a:rPr lang="ru-RU" b="1" dirty="0"/>
              <a:t>&lt; 140/90</a:t>
            </a:r>
            <a:r>
              <a:rPr lang="ru-RU" dirty="0"/>
              <a:t> </a:t>
            </a:r>
            <a:r>
              <a:rPr lang="en-US" dirty="0"/>
              <a:t>mmHg</a:t>
            </a:r>
            <a:r>
              <a:rPr lang="ru-RU" dirty="0"/>
              <a:t> </a:t>
            </a:r>
          </a:p>
          <a:p>
            <a:r>
              <a:rPr lang="ru-RU" dirty="0"/>
              <a:t>При сопутствующем Сахарном диабете и Заболеваниях почек </a:t>
            </a:r>
            <a:r>
              <a:rPr lang="ru-RU" b="1" dirty="0"/>
              <a:t> &lt; 130/80</a:t>
            </a:r>
            <a:r>
              <a:rPr lang="ru-RU" dirty="0"/>
              <a:t> </a:t>
            </a:r>
            <a:r>
              <a:rPr lang="ru-RU" dirty="0" err="1"/>
              <a:t>mmHg</a:t>
            </a:r>
            <a:r>
              <a:rPr lang="ru-RU" dirty="0"/>
              <a:t> </a:t>
            </a:r>
          </a:p>
          <a:p>
            <a:r>
              <a:rPr lang="ru-RU" dirty="0"/>
              <a:t>При наличии </a:t>
            </a:r>
            <a:r>
              <a:rPr lang="ru-RU" dirty="0" err="1"/>
              <a:t>гемодинамически</a:t>
            </a:r>
            <a:r>
              <a:rPr lang="ru-RU" dirty="0"/>
              <a:t> значимых стенозов слишком сильно снижать АД нельзя!</a:t>
            </a:r>
          </a:p>
          <a:p>
            <a:r>
              <a:rPr lang="ru-RU" dirty="0"/>
              <a:t>При </a:t>
            </a:r>
            <a:r>
              <a:rPr lang="ru-RU" u="sng" dirty="0"/>
              <a:t>Односторонних </a:t>
            </a:r>
            <a:r>
              <a:rPr lang="ru-RU" dirty="0"/>
              <a:t>стенозах рекомендуемый уровень –</a:t>
            </a:r>
          </a:p>
          <a:p>
            <a:r>
              <a:rPr lang="ru-RU" b="1" dirty="0"/>
              <a:t>   130-150/70-80</a:t>
            </a:r>
            <a:r>
              <a:rPr lang="ru-RU" dirty="0"/>
              <a:t> </a:t>
            </a:r>
            <a:r>
              <a:rPr lang="en-US" dirty="0"/>
              <a:t>mmHg</a:t>
            </a:r>
            <a:endParaRPr lang="ru-RU" dirty="0"/>
          </a:p>
          <a:p>
            <a:r>
              <a:rPr lang="ru-RU" dirty="0"/>
              <a:t>При </a:t>
            </a:r>
            <a:r>
              <a:rPr lang="ru-RU" u="sng" dirty="0"/>
              <a:t>Двусторонних</a:t>
            </a:r>
            <a:r>
              <a:rPr lang="ru-RU" dirty="0"/>
              <a:t> стенозах рекомендуемый уровень –</a:t>
            </a:r>
          </a:p>
          <a:p>
            <a:r>
              <a:rPr lang="ru-RU" b="1" dirty="0"/>
              <a:t>   150-180/70-80</a:t>
            </a:r>
            <a:r>
              <a:rPr lang="ru-RU" dirty="0"/>
              <a:t> </a:t>
            </a:r>
            <a:r>
              <a:rPr lang="en-US" dirty="0"/>
              <a:t>mmHg</a:t>
            </a:r>
            <a:endParaRPr lang="ru-RU" dirty="0"/>
          </a:p>
        </p:txBody>
      </p:sp>
      <p:sp>
        <p:nvSpPr>
          <p:cNvPr id="28677" name="TextBox 5"/>
          <p:cNvSpPr txBox="1">
            <a:spLocks noChangeArrowheads="1"/>
          </p:cNvSpPr>
          <p:nvPr/>
        </p:nvSpPr>
        <p:spPr bwMode="auto">
          <a:xfrm>
            <a:off x="323850" y="4892675"/>
            <a:ext cx="86407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/>
              <a:t>Препараты выбора - </a:t>
            </a:r>
            <a:r>
              <a:rPr lang="ru-RU" dirty="0"/>
              <a:t>ИАПФ, </a:t>
            </a:r>
            <a:r>
              <a:rPr lang="ru-RU" dirty="0" err="1"/>
              <a:t>блокаторы</a:t>
            </a:r>
            <a:r>
              <a:rPr lang="ru-RU" dirty="0"/>
              <a:t> </a:t>
            </a:r>
            <a:r>
              <a:rPr lang="ru-RU" dirty="0" err="1"/>
              <a:t>АТ-рецепторов</a:t>
            </a:r>
            <a:endParaRPr lang="ru-RU" dirty="0"/>
          </a:p>
          <a:p>
            <a:r>
              <a:rPr lang="ru-RU" dirty="0"/>
              <a:t>(т.к. они обладают ангио-, </a:t>
            </a:r>
            <a:r>
              <a:rPr lang="ru-RU" dirty="0" err="1"/>
              <a:t>органопротекторным</a:t>
            </a:r>
            <a:r>
              <a:rPr lang="ru-RU" dirty="0"/>
              <a:t>, </a:t>
            </a:r>
            <a:r>
              <a:rPr lang="ru-RU" dirty="0" err="1"/>
              <a:t>антиатерогенным</a:t>
            </a:r>
            <a:r>
              <a:rPr lang="ru-RU" dirty="0"/>
              <a:t> эффектом, снижают риск ОНМК также и у </a:t>
            </a:r>
            <a:r>
              <a:rPr lang="ru-RU" dirty="0" err="1"/>
              <a:t>нормотоников</a:t>
            </a:r>
            <a:r>
              <a:rPr lang="ru-RU" dirty="0"/>
              <a:t>).</a:t>
            </a:r>
          </a:p>
          <a:p>
            <a:r>
              <a:rPr lang="ru-RU" dirty="0"/>
              <a:t>Кроме того, можно применять диуретики и малые дозы </a:t>
            </a:r>
            <a:r>
              <a:rPr lang="ru-RU" dirty="0" err="1"/>
              <a:t>β-адреноблокаторов</a:t>
            </a:r>
            <a:endParaRPr lang="ru-RU" dirty="0"/>
          </a:p>
        </p:txBody>
      </p:sp>
      <p:sp>
        <p:nvSpPr>
          <p:cNvPr id="28678" name="TextBox 5"/>
          <p:cNvSpPr txBox="1">
            <a:spLocks noChangeArrowheads="1"/>
          </p:cNvSpPr>
          <p:nvPr/>
        </p:nvSpPr>
        <p:spPr bwMode="auto">
          <a:xfrm>
            <a:off x="468313" y="6381750"/>
            <a:ext cx="32400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Рекомендации </a:t>
            </a:r>
            <a:r>
              <a:rPr lang="en-US">
                <a:solidFill>
                  <a:schemeClr val="bg1"/>
                </a:solidFill>
              </a:rPr>
              <a:t>ESO</a:t>
            </a:r>
            <a:r>
              <a:rPr lang="ru-RU">
                <a:solidFill>
                  <a:schemeClr val="bg1"/>
                </a:solidFill>
              </a:rPr>
              <a:t>, 2008</a:t>
            </a:r>
          </a:p>
        </p:txBody>
      </p:sp>
      <p:pic>
        <p:nvPicPr>
          <p:cNvPr id="28679" name="Picture 2" descr="G:\Иллюстрации к презентации\АД\сердц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38" y="142875"/>
            <a:ext cx="157321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03213" y="501650"/>
            <a:ext cx="8229600" cy="1431925"/>
          </a:xfrm>
        </p:spPr>
        <p:txBody>
          <a:bodyPr/>
          <a:lstStyle/>
          <a:p>
            <a:r>
              <a:rPr lang="ru-RU" sz="3200" u="sng" dirty="0" smtClean="0">
                <a:solidFill>
                  <a:schemeClr val="accent2"/>
                </a:solidFill>
                <a:latin typeface="+mn-lt"/>
              </a:rPr>
              <a:t>Первичная профилактика инсульта</a:t>
            </a:r>
            <a:r>
              <a:rPr lang="ru-RU" sz="3200" dirty="0" smtClean="0">
                <a:solidFill>
                  <a:srgbClr val="262673"/>
                </a:solidFill>
                <a:latin typeface="+mn-lt"/>
              </a:rPr>
              <a:t>,</a:t>
            </a:r>
            <a:r>
              <a:rPr lang="ru-RU" sz="3200" dirty="0" smtClean="0">
                <a:latin typeface="+mn-lt"/>
              </a:rPr>
              <a:t> то есть уменьшение числа людей, у которых возникает инсульт, предусматривает: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323877"/>
            <a:ext cx="5904904" cy="240126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 dirty="0" smtClean="0">
                <a:solidFill>
                  <a:srgbClr val="FF3300"/>
                </a:solidFill>
              </a:rPr>
              <a:t>«массовую стратегию»</a:t>
            </a:r>
          </a:p>
          <a:p>
            <a:pPr>
              <a:lnSpc>
                <a:spcPct val="90000"/>
              </a:lnSpc>
            </a:pPr>
            <a:r>
              <a:rPr lang="ru-RU" sz="1800" dirty="0" smtClean="0">
                <a:solidFill>
                  <a:srgbClr val="0066FF"/>
                </a:solidFill>
                <a:cs typeface="Times New Roman" pitchFamily="18" charset="0"/>
              </a:rPr>
              <a:t>Пропаганда здорового образа жизни</a:t>
            </a:r>
          </a:p>
          <a:p>
            <a:pPr>
              <a:lnSpc>
                <a:spcPct val="90000"/>
              </a:lnSpc>
            </a:pPr>
            <a:r>
              <a:rPr lang="ru-RU" sz="1800" dirty="0" smtClean="0">
                <a:solidFill>
                  <a:srgbClr val="0066FF"/>
                </a:solidFill>
                <a:cs typeface="Times New Roman" pitchFamily="18" charset="0"/>
              </a:rPr>
              <a:t>Повышение общего  уровня жизни</a:t>
            </a:r>
          </a:p>
          <a:p>
            <a:pPr>
              <a:lnSpc>
                <a:spcPct val="90000"/>
              </a:lnSpc>
            </a:pPr>
            <a:endParaRPr lang="en-US" sz="1800" dirty="0" smtClean="0">
              <a:solidFill>
                <a:srgbClr val="0066FF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2800" dirty="0" smtClean="0">
                <a:solidFill>
                  <a:srgbClr val="FF3300"/>
                </a:solidFill>
              </a:rPr>
              <a:t>«стратегию групп высокого риска»</a:t>
            </a:r>
          </a:p>
          <a:p>
            <a:pPr>
              <a:lnSpc>
                <a:spcPct val="90000"/>
              </a:lnSpc>
            </a:pPr>
            <a:r>
              <a:rPr lang="ru-RU" sz="1800" dirty="0" smtClean="0">
                <a:solidFill>
                  <a:srgbClr val="0066FF"/>
                </a:solidFill>
                <a:cs typeface="Times New Roman" pitchFamily="18" charset="0"/>
              </a:rPr>
              <a:t>Коррекция  факторов </a:t>
            </a:r>
            <a:r>
              <a:rPr lang="ru-RU" sz="1800" dirty="0" smtClean="0">
                <a:solidFill>
                  <a:srgbClr val="0066FF"/>
                </a:solidFill>
                <a:cs typeface="Times New Roman" pitchFamily="18" charset="0"/>
              </a:rPr>
              <a:t>риска</a:t>
            </a:r>
            <a:endParaRPr lang="ru-RU" sz="1800" dirty="0" smtClean="0">
              <a:solidFill>
                <a:srgbClr val="0066FF"/>
              </a:solidFill>
            </a:endParaRPr>
          </a:p>
        </p:txBody>
      </p:sp>
      <p:pic>
        <p:nvPicPr>
          <p:cNvPr id="4" name="Picture 7" descr="G:\Иллюстрации к презентации\АД\курение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63" y="2286000"/>
            <a:ext cx="1827212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1"/>
          <p:cNvSpPr txBox="1">
            <a:spLocks noChangeArrowheads="1"/>
          </p:cNvSpPr>
          <p:nvPr/>
        </p:nvSpPr>
        <p:spPr bwMode="auto">
          <a:xfrm>
            <a:off x="250825" y="188913"/>
            <a:ext cx="64087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Гиполипидемическая </a:t>
            </a:r>
            <a:r>
              <a:rPr lang="ru-RU" sz="3200" dirty="0">
                <a:solidFill>
                  <a:srgbClr val="FF0000"/>
                </a:solidFill>
              </a:rPr>
              <a:t>терапия</a:t>
            </a:r>
          </a:p>
        </p:txBody>
      </p:sp>
      <p:sp>
        <p:nvSpPr>
          <p:cNvPr id="29699" name="TextBox 2"/>
          <p:cNvSpPr txBox="1">
            <a:spLocks noChangeArrowheads="1"/>
          </p:cNvSpPr>
          <p:nvPr/>
        </p:nvSpPr>
        <p:spPr bwMode="auto">
          <a:xfrm>
            <a:off x="395288" y="1052513"/>
            <a:ext cx="8424862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/>
              <a:t>Обязательно назначается  при высоком риске инсульта (генерализованный атеросклероз), когда есть сопутствующие ИБС или Атеросклерозе периферических артерий или  сахарный диабет.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/>
              <a:t>Выраженный стеноз БЦА (критические и субкритические стенозы) без ишемических событий.</a:t>
            </a:r>
          </a:p>
        </p:txBody>
      </p:sp>
      <p:sp>
        <p:nvSpPr>
          <p:cNvPr id="29700" name="TextBox 3"/>
          <p:cNvSpPr txBox="1">
            <a:spLocks noChangeArrowheads="1"/>
          </p:cNvSpPr>
          <p:nvPr/>
        </p:nvSpPr>
        <p:spPr bwMode="auto">
          <a:xfrm>
            <a:off x="363538" y="4949825"/>
            <a:ext cx="84248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/>
              <a:t>Если есть сопутствующие ИБС или Атеросклероз периферических артерий </a:t>
            </a:r>
            <a:r>
              <a:rPr lang="ru-RU" b="1"/>
              <a:t>Целевой уровень холестерина ЛПНП</a:t>
            </a:r>
            <a:r>
              <a:rPr lang="ru-RU"/>
              <a:t> </a:t>
            </a:r>
            <a:r>
              <a:rPr lang="ru-RU" b="1"/>
              <a:t>&lt; 2,6</a:t>
            </a:r>
            <a:r>
              <a:rPr lang="ru-RU"/>
              <a:t> ммоль/л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/>
              <a:t>Если имеются Множественные факторы риска (очень высокий риск инсульта) </a:t>
            </a:r>
            <a:r>
              <a:rPr lang="ru-RU" b="1"/>
              <a:t>Целевой уровень холестерина ЛПНП</a:t>
            </a:r>
            <a:r>
              <a:rPr lang="ru-RU"/>
              <a:t> </a:t>
            </a:r>
            <a:r>
              <a:rPr lang="ru-RU" b="1"/>
              <a:t>&lt; 1,8</a:t>
            </a:r>
            <a:r>
              <a:rPr lang="ru-RU"/>
              <a:t> ммоль/л</a:t>
            </a:r>
          </a:p>
        </p:txBody>
      </p:sp>
      <p:sp>
        <p:nvSpPr>
          <p:cNvPr id="29701" name="TextBox 4"/>
          <p:cNvSpPr txBox="1">
            <a:spLocks noChangeArrowheads="1"/>
          </p:cNvSpPr>
          <p:nvPr/>
        </p:nvSpPr>
        <p:spPr bwMode="auto">
          <a:xfrm>
            <a:off x="395288" y="2492375"/>
            <a:ext cx="84248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66FF"/>
                </a:solidFill>
              </a:rPr>
              <a:t>Необходимо начать терапию в течение первых 6 месяцев от начала инсульта, раз в 3 месяца контролировать липидограмму, ФПП и КФК. </a:t>
            </a:r>
            <a:r>
              <a:rPr lang="ru-RU" b="1" dirty="0">
                <a:solidFill>
                  <a:srgbClr val="0066FF"/>
                </a:solidFill>
              </a:rPr>
              <a:t>Основание для отмены статинов</a:t>
            </a:r>
            <a:r>
              <a:rPr lang="ru-RU" dirty="0">
                <a:solidFill>
                  <a:srgbClr val="0066FF"/>
                </a:solidFill>
              </a:rPr>
              <a:t>: повышение КФК более чем в 10 раз и ФПП более чем в 5 раз.</a:t>
            </a:r>
          </a:p>
        </p:txBody>
      </p:sp>
      <p:sp>
        <p:nvSpPr>
          <p:cNvPr id="29702" name="TextBox 5"/>
          <p:cNvSpPr txBox="1">
            <a:spLocks noChangeArrowheads="1"/>
          </p:cNvSpPr>
          <p:nvPr/>
        </p:nvSpPr>
        <p:spPr bwMode="auto">
          <a:xfrm>
            <a:off x="401638" y="3721100"/>
            <a:ext cx="828040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Предосторожности</a:t>
            </a:r>
          </a:p>
          <a:p>
            <a:r>
              <a:rPr lang="ru-RU" dirty="0">
                <a:solidFill>
                  <a:srgbClr val="C00000"/>
                </a:solidFill>
              </a:rPr>
              <a:t>При геморрагическом инсульте применять осторожно.</a:t>
            </a:r>
          </a:p>
          <a:p>
            <a:r>
              <a:rPr lang="ru-RU" dirty="0">
                <a:solidFill>
                  <a:srgbClr val="C00000"/>
                </a:solidFill>
              </a:rPr>
              <a:t>Отмена принимаемых ранее статинов в остром периоде инсульта может увеличить риск </a:t>
            </a:r>
            <a:r>
              <a:rPr lang="ru-RU" b="1" i="1" dirty="0">
                <a:solidFill>
                  <a:srgbClr val="C00000"/>
                </a:solidFill>
              </a:rPr>
              <a:t>смерти</a:t>
            </a:r>
            <a:r>
              <a:rPr lang="ru-RU" dirty="0">
                <a:solidFill>
                  <a:srgbClr val="C00000"/>
                </a:solidFill>
              </a:rPr>
              <a:t> или </a:t>
            </a:r>
            <a:r>
              <a:rPr lang="ru-RU" b="1" i="1" dirty="0">
                <a:solidFill>
                  <a:srgbClr val="C00000"/>
                </a:solidFill>
              </a:rPr>
              <a:t>инвалидности</a:t>
            </a:r>
            <a:r>
              <a:rPr lang="ru-RU" dirty="0"/>
              <a:t>.</a:t>
            </a:r>
          </a:p>
        </p:txBody>
      </p:sp>
      <p:sp>
        <p:nvSpPr>
          <p:cNvPr id="29703" name="TextBox 6"/>
          <p:cNvSpPr txBox="1">
            <a:spLocks noChangeArrowheads="1"/>
          </p:cNvSpPr>
          <p:nvPr/>
        </p:nvSpPr>
        <p:spPr bwMode="auto">
          <a:xfrm>
            <a:off x="468313" y="6381750"/>
            <a:ext cx="32400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Рекомендации </a:t>
            </a:r>
            <a:r>
              <a:rPr lang="en-US">
                <a:solidFill>
                  <a:schemeClr val="bg1"/>
                </a:solidFill>
              </a:rPr>
              <a:t>ESO</a:t>
            </a:r>
            <a:r>
              <a:rPr lang="ru-RU">
                <a:solidFill>
                  <a:schemeClr val="bg1"/>
                </a:solidFill>
              </a:rPr>
              <a:t>, 2008</a:t>
            </a:r>
          </a:p>
        </p:txBody>
      </p:sp>
      <p:pic>
        <p:nvPicPr>
          <p:cNvPr id="29704" name="Picture 2" descr="G:\Иллюстрации к презентации\лишний ве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825" y="115888"/>
            <a:ext cx="1728788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4"/>
          <p:cNvSpPr txBox="1">
            <a:spLocks noChangeArrowheads="1"/>
          </p:cNvSpPr>
          <p:nvPr/>
        </p:nvSpPr>
        <p:spPr bwMode="auto">
          <a:xfrm>
            <a:off x="250825" y="188913"/>
            <a:ext cx="62658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>
                <a:solidFill>
                  <a:srgbClr val="FF0000"/>
                </a:solidFill>
              </a:rPr>
              <a:t>Антитромботическая терапия</a:t>
            </a:r>
          </a:p>
        </p:txBody>
      </p:sp>
      <p:sp>
        <p:nvSpPr>
          <p:cNvPr id="30723" name="TextBox 5"/>
          <p:cNvSpPr txBox="1">
            <a:spLocks noChangeArrowheads="1"/>
          </p:cNvSpPr>
          <p:nvPr/>
        </p:nvSpPr>
        <p:spPr bwMode="auto">
          <a:xfrm>
            <a:off x="250825" y="1052513"/>
            <a:ext cx="8424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u="sng" dirty="0" err="1"/>
              <a:t>Агренокс</a:t>
            </a:r>
            <a:r>
              <a:rPr lang="ru-RU" dirty="0"/>
              <a:t> (25 мг аспирина + 200 мг </a:t>
            </a:r>
            <a:r>
              <a:rPr lang="ru-RU" dirty="0" err="1"/>
              <a:t>дипиридамола</a:t>
            </a:r>
            <a:r>
              <a:rPr lang="ru-RU" dirty="0"/>
              <a:t>) в капсулах 2 раза в сутки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282" y="2000240"/>
            <a:ext cx="8424863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2000" dirty="0"/>
              <a:t>Данный препарат показан при</a:t>
            </a:r>
            <a:r>
              <a:rPr lang="ru-RU" sz="2000" dirty="0" smtClean="0"/>
              <a:t>:</a:t>
            </a:r>
          </a:p>
          <a:p>
            <a:endParaRPr lang="ru-RU" sz="2000" dirty="0"/>
          </a:p>
          <a:p>
            <a:pPr>
              <a:buFont typeface="Arial" pitchFamily="34" charset="0"/>
              <a:buChar char="•"/>
            </a:pPr>
            <a:r>
              <a:rPr lang="ru-RU" sz="2000" dirty="0"/>
              <a:t>Повторном сосудистом событии на фоне приёма </a:t>
            </a:r>
            <a:r>
              <a:rPr lang="ru-RU" sz="2000" dirty="0" err="1"/>
              <a:t>аспиринсодержащих</a:t>
            </a:r>
            <a:r>
              <a:rPr lang="ru-RU" sz="2000" dirty="0"/>
              <a:t> препаратов.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/>
              <a:t>Показан при Высоком риске раннего повторного ишемического инсульта или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/>
              <a:t>При Сочетанной сосудистой патологии или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/>
              <a:t>После КЭАЭ.</a:t>
            </a:r>
          </a:p>
          <a:p>
            <a:pPr>
              <a:buFont typeface="Arial" pitchFamily="34" charset="0"/>
              <a:buChar char="•"/>
            </a:pPr>
            <a:r>
              <a:rPr lang="ru-RU" sz="2000" i="1" dirty="0"/>
              <a:t>При </a:t>
            </a:r>
            <a:r>
              <a:rPr lang="ru-RU" sz="2000" b="1" i="1" dirty="0" err="1"/>
              <a:t>кардиогенном</a:t>
            </a:r>
            <a:r>
              <a:rPr lang="ru-RU" sz="2000" b="1" i="1" dirty="0"/>
              <a:t> инсульте</a:t>
            </a:r>
            <a:r>
              <a:rPr lang="ru-RU" sz="2000" i="1" dirty="0"/>
              <a:t>, когда невозможно назначить </a:t>
            </a:r>
            <a:r>
              <a:rPr lang="ru-RU" sz="2000" i="1" dirty="0" err="1"/>
              <a:t>Варфарин</a:t>
            </a:r>
            <a:endParaRPr lang="ru-RU" sz="2000" dirty="0"/>
          </a:p>
        </p:txBody>
      </p:sp>
      <p:sp>
        <p:nvSpPr>
          <p:cNvPr id="30726" name="TextBox 5"/>
          <p:cNvSpPr txBox="1">
            <a:spLocks noChangeArrowheads="1"/>
          </p:cNvSpPr>
          <p:nvPr/>
        </p:nvSpPr>
        <p:spPr bwMode="auto">
          <a:xfrm>
            <a:off x="468313" y="6381750"/>
            <a:ext cx="32400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Рекомендации </a:t>
            </a:r>
            <a:r>
              <a:rPr lang="en-US">
                <a:solidFill>
                  <a:schemeClr val="bg1"/>
                </a:solidFill>
              </a:rPr>
              <a:t>ESO</a:t>
            </a:r>
            <a:r>
              <a:rPr lang="ru-RU">
                <a:solidFill>
                  <a:schemeClr val="bg1"/>
                </a:solidFill>
              </a:rPr>
              <a:t>, 2008</a:t>
            </a:r>
          </a:p>
        </p:txBody>
      </p:sp>
      <p:pic>
        <p:nvPicPr>
          <p:cNvPr id="30727" name="Picture 4" descr="G:\Иллюстрации к презентации\АД\атеросклероз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25" y="71438"/>
            <a:ext cx="1077913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250825" y="188913"/>
            <a:ext cx="62658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Антитромботическая </a:t>
            </a:r>
            <a:r>
              <a:rPr lang="ru-RU" sz="3200" dirty="0">
                <a:solidFill>
                  <a:srgbClr val="FF0000"/>
                </a:solidFill>
              </a:rPr>
              <a:t>терапия</a:t>
            </a:r>
          </a:p>
        </p:txBody>
      </p:sp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250825" y="1052513"/>
            <a:ext cx="8424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u="sng" dirty="0"/>
              <a:t>Клопидогрель</a:t>
            </a:r>
            <a:r>
              <a:rPr lang="ru-RU" dirty="0"/>
              <a:t> 75 мг/сутки – (</a:t>
            </a:r>
            <a:r>
              <a:rPr lang="ru-RU" dirty="0" err="1"/>
              <a:t>Плавикс</a:t>
            </a:r>
            <a:r>
              <a:rPr lang="ru-RU" dirty="0"/>
              <a:t>, </a:t>
            </a:r>
            <a:r>
              <a:rPr lang="ru-RU" dirty="0" err="1"/>
              <a:t>Эгитромб</a:t>
            </a:r>
            <a:r>
              <a:rPr lang="ru-RU" dirty="0"/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0825" y="1484313"/>
            <a:ext cx="8424863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dirty="0"/>
              <a:t>препарат первого выбора </a:t>
            </a:r>
            <a:r>
              <a:rPr lang="ru-RU" b="1" dirty="0"/>
              <a:t>при высоком риске повторного </a:t>
            </a:r>
            <a:r>
              <a:rPr lang="ru-RU" b="1" dirty="0" smtClean="0"/>
              <a:t>инсульта</a:t>
            </a:r>
          </a:p>
          <a:p>
            <a:endParaRPr lang="ru-RU" b="1" dirty="0"/>
          </a:p>
          <a:p>
            <a:pPr>
              <a:buFont typeface="Arial" pitchFamily="34" charset="0"/>
              <a:buChar char="•"/>
            </a:pPr>
            <a:r>
              <a:rPr lang="ru-RU" dirty="0"/>
              <a:t>При Непереносимости аспирина или</a:t>
            </a:r>
            <a:endParaRPr lang="ru-RU" sz="1600" dirty="0"/>
          </a:p>
          <a:p>
            <a:pPr>
              <a:buFont typeface="Arial" pitchFamily="34" charset="0"/>
              <a:buChar char="•"/>
            </a:pPr>
            <a:r>
              <a:rPr lang="ru-RU" dirty="0"/>
              <a:t>При сопутствующих Инфаркте миокарда, Стенокардии или</a:t>
            </a:r>
            <a:endParaRPr lang="ru-RU" sz="1600" dirty="0"/>
          </a:p>
          <a:p>
            <a:pPr>
              <a:buFont typeface="Arial" pitchFamily="34" charset="0"/>
              <a:buChar char="•"/>
            </a:pPr>
            <a:r>
              <a:rPr lang="ru-RU" dirty="0" err="1"/>
              <a:t>Облитерирующем</a:t>
            </a:r>
            <a:r>
              <a:rPr lang="ru-RU" dirty="0"/>
              <a:t>  атеросклерозе сосудов конечностей или</a:t>
            </a:r>
            <a:endParaRPr lang="ru-RU" sz="1600" dirty="0"/>
          </a:p>
          <a:p>
            <a:pPr>
              <a:buFont typeface="Arial" pitchFamily="34" charset="0"/>
              <a:buChar char="•"/>
            </a:pPr>
            <a:r>
              <a:rPr lang="ru-RU" dirty="0"/>
              <a:t>Сахарном диабете или</a:t>
            </a:r>
            <a:endParaRPr lang="ru-RU" sz="1600" dirty="0"/>
          </a:p>
          <a:p>
            <a:pPr>
              <a:buFont typeface="Arial" pitchFamily="34" charset="0"/>
              <a:buChar char="•"/>
            </a:pPr>
            <a:r>
              <a:rPr lang="ru-RU" dirty="0"/>
              <a:t>После КЭАЭ, АКШ, </a:t>
            </a:r>
            <a:r>
              <a:rPr lang="ru-RU" dirty="0" err="1"/>
              <a:t>Балонной</a:t>
            </a:r>
            <a:r>
              <a:rPr lang="ru-RU" dirty="0"/>
              <a:t> </a:t>
            </a:r>
            <a:r>
              <a:rPr lang="ru-RU" dirty="0" err="1"/>
              <a:t>ангиопластики</a:t>
            </a:r>
            <a:r>
              <a:rPr lang="ru-RU" dirty="0"/>
              <a:t>, операций по поводу пороков сердца</a:t>
            </a:r>
          </a:p>
        </p:txBody>
      </p:sp>
      <p:sp>
        <p:nvSpPr>
          <p:cNvPr id="31749" name="TextBox 4"/>
          <p:cNvSpPr txBox="1">
            <a:spLocks noChangeArrowheads="1"/>
          </p:cNvSpPr>
          <p:nvPr/>
        </p:nvSpPr>
        <p:spPr bwMode="auto">
          <a:xfrm>
            <a:off x="468313" y="6381750"/>
            <a:ext cx="32400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Рекомендации </a:t>
            </a:r>
            <a:r>
              <a:rPr lang="en-US">
                <a:solidFill>
                  <a:schemeClr val="bg1"/>
                </a:solidFill>
              </a:rPr>
              <a:t>ESO</a:t>
            </a:r>
            <a:r>
              <a:rPr lang="ru-RU">
                <a:solidFill>
                  <a:schemeClr val="bg1"/>
                </a:solidFill>
              </a:rPr>
              <a:t>, 2008</a:t>
            </a:r>
          </a:p>
        </p:txBody>
      </p:sp>
      <p:pic>
        <p:nvPicPr>
          <p:cNvPr id="31750" name="Picture 2" descr="G:\Иллюстрации к презентации\АД\таблетки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38" y="142875"/>
            <a:ext cx="1127125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4"/>
          <p:cNvSpPr txBox="1">
            <a:spLocks noChangeArrowheads="1"/>
          </p:cNvSpPr>
          <p:nvPr/>
        </p:nvSpPr>
        <p:spPr bwMode="auto">
          <a:xfrm>
            <a:off x="250825" y="188913"/>
            <a:ext cx="62658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>
                <a:solidFill>
                  <a:srgbClr val="FF0000"/>
                </a:solidFill>
              </a:rPr>
              <a:t>Антитромботическая терапия</a:t>
            </a:r>
          </a:p>
        </p:txBody>
      </p:sp>
      <p:sp>
        <p:nvSpPr>
          <p:cNvPr id="32771" name="TextBox 5"/>
          <p:cNvSpPr txBox="1">
            <a:spLocks noChangeArrowheads="1"/>
          </p:cNvSpPr>
          <p:nvPr/>
        </p:nvSpPr>
        <p:spPr bwMode="auto">
          <a:xfrm>
            <a:off x="250825" y="1052513"/>
            <a:ext cx="84248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u="sng"/>
              <a:t>Аспирин</a:t>
            </a:r>
            <a:r>
              <a:rPr lang="ru-RU"/>
              <a:t> – 50-100 мг (кардиомагнил, тромбоАСС, КардиАСК, аспирин-кардио, кардиомагнил и др.).</a:t>
            </a:r>
          </a:p>
        </p:txBody>
      </p:sp>
      <p:sp>
        <p:nvSpPr>
          <p:cNvPr id="32772" name="TextBox 6"/>
          <p:cNvSpPr txBox="1">
            <a:spLocks noChangeArrowheads="1"/>
          </p:cNvSpPr>
          <p:nvPr/>
        </p:nvSpPr>
        <p:spPr bwMode="auto">
          <a:xfrm>
            <a:off x="250825" y="1830388"/>
            <a:ext cx="842486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Имеет доказанную эффективность в профилактике инсульта.</a:t>
            </a:r>
          </a:p>
          <a:p>
            <a:r>
              <a:rPr lang="ru-RU"/>
              <a:t>Доза 50-150 мг безопасна в плане кровотечений из ЖКТ (эффект дозозависимый).</a:t>
            </a:r>
          </a:p>
        </p:txBody>
      </p:sp>
      <p:sp>
        <p:nvSpPr>
          <p:cNvPr id="32773" name="TextBox 7"/>
          <p:cNvSpPr txBox="1">
            <a:spLocks noChangeArrowheads="1"/>
          </p:cNvSpPr>
          <p:nvPr/>
        </p:nvSpPr>
        <p:spPr bwMode="auto">
          <a:xfrm>
            <a:off x="250825" y="2987675"/>
            <a:ext cx="84248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u="sng" dirty="0"/>
              <a:t>Клопидогрель</a:t>
            </a:r>
            <a:r>
              <a:rPr lang="ru-RU" dirty="0"/>
              <a:t> 75 мг + </a:t>
            </a:r>
            <a:r>
              <a:rPr lang="ru-RU" b="1" u="sng" dirty="0"/>
              <a:t>Аспирин</a:t>
            </a:r>
            <a:r>
              <a:rPr lang="ru-RU" b="1" dirty="0"/>
              <a:t> </a:t>
            </a:r>
            <a:r>
              <a:rPr lang="ru-RU" dirty="0"/>
              <a:t>50 мг.</a:t>
            </a:r>
          </a:p>
        </p:txBody>
      </p:sp>
      <p:sp>
        <p:nvSpPr>
          <p:cNvPr id="32774" name="TextBox 8"/>
          <p:cNvSpPr txBox="1">
            <a:spLocks noChangeArrowheads="1"/>
          </p:cNvSpPr>
          <p:nvPr/>
        </p:nvSpPr>
        <p:spPr bwMode="auto">
          <a:xfrm>
            <a:off x="250825" y="3500438"/>
            <a:ext cx="84248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Данная комбинация не рекомендуется при недавно перенесённом инсульте, т.к. увеличивает риск кровотечений в 2 раза, она применяется только при сопутствующих</a:t>
            </a:r>
          </a:p>
          <a:p>
            <a:r>
              <a:rPr lang="ru-RU" dirty="0"/>
              <a:t>ОКС (Нестабильной стенокардии, Инфаркте миокарда без </a:t>
            </a:r>
            <a:r>
              <a:rPr lang="en-US" dirty="0"/>
              <a:t>Q </a:t>
            </a:r>
            <a:r>
              <a:rPr lang="ru-RU" dirty="0"/>
              <a:t>)</a:t>
            </a:r>
          </a:p>
          <a:p>
            <a:r>
              <a:rPr lang="ru-RU" dirty="0"/>
              <a:t>Недавнем </a:t>
            </a:r>
            <a:r>
              <a:rPr lang="ru-RU" dirty="0" err="1"/>
              <a:t>стентировании</a:t>
            </a:r>
            <a:r>
              <a:rPr lang="ru-RU" dirty="0"/>
              <a:t>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Продолжительность приёма – минимум 1 год с возможным последующим переходом на другие антиагреганты.</a:t>
            </a:r>
          </a:p>
        </p:txBody>
      </p:sp>
      <p:sp>
        <p:nvSpPr>
          <p:cNvPr id="32775" name="TextBox 6"/>
          <p:cNvSpPr txBox="1">
            <a:spLocks noChangeArrowheads="1"/>
          </p:cNvSpPr>
          <p:nvPr/>
        </p:nvSpPr>
        <p:spPr bwMode="auto">
          <a:xfrm>
            <a:off x="468313" y="6381750"/>
            <a:ext cx="32400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Рекомендации </a:t>
            </a:r>
            <a:r>
              <a:rPr lang="en-US">
                <a:solidFill>
                  <a:schemeClr val="bg1"/>
                </a:solidFill>
              </a:rPr>
              <a:t>ESO</a:t>
            </a:r>
            <a:r>
              <a:rPr lang="ru-RU">
                <a:solidFill>
                  <a:schemeClr val="bg1"/>
                </a:solidFill>
              </a:rPr>
              <a:t>, 2008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4"/>
          <p:cNvSpPr txBox="1">
            <a:spLocks noChangeArrowheads="1"/>
          </p:cNvSpPr>
          <p:nvPr/>
        </p:nvSpPr>
        <p:spPr bwMode="auto">
          <a:xfrm>
            <a:off x="250825" y="188913"/>
            <a:ext cx="62658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  </a:t>
            </a:r>
            <a:r>
              <a:rPr lang="ru-RU" sz="3200" dirty="0">
                <a:solidFill>
                  <a:srgbClr val="FF0000"/>
                </a:solidFill>
              </a:rPr>
              <a:t>Антикоагулянтная терапия</a:t>
            </a:r>
          </a:p>
        </p:txBody>
      </p:sp>
      <p:sp>
        <p:nvSpPr>
          <p:cNvPr id="33795" name="TextBox 5"/>
          <p:cNvSpPr txBox="1">
            <a:spLocks noChangeArrowheads="1"/>
          </p:cNvSpPr>
          <p:nvPr/>
        </p:nvSpPr>
        <p:spPr bwMode="auto">
          <a:xfrm>
            <a:off x="250825" y="1052513"/>
            <a:ext cx="8424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u="sng"/>
              <a:t>Варфарин</a:t>
            </a:r>
            <a:endParaRPr lang="ru-RU"/>
          </a:p>
        </p:txBody>
      </p:sp>
      <p:sp>
        <p:nvSpPr>
          <p:cNvPr id="33796" name="TextBox 6"/>
          <p:cNvSpPr txBox="1">
            <a:spLocks noChangeArrowheads="1"/>
          </p:cNvSpPr>
          <p:nvPr/>
        </p:nvSpPr>
        <p:spPr bwMode="auto">
          <a:xfrm>
            <a:off x="250825" y="1484313"/>
            <a:ext cx="84248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Применяется только при кардиогенной этиологии инсульта (особенно при неклапанной мерцательной аритмии) длительно, а при кардиоэмболическом инсульте на фоне ОИМ -  минимум на 3 месяца</a:t>
            </a:r>
          </a:p>
        </p:txBody>
      </p:sp>
      <p:sp>
        <p:nvSpPr>
          <p:cNvPr id="33797" name="TextBox 7"/>
          <p:cNvSpPr txBox="1">
            <a:spLocks noChangeArrowheads="1"/>
          </p:cNvSpPr>
          <p:nvPr/>
        </p:nvSpPr>
        <p:spPr bwMode="auto">
          <a:xfrm>
            <a:off x="250825" y="2420938"/>
            <a:ext cx="84248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66FF"/>
                </a:solidFill>
              </a:rPr>
              <a:t>Начальная доза 2,5 мг до уровня МНО = 2 – 3 (1 раз в неделю проводить контроль МНО, наращивать дозу по 1,25 мг за 1 раз). После титрования дозы контроль МНО 1 раз в месяц или ПТИ (целевой уровень 50 – 60%)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0825" y="3344863"/>
            <a:ext cx="8424863" cy="1476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>
                <a:solidFill>
                  <a:srgbClr val="C00000"/>
                </a:solidFill>
              </a:rPr>
              <a:t>Применение Варфарина </a:t>
            </a:r>
            <a:r>
              <a:rPr lang="ru-RU" b="1">
                <a:solidFill>
                  <a:srgbClr val="C00000"/>
                </a:solidFill>
              </a:rPr>
              <a:t>не рекомендуется</a:t>
            </a:r>
            <a:r>
              <a:rPr lang="ru-RU">
                <a:solidFill>
                  <a:srgbClr val="C00000"/>
                </a:solidFill>
              </a:rPr>
              <a:t> при:</a:t>
            </a:r>
          </a:p>
          <a:p>
            <a:pPr>
              <a:buFont typeface="Arial" pitchFamily="34" charset="0"/>
              <a:buChar char="•"/>
            </a:pPr>
            <a:r>
              <a:rPr lang="ru-RU">
                <a:solidFill>
                  <a:srgbClr val="C00000"/>
                </a:solidFill>
              </a:rPr>
              <a:t>частых падениях,</a:t>
            </a:r>
            <a:endParaRPr lang="ru-RU" sz="1600">
              <a:solidFill>
                <a:srgbClr val="C0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>
                <a:solidFill>
                  <a:srgbClr val="C00000"/>
                </a:solidFill>
              </a:rPr>
              <a:t>низкой приверженности к терапии,</a:t>
            </a:r>
            <a:endParaRPr lang="ru-RU" sz="1600">
              <a:solidFill>
                <a:srgbClr val="C0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>
                <a:solidFill>
                  <a:srgbClr val="C00000"/>
                </a:solidFill>
              </a:rPr>
              <a:t>неконтролируемой эпилепсии,</a:t>
            </a:r>
            <a:endParaRPr lang="ru-RU" sz="1600">
              <a:solidFill>
                <a:srgbClr val="C0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>
                <a:solidFill>
                  <a:srgbClr val="C00000"/>
                </a:solidFill>
              </a:rPr>
              <a:t>желудочно-кишечных кровотечениях.</a:t>
            </a:r>
            <a:endParaRPr lang="ru-RU" sz="1600">
              <a:solidFill>
                <a:srgbClr val="C00000"/>
              </a:solidFill>
            </a:endParaRPr>
          </a:p>
        </p:txBody>
      </p:sp>
      <p:sp>
        <p:nvSpPr>
          <p:cNvPr id="33799" name="TextBox 9"/>
          <p:cNvSpPr txBox="1">
            <a:spLocks noChangeArrowheads="1"/>
          </p:cNvSpPr>
          <p:nvPr/>
        </p:nvSpPr>
        <p:spPr bwMode="auto">
          <a:xfrm>
            <a:off x="244475" y="4821238"/>
            <a:ext cx="84248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При невозможности назначения </a:t>
            </a:r>
            <a:r>
              <a:rPr lang="ru-RU" dirty="0" err="1"/>
              <a:t>Варфарина</a:t>
            </a:r>
            <a:r>
              <a:rPr lang="ru-RU" dirty="0"/>
              <a:t> рекомендуется назначение </a:t>
            </a:r>
            <a:r>
              <a:rPr lang="ru-RU" b="1" u="sng" dirty="0"/>
              <a:t>Клопидогрель</a:t>
            </a:r>
            <a:r>
              <a:rPr lang="ru-RU" dirty="0"/>
              <a:t> 75 мг + </a:t>
            </a:r>
            <a:r>
              <a:rPr lang="ru-RU" b="1" u="sng" dirty="0"/>
              <a:t>Аспирин</a:t>
            </a:r>
            <a:r>
              <a:rPr lang="ru-RU" b="1" dirty="0"/>
              <a:t> </a:t>
            </a:r>
            <a:r>
              <a:rPr lang="ru-RU" dirty="0"/>
              <a:t>50 мг (исследование </a:t>
            </a:r>
            <a:r>
              <a:rPr lang="en-US" dirty="0"/>
              <a:t>ACTIV W</a:t>
            </a:r>
            <a:r>
              <a:rPr lang="ru-RU" dirty="0"/>
              <a:t>).</a:t>
            </a:r>
          </a:p>
        </p:txBody>
      </p:sp>
      <p:sp>
        <p:nvSpPr>
          <p:cNvPr id="33800" name="TextBox 10"/>
          <p:cNvSpPr txBox="1">
            <a:spLocks noChangeArrowheads="1"/>
          </p:cNvSpPr>
          <p:nvPr/>
        </p:nvSpPr>
        <p:spPr bwMode="auto">
          <a:xfrm>
            <a:off x="250825" y="5516563"/>
            <a:ext cx="84248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0066FF"/>
                </a:solidFill>
              </a:rPr>
              <a:t>Пожилой возраст не является противопоказанием к назначению антикоагулянтов!</a:t>
            </a:r>
          </a:p>
        </p:txBody>
      </p:sp>
      <p:sp>
        <p:nvSpPr>
          <p:cNvPr id="33801" name="TextBox 9"/>
          <p:cNvSpPr txBox="1">
            <a:spLocks noChangeArrowheads="1"/>
          </p:cNvSpPr>
          <p:nvPr/>
        </p:nvSpPr>
        <p:spPr bwMode="auto">
          <a:xfrm>
            <a:off x="468313" y="6381750"/>
            <a:ext cx="32400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Рекомендации </a:t>
            </a:r>
            <a:r>
              <a:rPr lang="en-US">
                <a:solidFill>
                  <a:schemeClr val="bg1"/>
                </a:solidFill>
              </a:rPr>
              <a:t>ESO</a:t>
            </a:r>
            <a:r>
              <a:rPr lang="ru-RU">
                <a:solidFill>
                  <a:schemeClr val="bg1"/>
                </a:solidFill>
              </a:rPr>
              <a:t>, 2008</a:t>
            </a:r>
          </a:p>
        </p:txBody>
      </p:sp>
      <p:pic>
        <p:nvPicPr>
          <p:cNvPr id="33802" name="Picture 1" descr="G:\Иллюстрации к презентации\АД\гипепртоническая ангиопатия сетчат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75" y="142875"/>
            <a:ext cx="10842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381000"/>
            <a:ext cx="8642350" cy="1143000"/>
          </a:xfrm>
        </p:spPr>
        <p:txBody>
          <a:bodyPr/>
          <a:lstStyle/>
          <a:p>
            <a:r>
              <a:rPr lang="ru-RU" sz="3600" b="1" dirty="0"/>
              <a:t>Варианты хирургической профилактики инсульта</a:t>
            </a:r>
            <a:endParaRPr lang="en-US" sz="3600" dirty="0"/>
          </a:p>
        </p:txBody>
      </p:sp>
      <p:sp>
        <p:nvSpPr>
          <p:cNvPr id="519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1916113"/>
            <a:ext cx="4249738" cy="3748719"/>
          </a:xfrm>
          <a:noFill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2200" b="1"/>
              <a:t>каротидная эндартерэктомия</a:t>
            </a:r>
          </a:p>
          <a:p>
            <a:pPr>
              <a:lnSpc>
                <a:spcPct val="90000"/>
              </a:lnSpc>
            </a:pPr>
            <a:endParaRPr lang="ru-RU" sz="2200" b="1"/>
          </a:p>
          <a:p>
            <a:pPr>
              <a:lnSpc>
                <a:spcPct val="90000"/>
              </a:lnSpc>
            </a:pPr>
            <a:endParaRPr lang="ru-RU" sz="2200" b="1"/>
          </a:p>
          <a:p>
            <a:pPr>
              <a:lnSpc>
                <a:spcPct val="90000"/>
              </a:lnSpc>
            </a:pPr>
            <a:endParaRPr lang="ru-RU" sz="2200" b="1"/>
          </a:p>
          <a:p>
            <a:pPr>
              <a:lnSpc>
                <a:spcPct val="90000"/>
              </a:lnSpc>
            </a:pPr>
            <a:endParaRPr lang="ru-RU" sz="2200" b="1"/>
          </a:p>
          <a:p>
            <a:pPr>
              <a:lnSpc>
                <a:spcPct val="90000"/>
              </a:lnSpc>
            </a:pPr>
            <a:endParaRPr lang="ru-RU" sz="2200" b="1"/>
          </a:p>
          <a:p>
            <a:pPr>
              <a:lnSpc>
                <a:spcPct val="90000"/>
              </a:lnSpc>
            </a:pPr>
            <a:endParaRPr lang="ru-RU" sz="2200" b="1"/>
          </a:p>
          <a:p>
            <a:pPr>
              <a:lnSpc>
                <a:spcPct val="90000"/>
              </a:lnSpc>
            </a:pPr>
            <a:endParaRPr lang="ru-RU" sz="2200" b="1"/>
          </a:p>
          <a:p>
            <a:pPr>
              <a:lnSpc>
                <a:spcPct val="90000"/>
              </a:lnSpc>
            </a:pPr>
            <a:r>
              <a:rPr lang="ru-RU" sz="2200" b="1"/>
              <a:t>чрезкожная ангиопластика</a:t>
            </a:r>
          </a:p>
          <a:p>
            <a:pPr>
              <a:lnSpc>
                <a:spcPct val="90000"/>
              </a:lnSpc>
            </a:pPr>
            <a:r>
              <a:rPr lang="ru-RU" sz="2200" b="1"/>
              <a:t>экстраинтероанастомоз</a:t>
            </a:r>
            <a:endParaRPr lang="ru-RU" sz="2200"/>
          </a:p>
        </p:txBody>
      </p:sp>
      <p:sp>
        <p:nvSpPr>
          <p:cNvPr id="519172" name="Rectangle 4"/>
          <p:cNvSpPr>
            <a:spLocks noChangeArrowheads="1"/>
          </p:cNvSpPr>
          <p:nvPr/>
        </p:nvSpPr>
        <p:spPr bwMode="auto">
          <a:xfrm>
            <a:off x="4500563" y="1643063"/>
            <a:ext cx="4643437" cy="400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 eaLnBrk="0" hangingPunct="0">
              <a:buFontTx/>
              <a:buNone/>
            </a:pPr>
            <a:r>
              <a:rPr lang="ru-RU" sz="2000" b="1" dirty="0"/>
              <a:t>Показания к </a:t>
            </a:r>
            <a:r>
              <a:rPr lang="ru-RU" sz="2000" b="1" dirty="0" smtClean="0"/>
              <a:t>КЭАЭ</a:t>
            </a:r>
            <a:endParaRPr lang="ru-RU" sz="2000" b="1" dirty="0"/>
          </a:p>
          <a:p>
            <a:pPr marL="342900" indent="-342900" eaLnBrk="0" hangingPunct="0">
              <a:buFontTx/>
              <a:buNone/>
            </a:pPr>
            <a:r>
              <a:rPr lang="en-US" b="1" dirty="0" err="1">
                <a:latin typeface="+mn-lt"/>
              </a:rPr>
              <a:t>гемодинамически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значимый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стеноз</a:t>
            </a:r>
            <a:r>
              <a:rPr lang="en-US" b="1" dirty="0">
                <a:latin typeface="+mn-lt"/>
              </a:rPr>
              <a:t> (</a:t>
            </a:r>
            <a:r>
              <a:rPr lang="en-US" b="1" dirty="0" err="1">
                <a:latin typeface="+mn-lt"/>
              </a:rPr>
              <a:t>более</a:t>
            </a:r>
            <a:r>
              <a:rPr lang="en-US" b="1" dirty="0">
                <a:latin typeface="+mn-lt"/>
              </a:rPr>
              <a:t> 70%) ВСА, с </a:t>
            </a:r>
            <a:r>
              <a:rPr lang="en-US" b="1" dirty="0" err="1">
                <a:latin typeface="+mn-lt"/>
              </a:rPr>
              <a:t>клиническими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симптомами</a:t>
            </a:r>
            <a:r>
              <a:rPr lang="en-US" b="1" dirty="0">
                <a:latin typeface="+mn-lt"/>
              </a:rPr>
              <a:t> и </a:t>
            </a:r>
            <a:r>
              <a:rPr lang="en-US" b="1" dirty="0" err="1">
                <a:latin typeface="+mn-lt"/>
              </a:rPr>
              <a:t>очагами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ишемии</a:t>
            </a:r>
            <a:r>
              <a:rPr lang="en-US" b="1" dirty="0">
                <a:latin typeface="+mn-lt"/>
              </a:rPr>
              <a:t> в </a:t>
            </a:r>
            <a:r>
              <a:rPr lang="en-US" b="1" dirty="0" err="1">
                <a:latin typeface="+mn-lt"/>
              </a:rPr>
              <a:t>ткани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мозга</a:t>
            </a:r>
            <a:endParaRPr lang="en-US" b="1" dirty="0">
              <a:latin typeface="+mn-lt"/>
            </a:endParaRPr>
          </a:p>
          <a:p>
            <a:pPr marL="342900" indent="-342900" eaLnBrk="0" hangingPunct="0">
              <a:buFontTx/>
              <a:buNone/>
            </a:pPr>
            <a:r>
              <a:rPr lang="en-US" b="1" dirty="0" err="1">
                <a:latin typeface="+mn-lt"/>
              </a:rPr>
              <a:t>менее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выраженный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стеноз</a:t>
            </a:r>
            <a:r>
              <a:rPr lang="en-US" b="1" dirty="0">
                <a:latin typeface="+mn-lt"/>
              </a:rPr>
              <a:t> (</a:t>
            </a:r>
            <a:r>
              <a:rPr lang="en-US" b="1" dirty="0" err="1">
                <a:latin typeface="+mn-lt"/>
              </a:rPr>
              <a:t>более</a:t>
            </a:r>
            <a:r>
              <a:rPr lang="en-US" b="1" dirty="0">
                <a:latin typeface="+mn-lt"/>
              </a:rPr>
              <a:t> 50%) ВСА, </a:t>
            </a:r>
            <a:r>
              <a:rPr lang="en-US" b="1" dirty="0" err="1">
                <a:latin typeface="+mn-lt"/>
              </a:rPr>
              <a:t>проявляющийся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клинически</a:t>
            </a:r>
            <a:r>
              <a:rPr lang="en-US" b="1" dirty="0">
                <a:latin typeface="+mn-lt"/>
              </a:rPr>
              <a:t> с </a:t>
            </a:r>
            <a:r>
              <a:rPr lang="en-US" b="1" dirty="0" err="1">
                <a:latin typeface="+mn-lt"/>
              </a:rPr>
              <a:t>изъязвлением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бляшки</a:t>
            </a:r>
            <a:r>
              <a:rPr lang="en-US" b="1" dirty="0">
                <a:latin typeface="+mn-lt"/>
              </a:rPr>
              <a:t> и/</a:t>
            </a:r>
            <a:r>
              <a:rPr lang="en-US" b="1" dirty="0" err="1">
                <a:latin typeface="+mn-lt"/>
              </a:rPr>
              <a:t>или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данных</a:t>
            </a:r>
            <a:r>
              <a:rPr lang="en-US" b="1" dirty="0">
                <a:latin typeface="+mn-lt"/>
              </a:rPr>
              <a:t> о </a:t>
            </a:r>
            <a:r>
              <a:rPr lang="en-US" b="1" dirty="0" err="1">
                <a:latin typeface="+mn-lt"/>
              </a:rPr>
              <a:t>том</a:t>
            </a:r>
            <a:r>
              <a:rPr lang="en-US" b="1" dirty="0">
                <a:latin typeface="+mn-lt"/>
              </a:rPr>
              <a:t>, </a:t>
            </a:r>
            <a:r>
              <a:rPr lang="en-US" b="1" dirty="0" err="1">
                <a:latin typeface="+mn-lt"/>
              </a:rPr>
              <a:t>что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она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является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источником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артерио-артериальной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эмболии</a:t>
            </a:r>
            <a:r>
              <a:rPr lang="en-US" b="1" dirty="0">
                <a:latin typeface="+mn-lt"/>
              </a:rPr>
              <a:t> в </a:t>
            </a:r>
            <a:r>
              <a:rPr lang="en-US" b="1" dirty="0" err="1">
                <a:latin typeface="+mn-lt"/>
              </a:rPr>
              <a:t>сосуды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мозга</a:t>
            </a:r>
            <a:r>
              <a:rPr lang="en-US" b="1" dirty="0">
                <a:latin typeface="+mn-lt"/>
              </a:rPr>
              <a:t> (</a:t>
            </a:r>
            <a:r>
              <a:rPr lang="en-US" b="1" dirty="0" err="1">
                <a:latin typeface="+mn-lt"/>
              </a:rPr>
              <a:t>подтвержденные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методом</a:t>
            </a:r>
            <a:r>
              <a:rPr lang="en-US" b="1" dirty="0">
                <a:latin typeface="+mn-lt"/>
              </a:rPr>
              <a:t> ТКДГ)</a:t>
            </a:r>
          </a:p>
          <a:p>
            <a:pPr marL="342900" indent="-342900" eaLnBrk="0" hangingPunct="0">
              <a:buFontTx/>
              <a:buNone/>
            </a:pPr>
            <a:r>
              <a:rPr lang="en-US" b="1" dirty="0" err="1">
                <a:latin typeface="+mn-lt"/>
              </a:rPr>
              <a:t>менее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выраженный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стеноз</a:t>
            </a:r>
            <a:r>
              <a:rPr lang="en-US" b="1" dirty="0">
                <a:latin typeface="+mn-lt"/>
              </a:rPr>
              <a:t> (</a:t>
            </a:r>
            <a:r>
              <a:rPr lang="en-US" b="1" dirty="0" err="1">
                <a:latin typeface="+mn-lt"/>
              </a:rPr>
              <a:t>менее</a:t>
            </a:r>
            <a:r>
              <a:rPr lang="en-US" b="1" dirty="0">
                <a:latin typeface="+mn-lt"/>
              </a:rPr>
              <a:t> 50%) ВСА, </a:t>
            </a:r>
            <a:r>
              <a:rPr lang="en-US" b="1" dirty="0" err="1">
                <a:latin typeface="+mn-lt"/>
              </a:rPr>
              <a:t>проявляющийся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клинически</a:t>
            </a:r>
            <a:r>
              <a:rPr lang="en-US" b="1" dirty="0">
                <a:latin typeface="+mn-lt"/>
              </a:rPr>
              <a:t>, </a:t>
            </a:r>
            <a:r>
              <a:rPr lang="en-US" b="1" dirty="0" err="1">
                <a:latin typeface="+mn-lt"/>
              </a:rPr>
              <a:t>при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наличии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окклюзии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противоположной</a:t>
            </a:r>
            <a:r>
              <a:rPr lang="en-US" b="1" dirty="0">
                <a:latin typeface="+mn-lt"/>
              </a:rPr>
              <a:t> СА</a:t>
            </a:r>
          </a:p>
        </p:txBody>
      </p:sp>
      <p:pic>
        <p:nvPicPr>
          <p:cNvPr id="519173" name="Picture 7" descr="f0630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752725"/>
            <a:ext cx="1612900" cy="218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9174" name="Picture 8" descr="Carotid_01_2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3" y="2752725"/>
            <a:ext cx="2027237" cy="218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647700"/>
          </a:xfrm>
        </p:spPr>
        <p:txBody>
          <a:bodyPr/>
          <a:lstStyle/>
          <a:p>
            <a:r>
              <a:rPr lang="ru-RU" sz="3200" smtClean="0">
                <a:solidFill>
                  <a:srgbClr val="E20A16"/>
                </a:solidFill>
              </a:rPr>
              <a:t>Профилактика повторного кровоизлияния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96975"/>
            <a:ext cx="8353425" cy="5043488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ru-RU" sz="2400" b="1" i="1" dirty="0" smtClean="0"/>
          </a:p>
          <a:p>
            <a:pPr>
              <a:lnSpc>
                <a:spcPct val="80000"/>
              </a:lnSpc>
              <a:buClr>
                <a:srgbClr val="FFFF00"/>
              </a:buClr>
              <a:buFontTx/>
              <a:buNone/>
            </a:pPr>
            <a:r>
              <a:rPr lang="ru-RU" sz="2400" dirty="0" smtClean="0"/>
              <a:t>1. Основной мерой профилактики повторных кровотечений из аневризмы является ее хирургическое выключение из кровотока.</a:t>
            </a:r>
          </a:p>
          <a:p>
            <a:pPr>
              <a:lnSpc>
                <a:spcPct val="80000"/>
              </a:lnSpc>
              <a:buClr>
                <a:srgbClr val="FFFF00"/>
              </a:buClr>
              <a:buFontTx/>
              <a:buNone/>
            </a:pPr>
            <a:endParaRPr lang="ru-RU" sz="2400" dirty="0" smtClean="0"/>
          </a:p>
          <a:p>
            <a:pPr>
              <a:lnSpc>
                <a:spcPct val="80000"/>
              </a:lnSpc>
              <a:buClr>
                <a:srgbClr val="FFFF00"/>
              </a:buClr>
              <a:buFontTx/>
              <a:buNone/>
            </a:pPr>
            <a:r>
              <a:rPr lang="ru-RU" sz="2400" dirty="0" smtClean="0"/>
              <a:t>2. Назначение антиконвульсантов, особенно в случаях эпилептического припадка в момент кровоизлияния.</a:t>
            </a:r>
          </a:p>
          <a:p>
            <a:pPr>
              <a:lnSpc>
                <a:spcPct val="80000"/>
              </a:lnSpc>
              <a:buClr>
                <a:srgbClr val="FFFF00"/>
              </a:buClr>
              <a:buFontTx/>
              <a:buNone/>
            </a:pPr>
            <a:endParaRPr lang="ru-RU" sz="2400" dirty="0" smtClean="0"/>
          </a:p>
          <a:p>
            <a:pPr>
              <a:lnSpc>
                <a:spcPct val="80000"/>
              </a:lnSpc>
              <a:buClr>
                <a:srgbClr val="FFFF00"/>
              </a:buClr>
              <a:buFontTx/>
              <a:buNone/>
            </a:pPr>
            <a:r>
              <a:rPr lang="ru-RU" sz="2400" dirty="0" smtClean="0"/>
              <a:t>3. Нормализация и поддержание стабильной гемодинамики.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492375"/>
            <a:ext cx="8229600" cy="1143000"/>
          </a:xfrm>
        </p:spPr>
        <p:txBody>
          <a:bodyPr/>
          <a:lstStyle/>
          <a:p>
            <a:r>
              <a:rPr lang="ru-RU" smtClean="0"/>
              <a:t>Спасибо за внимание!</a:t>
            </a:r>
          </a:p>
        </p:txBody>
      </p:sp>
      <p:pic>
        <p:nvPicPr>
          <p:cNvPr id="40963" name="Picture 3" descr="Зака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5220" name="Text Box 4"/>
          <p:cNvSpPr txBox="1">
            <a:spLocks noChangeArrowheads="1"/>
          </p:cNvSpPr>
          <p:nvPr/>
        </p:nvSpPr>
        <p:spPr bwMode="auto">
          <a:xfrm>
            <a:off x="1533673" y="1036638"/>
            <a:ext cx="6062663" cy="7016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</a:rPr>
              <a:t>Благодарю за внимание!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994" name="Text Box 2"/>
          <p:cNvSpPr txBox="1">
            <a:spLocks noChangeArrowheads="1"/>
          </p:cNvSpPr>
          <p:nvPr/>
        </p:nvSpPr>
        <p:spPr bwMode="auto">
          <a:xfrm>
            <a:off x="4257675" y="6419850"/>
            <a:ext cx="4695825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8E0000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ru-RU" sz="1400" b="1" i="1" dirty="0">
                <a:solidFill>
                  <a:schemeClr val="bg1"/>
                </a:solidFill>
              </a:rPr>
              <a:t>Торшин И.Ю., Громова О.А., Никонов А.А., 2009</a:t>
            </a:r>
          </a:p>
        </p:txBody>
      </p:sp>
      <p:sp>
        <p:nvSpPr>
          <p:cNvPr id="468995" name="Rectangle 3"/>
          <p:cNvSpPr>
            <a:spLocks noChangeArrowheads="1"/>
          </p:cNvSpPr>
          <p:nvPr/>
        </p:nvSpPr>
        <p:spPr bwMode="auto">
          <a:xfrm>
            <a:off x="136525" y="1133624"/>
            <a:ext cx="4252913" cy="461665"/>
          </a:xfrm>
          <a:prstGeom prst="rect">
            <a:avLst/>
          </a:prstGeom>
          <a:solidFill>
            <a:srgbClr val="8E0000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8E0000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>
              <a:buFontTx/>
              <a:buNone/>
            </a:pPr>
            <a:r>
              <a:rPr lang="ru-RU" sz="2400" dirty="0">
                <a:solidFill>
                  <a:srgbClr val="FFFF00"/>
                </a:solidFill>
                <a:latin typeface="+mn-lt"/>
              </a:rPr>
              <a:t>Немодифицируемые </a:t>
            </a:r>
          </a:p>
        </p:txBody>
      </p:sp>
      <p:sp>
        <p:nvSpPr>
          <p:cNvPr id="468996" name="Rectangle 4"/>
          <p:cNvSpPr>
            <a:spLocks noChangeArrowheads="1"/>
          </p:cNvSpPr>
          <p:nvPr/>
        </p:nvSpPr>
        <p:spPr bwMode="auto">
          <a:xfrm>
            <a:off x="4788024" y="1124744"/>
            <a:ext cx="4200525" cy="461665"/>
          </a:xfrm>
          <a:prstGeom prst="rect">
            <a:avLst/>
          </a:prstGeom>
          <a:solidFill>
            <a:srgbClr val="8E0000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8E0000">
                <a:gamma/>
                <a:shade val="60000"/>
                <a:invGamma/>
              </a:srgbClr>
            </a:prstShdw>
          </a:effectLst>
        </p:spPr>
        <p:txBody>
          <a:bodyPr wrap="square" anchor="ctr">
            <a:spAutoFit/>
          </a:bodyPr>
          <a:lstStyle/>
          <a:p>
            <a:pPr algn="ctr">
              <a:buFontTx/>
              <a:buNone/>
            </a:pPr>
            <a:r>
              <a:rPr lang="ru-RU" sz="2400" dirty="0">
                <a:solidFill>
                  <a:srgbClr val="FFFF00"/>
                </a:solidFill>
                <a:latin typeface="+mn-lt"/>
              </a:rPr>
              <a:t>Основные </a:t>
            </a:r>
            <a:r>
              <a:rPr lang="ru-RU" sz="2400" dirty="0" smtClean="0">
                <a:solidFill>
                  <a:srgbClr val="FFFF00"/>
                </a:solidFill>
                <a:latin typeface="+mn-lt"/>
              </a:rPr>
              <a:t>модифицируемые</a:t>
            </a:r>
            <a:endParaRPr lang="ru-RU" sz="24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468997" name="Rectangle 5"/>
          <p:cNvSpPr>
            <a:spLocks noChangeArrowheads="1"/>
          </p:cNvSpPr>
          <p:nvPr/>
        </p:nvSpPr>
        <p:spPr bwMode="auto">
          <a:xfrm>
            <a:off x="74613" y="4700855"/>
            <a:ext cx="4314825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8E0000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 eaLnBrk="0" hangingPunct="0">
              <a:buFontTx/>
              <a:buNone/>
            </a:pPr>
            <a:r>
              <a:rPr lang="ru-RU" sz="2000" dirty="0" err="1">
                <a:latin typeface="+mn-lt"/>
              </a:rPr>
              <a:t>Социоэкономический</a:t>
            </a:r>
            <a:r>
              <a:rPr lang="en-US" sz="2000" dirty="0">
                <a:latin typeface="+mn-lt"/>
              </a:rPr>
              <a:t> </a:t>
            </a:r>
            <a:r>
              <a:rPr lang="ru-RU" sz="2000" dirty="0">
                <a:latin typeface="+mn-lt"/>
              </a:rPr>
              <a:t>статус</a:t>
            </a:r>
          </a:p>
          <a:p>
            <a:pPr algn="ctr" eaLnBrk="0" hangingPunct="0">
              <a:buFontTx/>
              <a:buNone/>
            </a:pPr>
            <a:r>
              <a:rPr lang="ru-RU" sz="2000" dirty="0">
                <a:latin typeface="+mn-lt"/>
              </a:rPr>
              <a:t>Эмоциональное напряжение</a:t>
            </a:r>
          </a:p>
          <a:p>
            <a:pPr algn="ctr" eaLnBrk="0" hangingPunct="0">
              <a:buFontTx/>
              <a:buNone/>
            </a:pPr>
            <a:r>
              <a:rPr lang="ru-RU" sz="2000" dirty="0">
                <a:latin typeface="+mn-lt"/>
              </a:rPr>
              <a:t>Злоупотребление алкоголем</a:t>
            </a:r>
          </a:p>
          <a:p>
            <a:pPr algn="ctr" eaLnBrk="0" hangingPunct="0">
              <a:buFontTx/>
              <a:buNone/>
            </a:pPr>
            <a:r>
              <a:rPr lang="ru-RU" sz="2000" dirty="0">
                <a:latin typeface="+mn-lt"/>
              </a:rPr>
              <a:t>Определенные медикаменты</a:t>
            </a:r>
          </a:p>
        </p:txBody>
      </p:sp>
      <p:sp>
        <p:nvSpPr>
          <p:cNvPr id="468998" name="Rectangle 6"/>
          <p:cNvSpPr>
            <a:spLocks noChangeArrowheads="1"/>
          </p:cNvSpPr>
          <p:nvPr/>
        </p:nvSpPr>
        <p:spPr bwMode="auto">
          <a:xfrm>
            <a:off x="4837112" y="4786322"/>
            <a:ext cx="4306888" cy="1036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8E0000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>
              <a:buFontTx/>
              <a:buNone/>
            </a:pPr>
            <a:r>
              <a:rPr lang="ru-RU" sz="2000" dirty="0">
                <a:latin typeface="+mn-lt"/>
              </a:rPr>
              <a:t>Гипергомоцистеинемия</a:t>
            </a:r>
          </a:p>
          <a:p>
            <a:pPr algn="ctr">
              <a:buFontTx/>
              <a:buNone/>
            </a:pPr>
            <a:r>
              <a:rPr lang="ru-RU" sz="2000" dirty="0">
                <a:latin typeface="+mn-lt"/>
              </a:rPr>
              <a:t>Аномальное свертывание крови</a:t>
            </a:r>
          </a:p>
          <a:p>
            <a:pPr algn="ctr">
              <a:buFontTx/>
              <a:buNone/>
            </a:pPr>
            <a:r>
              <a:rPr lang="ru-RU" sz="2000" dirty="0">
                <a:latin typeface="+mn-lt"/>
              </a:rPr>
              <a:t>Воспаление</a:t>
            </a:r>
          </a:p>
        </p:txBody>
      </p:sp>
      <p:sp>
        <p:nvSpPr>
          <p:cNvPr id="469000" name="Rectangle 8"/>
          <p:cNvSpPr>
            <a:spLocks noChangeArrowheads="1"/>
          </p:cNvSpPr>
          <p:nvPr/>
        </p:nvSpPr>
        <p:spPr bwMode="auto">
          <a:xfrm>
            <a:off x="136525" y="3975447"/>
            <a:ext cx="4252913" cy="461665"/>
          </a:xfrm>
          <a:prstGeom prst="rect">
            <a:avLst/>
          </a:prstGeom>
          <a:solidFill>
            <a:srgbClr val="8E0000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8E0000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>
              <a:buFontTx/>
              <a:buNone/>
            </a:pPr>
            <a:r>
              <a:rPr lang="ru-RU" sz="2400" dirty="0">
                <a:solidFill>
                  <a:srgbClr val="FFFF00"/>
                </a:solidFill>
                <a:latin typeface="+mn-lt"/>
              </a:rPr>
              <a:t>Другие  модифицируемые</a:t>
            </a:r>
            <a:endParaRPr lang="ru-RU" sz="2400" dirty="0">
              <a:latin typeface="+mn-lt"/>
            </a:endParaRPr>
          </a:p>
        </p:txBody>
      </p:sp>
      <p:sp>
        <p:nvSpPr>
          <p:cNvPr id="469001" name="Rectangle 9"/>
          <p:cNvSpPr>
            <a:spLocks noChangeArrowheads="1"/>
          </p:cNvSpPr>
          <p:nvPr/>
        </p:nvSpPr>
        <p:spPr bwMode="auto">
          <a:xfrm>
            <a:off x="4788024" y="3975447"/>
            <a:ext cx="4252913" cy="461665"/>
          </a:xfrm>
          <a:prstGeom prst="rect">
            <a:avLst/>
          </a:prstGeom>
          <a:solidFill>
            <a:srgbClr val="8E0000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8E0000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>
              <a:buFontTx/>
              <a:buNone/>
            </a:pPr>
            <a:r>
              <a:rPr lang="ru-RU" sz="2400">
                <a:solidFill>
                  <a:srgbClr val="FFFF00"/>
                </a:solidFill>
                <a:latin typeface="+mn-lt"/>
              </a:rPr>
              <a:t>Так называемые «новые»</a:t>
            </a:r>
            <a:endParaRPr lang="ru-RU" sz="2400">
              <a:latin typeface="+mn-lt"/>
            </a:endParaRPr>
          </a:p>
        </p:txBody>
      </p:sp>
      <p:sp>
        <p:nvSpPr>
          <p:cNvPr id="469002" name="Rectangle 10"/>
          <p:cNvSpPr>
            <a:spLocks noChangeArrowheads="1"/>
          </p:cNvSpPr>
          <p:nvPr/>
        </p:nvSpPr>
        <p:spPr bwMode="auto">
          <a:xfrm>
            <a:off x="0" y="1857364"/>
            <a:ext cx="43926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ru-RU" sz="2000" dirty="0">
                <a:latin typeface="+mn-lt"/>
              </a:rPr>
              <a:t>Возраст</a:t>
            </a:r>
          </a:p>
          <a:p>
            <a:pPr algn="ctr" eaLnBrk="0" hangingPunct="0">
              <a:buFontTx/>
              <a:buNone/>
            </a:pPr>
            <a:r>
              <a:rPr lang="ru-RU" sz="2000" dirty="0">
                <a:latin typeface="+mn-lt"/>
              </a:rPr>
              <a:t>Этническая предрасположенность</a:t>
            </a:r>
          </a:p>
          <a:p>
            <a:pPr algn="ctr" eaLnBrk="0" hangingPunct="0">
              <a:buFontTx/>
              <a:buNone/>
            </a:pPr>
            <a:r>
              <a:rPr lang="ru-RU" sz="2000" dirty="0">
                <a:latin typeface="+mn-lt"/>
              </a:rPr>
              <a:t>Пол</a:t>
            </a:r>
          </a:p>
          <a:p>
            <a:pPr algn="ctr" eaLnBrk="0" hangingPunct="0">
              <a:buFontTx/>
              <a:buNone/>
            </a:pPr>
            <a:r>
              <a:rPr lang="ru-RU" sz="2000" dirty="0">
                <a:latin typeface="+mn-lt"/>
              </a:rPr>
              <a:t>Наследственность</a:t>
            </a:r>
          </a:p>
        </p:txBody>
      </p:sp>
      <p:sp>
        <p:nvSpPr>
          <p:cNvPr id="469003" name="Rectangle 11"/>
          <p:cNvSpPr>
            <a:spLocks noChangeArrowheads="1"/>
          </p:cNvSpPr>
          <p:nvPr/>
        </p:nvSpPr>
        <p:spPr bwMode="auto">
          <a:xfrm>
            <a:off x="4859213" y="1628800"/>
            <a:ext cx="410527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ru-RU" sz="2000" dirty="0">
                <a:latin typeface="+mn-lt"/>
              </a:rPr>
              <a:t>Высокое артериальное давление</a:t>
            </a:r>
          </a:p>
          <a:p>
            <a:pPr algn="ctr" eaLnBrk="0" hangingPunct="0">
              <a:buFontTx/>
              <a:buNone/>
            </a:pPr>
            <a:r>
              <a:rPr lang="ru-RU" sz="2000" dirty="0">
                <a:latin typeface="+mn-lt"/>
              </a:rPr>
              <a:t>Аномальный липидный профиль</a:t>
            </a:r>
          </a:p>
          <a:p>
            <a:pPr algn="ctr" eaLnBrk="0" hangingPunct="0">
              <a:buFontTx/>
              <a:buNone/>
            </a:pPr>
            <a:r>
              <a:rPr lang="ru-RU" sz="2000" dirty="0">
                <a:latin typeface="+mn-lt"/>
              </a:rPr>
              <a:t>Курение</a:t>
            </a:r>
          </a:p>
          <a:p>
            <a:pPr algn="ctr" eaLnBrk="0" hangingPunct="0">
              <a:buFontTx/>
              <a:buNone/>
            </a:pPr>
            <a:r>
              <a:rPr lang="ru-RU" sz="2000" dirty="0">
                <a:latin typeface="+mn-lt"/>
              </a:rPr>
              <a:t>Гиподинамия</a:t>
            </a:r>
            <a:endParaRPr lang="en-US" sz="2000" dirty="0">
              <a:latin typeface="+mn-lt"/>
            </a:endParaRPr>
          </a:p>
          <a:p>
            <a:pPr algn="ctr" eaLnBrk="0" hangingPunct="0">
              <a:buFontTx/>
              <a:buNone/>
            </a:pPr>
            <a:r>
              <a:rPr lang="ru-RU" sz="2000" dirty="0">
                <a:latin typeface="+mn-lt"/>
              </a:rPr>
              <a:t>Ожирение</a:t>
            </a:r>
          </a:p>
          <a:p>
            <a:pPr algn="ctr" eaLnBrk="0" hangingPunct="0">
              <a:buFontTx/>
              <a:buNone/>
            </a:pPr>
            <a:r>
              <a:rPr lang="ru-RU" sz="2000" dirty="0">
                <a:latin typeface="+mn-lt"/>
              </a:rPr>
              <a:t>Нездоровая диета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251520" y="188640"/>
            <a:ext cx="8604250" cy="64807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Arial" charset="0"/>
                <a:cs typeface="+mj-cs"/>
              </a:rPr>
              <a:t>Факторы риска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Arial" charset="0"/>
                <a:cs typeface="+mj-cs"/>
              </a:rPr>
              <a:t>инсульта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Arial" charset="0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42" name="AutoShape 2"/>
          <p:cNvSpPr>
            <a:spLocks noChangeArrowheads="1"/>
          </p:cNvSpPr>
          <p:nvPr/>
        </p:nvSpPr>
        <p:spPr bwMode="auto">
          <a:xfrm>
            <a:off x="194122" y="1357298"/>
            <a:ext cx="4233862" cy="10477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00066"/>
              </a:gs>
              <a:gs pos="100000">
                <a:srgbClr val="0033CC">
                  <a:alpha val="5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471043" name="Rectangle 3"/>
          <p:cNvSpPr>
            <a:spLocks noChangeArrowheads="1"/>
          </p:cNvSpPr>
          <p:nvPr/>
        </p:nvSpPr>
        <p:spPr bwMode="auto">
          <a:xfrm>
            <a:off x="408404" y="1428736"/>
            <a:ext cx="37147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marL="190500" indent="-190500" algn="ctr" eaLnBrk="0" hangingPunct="0">
              <a:buClr>
                <a:srgbClr val="E60202"/>
              </a:buClr>
              <a:buFontTx/>
              <a:buNone/>
            </a:pPr>
            <a:r>
              <a:rPr lang="ru-RU" dirty="0">
                <a:solidFill>
                  <a:srgbClr val="FFFF00"/>
                </a:solidFill>
                <a:latin typeface="+mn-lt"/>
                <a:cs typeface="Times New Roman" pitchFamily="18" charset="0"/>
              </a:rPr>
              <a:t>Влияние возраста: </a:t>
            </a:r>
          </a:p>
          <a:p>
            <a:pPr marL="190500" indent="-190500" algn="ctr" eaLnBrk="0" hangingPunct="0">
              <a:buClr>
                <a:srgbClr val="E60202"/>
              </a:buClr>
              <a:buFontTx/>
              <a:buNone/>
            </a:pPr>
            <a:r>
              <a:rPr lang="ru-RU" dirty="0">
                <a:solidFill>
                  <a:srgbClr val="FFFFFF"/>
                </a:solidFill>
                <a:latin typeface="+mn-lt"/>
              </a:rPr>
              <a:t>удвоение частоты инсульта каждые 10 лет после 55 лет</a:t>
            </a:r>
            <a:endParaRPr lang="en-US" dirty="0">
              <a:solidFill>
                <a:srgbClr val="FFFF0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471044" name="Rectangle 4"/>
          <p:cNvSpPr>
            <a:spLocks noChangeArrowheads="1"/>
          </p:cNvSpPr>
          <p:nvPr/>
        </p:nvSpPr>
        <p:spPr bwMode="auto">
          <a:xfrm>
            <a:off x="615950" y="5664200"/>
            <a:ext cx="32541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>
              <a:buFontTx/>
              <a:buNone/>
            </a:pPr>
            <a:r>
              <a:rPr lang="ru-RU" sz="1000"/>
              <a:t>25-29</a:t>
            </a:r>
          </a:p>
        </p:txBody>
      </p:sp>
      <p:sp>
        <p:nvSpPr>
          <p:cNvPr id="471045" name="Rectangle 5"/>
          <p:cNvSpPr>
            <a:spLocks noChangeArrowheads="1"/>
          </p:cNvSpPr>
          <p:nvPr/>
        </p:nvSpPr>
        <p:spPr bwMode="auto">
          <a:xfrm>
            <a:off x="998538" y="5664200"/>
            <a:ext cx="32541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>
              <a:buFontTx/>
              <a:buNone/>
            </a:pPr>
            <a:r>
              <a:rPr lang="ru-RU" sz="1000"/>
              <a:t>30-34</a:t>
            </a:r>
          </a:p>
        </p:txBody>
      </p:sp>
      <p:sp>
        <p:nvSpPr>
          <p:cNvPr id="471046" name="Rectangle 6"/>
          <p:cNvSpPr>
            <a:spLocks noChangeArrowheads="1"/>
          </p:cNvSpPr>
          <p:nvPr/>
        </p:nvSpPr>
        <p:spPr bwMode="auto">
          <a:xfrm>
            <a:off x="1379538" y="5664200"/>
            <a:ext cx="32541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>
              <a:buFontTx/>
              <a:buNone/>
            </a:pPr>
            <a:r>
              <a:rPr lang="ru-RU" sz="1000"/>
              <a:t>35-39</a:t>
            </a:r>
          </a:p>
        </p:txBody>
      </p:sp>
      <p:sp>
        <p:nvSpPr>
          <p:cNvPr id="471047" name="Rectangle 7"/>
          <p:cNvSpPr>
            <a:spLocks noChangeArrowheads="1"/>
          </p:cNvSpPr>
          <p:nvPr/>
        </p:nvSpPr>
        <p:spPr bwMode="auto">
          <a:xfrm>
            <a:off x="1766888" y="5664200"/>
            <a:ext cx="32541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>
              <a:buFontTx/>
              <a:buNone/>
            </a:pPr>
            <a:r>
              <a:rPr lang="ru-RU" sz="1000" dirty="0"/>
              <a:t>40-44</a:t>
            </a:r>
          </a:p>
        </p:txBody>
      </p:sp>
      <p:sp>
        <p:nvSpPr>
          <p:cNvPr id="471048" name="Rectangle 8"/>
          <p:cNvSpPr>
            <a:spLocks noChangeArrowheads="1"/>
          </p:cNvSpPr>
          <p:nvPr/>
        </p:nvSpPr>
        <p:spPr bwMode="auto">
          <a:xfrm>
            <a:off x="2151063" y="5664200"/>
            <a:ext cx="32541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>
              <a:buFontTx/>
              <a:buNone/>
            </a:pPr>
            <a:r>
              <a:rPr lang="ru-RU" sz="1000"/>
              <a:t>45-49</a:t>
            </a:r>
          </a:p>
        </p:txBody>
      </p:sp>
      <p:sp>
        <p:nvSpPr>
          <p:cNvPr id="471049" name="Rectangle 9"/>
          <p:cNvSpPr>
            <a:spLocks noChangeArrowheads="1"/>
          </p:cNvSpPr>
          <p:nvPr/>
        </p:nvSpPr>
        <p:spPr bwMode="auto">
          <a:xfrm>
            <a:off x="2533650" y="5664200"/>
            <a:ext cx="32541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>
              <a:buFontTx/>
              <a:buNone/>
            </a:pPr>
            <a:r>
              <a:rPr lang="ru-RU" sz="1000"/>
              <a:t>50-54</a:t>
            </a:r>
          </a:p>
        </p:txBody>
      </p:sp>
      <p:sp>
        <p:nvSpPr>
          <p:cNvPr id="471050" name="Rectangle 10"/>
          <p:cNvSpPr>
            <a:spLocks noChangeArrowheads="1"/>
          </p:cNvSpPr>
          <p:nvPr/>
        </p:nvSpPr>
        <p:spPr bwMode="auto">
          <a:xfrm>
            <a:off x="2917825" y="5664200"/>
            <a:ext cx="32541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>
              <a:buFontTx/>
              <a:buNone/>
            </a:pPr>
            <a:r>
              <a:rPr lang="ru-RU" sz="1000"/>
              <a:t>55-59</a:t>
            </a:r>
          </a:p>
        </p:txBody>
      </p:sp>
      <p:sp>
        <p:nvSpPr>
          <p:cNvPr id="471051" name="Rectangle 11"/>
          <p:cNvSpPr>
            <a:spLocks noChangeArrowheads="1"/>
          </p:cNvSpPr>
          <p:nvPr/>
        </p:nvSpPr>
        <p:spPr bwMode="auto">
          <a:xfrm>
            <a:off x="3298825" y="5664200"/>
            <a:ext cx="32541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>
              <a:buFontTx/>
              <a:buNone/>
            </a:pPr>
            <a:r>
              <a:rPr lang="ru-RU" sz="1000"/>
              <a:t>60-64</a:t>
            </a:r>
          </a:p>
        </p:txBody>
      </p:sp>
      <p:sp>
        <p:nvSpPr>
          <p:cNvPr id="471052" name="Rectangle 12"/>
          <p:cNvSpPr>
            <a:spLocks noChangeArrowheads="1"/>
          </p:cNvSpPr>
          <p:nvPr/>
        </p:nvSpPr>
        <p:spPr bwMode="auto">
          <a:xfrm>
            <a:off x="3684588" y="5664200"/>
            <a:ext cx="32541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>
              <a:buFontTx/>
              <a:buNone/>
            </a:pPr>
            <a:r>
              <a:rPr lang="ru-RU" sz="1000"/>
              <a:t>65-69</a:t>
            </a:r>
          </a:p>
        </p:txBody>
      </p:sp>
      <p:sp>
        <p:nvSpPr>
          <p:cNvPr id="471053" name="Rectangle 13"/>
          <p:cNvSpPr>
            <a:spLocks noChangeArrowheads="1"/>
          </p:cNvSpPr>
          <p:nvPr/>
        </p:nvSpPr>
        <p:spPr bwMode="auto">
          <a:xfrm>
            <a:off x="4057650" y="5664200"/>
            <a:ext cx="359073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>
              <a:buFontTx/>
              <a:buNone/>
            </a:pPr>
            <a:r>
              <a:rPr lang="ru-RU" sz="1000"/>
              <a:t>70 и &gt;</a:t>
            </a:r>
          </a:p>
        </p:txBody>
      </p:sp>
      <p:sp>
        <p:nvSpPr>
          <p:cNvPr id="471054" name="Rectangle 14"/>
          <p:cNvSpPr>
            <a:spLocks noChangeArrowheads="1"/>
          </p:cNvSpPr>
          <p:nvPr/>
        </p:nvSpPr>
        <p:spPr bwMode="auto">
          <a:xfrm>
            <a:off x="1660525" y="5842000"/>
            <a:ext cx="1257300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>
              <a:buFontTx/>
              <a:buNone/>
            </a:pPr>
            <a:r>
              <a:rPr lang="ru-RU" sz="1200">
                <a:solidFill>
                  <a:srgbClr val="FFFFFF"/>
                </a:solidFill>
              </a:rPr>
              <a:t>возрастные группы</a:t>
            </a:r>
            <a:endParaRPr lang="ru-RU" sz="1200"/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96838" y="2708275"/>
            <a:ext cx="4270376" cy="2959000"/>
            <a:chOff x="61" y="1706"/>
            <a:chExt cx="2690" cy="1873"/>
          </a:xfrm>
        </p:grpSpPr>
        <p:sp>
          <p:nvSpPr>
            <p:cNvPr id="471056" name="Rectangle 16"/>
            <p:cNvSpPr>
              <a:spLocks noChangeArrowheads="1"/>
            </p:cNvSpPr>
            <p:nvPr/>
          </p:nvSpPr>
          <p:spPr bwMode="auto">
            <a:xfrm>
              <a:off x="333" y="1753"/>
              <a:ext cx="2417" cy="1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57" name="Rectangle 17"/>
            <p:cNvSpPr>
              <a:spLocks noChangeArrowheads="1"/>
            </p:cNvSpPr>
            <p:nvPr/>
          </p:nvSpPr>
          <p:spPr bwMode="auto">
            <a:xfrm>
              <a:off x="384" y="3479"/>
              <a:ext cx="68" cy="1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58" name="Rectangle 18"/>
            <p:cNvSpPr>
              <a:spLocks noChangeArrowheads="1"/>
            </p:cNvSpPr>
            <p:nvPr/>
          </p:nvSpPr>
          <p:spPr bwMode="auto">
            <a:xfrm>
              <a:off x="625" y="3468"/>
              <a:ext cx="69" cy="2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59" name="Rectangle 19"/>
            <p:cNvSpPr>
              <a:spLocks noChangeArrowheads="1"/>
            </p:cNvSpPr>
            <p:nvPr/>
          </p:nvSpPr>
          <p:spPr bwMode="auto">
            <a:xfrm>
              <a:off x="867" y="3463"/>
              <a:ext cx="69" cy="2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60" name="Rectangle 20"/>
            <p:cNvSpPr>
              <a:spLocks noChangeArrowheads="1"/>
            </p:cNvSpPr>
            <p:nvPr/>
          </p:nvSpPr>
          <p:spPr bwMode="auto">
            <a:xfrm>
              <a:off x="1109" y="3433"/>
              <a:ext cx="69" cy="5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61" name="Rectangle 21"/>
            <p:cNvSpPr>
              <a:spLocks noChangeArrowheads="1"/>
            </p:cNvSpPr>
            <p:nvPr/>
          </p:nvSpPr>
          <p:spPr bwMode="auto">
            <a:xfrm>
              <a:off x="1351" y="3364"/>
              <a:ext cx="69" cy="12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62" name="Rectangle 22"/>
            <p:cNvSpPr>
              <a:spLocks noChangeArrowheads="1"/>
            </p:cNvSpPr>
            <p:nvPr/>
          </p:nvSpPr>
          <p:spPr bwMode="auto">
            <a:xfrm>
              <a:off x="1592" y="3219"/>
              <a:ext cx="69" cy="27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63" name="Rectangle 23"/>
            <p:cNvSpPr>
              <a:spLocks noChangeArrowheads="1"/>
            </p:cNvSpPr>
            <p:nvPr/>
          </p:nvSpPr>
          <p:spPr bwMode="auto">
            <a:xfrm>
              <a:off x="1834" y="3161"/>
              <a:ext cx="69" cy="32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64" name="Rectangle 24"/>
            <p:cNvSpPr>
              <a:spLocks noChangeArrowheads="1"/>
            </p:cNvSpPr>
            <p:nvPr/>
          </p:nvSpPr>
          <p:spPr bwMode="auto">
            <a:xfrm>
              <a:off x="2076" y="2948"/>
              <a:ext cx="68" cy="54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solidFill>
                <a:schemeClr val="accent1">
                  <a:lumMod val="90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65" name="Rectangle 25"/>
            <p:cNvSpPr>
              <a:spLocks noChangeArrowheads="1"/>
            </p:cNvSpPr>
            <p:nvPr/>
          </p:nvSpPr>
          <p:spPr bwMode="auto">
            <a:xfrm>
              <a:off x="2317" y="2668"/>
              <a:ext cx="69" cy="82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66" name="Rectangle 26"/>
            <p:cNvSpPr>
              <a:spLocks noChangeArrowheads="1"/>
            </p:cNvSpPr>
            <p:nvPr/>
          </p:nvSpPr>
          <p:spPr bwMode="auto">
            <a:xfrm>
              <a:off x="2559" y="1857"/>
              <a:ext cx="69" cy="1632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67" name="Rectangle 27"/>
            <p:cNvSpPr>
              <a:spLocks noChangeArrowheads="1"/>
            </p:cNvSpPr>
            <p:nvPr/>
          </p:nvSpPr>
          <p:spPr bwMode="auto">
            <a:xfrm>
              <a:off x="452" y="3479"/>
              <a:ext cx="69" cy="10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68" name="Rectangle 28"/>
            <p:cNvSpPr>
              <a:spLocks noChangeArrowheads="1"/>
            </p:cNvSpPr>
            <p:nvPr/>
          </p:nvSpPr>
          <p:spPr bwMode="auto">
            <a:xfrm>
              <a:off x="694" y="3473"/>
              <a:ext cx="69" cy="16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69" name="Rectangle 29"/>
            <p:cNvSpPr>
              <a:spLocks noChangeArrowheads="1"/>
            </p:cNvSpPr>
            <p:nvPr/>
          </p:nvSpPr>
          <p:spPr bwMode="auto">
            <a:xfrm>
              <a:off x="936" y="3457"/>
              <a:ext cx="68" cy="32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70" name="Rectangle 30"/>
            <p:cNvSpPr>
              <a:spLocks noChangeArrowheads="1"/>
            </p:cNvSpPr>
            <p:nvPr/>
          </p:nvSpPr>
          <p:spPr bwMode="auto">
            <a:xfrm>
              <a:off x="1178" y="3406"/>
              <a:ext cx="67" cy="83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71" name="Rectangle 31"/>
            <p:cNvSpPr>
              <a:spLocks noChangeArrowheads="1"/>
            </p:cNvSpPr>
            <p:nvPr/>
          </p:nvSpPr>
          <p:spPr bwMode="auto">
            <a:xfrm>
              <a:off x="1420" y="3329"/>
              <a:ext cx="67" cy="160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72" name="Rectangle 32"/>
            <p:cNvSpPr>
              <a:spLocks noChangeArrowheads="1"/>
            </p:cNvSpPr>
            <p:nvPr/>
          </p:nvSpPr>
          <p:spPr bwMode="auto">
            <a:xfrm>
              <a:off x="1661" y="3146"/>
              <a:ext cx="68" cy="343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73" name="Rectangle 33"/>
            <p:cNvSpPr>
              <a:spLocks noChangeArrowheads="1"/>
            </p:cNvSpPr>
            <p:nvPr/>
          </p:nvSpPr>
          <p:spPr bwMode="auto">
            <a:xfrm>
              <a:off x="1903" y="3036"/>
              <a:ext cx="68" cy="453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74" name="Rectangle 34"/>
            <p:cNvSpPr>
              <a:spLocks noChangeArrowheads="1"/>
            </p:cNvSpPr>
            <p:nvPr/>
          </p:nvSpPr>
          <p:spPr bwMode="auto">
            <a:xfrm>
              <a:off x="2144" y="2839"/>
              <a:ext cx="68" cy="650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75" name="Rectangle 35"/>
            <p:cNvSpPr>
              <a:spLocks noChangeArrowheads="1"/>
            </p:cNvSpPr>
            <p:nvPr/>
          </p:nvSpPr>
          <p:spPr bwMode="auto">
            <a:xfrm>
              <a:off x="2386" y="2397"/>
              <a:ext cx="68" cy="1092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76" name="Rectangle 36"/>
            <p:cNvSpPr>
              <a:spLocks noChangeArrowheads="1"/>
            </p:cNvSpPr>
            <p:nvPr/>
          </p:nvSpPr>
          <p:spPr bwMode="auto">
            <a:xfrm>
              <a:off x="2628" y="1862"/>
              <a:ext cx="68" cy="162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77" name="Line 37"/>
            <p:cNvSpPr>
              <a:spLocks noChangeShapeType="1"/>
            </p:cNvSpPr>
            <p:nvPr/>
          </p:nvSpPr>
          <p:spPr bwMode="auto">
            <a:xfrm>
              <a:off x="333" y="1753"/>
              <a:ext cx="1" cy="1736"/>
            </a:xfrm>
            <a:prstGeom prst="line">
              <a:avLst/>
            </a:prstGeom>
            <a:noFill/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78" name="Line 38"/>
            <p:cNvSpPr>
              <a:spLocks noChangeShapeType="1"/>
            </p:cNvSpPr>
            <p:nvPr/>
          </p:nvSpPr>
          <p:spPr bwMode="auto">
            <a:xfrm>
              <a:off x="311" y="3489"/>
              <a:ext cx="22" cy="1"/>
            </a:xfrm>
            <a:prstGeom prst="line">
              <a:avLst/>
            </a:pr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79" name="Line 39"/>
            <p:cNvSpPr>
              <a:spLocks noChangeShapeType="1"/>
            </p:cNvSpPr>
            <p:nvPr/>
          </p:nvSpPr>
          <p:spPr bwMode="auto">
            <a:xfrm>
              <a:off x="311" y="3271"/>
              <a:ext cx="22" cy="1"/>
            </a:xfrm>
            <a:prstGeom prst="line">
              <a:avLst/>
            </a:pr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80" name="Line 40"/>
            <p:cNvSpPr>
              <a:spLocks noChangeShapeType="1"/>
            </p:cNvSpPr>
            <p:nvPr/>
          </p:nvSpPr>
          <p:spPr bwMode="auto">
            <a:xfrm>
              <a:off x="311" y="3058"/>
              <a:ext cx="22" cy="1"/>
            </a:xfrm>
            <a:prstGeom prst="line">
              <a:avLst/>
            </a:pr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81" name="Line 41"/>
            <p:cNvSpPr>
              <a:spLocks noChangeShapeType="1"/>
            </p:cNvSpPr>
            <p:nvPr/>
          </p:nvSpPr>
          <p:spPr bwMode="auto">
            <a:xfrm>
              <a:off x="311" y="2839"/>
              <a:ext cx="22" cy="1"/>
            </a:xfrm>
            <a:prstGeom prst="line">
              <a:avLst/>
            </a:pr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82" name="Line 42"/>
            <p:cNvSpPr>
              <a:spLocks noChangeShapeType="1"/>
            </p:cNvSpPr>
            <p:nvPr/>
          </p:nvSpPr>
          <p:spPr bwMode="auto">
            <a:xfrm>
              <a:off x="311" y="2621"/>
              <a:ext cx="22" cy="1"/>
            </a:xfrm>
            <a:prstGeom prst="line">
              <a:avLst/>
            </a:pr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83" name="Line 43"/>
            <p:cNvSpPr>
              <a:spLocks noChangeShapeType="1"/>
            </p:cNvSpPr>
            <p:nvPr/>
          </p:nvSpPr>
          <p:spPr bwMode="auto">
            <a:xfrm>
              <a:off x="311" y="2402"/>
              <a:ext cx="22" cy="1"/>
            </a:xfrm>
            <a:prstGeom prst="line">
              <a:avLst/>
            </a:pr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84" name="Line 44"/>
            <p:cNvSpPr>
              <a:spLocks noChangeShapeType="1"/>
            </p:cNvSpPr>
            <p:nvPr/>
          </p:nvSpPr>
          <p:spPr bwMode="auto">
            <a:xfrm>
              <a:off x="311" y="2189"/>
              <a:ext cx="22" cy="1"/>
            </a:xfrm>
            <a:prstGeom prst="line">
              <a:avLst/>
            </a:pr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85" name="Line 45"/>
            <p:cNvSpPr>
              <a:spLocks noChangeShapeType="1"/>
            </p:cNvSpPr>
            <p:nvPr/>
          </p:nvSpPr>
          <p:spPr bwMode="auto">
            <a:xfrm>
              <a:off x="271" y="2017"/>
              <a:ext cx="22" cy="1"/>
            </a:xfrm>
            <a:prstGeom prst="line">
              <a:avLst/>
            </a:pr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86" name="Line 46"/>
            <p:cNvSpPr>
              <a:spLocks noChangeShapeType="1"/>
            </p:cNvSpPr>
            <p:nvPr/>
          </p:nvSpPr>
          <p:spPr bwMode="auto">
            <a:xfrm flipV="1">
              <a:off x="241" y="1800"/>
              <a:ext cx="52" cy="57"/>
            </a:xfrm>
            <a:prstGeom prst="line">
              <a:avLst/>
            </a:pr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87" name="Line 47"/>
            <p:cNvSpPr>
              <a:spLocks noChangeShapeType="1"/>
            </p:cNvSpPr>
            <p:nvPr/>
          </p:nvSpPr>
          <p:spPr bwMode="auto">
            <a:xfrm flipV="1">
              <a:off x="333" y="3474"/>
              <a:ext cx="2412" cy="15"/>
            </a:xfrm>
            <a:prstGeom prst="line">
              <a:avLst/>
            </a:prstGeom>
            <a:solidFill>
              <a:schemeClr val="accent1">
                <a:lumMod val="50000"/>
              </a:schemeClr>
            </a:solidFill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88" name="Line 48"/>
            <p:cNvSpPr>
              <a:spLocks noChangeShapeType="1"/>
            </p:cNvSpPr>
            <p:nvPr/>
          </p:nvSpPr>
          <p:spPr bwMode="auto">
            <a:xfrm flipV="1">
              <a:off x="333" y="3489"/>
              <a:ext cx="1" cy="26"/>
            </a:xfrm>
            <a:prstGeom prst="line">
              <a:avLst/>
            </a:pr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89" name="Line 49"/>
            <p:cNvSpPr>
              <a:spLocks noChangeShapeType="1"/>
            </p:cNvSpPr>
            <p:nvPr/>
          </p:nvSpPr>
          <p:spPr bwMode="auto">
            <a:xfrm flipV="1">
              <a:off x="575" y="3489"/>
              <a:ext cx="1" cy="26"/>
            </a:xfrm>
            <a:prstGeom prst="line">
              <a:avLst/>
            </a:pr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90" name="Line 50"/>
            <p:cNvSpPr>
              <a:spLocks noChangeShapeType="1"/>
            </p:cNvSpPr>
            <p:nvPr/>
          </p:nvSpPr>
          <p:spPr bwMode="auto">
            <a:xfrm flipV="1">
              <a:off x="817" y="3489"/>
              <a:ext cx="1" cy="26"/>
            </a:xfrm>
            <a:prstGeom prst="line">
              <a:avLst/>
            </a:pr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91" name="Line 51"/>
            <p:cNvSpPr>
              <a:spLocks noChangeShapeType="1"/>
            </p:cNvSpPr>
            <p:nvPr/>
          </p:nvSpPr>
          <p:spPr bwMode="auto">
            <a:xfrm flipV="1">
              <a:off x="1059" y="3489"/>
              <a:ext cx="0" cy="26"/>
            </a:xfrm>
            <a:prstGeom prst="line">
              <a:avLst/>
            </a:pr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92" name="Line 52"/>
            <p:cNvSpPr>
              <a:spLocks noChangeShapeType="1"/>
            </p:cNvSpPr>
            <p:nvPr/>
          </p:nvSpPr>
          <p:spPr bwMode="auto">
            <a:xfrm flipV="1">
              <a:off x="1300" y="3489"/>
              <a:ext cx="0" cy="26"/>
            </a:xfrm>
            <a:prstGeom prst="line">
              <a:avLst/>
            </a:pr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93" name="Line 53"/>
            <p:cNvSpPr>
              <a:spLocks noChangeShapeType="1"/>
            </p:cNvSpPr>
            <p:nvPr/>
          </p:nvSpPr>
          <p:spPr bwMode="auto">
            <a:xfrm flipV="1">
              <a:off x="1541" y="3489"/>
              <a:ext cx="1" cy="26"/>
            </a:xfrm>
            <a:prstGeom prst="line">
              <a:avLst/>
            </a:pr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94" name="Line 54"/>
            <p:cNvSpPr>
              <a:spLocks noChangeShapeType="1"/>
            </p:cNvSpPr>
            <p:nvPr/>
          </p:nvSpPr>
          <p:spPr bwMode="auto">
            <a:xfrm flipV="1">
              <a:off x="1783" y="3489"/>
              <a:ext cx="1" cy="26"/>
            </a:xfrm>
            <a:prstGeom prst="line">
              <a:avLst/>
            </a:pr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95" name="Line 55"/>
            <p:cNvSpPr>
              <a:spLocks noChangeShapeType="1"/>
            </p:cNvSpPr>
            <p:nvPr/>
          </p:nvSpPr>
          <p:spPr bwMode="auto">
            <a:xfrm flipV="1">
              <a:off x="2025" y="3489"/>
              <a:ext cx="1" cy="26"/>
            </a:xfrm>
            <a:prstGeom prst="line">
              <a:avLst/>
            </a:pr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96" name="Line 56"/>
            <p:cNvSpPr>
              <a:spLocks noChangeShapeType="1"/>
            </p:cNvSpPr>
            <p:nvPr/>
          </p:nvSpPr>
          <p:spPr bwMode="auto">
            <a:xfrm flipV="1">
              <a:off x="2267" y="3489"/>
              <a:ext cx="0" cy="26"/>
            </a:xfrm>
            <a:prstGeom prst="line">
              <a:avLst/>
            </a:pr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97" name="Line 57"/>
            <p:cNvSpPr>
              <a:spLocks noChangeShapeType="1"/>
            </p:cNvSpPr>
            <p:nvPr/>
          </p:nvSpPr>
          <p:spPr bwMode="auto">
            <a:xfrm flipV="1">
              <a:off x="2508" y="3489"/>
              <a:ext cx="1" cy="26"/>
            </a:xfrm>
            <a:prstGeom prst="line">
              <a:avLst/>
            </a:pr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98" name="Line 58"/>
            <p:cNvSpPr>
              <a:spLocks noChangeShapeType="1"/>
            </p:cNvSpPr>
            <p:nvPr/>
          </p:nvSpPr>
          <p:spPr bwMode="auto">
            <a:xfrm flipV="1">
              <a:off x="2750" y="3489"/>
              <a:ext cx="1" cy="26"/>
            </a:xfrm>
            <a:prstGeom prst="line">
              <a:avLst/>
            </a:pr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99" name="Rectangle 59"/>
            <p:cNvSpPr>
              <a:spLocks noChangeArrowheads="1"/>
            </p:cNvSpPr>
            <p:nvPr/>
          </p:nvSpPr>
          <p:spPr bwMode="auto">
            <a:xfrm>
              <a:off x="247" y="3443"/>
              <a:ext cx="6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42900" indent="-342900">
                <a:buFontTx/>
                <a:buNone/>
              </a:pPr>
              <a:r>
                <a:rPr lang="ru-RU" sz="1400"/>
                <a:t>0</a:t>
              </a:r>
            </a:p>
          </p:txBody>
        </p:sp>
        <p:sp>
          <p:nvSpPr>
            <p:cNvPr id="471100" name="Rectangle 60"/>
            <p:cNvSpPr>
              <a:spLocks noChangeArrowheads="1"/>
            </p:cNvSpPr>
            <p:nvPr/>
          </p:nvSpPr>
          <p:spPr bwMode="auto">
            <a:xfrm>
              <a:off x="247" y="3224"/>
              <a:ext cx="6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42900" indent="-342900">
                <a:buFontTx/>
                <a:buNone/>
              </a:pPr>
              <a:r>
                <a:rPr lang="ru-RU" sz="1400"/>
                <a:t>2</a:t>
              </a:r>
            </a:p>
          </p:txBody>
        </p:sp>
        <p:sp>
          <p:nvSpPr>
            <p:cNvPr id="471101" name="Rectangle 61"/>
            <p:cNvSpPr>
              <a:spLocks noChangeArrowheads="1"/>
            </p:cNvSpPr>
            <p:nvPr/>
          </p:nvSpPr>
          <p:spPr bwMode="auto">
            <a:xfrm>
              <a:off x="247" y="3012"/>
              <a:ext cx="6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42900" indent="-342900">
                <a:buFontTx/>
                <a:buNone/>
              </a:pPr>
              <a:r>
                <a:rPr lang="ru-RU" sz="1400"/>
                <a:t>4</a:t>
              </a:r>
            </a:p>
          </p:txBody>
        </p:sp>
        <p:sp>
          <p:nvSpPr>
            <p:cNvPr id="471102" name="Rectangle 62"/>
            <p:cNvSpPr>
              <a:spLocks noChangeArrowheads="1"/>
            </p:cNvSpPr>
            <p:nvPr/>
          </p:nvSpPr>
          <p:spPr bwMode="auto">
            <a:xfrm>
              <a:off x="247" y="2792"/>
              <a:ext cx="6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42900" indent="-342900">
                <a:buFontTx/>
                <a:buNone/>
              </a:pPr>
              <a:r>
                <a:rPr lang="ru-RU" sz="1400"/>
                <a:t>6</a:t>
              </a:r>
            </a:p>
          </p:txBody>
        </p:sp>
        <p:sp>
          <p:nvSpPr>
            <p:cNvPr id="471103" name="Rectangle 63"/>
            <p:cNvSpPr>
              <a:spLocks noChangeArrowheads="1"/>
            </p:cNvSpPr>
            <p:nvPr/>
          </p:nvSpPr>
          <p:spPr bwMode="auto">
            <a:xfrm>
              <a:off x="247" y="2574"/>
              <a:ext cx="6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42900" indent="-342900">
                <a:buFontTx/>
                <a:buNone/>
              </a:pPr>
              <a:r>
                <a:rPr lang="ru-RU" sz="1400"/>
                <a:t>8</a:t>
              </a:r>
            </a:p>
          </p:txBody>
        </p:sp>
        <p:sp>
          <p:nvSpPr>
            <p:cNvPr id="471104" name="Rectangle 64"/>
            <p:cNvSpPr>
              <a:spLocks noChangeArrowheads="1"/>
            </p:cNvSpPr>
            <p:nvPr/>
          </p:nvSpPr>
          <p:spPr bwMode="auto">
            <a:xfrm>
              <a:off x="215" y="2354"/>
              <a:ext cx="125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42900" indent="-342900">
                <a:buFontTx/>
                <a:buNone/>
              </a:pPr>
              <a:r>
                <a:rPr lang="ru-RU" sz="1400"/>
                <a:t>10</a:t>
              </a:r>
            </a:p>
          </p:txBody>
        </p:sp>
        <p:sp>
          <p:nvSpPr>
            <p:cNvPr id="471105" name="Rectangle 65"/>
            <p:cNvSpPr>
              <a:spLocks noChangeArrowheads="1"/>
            </p:cNvSpPr>
            <p:nvPr/>
          </p:nvSpPr>
          <p:spPr bwMode="auto">
            <a:xfrm>
              <a:off x="215" y="2144"/>
              <a:ext cx="125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42900" indent="-342900">
                <a:buFontTx/>
                <a:buNone/>
              </a:pPr>
              <a:r>
                <a:rPr lang="ru-RU" sz="1400"/>
                <a:t>12</a:t>
              </a:r>
            </a:p>
          </p:txBody>
        </p:sp>
        <p:sp>
          <p:nvSpPr>
            <p:cNvPr id="471106" name="Rectangle 66"/>
            <p:cNvSpPr>
              <a:spLocks noChangeArrowheads="1"/>
            </p:cNvSpPr>
            <p:nvPr/>
          </p:nvSpPr>
          <p:spPr bwMode="auto">
            <a:xfrm>
              <a:off x="215" y="1925"/>
              <a:ext cx="125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42900" indent="-342900">
                <a:buFontTx/>
                <a:buNone/>
              </a:pPr>
              <a:r>
                <a:rPr lang="ru-RU" sz="1400"/>
                <a:t>14</a:t>
              </a:r>
            </a:p>
          </p:txBody>
        </p:sp>
        <p:sp>
          <p:nvSpPr>
            <p:cNvPr id="471107" name="Rectangle 67"/>
            <p:cNvSpPr>
              <a:spLocks noChangeArrowheads="1"/>
            </p:cNvSpPr>
            <p:nvPr/>
          </p:nvSpPr>
          <p:spPr bwMode="auto">
            <a:xfrm>
              <a:off x="215" y="1706"/>
              <a:ext cx="167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marL="342900" indent="-342900">
                <a:buFontTx/>
                <a:buNone/>
              </a:pPr>
              <a:r>
                <a:rPr lang="ru-RU" sz="1400"/>
                <a:t>16</a:t>
              </a:r>
            </a:p>
          </p:txBody>
        </p:sp>
        <p:sp>
          <p:nvSpPr>
            <p:cNvPr id="471108" name="Rectangle 68"/>
            <p:cNvSpPr>
              <a:spLocks noChangeArrowheads="1"/>
            </p:cNvSpPr>
            <p:nvPr/>
          </p:nvSpPr>
          <p:spPr bwMode="auto">
            <a:xfrm rot="16200000">
              <a:off x="-541" y="2371"/>
              <a:ext cx="1340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42900" indent="-342900">
                <a:buFontTx/>
                <a:buNone/>
              </a:pPr>
              <a:r>
                <a:rPr lang="ru-RU" sz="1400"/>
                <a:t>На 1000 населения в год </a:t>
              </a:r>
            </a:p>
          </p:txBody>
        </p:sp>
        <p:sp>
          <p:nvSpPr>
            <p:cNvPr id="471109" name="Rectangle 69"/>
            <p:cNvSpPr>
              <a:spLocks noChangeArrowheads="1"/>
            </p:cNvSpPr>
            <p:nvPr/>
          </p:nvSpPr>
          <p:spPr bwMode="auto">
            <a:xfrm>
              <a:off x="447" y="1813"/>
              <a:ext cx="51" cy="7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10" name="Rectangle 70"/>
            <p:cNvSpPr>
              <a:spLocks noChangeArrowheads="1"/>
            </p:cNvSpPr>
            <p:nvPr/>
          </p:nvSpPr>
          <p:spPr bwMode="auto">
            <a:xfrm>
              <a:off x="516" y="1787"/>
              <a:ext cx="32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42900" indent="-342900">
                <a:buFontTx/>
                <a:buNone/>
              </a:pPr>
              <a:r>
                <a:rPr lang="ru-RU" sz="1400" dirty="0"/>
                <a:t>2001 г</a:t>
              </a:r>
            </a:p>
          </p:txBody>
        </p:sp>
        <p:sp>
          <p:nvSpPr>
            <p:cNvPr id="471111" name="Rectangle 71"/>
            <p:cNvSpPr>
              <a:spLocks noChangeArrowheads="1"/>
            </p:cNvSpPr>
            <p:nvPr/>
          </p:nvSpPr>
          <p:spPr bwMode="auto">
            <a:xfrm>
              <a:off x="876" y="1817"/>
              <a:ext cx="50" cy="73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12" name="Rectangle 72"/>
            <p:cNvSpPr>
              <a:spLocks noChangeArrowheads="1"/>
            </p:cNvSpPr>
            <p:nvPr/>
          </p:nvSpPr>
          <p:spPr bwMode="auto">
            <a:xfrm>
              <a:off x="946" y="1792"/>
              <a:ext cx="32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42900" indent="-342900">
                <a:buFontTx/>
                <a:buNone/>
              </a:pPr>
              <a:r>
                <a:rPr lang="ru-RU" sz="1400" dirty="0"/>
                <a:t>2005 г</a:t>
              </a:r>
            </a:p>
          </p:txBody>
        </p:sp>
      </p:grpSp>
      <p:sp>
        <p:nvSpPr>
          <p:cNvPr id="471113" name="AutoShape 73"/>
          <p:cNvSpPr>
            <a:spLocks noChangeArrowheads="1"/>
          </p:cNvSpPr>
          <p:nvPr/>
        </p:nvSpPr>
        <p:spPr bwMode="auto">
          <a:xfrm>
            <a:off x="5143504" y="1285860"/>
            <a:ext cx="3816349" cy="12795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00066"/>
              </a:gs>
              <a:gs pos="100000">
                <a:srgbClr val="0033CC">
                  <a:alpha val="5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471114" name="Rectangle 74"/>
          <p:cNvSpPr>
            <a:spLocks noChangeArrowheads="1"/>
          </p:cNvSpPr>
          <p:nvPr/>
        </p:nvSpPr>
        <p:spPr bwMode="auto">
          <a:xfrm>
            <a:off x="5292080" y="1354123"/>
            <a:ext cx="3529013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dirty="0">
                <a:solidFill>
                  <a:srgbClr val="FFFF00"/>
                </a:solidFill>
                <a:latin typeface="+mn-lt"/>
              </a:rPr>
              <a:t>Влияние пола: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dirty="0">
                <a:solidFill>
                  <a:srgbClr val="FFFFFF"/>
                </a:solidFill>
                <a:latin typeface="+mn-lt"/>
              </a:rPr>
              <a:t>мужчины</a:t>
            </a:r>
            <a:r>
              <a:rPr lang="ru-RU" dirty="0" smtClean="0">
                <a:solidFill>
                  <a:srgbClr val="FFFFFF"/>
                </a:solidFill>
                <a:latin typeface="+mn-lt"/>
              </a:rPr>
              <a:t>: 174/100 000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dirty="0" smtClean="0">
                <a:solidFill>
                  <a:srgbClr val="FFFFFF"/>
                </a:solidFill>
                <a:latin typeface="+mn-lt"/>
              </a:rPr>
              <a:t>женщины</a:t>
            </a:r>
            <a:r>
              <a:rPr lang="ru-RU" dirty="0">
                <a:solidFill>
                  <a:srgbClr val="FFFFFF"/>
                </a:solidFill>
                <a:latin typeface="+mn-lt"/>
              </a:rPr>
              <a:t>: 122/100 </a:t>
            </a:r>
            <a:r>
              <a:rPr lang="ru-RU" dirty="0" smtClean="0">
                <a:solidFill>
                  <a:srgbClr val="FFFFFF"/>
                </a:solidFill>
                <a:latin typeface="+mn-lt"/>
              </a:rPr>
              <a:t>000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dirty="0" smtClean="0">
                <a:solidFill>
                  <a:srgbClr val="FFFFFF"/>
                </a:solidFill>
                <a:latin typeface="+mn-lt"/>
              </a:rPr>
              <a:t>итоговая </a:t>
            </a:r>
            <a:r>
              <a:rPr lang="ru-RU" dirty="0">
                <a:solidFill>
                  <a:srgbClr val="FFFFFF"/>
                </a:solidFill>
                <a:latin typeface="+mn-lt"/>
              </a:rPr>
              <a:t>сумма: 145/100 000</a:t>
            </a:r>
            <a:endParaRPr lang="ru-RU" dirty="0">
              <a:latin typeface="+mn-lt"/>
            </a:endParaRPr>
          </a:p>
        </p:txBody>
      </p:sp>
      <p:sp>
        <p:nvSpPr>
          <p:cNvPr id="471115" name="Text Box 75"/>
          <p:cNvSpPr txBox="1">
            <a:spLocks noChangeArrowheads="1"/>
          </p:cNvSpPr>
          <p:nvPr/>
        </p:nvSpPr>
        <p:spPr bwMode="auto">
          <a:xfrm>
            <a:off x="107950" y="6381750"/>
            <a:ext cx="88566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Tx/>
              <a:buNone/>
            </a:pPr>
            <a:r>
              <a:rPr lang="ru-RU" sz="1600" b="1" dirty="0">
                <a:solidFill>
                  <a:schemeClr val="bg1"/>
                </a:solidFill>
              </a:rPr>
              <a:t>Регистр инсульта РФ (РГМУ, НИИ инсульта)</a:t>
            </a:r>
          </a:p>
        </p:txBody>
      </p:sp>
      <p:sp>
        <p:nvSpPr>
          <p:cNvPr id="471116" name="AutoShape 76"/>
          <p:cNvSpPr>
            <a:spLocks noChangeAspect="1" noChangeArrowheads="1" noTextEdit="1"/>
          </p:cNvSpPr>
          <p:nvPr/>
        </p:nvSpPr>
        <p:spPr bwMode="auto">
          <a:xfrm>
            <a:off x="4932363" y="2997200"/>
            <a:ext cx="3960812" cy="297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1117" name="Rectangle 77"/>
          <p:cNvSpPr>
            <a:spLocks noChangeArrowheads="1"/>
          </p:cNvSpPr>
          <p:nvPr/>
        </p:nvSpPr>
        <p:spPr bwMode="auto">
          <a:xfrm>
            <a:off x="5641975" y="3413125"/>
            <a:ext cx="569913" cy="21399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endParaRPr lang="ru-RU"/>
          </a:p>
        </p:txBody>
      </p:sp>
      <p:sp>
        <p:nvSpPr>
          <p:cNvPr id="471118" name="Rectangle 78"/>
          <p:cNvSpPr>
            <a:spLocks noChangeArrowheads="1"/>
          </p:cNvSpPr>
          <p:nvPr/>
        </p:nvSpPr>
        <p:spPr bwMode="auto">
          <a:xfrm>
            <a:off x="6781800" y="4121150"/>
            <a:ext cx="576263" cy="14319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1119" name="Rectangle 79"/>
          <p:cNvSpPr>
            <a:spLocks noChangeArrowheads="1"/>
          </p:cNvSpPr>
          <p:nvPr/>
        </p:nvSpPr>
        <p:spPr bwMode="auto">
          <a:xfrm>
            <a:off x="7927975" y="3786188"/>
            <a:ext cx="569913" cy="1766887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1120" name="Line 80"/>
          <p:cNvSpPr>
            <a:spLocks noChangeShapeType="1"/>
          </p:cNvSpPr>
          <p:nvPr/>
        </p:nvSpPr>
        <p:spPr bwMode="auto">
          <a:xfrm>
            <a:off x="5356225" y="3216275"/>
            <a:ext cx="1588" cy="2336800"/>
          </a:xfrm>
          <a:prstGeom prst="line">
            <a:avLst/>
          </a:prstGeom>
          <a:noFill/>
          <a:ln w="7938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1121" name="Line 81"/>
          <p:cNvSpPr>
            <a:spLocks noChangeShapeType="1"/>
          </p:cNvSpPr>
          <p:nvPr/>
        </p:nvSpPr>
        <p:spPr bwMode="auto">
          <a:xfrm>
            <a:off x="5319713" y="5553075"/>
            <a:ext cx="36512" cy="1588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1122" name="Line 82"/>
          <p:cNvSpPr>
            <a:spLocks noChangeShapeType="1"/>
          </p:cNvSpPr>
          <p:nvPr/>
        </p:nvSpPr>
        <p:spPr bwMode="auto">
          <a:xfrm>
            <a:off x="5319713" y="5165725"/>
            <a:ext cx="36512" cy="1588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1123" name="Line 83"/>
          <p:cNvSpPr>
            <a:spLocks noChangeShapeType="1"/>
          </p:cNvSpPr>
          <p:nvPr/>
        </p:nvSpPr>
        <p:spPr bwMode="auto">
          <a:xfrm>
            <a:off x="5319713" y="4772025"/>
            <a:ext cx="36512" cy="1588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1124" name="Line 84"/>
          <p:cNvSpPr>
            <a:spLocks noChangeShapeType="1"/>
          </p:cNvSpPr>
          <p:nvPr/>
        </p:nvSpPr>
        <p:spPr bwMode="auto">
          <a:xfrm>
            <a:off x="5319713" y="4384675"/>
            <a:ext cx="36512" cy="1588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1125" name="Line 85"/>
          <p:cNvSpPr>
            <a:spLocks noChangeShapeType="1"/>
          </p:cNvSpPr>
          <p:nvPr/>
        </p:nvSpPr>
        <p:spPr bwMode="auto">
          <a:xfrm>
            <a:off x="5319713" y="3997325"/>
            <a:ext cx="36512" cy="1588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1126" name="Line 86"/>
          <p:cNvSpPr>
            <a:spLocks noChangeShapeType="1"/>
          </p:cNvSpPr>
          <p:nvPr/>
        </p:nvSpPr>
        <p:spPr bwMode="auto">
          <a:xfrm>
            <a:off x="5319713" y="3603625"/>
            <a:ext cx="36512" cy="1588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1127" name="Line 87"/>
          <p:cNvSpPr>
            <a:spLocks noChangeShapeType="1"/>
          </p:cNvSpPr>
          <p:nvPr/>
        </p:nvSpPr>
        <p:spPr bwMode="auto">
          <a:xfrm>
            <a:off x="5319713" y="3216275"/>
            <a:ext cx="36512" cy="1588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1128" name="Line 88"/>
          <p:cNvSpPr>
            <a:spLocks noChangeShapeType="1"/>
          </p:cNvSpPr>
          <p:nvPr/>
        </p:nvSpPr>
        <p:spPr bwMode="auto">
          <a:xfrm>
            <a:off x="5356225" y="5553075"/>
            <a:ext cx="3427413" cy="1588"/>
          </a:xfrm>
          <a:prstGeom prst="line">
            <a:avLst/>
          </a:prstGeom>
          <a:noFill/>
          <a:ln w="7938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1129" name="Line 89"/>
          <p:cNvSpPr>
            <a:spLocks noChangeShapeType="1"/>
          </p:cNvSpPr>
          <p:nvPr/>
        </p:nvSpPr>
        <p:spPr bwMode="auto">
          <a:xfrm flipV="1">
            <a:off x="5356225" y="5553075"/>
            <a:ext cx="1588" cy="36513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1130" name="Line 90"/>
          <p:cNvSpPr>
            <a:spLocks noChangeShapeType="1"/>
          </p:cNvSpPr>
          <p:nvPr/>
        </p:nvSpPr>
        <p:spPr bwMode="auto">
          <a:xfrm flipV="1">
            <a:off x="6496050" y="5553075"/>
            <a:ext cx="1588" cy="36513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1131" name="Line 91"/>
          <p:cNvSpPr>
            <a:spLocks noChangeShapeType="1"/>
          </p:cNvSpPr>
          <p:nvPr/>
        </p:nvSpPr>
        <p:spPr bwMode="auto">
          <a:xfrm flipV="1">
            <a:off x="7643813" y="5553075"/>
            <a:ext cx="1587" cy="36513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1132" name="Line 92"/>
          <p:cNvSpPr>
            <a:spLocks noChangeShapeType="1"/>
          </p:cNvSpPr>
          <p:nvPr/>
        </p:nvSpPr>
        <p:spPr bwMode="auto">
          <a:xfrm flipV="1">
            <a:off x="8783638" y="5553075"/>
            <a:ext cx="1587" cy="36513"/>
          </a:xfrm>
          <a:prstGeom prst="line">
            <a:avLst/>
          </a:prstGeom>
          <a:noFill/>
          <a:ln w="7938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1133" name="Rectangle 93"/>
          <p:cNvSpPr>
            <a:spLocks noChangeArrowheads="1"/>
          </p:cNvSpPr>
          <p:nvPr/>
        </p:nvSpPr>
        <p:spPr bwMode="auto">
          <a:xfrm>
            <a:off x="8096250" y="3887788"/>
            <a:ext cx="29815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>
              <a:buFontTx/>
              <a:buNone/>
            </a:pPr>
            <a:r>
              <a:rPr lang="ru-RU" sz="1400" b="1">
                <a:latin typeface="Arial" charset="0"/>
              </a:rPr>
              <a:t>136</a:t>
            </a:r>
            <a:endParaRPr lang="ru-RU" sz="1400">
              <a:latin typeface="Arial" charset="0"/>
            </a:endParaRPr>
          </a:p>
        </p:txBody>
      </p:sp>
      <p:sp>
        <p:nvSpPr>
          <p:cNvPr id="471134" name="Rectangle 94"/>
          <p:cNvSpPr>
            <a:spLocks noChangeArrowheads="1"/>
          </p:cNvSpPr>
          <p:nvPr/>
        </p:nvSpPr>
        <p:spPr bwMode="auto">
          <a:xfrm>
            <a:off x="6948488" y="4179888"/>
            <a:ext cx="28828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>
              <a:buFontTx/>
              <a:buNone/>
            </a:pPr>
            <a:r>
              <a:rPr lang="ru-RU" sz="1400" b="1">
                <a:latin typeface="Arial" charset="0"/>
              </a:rPr>
              <a:t>110</a:t>
            </a:r>
            <a:endParaRPr lang="ru-RU" sz="1400"/>
          </a:p>
        </p:txBody>
      </p:sp>
      <p:sp>
        <p:nvSpPr>
          <p:cNvPr id="471135" name="Rectangle 95"/>
          <p:cNvSpPr>
            <a:spLocks noChangeArrowheads="1"/>
          </p:cNvSpPr>
          <p:nvPr/>
        </p:nvSpPr>
        <p:spPr bwMode="auto">
          <a:xfrm>
            <a:off x="5808663" y="3471863"/>
            <a:ext cx="29815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>
              <a:buFontTx/>
              <a:buNone/>
            </a:pPr>
            <a:r>
              <a:rPr lang="ru-RU" sz="1400" b="1">
                <a:latin typeface="Arial" charset="0"/>
              </a:rPr>
              <a:t>165</a:t>
            </a:r>
            <a:endParaRPr lang="ru-RU" sz="1400"/>
          </a:p>
        </p:txBody>
      </p:sp>
      <p:sp>
        <p:nvSpPr>
          <p:cNvPr id="471136" name="Rectangle 96"/>
          <p:cNvSpPr>
            <a:spLocks noChangeArrowheads="1"/>
          </p:cNvSpPr>
          <p:nvPr/>
        </p:nvSpPr>
        <p:spPr bwMode="auto">
          <a:xfrm>
            <a:off x="5195888" y="5480050"/>
            <a:ext cx="70532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/>
            <a:r>
              <a:rPr lang="ru-RU" sz="1000"/>
              <a:t>0</a:t>
            </a:r>
            <a:endParaRPr lang="ru-RU"/>
          </a:p>
        </p:txBody>
      </p:sp>
      <p:sp>
        <p:nvSpPr>
          <p:cNvPr id="471137" name="Rectangle 97"/>
          <p:cNvSpPr>
            <a:spLocks noChangeArrowheads="1"/>
          </p:cNvSpPr>
          <p:nvPr/>
        </p:nvSpPr>
        <p:spPr bwMode="auto">
          <a:xfrm>
            <a:off x="5129213" y="5092700"/>
            <a:ext cx="14106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/>
            <a:r>
              <a:rPr lang="ru-RU" sz="1000"/>
              <a:t>30</a:t>
            </a:r>
            <a:endParaRPr lang="ru-RU"/>
          </a:p>
        </p:txBody>
      </p:sp>
      <p:sp>
        <p:nvSpPr>
          <p:cNvPr id="471138" name="Rectangle 98"/>
          <p:cNvSpPr>
            <a:spLocks noChangeArrowheads="1"/>
          </p:cNvSpPr>
          <p:nvPr/>
        </p:nvSpPr>
        <p:spPr bwMode="auto">
          <a:xfrm>
            <a:off x="5129213" y="4699000"/>
            <a:ext cx="14106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/>
            <a:r>
              <a:rPr lang="ru-RU" sz="1000"/>
              <a:t>60</a:t>
            </a:r>
            <a:endParaRPr lang="ru-RU"/>
          </a:p>
        </p:txBody>
      </p:sp>
      <p:sp>
        <p:nvSpPr>
          <p:cNvPr id="471139" name="Rectangle 99"/>
          <p:cNvSpPr>
            <a:spLocks noChangeArrowheads="1"/>
          </p:cNvSpPr>
          <p:nvPr/>
        </p:nvSpPr>
        <p:spPr bwMode="auto">
          <a:xfrm>
            <a:off x="5129213" y="4311650"/>
            <a:ext cx="14106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/>
            <a:r>
              <a:rPr lang="ru-RU" sz="1000"/>
              <a:t>90</a:t>
            </a:r>
            <a:endParaRPr lang="ru-RU"/>
          </a:p>
        </p:txBody>
      </p:sp>
      <p:sp>
        <p:nvSpPr>
          <p:cNvPr id="471140" name="Rectangle 100"/>
          <p:cNvSpPr>
            <a:spLocks noChangeArrowheads="1"/>
          </p:cNvSpPr>
          <p:nvPr/>
        </p:nvSpPr>
        <p:spPr bwMode="auto">
          <a:xfrm>
            <a:off x="5064125" y="3924300"/>
            <a:ext cx="211596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/>
            <a:r>
              <a:rPr lang="ru-RU" sz="1000"/>
              <a:t>120</a:t>
            </a:r>
            <a:endParaRPr lang="ru-RU"/>
          </a:p>
        </p:txBody>
      </p:sp>
      <p:sp>
        <p:nvSpPr>
          <p:cNvPr id="471141" name="Rectangle 101"/>
          <p:cNvSpPr>
            <a:spLocks noChangeArrowheads="1"/>
          </p:cNvSpPr>
          <p:nvPr/>
        </p:nvSpPr>
        <p:spPr bwMode="auto">
          <a:xfrm>
            <a:off x="5064125" y="3530600"/>
            <a:ext cx="211596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/>
            <a:r>
              <a:rPr lang="ru-RU" sz="1000"/>
              <a:t>150</a:t>
            </a:r>
            <a:endParaRPr lang="ru-RU"/>
          </a:p>
        </p:txBody>
      </p:sp>
      <p:sp>
        <p:nvSpPr>
          <p:cNvPr id="471142" name="Rectangle 102"/>
          <p:cNvSpPr>
            <a:spLocks noChangeArrowheads="1"/>
          </p:cNvSpPr>
          <p:nvPr/>
        </p:nvSpPr>
        <p:spPr bwMode="auto">
          <a:xfrm>
            <a:off x="5064125" y="3143250"/>
            <a:ext cx="211596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/>
            <a:r>
              <a:rPr lang="ru-RU" sz="1000"/>
              <a:t>180</a:t>
            </a:r>
            <a:endParaRPr lang="ru-RU"/>
          </a:p>
        </p:txBody>
      </p:sp>
      <p:sp>
        <p:nvSpPr>
          <p:cNvPr id="471143" name="Rectangle 103"/>
          <p:cNvSpPr>
            <a:spLocks noChangeArrowheads="1"/>
          </p:cNvSpPr>
          <p:nvPr/>
        </p:nvSpPr>
        <p:spPr bwMode="auto">
          <a:xfrm>
            <a:off x="5626100" y="5670550"/>
            <a:ext cx="633187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/>
            <a:r>
              <a:rPr lang="ru-RU" sz="1100"/>
              <a:t>мужчины </a:t>
            </a:r>
            <a:endParaRPr lang="ru-RU"/>
          </a:p>
        </p:txBody>
      </p:sp>
      <p:sp>
        <p:nvSpPr>
          <p:cNvPr id="471144" name="Rectangle 104"/>
          <p:cNvSpPr>
            <a:spLocks noChangeArrowheads="1"/>
          </p:cNvSpPr>
          <p:nvPr/>
        </p:nvSpPr>
        <p:spPr bwMode="auto">
          <a:xfrm>
            <a:off x="6788150" y="5670550"/>
            <a:ext cx="625171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/>
            <a:r>
              <a:rPr lang="ru-RU" sz="1100"/>
              <a:t>женщины</a:t>
            </a:r>
            <a:endParaRPr lang="ru-RU"/>
          </a:p>
        </p:txBody>
      </p:sp>
      <p:sp>
        <p:nvSpPr>
          <p:cNvPr id="471145" name="Rectangle 105"/>
          <p:cNvSpPr>
            <a:spLocks noChangeArrowheads="1"/>
          </p:cNvSpPr>
          <p:nvPr/>
        </p:nvSpPr>
        <p:spPr bwMode="auto">
          <a:xfrm>
            <a:off x="8031163" y="5670550"/>
            <a:ext cx="429605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/>
            <a:r>
              <a:rPr lang="ru-RU" sz="1100"/>
              <a:t>общая</a:t>
            </a:r>
            <a:endParaRPr lang="ru-RU"/>
          </a:p>
        </p:txBody>
      </p:sp>
      <p:sp>
        <p:nvSpPr>
          <p:cNvPr id="471146" name="Rectangle 106"/>
          <p:cNvSpPr>
            <a:spLocks noChangeArrowheads="1"/>
          </p:cNvSpPr>
          <p:nvPr/>
        </p:nvSpPr>
        <p:spPr bwMode="auto">
          <a:xfrm>
            <a:off x="0" y="6165850"/>
            <a:ext cx="9144000" cy="36513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100000">
                <a:srgbClr val="6699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8" name="Rectangle 2"/>
          <p:cNvSpPr txBox="1">
            <a:spLocks noChangeArrowheads="1"/>
          </p:cNvSpPr>
          <p:nvPr/>
        </p:nvSpPr>
        <p:spPr>
          <a:xfrm>
            <a:off x="225812" y="205637"/>
            <a:ext cx="86423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eaLnBrk="0" hangingPunct="0"/>
            <a:r>
              <a:rPr kumimoji="0" lang="ru-RU" sz="320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Arial" charset="0"/>
                <a:cs typeface="+mj-cs"/>
              </a:rPr>
              <a:t>Немодифицируемые факторы риска инсульта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090" name="AutoShape 2"/>
          <p:cNvSpPr>
            <a:spLocks noChangeArrowheads="1"/>
          </p:cNvSpPr>
          <p:nvPr/>
        </p:nvSpPr>
        <p:spPr bwMode="auto">
          <a:xfrm>
            <a:off x="246063" y="1849438"/>
            <a:ext cx="8756650" cy="15541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00099"/>
              </a:gs>
              <a:gs pos="100000">
                <a:srgbClr val="000000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473091" name="Rectangle 3"/>
          <p:cNvSpPr>
            <a:spLocks noChangeArrowheads="1"/>
          </p:cNvSpPr>
          <p:nvPr/>
        </p:nvSpPr>
        <p:spPr bwMode="auto">
          <a:xfrm>
            <a:off x="2123728" y="1974562"/>
            <a:ext cx="6696744" cy="13824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rgbClr val="FF0000"/>
                </a:solidFill>
                <a:latin typeface="+mn-lt"/>
              </a:rPr>
              <a:t>“Гены заряжают орудие.</a:t>
            </a:r>
            <a:br>
              <a:rPr lang="en-US" altLang="en-US" sz="2800" dirty="0">
                <a:solidFill>
                  <a:srgbClr val="FF0000"/>
                </a:solidFill>
                <a:latin typeface="+mn-lt"/>
              </a:rPr>
            </a:br>
            <a:r>
              <a:rPr lang="en-US" altLang="en-US" sz="2800" dirty="0">
                <a:solidFill>
                  <a:srgbClr val="FF0000"/>
                </a:solidFill>
                <a:latin typeface="+mn-lt"/>
              </a:rPr>
              <a:t>Образ жизни воздействует на его спусковой механизм”</a:t>
            </a:r>
          </a:p>
        </p:txBody>
      </p:sp>
      <p:sp>
        <p:nvSpPr>
          <p:cNvPr id="473092" name="Rectangle 4"/>
          <p:cNvSpPr>
            <a:spLocks noChangeArrowheads="1"/>
          </p:cNvSpPr>
          <p:nvPr/>
        </p:nvSpPr>
        <p:spPr bwMode="auto">
          <a:xfrm>
            <a:off x="7337425" y="3021013"/>
            <a:ext cx="1495425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marL="342900" indent="-342900" algn="r">
              <a:lnSpc>
                <a:spcPct val="100000"/>
              </a:lnSpc>
              <a:buFontTx/>
              <a:buNone/>
            </a:pPr>
            <a:r>
              <a:rPr lang="en-US" altLang="en-US" sz="1400" b="1" i="1" dirty="0">
                <a:solidFill>
                  <a:schemeClr val="bg1"/>
                </a:solidFill>
                <a:latin typeface="Arial" charset="0"/>
              </a:rPr>
              <a:t>Dr. Elliot Joslin</a:t>
            </a:r>
          </a:p>
        </p:txBody>
      </p:sp>
      <p:graphicFrame>
        <p:nvGraphicFramePr>
          <p:cNvPr id="473093" name="Object 5"/>
          <p:cNvGraphicFramePr>
            <a:graphicFrameLocks noChangeAspect="1"/>
          </p:cNvGraphicFramePr>
          <p:nvPr/>
        </p:nvGraphicFramePr>
        <p:xfrm>
          <a:off x="393601" y="2098675"/>
          <a:ext cx="2162175" cy="1204913"/>
        </p:xfrm>
        <a:graphic>
          <a:graphicData uri="http://schemas.openxmlformats.org/presentationml/2006/ole">
            <p:oleObj spid="_x0000_s59394" name="Clip" r:id="rId4" imgW="1000080" imgH="558360" progId="">
              <p:embed/>
            </p:oleObj>
          </a:graphicData>
        </a:graphic>
      </p:graphicFrame>
      <p:sp>
        <p:nvSpPr>
          <p:cNvPr id="473094" name="Text Box 6"/>
          <p:cNvSpPr txBox="1">
            <a:spLocks noChangeArrowheads="1"/>
          </p:cNvSpPr>
          <p:nvPr/>
        </p:nvSpPr>
        <p:spPr bwMode="auto">
          <a:xfrm>
            <a:off x="246063" y="3614738"/>
            <a:ext cx="8756650" cy="23083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8E0000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ru-RU" sz="2400" dirty="0">
                <a:solidFill>
                  <a:srgbClr val="0066FF"/>
                </a:solidFill>
                <a:latin typeface="+mn-lt"/>
              </a:rPr>
              <a:t>Очевидно, что генетические полиморфизмы – пожизненные факторы риска. Они не могут быть модифицируемы и представляют уникальную возможность долговременной профилактики цереброваскулярных и сердечно-сосудистых заболеваний с соответствии с индивидуальными генетическими особенностями пациента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251937"/>
            <a:ext cx="87496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kumimoji="0" lang="ru-RU" sz="320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Arial" charset="0"/>
                <a:cs typeface="+mn-cs"/>
              </a:rPr>
              <a:t>Немодифицируемые факторы риска инсульта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2" name="Rectangle 4"/>
          <p:cNvSpPr>
            <a:spLocks noChangeArrowheads="1"/>
          </p:cNvSpPr>
          <p:nvPr/>
        </p:nvSpPr>
        <p:spPr bwMode="auto">
          <a:xfrm>
            <a:off x="3382963" y="285419"/>
            <a:ext cx="57610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3200" dirty="0">
                <a:solidFill>
                  <a:srgbClr val="FF0000"/>
                </a:solidFill>
                <a:latin typeface="+mn-lt"/>
              </a:rPr>
              <a:t>Доказательная база</a:t>
            </a:r>
            <a:endParaRPr lang="de-DE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7334" name="Rectangle 6"/>
          <p:cNvSpPr>
            <a:spLocks noChangeArrowheads="1"/>
          </p:cNvSpPr>
          <p:nvPr/>
        </p:nvSpPr>
        <p:spPr bwMode="auto">
          <a:xfrm>
            <a:off x="179512" y="2636912"/>
            <a:ext cx="878497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4763" indent="-4763">
              <a:lnSpc>
                <a:spcPct val="100000"/>
              </a:lnSpc>
              <a:spcBef>
                <a:spcPct val="0"/>
              </a:spcBef>
            </a:pPr>
            <a:r>
              <a:rPr lang="ru-RU" sz="2200" dirty="0">
                <a:latin typeface="+mn-lt"/>
              </a:rPr>
              <a:t>независимый фактор риска развития ишемического инсульта у мужчин </a:t>
            </a:r>
            <a:r>
              <a:rPr lang="en-US" sz="2200" dirty="0">
                <a:latin typeface="+mn-lt"/>
              </a:rPr>
              <a:t>[Abbott et al.,1986]  </a:t>
            </a:r>
            <a:r>
              <a:rPr lang="ru-RU" sz="2200" dirty="0">
                <a:latin typeface="+mn-lt"/>
              </a:rPr>
              <a:t>и у женщин </a:t>
            </a:r>
            <a:r>
              <a:rPr lang="en-US" sz="2200" dirty="0">
                <a:latin typeface="+mn-lt"/>
              </a:rPr>
              <a:t>[Colditz et al., 1988</a:t>
            </a:r>
            <a:r>
              <a:rPr lang="en-US" sz="2200" dirty="0" smtClean="0">
                <a:latin typeface="+mn-lt"/>
              </a:rPr>
              <a:t>]</a:t>
            </a:r>
            <a:endParaRPr lang="de-DE" sz="2200" dirty="0">
              <a:latin typeface="+mn-lt"/>
            </a:endParaRPr>
          </a:p>
        </p:txBody>
      </p:sp>
      <p:sp>
        <p:nvSpPr>
          <p:cNvPr id="227335" name="Rectangle 7"/>
          <p:cNvSpPr>
            <a:spLocks noChangeArrowheads="1"/>
          </p:cNvSpPr>
          <p:nvPr/>
        </p:nvSpPr>
        <p:spPr bwMode="auto">
          <a:xfrm>
            <a:off x="3786182" y="1260765"/>
            <a:ext cx="4959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2800" dirty="0">
                <a:solidFill>
                  <a:srgbClr val="FF0000"/>
                </a:solidFill>
                <a:latin typeface="+mn-lt"/>
              </a:rPr>
              <a:t>Курение</a:t>
            </a:r>
            <a:endParaRPr lang="de-DE" sz="2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7336" name="Rectangle 8"/>
          <p:cNvSpPr>
            <a:spLocks noChangeArrowheads="1"/>
          </p:cNvSpPr>
          <p:nvPr/>
        </p:nvSpPr>
        <p:spPr bwMode="auto">
          <a:xfrm>
            <a:off x="179512" y="3524158"/>
            <a:ext cx="878497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4763" indent="-4763">
              <a:lnSpc>
                <a:spcPct val="100000"/>
              </a:lnSpc>
              <a:spcBef>
                <a:spcPct val="0"/>
              </a:spcBef>
            </a:pPr>
            <a:r>
              <a:rPr lang="ru-RU" sz="2200" dirty="0">
                <a:latin typeface="+mn-lt"/>
              </a:rPr>
              <a:t>риск развития инсульта у курящих превышает таковой у некурящих в 6 раз</a:t>
            </a:r>
            <a:r>
              <a:rPr lang="en-US" sz="2200" dirty="0">
                <a:latin typeface="+mn-lt"/>
              </a:rPr>
              <a:t> [Shino et al.,1989]</a:t>
            </a:r>
            <a:r>
              <a:rPr lang="ru-RU" sz="2200" dirty="0">
                <a:latin typeface="+mn-lt"/>
              </a:rPr>
              <a:t/>
            </a:r>
            <a:br>
              <a:rPr lang="ru-RU" sz="2200" dirty="0">
                <a:latin typeface="+mn-lt"/>
              </a:rPr>
            </a:br>
            <a:r>
              <a:rPr lang="ru-RU" sz="2200" dirty="0">
                <a:latin typeface="+mn-lt"/>
              </a:rPr>
              <a:t>мета-анализ 22 исследований показал, что курение удваивает риск развития ишемического инсульта</a:t>
            </a:r>
            <a:endParaRPr lang="de-DE" sz="2200" dirty="0">
              <a:latin typeface="+mn-lt"/>
            </a:endParaRPr>
          </a:p>
        </p:txBody>
      </p:sp>
      <p:sp>
        <p:nvSpPr>
          <p:cNvPr id="227337" name="Rectangle 9"/>
          <p:cNvSpPr>
            <a:spLocks noChangeArrowheads="1"/>
          </p:cNvSpPr>
          <p:nvPr/>
        </p:nvSpPr>
        <p:spPr bwMode="auto">
          <a:xfrm>
            <a:off x="179512" y="5085184"/>
            <a:ext cx="878497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4763" indent="-4763">
              <a:lnSpc>
                <a:spcPct val="100000"/>
              </a:lnSpc>
              <a:spcBef>
                <a:spcPct val="0"/>
              </a:spcBef>
            </a:pPr>
            <a:r>
              <a:rPr lang="ru-RU" sz="2200" dirty="0">
                <a:latin typeface="+mn-lt"/>
              </a:rPr>
              <a:t>уменьшение риска развития инсульта на 50% при </a:t>
            </a:r>
            <a:r>
              <a:rPr lang="ru-RU" sz="2200" dirty="0" smtClean="0">
                <a:latin typeface="+mn-lt"/>
              </a:rPr>
              <a:t>прекращении курения </a:t>
            </a:r>
            <a:r>
              <a:rPr lang="ru-RU" sz="2200" dirty="0">
                <a:latin typeface="+mn-lt"/>
              </a:rPr>
              <a:t>в течение </a:t>
            </a:r>
            <a:r>
              <a:rPr lang="de-DE" sz="2200" dirty="0">
                <a:latin typeface="+mn-lt"/>
              </a:rPr>
              <a:t>1 </a:t>
            </a:r>
            <a:r>
              <a:rPr lang="ru-RU" sz="2200" dirty="0">
                <a:latin typeface="+mn-lt"/>
              </a:rPr>
              <a:t>года</a:t>
            </a:r>
            <a:r>
              <a:rPr lang="de-DE" sz="2200" dirty="0">
                <a:latin typeface="+mn-lt"/>
              </a:rPr>
              <a:t>, </a:t>
            </a:r>
            <a:r>
              <a:rPr lang="ru-RU" sz="2200" dirty="0">
                <a:latin typeface="+mn-lt"/>
              </a:rPr>
              <a:t>через 5 лет риск достигает такового у некурящих </a:t>
            </a:r>
            <a:r>
              <a:rPr lang="en-US" sz="2200" dirty="0">
                <a:latin typeface="+mn-lt"/>
              </a:rPr>
              <a:t>[Colditz et al., 1988]</a:t>
            </a:r>
            <a:endParaRPr lang="de-DE" sz="2200" dirty="0">
              <a:latin typeface="+mn-lt"/>
            </a:endParaRPr>
          </a:p>
        </p:txBody>
      </p:sp>
      <p:pic>
        <p:nvPicPr>
          <p:cNvPr id="227338" name="Picture 10" descr="Smouke 1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3168650" cy="23574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ChangeArrowheads="1"/>
          </p:cNvSpPr>
          <p:nvPr/>
        </p:nvSpPr>
        <p:spPr bwMode="auto">
          <a:xfrm>
            <a:off x="3168526" y="360075"/>
            <a:ext cx="57959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3200" dirty="0">
                <a:solidFill>
                  <a:srgbClr val="FF0000"/>
                </a:solidFill>
                <a:latin typeface="+mn-lt"/>
              </a:rPr>
              <a:t>Доказательная база</a:t>
            </a:r>
            <a:endParaRPr lang="de-DE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8355" name="Rectangle 3"/>
          <p:cNvSpPr>
            <a:spLocks noChangeArrowheads="1"/>
          </p:cNvSpPr>
          <p:nvPr/>
        </p:nvSpPr>
        <p:spPr bwMode="auto">
          <a:xfrm>
            <a:off x="3571868" y="1810167"/>
            <a:ext cx="5248604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363538" indent="-306388">
              <a:lnSpc>
                <a:spcPct val="100000"/>
              </a:lnSpc>
              <a:spcBef>
                <a:spcPct val="0"/>
              </a:spcBef>
              <a:buFont typeface="Arial" pitchFamily="34" charset="0"/>
              <a:buChar char="•"/>
              <a:tabLst>
                <a:tab pos="358775" algn="l"/>
              </a:tabLst>
            </a:pPr>
            <a:r>
              <a:rPr lang="ru-RU" sz="2200" dirty="0" smtClean="0">
                <a:latin typeface="+mn-lt"/>
              </a:rPr>
              <a:t>при употреблении высоких доз алкоголя (более 60 г/</a:t>
            </a:r>
            <a:r>
              <a:rPr lang="ru-RU" sz="2200" dirty="0" err="1" smtClean="0">
                <a:latin typeface="+mn-lt"/>
              </a:rPr>
              <a:t>д</a:t>
            </a:r>
            <a:r>
              <a:rPr lang="ru-RU" sz="2200" dirty="0" smtClean="0">
                <a:latin typeface="+mn-lt"/>
              </a:rPr>
              <a:t>) увеличивается  риска развития геморрагического (ОР 2,18; 95% ДИ 1,48-3,2) и ишемического (ОР 1,69; 95% ДИ 1,34-2,15) инсульта</a:t>
            </a:r>
            <a:endParaRPr lang="de-DE" sz="2200" dirty="0">
              <a:latin typeface="+mn-lt"/>
            </a:endParaRPr>
          </a:p>
        </p:txBody>
      </p:sp>
      <p:sp>
        <p:nvSpPr>
          <p:cNvPr id="228356" name="Rectangle 4"/>
          <p:cNvSpPr>
            <a:spLocks noChangeArrowheads="1"/>
          </p:cNvSpPr>
          <p:nvPr/>
        </p:nvSpPr>
        <p:spPr bwMode="auto">
          <a:xfrm>
            <a:off x="3357885" y="1124744"/>
            <a:ext cx="54625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2800" dirty="0">
                <a:solidFill>
                  <a:srgbClr val="FF0000"/>
                </a:solidFill>
                <a:latin typeface="+mn-lt"/>
              </a:rPr>
              <a:t>Употребление алкоголя </a:t>
            </a:r>
            <a:endParaRPr lang="de-DE" sz="2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8357" name="Rectangle 5"/>
          <p:cNvSpPr>
            <a:spLocks noChangeArrowheads="1"/>
          </p:cNvSpPr>
          <p:nvPr/>
        </p:nvSpPr>
        <p:spPr bwMode="auto">
          <a:xfrm>
            <a:off x="251520" y="4149080"/>
            <a:ext cx="864235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06388" indent="-306388">
              <a:lnSpc>
                <a:spcPct val="10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ru-RU" sz="2200" dirty="0">
                <a:latin typeface="+mn-lt"/>
              </a:rPr>
              <a:t>уменьшение риска ишемического инсульта (ОР 0,2; 95% ДИ 0,67-0,96)  при употреблении умеренных доз (12-24 г/л) доз алкоголя </a:t>
            </a:r>
            <a:endParaRPr lang="ru-RU" sz="2200" dirty="0" smtClean="0">
              <a:latin typeface="+mn-lt"/>
            </a:endParaRPr>
          </a:p>
          <a:p>
            <a:pPr marL="266700" indent="-266700">
              <a:lnSpc>
                <a:spcPct val="10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ru-RU" sz="2200" dirty="0" smtClean="0">
                <a:latin typeface="+mn-lt"/>
              </a:rPr>
              <a:t>снижение </a:t>
            </a:r>
            <a:r>
              <a:rPr lang="ru-RU" sz="2200" dirty="0">
                <a:latin typeface="+mn-lt"/>
              </a:rPr>
              <a:t>риска развития обоих типов  инсульта (ОР 0,83; 95% ДИ  0,75-0,91) и ишемического инсульта (ОР 0,80 95% ДИ 0,67-0,96) при употреблении низких (до 12 г/</a:t>
            </a:r>
            <a:r>
              <a:rPr lang="ru-RU" sz="2200" dirty="0" err="1">
                <a:latin typeface="+mn-lt"/>
              </a:rPr>
              <a:t>д</a:t>
            </a:r>
            <a:r>
              <a:rPr lang="ru-RU" sz="2200" dirty="0">
                <a:latin typeface="+mn-lt"/>
              </a:rPr>
              <a:t>) алкоголя </a:t>
            </a:r>
            <a:r>
              <a:rPr lang="en-US" sz="2200" dirty="0">
                <a:latin typeface="+mn-lt"/>
              </a:rPr>
              <a:t>[Reynolds et al., 2003</a:t>
            </a:r>
            <a:r>
              <a:rPr lang="en-US" sz="2200" dirty="0" smtClean="0">
                <a:latin typeface="+mn-lt"/>
              </a:rPr>
              <a:t>]</a:t>
            </a:r>
            <a:endParaRPr lang="de-DE" sz="2200" dirty="0">
              <a:latin typeface="+mn-lt"/>
            </a:endParaRPr>
          </a:p>
        </p:txBody>
      </p:sp>
      <p:pic>
        <p:nvPicPr>
          <p:cNvPr id="22836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2751138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tandarddesign">
  <a:themeElements>
    <a:clrScheme name="1_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1059</TotalTime>
  <Words>2547</Words>
  <Application>Microsoft Office PowerPoint</Application>
  <PresentationFormat>Экран (4:3)</PresentationFormat>
  <Paragraphs>420</Paragraphs>
  <Slides>47</Slides>
  <Notes>6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47</vt:i4>
      </vt:variant>
    </vt:vector>
  </HeadingPairs>
  <TitlesOfParts>
    <vt:vector size="51" baseType="lpstr">
      <vt:lpstr>Benutzerdefiniertes Design</vt:lpstr>
      <vt:lpstr>1_Standarddesign</vt:lpstr>
      <vt:lpstr>Диаграмма</vt:lpstr>
      <vt:lpstr>Clip</vt:lpstr>
      <vt:lpstr>Основные стратегии профилактики инсульта</vt:lpstr>
      <vt:lpstr>Динамика заболеваемости инсультом в РТ*</vt:lpstr>
      <vt:lpstr>Слайд 3</vt:lpstr>
      <vt:lpstr>Первичная профилактика инсульта, то есть уменьшение числа людей, у которых возникает инсульт, предусматривает: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Предотвращение инсульта влияние на регулируемые факторы</vt:lpstr>
      <vt:lpstr>Мероприятия по первичной профилактике инсульта в развитых странах мира</vt:lpstr>
      <vt:lpstr>Центры здоровья (Приказ МЗ РТ №941 от 21.07.2009)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Вторичная профилактика инсульта это комплекс мер для уменьшения риска развития вторичного острого нарушения мозгового кровообращения.</vt:lpstr>
      <vt:lpstr>Вторичная профилактика инсульта</vt:lpstr>
      <vt:lpstr>Слайд 34</vt:lpstr>
      <vt:lpstr>Предотвращение повторного нарушения мозгового кровообращения (влияние на регулируемые факторы)</vt:lpstr>
      <vt:lpstr>ESRS : The Essen Stroke Risk Score1</vt:lpstr>
      <vt:lpstr>ESRS : The Essen Stroke Risk Score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Варианты хирургической профилактики инсульта</vt:lpstr>
      <vt:lpstr>Профилактика повторного кровоизлияния</vt:lpstr>
      <vt:lpstr>Спасибо за внимание!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no_kamalova</dc:creator>
  <cp:lastModifiedBy>NO_Kamalova</cp:lastModifiedBy>
  <cp:revision>798</cp:revision>
  <cp:lastPrinted>2008-05-07T09:34:26Z</cp:lastPrinted>
  <dcterms:created xsi:type="dcterms:W3CDTF">2008-10-21T07:30:19Z</dcterms:created>
  <dcterms:modified xsi:type="dcterms:W3CDTF">2011-10-11T07:00:40Z</dcterms:modified>
</cp:coreProperties>
</file>