
<file path=[Content_Types].xml><?xml version="1.0" encoding="utf-8"?>
<Types xmlns="http://schemas.openxmlformats.org/package/2006/content-types">
  <Default Extension="xml" ContentType="application/xml"/>
  <Default Extension="xls" ContentType="application/vnd.ms-exce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avi"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1.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2.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3.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heme/themeOverride1.xml" ContentType="application/vnd.openxmlformats-officedocument.themeOverr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0" r:id="rId3"/>
    <p:sldMasterId id="2147483651" r:id="rId4"/>
    <p:sldMasterId id="2147483652" r:id="rId5"/>
    <p:sldMasterId id="2147483656" r:id="rId6"/>
    <p:sldMasterId id="2147483659" r:id="rId7"/>
    <p:sldMasterId id="2147483661" r:id="rId8"/>
    <p:sldMasterId id="2147483998" r:id="rId9"/>
    <p:sldMasterId id="2147484010" r:id="rId10"/>
    <p:sldMasterId id="2147484058" r:id="rId11"/>
    <p:sldMasterId id="2147484083" r:id="rId12"/>
    <p:sldMasterId id="2147484119" r:id="rId13"/>
    <p:sldMasterId id="2147484131" r:id="rId14"/>
  </p:sldMasterIdLst>
  <p:notesMasterIdLst>
    <p:notesMasterId r:id="rId95"/>
  </p:notesMasterIdLst>
  <p:sldIdLst>
    <p:sldId id="282" r:id="rId15"/>
    <p:sldId id="645" r:id="rId16"/>
    <p:sldId id="628" r:id="rId17"/>
    <p:sldId id="633" r:id="rId18"/>
    <p:sldId id="305" r:id="rId19"/>
    <p:sldId id="303" r:id="rId20"/>
    <p:sldId id="629" r:id="rId21"/>
    <p:sldId id="300" r:id="rId22"/>
    <p:sldId id="607" r:id="rId23"/>
    <p:sldId id="609" r:id="rId24"/>
    <p:sldId id="591" r:id="rId25"/>
    <p:sldId id="515" r:id="rId26"/>
    <p:sldId id="516" r:id="rId27"/>
    <p:sldId id="604" r:id="rId28"/>
    <p:sldId id="592" r:id="rId29"/>
    <p:sldId id="314" r:id="rId30"/>
    <p:sldId id="530" r:id="rId31"/>
    <p:sldId id="528" r:id="rId32"/>
    <p:sldId id="529" r:id="rId33"/>
    <p:sldId id="312" r:id="rId34"/>
    <p:sldId id="652" r:id="rId35"/>
    <p:sldId id="646" r:id="rId36"/>
    <p:sldId id="647" r:id="rId37"/>
    <p:sldId id="648" r:id="rId38"/>
    <p:sldId id="649" r:id="rId39"/>
    <p:sldId id="650" r:id="rId40"/>
    <p:sldId id="651" r:id="rId41"/>
    <p:sldId id="320" r:id="rId42"/>
    <p:sldId id="593" r:id="rId43"/>
    <p:sldId id="321" r:id="rId44"/>
    <p:sldId id="322" r:id="rId45"/>
    <p:sldId id="525" r:id="rId46"/>
    <p:sldId id="620" r:id="rId47"/>
    <p:sldId id="505" r:id="rId48"/>
    <p:sldId id="324" r:id="rId49"/>
    <p:sldId id="325" r:id="rId50"/>
    <p:sldId id="331" r:id="rId51"/>
    <p:sldId id="332" r:id="rId52"/>
    <p:sldId id="345" r:id="rId53"/>
    <p:sldId id="402" r:id="rId54"/>
    <p:sldId id="621" r:id="rId55"/>
    <p:sldId id="622" r:id="rId56"/>
    <p:sldId id="623" r:id="rId57"/>
    <p:sldId id="624" r:id="rId58"/>
    <p:sldId id="625" r:id="rId59"/>
    <p:sldId id="626" r:id="rId60"/>
    <p:sldId id="506" r:id="rId61"/>
    <p:sldId id="434" r:id="rId62"/>
    <p:sldId id="435" r:id="rId63"/>
    <p:sldId id="579" r:id="rId64"/>
    <p:sldId id="580" r:id="rId65"/>
    <p:sldId id="581" r:id="rId66"/>
    <p:sldId id="437" r:id="rId67"/>
    <p:sldId id="467" r:id="rId68"/>
    <p:sldId id="469" r:id="rId69"/>
    <p:sldId id="470" r:id="rId70"/>
    <p:sldId id="595" r:id="rId71"/>
    <p:sldId id="510" r:id="rId72"/>
    <p:sldId id="439" r:id="rId73"/>
    <p:sldId id="601" r:id="rId74"/>
    <p:sldId id="440" r:id="rId75"/>
    <p:sldId id="441" r:id="rId76"/>
    <p:sldId id="511" r:id="rId77"/>
    <p:sldId id="500" r:id="rId78"/>
    <p:sldId id="443" r:id="rId79"/>
    <p:sldId id="501" r:id="rId80"/>
    <p:sldId id="512" r:id="rId81"/>
    <p:sldId id="445" r:id="rId82"/>
    <p:sldId id="428" r:id="rId83"/>
    <p:sldId id="429" r:id="rId84"/>
    <p:sldId id="446" r:id="rId85"/>
    <p:sldId id="447" r:id="rId86"/>
    <p:sldId id="448" r:id="rId87"/>
    <p:sldId id="449" r:id="rId88"/>
    <p:sldId id="450" r:id="rId89"/>
    <p:sldId id="426" r:id="rId90"/>
    <p:sldId id="526" r:id="rId91"/>
    <p:sldId id="401" r:id="rId92"/>
    <p:sldId id="653" r:id="rId93"/>
    <p:sldId id="627" r:id="rId94"/>
  </p:sldIdLst>
  <p:sldSz cx="9144000" cy="6858000" type="screen4x3"/>
  <p:notesSz cx="6858000" cy="9144000"/>
  <p:defaultTextStyle>
    <a:defPPr>
      <a:defRPr lang="ru-RU"/>
    </a:defPPr>
    <a:lvl1pPr algn="ctr" rtl="0" fontAlgn="base">
      <a:spcBef>
        <a:spcPct val="0"/>
      </a:spcBef>
      <a:spcAft>
        <a:spcPct val="0"/>
      </a:spcAft>
      <a:defRPr sz="2400" kern="1200">
        <a:solidFill>
          <a:schemeClr val="tx1"/>
        </a:solidFill>
        <a:latin typeface="Times New Roman" pitchFamily="18" charset="0"/>
        <a:ea typeface="+mn-ea"/>
        <a:cs typeface="+mn-cs"/>
      </a:defRPr>
    </a:lvl1pPr>
    <a:lvl2pPr marL="457200" algn="ctr" rtl="0" fontAlgn="base">
      <a:spcBef>
        <a:spcPct val="0"/>
      </a:spcBef>
      <a:spcAft>
        <a:spcPct val="0"/>
      </a:spcAft>
      <a:defRPr sz="2400" kern="1200">
        <a:solidFill>
          <a:schemeClr val="tx1"/>
        </a:solidFill>
        <a:latin typeface="Times New Roman" pitchFamily="18" charset="0"/>
        <a:ea typeface="+mn-ea"/>
        <a:cs typeface="+mn-cs"/>
      </a:defRPr>
    </a:lvl2pPr>
    <a:lvl3pPr marL="914400" algn="ctr" rtl="0" fontAlgn="base">
      <a:spcBef>
        <a:spcPct val="0"/>
      </a:spcBef>
      <a:spcAft>
        <a:spcPct val="0"/>
      </a:spcAft>
      <a:defRPr sz="2400" kern="1200">
        <a:solidFill>
          <a:schemeClr val="tx1"/>
        </a:solidFill>
        <a:latin typeface="Times New Roman" pitchFamily="18" charset="0"/>
        <a:ea typeface="+mn-ea"/>
        <a:cs typeface="+mn-cs"/>
      </a:defRPr>
    </a:lvl3pPr>
    <a:lvl4pPr marL="1371600" algn="ctr" rtl="0" fontAlgn="base">
      <a:spcBef>
        <a:spcPct val="0"/>
      </a:spcBef>
      <a:spcAft>
        <a:spcPct val="0"/>
      </a:spcAft>
      <a:defRPr sz="2400" kern="1200">
        <a:solidFill>
          <a:schemeClr val="tx1"/>
        </a:solidFill>
        <a:latin typeface="Times New Roman" pitchFamily="18" charset="0"/>
        <a:ea typeface="+mn-ea"/>
        <a:cs typeface="+mn-cs"/>
      </a:defRPr>
    </a:lvl4pPr>
    <a:lvl5pPr marL="1828800" algn="ctr"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3"/>
    <a:srgbClr val="003399"/>
    <a:srgbClr val="FFFFCC"/>
    <a:srgbClr val="FF3300"/>
    <a:srgbClr val="990000"/>
    <a:srgbClr val="FFFFFF"/>
    <a:srgbClr val="000099"/>
    <a:srgbClr val="00CC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331" autoAdjust="0"/>
    <p:restoredTop sz="94660"/>
  </p:normalViewPr>
  <p:slideViewPr>
    <p:cSldViewPr>
      <p:cViewPr>
        <p:scale>
          <a:sx n="90" d="100"/>
          <a:sy n="90" d="100"/>
        </p:scale>
        <p:origin x="-1072" y="-280"/>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00" d="100"/>
        <a:sy n="100" d="100"/>
      </p:scale>
      <p:origin x="0" y="1408"/>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 Target="slides/slide1.xml"/><Relationship Id="rId16" Type="http://schemas.openxmlformats.org/officeDocument/2006/relationships/slide" Target="slides/slide2.xml"/><Relationship Id="rId17" Type="http://schemas.openxmlformats.org/officeDocument/2006/relationships/slide" Target="slides/slide3.xml"/><Relationship Id="rId18" Type="http://schemas.openxmlformats.org/officeDocument/2006/relationships/slide" Target="slides/slide4.xml"/><Relationship Id="rId19" Type="http://schemas.openxmlformats.org/officeDocument/2006/relationships/slide" Target="slides/slide5.xml"/><Relationship Id="rId30" Type="http://schemas.openxmlformats.org/officeDocument/2006/relationships/slide" Target="slides/slide16.xml"/><Relationship Id="rId31" Type="http://schemas.openxmlformats.org/officeDocument/2006/relationships/slide" Target="slides/slide17.xml"/><Relationship Id="rId32" Type="http://schemas.openxmlformats.org/officeDocument/2006/relationships/slide" Target="slides/slide18.xml"/><Relationship Id="rId33" Type="http://schemas.openxmlformats.org/officeDocument/2006/relationships/slide" Target="slides/slide19.xml"/><Relationship Id="rId34" Type="http://schemas.openxmlformats.org/officeDocument/2006/relationships/slide" Target="slides/slide20.xml"/><Relationship Id="rId35" Type="http://schemas.openxmlformats.org/officeDocument/2006/relationships/slide" Target="slides/slide21.xml"/><Relationship Id="rId36" Type="http://schemas.openxmlformats.org/officeDocument/2006/relationships/slide" Target="slides/slide22.xml"/><Relationship Id="rId37" Type="http://schemas.openxmlformats.org/officeDocument/2006/relationships/slide" Target="slides/slide23.xml"/><Relationship Id="rId38" Type="http://schemas.openxmlformats.org/officeDocument/2006/relationships/slide" Target="slides/slide24.xml"/><Relationship Id="rId39" Type="http://schemas.openxmlformats.org/officeDocument/2006/relationships/slide" Target="slides/slide25.xml"/><Relationship Id="rId50" Type="http://schemas.openxmlformats.org/officeDocument/2006/relationships/slide" Target="slides/slide36.xml"/><Relationship Id="rId51" Type="http://schemas.openxmlformats.org/officeDocument/2006/relationships/slide" Target="slides/slide37.xml"/><Relationship Id="rId52" Type="http://schemas.openxmlformats.org/officeDocument/2006/relationships/slide" Target="slides/slide38.xml"/><Relationship Id="rId53" Type="http://schemas.openxmlformats.org/officeDocument/2006/relationships/slide" Target="slides/slide39.xml"/><Relationship Id="rId54" Type="http://schemas.openxmlformats.org/officeDocument/2006/relationships/slide" Target="slides/slide40.xml"/><Relationship Id="rId55" Type="http://schemas.openxmlformats.org/officeDocument/2006/relationships/slide" Target="slides/slide41.xml"/><Relationship Id="rId56" Type="http://schemas.openxmlformats.org/officeDocument/2006/relationships/slide" Target="slides/slide42.xml"/><Relationship Id="rId57" Type="http://schemas.openxmlformats.org/officeDocument/2006/relationships/slide" Target="slides/slide43.xml"/><Relationship Id="rId58" Type="http://schemas.openxmlformats.org/officeDocument/2006/relationships/slide" Target="slides/slide44.xml"/><Relationship Id="rId59" Type="http://schemas.openxmlformats.org/officeDocument/2006/relationships/slide" Target="slides/slide45.xml"/><Relationship Id="rId70" Type="http://schemas.openxmlformats.org/officeDocument/2006/relationships/slide" Target="slides/slide56.xml"/><Relationship Id="rId71" Type="http://schemas.openxmlformats.org/officeDocument/2006/relationships/slide" Target="slides/slide57.xml"/><Relationship Id="rId72" Type="http://schemas.openxmlformats.org/officeDocument/2006/relationships/slide" Target="slides/slide58.xml"/><Relationship Id="rId73" Type="http://schemas.openxmlformats.org/officeDocument/2006/relationships/slide" Target="slides/slide59.xml"/><Relationship Id="rId74" Type="http://schemas.openxmlformats.org/officeDocument/2006/relationships/slide" Target="slides/slide60.xml"/><Relationship Id="rId75" Type="http://schemas.openxmlformats.org/officeDocument/2006/relationships/slide" Target="slides/slide61.xml"/><Relationship Id="rId76" Type="http://schemas.openxmlformats.org/officeDocument/2006/relationships/slide" Target="slides/slide62.xml"/><Relationship Id="rId77" Type="http://schemas.openxmlformats.org/officeDocument/2006/relationships/slide" Target="slides/slide63.xml"/><Relationship Id="rId78" Type="http://schemas.openxmlformats.org/officeDocument/2006/relationships/slide" Target="slides/slide64.xml"/><Relationship Id="rId79" Type="http://schemas.openxmlformats.org/officeDocument/2006/relationships/slide" Target="slides/slide65.xml"/><Relationship Id="rId90" Type="http://schemas.openxmlformats.org/officeDocument/2006/relationships/slide" Target="slides/slide76.xml"/><Relationship Id="rId91" Type="http://schemas.openxmlformats.org/officeDocument/2006/relationships/slide" Target="slides/slide77.xml"/><Relationship Id="rId92" Type="http://schemas.openxmlformats.org/officeDocument/2006/relationships/slide" Target="slides/slide78.xml"/><Relationship Id="rId93" Type="http://schemas.openxmlformats.org/officeDocument/2006/relationships/slide" Target="slides/slide79.xml"/><Relationship Id="rId94" Type="http://schemas.openxmlformats.org/officeDocument/2006/relationships/slide" Target="slides/slide80.xml"/><Relationship Id="rId95" Type="http://schemas.openxmlformats.org/officeDocument/2006/relationships/notesMaster" Target="notesMasters/notesMaster1.xml"/><Relationship Id="rId96" Type="http://schemas.openxmlformats.org/officeDocument/2006/relationships/printerSettings" Target="printerSettings/printerSettings1.bin"/><Relationship Id="rId97" Type="http://schemas.openxmlformats.org/officeDocument/2006/relationships/presProps" Target="presProps.xml"/><Relationship Id="rId98" Type="http://schemas.openxmlformats.org/officeDocument/2006/relationships/viewProps" Target="viewProps.xml"/><Relationship Id="rId99" Type="http://schemas.openxmlformats.org/officeDocument/2006/relationships/theme" Target="theme/theme1.xml"/><Relationship Id="rId20" Type="http://schemas.openxmlformats.org/officeDocument/2006/relationships/slide" Target="slides/slide6.xml"/><Relationship Id="rId21" Type="http://schemas.openxmlformats.org/officeDocument/2006/relationships/slide" Target="slides/slide7.xml"/><Relationship Id="rId22" Type="http://schemas.openxmlformats.org/officeDocument/2006/relationships/slide" Target="slides/slide8.xml"/><Relationship Id="rId23" Type="http://schemas.openxmlformats.org/officeDocument/2006/relationships/slide" Target="slides/slide9.xml"/><Relationship Id="rId24" Type="http://schemas.openxmlformats.org/officeDocument/2006/relationships/slide" Target="slides/slide10.xml"/><Relationship Id="rId25" Type="http://schemas.openxmlformats.org/officeDocument/2006/relationships/slide" Target="slides/slide11.xml"/><Relationship Id="rId26" Type="http://schemas.openxmlformats.org/officeDocument/2006/relationships/slide" Target="slides/slide12.xml"/><Relationship Id="rId27" Type="http://schemas.openxmlformats.org/officeDocument/2006/relationships/slide" Target="slides/slide13.xml"/><Relationship Id="rId28" Type="http://schemas.openxmlformats.org/officeDocument/2006/relationships/slide" Target="slides/slide14.xml"/><Relationship Id="rId29" Type="http://schemas.openxmlformats.org/officeDocument/2006/relationships/slide" Target="slides/slide15.xml"/><Relationship Id="rId40" Type="http://schemas.openxmlformats.org/officeDocument/2006/relationships/slide" Target="slides/slide26.xml"/><Relationship Id="rId41" Type="http://schemas.openxmlformats.org/officeDocument/2006/relationships/slide" Target="slides/slide27.xml"/><Relationship Id="rId42" Type="http://schemas.openxmlformats.org/officeDocument/2006/relationships/slide" Target="slides/slide28.xml"/><Relationship Id="rId43" Type="http://schemas.openxmlformats.org/officeDocument/2006/relationships/slide" Target="slides/slide29.xml"/><Relationship Id="rId44" Type="http://schemas.openxmlformats.org/officeDocument/2006/relationships/slide" Target="slides/slide30.xml"/><Relationship Id="rId45" Type="http://schemas.openxmlformats.org/officeDocument/2006/relationships/slide" Target="slides/slide31.xml"/><Relationship Id="rId46" Type="http://schemas.openxmlformats.org/officeDocument/2006/relationships/slide" Target="slides/slide32.xml"/><Relationship Id="rId47" Type="http://schemas.openxmlformats.org/officeDocument/2006/relationships/slide" Target="slides/slide33.xml"/><Relationship Id="rId48" Type="http://schemas.openxmlformats.org/officeDocument/2006/relationships/slide" Target="slides/slide34.xml"/><Relationship Id="rId49" Type="http://schemas.openxmlformats.org/officeDocument/2006/relationships/slide" Target="slides/slide35.xml"/><Relationship Id="rId60" Type="http://schemas.openxmlformats.org/officeDocument/2006/relationships/slide" Target="slides/slide46.xml"/><Relationship Id="rId61" Type="http://schemas.openxmlformats.org/officeDocument/2006/relationships/slide" Target="slides/slide47.xml"/><Relationship Id="rId62" Type="http://schemas.openxmlformats.org/officeDocument/2006/relationships/slide" Target="slides/slide48.xml"/><Relationship Id="rId63" Type="http://schemas.openxmlformats.org/officeDocument/2006/relationships/slide" Target="slides/slide49.xml"/><Relationship Id="rId64" Type="http://schemas.openxmlformats.org/officeDocument/2006/relationships/slide" Target="slides/slide50.xml"/><Relationship Id="rId65" Type="http://schemas.openxmlformats.org/officeDocument/2006/relationships/slide" Target="slides/slide51.xml"/><Relationship Id="rId66" Type="http://schemas.openxmlformats.org/officeDocument/2006/relationships/slide" Target="slides/slide52.xml"/><Relationship Id="rId67" Type="http://schemas.openxmlformats.org/officeDocument/2006/relationships/slide" Target="slides/slide53.xml"/><Relationship Id="rId68" Type="http://schemas.openxmlformats.org/officeDocument/2006/relationships/slide" Target="slides/slide54.xml"/><Relationship Id="rId69" Type="http://schemas.openxmlformats.org/officeDocument/2006/relationships/slide" Target="slides/slide55.xml"/><Relationship Id="rId100" Type="http://schemas.openxmlformats.org/officeDocument/2006/relationships/tableStyles" Target="tableStyles.xml"/><Relationship Id="rId80" Type="http://schemas.openxmlformats.org/officeDocument/2006/relationships/slide" Target="slides/slide66.xml"/><Relationship Id="rId81" Type="http://schemas.openxmlformats.org/officeDocument/2006/relationships/slide" Target="slides/slide67.xml"/><Relationship Id="rId82" Type="http://schemas.openxmlformats.org/officeDocument/2006/relationships/slide" Target="slides/slide68.xml"/><Relationship Id="rId83" Type="http://schemas.openxmlformats.org/officeDocument/2006/relationships/slide" Target="slides/slide69.xml"/><Relationship Id="rId84" Type="http://schemas.openxmlformats.org/officeDocument/2006/relationships/slide" Target="slides/slide70.xml"/><Relationship Id="rId85" Type="http://schemas.openxmlformats.org/officeDocument/2006/relationships/slide" Target="slides/slide71.xml"/><Relationship Id="rId86" Type="http://schemas.openxmlformats.org/officeDocument/2006/relationships/slide" Target="slides/slide72.xml"/><Relationship Id="rId87" Type="http://schemas.openxmlformats.org/officeDocument/2006/relationships/slide" Target="slides/slide73.xml"/><Relationship Id="rId88" Type="http://schemas.openxmlformats.org/officeDocument/2006/relationships/slide" Target="slides/slide74.xml"/><Relationship Id="rId89" Type="http://schemas.openxmlformats.org/officeDocument/2006/relationships/slide" Target="slides/slide75.xml"/></Relationships>
</file>

<file path=ppt/_rels/viewProps.xml.rels><?xml version="1.0" encoding="UTF-8" standalone="yes"?>
<Relationships xmlns="http://schemas.openxmlformats.org/package/2006/relationships"><Relationship Id="rId1" Type="http://schemas.openxmlformats.org/officeDocument/2006/relationships/slide" Target="slides/slide2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 Id="rId2"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vl1pPr>
          </a:lstStyle>
          <a:p>
            <a:pPr>
              <a:defRPr/>
            </a:pPr>
            <a:endParaRPr lang="ru-RU"/>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ru-RU"/>
          </a:p>
        </p:txBody>
      </p:sp>
      <p:sp>
        <p:nvSpPr>
          <p:cNvPr id="153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vl1pPr>
          </a:lstStyle>
          <a:p>
            <a:pPr>
              <a:defRPr/>
            </a:pPr>
            <a:endParaRPr lang="ru-RU"/>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1F618AB1-444B-484B-B1C2-D942875F1DE3}" type="slidenum">
              <a:rPr lang="ru-RU"/>
              <a:pPr>
                <a:defRPr/>
              </a:pPr>
              <a:t>‹#›</a:t>
            </a:fld>
            <a:endParaRPr lang="ru-RU"/>
          </a:p>
        </p:txBody>
      </p:sp>
    </p:spTree>
    <p:extLst>
      <p:ext uri="{BB962C8B-B14F-4D97-AF65-F5344CB8AC3E}">
        <p14:creationId xmlns:p14="http://schemas.microsoft.com/office/powerpoint/2010/main" val="9687011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B860DD6-84B6-4CC9-9E0F-0B91638CBF7C}" type="slidenum">
              <a:rPr lang="ru-RU"/>
              <a:pPr/>
              <a:t>1</a:t>
            </a:fld>
            <a:endParaRPr lang="ru-RU"/>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C37199-C1A4-4189-AB79-6355F04A2226}" type="slidenum">
              <a:rPr lang="ru-RU">
                <a:solidFill>
                  <a:prstClr val="black"/>
                </a:solidFill>
              </a:rPr>
              <a:pPr/>
              <a:t>14</a:t>
            </a:fld>
            <a:endParaRPr lang="ru-RU">
              <a:solidFill>
                <a:prstClr val="black"/>
              </a:solidFill>
            </a:endParaRPr>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xfrm>
            <a:off x="912813" y="4465638"/>
            <a:ext cx="5032375" cy="3873500"/>
          </a:xfrm>
        </p:spPr>
        <p:txBody>
          <a:bodyPr lIns="94339" tIns="47169" rIns="94339" bIns="47169"/>
          <a:lstStyle/>
          <a:p>
            <a:r>
              <a:rPr lang="en-US"/>
              <a:t>As a result of age shifts in the US population, Angus et al predict that the incidence of severe sepsis will outstrip the growth in population over the next 50 years. Indeed, the incidence of severe sepsis is expected to increase by approximately 1.5% per annum for the next 50 years.</a:t>
            </a:r>
          </a:p>
          <a:p>
            <a:r>
              <a:rPr lang="en-US"/>
              <a:t>This increase poses substantial problems and argues for the need for improved therapy of severe sepsis and suggests that the supply of critical care physicians will soon be unable to meet societal demands. In 1997, intensivists provided care to 36.8% of all ICU patients. Angus et al suggest that the current ratio of supply to demand will remain in rough equilibrium until 2007. Subsequently, demand should grow rapidly while supply will remain near constant. This imbalance will yield a shortfall of specialist hours equal to 22% of the demand by 2020 and 35% by 2030 primarily because of the aging of the US population.</a:t>
            </a:r>
          </a:p>
          <a:p>
            <a:endParaRPr lang="en-US"/>
          </a:p>
          <a:p>
            <a:r>
              <a:rPr lang="en-US"/>
              <a:t>Angus DC, Kelley MA, Schmitz RJ, et al. Caring for the critically ill. Current and projected workforce requirements for care of the critically ill and patients with pulmonary disease: Can we meet the requirements of an aging population? </a:t>
            </a:r>
            <a:r>
              <a:rPr lang="en-US" i="1"/>
              <a:t>JAMA</a:t>
            </a:r>
            <a:r>
              <a:rPr lang="en-US"/>
              <a:t> 2000;284:2762-70.</a:t>
            </a:r>
          </a:p>
          <a:p>
            <a:r>
              <a:rPr lang="en-US"/>
              <a:t>Angus DC, Linde-Zwirble WT, Lidicker J, et al. Incidence, cost, outcome of severe sepsis in the United States. </a:t>
            </a:r>
            <a:r>
              <a:rPr lang="en-US" i="1"/>
              <a:t>Crit Care Med</a:t>
            </a:r>
            <a:r>
              <a:rPr lang="en-US"/>
              <a:t> 2001;1303-10.</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1F618AB1-444B-484B-B1C2-D942875F1DE3}" type="slidenum">
              <a:rPr lang="ru-RU" smtClean="0"/>
              <a:pPr>
                <a:defRPr/>
              </a:pPr>
              <a:t>15</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560598EC-57DF-450D-83B8-04D6259873C6}" type="slidenum">
              <a:rPr lang="ru-RU"/>
              <a:pPr/>
              <a:t>16</a:t>
            </a:fld>
            <a:endParaRPr lang="ru-RU"/>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1F618AB1-444B-484B-B1C2-D942875F1DE3}" type="slidenum">
              <a:rPr lang="ru-RU" smtClean="0"/>
              <a:pPr>
                <a:defRPr/>
              </a:pPr>
              <a:t>17</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1F618AB1-444B-484B-B1C2-D942875F1DE3}" type="slidenum">
              <a:rPr lang="ru-RU" smtClean="0"/>
              <a:pPr>
                <a:defRPr/>
              </a:pPr>
              <a:t>18</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1F618AB1-444B-484B-B1C2-D942875F1DE3}" type="slidenum">
              <a:rPr lang="ru-RU" smtClean="0"/>
              <a:pPr>
                <a:defRPr/>
              </a:pPr>
              <a:t>19</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0FF23757-B5D9-4E66-95E0-EF8993115529}" type="slidenum">
              <a:rPr lang="ru-RU"/>
              <a:pPr/>
              <a:t>20</a:t>
            </a:fld>
            <a:endParaRPr lang="ru-RU"/>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xfrm>
            <a:off x="914400" y="4343400"/>
            <a:ext cx="5029200" cy="4114800"/>
          </a:xfrm>
          <a:noFill/>
          <a:ln/>
        </p:spPr>
        <p:txBody>
          <a:bodyPr/>
          <a:lstStyle/>
          <a:p>
            <a:pPr eaLnBrk="1" hangingPunct="1">
              <a:buFontTx/>
              <a:buChar char="•"/>
            </a:pPr>
            <a:r>
              <a:rPr lang="en-US" smtClean="0"/>
              <a:t>Sepsis is a significant healthcare challenge with major morbidity, mortality, and health economic implications.</a:t>
            </a:r>
          </a:p>
          <a:p>
            <a:pPr eaLnBrk="1" hangingPunct="1">
              <a:buFontTx/>
              <a:buChar char="•"/>
            </a:pPr>
            <a:r>
              <a:rPr lang="en-US" smtClean="0"/>
              <a:t>Patients with severe sepsis (sepsis and acute organ dysfunction) are at high risk for mortality.</a:t>
            </a:r>
          </a:p>
          <a:p>
            <a:pPr eaLnBrk="1" hangingPunct="1">
              <a:buFontTx/>
              <a:buChar char="•"/>
            </a:pPr>
            <a:r>
              <a:rPr lang="en-US" smtClean="0"/>
              <a:t>Systemic inflammation, coagulation, and impaired fibrinolysis are key components of disordered homeostasis in patients with severe sepsis.</a:t>
            </a:r>
          </a:p>
          <a:p>
            <a:pPr eaLnBrk="1" hangingPunct="1">
              <a:buFontTx/>
              <a:buChar char="•"/>
            </a:pPr>
            <a:r>
              <a:rPr lang="en-US" smtClean="0"/>
              <a:t>With increased knowledge of sepsis pathophysiology, researchers have identified potential investigational agents that may interrupt the sepsis cascade.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A42ADF-BE8F-451B-AADA-76F97BE26EDB}" type="slidenum">
              <a:rPr lang="ru-RU"/>
              <a:pPr/>
              <a:t>22</a:t>
            </a:fld>
            <a:endParaRPr lang="ru-RU"/>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97EE58-079B-4E7E-8195-B727F5D8E5D7}" type="slidenum">
              <a:rPr lang="ru-RU"/>
              <a:pPr/>
              <a:t>23</a:t>
            </a:fld>
            <a:endParaRPr lang="ru-RU"/>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97EE58-079B-4E7E-8195-B727F5D8E5D7}" type="slidenum">
              <a:rPr lang="ru-RU"/>
              <a:pPr/>
              <a:t>24</a:t>
            </a:fld>
            <a:endParaRPr lang="ru-RU"/>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E65C9511-B191-4312-B488-7BC4F58FE69F}" type="slidenum">
              <a:rPr lang="ru-RU"/>
              <a:pPr/>
              <a:t>5</a:t>
            </a:fld>
            <a:endParaRPr lang="ru-RU"/>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D2B0AF-9D0C-45EC-AEA4-4F95029EF6EF}" type="slidenum">
              <a:rPr lang="ru-RU"/>
              <a:pPr/>
              <a:t>25</a:t>
            </a:fld>
            <a:endParaRPr lang="ru-RU"/>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A6D67A-EB3A-42EB-96E1-875F405791A5}" type="slidenum">
              <a:rPr lang="ru-RU"/>
              <a:pPr/>
              <a:t>26</a:t>
            </a:fld>
            <a:endParaRPr lang="ru-RU"/>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88B850-358F-4EAF-982C-F7FEB8BC3E55}" type="slidenum">
              <a:rPr lang="ru-RU"/>
              <a:pPr/>
              <a:t>27</a:t>
            </a:fld>
            <a:endParaRPr lang="ru-RU"/>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C82A229B-1D57-4C9E-9D86-BFAB4266CFA8}" type="slidenum">
              <a:rPr lang="ru-RU"/>
              <a:pPr/>
              <a:t>28</a:t>
            </a:fld>
            <a:endParaRPr lang="ru-RU"/>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F4F920F8-E4FD-4371-A5DD-E004B2C00A6D}" type="slidenum">
              <a:rPr lang="ru-RU"/>
              <a:pPr/>
              <a:t>30</a:t>
            </a:fld>
            <a:endParaRPr lang="ru-RU"/>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F998CA73-437D-4208-883A-A5747048B33B}" type="slidenum">
              <a:rPr lang="ru-RU"/>
              <a:pPr/>
              <a:t>31</a:t>
            </a:fld>
            <a:endParaRPr lang="ru-RU"/>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AA453DAA-8C5A-47FD-A24B-A5FFCAAD4692}" type="slidenum">
              <a:rPr lang="ru-RU"/>
              <a:pPr/>
              <a:t>32</a:t>
            </a:fld>
            <a:endParaRPr lang="ru-RU"/>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37C190D6-075C-4B5E-AA90-AA9C2D7FB748}" type="slidenum">
              <a:rPr lang="ru-RU"/>
              <a:pPr/>
              <a:t>34</a:t>
            </a:fld>
            <a:endParaRPr lang="ru-RU"/>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xfrm>
            <a:off x="914400" y="4343400"/>
            <a:ext cx="5029200" cy="4114800"/>
          </a:xfrm>
          <a:noFill/>
          <a:ln/>
        </p:spPr>
        <p:txBody>
          <a:bodyPr/>
          <a:lstStyle/>
          <a:p>
            <a:pPr eaLnBrk="1" hangingPunct="1">
              <a:buFontTx/>
              <a:buChar char="•"/>
            </a:pPr>
            <a:r>
              <a:rPr lang="en-US" sz="900" smtClean="0"/>
              <a:t>Standard care of the patient with severe sepsis consists of a number of medical (and sometimes surgical) interventions intended to normalize physiology and eliminate infection. These are divided into:</a:t>
            </a:r>
          </a:p>
          <a:p>
            <a:pPr lvl="1" eaLnBrk="1" hangingPunct="1">
              <a:buFontTx/>
              <a:buChar char="•"/>
            </a:pPr>
            <a:r>
              <a:rPr lang="en-US" sz="900" smtClean="0"/>
              <a:t>Source control: This term refers to management of the source of the infection. It can consist of surgery to drain an abscess or removal of an infected catheter.</a:t>
            </a:r>
          </a:p>
          <a:p>
            <a:pPr lvl="1" eaLnBrk="1" hangingPunct="1">
              <a:buFontTx/>
              <a:buChar char="•"/>
            </a:pPr>
            <a:r>
              <a:rPr lang="en-US" sz="900" smtClean="0"/>
              <a:t>Antibiotics: While the initial therapy may be broad-based and empiric, identification of the specific pathogen by microbiologic studies may result in a switch of the antibiotic to those that are the most specific and bacteriocidal.</a:t>
            </a:r>
          </a:p>
          <a:p>
            <a:pPr lvl="1" eaLnBrk="1" hangingPunct="1">
              <a:buFontTx/>
              <a:buChar char="•"/>
            </a:pPr>
            <a:r>
              <a:rPr lang="en-US" sz="900" smtClean="0"/>
              <a:t>Hemodynamic support: This term refers to volume replenishment therapy followed, when necessary, by appropriate use of drugs such as norepinephrine to maintain blood pressure and organ perfusion.</a:t>
            </a:r>
          </a:p>
          <a:p>
            <a:pPr lvl="1" eaLnBrk="1" hangingPunct="1">
              <a:buFontTx/>
              <a:buChar char="•"/>
            </a:pPr>
            <a:r>
              <a:rPr lang="en-US" sz="900" smtClean="0"/>
              <a:t>Mechanical ventilation: Respiratory failure is a common manifestation of pulmonary organ dysfunction in patients with severe sepsis. Mechanical ventilation is instituted to increase oxygenation and improve gas exchange.</a:t>
            </a:r>
          </a:p>
          <a:p>
            <a:pPr lvl="1" eaLnBrk="1" hangingPunct="1">
              <a:buFontTx/>
              <a:buChar char="•"/>
            </a:pPr>
            <a:r>
              <a:rPr lang="en-US" sz="900" smtClean="0"/>
              <a:t>Renal replacement therapy: Impaired renal function is a sign of organ dysfunction in patients with severe sepsis. Renal replacement therapy consists of temporary hemodialysis or ultrafiltration.</a:t>
            </a:r>
          </a:p>
          <a:p>
            <a:pPr lvl="1" eaLnBrk="1" hangingPunct="1">
              <a:buFontTx/>
              <a:buChar char="•"/>
            </a:pPr>
            <a:r>
              <a:rPr lang="en-US" sz="900" smtClean="0"/>
              <a:t>Sedation and analgesia: Sedation is often required to treat anxiety and agitation in patients with severe sepsis. Because these patients are at risk for pain and physical discomfort, analgesics also are commonly employed.</a:t>
            </a:r>
          </a:p>
          <a:p>
            <a:pPr lvl="1" eaLnBrk="1" hangingPunct="1">
              <a:buFontTx/>
              <a:buChar char="•"/>
            </a:pPr>
            <a:r>
              <a:rPr lang="en-US" sz="900" smtClean="0"/>
              <a:t>Ensure adequate nutrition: Sepsis is a hypercatabolic state. Therefore, caloric and nitrogen requirements should be met and enteral nutrition provided in a timely fashion.</a:t>
            </a:r>
          </a:p>
          <a:p>
            <a:pPr lvl="1" eaLnBrk="1" hangingPunct="1">
              <a:buFontTx/>
              <a:buChar char="•"/>
            </a:pPr>
            <a:r>
              <a:rPr lang="en-US" sz="900" smtClean="0"/>
              <a:t>Provide hematological support: Critically ill patients may require packed red blood cells, platelets, and coagulation factors.</a:t>
            </a:r>
          </a:p>
          <a:p>
            <a:pPr lvl="1" eaLnBrk="1" hangingPunct="1">
              <a:buFontTx/>
              <a:buChar char="•"/>
            </a:pPr>
            <a:r>
              <a:rPr lang="en-US" sz="900" smtClean="0"/>
              <a:t>Other supportive measures: These include measures to prevent deep venous thrombosis, stress ulcer prophylaxis, etc.</a:t>
            </a:r>
          </a:p>
          <a:p>
            <a:pPr lvl="1" eaLnBrk="1" hangingPunct="1">
              <a:buFontTx/>
              <a:buChar char="•"/>
            </a:pPr>
            <a:endParaRPr lang="en-US" sz="900" smtClean="0"/>
          </a:p>
          <a:p>
            <a:pPr eaLnBrk="1" hangingPunct="1"/>
            <a:r>
              <a:rPr lang="en-US" sz="1000" smtClean="0"/>
              <a:t>Wheeler AP, Bernard GR. Treating patients with severe sepsis. </a:t>
            </a:r>
            <a:r>
              <a:rPr lang="en-US" sz="1000" i="1" smtClean="0"/>
              <a:t>N Engl J Med</a:t>
            </a:r>
            <a:r>
              <a:rPr lang="en-US" sz="1000" smtClean="0"/>
              <a:t>. 1999;340:207-14.</a:t>
            </a:r>
          </a:p>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5AE911C3-271C-4060-A89A-01B967C65733}" type="slidenum">
              <a:rPr lang="ru-RU"/>
              <a:pPr/>
              <a:t>35</a:t>
            </a:fld>
            <a:endParaRPr lang="ru-RU"/>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8E647E05-41EB-4A29-B746-D7DBA6625B90}" type="slidenum">
              <a:rPr lang="ru-RU"/>
              <a:pPr/>
              <a:t>36</a:t>
            </a:fld>
            <a:endParaRPr lang="ru-RU"/>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2D4CFE86-C854-4CB5-AD29-F95405EEEC6F}" type="slidenum">
              <a:rPr lang="ru-RU"/>
              <a:pPr/>
              <a:t>6</a:t>
            </a:fld>
            <a:endParaRPr lang="ru-RU"/>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83F7EE91-E7B5-424B-A162-A1BCBBF226EA}" type="slidenum">
              <a:rPr lang="ru-RU"/>
              <a:pPr/>
              <a:t>37</a:t>
            </a:fld>
            <a:endParaRPr lang="ru-RU"/>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551C799E-0A83-416B-BE6A-A6759563B40E}" type="slidenum">
              <a:rPr lang="ru-RU"/>
              <a:pPr/>
              <a:t>38</a:t>
            </a:fld>
            <a:endParaRPr lang="ru-RU"/>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C706C0C2-1A94-4636-92E0-0DEC2C0D563B}" type="slidenum">
              <a:rPr lang="ru-RU"/>
              <a:pPr/>
              <a:t>39</a:t>
            </a:fld>
            <a:endParaRPr lang="ru-RU"/>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xfrm>
            <a:off x="914400" y="4343400"/>
            <a:ext cx="5029200" cy="4114800"/>
          </a:xfrm>
          <a:noFill/>
          <a:ln/>
        </p:spPr>
        <p:txBody>
          <a:bodyPr/>
          <a:lstStyle/>
          <a:p>
            <a:pPr eaLnBrk="1" hangingPunct="1">
              <a:buFontTx/>
              <a:buChar char="•"/>
            </a:pPr>
            <a:r>
              <a:rPr lang="en-US" sz="900" smtClean="0"/>
              <a:t>Standard care of the patient with severe sepsis consists of a number of medical (and sometimes surgical) interventions intended to normalize physiology and eliminate infection. These are divided into:</a:t>
            </a:r>
          </a:p>
          <a:p>
            <a:pPr lvl="1" eaLnBrk="1" hangingPunct="1">
              <a:buFontTx/>
              <a:buChar char="•"/>
            </a:pPr>
            <a:r>
              <a:rPr lang="en-US" sz="900" smtClean="0"/>
              <a:t>Source control: This term refers to management of the source of the infection. It can consist of surgery to drain an abscess or removal of an infected catheter.</a:t>
            </a:r>
          </a:p>
          <a:p>
            <a:pPr lvl="1" eaLnBrk="1" hangingPunct="1">
              <a:buFontTx/>
              <a:buChar char="•"/>
            </a:pPr>
            <a:r>
              <a:rPr lang="en-US" sz="900" smtClean="0"/>
              <a:t>Antibiotics: While the initial therapy may be broad-based and empiric, identification of the specific pathogen by microbiologic studies may result in a switch of the antibiotic to those that are the most specific and bacteriocidal.</a:t>
            </a:r>
          </a:p>
          <a:p>
            <a:pPr lvl="1" eaLnBrk="1" hangingPunct="1">
              <a:buFontTx/>
              <a:buChar char="•"/>
            </a:pPr>
            <a:r>
              <a:rPr lang="en-US" sz="900" smtClean="0"/>
              <a:t>Hemodynamic support: This term refers to volume replenishment therapy followed, when necessary, by appropriate use of drugs such as norepinephrine to maintain blood pressure and organ perfusion.</a:t>
            </a:r>
          </a:p>
          <a:p>
            <a:pPr lvl="1" eaLnBrk="1" hangingPunct="1">
              <a:buFontTx/>
              <a:buChar char="•"/>
            </a:pPr>
            <a:r>
              <a:rPr lang="en-US" sz="900" smtClean="0"/>
              <a:t>Mechanical ventilation: Respiratory failure is a common manifestation of pulmonary organ dysfunction in patients with severe sepsis. Mechanical ventilation is instituted to increase oxygenation and improve gas exchange.</a:t>
            </a:r>
          </a:p>
          <a:p>
            <a:pPr lvl="1" eaLnBrk="1" hangingPunct="1">
              <a:buFontTx/>
              <a:buChar char="•"/>
            </a:pPr>
            <a:r>
              <a:rPr lang="en-US" sz="900" smtClean="0"/>
              <a:t>Renal replacement therapy: Impaired renal function is a sign of organ dysfunction in patients with severe sepsis. Renal replacement therapy consists of temporary hemodialysis or ultrafiltration.</a:t>
            </a:r>
          </a:p>
          <a:p>
            <a:pPr lvl="1" eaLnBrk="1" hangingPunct="1">
              <a:buFontTx/>
              <a:buChar char="•"/>
            </a:pPr>
            <a:r>
              <a:rPr lang="en-US" sz="900" smtClean="0"/>
              <a:t>Sedation and analgesia: Sedation is often required to treat anxiety and agitation in patients with severe sepsis. Because these patients are at risk for pain and physical discomfort, analgesics also are commonly employed.</a:t>
            </a:r>
          </a:p>
          <a:p>
            <a:pPr lvl="1" eaLnBrk="1" hangingPunct="1">
              <a:buFontTx/>
              <a:buChar char="•"/>
            </a:pPr>
            <a:r>
              <a:rPr lang="en-US" sz="900" smtClean="0"/>
              <a:t>Ensure adequate nutrition: Sepsis is a hypercatabolic state. Therefore, caloric and nitrogen requirements should be met and enteral nutrition provided in a timely fashion.</a:t>
            </a:r>
          </a:p>
          <a:p>
            <a:pPr lvl="1" eaLnBrk="1" hangingPunct="1">
              <a:buFontTx/>
              <a:buChar char="•"/>
            </a:pPr>
            <a:r>
              <a:rPr lang="en-US" sz="900" smtClean="0"/>
              <a:t>Provide hematological support: Critically ill patients may require packed red blood cells, platelets, and coagulation factors.</a:t>
            </a:r>
          </a:p>
          <a:p>
            <a:pPr lvl="1" eaLnBrk="1" hangingPunct="1">
              <a:buFontTx/>
              <a:buChar char="•"/>
            </a:pPr>
            <a:r>
              <a:rPr lang="en-US" sz="900" smtClean="0"/>
              <a:t>Other supportive measures: These include measures to prevent deep venous thrombosis, stress ulcer prophylaxis, etc.</a:t>
            </a:r>
          </a:p>
          <a:p>
            <a:pPr lvl="1" eaLnBrk="1" hangingPunct="1">
              <a:buFontTx/>
              <a:buChar char="•"/>
            </a:pPr>
            <a:endParaRPr lang="en-US" sz="900" smtClean="0"/>
          </a:p>
          <a:p>
            <a:pPr eaLnBrk="1" hangingPunct="1"/>
            <a:r>
              <a:rPr lang="en-US" sz="1000" smtClean="0"/>
              <a:t>Wheeler AP, Bernard GR. Treating patients with severe sepsis. </a:t>
            </a:r>
            <a:r>
              <a:rPr lang="en-US" sz="1000" i="1" smtClean="0"/>
              <a:t>N Engl J Med</a:t>
            </a:r>
            <a:r>
              <a:rPr lang="en-US" sz="1000" smtClean="0"/>
              <a:t>. 1999;340:207-14.</a:t>
            </a:r>
          </a:p>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C3407C5-F399-4497-B768-299715A20A2C}" type="slidenum">
              <a:rPr lang="ru-RU"/>
              <a:pPr/>
              <a:t>40</a:t>
            </a:fld>
            <a:endParaRPr lang="ru-RU"/>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C68E460E-AF7B-4043-ADBE-2597DFB7A7EE}" type="slidenum">
              <a:rPr lang="ru-RU"/>
              <a:pPr/>
              <a:t>47</a:t>
            </a:fld>
            <a:endParaRPr lang="ru-RU"/>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xfrm>
            <a:off x="914400" y="4343400"/>
            <a:ext cx="5029200" cy="4114800"/>
          </a:xfrm>
          <a:noFill/>
          <a:ln/>
        </p:spPr>
        <p:txBody>
          <a:bodyPr/>
          <a:lstStyle/>
          <a:p>
            <a:pPr eaLnBrk="1" hangingPunct="1">
              <a:buFontTx/>
              <a:buChar char="•"/>
            </a:pPr>
            <a:r>
              <a:rPr lang="en-US" sz="900" smtClean="0"/>
              <a:t>Standard care of the patient with severe sepsis consists of a number of medical (and sometimes surgical) interventions intended to normalize physiology and eliminate infection. These are divided into:</a:t>
            </a:r>
          </a:p>
          <a:p>
            <a:pPr lvl="1" eaLnBrk="1" hangingPunct="1">
              <a:buFontTx/>
              <a:buChar char="•"/>
            </a:pPr>
            <a:r>
              <a:rPr lang="en-US" sz="900" smtClean="0"/>
              <a:t>Source control: This term refers to management of the source of the infection. It can consist of surgery to drain an abscess or removal of an infected catheter.</a:t>
            </a:r>
          </a:p>
          <a:p>
            <a:pPr lvl="1" eaLnBrk="1" hangingPunct="1">
              <a:buFontTx/>
              <a:buChar char="•"/>
            </a:pPr>
            <a:r>
              <a:rPr lang="en-US" sz="900" smtClean="0"/>
              <a:t>Antibiotics: While the initial therapy may be broad-based and empiric, identification of the specific pathogen by microbiologic studies may result in a switch of the antibiotic to those that are the most specific and bacteriocidal.</a:t>
            </a:r>
          </a:p>
          <a:p>
            <a:pPr lvl="1" eaLnBrk="1" hangingPunct="1">
              <a:buFontTx/>
              <a:buChar char="•"/>
            </a:pPr>
            <a:r>
              <a:rPr lang="en-US" sz="900" smtClean="0"/>
              <a:t>Hemodynamic support: This term refers to volume replenishment therapy followed, when necessary, by appropriate use of drugs such as norepinephrine to maintain blood pressure and organ perfusion.</a:t>
            </a:r>
          </a:p>
          <a:p>
            <a:pPr lvl="1" eaLnBrk="1" hangingPunct="1">
              <a:buFontTx/>
              <a:buChar char="•"/>
            </a:pPr>
            <a:r>
              <a:rPr lang="en-US" sz="900" smtClean="0"/>
              <a:t>Mechanical ventilation: Respiratory failure is a common manifestation of pulmonary organ dysfunction in patients with severe sepsis. Mechanical ventilation is instituted to increase oxygenation and improve gas exchange.</a:t>
            </a:r>
          </a:p>
          <a:p>
            <a:pPr lvl="1" eaLnBrk="1" hangingPunct="1">
              <a:buFontTx/>
              <a:buChar char="•"/>
            </a:pPr>
            <a:r>
              <a:rPr lang="en-US" sz="900" smtClean="0"/>
              <a:t>Renal replacement therapy: Impaired renal function is a sign of organ dysfunction in patients with severe sepsis. Renal replacement therapy consists of temporary hemodialysis or ultrafiltration.</a:t>
            </a:r>
          </a:p>
          <a:p>
            <a:pPr lvl="1" eaLnBrk="1" hangingPunct="1">
              <a:buFontTx/>
              <a:buChar char="•"/>
            </a:pPr>
            <a:r>
              <a:rPr lang="en-US" sz="900" smtClean="0"/>
              <a:t>Sedation and analgesia: Sedation is often required to treat anxiety and agitation in patients with severe sepsis. Because these patients are at risk for pain and physical discomfort, analgesics also are commonly employed.</a:t>
            </a:r>
          </a:p>
          <a:p>
            <a:pPr lvl="1" eaLnBrk="1" hangingPunct="1">
              <a:buFontTx/>
              <a:buChar char="•"/>
            </a:pPr>
            <a:r>
              <a:rPr lang="en-US" sz="900" smtClean="0"/>
              <a:t>Ensure adequate nutrition: Sepsis is a hypercatabolic state. Therefore, caloric and nitrogen requirements should be met and enteral nutrition provided in a timely fashion.</a:t>
            </a:r>
          </a:p>
          <a:p>
            <a:pPr lvl="1" eaLnBrk="1" hangingPunct="1">
              <a:buFontTx/>
              <a:buChar char="•"/>
            </a:pPr>
            <a:r>
              <a:rPr lang="en-US" sz="900" smtClean="0"/>
              <a:t>Provide hematological support: Critically ill patients may require packed red blood cells, platelets, and coagulation factors.</a:t>
            </a:r>
          </a:p>
          <a:p>
            <a:pPr lvl="1" eaLnBrk="1" hangingPunct="1">
              <a:buFontTx/>
              <a:buChar char="•"/>
            </a:pPr>
            <a:r>
              <a:rPr lang="en-US" sz="900" smtClean="0"/>
              <a:t>Other supportive measures: These include measures to prevent deep venous thrombosis, stress ulcer prophylaxis, etc.</a:t>
            </a:r>
          </a:p>
          <a:p>
            <a:pPr lvl="1" eaLnBrk="1" hangingPunct="1">
              <a:buFontTx/>
              <a:buChar char="•"/>
            </a:pPr>
            <a:endParaRPr lang="en-US" sz="900" smtClean="0"/>
          </a:p>
          <a:p>
            <a:pPr eaLnBrk="1" hangingPunct="1"/>
            <a:r>
              <a:rPr lang="en-US" sz="1000" smtClean="0"/>
              <a:t>Wheeler AP, Bernard GR. Treating patients with severe sepsis. </a:t>
            </a:r>
            <a:r>
              <a:rPr lang="en-US" sz="1000" i="1" smtClean="0"/>
              <a:t>N Engl J Med</a:t>
            </a:r>
            <a:r>
              <a:rPr lang="en-US" sz="1000" smtClean="0"/>
              <a:t>. 1999;340:207-14.</a:t>
            </a:r>
          </a:p>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A88CA53A-5586-428D-855B-17917CEA377F}" type="slidenum">
              <a:rPr lang="ru-RU"/>
              <a:pPr/>
              <a:t>48</a:t>
            </a:fld>
            <a:endParaRPr lang="ru-RU"/>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14D5575C-C2B1-419F-AAC8-81F1E45860F9}" type="slidenum">
              <a:rPr lang="ru-RU"/>
              <a:pPr/>
              <a:t>49</a:t>
            </a:fld>
            <a:endParaRPr lang="ru-RU"/>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E59150-4C65-45FF-B4F3-06933C508938}" type="slidenum">
              <a:rPr lang="ru-RU">
                <a:solidFill>
                  <a:prstClr val="black"/>
                </a:solidFill>
              </a:rPr>
              <a:pPr/>
              <a:t>50</a:t>
            </a:fld>
            <a:endParaRPr lang="ru-RU">
              <a:solidFill>
                <a:prstClr val="black"/>
              </a:solidFill>
            </a:endParaRPr>
          </a:p>
        </p:txBody>
      </p:sp>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a:xfrm>
            <a:off x="914400" y="4343400"/>
            <a:ext cx="5029200" cy="4114800"/>
          </a:xfrm>
        </p:spPr>
        <p:txBody>
          <a:bodyPr/>
          <a:lstStyle/>
          <a:p>
            <a:pPr>
              <a:buFontTx/>
              <a:buChar char="•"/>
            </a:pPr>
            <a:r>
              <a:rPr lang="en-US" sz="900"/>
              <a:t>Standard care of the patient with severe sepsis consists of a number of medical (and sometimes surgical) interventions intended to normalize physiology and eliminate infection. These are divided into:</a:t>
            </a:r>
          </a:p>
          <a:p>
            <a:pPr lvl="1">
              <a:buFontTx/>
              <a:buChar char="•"/>
            </a:pPr>
            <a:r>
              <a:rPr lang="en-US" sz="900"/>
              <a:t>Source control: This term refers to management of the source of the infection. It can consist of surgery to drain an abscess or removal of an infected catheter.</a:t>
            </a:r>
          </a:p>
          <a:p>
            <a:pPr lvl="1">
              <a:buFontTx/>
              <a:buChar char="•"/>
            </a:pPr>
            <a:r>
              <a:rPr lang="en-US" sz="900"/>
              <a:t>Antibiotics: While the initial therapy may be broad-based and empiric, identification of the specific pathogen by microbiologic studies may result in a switch of the antibiotic to those that are the most specific and bacteriocidal.</a:t>
            </a:r>
          </a:p>
          <a:p>
            <a:pPr lvl="1">
              <a:buFontTx/>
              <a:buChar char="•"/>
            </a:pPr>
            <a:r>
              <a:rPr lang="en-US" sz="900"/>
              <a:t>Hemodynamic support: This term refers to volume replenishment therapy followed, when necessary, by appropriate use of drugs such as norepinephrine to maintain blood pressure and organ perfusion.</a:t>
            </a:r>
          </a:p>
          <a:p>
            <a:pPr lvl="1">
              <a:buFontTx/>
              <a:buChar char="•"/>
            </a:pPr>
            <a:r>
              <a:rPr lang="en-US" sz="900"/>
              <a:t>Mechanical ventilation: Respiratory failure is a common manifestation of pulmonary organ dysfunction in patients with severe sepsis. Mechanical ventilation is instituted to increase oxygenation and improve gas exchange.</a:t>
            </a:r>
          </a:p>
          <a:p>
            <a:pPr lvl="1">
              <a:buFontTx/>
              <a:buChar char="•"/>
            </a:pPr>
            <a:r>
              <a:rPr lang="en-US" sz="900"/>
              <a:t>Renal replacement therapy: Impaired renal function is a sign of organ dysfunction in patients with severe sepsis. Renal replacement therapy consists of temporary hemodialysis or ultrafiltration.</a:t>
            </a:r>
          </a:p>
          <a:p>
            <a:pPr lvl="1">
              <a:buFontTx/>
              <a:buChar char="•"/>
            </a:pPr>
            <a:r>
              <a:rPr lang="en-US" sz="900"/>
              <a:t>Sedation and analgesia: Sedation is often required to treat anxiety and agitation in patients with severe sepsis. Because these patients are at risk for pain and physical discomfort, analgesics also are commonly employed.</a:t>
            </a:r>
          </a:p>
          <a:p>
            <a:pPr lvl="1">
              <a:buFontTx/>
              <a:buChar char="•"/>
            </a:pPr>
            <a:r>
              <a:rPr lang="en-US" sz="900"/>
              <a:t>Ensure adequate nutrition: Sepsis is a hypercatabolic state. Therefore, caloric and nitrogen requirements should be met and enteral nutrition provided in a timely fashion.</a:t>
            </a:r>
          </a:p>
          <a:p>
            <a:pPr lvl="1">
              <a:buFontTx/>
              <a:buChar char="•"/>
            </a:pPr>
            <a:r>
              <a:rPr lang="en-US" sz="900"/>
              <a:t>Provide hematological support: Critically ill patients may require packed red blood cells, platelets, and coagulation factors.</a:t>
            </a:r>
          </a:p>
          <a:p>
            <a:pPr lvl="1">
              <a:buFontTx/>
              <a:buChar char="•"/>
            </a:pPr>
            <a:r>
              <a:rPr lang="en-US" sz="900"/>
              <a:t>Other supportive measures: These include measures to prevent deep venous thrombosis, stress ulcer prophylaxis, etc.</a:t>
            </a:r>
          </a:p>
          <a:p>
            <a:pPr lvl="1">
              <a:buFontTx/>
              <a:buChar char="•"/>
            </a:pPr>
            <a:endParaRPr lang="en-US" sz="900"/>
          </a:p>
          <a:p>
            <a:r>
              <a:rPr lang="en-US" sz="1000"/>
              <a:t>Wheeler AP, Bernard GR. Treating patients with severe sepsis. </a:t>
            </a:r>
            <a:r>
              <a:rPr lang="en-US" sz="1000" i="1"/>
              <a:t>N Engl J Med</a:t>
            </a:r>
            <a:r>
              <a:rPr lang="en-US" sz="1000"/>
              <a:t>. 1999;340:207-14.</a:t>
            </a:r>
          </a:p>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B5C6B7FB-0CD1-4DE0-A7D1-39E00D5C6F76}" type="slidenum">
              <a:rPr lang="ru-RU"/>
              <a:pPr/>
              <a:t>53</a:t>
            </a:fld>
            <a:endParaRPr lang="ru-RU"/>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2D39C23F-DD6E-4071-8E54-D2060196FE07}" type="slidenum">
              <a:rPr lang="ru-RU"/>
              <a:pPr/>
              <a:t>54</a:t>
            </a:fld>
            <a:endParaRPr lang="ru-RU"/>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613861FE-3129-41E7-A4DF-96447761F663}" type="slidenum">
              <a:rPr lang="ru-RU"/>
              <a:pPr/>
              <a:t>8</a:t>
            </a:fld>
            <a:endParaRPr lang="ru-RU"/>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A15CC6AC-4CE9-49E5-A2DA-8356A4A35562}" type="slidenum">
              <a:rPr lang="ru-RU"/>
              <a:pPr/>
              <a:t>55</a:t>
            </a:fld>
            <a:endParaRPr lang="ru-RU"/>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87998863-819C-486E-ACCE-975DF5874AE7}" type="slidenum">
              <a:rPr lang="ru-RU"/>
              <a:pPr/>
              <a:t>56</a:t>
            </a:fld>
            <a:endParaRPr lang="ru-RU"/>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DFAF6CB4-CE1F-43F6-B3BC-6DD5E80B6B01}" type="slidenum">
              <a:rPr lang="ru-RU"/>
              <a:pPr/>
              <a:t>58</a:t>
            </a:fld>
            <a:endParaRPr lang="ru-RU"/>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xfrm>
            <a:off x="914400" y="4343400"/>
            <a:ext cx="5029200" cy="4114800"/>
          </a:xfrm>
          <a:noFill/>
          <a:ln/>
        </p:spPr>
        <p:txBody>
          <a:bodyPr/>
          <a:lstStyle/>
          <a:p>
            <a:pPr eaLnBrk="1" hangingPunct="1">
              <a:buFontTx/>
              <a:buChar char="•"/>
            </a:pPr>
            <a:r>
              <a:rPr lang="en-US" sz="900" smtClean="0"/>
              <a:t>Standard care of the patient with severe sepsis consists of a number of medical (and sometimes surgical) interventions intended to normalize physiology and eliminate infection. These are divided into:</a:t>
            </a:r>
          </a:p>
          <a:p>
            <a:pPr lvl="1" eaLnBrk="1" hangingPunct="1">
              <a:buFontTx/>
              <a:buChar char="•"/>
            </a:pPr>
            <a:r>
              <a:rPr lang="en-US" sz="900" smtClean="0"/>
              <a:t>Source control: This term refers to management of the source of the infection. It can consist of surgery to drain an abscess or removal of an infected catheter.</a:t>
            </a:r>
          </a:p>
          <a:p>
            <a:pPr lvl="1" eaLnBrk="1" hangingPunct="1">
              <a:buFontTx/>
              <a:buChar char="•"/>
            </a:pPr>
            <a:r>
              <a:rPr lang="en-US" sz="900" smtClean="0"/>
              <a:t>Antibiotics: While the initial therapy may be broad-based and empiric, identification of the specific pathogen by microbiologic studies may result in a switch of the antibiotic to those that are the most specific and bacteriocidal.</a:t>
            </a:r>
          </a:p>
          <a:p>
            <a:pPr lvl="1" eaLnBrk="1" hangingPunct="1">
              <a:buFontTx/>
              <a:buChar char="•"/>
            </a:pPr>
            <a:r>
              <a:rPr lang="en-US" sz="900" smtClean="0"/>
              <a:t>Hemodynamic support: This term refers to volume replenishment therapy followed, when necessary, by appropriate use of drugs such as norepinephrine to maintain blood pressure and organ perfusion.</a:t>
            </a:r>
          </a:p>
          <a:p>
            <a:pPr lvl="1" eaLnBrk="1" hangingPunct="1">
              <a:buFontTx/>
              <a:buChar char="•"/>
            </a:pPr>
            <a:r>
              <a:rPr lang="en-US" sz="900" smtClean="0"/>
              <a:t>Mechanical ventilation: Respiratory failure is a common manifestation of pulmonary organ dysfunction in patients with severe sepsis. Mechanical ventilation is instituted to increase oxygenation and improve gas exchange.</a:t>
            </a:r>
          </a:p>
          <a:p>
            <a:pPr lvl="1" eaLnBrk="1" hangingPunct="1">
              <a:buFontTx/>
              <a:buChar char="•"/>
            </a:pPr>
            <a:r>
              <a:rPr lang="en-US" sz="900" smtClean="0"/>
              <a:t>Renal replacement therapy: Impaired renal function is a sign of organ dysfunction in patients with severe sepsis. Renal replacement therapy consists of temporary hemodialysis or ultrafiltration.</a:t>
            </a:r>
          </a:p>
          <a:p>
            <a:pPr lvl="1" eaLnBrk="1" hangingPunct="1">
              <a:buFontTx/>
              <a:buChar char="•"/>
            </a:pPr>
            <a:r>
              <a:rPr lang="en-US" sz="900" smtClean="0"/>
              <a:t>Sedation and analgesia: Sedation is often required to treat anxiety and agitation in patients with severe sepsis. Because these patients are at risk for pain and physical discomfort, analgesics also are commonly employed.</a:t>
            </a:r>
          </a:p>
          <a:p>
            <a:pPr lvl="1" eaLnBrk="1" hangingPunct="1">
              <a:buFontTx/>
              <a:buChar char="•"/>
            </a:pPr>
            <a:r>
              <a:rPr lang="en-US" sz="900" smtClean="0"/>
              <a:t>Ensure adequate nutrition: Sepsis is a hypercatabolic state. Therefore, caloric and nitrogen requirements should be met and enteral nutrition provided in a timely fashion.</a:t>
            </a:r>
          </a:p>
          <a:p>
            <a:pPr lvl="1" eaLnBrk="1" hangingPunct="1">
              <a:buFontTx/>
              <a:buChar char="•"/>
            </a:pPr>
            <a:r>
              <a:rPr lang="en-US" sz="900" smtClean="0"/>
              <a:t>Provide hematological support: Critically ill patients may require packed red blood cells, platelets, and coagulation factors.</a:t>
            </a:r>
          </a:p>
          <a:p>
            <a:pPr lvl="1" eaLnBrk="1" hangingPunct="1">
              <a:buFontTx/>
              <a:buChar char="•"/>
            </a:pPr>
            <a:r>
              <a:rPr lang="en-US" sz="900" smtClean="0"/>
              <a:t>Other supportive measures: These include measures to prevent deep venous thrombosis, stress ulcer prophylaxis, etc.</a:t>
            </a:r>
          </a:p>
          <a:p>
            <a:pPr lvl="1" eaLnBrk="1" hangingPunct="1">
              <a:buFontTx/>
              <a:buChar char="•"/>
            </a:pPr>
            <a:endParaRPr lang="en-US" sz="900" smtClean="0"/>
          </a:p>
          <a:p>
            <a:pPr eaLnBrk="1" hangingPunct="1"/>
            <a:r>
              <a:rPr lang="en-US" sz="1000" smtClean="0"/>
              <a:t>Wheeler AP, Bernard GR. Treating patients with severe sepsis. </a:t>
            </a:r>
            <a:r>
              <a:rPr lang="en-US" sz="1000" i="1" smtClean="0"/>
              <a:t>N Engl J Med</a:t>
            </a:r>
            <a:r>
              <a:rPr lang="en-US" sz="1000" smtClean="0"/>
              <a:t>. 1999;340:207-14.</a:t>
            </a:r>
          </a:p>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D0ADD21F-912C-4AE0-9EF5-B92375FF0D08}" type="slidenum">
              <a:rPr lang="ru-RU"/>
              <a:pPr/>
              <a:t>59</a:t>
            </a:fld>
            <a:endParaRPr lang="ru-RU"/>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D76DDF4D-1601-4F1C-93B7-F567D601272C}" type="slidenum">
              <a:rPr lang="ru-RU"/>
              <a:pPr/>
              <a:t>61</a:t>
            </a:fld>
            <a:endParaRPr lang="ru-RU"/>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xfrm>
            <a:off x="914400" y="4343400"/>
            <a:ext cx="5029200" cy="4114800"/>
          </a:xfrm>
          <a:noFill/>
          <a:ln/>
        </p:spPr>
        <p:txBody>
          <a:bodyPr/>
          <a:lstStyle/>
          <a:p>
            <a:pPr eaLnBrk="1" hangingPunct="1">
              <a:buFontTx/>
              <a:buChar char="•"/>
            </a:pPr>
            <a:r>
              <a:rPr lang="en-US" sz="900" smtClean="0"/>
              <a:t>Standard care of the patient with severe sepsis consists of a number of medical (and sometimes surgical) interventions intended to normalize physiology and eliminate infection. These are divided into:</a:t>
            </a:r>
          </a:p>
          <a:p>
            <a:pPr lvl="1" eaLnBrk="1" hangingPunct="1">
              <a:buFontTx/>
              <a:buChar char="•"/>
            </a:pPr>
            <a:r>
              <a:rPr lang="en-US" sz="900" smtClean="0"/>
              <a:t>Source control: This term refers to management of the source of the infection. It can consist of surgery to drain an abscess or removal of an infected catheter.</a:t>
            </a:r>
          </a:p>
          <a:p>
            <a:pPr lvl="1" eaLnBrk="1" hangingPunct="1">
              <a:buFontTx/>
              <a:buChar char="•"/>
            </a:pPr>
            <a:r>
              <a:rPr lang="en-US" sz="900" smtClean="0"/>
              <a:t>Antibiotics: While the initial therapy may be broad-based and empiric, identification of the specific pathogen by microbiologic studies may result in a switch of the antibiotic to those that are the most specific and bacteriocidal.</a:t>
            </a:r>
          </a:p>
          <a:p>
            <a:pPr lvl="1" eaLnBrk="1" hangingPunct="1">
              <a:buFontTx/>
              <a:buChar char="•"/>
            </a:pPr>
            <a:r>
              <a:rPr lang="en-US" sz="900" smtClean="0"/>
              <a:t>Hemodynamic support: This term refers to volume replenishment therapy followed, when necessary, by appropriate use of drugs such as norepinephrine to maintain blood pressure and organ perfusion.</a:t>
            </a:r>
          </a:p>
          <a:p>
            <a:pPr lvl="1" eaLnBrk="1" hangingPunct="1">
              <a:buFontTx/>
              <a:buChar char="•"/>
            </a:pPr>
            <a:r>
              <a:rPr lang="en-US" sz="900" smtClean="0"/>
              <a:t>Mechanical ventilation: Respiratory failure is a common manifestation of pulmonary organ dysfunction in patients with severe sepsis. Mechanical ventilation is instituted to increase oxygenation and improve gas exchange.</a:t>
            </a:r>
          </a:p>
          <a:p>
            <a:pPr lvl="1" eaLnBrk="1" hangingPunct="1">
              <a:buFontTx/>
              <a:buChar char="•"/>
            </a:pPr>
            <a:r>
              <a:rPr lang="en-US" sz="900" smtClean="0"/>
              <a:t>Renal replacement therapy: Impaired renal function is a sign of organ dysfunction in patients with severe sepsis. Renal replacement therapy consists of temporary hemodialysis or ultrafiltration.</a:t>
            </a:r>
          </a:p>
          <a:p>
            <a:pPr lvl="1" eaLnBrk="1" hangingPunct="1">
              <a:buFontTx/>
              <a:buChar char="•"/>
            </a:pPr>
            <a:r>
              <a:rPr lang="en-US" sz="900" smtClean="0"/>
              <a:t>Sedation and analgesia: Sedation is often required to treat anxiety and agitation in patients with severe sepsis. Because these patients are at risk for pain and physical discomfort, analgesics also are commonly employed.</a:t>
            </a:r>
          </a:p>
          <a:p>
            <a:pPr lvl="1" eaLnBrk="1" hangingPunct="1">
              <a:buFontTx/>
              <a:buChar char="•"/>
            </a:pPr>
            <a:r>
              <a:rPr lang="en-US" sz="900" smtClean="0"/>
              <a:t>Ensure adequate nutrition: Sepsis is a hypercatabolic state. Therefore, caloric and nitrogen requirements should be met and enteral nutrition provided in a timely fashion.</a:t>
            </a:r>
          </a:p>
          <a:p>
            <a:pPr lvl="1" eaLnBrk="1" hangingPunct="1">
              <a:buFontTx/>
              <a:buChar char="•"/>
            </a:pPr>
            <a:r>
              <a:rPr lang="en-US" sz="900" smtClean="0"/>
              <a:t>Provide hematological support: Critically ill patients may require packed red blood cells, platelets, and coagulation factors.</a:t>
            </a:r>
          </a:p>
          <a:p>
            <a:pPr lvl="1" eaLnBrk="1" hangingPunct="1">
              <a:buFontTx/>
              <a:buChar char="•"/>
            </a:pPr>
            <a:r>
              <a:rPr lang="en-US" sz="900" smtClean="0"/>
              <a:t>Other supportive measures: These include measures to prevent deep venous thrombosis, stress ulcer prophylaxis, etc.</a:t>
            </a:r>
          </a:p>
          <a:p>
            <a:pPr lvl="1" eaLnBrk="1" hangingPunct="1">
              <a:buFontTx/>
              <a:buChar char="•"/>
            </a:pPr>
            <a:endParaRPr lang="en-US" sz="900" smtClean="0"/>
          </a:p>
          <a:p>
            <a:pPr eaLnBrk="1" hangingPunct="1"/>
            <a:r>
              <a:rPr lang="en-US" sz="1000" smtClean="0"/>
              <a:t>Wheeler AP, Bernard GR. Treating patients with severe sepsis. </a:t>
            </a:r>
            <a:r>
              <a:rPr lang="en-US" sz="1000" i="1" smtClean="0"/>
              <a:t>N Engl J Med</a:t>
            </a:r>
            <a:r>
              <a:rPr lang="en-US" sz="1000" smtClean="0"/>
              <a:t>. 1999;340:207-14.</a:t>
            </a:r>
          </a:p>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22FD6B6A-D8E5-4ECD-A5B1-008BB26FF345}" type="slidenum">
              <a:rPr lang="ru-RU"/>
              <a:pPr/>
              <a:t>62</a:t>
            </a:fld>
            <a:endParaRPr lang="ru-RU"/>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AE6EB07E-49B5-4CE5-B75C-ED7250381D98}" type="slidenum">
              <a:rPr lang="ru-RU"/>
              <a:pPr/>
              <a:t>63</a:t>
            </a:fld>
            <a:endParaRPr lang="ru-RU"/>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xfrm>
            <a:off x="914400" y="4343400"/>
            <a:ext cx="5029200" cy="4114800"/>
          </a:xfrm>
          <a:noFill/>
          <a:ln/>
        </p:spPr>
        <p:txBody>
          <a:bodyPr/>
          <a:lstStyle/>
          <a:p>
            <a:pPr eaLnBrk="1" hangingPunct="1">
              <a:buFontTx/>
              <a:buChar char="•"/>
            </a:pPr>
            <a:r>
              <a:rPr lang="en-US" sz="900" smtClean="0"/>
              <a:t>Standard care of the patient with severe sepsis consists of a number of medical (and sometimes surgical) interventions intended to normalize physiology and eliminate infection. These are divided into:</a:t>
            </a:r>
          </a:p>
          <a:p>
            <a:pPr lvl="1" eaLnBrk="1" hangingPunct="1">
              <a:buFontTx/>
              <a:buChar char="•"/>
            </a:pPr>
            <a:r>
              <a:rPr lang="en-US" sz="900" smtClean="0"/>
              <a:t>Source control: This term refers to management of the source of the infection. It can consist of surgery to drain an abscess or removal of an infected catheter.</a:t>
            </a:r>
          </a:p>
          <a:p>
            <a:pPr lvl="1" eaLnBrk="1" hangingPunct="1">
              <a:buFontTx/>
              <a:buChar char="•"/>
            </a:pPr>
            <a:r>
              <a:rPr lang="en-US" sz="900" smtClean="0"/>
              <a:t>Antibiotics: While the initial therapy may be broad-based and empiric, identification of the specific pathogen by microbiologic studies may result in a switch of the antibiotic to those that are the most specific and bacteriocidal.</a:t>
            </a:r>
          </a:p>
          <a:p>
            <a:pPr lvl="1" eaLnBrk="1" hangingPunct="1">
              <a:buFontTx/>
              <a:buChar char="•"/>
            </a:pPr>
            <a:r>
              <a:rPr lang="en-US" sz="900" smtClean="0"/>
              <a:t>Hemodynamic support: This term refers to volume replenishment therapy followed, when necessary, by appropriate use of drugs such as norepinephrine to maintain blood pressure and organ perfusion.</a:t>
            </a:r>
          </a:p>
          <a:p>
            <a:pPr lvl="1" eaLnBrk="1" hangingPunct="1">
              <a:buFontTx/>
              <a:buChar char="•"/>
            </a:pPr>
            <a:r>
              <a:rPr lang="en-US" sz="900" smtClean="0"/>
              <a:t>Mechanical ventilation: Respiratory failure is a common manifestation of pulmonary organ dysfunction in patients with severe sepsis. Mechanical ventilation is instituted to increase oxygenation and improve gas exchange.</a:t>
            </a:r>
          </a:p>
          <a:p>
            <a:pPr lvl="1" eaLnBrk="1" hangingPunct="1">
              <a:buFontTx/>
              <a:buChar char="•"/>
            </a:pPr>
            <a:r>
              <a:rPr lang="en-US" sz="900" smtClean="0"/>
              <a:t>Renal replacement therapy: Impaired renal function is a sign of organ dysfunction in patients with severe sepsis. Renal replacement therapy consists of temporary hemodialysis or ultrafiltration.</a:t>
            </a:r>
          </a:p>
          <a:p>
            <a:pPr lvl="1" eaLnBrk="1" hangingPunct="1">
              <a:buFontTx/>
              <a:buChar char="•"/>
            </a:pPr>
            <a:r>
              <a:rPr lang="en-US" sz="900" smtClean="0"/>
              <a:t>Sedation and analgesia: Sedation is often required to treat anxiety and agitation in patients with severe sepsis. Because these patients are at risk for pain and physical discomfort, analgesics also are commonly employed.</a:t>
            </a:r>
          </a:p>
          <a:p>
            <a:pPr lvl="1" eaLnBrk="1" hangingPunct="1">
              <a:buFontTx/>
              <a:buChar char="•"/>
            </a:pPr>
            <a:r>
              <a:rPr lang="en-US" sz="900" smtClean="0"/>
              <a:t>Ensure adequate nutrition: Sepsis is a hypercatabolic state. Therefore, caloric and nitrogen requirements should be met and enteral nutrition provided in a timely fashion.</a:t>
            </a:r>
          </a:p>
          <a:p>
            <a:pPr lvl="1" eaLnBrk="1" hangingPunct="1">
              <a:buFontTx/>
              <a:buChar char="•"/>
            </a:pPr>
            <a:r>
              <a:rPr lang="en-US" sz="900" smtClean="0"/>
              <a:t>Provide hematological support: Critically ill patients may require packed red blood cells, platelets, and coagulation factors.</a:t>
            </a:r>
          </a:p>
          <a:p>
            <a:pPr lvl="1" eaLnBrk="1" hangingPunct="1">
              <a:buFontTx/>
              <a:buChar char="•"/>
            </a:pPr>
            <a:r>
              <a:rPr lang="en-US" sz="900" smtClean="0"/>
              <a:t>Other supportive measures: These include measures to prevent deep venous thrombosis, stress ulcer prophylaxis, etc.</a:t>
            </a:r>
          </a:p>
          <a:p>
            <a:pPr lvl="1" eaLnBrk="1" hangingPunct="1">
              <a:buFontTx/>
              <a:buChar char="•"/>
            </a:pPr>
            <a:endParaRPr lang="en-US" sz="900" smtClean="0"/>
          </a:p>
          <a:p>
            <a:pPr eaLnBrk="1" hangingPunct="1"/>
            <a:r>
              <a:rPr lang="en-US" sz="1000" smtClean="0"/>
              <a:t>Wheeler AP, Bernard GR. Treating patients with severe sepsis. </a:t>
            </a:r>
            <a:r>
              <a:rPr lang="en-US" sz="1000" i="1" smtClean="0"/>
              <a:t>N Engl J Med</a:t>
            </a:r>
            <a:r>
              <a:rPr lang="en-US" sz="1000" smtClean="0"/>
              <a:t>. 1999;340:207-14.</a:t>
            </a:r>
          </a:p>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p:spPr>
        <p:txBody>
          <a:bodyPr/>
          <a:lstStyle/>
          <a:p>
            <a:fld id="{D995FF3E-C2C0-422B-9003-A4CF93CC2430}" type="slidenum">
              <a:rPr lang="ru-RU"/>
              <a:pPr/>
              <a:t>64</a:t>
            </a:fld>
            <a:endParaRPr lang="ru-RU"/>
          </a:p>
        </p:txBody>
      </p:sp>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D54C6118-6309-4635-BB8C-E323CF0E29B3}" type="slidenum">
              <a:rPr lang="ru-RU"/>
              <a:pPr/>
              <a:t>65</a:t>
            </a:fld>
            <a:endParaRPr lang="ru-RU"/>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A0C335E6-EFA6-442E-A111-89CBC9080F72}" type="slidenum">
              <a:rPr lang="ru-RU"/>
              <a:pPr/>
              <a:t>66</a:t>
            </a:fld>
            <a:endParaRPr lang="ru-RU"/>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1F618AB1-444B-484B-B1C2-D942875F1DE3}" type="slidenum">
              <a:rPr lang="ru-RU" smtClean="0"/>
              <a:pPr>
                <a:defRPr/>
              </a:pPr>
              <a:t>9</a:t>
            </a:fld>
            <a:endParaRPr lang="ru-RU"/>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760BD855-4CCD-4CC4-A7F0-A2CA2C745508}" type="slidenum">
              <a:rPr lang="ru-RU"/>
              <a:pPr/>
              <a:t>67</a:t>
            </a:fld>
            <a:endParaRPr lang="ru-RU"/>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xfrm>
            <a:off x="914400" y="4343400"/>
            <a:ext cx="5029200" cy="4114800"/>
          </a:xfrm>
          <a:noFill/>
          <a:ln/>
        </p:spPr>
        <p:txBody>
          <a:bodyPr/>
          <a:lstStyle/>
          <a:p>
            <a:pPr eaLnBrk="1" hangingPunct="1">
              <a:buFontTx/>
              <a:buChar char="•"/>
            </a:pPr>
            <a:r>
              <a:rPr lang="en-US" sz="900" smtClean="0"/>
              <a:t>Standard care of the patient with severe sepsis consists of a number of medical (and sometimes surgical) interventions intended to normalize physiology and eliminate infection. These are divided into:</a:t>
            </a:r>
          </a:p>
          <a:p>
            <a:pPr lvl="1" eaLnBrk="1" hangingPunct="1">
              <a:buFontTx/>
              <a:buChar char="•"/>
            </a:pPr>
            <a:r>
              <a:rPr lang="en-US" sz="900" smtClean="0"/>
              <a:t>Source control: This term refers to management of the source of the infection. It can consist of surgery to drain an abscess or removal of an infected catheter.</a:t>
            </a:r>
          </a:p>
          <a:p>
            <a:pPr lvl="1" eaLnBrk="1" hangingPunct="1">
              <a:buFontTx/>
              <a:buChar char="•"/>
            </a:pPr>
            <a:r>
              <a:rPr lang="en-US" sz="900" smtClean="0"/>
              <a:t>Antibiotics: While the initial therapy may be broad-based and empiric, identification of the specific pathogen by microbiologic studies may result in a switch of the antibiotic to those that are the most specific and bacteriocidal.</a:t>
            </a:r>
          </a:p>
          <a:p>
            <a:pPr lvl="1" eaLnBrk="1" hangingPunct="1">
              <a:buFontTx/>
              <a:buChar char="•"/>
            </a:pPr>
            <a:r>
              <a:rPr lang="en-US" sz="900" smtClean="0"/>
              <a:t>Hemodynamic support: This term refers to volume replenishment therapy followed, when necessary, by appropriate use of drugs such as norepinephrine to maintain blood pressure and organ perfusion.</a:t>
            </a:r>
          </a:p>
          <a:p>
            <a:pPr lvl="1" eaLnBrk="1" hangingPunct="1">
              <a:buFontTx/>
              <a:buChar char="•"/>
            </a:pPr>
            <a:r>
              <a:rPr lang="en-US" sz="900" smtClean="0"/>
              <a:t>Mechanical ventilation: Respiratory failure is a common manifestation of pulmonary organ dysfunction in patients with severe sepsis. Mechanical ventilation is instituted to increase oxygenation and improve gas exchange.</a:t>
            </a:r>
          </a:p>
          <a:p>
            <a:pPr lvl="1" eaLnBrk="1" hangingPunct="1">
              <a:buFontTx/>
              <a:buChar char="•"/>
            </a:pPr>
            <a:r>
              <a:rPr lang="en-US" sz="900" smtClean="0"/>
              <a:t>Renal replacement therapy: Impaired renal function is a sign of organ dysfunction in patients with severe sepsis. Renal replacement therapy consists of temporary hemodialysis or ultrafiltration.</a:t>
            </a:r>
          </a:p>
          <a:p>
            <a:pPr lvl="1" eaLnBrk="1" hangingPunct="1">
              <a:buFontTx/>
              <a:buChar char="•"/>
            </a:pPr>
            <a:r>
              <a:rPr lang="en-US" sz="900" smtClean="0"/>
              <a:t>Sedation and analgesia: Sedation is often required to treat anxiety and agitation in patients with severe sepsis. Because these patients are at risk for pain and physical discomfort, analgesics also are commonly employed.</a:t>
            </a:r>
          </a:p>
          <a:p>
            <a:pPr lvl="1" eaLnBrk="1" hangingPunct="1">
              <a:buFontTx/>
              <a:buChar char="•"/>
            </a:pPr>
            <a:r>
              <a:rPr lang="en-US" sz="900" smtClean="0"/>
              <a:t>Ensure adequate nutrition: Sepsis is a hypercatabolic state. Therefore, caloric and nitrogen requirements should be met and enteral nutrition provided in a timely fashion.</a:t>
            </a:r>
          </a:p>
          <a:p>
            <a:pPr lvl="1" eaLnBrk="1" hangingPunct="1">
              <a:buFontTx/>
              <a:buChar char="•"/>
            </a:pPr>
            <a:r>
              <a:rPr lang="en-US" sz="900" smtClean="0"/>
              <a:t>Provide hematological support: Critically ill patients may require packed red blood cells, platelets, and coagulation factors.</a:t>
            </a:r>
          </a:p>
          <a:p>
            <a:pPr lvl="1" eaLnBrk="1" hangingPunct="1">
              <a:buFontTx/>
              <a:buChar char="•"/>
            </a:pPr>
            <a:r>
              <a:rPr lang="en-US" sz="900" smtClean="0"/>
              <a:t>Other supportive measures: These include measures to prevent deep venous thrombosis, stress ulcer prophylaxis, etc.</a:t>
            </a:r>
          </a:p>
          <a:p>
            <a:pPr lvl="1" eaLnBrk="1" hangingPunct="1">
              <a:buFontTx/>
              <a:buChar char="•"/>
            </a:pPr>
            <a:endParaRPr lang="en-US" sz="900" smtClean="0"/>
          </a:p>
          <a:p>
            <a:pPr eaLnBrk="1" hangingPunct="1"/>
            <a:r>
              <a:rPr lang="en-US" sz="1000" smtClean="0"/>
              <a:t>Wheeler AP, Bernard GR. Treating patients with severe sepsis. </a:t>
            </a:r>
            <a:r>
              <a:rPr lang="en-US" sz="1000" i="1" smtClean="0"/>
              <a:t>N Engl J Med</a:t>
            </a:r>
            <a:r>
              <a:rPr lang="en-US" sz="1000" smtClean="0"/>
              <a:t>. 1999;340:207-14.</a:t>
            </a:r>
          </a:p>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D24BA4F9-AE74-4132-9D22-2F551485C10E}" type="slidenum">
              <a:rPr lang="ru-RU"/>
              <a:pPr/>
              <a:t>68</a:t>
            </a:fld>
            <a:endParaRPr lang="ru-RU"/>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DD963DFA-9E65-4FC7-96B2-D89657AEC13B}" type="slidenum">
              <a:rPr lang="ru-RU"/>
              <a:pPr/>
              <a:t>69</a:t>
            </a:fld>
            <a:endParaRPr lang="ru-RU"/>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3A1805CA-0895-48BB-AEEA-D1D679E1A036}" type="slidenum">
              <a:rPr lang="ru-RU"/>
              <a:pPr/>
              <a:t>70</a:t>
            </a:fld>
            <a:endParaRPr lang="ru-RU"/>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FF054A6C-1BFC-42A8-B4C7-D89DDA7DE9EB}" type="slidenum">
              <a:rPr lang="ru-RU"/>
              <a:pPr/>
              <a:t>71</a:t>
            </a:fld>
            <a:endParaRPr lang="ru-RU"/>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6047DCB5-35C4-4A75-B48D-0DAD736CB123}" type="slidenum">
              <a:rPr lang="ru-RU"/>
              <a:pPr/>
              <a:t>72</a:t>
            </a:fld>
            <a:endParaRPr lang="ru-RU"/>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69DAC159-3D0B-4CC5-B5A5-DBC244B00094}" type="slidenum">
              <a:rPr lang="ru-RU"/>
              <a:pPr/>
              <a:t>73</a:t>
            </a:fld>
            <a:endParaRPr lang="ru-RU"/>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9136783E-8F53-4569-B165-D9C00036B968}" type="slidenum">
              <a:rPr lang="ru-RU"/>
              <a:pPr/>
              <a:t>74</a:t>
            </a:fld>
            <a:endParaRPr lang="ru-RU"/>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C63A1AD4-4B09-451D-B5D9-AF0845E50000}" type="slidenum">
              <a:rPr lang="ru-RU"/>
              <a:pPr/>
              <a:t>75</a:t>
            </a:fld>
            <a:endParaRPr lang="ru-RU"/>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B91B7946-F8B6-4559-B6EC-1D8709C68F35}" type="slidenum">
              <a:rPr lang="ru-RU"/>
              <a:pPr/>
              <a:t>76</a:t>
            </a:fld>
            <a:endParaRPr lang="ru-RU"/>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1F618AB1-444B-484B-B1C2-D942875F1DE3}" type="slidenum">
              <a:rPr lang="ru-RU" smtClean="0"/>
              <a:pPr>
                <a:defRPr/>
              </a:pPr>
              <a:t>10</a:t>
            </a:fld>
            <a:endParaRPr lang="ru-RU"/>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9A12E714-C2A4-4E8E-A20A-DACA316D7AF3}" type="slidenum">
              <a:rPr lang="ru-RU"/>
              <a:pPr/>
              <a:t>77</a:t>
            </a:fld>
            <a:endParaRPr lang="ru-RU"/>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BDB3F12C-3AAC-4A06-BCA6-1C9DBB810E0B}" type="slidenum">
              <a:rPr lang="ru-RU"/>
              <a:pPr/>
              <a:t>78</a:t>
            </a:fld>
            <a:endParaRPr lang="ru-RU"/>
          </a:p>
        </p:txBody>
      </p:sp>
      <p:sp>
        <p:nvSpPr>
          <p:cNvPr id="289795" name="Rectangle 2"/>
          <p:cNvSpPr>
            <a:spLocks noGrp="1" noRot="1" noChangeAspect="1" noChangeArrowheads="1" noTextEdit="1"/>
          </p:cNvSpPr>
          <p:nvPr>
            <p:ph type="sldImg"/>
          </p:nvPr>
        </p:nvSpPr>
        <p:spPr>
          <a:ln/>
        </p:spPr>
      </p:sp>
      <p:sp>
        <p:nvSpPr>
          <p:cNvPr id="28979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1F618AB1-444B-484B-B1C2-D942875F1DE3}" type="slidenum">
              <a:rPr lang="ru-RU" smtClean="0"/>
              <a:pPr>
                <a:defRPr/>
              </a:pPr>
              <a:t>11</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F258ADFF-004B-457E-8D55-8343A173E848}" type="slidenum">
              <a:rPr lang="ru-RU"/>
              <a:pPr/>
              <a:t>12</a:t>
            </a:fld>
            <a:endParaRPr lang="ru-RU"/>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xfrm>
            <a:off x="914400" y="4343400"/>
            <a:ext cx="5029200" cy="4114800"/>
          </a:xfrm>
          <a:noFill/>
          <a:ln/>
        </p:spPr>
        <p:txBody>
          <a:bodyPr/>
          <a:lstStyle/>
          <a:p>
            <a:pPr eaLnBrk="1" hangingPunct="1"/>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D0E6B252-509C-4287-A7BF-575EC0D7E358}" type="slidenum">
              <a:rPr lang="ru-RU"/>
              <a:pPr/>
              <a:t>13</a:t>
            </a:fld>
            <a:endParaRPr lang="ru-RU"/>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xfrm>
            <a:off x="914400" y="4343400"/>
            <a:ext cx="5029200" cy="4114800"/>
          </a:xfrm>
          <a:noFill/>
          <a:ln/>
        </p:spPr>
        <p:txBody>
          <a:bodyPr/>
          <a:lstStyle/>
          <a:p>
            <a:pPr eaLnBrk="1" hangingPunct="1"/>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049AA43-2592-4437-928C-5C4988D3587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3DE6F13-CAE9-4AE8-9621-B7C20CBA003D}" type="slidenum">
              <a:rPr lang="ru-RU"/>
              <a:pPr>
                <a:defRPr/>
              </a:pPr>
              <a:t>‹#›</a:t>
            </a:fld>
            <a:endParaRPr lang="ru-R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5431324B-0916-4E93-AA40-8B47AC9B9A93}"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2DF790AB-20AD-4BE3-B904-27586C4F3533}"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4B011589-76AF-4B40-B606-566D139DA506}"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A9C78A19-25F9-4868-B8FA-1D50D02F6C31}"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071592CA-D05B-4BBD-ABDD-C49261DEFDEC}"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EFB9C4FF-5492-47A9-8B9A-41A3F2981D4D}"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solidFill>
                <a:srgbClr val="FFFFFF"/>
              </a:solidFill>
            </a:endParaRPr>
          </a:p>
        </p:txBody>
      </p:sp>
      <p:sp>
        <p:nvSpPr>
          <p:cNvPr id="8" name="Нижний колонтитул 7"/>
          <p:cNvSpPr>
            <a:spLocks noGrp="1"/>
          </p:cNvSpPr>
          <p:nvPr>
            <p:ph type="ftr" sz="quarter" idx="11"/>
          </p:nvPr>
        </p:nvSpPr>
        <p:spPr/>
        <p:txBody>
          <a:bodyPr/>
          <a:lstStyle>
            <a:lvl1pPr>
              <a:defRPr/>
            </a:lvl1pPr>
          </a:lstStyle>
          <a:p>
            <a:endParaRPr lang="ru-RU">
              <a:solidFill>
                <a:srgbClr val="FFFFFF"/>
              </a:solidFill>
            </a:endParaRPr>
          </a:p>
        </p:txBody>
      </p:sp>
      <p:sp>
        <p:nvSpPr>
          <p:cNvPr id="9" name="Номер слайда 8"/>
          <p:cNvSpPr>
            <a:spLocks noGrp="1"/>
          </p:cNvSpPr>
          <p:nvPr>
            <p:ph type="sldNum" sz="quarter" idx="12"/>
          </p:nvPr>
        </p:nvSpPr>
        <p:spPr/>
        <p:txBody>
          <a:bodyPr/>
          <a:lstStyle>
            <a:lvl1pPr>
              <a:defRPr/>
            </a:lvl1pPr>
          </a:lstStyle>
          <a:p>
            <a:fld id="{BF309613-3146-434C-A05E-E5284A1687FD}"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solidFill>
                <a:srgbClr val="FFFFFF"/>
              </a:solidFill>
            </a:endParaRPr>
          </a:p>
        </p:txBody>
      </p:sp>
      <p:sp>
        <p:nvSpPr>
          <p:cNvPr id="4" name="Нижний колонтитул 3"/>
          <p:cNvSpPr>
            <a:spLocks noGrp="1"/>
          </p:cNvSpPr>
          <p:nvPr>
            <p:ph type="ftr" sz="quarter" idx="11"/>
          </p:nvPr>
        </p:nvSpPr>
        <p:spPr/>
        <p:txBody>
          <a:bodyPr/>
          <a:lstStyle>
            <a:lvl1pPr>
              <a:defRPr/>
            </a:lvl1pPr>
          </a:lstStyle>
          <a:p>
            <a:endParaRPr lang="ru-RU">
              <a:solidFill>
                <a:srgbClr val="FFFFFF"/>
              </a:solidFill>
            </a:endParaRPr>
          </a:p>
        </p:txBody>
      </p:sp>
      <p:sp>
        <p:nvSpPr>
          <p:cNvPr id="5" name="Номер слайда 4"/>
          <p:cNvSpPr>
            <a:spLocks noGrp="1"/>
          </p:cNvSpPr>
          <p:nvPr>
            <p:ph type="sldNum" sz="quarter" idx="12"/>
          </p:nvPr>
        </p:nvSpPr>
        <p:spPr/>
        <p:txBody>
          <a:bodyPr/>
          <a:lstStyle>
            <a:lvl1pPr>
              <a:defRPr/>
            </a:lvl1pPr>
          </a:lstStyle>
          <a:p>
            <a:fld id="{913B789C-D6D2-4751-A7B4-BF2381FB4A33}"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solidFill>
                <a:srgbClr val="FFFFFF"/>
              </a:solidFill>
            </a:endParaRPr>
          </a:p>
        </p:txBody>
      </p:sp>
      <p:sp>
        <p:nvSpPr>
          <p:cNvPr id="3" name="Нижний колонтитул 2"/>
          <p:cNvSpPr>
            <a:spLocks noGrp="1"/>
          </p:cNvSpPr>
          <p:nvPr>
            <p:ph type="ftr" sz="quarter" idx="11"/>
          </p:nvPr>
        </p:nvSpPr>
        <p:spPr/>
        <p:txBody>
          <a:bodyPr/>
          <a:lstStyle>
            <a:lvl1pPr>
              <a:defRPr/>
            </a:lvl1pPr>
          </a:lstStyle>
          <a:p>
            <a:endParaRPr lang="ru-RU">
              <a:solidFill>
                <a:srgbClr val="FFFFFF"/>
              </a:solidFill>
            </a:endParaRPr>
          </a:p>
        </p:txBody>
      </p:sp>
      <p:sp>
        <p:nvSpPr>
          <p:cNvPr id="4" name="Номер слайда 3"/>
          <p:cNvSpPr>
            <a:spLocks noGrp="1"/>
          </p:cNvSpPr>
          <p:nvPr>
            <p:ph type="sldNum" sz="quarter" idx="12"/>
          </p:nvPr>
        </p:nvSpPr>
        <p:spPr/>
        <p:txBody>
          <a:bodyPr/>
          <a:lstStyle>
            <a:lvl1pPr>
              <a:defRPr/>
            </a:lvl1pPr>
          </a:lstStyle>
          <a:p>
            <a:fld id="{43C4E807-AB9C-410E-9835-D7E7F52A82E6}"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72F37406-6A6A-42DF-B13B-4B0B0ABC33A6}"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1AAC173-DA4E-47BC-BD57-F2267D8DBEF3}" type="slidenum">
              <a:rPr lang="ru-RU"/>
              <a:pPr>
                <a:defRPr/>
              </a:pPr>
              <a:t>‹#›</a:t>
            </a:fld>
            <a:endParaRPr lang="ru-R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EEE2876E-DA5F-47EA-9B3F-AA68F62246BB}"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5431324B-0916-4E93-AA40-8B47AC9B9A93}"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2DF790AB-20AD-4BE3-B904-27586C4F3533}"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25BCE9A2-0026-4B5F-B258-52F7341235C6}"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C99B01E7-D6B4-4AB1-A1F0-62D433E4008A}"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6320F331-7231-4CFF-A32D-668E1B9ED0E9}"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0CCACBAD-04AB-4919-B6F7-1357F88D2709}"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solidFill>
                <a:srgbClr val="FFFFFF"/>
              </a:solidFill>
            </a:endParaRPr>
          </a:p>
        </p:txBody>
      </p:sp>
      <p:sp>
        <p:nvSpPr>
          <p:cNvPr id="8" name="Нижний колонтитул 7"/>
          <p:cNvSpPr>
            <a:spLocks noGrp="1"/>
          </p:cNvSpPr>
          <p:nvPr>
            <p:ph type="ftr" sz="quarter" idx="11"/>
          </p:nvPr>
        </p:nvSpPr>
        <p:spPr/>
        <p:txBody>
          <a:bodyPr/>
          <a:lstStyle>
            <a:lvl1pPr>
              <a:defRPr/>
            </a:lvl1pPr>
          </a:lstStyle>
          <a:p>
            <a:endParaRPr lang="ru-RU">
              <a:solidFill>
                <a:srgbClr val="FFFFFF"/>
              </a:solidFill>
            </a:endParaRPr>
          </a:p>
        </p:txBody>
      </p:sp>
      <p:sp>
        <p:nvSpPr>
          <p:cNvPr id="9" name="Номер слайда 8"/>
          <p:cNvSpPr>
            <a:spLocks noGrp="1"/>
          </p:cNvSpPr>
          <p:nvPr>
            <p:ph type="sldNum" sz="quarter" idx="12"/>
          </p:nvPr>
        </p:nvSpPr>
        <p:spPr/>
        <p:txBody>
          <a:bodyPr/>
          <a:lstStyle>
            <a:lvl1pPr>
              <a:defRPr/>
            </a:lvl1pPr>
          </a:lstStyle>
          <a:p>
            <a:fld id="{B5386E90-610C-4087-A622-E733A281EFBC}"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solidFill>
                <a:srgbClr val="FFFFFF"/>
              </a:solidFill>
            </a:endParaRPr>
          </a:p>
        </p:txBody>
      </p:sp>
      <p:sp>
        <p:nvSpPr>
          <p:cNvPr id="4" name="Нижний колонтитул 3"/>
          <p:cNvSpPr>
            <a:spLocks noGrp="1"/>
          </p:cNvSpPr>
          <p:nvPr>
            <p:ph type="ftr" sz="quarter" idx="11"/>
          </p:nvPr>
        </p:nvSpPr>
        <p:spPr/>
        <p:txBody>
          <a:bodyPr/>
          <a:lstStyle>
            <a:lvl1pPr>
              <a:defRPr/>
            </a:lvl1pPr>
          </a:lstStyle>
          <a:p>
            <a:endParaRPr lang="ru-RU">
              <a:solidFill>
                <a:srgbClr val="FFFFFF"/>
              </a:solidFill>
            </a:endParaRPr>
          </a:p>
        </p:txBody>
      </p:sp>
      <p:sp>
        <p:nvSpPr>
          <p:cNvPr id="5" name="Номер слайда 4"/>
          <p:cNvSpPr>
            <a:spLocks noGrp="1"/>
          </p:cNvSpPr>
          <p:nvPr>
            <p:ph type="sldNum" sz="quarter" idx="12"/>
          </p:nvPr>
        </p:nvSpPr>
        <p:spPr/>
        <p:txBody>
          <a:bodyPr/>
          <a:lstStyle>
            <a:lvl1pPr>
              <a:defRPr/>
            </a:lvl1pPr>
          </a:lstStyle>
          <a:p>
            <a:fld id="{C402B9E0-915B-4288-A165-6259ED960A37}"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solidFill>
                <a:srgbClr val="FFFFFF"/>
              </a:solidFill>
            </a:endParaRPr>
          </a:p>
        </p:txBody>
      </p:sp>
      <p:sp>
        <p:nvSpPr>
          <p:cNvPr id="3" name="Нижний колонтитул 2"/>
          <p:cNvSpPr>
            <a:spLocks noGrp="1"/>
          </p:cNvSpPr>
          <p:nvPr>
            <p:ph type="ftr" sz="quarter" idx="11"/>
          </p:nvPr>
        </p:nvSpPr>
        <p:spPr/>
        <p:txBody>
          <a:bodyPr/>
          <a:lstStyle>
            <a:lvl1pPr>
              <a:defRPr/>
            </a:lvl1pPr>
          </a:lstStyle>
          <a:p>
            <a:endParaRPr lang="ru-RU">
              <a:solidFill>
                <a:srgbClr val="FFFFFF"/>
              </a:solidFill>
            </a:endParaRPr>
          </a:p>
        </p:txBody>
      </p:sp>
      <p:sp>
        <p:nvSpPr>
          <p:cNvPr id="4" name="Номер слайда 3"/>
          <p:cNvSpPr>
            <a:spLocks noGrp="1"/>
          </p:cNvSpPr>
          <p:nvPr>
            <p:ph type="sldNum" sz="quarter" idx="12"/>
          </p:nvPr>
        </p:nvSpPr>
        <p:spPr/>
        <p:txBody>
          <a:bodyPr/>
          <a:lstStyle>
            <a:lvl1pPr>
              <a:defRPr/>
            </a:lvl1pPr>
          </a:lstStyle>
          <a:p>
            <a:fld id="{C68944E4-D82D-46C6-8FF5-9D5F78D2C074}"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00644E3-A254-4071-83B9-ED0345B6596F}" type="slidenum">
              <a:rPr lang="ru-RU"/>
              <a:pPr>
                <a:defRPr/>
              </a:pPr>
              <a:t>‹#›</a:t>
            </a:fld>
            <a:endParaRPr lang="ru-RU"/>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C13A667A-47E8-43A6-BF81-C94E65ED36DE}"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6E575CB7-B030-41F2-8B57-2AB535477B3C}"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32FEE9E7-E34A-4F76-8F4A-E8409F2F2964}"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FF36D617-8DE7-4685-A9B3-9B6E86053631}"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685800" y="1981200"/>
            <a:ext cx="7772400" cy="4114800"/>
          </a:xfrm>
        </p:spPr>
        <p:txBody>
          <a:bodyPr/>
          <a:lstStyle/>
          <a:p>
            <a:endParaRPr lang="ru-RU"/>
          </a:p>
        </p:txBody>
      </p:sp>
      <p:sp>
        <p:nvSpPr>
          <p:cNvPr id="4" name="Дата 3"/>
          <p:cNvSpPr>
            <a:spLocks noGrp="1"/>
          </p:cNvSpPr>
          <p:nvPr>
            <p:ph type="dt" sz="half" idx="10"/>
          </p:nvPr>
        </p:nvSpPr>
        <p:spPr>
          <a:xfrm>
            <a:off x="685800" y="6248400"/>
            <a:ext cx="1905000" cy="457200"/>
          </a:xfrm>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a:xfrm>
            <a:off x="3124200" y="6248400"/>
            <a:ext cx="2895600" cy="457200"/>
          </a:xfrm>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a:xfrm>
            <a:off x="6553200" y="6248400"/>
            <a:ext cx="1905000" cy="457200"/>
          </a:xfrm>
        </p:spPr>
        <p:txBody>
          <a:bodyPr/>
          <a:lstStyle>
            <a:lvl1pPr>
              <a:defRPr/>
            </a:lvl1pPr>
          </a:lstStyle>
          <a:p>
            <a:fld id="{FA09BBD3-BD91-4ABD-95B1-CADE3A1C2AC0}"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6AD66897-9D59-483F-BA59-5FBB32716E3D}"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5801A279-2134-4955-B60D-8CCE9D7853DE}"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F03C15D0-A290-4693-ABE7-93EC2298352F}"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901ED8A7-C28E-4CEF-9B42-592824345C66}"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solidFill>
                <a:srgbClr val="FFFFFF"/>
              </a:solidFill>
            </a:endParaRPr>
          </a:p>
        </p:txBody>
      </p:sp>
      <p:sp>
        <p:nvSpPr>
          <p:cNvPr id="8" name="Нижний колонтитул 7"/>
          <p:cNvSpPr>
            <a:spLocks noGrp="1"/>
          </p:cNvSpPr>
          <p:nvPr>
            <p:ph type="ftr" sz="quarter" idx="11"/>
          </p:nvPr>
        </p:nvSpPr>
        <p:spPr/>
        <p:txBody>
          <a:bodyPr/>
          <a:lstStyle>
            <a:lvl1pPr>
              <a:defRPr/>
            </a:lvl1pPr>
          </a:lstStyle>
          <a:p>
            <a:endParaRPr lang="ru-RU">
              <a:solidFill>
                <a:srgbClr val="FFFFFF"/>
              </a:solidFill>
            </a:endParaRPr>
          </a:p>
        </p:txBody>
      </p:sp>
      <p:sp>
        <p:nvSpPr>
          <p:cNvPr id="9" name="Номер слайда 8"/>
          <p:cNvSpPr>
            <a:spLocks noGrp="1"/>
          </p:cNvSpPr>
          <p:nvPr>
            <p:ph type="sldNum" sz="quarter" idx="12"/>
          </p:nvPr>
        </p:nvSpPr>
        <p:spPr/>
        <p:txBody>
          <a:bodyPr/>
          <a:lstStyle>
            <a:lvl1pPr>
              <a:defRPr/>
            </a:lvl1pPr>
          </a:lstStyle>
          <a:p>
            <a:fld id="{0F601FB5-8CC5-40E9-BA17-540CCD002C71}"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A82C138-C7C8-47E5-8799-C27F5E84559D}" type="slidenum">
              <a:rPr lang="ru-RU"/>
              <a:pPr>
                <a:defRPr/>
              </a:pPr>
              <a:t>‹#›</a:t>
            </a:fld>
            <a:endParaRPr lang="ru-RU"/>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solidFill>
                <a:srgbClr val="FFFFFF"/>
              </a:solidFill>
            </a:endParaRPr>
          </a:p>
        </p:txBody>
      </p:sp>
      <p:sp>
        <p:nvSpPr>
          <p:cNvPr id="4" name="Нижний колонтитул 3"/>
          <p:cNvSpPr>
            <a:spLocks noGrp="1"/>
          </p:cNvSpPr>
          <p:nvPr>
            <p:ph type="ftr" sz="quarter" idx="11"/>
          </p:nvPr>
        </p:nvSpPr>
        <p:spPr/>
        <p:txBody>
          <a:bodyPr/>
          <a:lstStyle>
            <a:lvl1pPr>
              <a:defRPr/>
            </a:lvl1pPr>
          </a:lstStyle>
          <a:p>
            <a:endParaRPr lang="ru-RU">
              <a:solidFill>
                <a:srgbClr val="FFFFFF"/>
              </a:solidFill>
            </a:endParaRPr>
          </a:p>
        </p:txBody>
      </p:sp>
      <p:sp>
        <p:nvSpPr>
          <p:cNvPr id="5" name="Номер слайда 4"/>
          <p:cNvSpPr>
            <a:spLocks noGrp="1"/>
          </p:cNvSpPr>
          <p:nvPr>
            <p:ph type="sldNum" sz="quarter" idx="12"/>
          </p:nvPr>
        </p:nvSpPr>
        <p:spPr/>
        <p:txBody>
          <a:bodyPr/>
          <a:lstStyle>
            <a:lvl1pPr>
              <a:defRPr/>
            </a:lvl1pPr>
          </a:lstStyle>
          <a:p>
            <a:fld id="{3B25E32D-EAF0-465C-9607-F208B8A919CC}"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solidFill>
                <a:srgbClr val="FFFFFF"/>
              </a:solidFill>
            </a:endParaRPr>
          </a:p>
        </p:txBody>
      </p:sp>
      <p:sp>
        <p:nvSpPr>
          <p:cNvPr id="3" name="Нижний колонтитул 2"/>
          <p:cNvSpPr>
            <a:spLocks noGrp="1"/>
          </p:cNvSpPr>
          <p:nvPr>
            <p:ph type="ftr" sz="quarter" idx="11"/>
          </p:nvPr>
        </p:nvSpPr>
        <p:spPr/>
        <p:txBody>
          <a:bodyPr/>
          <a:lstStyle>
            <a:lvl1pPr>
              <a:defRPr/>
            </a:lvl1pPr>
          </a:lstStyle>
          <a:p>
            <a:endParaRPr lang="ru-RU">
              <a:solidFill>
                <a:srgbClr val="FFFFFF"/>
              </a:solidFill>
            </a:endParaRPr>
          </a:p>
        </p:txBody>
      </p:sp>
      <p:sp>
        <p:nvSpPr>
          <p:cNvPr id="4" name="Номер слайда 3"/>
          <p:cNvSpPr>
            <a:spLocks noGrp="1"/>
          </p:cNvSpPr>
          <p:nvPr>
            <p:ph type="sldNum" sz="quarter" idx="12"/>
          </p:nvPr>
        </p:nvSpPr>
        <p:spPr/>
        <p:txBody>
          <a:bodyPr/>
          <a:lstStyle>
            <a:lvl1pPr>
              <a:defRPr/>
            </a:lvl1pPr>
          </a:lstStyle>
          <a:p>
            <a:fld id="{E9DB2640-3CAA-4C23-8456-A917D12DC8A3}"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95E5069A-EBAE-4C4F-86B2-762A12A20F49}"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B5526D99-8EE6-4023-89BD-EA15DEA9630B}"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C770FC19-7873-460A-9C62-389398B539D0}"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51D6D7D6-EDD5-4D80-9FCC-8DD9F6219164}"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95234" name="Rectangle 2"/>
          <p:cNvSpPr>
            <a:spLocks noGrp="1" noChangeArrowheads="1"/>
          </p:cNvSpPr>
          <p:nvPr>
            <p:ph type="ctrTitle" sz="quarter"/>
          </p:nvPr>
        </p:nvSpPr>
        <p:spPr>
          <a:xfrm>
            <a:off x="685800" y="914400"/>
            <a:ext cx="7772400" cy="1143000"/>
          </a:xfrm>
        </p:spPr>
        <p:txBody>
          <a:bodyPr anchor="b"/>
          <a:lstStyle>
            <a:lvl1pPr>
              <a:defRPr sz="4400"/>
            </a:lvl1pPr>
          </a:lstStyle>
          <a:p>
            <a:r>
              <a:rPr lang="en-US"/>
              <a:t>Click to edit Master title style</a:t>
            </a:r>
          </a:p>
        </p:txBody>
      </p:sp>
      <p:sp>
        <p:nvSpPr>
          <p:cNvPr id="95235" name="Rectangle 3"/>
          <p:cNvSpPr>
            <a:spLocks noGrp="1" noChangeArrowheads="1"/>
          </p:cNvSpPr>
          <p:nvPr>
            <p:ph type="subTitle" sz="quarter" idx="1"/>
          </p:nvPr>
        </p:nvSpPr>
        <p:spPr>
          <a:xfrm>
            <a:off x="1371600" y="3581400"/>
            <a:ext cx="6400800" cy="1752600"/>
          </a:xfrm>
        </p:spPr>
        <p:txBody>
          <a:bodyPr/>
          <a:lstStyle>
            <a:lvl1pPr marL="0" indent="0" algn="ctr">
              <a:buFont typeface="Wingdings" pitchFamily="2" charset="2"/>
              <a:buNone/>
              <a:defRPr b="1"/>
            </a:lvl1pPr>
          </a:lstStyle>
          <a:p>
            <a:r>
              <a:rPr lang="en-US"/>
              <a:t>Click to edit Master subtitle style</a:t>
            </a:r>
          </a:p>
        </p:txBody>
      </p:sp>
    </p:spTree>
  </p:cSld>
  <p:clrMapOvr>
    <a:masterClrMapping/>
  </p:clrMapOvr>
  <p:transition xmlns:p14="http://schemas.microsoft.com/office/powerpoint/2010/main" spd="slow"/>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xmlns:p14="http://schemas.microsoft.com/office/powerpoint/2010/main" spd="slow"/>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xmlns:p14="http://schemas.microsoft.com/office/powerpoint/2010/main" spd="slow"/>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74663" y="1752600"/>
            <a:ext cx="4122737"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749800" y="1752600"/>
            <a:ext cx="4122738"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xmlns:p14="http://schemas.microsoft.com/office/powerpoint/2010/mai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5699BEC-BD3D-44D6-B287-3DD284E96AD2}" type="slidenum">
              <a:rPr lang="ru-RU"/>
              <a:pPr>
                <a:defRPr/>
              </a:pPr>
              <a:t>‹#›</a:t>
            </a:fld>
            <a:endParaRPr lang="ru-RU"/>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xmlns:p14="http://schemas.microsoft.com/office/powerpoint/2010/main" spd="slow"/>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xmlns:p14="http://schemas.microsoft.com/office/powerpoint/2010/main" spd="slow"/>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xmlns:p14="http://schemas.microsoft.com/office/powerpoint/2010/main" spd="slow"/>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xmlns:p14="http://schemas.microsoft.com/office/powerpoint/2010/main" spd="slow"/>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xmlns:p14="http://schemas.microsoft.com/office/powerpoint/2010/main" spd="slow"/>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xmlns:p14="http://schemas.microsoft.com/office/powerpoint/2010/main" spd="slow"/>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73863" y="228600"/>
            <a:ext cx="2098675" cy="5791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74663" y="228600"/>
            <a:ext cx="6146800" cy="5791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xmlns:p14="http://schemas.microsoft.com/office/powerpoint/2010/main" spd="slow"/>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p>
            <a:endParaRPr lang="ru-RU">
              <a:solidFill>
                <a:srgbClr val="FFFFFF"/>
              </a:solidFill>
            </a:endParaRPr>
          </a:p>
        </p:txBody>
      </p:sp>
      <p:sp>
        <p:nvSpPr>
          <p:cNvPr id="6" name="Номер слайда 5"/>
          <p:cNvSpPr>
            <a:spLocks noGrp="1"/>
          </p:cNvSpPr>
          <p:nvPr>
            <p:ph type="sldNum" sz="quarter" idx="12"/>
          </p:nvPr>
        </p:nvSpPr>
        <p:spPr/>
        <p:txBody>
          <a:bodyPr/>
          <a:lstStyle/>
          <a:p>
            <a:fld id="{BF684DF2-35AB-404D-8C6C-57ADA30EAA63}"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94077880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p>
            <a:endParaRPr lang="ru-RU">
              <a:solidFill>
                <a:srgbClr val="FFFFFF"/>
              </a:solidFill>
            </a:endParaRPr>
          </a:p>
        </p:txBody>
      </p:sp>
      <p:sp>
        <p:nvSpPr>
          <p:cNvPr id="6" name="Номер слайда 5"/>
          <p:cNvSpPr>
            <a:spLocks noGrp="1"/>
          </p:cNvSpPr>
          <p:nvPr>
            <p:ph type="sldNum" sz="quarter" idx="12"/>
          </p:nvPr>
        </p:nvSpPr>
        <p:spPr/>
        <p:txBody>
          <a:bodyPr/>
          <a:lstStyle/>
          <a:p>
            <a:fld id="{902BD86C-EC3D-41A6-AFBE-EBC44CB36E80}"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263835992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p>
            <a:endParaRPr lang="ru-RU">
              <a:solidFill>
                <a:srgbClr val="FFFFFF"/>
              </a:solidFill>
            </a:endParaRPr>
          </a:p>
        </p:txBody>
      </p:sp>
      <p:sp>
        <p:nvSpPr>
          <p:cNvPr id="6" name="Номер слайда 5"/>
          <p:cNvSpPr>
            <a:spLocks noGrp="1"/>
          </p:cNvSpPr>
          <p:nvPr>
            <p:ph type="sldNum" sz="quarter" idx="12"/>
          </p:nvPr>
        </p:nvSpPr>
        <p:spPr/>
        <p:txBody>
          <a:bodyPr/>
          <a:lstStyle/>
          <a:p>
            <a:fld id="{766B76CA-392D-4B6E-81DD-91E7BA928234}"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7571541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FC40F07B-7C34-4DBF-9212-477F2E1D1494}" type="slidenum">
              <a:rPr lang="ru-RU"/>
              <a:pPr>
                <a:defRPr/>
              </a:pPr>
              <a:t>‹#›</a:t>
            </a:fld>
            <a:endParaRPr lang="ru-RU"/>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p>
            <a:endParaRPr lang="ru-RU">
              <a:solidFill>
                <a:srgbClr val="FFFFFF"/>
              </a:solidFill>
            </a:endParaRPr>
          </a:p>
        </p:txBody>
      </p:sp>
      <p:sp>
        <p:nvSpPr>
          <p:cNvPr id="7" name="Номер слайда 6"/>
          <p:cNvSpPr>
            <a:spLocks noGrp="1"/>
          </p:cNvSpPr>
          <p:nvPr>
            <p:ph type="sldNum" sz="quarter" idx="12"/>
          </p:nvPr>
        </p:nvSpPr>
        <p:spPr/>
        <p:txBody>
          <a:bodyPr/>
          <a:lstStyle/>
          <a:p>
            <a:fld id="{1D04CF20-C244-4354-8DAC-FFED13B4D537}"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89054391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endParaRPr lang="ru-RU">
              <a:solidFill>
                <a:srgbClr val="FFFFFF"/>
              </a:solidFill>
            </a:endParaRPr>
          </a:p>
        </p:txBody>
      </p:sp>
      <p:sp>
        <p:nvSpPr>
          <p:cNvPr id="8" name="Нижний колонтитул 7"/>
          <p:cNvSpPr>
            <a:spLocks noGrp="1"/>
          </p:cNvSpPr>
          <p:nvPr>
            <p:ph type="ftr" sz="quarter" idx="11"/>
          </p:nvPr>
        </p:nvSpPr>
        <p:spPr/>
        <p:txBody>
          <a:bodyPr/>
          <a:lstStyle/>
          <a:p>
            <a:endParaRPr lang="ru-RU">
              <a:solidFill>
                <a:srgbClr val="FFFFFF"/>
              </a:solidFill>
            </a:endParaRPr>
          </a:p>
        </p:txBody>
      </p:sp>
      <p:sp>
        <p:nvSpPr>
          <p:cNvPr id="9" name="Номер слайда 8"/>
          <p:cNvSpPr>
            <a:spLocks noGrp="1"/>
          </p:cNvSpPr>
          <p:nvPr>
            <p:ph type="sldNum" sz="quarter" idx="12"/>
          </p:nvPr>
        </p:nvSpPr>
        <p:spPr/>
        <p:txBody>
          <a:bodyPr/>
          <a:lstStyle/>
          <a:p>
            <a:fld id="{01F37F7F-0DEF-4E2E-BE22-E43F9A8467C8}"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224289128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endParaRPr lang="ru-RU">
              <a:solidFill>
                <a:srgbClr val="FFFFFF"/>
              </a:solidFill>
            </a:endParaRPr>
          </a:p>
        </p:txBody>
      </p:sp>
      <p:sp>
        <p:nvSpPr>
          <p:cNvPr id="4" name="Нижний колонтитул 3"/>
          <p:cNvSpPr>
            <a:spLocks noGrp="1"/>
          </p:cNvSpPr>
          <p:nvPr>
            <p:ph type="ftr" sz="quarter" idx="11"/>
          </p:nvPr>
        </p:nvSpPr>
        <p:spPr/>
        <p:txBody>
          <a:bodyPr/>
          <a:lstStyle/>
          <a:p>
            <a:endParaRPr lang="ru-RU">
              <a:solidFill>
                <a:srgbClr val="FFFFFF"/>
              </a:solidFill>
            </a:endParaRPr>
          </a:p>
        </p:txBody>
      </p:sp>
      <p:sp>
        <p:nvSpPr>
          <p:cNvPr id="5" name="Номер слайда 4"/>
          <p:cNvSpPr>
            <a:spLocks noGrp="1"/>
          </p:cNvSpPr>
          <p:nvPr>
            <p:ph type="sldNum" sz="quarter" idx="12"/>
          </p:nvPr>
        </p:nvSpPr>
        <p:spPr/>
        <p:txBody>
          <a:bodyPr/>
          <a:lstStyle/>
          <a:p>
            <a:fld id="{DBA75843-83FF-491E-B83D-10080E3455DA}"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129962543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solidFill>
                <a:srgbClr val="FFFFFF"/>
              </a:solidFill>
            </a:endParaRPr>
          </a:p>
        </p:txBody>
      </p:sp>
      <p:sp>
        <p:nvSpPr>
          <p:cNvPr id="3" name="Нижний колонтитул 2"/>
          <p:cNvSpPr>
            <a:spLocks noGrp="1"/>
          </p:cNvSpPr>
          <p:nvPr>
            <p:ph type="ftr" sz="quarter" idx="11"/>
          </p:nvPr>
        </p:nvSpPr>
        <p:spPr/>
        <p:txBody>
          <a:bodyPr/>
          <a:lstStyle/>
          <a:p>
            <a:endParaRPr lang="ru-RU">
              <a:solidFill>
                <a:srgbClr val="FFFFFF"/>
              </a:solidFill>
            </a:endParaRPr>
          </a:p>
        </p:txBody>
      </p:sp>
      <p:sp>
        <p:nvSpPr>
          <p:cNvPr id="4" name="Номер слайда 3"/>
          <p:cNvSpPr>
            <a:spLocks noGrp="1"/>
          </p:cNvSpPr>
          <p:nvPr>
            <p:ph type="sldNum" sz="quarter" idx="12"/>
          </p:nvPr>
        </p:nvSpPr>
        <p:spPr/>
        <p:txBody>
          <a:bodyPr/>
          <a:lstStyle/>
          <a:p>
            <a:fld id="{BD439C8B-9156-4B54-ABA3-DA7B7C72888E}"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03826860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p>
            <a:endParaRPr lang="ru-RU">
              <a:solidFill>
                <a:srgbClr val="FFFFFF"/>
              </a:solidFill>
            </a:endParaRPr>
          </a:p>
        </p:txBody>
      </p:sp>
      <p:sp>
        <p:nvSpPr>
          <p:cNvPr id="7" name="Номер слайда 6"/>
          <p:cNvSpPr>
            <a:spLocks noGrp="1"/>
          </p:cNvSpPr>
          <p:nvPr>
            <p:ph type="sldNum" sz="quarter" idx="12"/>
          </p:nvPr>
        </p:nvSpPr>
        <p:spPr/>
        <p:txBody>
          <a:bodyPr/>
          <a:lstStyle/>
          <a:p>
            <a:fld id="{2C816CA8-0B86-4F14-9345-242E71CB6656}"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148658901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p>
            <a:endParaRPr lang="ru-RU">
              <a:solidFill>
                <a:srgbClr val="FFFFFF"/>
              </a:solidFill>
            </a:endParaRPr>
          </a:p>
        </p:txBody>
      </p:sp>
      <p:sp>
        <p:nvSpPr>
          <p:cNvPr id="7" name="Номер слайда 6"/>
          <p:cNvSpPr>
            <a:spLocks noGrp="1"/>
          </p:cNvSpPr>
          <p:nvPr>
            <p:ph type="sldNum" sz="quarter" idx="12"/>
          </p:nvPr>
        </p:nvSpPr>
        <p:spPr/>
        <p:txBody>
          <a:bodyPr/>
          <a:lstStyle/>
          <a:p>
            <a:fld id="{70B4B480-5068-48F9-9CA4-263812B0A49C}"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0673429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p>
            <a:endParaRPr lang="ru-RU">
              <a:solidFill>
                <a:srgbClr val="FFFFFF"/>
              </a:solidFill>
            </a:endParaRPr>
          </a:p>
        </p:txBody>
      </p:sp>
      <p:sp>
        <p:nvSpPr>
          <p:cNvPr id="6" name="Номер слайда 5"/>
          <p:cNvSpPr>
            <a:spLocks noGrp="1"/>
          </p:cNvSpPr>
          <p:nvPr>
            <p:ph type="sldNum" sz="quarter" idx="12"/>
          </p:nvPr>
        </p:nvSpPr>
        <p:spPr/>
        <p:txBody>
          <a:bodyPr/>
          <a:lstStyle/>
          <a:p>
            <a:fld id="{81F8651D-C683-44B2-8155-D033A9A7AD30}"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98883036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p>
            <a:endParaRPr lang="ru-RU">
              <a:solidFill>
                <a:srgbClr val="FFFFFF"/>
              </a:solidFill>
            </a:endParaRPr>
          </a:p>
        </p:txBody>
      </p:sp>
      <p:sp>
        <p:nvSpPr>
          <p:cNvPr id="6" name="Номер слайда 5"/>
          <p:cNvSpPr>
            <a:spLocks noGrp="1"/>
          </p:cNvSpPr>
          <p:nvPr>
            <p:ph type="sldNum" sz="quarter" idx="12"/>
          </p:nvPr>
        </p:nvSpPr>
        <p:spPr/>
        <p:txBody>
          <a:bodyPr/>
          <a:lstStyle/>
          <a:p>
            <a:fld id="{B2F65F93-C1FA-4D3F-8BF9-1B108C3990D1}"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64744078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a:prstGeom prst="rect">
            <a:avLst/>
          </a:prstGeom>
        </p:spPr>
        <p:txBody>
          <a:bodyPr/>
          <a:lstStyle/>
          <a:p>
            <a:r>
              <a:rPr lang="ru-RU" smtClean="0"/>
              <a:t>Вставка таблицы</a:t>
            </a:r>
            <a:endParaRPr lang="ru-RU"/>
          </a:p>
        </p:txBody>
      </p:sp>
    </p:spTree>
    <p:extLst>
      <p:ext uri="{BB962C8B-B14F-4D97-AF65-F5344CB8AC3E}">
        <p14:creationId xmlns:p14="http://schemas.microsoft.com/office/powerpoint/2010/main" val="390993903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2954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609600" y="1600200"/>
            <a:ext cx="7772400" cy="3962400"/>
          </a:xfrm>
        </p:spPr>
        <p:txBody>
          <a:bodyPr/>
          <a:lstStyle/>
          <a:p>
            <a:pPr lvl="0"/>
            <a:endParaRPr lang="ru-RU" noProof="0" smtClean="0"/>
          </a:p>
        </p:txBody>
      </p:sp>
      <p:sp>
        <p:nvSpPr>
          <p:cNvPr id="4" name="Rectangle 7"/>
          <p:cNvSpPr>
            <a:spLocks noGrp="1" noChangeArrowheads="1"/>
          </p:cNvSpPr>
          <p:nvPr>
            <p:ph type="dt" sz="half" idx="10"/>
          </p:nvPr>
        </p:nvSpPr>
        <p:spPr>
          <a:ln/>
        </p:spPr>
        <p:txBody>
          <a:bodyPr/>
          <a:lstStyle>
            <a:lvl1pPr>
              <a:defRPr/>
            </a:lvl1pPr>
          </a:lstStyle>
          <a:p>
            <a:pPr>
              <a:defRPr/>
            </a:pPr>
            <a:endParaRPr lang="en-GB">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GB">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209C642B-8735-4340-BAD6-AF78983152BA}"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3728344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9F94D6FE-3468-44AF-BF60-B94FAC3C24FF}"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54881CC6-B3B7-4F95-84BD-3924D375304B}" type="slidenum">
              <a:rPr lang="ru-RU"/>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97AEB568-A269-45D1-B2C3-790402429D87}" type="slidenum">
              <a:rPr lang="ru-RU"/>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666CF11-B671-4DEC-ACBC-32795F0BFC7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2B4336D-C4E5-4CC3-AE02-D7BB3BE0FF54}"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947D3B4-567C-466F-878B-14DDA4492D96}" type="slidenum">
              <a:rPr lang="ru-RU"/>
              <a:pPr>
                <a:defRPr/>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E40A7AE-DAD9-43D0-A5C8-031893632114}" type="slidenum">
              <a:rPr lang="ru-RU"/>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5CE1DFAC-E5E9-4CAE-AD60-3FD5259326E2}" type="slidenum">
              <a:rPr lang="ru-RU"/>
              <a:pPr>
                <a:defRPr/>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D3E5B0A-3A56-41AB-A69D-C7A6A4DBDD68}" type="slidenum">
              <a:rPr lang="ru-RU"/>
              <a:pPr>
                <a:defRPr/>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83DD875-6A58-4BA8-A6F8-23B8AC36249C}" type="slidenum">
              <a:rPr lang="ru-RU"/>
              <a:pPr>
                <a:defRPr/>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2150268-DA9B-423D-AB00-F37F51415C08}" type="slidenum">
              <a:rPr lang="ru-RU"/>
              <a:pPr>
                <a:defRPr/>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0E5C4A48-CA4D-476E-BBA0-1B04105655CA}" type="slidenum">
              <a:rPr lang="ru-RU"/>
              <a:pPr>
                <a:defRPr/>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CDD4246E-D1FF-463B-B807-88521DF34CF3}" type="slidenum">
              <a:rPr lang="ru-RU"/>
              <a:pPr>
                <a:defRPr/>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A1F0ED23-6F1C-49EF-8AFE-662AD25E2175}" type="slidenum">
              <a:rPr lang="ru-RU"/>
              <a:pPr>
                <a:defRPr/>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A219C93C-D28E-42FE-AF72-68D89CC0764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80FF125-3DF2-4A62-AC76-97D8A1533F3F}"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E1E596D-3967-433A-BF02-F5D0E40463F6}" type="slidenum">
              <a:rPr lang="ru-RU"/>
              <a:pPr>
                <a:defRPr/>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A65B304-8B34-4186-B397-37D730295373}" type="slidenum">
              <a:rPr lang="ru-RU"/>
              <a:pPr>
                <a:defRPr/>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2F04651-02E8-40AD-B5CC-B62AD30CA89C}" type="slidenum">
              <a:rPr lang="ru-RU"/>
              <a:pPr>
                <a:defRPr/>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D52B082-27BF-4C8C-9000-59A99B1C6FA8}" type="slidenum">
              <a:rPr lang="ru-RU"/>
              <a:pPr>
                <a:defRPr/>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685800" y="1981200"/>
            <a:ext cx="7772400" cy="4114800"/>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77331E6-47FA-43E9-A3C3-AF1065AF1BFC}" type="slidenum">
              <a:rPr lang="ru-RU"/>
              <a:pPr>
                <a:defRPr/>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1E1EF05-DD3C-43B3-A05A-64220179B76A}" type="slidenum">
              <a:rPr lang="ru-RU"/>
              <a:pPr>
                <a:defRPr/>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1255899-F09B-4675-83FF-61E8A7956C02}" type="slidenum">
              <a:rPr lang="ru-RU"/>
              <a:pPr>
                <a:defRPr/>
              </a:pPr>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9755341B-66E2-46F8-BD87-FC8F1EC8E371}" type="slidenum">
              <a:rPr lang="ru-RU"/>
              <a:pPr>
                <a:defRPr/>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F76769FA-3F6C-453E-9901-12F79E0FCBC6}" type="slidenum">
              <a:rPr lang="ru-RU"/>
              <a:pPr>
                <a:defRPr/>
              </a:pPr>
              <a:t>‹#›</a:t>
            </a:fld>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B20314FE-96B1-447C-82E4-B5D77B03A4CE}"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7EA0DBB1-C900-4933-85DC-0D26F07F18D5}" type="slidenum">
              <a:rPr lang="ru-RU"/>
              <a:pPr>
                <a:defRPr/>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0FDE483-0B1E-410C-A2E8-186E704A68A7}" type="slidenum">
              <a:rPr lang="ru-RU"/>
              <a:pPr>
                <a:defRPr/>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E2FBCC66-7C5A-47F5-A89B-A56CB2D3B663}" type="slidenum">
              <a:rPr lang="ru-RU"/>
              <a:pPr>
                <a:defRPr/>
              </a:pPr>
              <a:t>‹#›</a:t>
            </a:fld>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E69F995F-3C01-4F0D-90BC-46900A8712D5}" type="slidenum">
              <a:rPr lang="ru-RU"/>
              <a:pPr>
                <a:defRPr/>
              </a:pPr>
              <a:t>‹#›</a:t>
            </a:fld>
            <a:endParaRPr 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A8863AA-139F-40C4-A185-E82C8D00736E}" type="slidenum">
              <a:rPr lang="ru-RU"/>
              <a:pPr>
                <a:defRPr/>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29B3D30-3C76-4AAD-A18B-B903C848754B}" type="slidenum">
              <a:rPr lang="ru-RU"/>
              <a:pPr>
                <a:defRPr/>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E58A4D5-DF53-40F1-AEDC-D320E8832C32}" type="slidenum">
              <a:rPr lang="ru-RU"/>
              <a:pPr>
                <a:defRPr/>
              </a:pPr>
              <a:t>‹#›</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6F843047-B4AA-42B9-9F96-EC7C18AD4AFE}" type="slidenum">
              <a:rPr lang="ru-RU"/>
              <a:pPr>
                <a:defRPr/>
              </a:pPr>
              <a:t>‹#›</a:t>
            </a:fld>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defRPr/>
                </a:pPr>
                <a:endParaRPr lang="ru-RU"/>
              </a:p>
            </p:txBody>
          </p:sp>
          <p:sp>
            <p:nvSpPr>
              <p:cNvPr id="17" name="Freeform 5"/>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ru-RU"/>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ru-RU"/>
            </a:p>
          </p:txBody>
        </p:sp>
        <p:sp>
          <p:nvSpPr>
            <p:cNvPr id="7" name="Freeform 7"/>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defRPr/>
              </a:pPr>
              <a:endParaRPr lang="ru-RU"/>
            </a:p>
          </p:txBody>
        </p:sp>
        <p:sp>
          <p:nvSpPr>
            <p:cNvPr id="8" name="Freeform 8"/>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defRPr/>
              </a:pPr>
              <a:endParaRPr lang="ru-RU"/>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ru-RU"/>
              </a:p>
            </p:txBody>
          </p:sp>
          <p:sp>
            <p:nvSpPr>
              <p:cNvPr id="11" name="Freeform 11"/>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12" name="Freeform 12"/>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ru-RU"/>
              </a:p>
            </p:txBody>
          </p:sp>
          <p:sp>
            <p:nvSpPr>
              <p:cNvPr id="13" name="Freeform 13"/>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defRPr/>
                </a:pPr>
                <a:endParaRPr lang="ru-RU"/>
              </a:p>
            </p:txBody>
          </p:sp>
          <p:sp>
            <p:nvSpPr>
              <p:cNvPr id="14" name="Freeform 14"/>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defRPr/>
                </a:pPr>
                <a:endParaRPr lang="ru-RU"/>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ru-RU"/>
              </a:p>
            </p:txBody>
          </p:sp>
        </p:grpSp>
      </p:grpSp>
      <p:sp>
        <p:nvSpPr>
          <p:cNvPr id="218128" name="Rectangle 16"/>
          <p:cNvSpPr>
            <a:spLocks noGrp="1" noChangeArrowheads="1"/>
          </p:cNvSpPr>
          <p:nvPr>
            <p:ph type="ctrTitle" sz="quarter"/>
          </p:nvPr>
        </p:nvSpPr>
        <p:spPr>
          <a:xfrm>
            <a:off x="1066800" y="1997075"/>
            <a:ext cx="7086600" cy="1431925"/>
          </a:xfrm>
        </p:spPr>
        <p:txBody>
          <a:bodyPr anchor="b"/>
          <a:lstStyle>
            <a:lvl1pPr>
              <a:defRPr/>
            </a:lvl1pPr>
          </a:lstStyle>
          <a:p>
            <a:r>
              <a:rPr lang="ru-RU"/>
              <a:t>Образец заголовка</a:t>
            </a:r>
          </a:p>
        </p:txBody>
      </p:sp>
      <p:sp>
        <p:nvSpPr>
          <p:cNvPr id="218129"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2" charset="2"/>
              <a:buNone/>
              <a:defRPr/>
            </a:lvl1pPr>
          </a:lstStyle>
          <a:p>
            <a:r>
              <a:rPr lang="ru-RU"/>
              <a:t>Образец подзаголовка</a:t>
            </a:r>
          </a:p>
        </p:txBody>
      </p:sp>
      <p:sp>
        <p:nvSpPr>
          <p:cNvPr id="18" name="Rectangle 18"/>
          <p:cNvSpPr>
            <a:spLocks noGrp="1" noChangeArrowheads="1"/>
          </p:cNvSpPr>
          <p:nvPr>
            <p:ph type="dt" sz="quarter" idx="10"/>
          </p:nvPr>
        </p:nvSpPr>
        <p:spPr/>
        <p:txBody>
          <a:bodyPr/>
          <a:lstStyle>
            <a:lvl1pPr>
              <a:defRPr smtClean="0"/>
            </a:lvl1pPr>
          </a:lstStyle>
          <a:p>
            <a:pPr>
              <a:defRPr/>
            </a:pPr>
            <a:endParaRPr lang="ru-RU"/>
          </a:p>
        </p:txBody>
      </p:sp>
      <p:sp>
        <p:nvSpPr>
          <p:cNvPr id="19" name="Rectangle 19"/>
          <p:cNvSpPr>
            <a:spLocks noGrp="1" noChangeArrowheads="1"/>
          </p:cNvSpPr>
          <p:nvPr>
            <p:ph type="ftr" sz="quarter" idx="11"/>
          </p:nvPr>
        </p:nvSpPr>
        <p:spPr>
          <a:xfrm>
            <a:off x="3352800" y="6248400"/>
            <a:ext cx="2895600" cy="457200"/>
          </a:xfrm>
        </p:spPr>
        <p:txBody>
          <a:bodyPr/>
          <a:lstStyle>
            <a:lvl1pPr>
              <a:defRPr smtClean="0"/>
            </a:lvl1pPr>
          </a:lstStyle>
          <a:p>
            <a:pPr>
              <a:defRPr/>
            </a:pPr>
            <a:endParaRPr lang="ru-RU"/>
          </a:p>
        </p:txBody>
      </p:sp>
      <p:sp>
        <p:nvSpPr>
          <p:cNvPr id="20" name="Rectangle 20"/>
          <p:cNvSpPr>
            <a:spLocks noGrp="1" noChangeArrowheads="1"/>
          </p:cNvSpPr>
          <p:nvPr>
            <p:ph type="sldNum" sz="quarter" idx="12"/>
          </p:nvPr>
        </p:nvSpPr>
        <p:spPr/>
        <p:txBody>
          <a:bodyPr/>
          <a:lstStyle>
            <a:lvl1pPr>
              <a:defRPr smtClean="0"/>
            </a:lvl1pPr>
          </a:lstStyle>
          <a:p>
            <a:pPr>
              <a:defRPr/>
            </a:pPr>
            <a:fld id="{1B613C3F-8CFF-4B16-A059-667732F51F04}" type="slidenum">
              <a:rPr lang="ru-RU"/>
              <a:pPr>
                <a:defRPr/>
              </a:pPr>
              <a:t>‹#›</a:t>
            </a:fld>
            <a:endParaRPr lang="ru-R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p>
        </p:txBody>
      </p:sp>
      <p:sp>
        <p:nvSpPr>
          <p:cNvPr id="5" name="Rectangle 18"/>
          <p:cNvSpPr>
            <a:spLocks noGrp="1" noChangeArrowheads="1"/>
          </p:cNvSpPr>
          <p:nvPr>
            <p:ph type="ftr" sz="quarter" idx="11"/>
          </p:nvPr>
        </p:nvSpPr>
        <p:spPr>
          <a:ln/>
        </p:spPr>
        <p:txBody>
          <a:bodyPr/>
          <a:lstStyle>
            <a:lvl1pPr>
              <a:defRPr/>
            </a:lvl1pPr>
          </a:lstStyle>
          <a:p>
            <a:pPr>
              <a:defRPr/>
            </a:pPr>
            <a:endParaRPr lang="ru-RU"/>
          </a:p>
        </p:txBody>
      </p:sp>
      <p:sp>
        <p:nvSpPr>
          <p:cNvPr id="6" name="Rectangle 19"/>
          <p:cNvSpPr>
            <a:spLocks noGrp="1" noChangeArrowheads="1"/>
          </p:cNvSpPr>
          <p:nvPr>
            <p:ph type="sldNum" sz="quarter" idx="12"/>
          </p:nvPr>
        </p:nvSpPr>
        <p:spPr>
          <a:ln/>
        </p:spPr>
        <p:txBody>
          <a:bodyPr/>
          <a:lstStyle>
            <a:lvl1pPr>
              <a:defRPr/>
            </a:lvl1pPr>
          </a:lstStyle>
          <a:p>
            <a:pPr>
              <a:defRPr/>
            </a:pPr>
            <a:fld id="{42205CB2-C82A-41E7-85F3-0F8AF5678412}" type="slidenum">
              <a:rPr lang="ru-RU"/>
              <a:pPr>
                <a:defRPr/>
              </a:pPr>
              <a:t>‹#›</a:t>
            </a:fld>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7"/>
          <p:cNvSpPr>
            <a:spLocks noGrp="1" noChangeArrowheads="1"/>
          </p:cNvSpPr>
          <p:nvPr>
            <p:ph type="dt" sz="half" idx="10"/>
          </p:nvPr>
        </p:nvSpPr>
        <p:spPr>
          <a:ln/>
        </p:spPr>
        <p:txBody>
          <a:bodyPr/>
          <a:lstStyle>
            <a:lvl1pPr>
              <a:defRPr/>
            </a:lvl1pPr>
          </a:lstStyle>
          <a:p>
            <a:pPr>
              <a:defRPr/>
            </a:pPr>
            <a:endParaRPr lang="ru-RU"/>
          </a:p>
        </p:txBody>
      </p:sp>
      <p:sp>
        <p:nvSpPr>
          <p:cNvPr id="5" name="Rectangle 18"/>
          <p:cNvSpPr>
            <a:spLocks noGrp="1" noChangeArrowheads="1"/>
          </p:cNvSpPr>
          <p:nvPr>
            <p:ph type="ftr" sz="quarter" idx="11"/>
          </p:nvPr>
        </p:nvSpPr>
        <p:spPr>
          <a:ln/>
        </p:spPr>
        <p:txBody>
          <a:bodyPr/>
          <a:lstStyle>
            <a:lvl1pPr>
              <a:defRPr/>
            </a:lvl1pPr>
          </a:lstStyle>
          <a:p>
            <a:pPr>
              <a:defRPr/>
            </a:pPr>
            <a:endParaRPr lang="ru-RU"/>
          </a:p>
        </p:txBody>
      </p:sp>
      <p:sp>
        <p:nvSpPr>
          <p:cNvPr id="6" name="Rectangle 19"/>
          <p:cNvSpPr>
            <a:spLocks noGrp="1" noChangeArrowheads="1"/>
          </p:cNvSpPr>
          <p:nvPr>
            <p:ph type="sldNum" sz="quarter" idx="12"/>
          </p:nvPr>
        </p:nvSpPr>
        <p:spPr>
          <a:ln/>
        </p:spPr>
        <p:txBody>
          <a:bodyPr/>
          <a:lstStyle>
            <a:lvl1pPr>
              <a:defRPr/>
            </a:lvl1pPr>
          </a:lstStyle>
          <a:p>
            <a:pPr>
              <a:defRPr/>
            </a:pPr>
            <a:fld id="{2023251D-F3E1-40F6-8F74-8FD011579B4C}"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128E3E43-C861-4893-96CA-C4DA6C658180}" type="slidenum">
              <a:rPr lang="ru-RU"/>
              <a:pPr>
                <a:defRPr/>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9149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7"/>
          <p:cNvSpPr>
            <a:spLocks noGrp="1" noChangeArrowheads="1"/>
          </p:cNvSpPr>
          <p:nvPr>
            <p:ph type="dt" sz="half" idx="10"/>
          </p:nvPr>
        </p:nvSpPr>
        <p:spPr>
          <a:ln/>
        </p:spPr>
        <p:txBody>
          <a:bodyPr/>
          <a:lstStyle>
            <a:lvl1pPr>
              <a:defRPr/>
            </a:lvl1pPr>
          </a:lstStyle>
          <a:p>
            <a:pPr>
              <a:defRPr/>
            </a:pPr>
            <a:endParaRPr lang="ru-RU"/>
          </a:p>
        </p:txBody>
      </p:sp>
      <p:sp>
        <p:nvSpPr>
          <p:cNvPr id="6" name="Rectangle 18"/>
          <p:cNvSpPr>
            <a:spLocks noGrp="1" noChangeArrowheads="1"/>
          </p:cNvSpPr>
          <p:nvPr>
            <p:ph type="ftr" sz="quarter" idx="11"/>
          </p:nvPr>
        </p:nvSpPr>
        <p:spPr>
          <a:ln/>
        </p:spPr>
        <p:txBody>
          <a:bodyPr/>
          <a:lstStyle>
            <a:lvl1pPr>
              <a:defRPr/>
            </a:lvl1pPr>
          </a:lstStyle>
          <a:p>
            <a:pPr>
              <a:defRPr/>
            </a:pPr>
            <a:endParaRPr lang="ru-RU"/>
          </a:p>
        </p:txBody>
      </p:sp>
      <p:sp>
        <p:nvSpPr>
          <p:cNvPr id="7" name="Rectangle 19"/>
          <p:cNvSpPr>
            <a:spLocks noGrp="1" noChangeArrowheads="1"/>
          </p:cNvSpPr>
          <p:nvPr>
            <p:ph type="sldNum" sz="quarter" idx="12"/>
          </p:nvPr>
        </p:nvSpPr>
        <p:spPr>
          <a:ln/>
        </p:spPr>
        <p:txBody>
          <a:bodyPr/>
          <a:lstStyle>
            <a:lvl1pPr>
              <a:defRPr/>
            </a:lvl1pPr>
          </a:lstStyle>
          <a:p>
            <a:pPr>
              <a:defRPr/>
            </a:pPr>
            <a:fld id="{C2067B0E-A9B1-4A8F-B61A-309F309EFD4F}" type="slidenum">
              <a:rPr lang="ru-RU"/>
              <a:pPr>
                <a:defRPr/>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7"/>
          <p:cNvSpPr>
            <a:spLocks noGrp="1" noChangeArrowheads="1"/>
          </p:cNvSpPr>
          <p:nvPr>
            <p:ph type="dt" sz="half" idx="10"/>
          </p:nvPr>
        </p:nvSpPr>
        <p:spPr>
          <a:ln/>
        </p:spPr>
        <p:txBody>
          <a:bodyPr/>
          <a:lstStyle>
            <a:lvl1pPr>
              <a:defRPr/>
            </a:lvl1pPr>
          </a:lstStyle>
          <a:p>
            <a:pPr>
              <a:defRPr/>
            </a:pPr>
            <a:endParaRPr lang="ru-RU"/>
          </a:p>
        </p:txBody>
      </p:sp>
      <p:sp>
        <p:nvSpPr>
          <p:cNvPr id="8" name="Rectangle 18"/>
          <p:cNvSpPr>
            <a:spLocks noGrp="1" noChangeArrowheads="1"/>
          </p:cNvSpPr>
          <p:nvPr>
            <p:ph type="ftr" sz="quarter" idx="11"/>
          </p:nvPr>
        </p:nvSpPr>
        <p:spPr>
          <a:ln/>
        </p:spPr>
        <p:txBody>
          <a:bodyPr/>
          <a:lstStyle>
            <a:lvl1pPr>
              <a:defRPr/>
            </a:lvl1pPr>
          </a:lstStyle>
          <a:p>
            <a:pPr>
              <a:defRPr/>
            </a:pPr>
            <a:endParaRPr lang="ru-RU"/>
          </a:p>
        </p:txBody>
      </p:sp>
      <p:sp>
        <p:nvSpPr>
          <p:cNvPr id="9" name="Rectangle 19"/>
          <p:cNvSpPr>
            <a:spLocks noGrp="1" noChangeArrowheads="1"/>
          </p:cNvSpPr>
          <p:nvPr>
            <p:ph type="sldNum" sz="quarter" idx="12"/>
          </p:nvPr>
        </p:nvSpPr>
        <p:spPr>
          <a:ln/>
        </p:spPr>
        <p:txBody>
          <a:bodyPr/>
          <a:lstStyle>
            <a:lvl1pPr>
              <a:defRPr/>
            </a:lvl1pPr>
          </a:lstStyle>
          <a:p>
            <a:pPr>
              <a:defRPr/>
            </a:pPr>
            <a:fld id="{187C41C0-E9A8-42B3-8748-5AAA62460E8B}" type="slidenum">
              <a:rPr lang="ru-RU"/>
              <a:pPr>
                <a:defRPr/>
              </a:pPr>
              <a:t>‹#›</a:t>
            </a:fld>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7"/>
          <p:cNvSpPr>
            <a:spLocks noGrp="1" noChangeArrowheads="1"/>
          </p:cNvSpPr>
          <p:nvPr>
            <p:ph type="dt" sz="half" idx="10"/>
          </p:nvPr>
        </p:nvSpPr>
        <p:spPr>
          <a:ln/>
        </p:spPr>
        <p:txBody>
          <a:bodyPr/>
          <a:lstStyle>
            <a:lvl1pPr>
              <a:defRPr/>
            </a:lvl1pPr>
          </a:lstStyle>
          <a:p>
            <a:pPr>
              <a:defRPr/>
            </a:pPr>
            <a:endParaRPr lang="ru-RU"/>
          </a:p>
        </p:txBody>
      </p:sp>
      <p:sp>
        <p:nvSpPr>
          <p:cNvPr id="4" name="Rectangle 18"/>
          <p:cNvSpPr>
            <a:spLocks noGrp="1" noChangeArrowheads="1"/>
          </p:cNvSpPr>
          <p:nvPr>
            <p:ph type="ftr" sz="quarter" idx="11"/>
          </p:nvPr>
        </p:nvSpPr>
        <p:spPr>
          <a:ln/>
        </p:spPr>
        <p:txBody>
          <a:bodyPr/>
          <a:lstStyle>
            <a:lvl1pPr>
              <a:defRPr/>
            </a:lvl1pPr>
          </a:lstStyle>
          <a:p>
            <a:pPr>
              <a:defRPr/>
            </a:pPr>
            <a:endParaRPr lang="ru-RU"/>
          </a:p>
        </p:txBody>
      </p:sp>
      <p:sp>
        <p:nvSpPr>
          <p:cNvPr id="5" name="Rectangle 19"/>
          <p:cNvSpPr>
            <a:spLocks noGrp="1" noChangeArrowheads="1"/>
          </p:cNvSpPr>
          <p:nvPr>
            <p:ph type="sldNum" sz="quarter" idx="12"/>
          </p:nvPr>
        </p:nvSpPr>
        <p:spPr>
          <a:ln/>
        </p:spPr>
        <p:txBody>
          <a:bodyPr/>
          <a:lstStyle>
            <a:lvl1pPr>
              <a:defRPr/>
            </a:lvl1pPr>
          </a:lstStyle>
          <a:p>
            <a:pPr>
              <a:defRPr/>
            </a:pPr>
            <a:fld id="{CE55673F-40BF-4E64-B93A-15C815DE82D6}" type="slidenum">
              <a:rPr lang="ru-RU"/>
              <a:pPr>
                <a:defRPr/>
              </a:pPr>
              <a:t>‹#›</a:t>
            </a:fld>
            <a:endParaRPr lang="ru-RU"/>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ru-RU"/>
          </a:p>
        </p:txBody>
      </p:sp>
      <p:sp>
        <p:nvSpPr>
          <p:cNvPr id="3" name="Rectangle 18"/>
          <p:cNvSpPr>
            <a:spLocks noGrp="1" noChangeArrowheads="1"/>
          </p:cNvSpPr>
          <p:nvPr>
            <p:ph type="ftr" sz="quarter" idx="11"/>
          </p:nvPr>
        </p:nvSpPr>
        <p:spPr>
          <a:ln/>
        </p:spPr>
        <p:txBody>
          <a:bodyPr/>
          <a:lstStyle>
            <a:lvl1pPr>
              <a:defRPr/>
            </a:lvl1pPr>
          </a:lstStyle>
          <a:p>
            <a:pPr>
              <a:defRPr/>
            </a:pPr>
            <a:endParaRPr lang="ru-RU"/>
          </a:p>
        </p:txBody>
      </p:sp>
      <p:sp>
        <p:nvSpPr>
          <p:cNvPr id="4" name="Rectangle 19"/>
          <p:cNvSpPr>
            <a:spLocks noGrp="1" noChangeArrowheads="1"/>
          </p:cNvSpPr>
          <p:nvPr>
            <p:ph type="sldNum" sz="quarter" idx="12"/>
          </p:nvPr>
        </p:nvSpPr>
        <p:spPr>
          <a:ln/>
        </p:spPr>
        <p:txBody>
          <a:bodyPr/>
          <a:lstStyle>
            <a:lvl1pPr>
              <a:defRPr/>
            </a:lvl1pPr>
          </a:lstStyle>
          <a:p>
            <a:pPr>
              <a:defRPr/>
            </a:pPr>
            <a:fld id="{9A9E82EB-A67E-40D0-AAA0-6E249A56EE58}" type="slidenum">
              <a:rPr lang="ru-RU"/>
              <a:pPr>
                <a:defRPr/>
              </a:pPr>
              <a:t>‹#›</a:t>
            </a:fld>
            <a:endParaRPr lang="ru-RU"/>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7"/>
          <p:cNvSpPr>
            <a:spLocks noGrp="1" noChangeArrowheads="1"/>
          </p:cNvSpPr>
          <p:nvPr>
            <p:ph type="dt" sz="half" idx="10"/>
          </p:nvPr>
        </p:nvSpPr>
        <p:spPr>
          <a:ln/>
        </p:spPr>
        <p:txBody>
          <a:bodyPr/>
          <a:lstStyle>
            <a:lvl1pPr>
              <a:defRPr/>
            </a:lvl1pPr>
          </a:lstStyle>
          <a:p>
            <a:pPr>
              <a:defRPr/>
            </a:pPr>
            <a:endParaRPr lang="ru-RU"/>
          </a:p>
        </p:txBody>
      </p:sp>
      <p:sp>
        <p:nvSpPr>
          <p:cNvPr id="6" name="Rectangle 18"/>
          <p:cNvSpPr>
            <a:spLocks noGrp="1" noChangeArrowheads="1"/>
          </p:cNvSpPr>
          <p:nvPr>
            <p:ph type="ftr" sz="quarter" idx="11"/>
          </p:nvPr>
        </p:nvSpPr>
        <p:spPr>
          <a:ln/>
        </p:spPr>
        <p:txBody>
          <a:bodyPr/>
          <a:lstStyle>
            <a:lvl1pPr>
              <a:defRPr/>
            </a:lvl1pPr>
          </a:lstStyle>
          <a:p>
            <a:pPr>
              <a:defRPr/>
            </a:pPr>
            <a:endParaRPr lang="ru-RU"/>
          </a:p>
        </p:txBody>
      </p:sp>
      <p:sp>
        <p:nvSpPr>
          <p:cNvPr id="7" name="Rectangle 19"/>
          <p:cNvSpPr>
            <a:spLocks noGrp="1" noChangeArrowheads="1"/>
          </p:cNvSpPr>
          <p:nvPr>
            <p:ph type="sldNum" sz="quarter" idx="12"/>
          </p:nvPr>
        </p:nvSpPr>
        <p:spPr>
          <a:ln/>
        </p:spPr>
        <p:txBody>
          <a:bodyPr/>
          <a:lstStyle>
            <a:lvl1pPr>
              <a:defRPr/>
            </a:lvl1pPr>
          </a:lstStyle>
          <a:p>
            <a:pPr>
              <a:defRPr/>
            </a:pPr>
            <a:fld id="{48AD6557-4695-4346-A7ED-57C7EDBCBCF1}" type="slidenum">
              <a:rPr lang="ru-RU"/>
              <a:pPr>
                <a:defRPr/>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7"/>
          <p:cNvSpPr>
            <a:spLocks noGrp="1" noChangeArrowheads="1"/>
          </p:cNvSpPr>
          <p:nvPr>
            <p:ph type="dt" sz="half" idx="10"/>
          </p:nvPr>
        </p:nvSpPr>
        <p:spPr>
          <a:ln/>
        </p:spPr>
        <p:txBody>
          <a:bodyPr/>
          <a:lstStyle>
            <a:lvl1pPr>
              <a:defRPr/>
            </a:lvl1pPr>
          </a:lstStyle>
          <a:p>
            <a:pPr>
              <a:defRPr/>
            </a:pPr>
            <a:endParaRPr lang="ru-RU"/>
          </a:p>
        </p:txBody>
      </p:sp>
      <p:sp>
        <p:nvSpPr>
          <p:cNvPr id="6" name="Rectangle 18"/>
          <p:cNvSpPr>
            <a:spLocks noGrp="1" noChangeArrowheads="1"/>
          </p:cNvSpPr>
          <p:nvPr>
            <p:ph type="ftr" sz="quarter" idx="11"/>
          </p:nvPr>
        </p:nvSpPr>
        <p:spPr>
          <a:ln/>
        </p:spPr>
        <p:txBody>
          <a:bodyPr/>
          <a:lstStyle>
            <a:lvl1pPr>
              <a:defRPr/>
            </a:lvl1pPr>
          </a:lstStyle>
          <a:p>
            <a:pPr>
              <a:defRPr/>
            </a:pPr>
            <a:endParaRPr lang="ru-RU"/>
          </a:p>
        </p:txBody>
      </p:sp>
      <p:sp>
        <p:nvSpPr>
          <p:cNvPr id="7" name="Rectangle 19"/>
          <p:cNvSpPr>
            <a:spLocks noGrp="1" noChangeArrowheads="1"/>
          </p:cNvSpPr>
          <p:nvPr>
            <p:ph type="sldNum" sz="quarter" idx="12"/>
          </p:nvPr>
        </p:nvSpPr>
        <p:spPr>
          <a:ln/>
        </p:spPr>
        <p:txBody>
          <a:bodyPr/>
          <a:lstStyle>
            <a:lvl1pPr>
              <a:defRPr/>
            </a:lvl1pPr>
          </a:lstStyle>
          <a:p>
            <a:pPr>
              <a:defRPr/>
            </a:pPr>
            <a:fld id="{E344888D-CDD4-404F-A20D-92F0B096989D}" type="slidenum">
              <a:rPr lang="ru-RU"/>
              <a:pPr>
                <a:defRPr/>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p>
        </p:txBody>
      </p:sp>
      <p:sp>
        <p:nvSpPr>
          <p:cNvPr id="5" name="Rectangle 18"/>
          <p:cNvSpPr>
            <a:spLocks noGrp="1" noChangeArrowheads="1"/>
          </p:cNvSpPr>
          <p:nvPr>
            <p:ph type="ftr" sz="quarter" idx="11"/>
          </p:nvPr>
        </p:nvSpPr>
        <p:spPr>
          <a:ln/>
        </p:spPr>
        <p:txBody>
          <a:bodyPr/>
          <a:lstStyle>
            <a:lvl1pPr>
              <a:defRPr/>
            </a:lvl1pPr>
          </a:lstStyle>
          <a:p>
            <a:pPr>
              <a:defRPr/>
            </a:pPr>
            <a:endParaRPr lang="ru-RU"/>
          </a:p>
        </p:txBody>
      </p:sp>
      <p:sp>
        <p:nvSpPr>
          <p:cNvPr id="6" name="Rectangle 19"/>
          <p:cNvSpPr>
            <a:spLocks noGrp="1" noChangeArrowheads="1"/>
          </p:cNvSpPr>
          <p:nvPr>
            <p:ph type="sldNum" sz="quarter" idx="12"/>
          </p:nvPr>
        </p:nvSpPr>
        <p:spPr>
          <a:ln/>
        </p:spPr>
        <p:txBody>
          <a:bodyPr/>
          <a:lstStyle>
            <a:lvl1pPr>
              <a:defRPr/>
            </a:lvl1pPr>
          </a:lstStyle>
          <a:p>
            <a:pPr>
              <a:defRPr/>
            </a:pPr>
            <a:fld id="{F54020D2-A630-47CE-BC53-30B922F35602}" type="slidenum">
              <a:rPr lang="ru-RU"/>
              <a:pPr>
                <a:defRPr/>
              </a:pPr>
              <a:t>‹#›</a:t>
            </a:fld>
            <a:endParaRPr lang="ru-RU"/>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24650" y="304800"/>
            <a:ext cx="1885950" cy="5791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066800" y="304800"/>
            <a:ext cx="5505450" cy="5791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p>
        </p:txBody>
      </p:sp>
      <p:sp>
        <p:nvSpPr>
          <p:cNvPr id="5" name="Rectangle 18"/>
          <p:cNvSpPr>
            <a:spLocks noGrp="1" noChangeArrowheads="1"/>
          </p:cNvSpPr>
          <p:nvPr>
            <p:ph type="ftr" sz="quarter" idx="11"/>
          </p:nvPr>
        </p:nvSpPr>
        <p:spPr>
          <a:ln/>
        </p:spPr>
        <p:txBody>
          <a:bodyPr/>
          <a:lstStyle>
            <a:lvl1pPr>
              <a:defRPr/>
            </a:lvl1pPr>
          </a:lstStyle>
          <a:p>
            <a:pPr>
              <a:defRPr/>
            </a:pPr>
            <a:endParaRPr lang="ru-RU"/>
          </a:p>
        </p:txBody>
      </p:sp>
      <p:sp>
        <p:nvSpPr>
          <p:cNvPr id="6" name="Rectangle 19"/>
          <p:cNvSpPr>
            <a:spLocks noGrp="1" noChangeArrowheads="1"/>
          </p:cNvSpPr>
          <p:nvPr>
            <p:ph type="sldNum" sz="quarter" idx="12"/>
          </p:nvPr>
        </p:nvSpPr>
        <p:spPr>
          <a:ln/>
        </p:spPr>
        <p:txBody>
          <a:bodyPr/>
          <a:lstStyle>
            <a:lvl1pPr>
              <a:defRPr/>
            </a:lvl1pPr>
          </a:lstStyle>
          <a:p>
            <a:pPr>
              <a:defRPr/>
            </a:pPr>
            <a:fld id="{F4F60981-7783-4EA8-AA12-FA8C54B39225}" type="slidenum">
              <a:rPr lang="ru-RU"/>
              <a:pPr>
                <a:defRPr/>
              </a:pPr>
              <a:t>‹#›</a:t>
            </a:fld>
            <a:endParaRPr lang="ru-RU"/>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41666" name="Rectangle 2"/>
          <p:cNvSpPr>
            <a:spLocks noGrp="1" noChangeArrowheads="1"/>
          </p:cNvSpPr>
          <p:nvPr>
            <p:ph type="ctrTitle" sz="quarter"/>
          </p:nvPr>
        </p:nvSpPr>
        <p:spPr>
          <a:xfrm>
            <a:off x="1066800" y="1997075"/>
            <a:ext cx="7086600" cy="1431925"/>
          </a:xfrm>
        </p:spPr>
        <p:txBody>
          <a:bodyPr anchor="b"/>
          <a:lstStyle>
            <a:lvl1pPr>
              <a:defRPr/>
            </a:lvl1pPr>
          </a:lstStyle>
          <a:p>
            <a:r>
              <a:rPr lang="ru-RU"/>
              <a:t>Образец заголовка</a:t>
            </a:r>
          </a:p>
        </p:txBody>
      </p:sp>
      <p:sp>
        <p:nvSpPr>
          <p:cNvPr id="241667" name="Rectangle 3"/>
          <p:cNvSpPr>
            <a:spLocks noGrp="1" noChangeArrowheads="1"/>
          </p:cNvSpPr>
          <p:nvPr>
            <p:ph type="subTitle" sz="quarter" idx="1"/>
          </p:nvPr>
        </p:nvSpPr>
        <p:spPr>
          <a:xfrm>
            <a:off x="1066800" y="3886200"/>
            <a:ext cx="6400800" cy="1752600"/>
          </a:xfrm>
        </p:spPr>
        <p:txBody>
          <a:bodyPr/>
          <a:lstStyle>
            <a:lvl1pPr marL="0" indent="0">
              <a:buFont typeface="Wingdings" pitchFamily="2" charset="2"/>
              <a:buNone/>
              <a:defRPr/>
            </a:lvl1pPr>
          </a:lstStyle>
          <a:p>
            <a:r>
              <a:rPr lang="ru-RU"/>
              <a:t>Образец подзаголовка</a:t>
            </a:r>
          </a:p>
        </p:txBody>
      </p:sp>
      <p:sp>
        <p:nvSpPr>
          <p:cNvPr id="4" name="Rectangle 4"/>
          <p:cNvSpPr>
            <a:spLocks noGrp="1" noChangeArrowheads="1"/>
          </p:cNvSpPr>
          <p:nvPr>
            <p:ph type="dt" sz="quarter" idx="10"/>
          </p:nvPr>
        </p:nvSpPr>
        <p:spPr/>
        <p:txBody>
          <a:bodyPr/>
          <a:lstStyle>
            <a:lvl1pPr>
              <a:defRPr smtClean="0"/>
            </a:lvl1pPr>
          </a:lstStyle>
          <a:p>
            <a:pPr>
              <a:defRPr/>
            </a:pPr>
            <a:endParaRPr lang="ru-RU"/>
          </a:p>
        </p:txBody>
      </p:sp>
      <p:sp>
        <p:nvSpPr>
          <p:cNvPr id="5" name="Rectangle 5"/>
          <p:cNvSpPr>
            <a:spLocks noGrp="1" noChangeArrowheads="1"/>
          </p:cNvSpPr>
          <p:nvPr>
            <p:ph type="ftr" sz="quarter" idx="11"/>
          </p:nvPr>
        </p:nvSpPr>
        <p:spPr>
          <a:xfrm>
            <a:off x="3352800" y="6248400"/>
            <a:ext cx="2895600" cy="457200"/>
          </a:xfrm>
        </p:spPr>
        <p:txBody>
          <a:bodyPr/>
          <a:lstStyle>
            <a:lvl1pPr>
              <a:defRPr smtClean="0"/>
            </a:lvl1pPr>
          </a:lstStyle>
          <a:p>
            <a:pPr>
              <a:defRPr/>
            </a:pPr>
            <a:endParaRPr lang="ru-RU"/>
          </a:p>
        </p:txBody>
      </p:sp>
      <p:sp>
        <p:nvSpPr>
          <p:cNvPr id="6" name="Rectangle 6"/>
          <p:cNvSpPr>
            <a:spLocks noGrp="1" noChangeArrowheads="1"/>
          </p:cNvSpPr>
          <p:nvPr>
            <p:ph type="sldNum" sz="quarter" idx="12"/>
          </p:nvPr>
        </p:nvSpPr>
        <p:spPr/>
        <p:txBody>
          <a:bodyPr/>
          <a:lstStyle>
            <a:lvl1pPr>
              <a:defRPr smtClean="0"/>
            </a:lvl1pPr>
          </a:lstStyle>
          <a:p>
            <a:pPr>
              <a:defRPr/>
            </a:pPr>
            <a:fld id="{901378DC-1847-4F4F-9494-A838C8F8BC26}" type="slidenum">
              <a:rPr lang="ru-RU"/>
              <a:pPr>
                <a:defRPr/>
              </a:pPr>
              <a:t>‹#›</a:t>
            </a:fld>
            <a:endParaRPr lang="ru-RU"/>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p>
        </p:txBody>
      </p:sp>
      <p:sp>
        <p:nvSpPr>
          <p:cNvPr id="5" name="Rectangle 18"/>
          <p:cNvSpPr>
            <a:spLocks noGrp="1" noChangeArrowheads="1"/>
          </p:cNvSpPr>
          <p:nvPr>
            <p:ph type="ftr" sz="quarter" idx="11"/>
          </p:nvPr>
        </p:nvSpPr>
        <p:spPr>
          <a:ln/>
        </p:spPr>
        <p:txBody>
          <a:bodyPr/>
          <a:lstStyle>
            <a:lvl1pPr>
              <a:defRPr/>
            </a:lvl1pPr>
          </a:lstStyle>
          <a:p>
            <a:pPr>
              <a:defRPr/>
            </a:pPr>
            <a:endParaRPr lang="ru-RU"/>
          </a:p>
        </p:txBody>
      </p:sp>
      <p:sp>
        <p:nvSpPr>
          <p:cNvPr id="6" name="Rectangle 19"/>
          <p:cNvSpPr>
            <a:spLocks noGrp="1" noChangeArrowheads="1"/>
          </p:cNvSpPr>
          <p:nvPr>
            <p:ph type="sldNum" sz="quarter" idx="12"/>
          </p:nvPr>
        </p:nvSpPr>
        <p:spPr>
          <a:ln/>
        </p:spPr>
        <p:txBody>
          <a:bodyPr/>
          <a:lstStyle>
            <a:lvl1pPr>
              <a:defRPr/>
            </a:lvl1pPr>
          </a:lstStyle>
          <a:p>
            <a:pPr>
              <a:defRPr/>
            </a:pPr>
            <a:fld id="{DEF338E8-A2B7-4830-B183-87066E37C8B2}"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5E2107E3-C631-4D4E-86D7-17F2A7ED480B}" type="slidenum">
              <a:rPr lang="ru-RU"/>
              <a:pPr>
                <a:defRPr/>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7"/>
          <p:cNvSpPr>
            <a:spLocks noGrp="1" noChangeArrowheads="1"/>
          </p:cNvSpPr>
          <p:nvPr>
            <p:ph type="dt" sz="half" idx="10"/>
          </p:nvPr>
        </p:nvSpPr>
        <p:spPr>
          <a:ln/>
        </p:spPr>
        <p:txBody>
          <a:bodyPr/>
          <a:lstStyle>
            <a:lvl1pPr>
              <a:defRPr/>
            </a:lvl1pPr>
          </a:lstStyle>
          <a:p>
            <a:pPr>
              <a:defRPr/>
            </a:pPr>
            <a:endParaRPr lang="ru-RU"/>
          </a:p>
        </p:txBody>
      </p:sp>
      <p:sp>
        <p:nvSpPr>
          <p:cNvPr id="5" name="Rectangle 18"/>
          <p:cNvSpPr>
            <a:spLocks noGrp="1" noChangeArrowheads="1"/>
          </p:cNvSpPr>
          <p:nvPr>
            <p:ph type="ftr" sz="quarter" idx="11"/>
          </p:nvPr>
        </p:nvSpPr>
        <p:spPr>
          <a:ln/>
        </p:spPr>
        <p:txBody>
          <a:bodyPr/>
          <a:lstStyle>
            <a:lvl1pPr>
              <a:defRPr/>
            </a:lvl1pPr>
          </a:lstStyle>
          <a:p>
            <a:pPr>
              <a:defRPr/>
            </a:pPr>
            <a:endParaRPr lang="ru-RU"/>
          </a:p>
        </p:txBody>
      </p:sp>
      <p:sp>
        <p:nvSpPr>
          <p:cNvPr id="6" name="Rectangle 19"/>
          <p:cNvSpPr>
            <a:spLocks noGrp="1" noChangeArrowheads="1"/>
          </p:cNvSpPr>
          <p:nvPr>
            <p:ph type="sldNum" sz="quarter" idx="12"/>
          </p:nvPr>
        </p:nvSpPr>
        <p:spPr>
          <a:ln/>
        </p:spPr>
        <p:txBody>
          <a:bodyPr/>
          <a:lstStyle>
            <a:lvl1pPr>
              <a:defRPr/>
            </a:lvl1pPr>
          </a:lstStyle>
          <a:p>
            <a:pPr>
              <a:defRPr/>
            </a:pPr>
            <a:fld id="{1A02C8CE-3AF4-4F5A-AF42-A70D2414BA68}" type="slidenum">
              <a:rPr lang="ru-RU"/>
              <a:pPr>
                <a:defRPr/>
              </a:pPr>
              <a:t>‹#›</a:t>
            </a:fld>
            <a:endParaRPr lang="ru-RU"/>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9149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7"/>
          <p:cNvSpPr>
            <a:spLocks noGrp="1" noChangeArrowheads="1"/>
          </p:cNvSpPr>
          <p:nvPr>
            <p:ph type="dt" sz="half" idx="10"/>
          </p:nvPr>
        </p:nvSpPr>
        <p:spPr>
          <a:ln/>
        </p:spPr>
        <p:txBody>
          <a:bodyPr/>
          <a:lstStyle>
            <a:lvl1pPr>
              <a:defRPr/>
            </a:lvl1pPr>
          </a:lstStyle>
          <a:p>
            <a:pPr>
              <a:defRPr/>
            </a:pPr>
            <a:endParaRPr lang="ru-RU"/>
          </a:p>
        </p:txBody>
      </p:sp>
      <p:sp>
        <p:nvSpPr>
          <p:cNvPr id="6" name="Rectangle 18"/>
          <p:cNvSpPr>
            <a:spLocks noGrp="1" noChangeArrowheads="1"/>
          </p:cNvSpPr>
          <p:nvPr>
            <p:ph type="ftr" sz="quarter" idx="11"/>
          </p:nvPr>
        </p:nvSpPr>
        <p:spPr>
          <a:ln/>
        </p:spPr>
        <p:txBody>
          <a:bodyPr/>
          <a:lstStyle>
            <a:lvl1pPr>
              <a:defRPr/>
            </a:lvl1pPr>
          </a:lstStyle>
          <a:p>
            <a:pPr>
              <a:defRPr/>
            </a:pPr>
            <a:endParaRPr lang="ru-RU"/>
          </a:p>
        </p:txBody>
      </p:sp>
      <p:sp>
        <p:nvSpPr>
          <p:cNvPr id="7" name="Rectangle 19"/>
          <p:cNvSpPr>
            <a:spLocks noGrp="1" noChangeArrowheads="1"/>
          </p:cNvSpPr>
          <p:nvPr>
            <p:ph type="sldNum" sz="quarter" idx="12"/>
          </p:nvPr>
        </p:nvSpPr>
        <p:spPr>
          <a:ln/>
        </p:spPr>
        <p:txBody>
          <a:bodyPr/>
          <a:lstStyle>
            <a:lvl1pPr>
              <a:defRPr/>
            </a:lvl1pPr>
          </a:lstStyle>
          <a:p>
            <a:pPr>
              <a:defRPr/>
            </a:pPr>
            <a:fld id="{0A0D274C-7245-42D0-B17A-9BAA0EFE470B}" type="slidenum">
              <a:rPr lang="ru-RU"/>
              <a:pPr>
                <a:defRPr/>
              </a:pPr>
              <a:t>‹#›</a:t>
            </a:fld>
            <a:endParaRPr lang="ru-RU"/>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7"/>
          <p:cNvSpPr>
            <a:spLocks noGrp="1" noChangeArrowheads="1"/>
          </p:cNvSpPr>
          <p:nvPr>
            <p:ph type="dt" sz="half" idx="10"/>
          </p:nvPr>
        </p:nvSpPr>
        <p:spPr>
          <a:ln/>
        </p:spPr>
        <p:txBody>
          <a:bodyPr/>
          <a:lstStyle>
            <a:lvl1pPr>
              <a:defRPr/>
            </a:lvl1pPr>
          </a:lstStyle>
          <a:p>
            <a:pPr>
              <a:defRPr/>
            </a:pPr>
            <a:endParaRPr lang="ru-RU"/>
          </a:p>
        </p:txBody>
      </p:sp>
      <p:sp>
        <p:nvSpPr>
          <p:cNvPr id="8" name="Rectangle 18"/>
          <p:cNvSpPr>
            <a:spLocks noGrp="1" noChangeArrowheads="1"/>
          </p:cNvSpPr>
          <p:nvPr>
            <p:ph type="ftr" sz="quarter" idx="11"/>
          </p:nvPr>
        </p:nvSpPr>
        <p:spPr>
          <a:ln/>
        </p:spPr>
        <p:txBody>
          <a:bodyPr/>
          <a:lstStyle>
            <a:lvl1pPr>
              <a:defRPr/>
            </a:lvl1pPr>
          </a:lstStyle>
          <a:p>
            <a:pPr>
              <a:defRPr/>
            </a:pPr>
            <a:endParaRPr lang="ru-RU"/>
          </a:p>
        </p:txBody>
      </p:sp>
      <p:sp>
        <p:nvSpPr>
          <p:cNvPr id="9" name="Rectangle 19"/>
          <p:cNvSpPr>
            <a:spLocks noGrp="1" noChangeArrowheads="1"/>
          </p:cNvSpPr>
          <p:nvPr>
            <p:ph type="sldNum" sz="quarter" idx="12"/>
          </p:nvPr>
        </p:nvSpPr>
        <p:spPr>
          <a:ln/>
        </p:spPr>
        <p:txBody>
          <a:bodyPr/>
          <a:lstStyle>
            <a:lvl1pPr>
              <a:defRPr/>
            </a:lvl1pPr>
          </a:lstStyle>
          <a:p>
            <a:pPr>
              <a:defRPr/>
            </a:pPr>
            <a:fld id="{8E20BD9A-19FA-4ABB-884F-58DDD2913921}" type="slidenum">
              <a:rPr lang="ru-RU"/>
              <a:pPr>
                <a:defRPr/>
              </a:pPr>
              <a:t>‹#›</a:t>
            </a:fld>
            <a:endParaRPr lang="ru-R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7"/>
          <p:cNvSpPr>
            <a:spLocks noGrp="1" noChangeArrowheads="1"/>
          </p:cNvSpPr>
          <p:nvPr>
            <p:ph type="dt" sz="half" idx="10"/>
          </p:nvPr>
        </p:nvSpPr>
        <p:spPr>
          <a:ln/>
        </p:spPr>
        <p:txBody>
          <a:bodyPr/>
          <a:lstStyle>
            <a:lvl1pPr>
              <a:defRPr/>
            </a:lvl1pPr>
          </a:lstStyle>
          <a:p>
            <a:pPr>
              <a:defRPr/>
            </a:pPr>
            <a:endParaRPr lang="ru-RU"/>
          </a:p>
        </p:txBody>
      </p:sp>
      <p:sp>
        <p:nvSpPr>
          <p:cNvPr id="4" name="Rectangle 18"/>
          <p:cNvSpPr>
            <a:spLocks noGrp="1" noChangeArrowheads="1"/>
          </p:cNvSpPr>
          <p:nvPr>
            <p:ph type="ftr" sz="quarter" idx="11"/>
          </p:nvPr>
        </p:nvSpPr>
        <p:spPr>
          <a:ln/>
        </p:spPr>
        <p:txBody>
          <a:bodyPr/>
          <a:lstStyle>
            <a:lvl1pPr>
              <a:defRPr/>
            </a:lvl1pPr>
          </a:lstStyle>
          <a:p>
            <a:pPr>
              <a:defRPr/>
            </a:pPr>
            <a:endParaRPr lang="ru-RU"/>
          </a:p>
        </p:txBody>
      </p:sp>
      <p:sp>
        <p:nvSpPr>
          <p:cNvPr id="5" name="Rectangle 19"/>
          <p:cNvSpPr>
            <a:spLocks noGrp="1" noChangeArrowheads="1"/>
          </p:cNvSpPr>
          <p:nvPr>
            <p:ph type="sldNum" sz="quarter" idx="12"/>
          </p:nvPr>
        </p:nvSpPr>
        <p:spPr>
          <a:ln/>
        </p:spPr>
        <p:txBody>
          <a:bodyPr/>
          <a:lstStyle>
            <a:lvl1pPr>
              <a:defRPr/>
            </a:lvl1pPr>
          </a:lstStyle>
          <a:p>
            <a:pPr>
              <a:defRPr/>
            </a:pPr>
            <a:fld id="{8B9B0AD8-B4B1-40C8-8A20-309A79E37706}" type="slidenum">
              <a:rPr lang="ru-RU"/>
              <a:pPr>
                <a:defRPr/>
              </a:pPr>
              <a:t>‹#›</a:t>
            </a:fld>
            <a:endParaRPr lang="ru-RU"/>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ru-RU"/>
          </a:p>
        </p:txBody>
      </p:sp>
      <p:sp>
        <p:nvSpPr>
          <p:cNvPr id="3" name="Rectangle 18"/>
          <p:cNvSpPr>
            <a:spLocks noGrp="1" noChangeArrowheads="1"/>
          </p:cNvSpPr>
          <p:nvPr>
            <p:ph type="ftr" sz="quarter" idx="11"/>
          </p:nvPr>
        </p:nvSpPr>
        <p:spPr>
          <a:ln/>
        </p:spPr>
        <p:txBody>
          <a:bodyPr/>
          <a:lstStyle>
            <a:lvl1pPr>
              <a:defRPr/>
            </a:lvl1pPr>
          </a:lstStyle>
          <a:p>
            <a:pPr>
              <a:defRPr/>
            </a:pPr>
            <a:endParaRPr lang="ru-RU"/>
          </a:p>
        </p:txBody>
      </p:sp>
      <p:sp>
        <p:nvSpPr>
          <p:cNvPr id="4" name="Rectangle 19"/>
          <p:cNvSpPr>
            <a:spLocks noGrp="1" noChangeArrowheads="1"/>
          </p:cNvSpPr>
          <p:nvPr>
            <p:ph type="sldNum" sz="quarter" idx="12"/>
          </p:nvPr>
        </p:nvSpPr>
        <p:spPr>
          <a:ln/>
        </p:spPr>
        <p:txBody>
          <a:bodyPr/>
          <a:lstStyle>
            <a:lvl1pPr>
              <a:defRPr/>
            </a:lvl1pPr>
          </a:lstStyle>
          <a:p>
            <a:pPr>
              <a:defRPr/>
            </a:pPr>
            <a:fld id="{359EF7EA-0771-4D66-BB51-A96B08C24330}" type="slidenum">
              <a:rPr lang="ru-RU"/>
              <a:pPr>
                <a:defRPr/>
              </a:pPr>
              <a:t>‹#›</a:t>
            </a:fld>
            <a:endParaRPr lang="ru-RU"/>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7"/>
          <p:cNvSpPr>
            <a:spLocks noGrp="1" noChangeArrowheads="1"/>
          </p:cNvSpPr>
          <p:nvPr>
            <p:ph type="dt" sz="half" idx="10"/>
          </p:nvPr>
        </p:nvSpPr>
        <p:spPr>
          <a:ln/>
        </p:spPr>
        <p:txBody>
          <a:bodyPr/>
          <a:lstStyle>
            <a:lvl1pPr>
              <a:defRPr/>
            </a:lvl1pPr>
          </a:lstStyle>
          <a:p>
            <a:pPr>
              <a:defRPr/>
            </a:pPr>
            <a:endParaRPr lang="ru-RU"/>
          </a:p>
        </p:txBody>
      </p:sp>
      <p:sp>
        <p:nvSpPr>
          <p:cNvPr id="6" name="Rectangle 18"/>
          <p:cNvSpPr>
            <a:spLocks noGrp="1" noChangeArrowheads="1"/>
          </p:cNvSpPr>
          <p:nvPr>
            <p:ph type="ftr" sz="quarter" idx="11"/>
          </p:nvPr>
        </p:nvSpPr>
        <p:spPr>
          <a:ln/>
        </p:spPr>
        <p:txBody>
          <a:bodyPr/>
          <a:lstStyle>
            <a:lvl1pPr>
              <a:defRPr/>
            </a:lvl1pPr>
          </a:lstStyle>
          <a:p>
            <a:pPr>
              <a:defRPr/>
            </a:pPr>
            <a:endParaRPr lang="ru-RU"/>
          </a:p>
        </p:txBody>
      </p:sp>
      <p:sp>
        <p:nvSpPr>
          <p:cNvPr id="7" name="Rectangle 19"/>
          <p:cNvSpPr>
            <a:spLocks noGrp="1" noChangeArrowheads="1"/>
          </p:cNvSpPr>
          <p:nvPr>
            <p:ph type="sldNum" sz="quarter" idx="12"/>
          </p:nvPr>
        </p:nvSpPr>
        <p:spPr>
          <a:ln/>
        </p:spPr>
        <p:txBody>
          <a:bodyPr/>
          <a:lstStyle>
            <a:lvl1pPr>
              <a:defRPr/>
            </a:lvl1pPr>
          </a:lstStyle>
          <a:p>
            <a:pPr>
              <a:defRPr/>
            </a:pPr>
            <a:fld id="{D3156738-823D-42A1-9CA4-8AD7402140D8}" type="slidenum">
              <a:rPr lang="ru-RU"/>
              <a:pPr>
                <a:defRPr/>
              </a:pPr>
              <a:t>‹#›</a:t>
            </a:fld>
            <a:endParaRPr lang="ru-RU"/>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7"/>
          <p:cNvSpPr>
            <a:spLocks noGrp="1" noChangeArrowheads="1"/>
          </p:cNvSpPr>
          <p:nvPr>
            <p:ph type="dt" sz="half" idx="10"/>
          </p:nvPr>
        </p:nvSpPr>
        <p:spPr>
          <a:ln/>
        </p:spPr>
        <p:txBody>
          <a:bodyPr/>
          <a:lstStyle>
            <a:lvl1pPr>
              <a:defRPr/>
            </a:lvl1pPr>
          </a:lstStyle>
          <a:p>
            <a:pPr>
              <a:defRPr/>
            </a:pPr>
            <a:endParaRPr lang="ru-RU"/>
          </a:p>
        </p:txBody>
      </p:sp>
      <p:sp>
        <p:nvSpPr>
          <p:cNvPr id="6" name="Rectangle 18"/>
          <p:cNvSpPr>
            <a:spLocks noGrp="1" noChangeArrowheads="1"/>
          </p:cNvSpPr>
          <p:nvPr>
            <p:ph type="ftr" sz="quarter" idx="11"/>
          </p:nvPr>
        </p:nvSpPr>
        <p:spPr>
          <a:ln/>
        </p:spPr>
        <p:txBody>
          <a:bodyPr/>
          <a:lstStyle>
            <a:lvl1pPr>
              <a:defRPr/>
            </a:lvl1pPr>
          </a:lstStyle>
          <a:p>
            <a:pPr>
              <a:defRPr/>
            </a:pPr>
            <a:endParaRPr lang="ru-RU"/>
          </a:p>
        </p:txBody>
      </p:sp>
      <p:sp>
        <p:nvSpPr>
          <p:cNvPr id="7" name="Rectangle 19"/>
          <p:cNvSpPr>
            <a:spLocks noGrp="1" noChangeArrowheads="1"/>
          </p:cNvSpPr>
          <p:nvPr>
            <p:ph type="sldNum" sz="quarter" idx="12"/>
          </p:nvPr>
        </p:nvSpPr>
        <p:spPr>
          <a:ln/>
        </p:spPr>
        <p:txBody>
          <a:bodyPr/>
          <a:lstStyle>
            <a:lvl1pPr>
              <a:defRPr/>
            </a:lvl1pPr>
          </a:lstStyle>
          <a:p>
            <a:pPr>
              <a:defRPr/>
            </a:pPr>
            <a:fld id="{49D3BE9F-38B7-4473-A600-8C34B8A02586}" type="slidenum">
              <a:rPr lang="ru-RU"/>
              <a:pPr>
                <a:defRPr/>
              </a:pPr>
              <a:t>‹#›</a:t>
            </a:fld>
            <a:endParaRPr lang="ru-RU"/>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p>
        </p:txBody>
      </p:sp>
      <p:sp>
        <p:nvSpPr>
          <p:cNvPr id="5" name="Rectangle 18"/>
          <p:cNvSpPr>
            <a:spLocks noGrp="1" noChangeArrowheads="1"/>
          </p:cNvSpPr>
          <p:nvPr>
            <p:ph type="ftr" sz="quarter" idx="11"/>
          </p:nvPr>
        </p:nvSpPr>
        <p:spPr>
          <a:ln/>
        </p:spPr>
        <p:txBody>
          <a:bodyPr/>
          <a:lstStyle>
            <a:lvl1pPr>
              <a:defRPr/>
            </a:lvl1pPr>
          </a:lstStyle>
          <a:p>
            <a:pPr>
              <a:defRPr/>
            </a:pPr>
            <a:endParaRPr lang="ru-RU"/>
          </a:p>
        </p:txBody>
      </p:sp>
      <p:sp>
        <p:nvSpPr>
          <p:cNvPr id="6" name="Rectangle 19"/>
          <p:cNvSpPr>
            <a:spLocks noGrp="1" noChangeArrowheads="1"/>
          </p:cNvSpPr>
          <p:nvPr>
            <p:ph type="sldNum" sz="quarter" idx="12"/>
          </p:nvPr>
        </p:nvSpPr>
        <p:spPr>
          <a:ln/>
        </p:spPr>
        <p:txBody>
          <a:bodyPr/>
          <a:lstStyle>
            <a:lvl1pPr>
              <a:defRPr/>
            </a:lvl1pPr>
          </a:lstStyle>
          <a:p>
            <a:pPr>
              <a:defRPr/>
            </a:pPr>
            <a:fld id="{8979CB58-E192-4D65-B91C-149E41CC4619}" type="slidenum">
              <a:rPr lang="ru-RU"/>
              <a:pPr>
                <a:defRPr/>
              </a:pPr>
              <a:t>‹#›</a:t>
            </a:fld>
            <a:endParaRPr lang="ru-RU"/>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24650" y="304800"/>
            <a:ext cx="1885950" cy="5791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066800" y="304800"/>
            <a:ext cx="5505450" cy="5791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p>
        </p:txBody>
      </p:sp>
      <p:sp>
        <p:nvSpPr>
          <p:cNvPr id="5" name="Rectangle 18"/>
          <p:cNvSpPr>
            <a:spLocks noGrp="1" noChangeArrowheads="1"/>
          </p:cNvSpPr>
          <p:nvPr>
            <p:ph type="ftr" sz="quarter" idx="11"/>
          </p:nvPr>
        </p:nvSpPr>
        <p:spPr>
          <a:ln/>
        </p:spPr>
        <p:txBody>
          <a:bodyPr/>
          <a:lstStyle>
            <a:lvl1pPr>
              <a:defRPr/>
            </a:lvl1pPr>
          </a:lstStyle>
          <a:p>
            <a:pPr>
              <a:defRPr/>
            </a:pPr>
            <a:endParaRPr lang="ru-RU"/>
          </a:p>
        </p:txBody>
      </p:sp>
      <p:sp>
        <p:nvSpPr>
          <p:cNvPr id="6" name="Rectangle 19"/>
          <p:cNvSpPr>
            <a:spLocks noGrp="1" noChangeArrowheads="1"/>
          </p:cNvSpPr>
          <p:nvPr>
            <p:ph type="sldNum" sz="quarter" idx="12"/>
          </p:nvPr>
        </p:nvSpPr>
        <p:spPr>
          <a:ln/>
        </p:spPr>
        <p:txBody>
          <a:bodyPr/>
          <a:lstStyle>
            <a:lvl1pPr>
              <a:defRPr/>
            </a:lvl1pPr>
          </a:lstStyle>
          <a:p>
            <a:pPr>
              <a:defRPr/>
            </a:pPr>
            <a:fld id="{455E1239-39B2-4897-BD83-65CD6A41F933}" type="slidenum">
              <a:rPr lang="ru-RU"/>
              <a:pPr>
                <a:defRPr/>
              </a:pPr>
              <a:t>‹#›</a:t>
            </a:fld>
            <a:endParaRPr lang="ru-R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94E0697-86C0-49BF-A853-628282201418}"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F174BA36-00E1-4104-BBCC-615800688FEE}" type="slidenum">
              <a:rPr lang="ru-RU"/>
              <a:pPr>
                <a:defRPr/>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8ED4997-BF01-42DA-9F30-080D982FB24C}" type="slidenum">
              <a:rPr lang="en-GB"/>
              <a:pPr>
                <a:defRPr/>
              </a:pPr>
              <a:t>‹#›</a:t>
            </a:fld>
            <a:endParaRPr lang="en-GB"/>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B7C03E5-307A-44CF-8B96-E138F99A934E}" type="slidenum">
              <a:rPr lang="en-GB"/>
              <a:pPr>
                <a:defRPr/>
              </a:pPr>
              <a:t>‹#›</a:t>
            </a:fld>
            <a:endParaRPr lang="en-GB"/>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0" y="16002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C1F71C13-B012-4626-9A01-1717D4B1BA72}" type="slidenum">
              <a:rPr lang="en-GB"/>
              <a:pPr>
                <a:defRPr/>
              </a:pPr>
              <a:t>‹#›</a:t>
            </a:fld>
            <a:endParaRPr lang="en-GB"/>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328F1B0-7742-45AD-99A2-BC78E83CAD8C}" type="slidenum">
              <a:rPr lang="en-GB"/>
              <a:pPr>
                <a:defRPr/>
              </a:pPr>
              <a:t>‹#›</a:t>
            </a:fld>
            <a:endParaRPr lang="en-GB"/>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1EF0BA70-E220-46B7-A0F0-F4E0738D60D2}" type="slidenum">
              <a:rPr lang="en-GB"/>
              <a:pPr>
                <a:defRPr/>
              </a:pPr>
              <a:t>‹#›</a:t>
            </a:fld>
            <a:endParaRPr lang="en-GB"/>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F3695BA9-4EBD-45E8-8212-BCFAB35EE543}" type="slidenum">
              <a:rPr lang="en-GB"/>
              <a:pPr>
                <a:defRPr/>
              </a:pPr>
              <a:t>‹#›</a:t>
            </a:fld>
            <a:endParaRPr lang="en-GB"/>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F87B7325-1AC9-4AFA-A9E2-F068BAFCE66C}" type="slidenum">
              <a:rPr lang="en-GB"/>
              <a:pPr>
                <a:defRPr/>
              </a:pPr>
              <a:t>‹#›</a:t>
            </a:fld>
            <a:endParaRPr lang="en-GB"/>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FC1D53B-2E8E-42DF-B0E1-88BFC9A3848F}" type="slidenum">
              <a:rPr lang="en-GB"/>
              <a:pPr>
                <a:defRPr/>
              </a:pPr>
              <a:t>‹#›</a:t>
            </a:fld>
            <a:endParaRPr lang="en-GB"/>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EE4BFF7-574C-4F22-B006-BEE0F32CD64F}" type="slidenum">
              <a:rPr lang="en-GB"/>
              <a:pPr>
                <a:defRPr/>
              </a:pPr>
              <a:t>‹#›</a:t>
            </a:fld>
            <a:endParaRPr lang="en-GB"/>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0"/>
            <a:ext cx="2286000" cy="5562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0" y="0"/>
            <a:ext cx="6705600" cy="5562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B23FC7B-CF00-4868-9ED0-23627B819915}"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E3A4E6F5-516B-4287-9F6A-F7E802B2E370}" type="slidenum">
              <a:rPr lang="ru-RU"/>
              <a:pPr>
                <a:defRPr/>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6659F6B-078C-4DD7-85D4-E0F870939FFC}" type="slidenum">
              <a:rPr lang="en-US"/>
              <a:pPr>
                <a:defRPr/>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1F8E492-0DF0-4817-A872-696C49E87656}" type="slidenum">
              <a:rPr lang="en-US"/>
              <a:pPr>
                <a:defRPr/>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6EC41B-3D07-45CD-9AF6-28DD1650D6ED}" type="slidenum">
              <a:rPr lang="en-US"/>
              <a:pPr>
                <a:defRPr/>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12BE85-60B9-4DB9-AE01-662E33A92F69}" type="slidenum">
              <a:rPr lang="en-US"/>
              <a:pPr>
                <a:defRPr/>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E225667-805C-4213-BF7F-84932E7EF886}" type="slidenum">
              <a:rPr lang="en-US"/>
              <a:pPr>
                <a:defRPr/>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AE0C429-83BF-4B93-A450-242495BF2047}" type="slidenum">
              <a:rPr lang="en-US"/>
              <a:pPr>
                <a:defRPr/>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BA737F0-49E3-406E-96EB-6ACB9D0A2670}" type="slidenum">
              <a:rPr lang="en-US"/>
              <a:pPr>
                <a:defRPr/>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3D5DB56-7792-41C0-9666-D5BDC124BE52}" type="slidenum">
              <a:rPr lang="en-US"/>
              <a:pPr>
                <a:defRPr/>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7166339-D189-4969-999F-BA8D97814CF0}" type="slidenum">
              <a:rPr lang="en-US"/>
              <a:pPr>
                <a:defRPr/>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3598A3-F43C-4D8C-9D3E-B84E87F7118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82DA9BF-7F89-4EEC-A046-78369ECAE2DF}" type="slidenum">
              <a:rPr lang="ru-RU"/>
              <a:pPr>
                <a:defRPr/>
              </a:pPr>
              <a:t>‹#›</a:t>
            </a:fld>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EFF549C-7758-4884-B0F4-135CC06F05AE}" type="slidenum">
              <a:rPr lang="en-US"/>
              <a:pPr>
                <a:defRPr/>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4B011589-76AF-4B40-B606-566D139DA506}"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A9C78A19-25F9-4868-B8FA-1D50D02F6C31}"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solidFill>
                <a:srgbClr val="FFFFFF"/>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FFFFFF"/>
              </a:solidFill>
            </a:endParaRPr>
          </a:p>
        </p:txBody>
      </p:sp>
      <p:sp>
        <p:nvSpPr>
          <p:cNvPr id="6" name="Номер слайда 5"/>
          <p:cNvSpPr>
            <a:spLocks noGrp="1"/>
          </p:cNvSpPr>
          <p:nvPr>
            <p:ph type="sldNum" sz="quarter" idx="12"/>
          </p:nvPr>
        </p:nvSpPr>
        <p:spPr/>
        <p:txBody>
          <a:bodyPr/>
          <a:lstStyle>
            <a:lvl1pPr>
              <a:defRPr/>
            </a:lvl1pPr>
          </a:lstStyle>
          <a:p>
            <a:fld id="{071592CA-D05B-4BBD-ABDD-C49261DEFDEC}"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EFB9C4FF-5492-47A9-8B9A-41A3F2981D4D}"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solidFill>
                <a:srgbClr val="FFFFFF"/>
              </a:solidFill>
            </a:endParaRPr>
          </a:p>
        </p:txBody>
      </p:sp>
      <p:sp>
        <p:nvSpPr>
          <p:cNvPr id="8" name="Нижний колонтитул 7"/>
          <p:cNvSpPr>
            <a:spLocks noGrp="1"/>
          </p:cNvSpPr>
          <p:nvPr>
            <p:ph type="ftr" sz="quarter" idx="11"/>
          </p:nvPr>
        </p:nvSpPr>
        <p:spPr/>
        <p:txBody>
          <a:bodyPr/>
          <a:lstStyle>
            <a:lvl1pPr>
              <a:defRPr/>
            </a:lvl1pPr>
          </a:lstStyle>
          <a:p>
            <a:endParaRPr lang="ru-RU">
              <a:solidFill>
                <a:srgbClr val="FFFFFF"/>
              </a:solidFill>
            </a:endParaRPr>
          </a:p>
        </p:txBody>
      </p:sp>
      <p:sp>
        <p:nvSpPr>
          <p:cNvPr id="9" name="Номер слайда 8"/>
          <p:cNvSpPr>
            <a:spLocks noGrp="1"/>
          </p:cNvSpPr>
          <p:nvPr>
            <p:ph type="sldNum" sz="quarter" idx="12"/>
          </p:nvPr>
        </p:nvSpPr>
        <p:spPr/>
        <p:txBody>
          <a:bodyPr/>
          <a:lstStyle>
            <a:lvl1pPr>
              <a:defRPr/>
            </a:lvl1pPr>
          </a:lstStyle>
          <a:p>
            <a:fld id="{BF309613-3146-434C-A05E-E5284A1687FD}"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solidFill>
                <a:srgbClr val="FFFFFF"/>
              </a:solidFill>
            </a:endParaRPr>
          </a:p>
        </p:txBody>
      </p:sp>
      <p:sp>
        <p:nvSpPr>
          <p:cNvPr id="4" name="Нижний колонтитул 3"/>
          <p:cNvSpPr>
            <a:spLocks noGrp="1"/>
          </p:cNvSpPr>
          <p:nvPr>
            <p:ph type="ftr" sz="quarter" idx="11"/>
          </p:nvPr>
        </p:nvSpPr>
        <p:spPr/>
        <p:txBody>
          <a:bodyPr/>
          <a:lstStyle>
            <a:lvl1pPr>
              <a:defRPr/>
            </a:lvl1pPr>
          </a:lstStyle>
          <a:p>
            <a:endParaRPr lang="ru-RU">
              <a:solidFill>
                <a:srgbClr val="FFFFFF"/>
              </a:solidFill>
            </a:endParaRPr>
          </a:p>
        </p:txBody>
      </p:sp>
      <p:sp>
        <p:nvSpPr>
          <p:cNvPr id="5" name="Номер слайда 4"/>
          <p:cNvSpPr>
            <a:spLocks noGrp="1"/>
          </p:cNvSpPr>
          <p:nvPr>
            <p:ph type="sldNum" sz="quarter" idx="12"/>
          </p:nvPr>
        </p:nvSpPr>
        <p:spPr/>
        <p:txBody>
          <a:bodyPr/>
          <a:lstStyle>
            <a:lvl1pPr>
              <a:defRPr/>
            </a:lvl1pPr>
          </a:lstStyle>
          <a:p>
            <a:fld id="{913B789C-D6D2-4751-A7B4-BF2381FB4A33}"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solidFill>
                <a:srgbClr val="FFFFFF"/>
              </a:solidFill>
            </a:endParaRPr>
          </a:p>
        </p:txBody>
      </p:sp>
      <p:sp>
        <p:nvSpPr>
          <p:cNvPr id="3" name="Нижний колонтитул 2"/>
          <p:cNvSpPr>
            <a:spLocks noGrp="1"/>
          </p:cNvSpPr>
          <p:nvPr>
            <p:ph type="ftr" sz="quarter" idx="11"/>
          </p:nvPr>
        </p:nvSpPr>
        <p:spPr/>
        <p:txBody>
          <a:bodyPr/>
          <a:lstStyle>
            <a:lvl1pPr>
              <a:defRPr/>
            </a:lvl1pPr>
          </a:lstStyle>
          <a:p>
            <a:endParaRPr lang="ru-RU">
              <a:solidFill>
                <a:srgbClr val="FFFFFF"/>
              </a:solidFill>
            </a:endParaRPr>
          </a:p>
        </p:txBody>
      </p:sp>
      <p:sp>
        <p:nvSpPr>
          <p:cNvPr id="4" name="Номер слайда 3"/>
          <p:cNvSpPr>
            <a:spLocks noGrp="1"/>
          </p:cNvSpPr>
          <p:nvPr>
            <p:ph type="sldNum" sz="quarter" idx="12"/>
          </p:nvPr>
        </p:nvSpPr>
        <p:spPr/>
        <p:txBody>
          <a:bodyPr/>
          <a:lstStyle>
            <a:lvl1pPr>
              <a:defRPr/>
            </a:lvl1pPr>
          </a:lstStyle>
          <a:p>
            <a:fld id="{43C4E807-AB9C-410E-9835-D7E7F52A82E6}"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72F37406-6A6A-42DF-B13B-4B0B0ABC33A6}" type="slidenum">
              <a:rPr lang="ru-RU">
                <a:solidFill>
                  <a:srgbClr val="FFFFFF"/>
                </a:solidFill>
              </a:rPr>
              <a:pPr/>
              <a:t>‹#›</a:t>
            </a:fld>
            <a:endParaRPr lang="ru-RU">
              <a:solidFill>
                <a:srgbClr val="FFFFFF"/>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FFFFFF"/>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FFFFFF"/>
              </a:solidFill>
            </a:endParaRPr>
          </a:p>
        </p:txBody>
      </p:sp>
      <p:sp>
        <p:nvSpPr>
          <p:cNvPr id="7" name="Номер слайда 6"/>
          <p:cNvSpPr>
            <a:spLocks noGrp="1"/>
          </p:cNvSpPr>
          <p:nvPr>
            <p:ph type="sldNum" sz="quarter" idx="12"/>
          </p:nvPr>
        </p:nvSpPr>
        <p:spPr/>
        <p:txBody>
          <a:bodyPr/>
          <a:lstStyle>
            <a:lvl1pPr>
              <a:defRPr/>
            </a:lvl1pPr>
          </a:lstStyle>
          <a:p>
            <a:fld id="{EEE2876E-DA5F-47EA-9B3F-AA68F62246BB}" type="slidenum">
              <a:rPr lang="ru-RU">
                <a:solidFill>
                  <a:srgbClr val="FFFFFF"/>
                </a:solidFill>
              </a:rPr>
              <a:pPr/>
              <a:t>‹#›</a:t>
            </a:fld>
            <a:endParaRPr lang="ru-RU">
              <a:solidFill>
                <a:srgbClr val="FFFFFF"/>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2.xml"/><Relationship Id="rId12" Type="http://schemas.openxmlformats.org/officeDocument/2006/relationships/theme" Target="../theme/theme10.xml"/><Relationship Id="rId1" Type="http://schemas.openxmlformats.org/officeDocument/2006/relationships/slideLayout" Target="../slideLayouts/slideLayout102.xml"/><Relationship Id="rId2" Type="http://schemas.openxmlformats.org/officeDocument/2006/relationships/slideLayout" Target="../slideLayouts/slideLayout103.xml"/><Relationship Id="rId3" Type="http://schemas.openxmlformats.org/officeDocument/2006/relationships/slideLayout" Target="../slideLayouts/slideLayout104.xml"/><Relationship Id="rId4" Type="http://schemas.openxmlformats.org/officeDocument/2006/relationships/slideLayout" Target="../slideLayouts/slideLayout105.xml"/><Relationship Id="rId5" Type="http://schemas.openxmlformats.org/officeDocument/2006/relationships/slideLayout" Target="../slideLayouts/slideLayout106.xml"/><Relationship Id="rId6" Type="http://schemas.openxmlformats.org/officeDocument/2006/relationships/slideLayout" Target="../slideLayouts/slideLayout107.xml"/><Relationship Id="rId7" Type="http://schemas.openxmlformats.org/officeDocument/2006/relationships/slideLayout" Target="../slideLayouts/slideLayout108.xml"/><Relationship Id="rId8" Type="http://schemas.openxmlformats.org/officeDocument/2006/relationships/slideLayout" Target="../slideLayouts/slideLayout109.xml"/><Relationship Id="rId9" Type="http://schemas.openxmlformats.org/officeDocument/2006/relationships/slideLayout" Target="../slideLayouts/slideLayout110.xml"/><Relationship Id="rId10"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3.xml"/><Relationship Id="rId12" Type="http://schemas.openxmlformats.org/officeDocument/2006/relationships/slideLayout" Target="../slideLayouts/slideLayout124.xml"/><Relationship Id="rId13" Type="http://schemas.openxmlformats.org/officeDocument/2006/relationships/theme" Target="../theme/theme11.xml"/><Relationship Id="rId1" Type="http://schemas.openxmlformats.org/officeDocument/2006/relationships/slideLayout" Target="../slideLayouts/slideLayout113.xml"/><Relationship Id="rId2" Type="http://schemas.openxmlformats.org/officeDocument/2006/relationships/slideLayout" Target="../slideLayouts/slideLayout114.xml"/><Relationship Id="rId3" Type="http://schemas.openxmlformats.org/officeDocument/2006/relationships/slideLayout" Target="../slideLayouts/slideLayout115.xml"/><Relationship Id="rId4" Type="http://schemas.openxmlformats.org/officeDocument/2006/relationships/slideLayout" Target="../slideLayouts/slideLayout116.xml"/><Relationship Id="rId5" Type="http://schemas.openxmlformats.org/officeDocument/2006/relationships/slideLayout" Target="../slideLayouts/slideLayout117.xml"/><Relationship Id="rId6" Type="http://schemas.openxmlformats.org/officeDocument/2006/relationships/slideLayout" Target="../slideLayouts/slideLayout118.xml"/><Relationship Id="rId7" Type="http://schemas.openxmlformats.org/officeDocument/2006/relationships/slideLayout" Target="../slideLayouts/slideLayout119.xml"/><Relationship Id="rId8" Type="http://schemas.openxmlformats.org/officeDocument/2006/relationships/slideLayout" Target="../slideLayouts/slideLayout120.xml"/><Relationship Id="rId9" Type="http://schemas.openxmlformats.org/officeDocument/2006/relationships/slideLayout" Target="../slideLayouts/slideLayout121.xml"/><Relationship Id="rId10"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5.xml"/><Relationship Id="rId12" Type="http://schemas.openxmlformats.org/officeDocument/2006/relationships/theme" Target="../theme/theme12.xml"/><Relationship Id="rId1" Type="http://schemas.openxmlformats.org/officeDocument/2006/relationships/slideLayout" Target="../slideLayouts/slideLayout125.xml"/><Relationship Id="rId2" Type="http://schemas.openxmlformats.org/officeDocument/2006/relationships/slideLayout" Target="../slideLayouts/slideLayout126.xml"/><Relationship Id="rId3" Type="http://schemas.openxmlformats.org/officeDocument/2006/relationships/slideLayout" Target="../slideLayouts/slideLayout127.xml"/><Relationship Id="rId4" Type="http://schemas.openxmlformats.org/officeDocument/2006/relationships/slideLayout" Target="../slideLayouts/slideLayout128.xml"/><Relationship Id="rId5" Type="http://schemas.openxmlformats.org/officeDocument/2006/relationships/slideLayout" Target="../slideLayouts/slideLayout129.xml"/><Relationship Id="rId6" Type="http://schemas.openxmlformats.org/officeDocument/2006/relationships/slideLayout" Target="../slideLayouts/slideLayout130.xml"/><Relationship Id="rId7" Type="http://schemas.openxmlformats.org/officeDocument/2006/relationships/slideLayout" Target="../slideLayouts/slideLayout131.xml"/><Relationship Id="rId8" Type="http://schemas.openxmlformats.org/officeDocument/2006/relationships/slideLayout" Target="../slideLayouts/slideLayout132.xml"/><Relationship Id="rId9" Type="http://schemas.openxmlformats.org/officeDocument/2006/relationships/slideLayout" Target="../slideLayouts/slideLayout133.xml"/><Relationship Id="rId10" Type="http://schemas.openxmlformats.org/officeDocument/2006/relationships/slideLayout" Target="../slideLayouts/slideLayout134.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6.xml"/><Relationship Id="rId12" Type="http://schemas.openxmlformats.org/officeDocument/2006/relationships/theme" Target="../theme/theme13.xml"/><Relationship Id="rId1" Type="http://schemas.openxmlformats.org/officeDocument/2006/relationships/slideLayout" Target="../slideLayouts/slideLayout136.xml"/><Relationship Id="rId2" Type="http://schemas.openxmlformats.org/officeDocument/2006/relationships/slideLayout" Target="../slideLayouts/slideLayout137.xml"/><Relationship Id="rId3" Type="http://schemas.openxmlformats.org/officeDocument/2006/relationships/slideLayout" Target="../slideLayouts/slideLayout138.xml"/><Relationship Id="rId4" Type="http://schemas.openxmlformats.org/officeDocument/2006/relationships/slideLayout" Target="../slideLayouts/slideLayout139.xml"/><Relationship Id="rId5" Type="http://schemas.openxmlformats.org/officeDocument/2006/relationships/slideLayout" Target="../slideLayouts/slideLayout140.xml"/><Relationship Id="rId6" Type="http://schemas.openxmlformats.org/officeDocument/2006/relationships/slideLayout" Target="../slideLayouts/slideLayout141.xml"/><Relationship Id="rId7" Type="http://schemas.openxmlformats.org/officeDocument/2006/relationships/slideLayout" Target="../slideLayouts/slideLayout142.xml"/><Relationship Id="rId8" Type="http://schemas.openxmlformats.org/officeDocument/2006/relationships/slideLayout" Target="../slideLayouts/slideLayout143.xml"/><Relationship Id="rId9" Type="http://schemas.openxmlformats.org/officeDocument/2006/relationships/slideLayout" Target="../slideLayouts/slideLayout144.xml"/><Relationship Id="rId10" Type="http://schemas.openxmlformats.org/officeDocument/2006/relationships/slideLayout" Target="../slideLayouts/slideLayout145.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7.xml"/><Relationship Id="rId12" Type="http://schemas.openxmlformats.org/officeDocument/2006/relationships/slideLayout" Target="../slideLayouts/slideLayout158.xml"/><Relationship Id="rId13" Type="http://schemas.openxmlformats.org/officeDocument/2006/relationships/slideLayout" Target="../slideLayouts/slideLayout159.xml"/><Relationship Id="rId14" Type="http://schemas.openxmlformats.org/officeDocument/2006/relationships/theme" Target="../theme/theme14.xml"/><Relationship Id="rId1" Type="http://schemas.openxmlformats.org/officeDocument/2006/relationships/slideLayout" Target="../slideLayouts/slideLayout147.xml"/><Relationship Id="rId2" Type="http://schemas.openxmlformats.org/officeDocument/2006/relationships/slideLayout" Target="../slideLayouts/slideLayout148.xml"/><Relationship Id="rId3" Type="http://schemas.openxmlformats.org/officeDocument/2006/relationships/slideLayout" Target="../slideLayouts/slideLayout149.xml"/><Relationship Id="rId4" Type="http://schemas.openxmlformats.org/officeDocument/2006/relationships/slideLayout" Target="../slideLayouts/slideLayout150.xml"/><Relationship Id="rId5" Type="http://schemas.openxmlformats.org/officeDocument/2006/relationships/slideLayout" Target="../slideLayouts/slideLayout151.xml"/><Relationship Id="rId6" Type="http://schemas.openxmlformats.org/officeDocument/2006/relationships/slideLayout" Target="../slideLayouts/slideLayout152.xml"/><Relationship Id="rId7" Type="http://schemas.openxmlformats.org/officeDocument/2006/relationships/slideLayout" Target="../slideLayouts/slideLayout153.xml"/><Relationship Id="rId8" Type="http://schemas.openxmlformats.org/officeDocument/2006/relationships/slideLayout" Target="../slideLayouts/slideLayout154.xml"/><Relationship Id="rId9" Type="http://schemas.openxmlformats.org/officeDocument/2006/relationships/slideLayout" Target="../slideLayouts/slideLayout155.xml"/><Relationship Id="rId10" Type="http://schemas.openxmlformats.org/officeDocument/2006/relationships/slideLayout" Target="../slideLayouts/slideLayout156.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theme" Target="../theme/theme4.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7.xml"/><Relationship Id="rId12" Type="http://schemas.openxmlformats.org/officeDocument/2006/relationships/theme" Target="../theme/theme5.xml"/><Relationship Id="rId1" Type="http://schemas.openxmlformats.org/officeDocument/2006/relationships/slideLayout" Target="../slideLayouts/slideLayout47.xml"/><Relationship Id="rId2" Type="http://schemas.openxmlformats.org/officeDocument/2006/relationships/slideLayout" Target="../slideLayouts/slideLayout48.xml"/><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8.xml"/><Relationship Id="rId12" Type="http://schemas.openxmlformats.org/officeDocument/2006/relationships/theme" Target="../theme/theme6.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9" Type="http://schemas.openxmlformats.org/officeDocument/2006/relationships/slideLayout" Target="../slideLayouts/slideLayout66.xml"/><Relationship Id="rId10"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9.xml"/><Relationship Id="rId12" Type="http://schemas.openxmlformats.org/officeDocument/2006/relationships/theme" Target="../theme/theme7.xml"/><Relationship Id="rId1" Type="http://schemas.openxmlformats.org/officeDocument/2006/relationships/slideLayout" Target="../slideLayouts/slideLayout69.xml"/><Relationship Id="rId2" Type="http://schemas.openxmlformats.org/officeDocument/2006/relationships/slideLayout" Target="../slideLayouts/slideLayout70.xml"/><Relationship Id="rId3" Type="http://schemas.openxmlformats.org/officeDocument/2006/relationships/slideLayout" Target="../slideLayouts/slideLayout71.xml"/><Relationship Id="rId4" Type="http://schemas.openxmlformats.org/officeDocument/2006/relationships/slideLayout" Target="../slideLayouts/slideLayout72.xml"/><Relationship Id="rId5" Type="http://schemas.openxmlformats.org/officeDocument/2006/relationships/slideLayout" Target="../slideLayouts/slideLayout73.xml"/><Relationship Id="rId6" Type="http://schemas.openxmlformats.org/officeDocument/2006/relationships/slideLayout" Target="../slideLayouts/slideLayout74.xml"/><Relationship Id="rId7" Type="http://schemas.openxmlformats.org/officeDocument/2006/relationships/slideLayout" Target="../slideLayouts/slideLayout75.xml"/><Relationship Id="rId8" Type="http://schemas.openxmlformats.org/officeDocument/2006/relationships/slideLayout" Target="../slideLayouts/slideLayout76.xml"/><Relationship Id="rId9" Type="http://schemas.openxmlformats.org/officeDocument/2006/relationships/slideLayout" Target="../slideLayouts/slideLayout77.xml"/><Relationship Id="rId10"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90.xml"/><Relationship Id="rId12" Type="http://schemas.openxmlformats.org/officeDocument/2006/relationships/theme" Target="../theme/theme8.xml"/><Relationship Id="rId13" Type="http://schemas.openxmlformats.org/officeDocument/2006/relationships/image" Target="../media/image1.png"/><Relationship Id="rId1" Type="http://schemas.openxmlformats.org/officeDocument/2006/relationships/slideLayout" Target="../slideLayouts/slideLayout80.xml"/><Relationship Id="rId2" Type="http://schemas.openxmlformats.org/officeDocument/2006/relationships/slideLayout" Target="../slideLayouts/slideLayout81.xml"/><Relationship Id="rId3" Type="http://schemas.openxmlformats.org/officeDocument/2006/relationships/slideLayout" Target="../slideLayouts/slideLayout82.xml"/><Relationship Id="rId4" Type="http://schemas.openxmlformats.org/officeDocument/2006/relationships/slideLayout" Target="../slideLayouts/slideLayout83.xml"/><Relationship Id="rId5" Type="http://schemas.openxmlformats.org/officeDocument/2006/relationships/slideLayout" Target="../slideLayouts/slideLayout84.xml"/><Relationship Id="rId6" Type="http://schemas.openxmlformats.org/officeDocument/2006/relationships/slideLayout" Target="../slideLayouts/slideLayout85.xml"/><Relationship Id="rId7" Type="http://schemas.openxmlformats.org/officeDocument/2006/relationships/slideLayout" Target="../slideLayouts/slideLayout86.xml"/><Relationship Id="rId8" Type="http://schemas.openxmlformats.org/officeDocument/2006/relationships/slideLayout" Target="../slideLayouts/slideLayout87.xml"/><Relationship Id="rId9" Type="http://schemas.openxmlformats.org/officeDocument/2006/relationships/slideLayout" Target="../slideLayouts/slideLayout88.xml"/><Relationship Id="rId10"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101.xml"/><Relationship Id="rId12" Type="http://schemas.openxmlformats.org/officeDocument/2006/relationships/theme" Target="../theme/theme9.xml"/><Relationship Id="rId1" Type="http://schemas.openxmlformats.org/officeDocument/2006/relationships/slideLayout" Target="../slideLayouts/slideLayout91.xml"/><Relationship Id="rId2" Type="http://schemas.openxmlformats.org/officeDocument/2006/relationships/slideLayout" Target="../slideLayouts/slideLayout92.xml"/><Relationship Id="rId3" Type="http://schemas.openxmlformats.org/officeDocument/2006/relationships/slideLayout" Target="../slideLayouts/slideLayout93.xml"/><Relationship Id="rId4" Type="http://schemas.openxmlformats.org/officeDocument/2006/relationships/slideLayout" Target="../slideLayouts/slideLayout94.xml"/><Relationship Id="rId5" Type="http://schemas.openxmlformats.org/officeDocument/2006/relationships/slideLayout" Target="../slideLayouts/slideLayout95.xml"/><Relationship Id="rId6" Type="http://schemas.openxmlformats.org/officeDocument/2006/relationships/slideLayout" Target="../slideLayouts/slideLayout96.xml"/><Relationship Id="rId7" Type="http://schemas.openxmlformats.org/officeDocument/2006/relationships/slideLayout" Target="../slideLayouts/slideLayout97.xml"/><Relationship Id="rId8" Type="http://schemas.openxmlformats.org/officeDocument/2006/relationships/slideLayout" Target="../slideLayouts/slideLayout98.xml"/><Relationship Id="rId9" Type="http://schemas.openxmlformats.org/officeDocument/2006/relationships/slideLayout" Target="../slideLayouts/slideLayout99.xml"/><Relationship Id="rId10"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5123"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vl1pPr>
          </a:lstStyle>
          <a:p>
            <a:pPr>
              <a:defRPr/>
            </a:pPr>
            <a:endParaRPr lang="ru-RU"/>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ru-RU"/>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104EDAD3-A6C0-4BAC-9A89-0A629A5C8926}"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9558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9558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endParaRPr lang="ru-RU" smtClean="0">
              <a:solidFill>
                <a:srgbClr val="FFFFFF"/>
              </a:solidFill>
            </a:endParaRPr>
          </a:p>
        </p:txBody>
      </p:sp>
      <p:sp>
        <p:nvSpPr>
          <p:cNvPr id="19558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smtClean="0">
              <a:solidFill>
                <a:srgbClr val="FFFFFF"/>
              </a:solidFill>
            </a:endParaRPr>
          </a:p>
        </p:txBody>
      </p:sp>
      <p:sp>
        <p:nvSpPr>
          <p:cNvPr id="19559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547E861-D6B0-472A-A814-077A35DAC91D}" type="slidenum">
              <a:rPr lang="ru-RU" smtClean="0">
                <a:solidFill>
                  <a:srgbClr val="FFFFFF"/>
                </a:solidFill>
              </a:rPr>
              <a:pPr/>
              <a:t>‹#›</a:t>
            </a:fld>
            <a:endParaRPr lang="ru-RU" smtClean="0">
              <a:solidFill>
                <a:srgbClr val="FFFFFF"/>
              </a:solidFill>
            </a:endParaRPr>
          </a:p>
        </p:txBody>
      </p:sp>
    </p:spTree>
  </p:cSld>
  <p:clrMap bg1="dk2" tx1="lt1" bg2="dk1" tx2="lt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a:endParaRPr lang="ru-RU" smtClean="0">
              <a:solidFill>
                <a:srgbClr val="FFFFFF"/>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smtClean="0">
              <a:solidFill>
                <a:srgbClr val="FFFFFF"/>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6E4AD38-17D3-4080-8E48-764B1076210D}" type="slidenum">
              <a:rPr lang="ru-RU" smtClean="0">
                <a:solidFill>
                  <a:srgbClr val="FFFFFF"/>
                </a:solidFill>
              </a:rPr>
              <a:pPr/>
              <a:t>‹#›</a:t>
            </a:fld>
            <a:endParaRPr lang="ru-RU" smtClean="0">
              <a:solidFill>
                <a:srgbClr val="FFFFFF"/>
              </a:solidFill>
            </a:endParaRPr>
          </a:p>
        </p:txBody>
      </p:sp>
    </p:spTree>
  </p:cSld>
  <p:clrMap bg1="dk2" tx1="lt1" bg2="dk1" tx2="lt2" accent1="accent1" accent2="accent2" accent3="accent3" accent4="accent4" accent5="accent5" accent6="accent6" hlink="hlink" folHlink="folHlink"/>
  <p:sldLayoutIdLst>
    <p:sldLayoutId id="2147484059" r:id="rId1"/>
    <p:sldLayoutId id="2147484060" r:id="rId2"/>
    <p:sldLayoutId id="2147484061" r:id="rId3"/>
    <p:sldLayoutId id="2147484062" r:id="rId4"/>
    <p:sldLayoutId id="2147484063" r:id="rId5"/>
    <p:sldLayoutId id="2147484064" r:id="rId6"/>
    <p:sldLayoutId id="2147484065" r:id="rId7"/>
    <p:sldLayoutId id="2147484066" r:id="rId8"/>
    <p:sldLayoutId id="2147484067" r:id="rId9"/>
    <p:sldLayoutId id="2147484068" r:id="rId10"/>
    <p:sldLayoutId id="2147484069" r:id="rId11"/>
    <p:sldLayoutId id="214748407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a:endParaRPr lang="ru-RU" smtClean="0">
              <a:solidFill>
                <a:srgbClr val="FFFFFF"/>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smtClean="0">
              <a:solidFill>
                <a:srgbClr val="FFFFFF"/>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0F17CF9-22EA-40B2-9E7F-1B8918D5DAEF}" type="slidenum">
              <a:rPr lang="ru-RU" smtClean="0">
                <a:solidFill>
                  <a:srgbClr val="FFFFFF"/>
                </a:solidFill>
              </a:rPr>
              <a:pPr/>
              <a:t>‹#›</a:t>
            </a:fld>
            <a:endParaRPr lang="ru-RU" smtClean="0">
              <a:solidFill>
                <a:srgbClr val="FFFFFF"/>
              </a:solidFill>
            </a:endParaRPr>
          </a:p>
        </p:txBody>
      </p:sp>
    </p:spTree>
  </p:cSld>
  <p:clrMap bg1="dk2" tx1="lt1" bg2="dk1" tx2="lt2" accent1="accent1" accent2="accent2" accent3="accent3" accent4="accent4" accent5="accent5" accent6="accent6" hlink="hlink" folHlink="folHlink"/>
  <p:sldLayoutIdLst>
    <p:sldLayoutId id="2147484084" r:id="rId1"/>
    <p:sldLayoutId id="2147484085" r:id="rId2"/>
    <p:sldLayoutId id="2147484086" r:id="rId3"/>
    <p:sldLayoutId id="2147484087" r:id="rId4"/>
    <p:sldLayoutId id="2147484088" r:id="rId5"/>
    <p:sldLayoutId id="2147484089" r:id="rId6"/>
    <p:sldLayoutId id="2147484090" r:id="rId7"/>
    <p:sldLayoutId id="2147484091" r:id="rId8"/>
    <p:sldLayoutId id="2147484092" r:id="rId9"/>
    <p:sldLayoutId id="2147484093" r:id="rId10"/>
    <p:sldLayoutId id="2147484094"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0" y="1457325"/>
            <a:ext cx="9142413" cy="142875"/>
          </a:xfrm>
          <a:prstGeom prst="rect">
            <a:avLst/>
          </a:prstGeom>
          <a:solidFill>
            <a:schemeClr val="accent2"/>
          </a:solidFill>
          <a:ln w="9525">
            <a:noFill/>
            <a:miter lim="800000"/>
            <a:headEnd/>
            <a:tailEnd/>
          </a:ln>
          <a:effectLst/>
        </p:spPr>
        <p:txBody>
          <a:bodyPr/>
          <a:lstStyle/>
          <a:p>
            <a:pPr algn="l"/>
            <a:endParaRPr lang="ru-RU" sz="1800" smtClean="0">
              <a:solidFill>
                <a:srgbClr val="FFFFFF"/>
              </a:solidFill>
              <a:latin typeface="Arial" pitchFamily="34" charset="0"/>
            </a:endParaRPr>
          </a:p>
        </p:txBody>
      </p:sp>
      <p:sp>
        <p:nvSpPr>
          <p:cNvPr id="94211" name="Rectangle 3"/>
          <p:cNvSpPr>
            <a:spLocks noGrp="1" noChangeArrowheads="1"/>
          </p:cNvSpPr>
          <p:nvPr>
            <p:ph type="title"/>
          </p:nvPr>
        </p:nvSpPr>
        <p:spPr bwMode="auto">
          <a:xfrm>
            <a:off x="474663" y="228600"/>
            <a:ext cx="8397875"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94212" name="Rectangle 4"/>
          <p:cNvSpPr>
            <a:spLocks noGrp="1" noChangeArrowheads="1"/>
          </p:cNvSpPr>
          <p:nvPr>
            <p:ph type="body" idx="1"/>
          </p:nvPr>
        </p:nvSpPr>
        <p:spPr bwMode="auto">
          <a:xfrm>
            <a:off x="474663" y="1752600"/>
            <a:ext cx="8397875" cy="426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 bg1="dk2" tx1="lt1" bg2="dk1" tx2="lt2" accent1="accent1" accent2="accent2" accent3="accent3" accent4="accent4" accent5="accent5" accent6="accent6" hlink="hlink" folHlink="folHlink"/>
  <p:sldLayoutIdLst>
    <p:sldLayoutId id="2147484120" r:id="rId1"/>
    <p:sldLayoutId id="2147484121" r:id="rId2"/>
    <p:sldLayoutId id="2147484122" r:id="rId3"/>
    <p:sldLayoutId id="2147484123" r:id="rId4"/>
    <p:sldLayoutId id="2147484124" r:id="rId5"/>
    <p:sldLayoutId id="2147484125" r:id="rId6"/>
    <p:sldLayoutId id="2147484126" r:id="rId7"/>
    <p:sldLayoutId id="2147484127" r:id="rId8"/>
    <p:sldLayoutId id="2147484128" r:id="rId9"/>
    <p:sldLayoutId id="2147484129" r:id="rId10"/>
    <p:sldLayoutId id="2147484130" r:id="rId11"/>
  </p:sldLayoutIdLst>
  <p:transition xmlns:p14="http://schemas.microsoft.com/office/powerpoint/2010/main" spd="slow"/>
  <p:txStyles>
    <p:titleStyle>
      <a:lvl1pPr algn="ctr" rtl="0" fontAlgn="base">
        <a:spcBef>
          <a:spcPct val="0"/>
        </a:spcBef>
        <a:spcAft>
          <a:spcPct val="0"/>
        </a:spcAft>
        <a:defRPr kumimoji="1" sz="3600" b="1">
          <a:solidFill>
            <a:srgbClr val="FEEF60"/>
          </a:solidFill>
          <a:latin typeface="+mj-lt"/>
          <a:ea typeface="+mj-ea"/>
          <a:cs typeface="+mj-cs"/>
        </a:defRPr>
      </a:lvl1pPr>
      <a:lvl2pPr algn="ctr" rtl="0" fontAlgn="base">
        <a:spcBef>
          <a:spcPct val="0"/>
        </a:spcBef>
        <a:spcAft>
          <a:spcPct val="0"/>
        </a:spcAft>
        <a:defRPr kumimoji="1" sz="3600" b="1">
          <a:solidFill>
            <a:srgbClr val="FEEF60"/>
          </a:solidFill>
          <a:latin typeface="Arial" pitchFamily="34" charset="0"/>
        </a:defRPr>
      </a:lvl2pPr>
      <a:lvl3pPr algn="ctr" rtl="0" fontAlgn="base">
        <a:spcBef>
          <a:spcPct val="0"/>
        </a:spcBef>
        <a:spcAft>
          <a:spcPct val="0"/>
        </a:spcAft>
        <a:defRPr kumimoji="1" sz="3600" b="1">
          <a:solidFill>
            <a:srgbClr val="FEEF60"/>
          </a:solidFill>
          <a:latin typeface="Arial" pitchFamily="34" charset="0"/>
        </a:defRPr>
      </a:lvl3pPr>
      <a:lvl4pPr algn="ctr" rtl="0" fontAlgn="base">
        <a:spcBef>
          <a:spcPct val="0"/>
        </a:spcBef>
        <a:spcAft>
          <a:spcPct val="0"/>
        </a:spcAft>
        <a:defRPr kumimoji="1" sz="3600" b="1">
          <a:solidFill>
            <a:srgbClr val="FEEF60"/>
          </a:solidFill>
          <a:latin typeface="Arial" pitchFamily="34" charset="0"/>
        </a:defRPr>
      </a:lvl4pPr>
      <a:lvl5pPr algn="ctr" rtl="0" fontAlgn="base">
        <a:spcBef>
          <a:spcPct val="0"/>
        </a:spcBef>
        <a:spcAft>
          <a:spcPct val="0"/>
        </a:spcAft>
        <a:defRPr kumimoji="1" sz="3600" b="1">
          <a:solidFill>
            <a:srgbClr val="FEEF60"/>
          </a:solidFill>
          <a:latin typeface="Arial" pitchFamily="34" charset="0"/>
        </a:defRPr>
      </a:lvl5pPr>
      <a:lvl6pPr marL="457200" algn="ctr" rtl="0" fontAlgn="base">
        <a:spcBef>
          <a:spcPct val="0"/>
        </a:spcBef>
        <a:spcAft>
          <a:spcPct val="0"/>
        </a:spcAft>
        <a:defRPr kumimoji="1" sz="3600" b="1">
          <a:solidFill>
            <a:srgbClr val="FEEF60"/>
          </a:solidFill>
          <a:latin typeface="Arial" pitchFamily="34" charset="0"/>
        </a:defRPr>
      </a:lvl6pPr>
      <a:lvl7pPr marL="914400" algn="ctr" rtl="0" fontAlgn="base">
        <a:spcBef>
          <a:spcPct val="0"/>
        </a:spcBef>
        <a:spcAft>
          <a:spcPct val="0"/>
        </a:spcAft>
        <a:defRPr kumimoji="1" sz="3600" b="1">
          <a:solidFill>
            <a:srgbClr val="FEEF60"/>
          </a:solidFill>
          <a:latin typeface="Arial" pitchFamily="34" charset="0"/>
        </a:defRPr>
      </a:lvl7pPr>
      <a:lvl8pPr marL="1371600" algn="ctr" rtl="0" fontAlgn="base">
        <a:spcBef>
          <a:spcPct val="0"/>
        </a:spcBef>
        <a:spcAft>
          <a:spcPct val="0"/>
        </a:spcAft>
        <a:defRPr kumimoji="1" sz="3600" b="1">
          <a:solidFill>
            <a:srgbClr val="FEEF60"/>
          </a:solidFill>
          <a:latin typeface="Arial" pitchFamily="34" charset="0"/>
        </a:defRPr>
      </a:lvl8pPr>
      <a:lvl9pPr marL="1828800" algn="ctr" rtl="0" fontAlgn="base">
        <a:spcBef>
          <a:spcPct val="0"/>
        </a:spcBef>
        <a:spcAft>
          <a:spcPct val="0"/>
        </a:spcAft>
        <a:defRPr kumimoji="1" sz="3600" b="1">
          <a:solidFill>
            <a:srgbClr val="FEEF60"/>
          </a:solidFill>
          <a:latin typeface="Arial" pitchFamily="34" charset="0"/>
        </a:defRPr>
      </a:lvl9pPr>
    </p:titleStyle>
    <p:bodyStyle>
      <a:lvl1pPr marL="342900" indent="-342900" algn="l" rtl="0" fontAlgn="base">
        <a:spcBef>
          <a:spcPct val="20000"/>
        </a:spcBef>
        <a:spcAft>
          <a:spcPct val="0"/>
        </a:spcAft>
        <a:buClr>
          <a:srgbClr val="FFFF00"/>
        </a:buClr>
        <a:buSzPct val="90000"/>
        <a:buFont typeface="Wingdings" pitchFamily="2" charset="2"/>
        <a:buChar char="l"/>
        <a:defRPr kumimoji="1" sz="2800">
          <a:solidFill>
            <a:srgbClr val="FFFFFF"/>
          </a:solidFill>
          <a:latin typeface="+mn-lt"/>
          <a:ea typeface="+mn-ea"/>
          <a:cs typeface="+mn-cs"/>
        </a:defRPr>
      </a:lvl1pPr>
      <a:lvl2pPr marL="704850" indent="-360363" algn="l" rtl="0" fontAlgn="base">
        <a:spcBef>
          <a:spcPct val="20000"/>
        </a:spcBef>
        <a:spcAft>
          <a:spcPct val="0"/>
        </a:spcAft>
        <a:buClr>
          <a:srgbClr val="FFFF00"/>
        </a:buClr>
        <a:buChar char="–"/>
        <a:defRPr kumimoji="1" sz="2800">
          <a:solidFill>
            <a:srgbClr val="FFFFFF"/>
          </a:solidFill>
          <a:latin typeface="+mn-lt"/>
        </a:defRPr>
      </a:lvl2pPr>
      <a:lvl3pPr marL="1025525" indent="-319088" algn="l" rtl="0" fontAlgn="base">
        <a:spcBef>
          <a:spcPct val="20000"/>
        </a:spcBef>
        <a:spcAft>
          <a:spcPct val="0"/>
        </a:spcAft>
        <a:buClr>
          <a:srgbClr val="FFFF00"/>
        </a:buClr>
        <a:buSzPct val="55000"/>
        <a:buFont typeface="Wingdings" pitchFamily="2" charset="2"/>
        <a:buChar char="u"/>
        <a:defRPr kumimoji="1" sz="2800">
          <a:solidFill>
            <a:srgbClr val="FFFFFF"/>
          </a:solidFill>
          <a:latin typeface="+mn-lt"/>
        </a:defRPr>
      </a:lvl3pPr>
      <a:lvl4pPr marL="1365250" indent="-338138" algn="l" rtl="0" fontAlgn="base">
        <a:spcBef>
          <a:spcPct val="20000"/>
        </a:spcBef>
        <a:spcAft>
          <a:spcPct val="0"/>
        </a:spcAft>
        <a:buClr>
          <a:srgbClr val="FFFF00"/>
        </a:buClr>
        <a:buChar char="–"/>
        <a:defRPr kumimoji="1" sz="2800">
          <a:solidFill>
            <a:srgbClr val="FFFFFF"/>
          </a:solidFill>
          <a:latin typeface="+mn-lt"/>
        </a:defRPr>
      </a:lvl4pPr>
      <a:lvl5pPr marL="2057400" indent="-228600" algn="l" rtl="0" fontAlgn="base">
        <a:spcBef>
          <a:spcPct val="20000"/>
        </a:spcBef>
        <a:spcAft>
          <a:spcPct val="0"/>
        </a:spcAft>
        <a:buChar char="•"/>
        <a:defRPr kumimoji="1" sz="2000">
          <a:solidFill>
            <a:srgbClr val="FFFFFF"/>
          </a:solidFill>
          <a:latin typeface="+mn-lt"/>
        </a:defRPr>
      </a:lvl5pPr>
      <a:lvl6pPr marL="2514600" indent="-228600" algn="l" rtl="0" fontAlgn="base">
        <a:spcBef>
          <a:spcPct val="20000"/>
        </a:spcBef>
        <a:spcAft>
          <a:spcPct val="0"/>
        </a:spcAft>
        <a:buChar char="•"/>
        <a:defRPr kumimoji="1" sz="2000">
          <a:solidFill>
            <a:srgbClr val="FFFFFF"/>
          </a:solidFill>
          <a:latin typeface="+mn-lt"/>
        </a:defRPr>
      </a:lvl6pPr>
      <a:lvl7pPr marL="2971800" indent="-228600" algn="l" rtl="0" fontAlgn="base">
        <a:spcBef>
          <a:spcPct val="20000"/>
        </a:spcBef>
        <a:spcAft>
          <a:spcPct val="0"/>
        </a:spcAft>
        <a:buChar char="•"/>
        <a:defRPr kumimoji="1" sz="2000">
          <a:solidFill>
            <a:srgbClr val="FFFFFF"/>
          </a:solidFill>
          <a:latin typeface="+mn-lt"/>
        </a:defRPr>
      </a:lvl7pPr>
      <a:lvl8pPr marL="3429000" indent="-228600" algn="l" rtl="0" fontAlgn="base">
        <a:spcBef>
          <a:spcPct val="20000"/>
        </a:spcBef>
        <a:spcAft>
          <a:spcPct val="0"/>
        </a:spcAft>
        <a:buChar char="•"/>
        <a:defRPr kumimoji="1" sz="2000">
          <a:solidFill>
            <a:srgbClr val="FFFFFF"/>
          </a:solidFill>
          <a:latin typeface="+mn-lt"/>
        </a:defRPr>
      </a:lvl8pPr>
      <a:lvl9pPr marL="3886200" indent="-228600" algn="l" rtl="0" fontAlgn="base">
        <a:spcBef>
          <a:spcPct val="20000"/>
        </a:spcBef>
        <a:spcAft>
          <a:spcPct val="0"/>
        </a:spcAft>
        <a:buChar char="•"/>
        <a:defRPr kumimoji="1" sz="2000">
          <a:solidFill>
            <a:srgbClr val="FFFFFF"/>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ru-RU">
              <a:solidFill>
                <a:srgbClr val="FFFFFF"/>
              </a:solidFill>
              <a:latin typeface="Arial" charset="0"/>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l"/>
            <a:endParaRPr lang="ru-RU">
              <a:solidFill>
                <a:srgbClr val="FFFFFF"/>
              </a:solidFill>
              <a:latin typeface="Arial" charset="0"/>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61133-1FE6-4C9A-9DC4-1964F7D87F5A}" type="slidenum">
              <a:rPr lang="ru-RU" smtClean="0">
                <a:solidFill>
                  <a:srgbClr val="FFFFFF"/>
                </a:solidFill>
                <a:latin typeface="Arial" charset="0"/>
              </a:rPr>
              <a:pPr/>
              <a:t>‹#›</a:t>
            </a:fld>
            <a:endParaRPr lang="ru-RU">
              <a:solidFill>
                <a:srgbClr val="FFFFFF"/>
              </a:solidFill>
              <a:latin typeface="Arial" charset="0"/>
            </a:endParaRPr>
          </a:p>
        </p:txBody>
      </p:sp>
    </p:spTree>
    <p:extLst>
      <p:ext uri="{BB962C8B-B14F-4D97-AF65-F5344CB8AC3E}">
        <p14:creationId xmlns:p14="http://schemas.microsoft.com/office/powerpoint/2010/main" val="253650480"/>
      </p:ext>
    </p:extLst>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0" r:id="rId9"/>
    <p:sldLayoutId id="2147484141" r:id="rId10"/>
    <p:sldLayoutId id="2147484142" r:id="rId11"/>
    <p:sldLayoutId id="2147484143" r:id="rId12"/>
    <p:sldLayoutId id="2147484144"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614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9558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vl1pPr>
          </a:lstStyle>
          <a:p>
            <a:pPr>
              <a:defRPr/>
            </a:pPr>
            <a:endParaRPr lang="ru-RU"/>
          </a:p>
        </p:txBody>
      </p:sp>
      <p:sp>
        <p:nvSpPr>
          <p:cNvPr id="19558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ru-RU"/>
          </a:p>
        </p:txBody>
      </p:sp>
      <p:sp>
        <p:nvSpPr>
          <p:cNvPr id="19559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9DD5A5AD-97DD-4DF0-B2B7-A62BB19F4182}"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717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97636"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vl1pPr>
          </a:lstStyle>
          <a:p>
            <a:pPr>
              <a:defRPr/>
            </a:pPr>
            <a:endParaRPr lang="ru-RU"/>
          </a:p>
        </p:txBody>
      </p:sp>
      <p:sp>
        <p:nvSpPr>
          <p:cNvPr id="19763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ru-RU"/>
          </a:p>
        </p:txBody>
      </p:sp>
      <p:sp>
        <p:nvSpPr>
          <p:cNvPr id="197638"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DBE0F618-2872-40DE-961E-E4D4CB2F7A94}"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chemeClr val="bg1">
                <a:gamma/>
                <a:shade val="6275"/>
                <a:invGamma/>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8195"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02756"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vl1pPr>
          </a:lstStyle>
          <a:p>
            <a:pPr>
              <a:defRPr/>
            </a:pPr>
            <a:endParaRPr lang="ru-RU"/>
          </a:p>
        </p:txBody>
      </p:sp>
      <p:sp>
        <p:nvSpPr>
          <p:cNvPr id="20275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ru-RU"/>
          </a:p>
        </p:txBody>
      </p:sp>
      <p:sp>
        <p:nvSpPr>
          <p:cNvPr id="202758"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3A5475D-5BF5-43FD-B05E-E5541E3EDFAC}"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218" name="Group 2"/>
          <p:cNvGrpSpPr>
            <a:grpSpLocks/>
          </p:cNvGrpSpPr>
          <p:nvPr/>
        </p:nvGrpSpPr>
        <p:grpSpPr bwMode="auto">
          <a:xfrm>
            <a:off x="0" y="6350"/>
            <a:ext cx="9140825" cy="6851650"/>
            <a:chOff x="0" y="4"/>
            <a:chExt cx="5758" cy="4316"/>
          </a:xfrm>
        </p:grpSpPr>
        <p:sp>
          <p:nvSpPr>
            <p:cNvPr id="217091" name="Freeform 3"/>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defRPr/>
              </a:pPr>
              <a:endParaRPr lang="ru-RU"/>
            </a:p>
          </p:txBody>
        </p:sp>
        <p:sp>
          <p:nvSpPr>
            <p:cNvPr id="217092" name="Freeform 4"/>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ru-RU"/>
            </a:p>
          </p:txBody>
        </p:sp>
        <p:grpSp>
          <p:nvGrpSpPr>
            <p:cNvPr id="9226" name="Group 5"/>
            <p:cNvGrpSpPr>
              <a:grpSpLocks/>
            </p:cNvGrpSpPr>
            <p:nvPr userDrawn="1"/>
          </p:nvGrpSpPr>
          <p:grpSpPr bwMode="auto">
            <a:xfrm>
              <a:off x="0" y="4"/>
              <a:ext cx="5758" cy="4316"/>
              <a:chOff x="0" y="4"/>
              <a:chExt cx="5758" cy="4316"/>
            </a:xfrm>
          </p:grpSpPr>
          <p:sp>
            <p:nvSpPr>
              <p:cNvPr id="217094" name="Freeform 6"/>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ru-RU"/>
              </a:p>
            </p:txBody>
          </p:sp>
          <p:sp>
            <p:nvSpPr>
              <p:cNvPr id="217095" name="Freeform 7"/>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217096" name="Freeform 8"/>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ru-RU"/>
              </a:p>
            </p:txBody>
          </p:sp>
          <p:sp>
            <p:nvSpPr>
              <p:cNvPr id="217097" name="Freeform 9"/>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defRPr/>
                </a:pPr>
                <a:endParaRPr lang="ru-RU"/>
              </a:p>
            </p:txBody>
          </p:sp>
          <p:sp>
            <p:nvSpPr>
              <p:cNvPr id="217098" name="Freeform 10"/>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defRPr/>
                </a:pPr>
                <a:endParaRPr lang="ru-RU"/>
              </a:p>
            </p:txBody>
          </p:sp>
          <p:sp>
            <p:nvSpPr>
              <p:cNvPr id="217099"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ru-RU"/>
              </a:p>
            </p:txBody>
          </p:sp>
          <p:sp>
            <p:nvSpPr>
              <p:cNvPr id="217100" name="Freeform 12"/>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defRPr/>
                </a:pPr>
                <a:endParaRPr lang="ru-RU"/>
              </a:p>
            </p:txBody>
          </p:sp>
          <p:sp>
            <p:nvSpPr>
              <p:cNvPr id="217101" name="Freeform 13"/>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defRPr/>
                </a:pPr>
                <a:endParaRPr lang="ru-RU"/>
              </a:p>
            </p:txBody>
          </p:sp>
          <p:sp>
            <p:nvSpPr>
              <p:cNvPr id="217102"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ru-RU"/>
              </a:p>
            </p:txBody>
          </p:sp>
        </p:grpSp>
      </p:grpSp>
      <p:sp>
        <p:nvSpPr>
          <p:cNvPr id="217103"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17104"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17105"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smtClean="0">
                <a:effectLst>
                  <a:outerShdw blurRad="38100" dist="38100" dir="2700000" algn="tl">
                    <a:srgbClr val="000000"/>
                  </a:outerShdw>
                </a:effectLst>
                <a:latin typeface="+mn-lt"/>
              </a:defRPr>
            </a:lvl1pPr>
          </a:lstStyle>
          <a:p>
            <a:pPr>
              <a:defRPr/>
            </a:pPr>
            <a:endParaRPr lang="ru-RU"/>
          </a:p>
        </p:txBody>
      </p:sp>
      <p:sp>
        <p:nvSpPr>
          <p:cNvPr id="217106"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smtClean="0">
                <a:effectLst>
                  <a:outerShdw blurRad="38100" dist="38100" dir="2700000" algn="tl">
                    <a:srgbClr val="000000"/>
                  </a:outerShdw>
                </a:effectLst>
                <a:latin typeface="+mn-lt"/>
              </a:defRPr>
            </a:lvl1pPr>
          </a:lstStyle>
          <a:p>
            <a:pPr>
              <a:defRPr/>
            </a:pPr>
            <a:endParaRPr lang="ru-RU"/>
          </a:p>
        </p:txBody>
      </p:sp>
      <p:sp>
        <p:nvSpPr>
          <p:cNvPr id="217107"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smtClean="0">
                <a:effectLst>
                  <a:outerShdw blurRad="38100" dist="38100" dir="2700000" algn="tl">
                    <a:srgbClr val="000000"/>
                  </a:outerShdw>
                </a:effectLst>
                <a:latin typeface="+mn-lt"/>
              </a:defRPr>
            </a:lvl1pPr>
          </a:lstStyle>
          <a:p>
            <a:pPr>
              <a:defRPr/>
            </a:pPr>
            <a:fld id="{9A897B13-CA81-48C8-8530-082DD431A4E4}"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909"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Group 2"/>
          <p:cNvGrpSpPr>
            <a:grpSpLocks/>
          </p:cNvGrpSpPr>
          <p:nvPr/>
        </p:nvGrpSpPr>
        <p:grpSpPr bwMode="auto">
          <a:xfrm>
            <a:off x="0" y="6350"/>
            <a:ext cx="9140825" cy="6851650"/>
            <a:chOff x="0" y="4"/>
            <a:chExt cx="5758" cy="4316"/>
          </a:xfrm>
        </p:grpSpPr>
        <p:sp>
          <p:nvSpPr>
            <p:cNvPr id="240643" name="Freeform 3"/>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defRPr/>
              </a:pPr>
              <a:endParaRPr lang="ru-RU"/>
            </a:p>
          </p:txBody>
        </p:sp>
        <p:sp>
          <p:nvSpPr>
            <p:cNvPr id="240644" name="Freeform 4"/>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ru-RU"/>
            </a:p>
          </p:txBody>
        </p:sp>
        <p:grpSp>
          <p:nvGrpSpPr>
            <p:cNvPr id="10250" name="Group 5"/>
            <p:cNvGrpSpPr>
              <a:grpSpLocks/>
            </p:cNvGrpSpPr>
            <p:nvPr userDrawn="1"/>
          </p:nvGrpSpPr>
          <p:grpSpPr bwMode="auto">
            <a:xfrm>
              <a:off x="0" y="4"/>
              <a:ext cx="5758" cy="4316"/>
              <a:chOff x="0" y="4"/>
              <a:chExt cx="5758" cy="4316"/>
            </a:xfrm>
          </p:grpSpPr>
          <p:sp>
            <p:nvSpPr>
              <p:cNvPr id="240646" name="Freeform 6"/>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ru-RU"/>
              </a:p>
            </p:txBody>
          </p:sp>
          <p:sp>
            <p:nvSpPr>
              <p:cNvPr id="240647" name="Freeform 7"/>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240648" name="Freeform 8"/>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ru-RU"/>
              </a:p>
            </p:txBody>
          </p:sp>
          <p:sp>
            <p:nvSpPr>
              <p:cNvPr id="240649" name="Freeform 9"/>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defRPr/>
                </a:pPr>
                <a:endParaRPr lang="ru-RU"/>
              </a:p>
            </p:txBody>
          </p:sp>
          <p:sp>
            <p:nvSpPr>
              <p:cNvPr id="240650" name="Freeform 10"/>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defRPr/>
                </a:pPr>
                <a:endParaRPr lang="ru-RU"/>
              </a:p>
            </p:txBody>
          </p:sp>
          <p:sp>
            <p:nvSpPr>
              <p:cNvPr id="240651"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ru-RU"/>
              </a:p>
            </p:txBody>
          </p:sp>
          <p:sp>
            <p:nvSpPr>
              <p:cNvPr id="240652" name="Freeform 12"/>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defRPr/>
                </a:pPr>
                <a:endParaRPr lang="ru-RU"/>
              </a:p>
            </p:txBody>
          </p:sp>
          <p:sp>
            <p:nvSpPr>
              <p:cNvPr id="240653" name="Freeform 13"/>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defRPr/>
                </a:pPr>
                <a:endParaRPr lang="ru-RU"/>
              </a:p>
            </p:txBody>
          </p:sp>
          <p:sp>
            <p:nvSpPr>
              <p:cNvPr id="240654"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ru-RU"/>
              </a:p>
            </p:txBody>
          </p:sp>
        </p:grpSp>
      </p:grpSp>
      <p:sp>
        <p:nvSpPr>
          <p:cNvPr id="240655"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40656"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40657"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smtClean="0">
                <a:effectLst>
                  <a:outerShdw blurRad="38100" dist="38100" dir="2700000" algn="tl">
                    <a:srgbClr val="000000"/>
                  </a:outerShdw>
                </a:effectLst>
                <a:latin typeface="+mn-lt"/>
              </a:defRPr>
            </a:lvl1pPr>
          </a:lstStyle>
          <a:p>
            <a:pPr>
              <a:defRPr/>
            </a:pPr>
            <a:endParaRPr lang="ru-RU"/>
          </a:p>
        </p:txBody>
      </p:sp>
      <p:sp>
        <p:nvSpPr>
          <p:cNvPr id="240658"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smtClean="0">
                <a:effectLst>
                  <a:outerShdw blurRad="38100" dist="38100" dir="2700000" algn="tl">
                    <a:srgbClr val="000000"/>
                  </a:outerShdw>
                </a:effectLst>
                <a:latin typeface="+mn-lt"/>
              </a:defRPr>
            </a:lvl1pPr>
          </a:lstStyle>
          <a:p>
            <a:pPr>
              <a:defRPr/>
            </a:pPr>
            <a:endParaRPr lang="ru-RU"/>
          </a:p>
        </p:txBody>
      </p:sp>
      <p:sp>
        <p:nvSpPr>
          <p:cNvPr id="240659"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smtClean="0">
                <a:effectLst>
                  <a:outerShdw blurRad="38100" dist="38100" dir="2700000" algn="tl">
                    <a:srgbClr val="000000"/>
                  </a:outerShdw>
                </a:effectLst>
                <a:latin typeface="+mn-lt"/>
              </a:defRPr>
            </a:lvl1pPr>
          </a:lstStyle>
          <a:p>
            <a:pPr>
              <a:defRPr/>
            </a:pPr>
            <a:fld id="{896E959E-4AD0-4F01-A792-0A8697F4D62A}"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910"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chemeClr val="accent2"/>
            </a:gs>
            <a:gs pos="100000">
              <a:schemeClr val="accent2">
                <a:gamma/>
                <a:shade val="6275"/>
                <a:invGamma/>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0" y="0"/>
            <a:ext cx="9144000" cy="1295400"/>
          </a:xfrm>
          <a:prstGeom prst="rect">
            <a:avLst/>
          </a:prstGeom>
          <a:solidFill>
            <a:schemeClr val="bg1"/>
          </a:solidFill>
          <a:ln w="9525">
            <a:solidFill>
              <a:schemeClr val="bg1"/>
            </a:solidFill>
            <a:miter lim="800000"/>
            <a:headEnd/>
            <a:tailEnd/>
          </a:ln>
        </p:spPr>
        <p:txBody>
          <a:bodyPr vert="horz" wrap="square" lIns="91440" tIns="45720" rIns="91440" bIns="45720" numCol="1" anchor="ctr" anchorCtr="0" compatLnSpc="1">
            <a:prstTxWarp prst="textNoShape">
              <a:avLst/>
            </a:prstTxWarp>
          </a:bodyPr>
          <a:lstStyle/>
          <a:p>
            <a:pPr lvl="0"/>
            <a:r>
              <a:rPr lang="en-GB" smtClean="0"/>
              <a:t>Образец заголовка</a:t>
            </a:r>
          </a:p>
        </p:txBody>
      </p:sp>
      <p:sp>
        <p:nvSpPr>
          <p:cNvPr id="12291" name="Rectangle 3"/>
          <p:cNvSpPr>
            <a:spLocks noGrp="1" noChangeArrowheads="1"/>
          </p:cNvSpPr>
          <p:nvPr>
            <p:ph type="body" idx="1"/>
          </p:nvPr>
        </p:nvSpPr>
        <p:spPr bwMode="auto">
          <a:xfrm>
            <a:off x="609600" y="1600200"/>
            <a:ext cx="77724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Образец текста</a:t>
            </a:r>
          </a:p>
          <a:p>
            <a:pPr lvl="1"/>
            <a:r>
              <a:rPr lang="en-GB" smtClean="0"/>
              <a:t>Второй уровень</a:t>
            </a:r>
          </a:p>
          <a:p>
            <a:pPr lvl="2"/>
            <a:r>
              <a:rPr lang="en-GB" smtClean="0"/>
              <a:t>Третий уровень</a:t>
            </a:r>
          </a:p>
          <a:p>
            <a:pPr lvl="3"/>
            <a:r>
              <a:rPr lang="en-GB" smtClean="0"/>
              <a:t>Четвертый уровень</a:t>
            </a:r>
          </a:p>
          <a:p>
            <a:pPr lvl="4"/>
            <a:r>
              <a:rPr lang="en-GB" smtClean="0"/>
              <a:t>Пятый уровень</a:t>
            </a:r>
          </a:p>
        </p:txBody>
      </p:sp>
      <p:sp>
        <p:nvSpPr>
          <p:cNvPr id="27136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vl1pPr>
          </a:lstStyle>
          <a:p>
            <a:pPr>
              <a:defRPr/>
            </a:pPr>
            <a:endParaRPr lang="en-GB"/>
          </a:p>
        </p:txBody>
      </p:sp>
      <p:sp>
        <p:nvSpPr>
          <p:cNvPr id="27136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271366"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F4C52AA-5FAA-4501-A1A3-2C6738B6884B}" type="slidenum">
              <a:rPr lang="en-GB"/>
              <a:pPr>
                <a:defRPr/>
              </a:pPr>
              <a:t>‹#›</a:t>
            </a:fld>
            <a:endParaRPr lang="en-GB"/>
          </a:p>
        </p:txBody>
      </p:sp>
    </p:spTree>
  </p:cSld>
  <p:clrMap bg1="dk2" tx1="lt1" bg2="dk1"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Arial Black" pitchFamily="34" charset="0"/>
        </a:defRPr>
      </a:lvl2pPr>
      <a:lvl3pPr algn="ctr" rtl="0" eaLnBrk="0" fontAlgn="base" hangingPunct="0">
        <a:spcBef>
          <a:spcPct val="0"/>
        </a:spcBef>
        <a:spcAft>
          <a:spcPct val="0"/>
        </a:spcAft>
        <a:defRPr sz="3600">
          <a:solidFill>
            <a:schemeClr val="tx1"/>
          </a:solidFill>
          <a:latin typeface="Arial Black" pitchFamily="34" charset="0"/>
        </a:defRPr>
      </a:lvl3pPr>
      <a:lvl4pPr algn="ctr" rtl="0" eaLnBrk="0" fontAlgn="base" hangingPunct="0">
        <a:spcBef>
          <a:spcPct val="0"/>
        </a:spcBef>
        <a:spcAft>
          <a:spcPct val="0"/>
        </a:spcAft>
        <a:defRPr sz="3600">
          <a:solidFill>
            <a:schemeClr val="tx1"/>
          </a:solidFill>
          <a:latin typeface="Arial Black" pitchFamily="34" charset="0"/>
        </a:defRPr>
      </a:lvl4pPr>
      <a:lvl5pPr algn="ctr" rtl="0" eaLnBrk="0" fontAlgn="base" hangingPunct="0">
        <a:spcBef>
          <a:spcPct val="0"/>
        </a:spcBef>
        <a:spcAft>
          <a:spcPct val="0"/>
        </a:spcAft>
        <a:defRPr sz="3600">
          <a:solidFill>
            <a:schemeClr val="tx1"/>
          </a:solidFill>
          <a:latin typeface="Arial Black" pitchFamily="34" charset="0"/>
        </a:defRPr>
      </a:lvl5pPr>
      <a:lvl6pPr marL="457200" algn="ctr" rtl="0" fontAlgn="base">
        <a:spcBef>
          <a:spcPct val="0"/>
        </a:spcBef>
        <a:spcAft>
          <a:spcPct val="0"/>
        </a:spcAft>
        <a:defRPr sz="3600">
          <a:solidFill>
            <a:schemeClr val="tx1"/>
          </a:solidFill>
          <a:latin typeface="Arial Black" pitchFamily="34" charset="0"/>
        </a:defRPr>
      </a:lvl6pPr>
      <a:lvl7pPr marL="914400" algn="ctr" rtl="0" fontAlgn="base">
        <a:spcBef>
          <a:spcPct val="0"/>
        </a:spcBef>
        <a:spcAft>
          <a:spcPct val="0"/>
        </a:spcAft>
        <a:defRPr sz="3600">
          <a:solidFill>
            <a:schemeClr val="tx1"/>
          </a:solidFill>
          <a:latin typeface="Arial Black" pitchFamily="34" charset="0"/>
        </a:defRPr>
      </a:lvl7pPr>
      <a:lvl8pPr marL="1371600" algn="ctr" rtl="0" fontAlgn="base">
        <a:spcBef>
          <a:spcPct val="0"/>
        </a:spcBef>
        <a:spcAft>
          <a:spcPct val="0"/>
        </a:spcAft>
        <a:defRPr sz="3600">
          <a:solidFill>
            <a:schemeClr val="tx1"/>
          </a:solidFill>
          <a:latin typeface="Arial Black" pitchFamily="34" charset="0"/>
        </a:defRPr>
      </a:lvl8pPr>
      <a:lvl9pPr marL="1828800" algn="ctr" rtl="0" fontAlgn="base">
        <a:spcBef>
          <a:spcPct val="0"/>
        </a:spcBef>
        <a:spcAft>
          <a:spcPct val="0"/>
        </a:spcAft>
        <a:defRPr sz="3600">
          <a:solidFill>
            <a:schemeClr val="tx1"/>
          </a:solidFill>
          <a:latin typeface="Arial Black" pitchFamily="34" charset="0"/>
        </a:defRPr>
      </a:lvl9pPr>
    </p:titleStyle>
    <p:bodyStyle>
      <a:lvl1pPr marL="342900" indent="-342900" algn="l" rtl="0" eaLnBrk="0" fontAlgn="base" hangingPunct="0">
        <a:spcBef>
          <a:spcPct val="20000"/>
        </a:spcBef>
        <a:spcAft>
          <a:spcPct val="0"/>
        </a:spcAft>
        <a:buClr>
          <a:srgbClr val="A8233D"/>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A8233D"/>
        </a:buClr>
        <a:buChar char="–"/>
        <a:defRPr sz="2800">
          <a:solidFill>
            <a:schemeClr val="tx1"/>
          </a:solidFill>
          <a:latin typeface="+mn-lt"/>
        </a:defRPr>
      </a:lvl2pPr>
      <a:lvl3pPr marL="1143000" indent="-228600" algn="l" rtl="0" eaLnBrk="0" fontAlgn="base" hangingPunct="0">
        <a:spcBef>
          <a:spcPct val="20000"/>
        </a:spcBef>
        <a:spcAft>
          <a:spcPct val="0"/>
        </a:spcAft>
        <a:buClr>
          <a:srgbClr val="A8233D"/>
        </a:buClr>
        <a:buChar char="•"/>
        <a:defRPr sz="2400">
          <a:solidFill>
            <a:schemeClr val="tx1"/>
          </a:solidFill>
          <a:latin typeface="+mn-lt"/>
        </a:defRPr>
      </a:lvl3pPr>
      <a:lvl4pPr marL="1600200" indent="-228600" algn="l" rtl="0" eaLnBrk="0" fontAlgn="base" hangingPunct="0">
        <a:spcBef>
          <a:spcPct val="20000"/>
        </a:spcBef>
        <a:spcAft>
          <a:spcPct val="0"/>
        </a:spcAft>
        <a:buClr>
          <a:srgbClr val="A8233D"/>
        </a:buClr>
        <a:buChar char="–"/>
        <a:defRPr sz="2000">
          <a:solidFill>
            <a:schemeClr val="tx1"/>
          </a:solidFill>
          <a:latin typeface="+mn-lt"/>
        </a:defRPr>
      </a:lvl4pPr>
      <a:lvl5pPr marL="2057400" indent="-228600" algn="l" rtl="0" eaLnBrk="0" fontAlgn="base" hangingPunct="0">
        <a:spcBef>
          <a:spcPct val="20000"/>
        </a:spcBef>
        <a:spcAft>
          <a:spcPct val="0"/>
        </a:spcAft>
        <a:buClr>
          <a:srgbClr val="A8233D"/>
        </a:buClr>
        <a:buChar char="»"/>
        <a:defRPr sz="2000">
          <a:solidFill>
            <a:schemeClr val="tx1"/>
          </a:solidFill>
          <a:latin typeface="+mn-lt"/>
        </a:defRPr>
      </a:lvl5pPr>
      <a:lvl6pPr marL="2514600" indent="-228600" algn="l" rtl="0" fontAlgn="base">
        <a:spcBef>
          <a:spcPct val="20000"/>
        </a:spcBef>
        <a:spcAft>
          <a:spcPct val="0"/>
        </a:spcAft>
        <a:buClr>
          <a:srgbClr val="A8233D"/>
        </a:buClr>
        <a:buChar char="»"/>
        <a:defRPr sz="2000">
          <a:solidFill>
            <a:schemeClr val="tx1"/>
          </a:solidFill>
          <a:latin typeface="+mn-lt"/>
        </a:defRPr>
      </a:lvl6pPr>
      <a:lvl7pPr marL="2971800" indent="-228600" algn="l" rtl="0" fontAlgn="base">
        <a:spcBef>
          <a:spcPct val="20000"/>
        </a:spcBef>
        <a:spcAft>
          <a:spcPct val="0"/>
        </a:spcAft>
        <a:buClr>
          <a:srgbClr val="A8233D"/>
        </a:buClr>
        <a:buChar char="»"/>
        <a:defRPr sz="2000">
          <a:solidFill>
            <a:schemeClr val="tx1"/>
          </a:solidFill>
          <a:latin typeface="+mn-lt"/>
        </a:defRPr>
      </a:lvl7pPr>
      <a:lvl8pPr marL="3429000" indent="-228600" algn="l" rtl="0" fontAlgn="base">
        <a:spcBef>
          <a:spcPct val="20000"/>
        </a:spcBef>
        <a:spcAft>
          <a:spcPct val="0"/>
        </a:spcAft>
        <a:buClr>
          <a:srgbClr val="A8233D"/>
        </a:buClr>
        <a:buChar char="»"/>
        <a:defRPr sz="2000">
          <a:solidFill>
            <a:schemeClr val="tx1"/>
          </a:solidFill>
          <a:latin typeface="+mn-lt"/>
        </a:defRPr>
      </a:lvl8pPr>
      <a:lvl9pPr marL="3886200" indent="-228600" algn="l" rtl="0" fontAlgn="base">
        <a:spcBef>
          <a:spcPct val="20000"/>
        </a:spcBef>
        <a:spcAft>
          <a:spcPct val="0"/>
        </a:spcAft>
        <a:buClr>
          <a:srgbClr val="A8233D"/>
        </a:buClr>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Hier klicken, um Master-Titelformat zu bearbeiten.</a:t>
            </a:r>
          </a:p>
        </p:txBody>
      </p:sp>
      <p:sp>
        <p:nvSpPr>
          <p:cNvPr id="14339"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Hier klicken, um Master-Textformat zu bearbeiten.</a:t>
            </a:r>
          </a:p>
          <a:p>
            <a:pPr lvl="1"/>
            <a:r>
              <a:rPr lang="en-US" smtClean="0"/>
              <a:t>Zweite Ebene</a:t>
            </a:r>
          </a:p>
          <a:p>
            <a:pPr lvl="2"/>
            <a:r>
              <a:rPr lang="en-US" smtClean="0"/>
              <a:t>Dritte Ebene</a:t>
            </a:r>
          </a:p>
          <a:p>
            <a:pPr lvl="3"/>
            <a:r>
              <a:rPr lang="en-US" smtClean="0"/>
              <a:t>Vierte Ebene</a:t>
            </a:r>
          </a:p>
          <a:p>
            <a:pPr lvl="4"/>
            <a:r>
              <a:rPr lang="en-US" smtClean="0"/>
              <a:t>Fünfte Ebene</a:t>
            </a:r>
          </a:p>
        </p:txBody>
      </p:sp>
      <p:sp>
        <p:nvSpPr>
          <p:cNvPr id="530436"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smtClean="0"/>
            </a:lvl1pPr>
          </a:lstStyle>
          <a:p>
            <a:pPr>
              <a:defRPr/>
            </a:pPr>
            <a:endParaRPr lang="en-US"/>
          </a:p>
        </p:txBody>
      </p:sp>
      <p:sp>
        <p:nvSpPr>
          <p:cNvPr id="53043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smtClean="0"/>
            </a:lvl1pPr>
          </a:lstStyle>
          <a:p>
            <a:pPr>
              <a:defRPr/>
            </a:pPr>
            <a:endParaRPr lang="en-US"/>
          </a:p>
        </p:txBody>
      </p:sp>
      <p:sp>
        <p:nvSpPr>
          <p:cNvPr id="530438"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smtClean="0"/>
            </a:lvl1pPr>
          </a:lstStyle>
          <a:p>
            <a:pPr>
              <a:defRPr/>
            </a:pPr>
            <a:fld id="{DF5BE685-745D-4122-AB7B-9507586058E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9558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9558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endParaRPr lang="ru-RU" smtClean="0">
              <a:solidFill>
                <a:srgbClr val="FFFFFF"/>
              </a:solidFill>
            </a:endParaRPr>
          </a:p>
        </p:txBody>
      </p:sp>
      <p:sp>
        <p:nvSpPr>
          <p:cNvPr id="19558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smtClean="0">
              <a:solidFill>
                <a:srgbClr val="FFFFFF"/>
              </a:solidFill>
            </a:endParaRPr>
          </a:p>
        </p:txBody>
      </p:sp>
      <p:sp>
        <p:nvSpPr>
          <p:cNvPr id="19559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547E861-D6B0-472A-A814-077A35DAC91D}" type="slidenum">
              <a:rPr lang="ru-RU" smtClean="0">
                <a:solidFill>
                  <a:srgbClr val="FFFFFF"/>
                </a:solidFill>
              </a:rPr>
              <a:pPr/>
              <a:t>‹#›</a:t>
            </a:fld>
            <a:endParaRPr lang="ru-RU" smtClean="0">
              <a:solidFill>
                <a:srgbClr val="FFFFFF"/>
              </a:solidFill>
            </a:endParaRPr>
          </a:p>
        </p:txBody>
      </p:sp>
    </p:spTree>
  </p:cSld>
  <p:clrMap bg1="dk2" tx1="lt1" bg2="dk1" tx2="lt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6.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7.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1.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oleObject1.bin"/><Relationship Id="rId5" Type="http://schemas.openxmlformats.org/officeDocument/2006/relationships/image" Target="../media/image11.emf"/><Relationship Id="rId6" Type="http://schemas.openxmlformats.org/officeDocument/2006/relationships/oleObject" Target="../embeddings/oleObject2.bin"/><Relationship Id="rId7" Type="http://schemas.openxmlformats.org/officeDocument/2006/relationships/image" Target="../media/image12.emf"/><Relationship Id="rId1" Type="http://schemas.openxmlformats.org/officeDocument/2006/relationships/vmlDrawing" Target="../drawings/vmlDrawing1.vml"/><Relationship Id="rId2"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5.png"/><Relationship Id="rId1" Type="http://schemas.microsoft.com/office/2007/relationships/media" Target="../media/media1.avi"/><Relationship Id="rId2" Type="http://schemas.openxmlformats.org/officeDocument/2006/relationships/video" Target="../media/media1.avi"/></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Microsoft_Excel_97_-_2004_Worksheet1.xls"/><Relationship Id="rId5" Type="http://schemas.openxmlformats.org/officeDocument/2006/relationships/image" Target="../media/image13.emf"/><Relationship Id="rId1" Type="http://schemas.openxmlformats.org/officeDocument/2006/relationships/vmlDrawing" Target="../drawings/vmlDrawing2.vml"/><Relationship Id="rId2"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5.xml"/><Relationship Id="rId3"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6.xml"/><Relationship Id="rId3"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3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40.xml"/></Relationships>
</file>

<file path=ppt/slides/_rels/slide56.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Layout" Target="../slideLayouts/slideLayout18.xml"/><Relationship Id="rId3" Type="http://schemas.openxmlformats.org/officeDocument/2006/relationships/notesSlide" Target="../notesSlides/notesSlide4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8.xml"/><Relationship Id="rId2" Type="http://schemas.openxmlformats.org/officeDocument/2006/relationships/image" Target="../media/image18.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7.xml"/><Relationship Id="rId3" Type="http://schemas.openxmlformats.org/officeDocument/2006/relationships/image" Target="../media/image19.w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9.xml"/><Relationship Id="rId3" Type="http://schemas.openxmlformats.org/officeDocument/2006/relationships/image" Target="../media/image2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2.xml"/><Relationship Id="rId3" Type="http://schemas.openxmlformats.org/officeDocument/2006/relationships/image" Target="../media/image2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3.xml"/><Relationship Id="rId3" Type="http://schemas.openxmlformats.org/officeDocument/2006/relationships/image" Target="../media/image22.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23.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8.xml"/><Relationship Id="rId2"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2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6.xml"/><Relationship Id="rId2" Type="http://schemas.openxmlformats.org/officeDocument/2006/relationships/notesSlide" Target="../notesSlides/notesSlide5.xml"/><Relationship Id="rId3"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3">
            <a:lum contrast="-54000"/>
            <a:extLst>
              <a:ext uri="{28A0092B-C50C-407E-A947-70E740481C1C}">
                <a14:useLocalDpi xmlns:a14="http://schemas.microsoft.com/office/drawing/2010/main" val="0"/>
              </a:ext>
            </a:extLst>
          </a:blip>
          <a:srcRect/>
          <a:stretch>
            <a:fillRect/>
          </a:stretch>
        </p:blipFill>
        <p:spPr bwMode="auto">
          <a:xfrm>
            <a:off x="-16045" y="27383"/>
            <a:ext cx="91821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Rectangle 4"/>
          <p:cNvSpPr>
            <a:spLocks noGrp="1" noChangeArrowheads="1"/>
          </p:cNvSpPr>
          <p:nvPr>
            <p:ph type="ctrTitle"/>
          </p:nvPr>
        </p:nvSpPr>
        <p:spPr>
          <a:xfrm>
            <a:off x="684213" y="1268413"/>
            <a:ext cx="7772400" cy="1470025"/>
          </a:xfrm>
        </p:spPr>
        <p:txBody>
          <a:bodyPr/>
          <a:lstStyle/>
          <a:p>
            <a:pPr eaLnBrk="1" hangingPunct="1"/>
            <a:r>
              <a:rPr lang="ru-RU" sz="4000" dirty="0" smtClean="0"/>
              <a:t>Эволюция </a:t>
            </a:r>
            <a:r>
              <a:rPr lang="ru-RU" sz="4000" dirty="0" smtClean="0"/>
              <a:t>в понимании сепсиса</a:t>
            </a:r>
            <a:endParaRPr lang="ru-RU" sz="4000" dirty="0" smtClean="0"/>
          </a:p>
        </p:txBody>
      </p:sp>
      <p:sp>
        <p:nvSpPr>
          <p:cNvPr id="18435" name="Rectangle 5"/>
          <p:cNvSpPr>
            <a:spLocks noGrp="1" noChangeArrowheads="1"/>
          </p:cNvSpPr>
          <p:nvPr>
            <p:ph type="subTitle" idx="1"/>
          </p:nvPr>
        </p:nvSpPr>
        <p:spPr>
          <a:xfrm>
            <a:off x="1403350" y="3573463"/>
            <a:ext cx="6440488" cy="2952750"/>
          </a:xfrm>
        </p:spPr>
        <p:txBody>
          <a:bodyPr/>
          <a:lstStyle/>
          <a:p>
            <a:pPr eaLnBrk="1" hangingPunct="1">
              <a:lnSpc>
                <a:spcPct val="90000"/>
              </a:lnSpc>
            </a:pPr>
            <a:r>
              <a:rPr lang="ru-RU" sz="3600" dirty="0" err="1" smtClean="0">
                <a:solidFill>
                  <a:srgbClr val="FFFFFF"/>
                </a:solidFill>
              </a:rPr>
              <a:t>С.Шляпников</a:t>
            </a:r>
            <a:endParaRPr lang="ru-RU" sz="3600" dirty="0" smtClean="0">
              <a:solidFill>
                <a:srgbClr val="FFFFFF"/>
              </a:solidFill>
            </a:endParaRPr>
          </a:p>
          <a:p>
            <a:pPr eaLnBrk="1" hangingPunct="1">
              <a:lnSpc>
                <a:spcPct val="90000"/>
              </a:lnSpc>
            </a:pPr>
            <a:endParaRPr lang="ru-RU" sz="2800" dirty="0" smtClean="0">
              <a:solidFill>
                <a:srgbClr val="FFFFFF"/>
              </a:solidFill>
            </a:endParaRPr>
          </a:p>
          <a:p>
            <a:pPr eaLnBrk="1" hangingPunct="1">
              <a:lnSpc>
                <a:spcPct val="90000"/>
              </a:lnSpc>
            </a:pPr>
            <a:r>
              <a:rPr lang="ru-RU" sz="2800" dirty="0" smtClean="0">
                <a:solidFill>
                  <a:srgbClr val="FFFFFF"/>
                </a:solidFill>
              </a:rPr>
              <a:t>Городской центр по лечению тяжелого сепсиса НИИ </a:t>
            </a:r>
            <a:r>
              <a:rPr lang="ru-RU" sz="2800" dirty="0" smtClean="0">
                <a:solidFill>
                  <a:srgbClr val="FFFFFF"/>
                </a:solidFill>
              </a:rPr>
              <a:t>СП им </a:t>
            </a:r>
            <a:r>
              <a:rPr lang="ru-RU" sz="2800" dirty="0" err="1" smtClean="0">
                <a:solidFill>
                  <a:srgbClr val="FFFFFF"/>
                </a:solidFill>
              </a:rPr>
              <a:t>И.И.Джанелидзе</a:t>
            </a:r>
            <a:endParaRPr lang="ru-RU" sz="2800" dirty="0" smtClean="0">
              <a:solidFill>
                <a:srgbClr val="FFFFFF"/>
              </a:solidFill>
            </a:endParaRPr>
          </a:p>
          <a:p>
            <a:pPr eaLnBrk="1" hangingPunct="1">
              <a:lnSpc>
                <a:spcPct val="90000"/>
              </a:lnSpc>
            </a:pPr>
            <a:r>
              <a:rPr lang="ru-RU" sz="2800" dirty="0" smtClean="0">
                <a:solidFill>
                  <a:srgbClr val="FFFFFF"/>
                </a:solidFill>
              </a:rPr>
              <a:t>Кафедра </a:t>
            </a:r>
            <a:r>
              <a:rPr lang="ru-RU" sz="2800" dirty="0" smtClean="0">
                <a:solidFill>
                  <a:srgbClr val="FFFFFF"/>
                </a:solidFill>
              </a:rPr>
              <a:t>хирургических инфекций  </a:t>
            </a:r>
            <a:r>
              <a:rPr lang="ru-RU" sz="2800" dirty="0" smtClean="0">
                <a:solidFill>
                  <a:srgbClr val="FFFFFF"/>
                </a:solidFill>
              </a:rPr>
              <a:t>СЗГМУ им. Мечникова</a:t>
            </a:r>
          </a:p>
        </p:txBody>
      </p:sp>
      <p:pic>
        <p:nvPicPr>
          <p:cNvPr id="5" name="Picture 2"/>
          <p:cNvPicPr>
            <a:picLocks noChangeAspect="1" noChangeArrowheads="1"/>
          </p:cNvPicPr>
          <p:nvPr/>
        </p:nvPicPr>
        <p:blipFill>
          <a:blip r:embed="rId4" cstate="print"/>
          <a:srcRect/>
          <a:stretch>
            <a:fillRect/>
          </a:stretch>
        </p:blipFill>
        <p:spPr bwMode="auto">
          <a:xfrm>
            <a:off x="7429520" y="142852"/>
            <a:ext cx="1609725" cy="561975"/>
          </a:xfrm>
          <a:prstGeom prst="rect">
            <a:avLst/>
          </a:prstGeom>
          <a:noFill/>
          <a:ln w="9525">
            <a:noFill/>
            <a:miter lim="800000"/>
            <a:headEnd/>
            <a:tailEnd/>
          </a:ln>
          <a:effectLst/>
        </p:spPr>
      </p:pic>
      <p:sp>
        <p:nvSpPr>
          <p:cNvPr id="9" name="TextBox 8"/>
          <p:cNvSpPr txBox="1"/>
          <p:nvPr/>
        </p:nvSpPr>
        <p:spPr>
          <a:xfrm>
            <a:off x="2623725" y="6475107"/>
            <a:ext cx="6552336" cy="400110"/>
          </a:xfrm>
          <a:prstGeom prst="rect">
            <a:avLst/>
          </a:prstGeom>
          <a:noFill/>
        </p:spPr>
        <p:txBody>
          <a:bodyPr wrap="none" rtlCol="0">
            <a:spAutoFit/>
          </a:bodyPr>
          <a:lstStyle/>
          <a:p>
            <a:r>
              <a:rPr lang="ru-RU" sz="2000" i="1" dirty="0" smtClean="0">
                <a:solidFill>
                  <a:schemeClr val="tx2"/>
                </a:solidFill>
              </a:rPr>
              <a:t>04.10 </a:t>
            </a:r>
            <a:r>
              <a:rPr lang="ru-RU" sz="2000" i="1" dirty="0" smtClean="0">
                <a:solidFill>
                  <a:schemeClr val="tx2"/>
                </a:solidFill>
              </a:rPr>
              <a:t>2013; </a:t>
            </a:r>
            <a:r>
              <a:rPr lang="ru-RU" sz="2000" i="1" dirty="0" smtClean="0">
                <a:solidFill>
                  <a:schemeClr val="tx2"/>
                </a:solidFill>
              </a:rPr>
              <a:t>Казань, День Хирурга Республики Татарстан</a:t>
            </a:r>
            <a:endParaRPr lang="en-US" sz="2000" i="1" dirty="0">
              <a:solidFill>
                <a:schemeClr val="tx2"/>
              </a:solidFill>
            </a:endParaRPr>
          </a:p>
        </p:txBody>
      </p:sp>
      <p:pic>
        <p:nvPicPr>
          <p:cNvPr id="10" name="Picture 9" descr="SZ_GMU.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
            <a:ext cx="827584" cy="80459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Заголовок 1"/>
          <p:cNvSpPr>
            <a:spLocks noGrp="1"/>
          </p:cNvSpPr>
          <p:nvPr>
            <p:ph type="title"/>
          </p:nvPr>
        </p:nvSpPr>
        <p:spPr>
          <a:xfrm>
            <a:off x="928688" y="285750"/>
            <a:ext cx="7772400" cy="1143000"/>
          </a:xfrm>
        </p:spPr>
        <p:txBody>
          <a:bodyPr/>
          <a:lstStyle/>
          <a:p>
            <a:r>
              <a:rPr lang="ru-RU" smtClean="0"/>
              <a:t>Распространенность </a:t>
            </a:r>
            <a:r>
              <a:rPr lang="en-US" smtClean="0"/>
              <a:t>SSC</a:t>
            </a:r>
            <a:endParaRPr lang="ru-RU" smtClean="0"/>
          </a:p>
        </p:txBody>
      </p:sp>
      <p:pic>
        <p:nvPicPr>
          <p:cNvPr id="109571" name="Рисунок 2" descr="Knowledge sepsis in China.jpg"/>
          <p:cNvPicPr>
            <a:picLocks noChangeAspect="1"/>
          </p:cNvPicPr>
          <p:nvPr/>
        </p:nvPicPr>
        <p:blipFill>
          <a:blip r:embed="rId3" cstate="print"/>
          <a:srcRect/>
          <a:stretch>
            <a:fillRect/>
          </a:stretch>
        </p:blipFill>
        <p:spPr bwMode="auto">
          <a:xfrm>
            <a:off x="785813" y="1571625"/>
            <a:ext cx="7786687" cy="50831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762" name="Picture 2"/>
          <p:cNvPicPr>
            <a:picLocks noChangeAspect="1" noChangeArrowheads="1"/>
          </p:cNvPicPr>
          <p:nvPr/>
        </p:nvPicPr>
        <p:blipFill>
          <a:blip r:embed="rId3" cstate="print"/>
          <a:srcRect/>
          <a:stretch>
            <a:fillRect/>
          </a:stretch>
        </p:blipFill>
        <p:spPr bwMode="auto">
          <a:xfrm>
            <a:off x="681038" y="509588"/>
            <a:ext cx="7781925" cy="583882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1331913" y="1844675"/>
            <a:ext cx="7273925" cy="2540000"/>
          </a:xfrm>
          <a:prstGeom prst="rect">
            <a:avLst/>
          </a:prstGeom>
          <a:solidFill>
            <a:srgbClr val="666699"/>
          </a:solidFill>
          <a:ln w="9525">
            <a:solidFill>
              <a:schemeClr val="tx1"/>
            </a:solidFill>
            <a:miter lim="800000"/>
            <a:headEnd/>
            <a:tailEnd/>
          </a:ln>
        </p:spPr>
        <p:txBody>
          <a:bodyPr>
            <a:spAutoFit/>
          </a:bodyPr>
          <a:lstStyle/>
          <a:p>
            <a:pPr algn="l"/>
            <a:r>
              <a:rPr lang="ru-RU" sz="4000"/>
              <a:t>Септический шок – снижение артериального давления ниже 90 мм.рт.ст, несмотря на переливание инфузионных сред</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1042988" y="1484313"/>
            <a:ext cx="7488237" cy="4401205"/>
          </a:xfrm>
          <a:prstGeom prst="rect">
            <a:avLst/>
          </a:prstGeom>
          <a:solidFill>
            <a:srgbClr val="666699"/>
          </a:solidFill>
          <a:ln w="9525">
            <a:solidFill>
              <a:schemeClr val="tx1"/>
            </a:solidFill>
            <a:miter lim="800000"/>
            <a:headEnd/>
            <a:tailEnd/>
          </a:ln>
        </p:spPr>
        <p:txBody>
          <a:bodyPr>
            <a:spAutoFit/>
          </a:bodyPr>
          <a:lstStyle/>
          <a:p>
            <a:r>
              <a:rPr lang="ru-RU" sz="4000" dirty="0"/>
              <a:t>Сегодня под </a:t>
            </a:r>
            <a:r>
              <a:rPr lang="ru-RU" sz="4000" dirty="0" smtClean="0"/>
              <a:t>септической реакцией надо </a:t>
            </a:r>
            <a:r>
              <a:rPr lang="ru-RU" sz="4000" dirty="0"/>
              <a:t>понимать системную реакцию организма той или иной степени выраженности (Сепсис, ТС, СШ) в ответ на </a:t>
            </a:r>
            <a:r>
              <a:rPr lang="ru-RU" sz="4000" dirty="0" smtClean="0"/>
              <a:t>развитие локального </a:t>
            </a:r>
            <a:r>
              <a:rPr lang="ru-RU" sz="4000" dirty="0"/>
              <a:t>инфекционного процесса</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blackWhite">
          <a:xfrm>
            <a:off x="1676400" y="1914525"/>
            <a:ext cx="6248400" cy="3230563"/>
          </a:xfrm>
          <a:prstGeom prst="rect">
            <a:avLst/>
          </a:prstGeom>
          <a:solidFill>
            <a:srgbClr val="00287D"/>
          </a:solidFill>
          <a:ln w="28575">
            <a:solidFill>
              <a:schemeClr val="tx1"/>
            </a:solidFill>
            <a:miter lim="800000"/>
            <a:headEnd/>
            <a:tailEnd/>
          </a:ln>
        </p:spPr>
        <p:txBody>
          <a:bodyPr/>
          <a:lstStyle/>
          <a:p>
            <a:pPr algn="l"/>
            <a:endParaRPr lang="ru-RU" sz="1800" smtClean="0">
              <a:solidFill>
                <a:srgbClr val="FFFFFF"/>
              </a:solidFill>
              <a:latin typeface="Arial" pitchFamily="34" charset="0"/>
            </a:endParaRPr>
          </a:p>
        </p:txBody>
      </p:sp>
      <p:sp>
        <p:nvSpPr>
          <p:cNvPr id="104451" name="Rectangle 3"/>
          <p:cNvSpPr>
            <a:spLocks noChangeArrowheads="1"/>
          </p:cNvSpPr>
          <p:nvPr/>
        </p:nvSpPr>
        <p:spPr bwMode="auto">
          <a:xfrm>
            <a:off x="938213" y="4657725"/>
            <a:ext cx="681037"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800</a:t>
            </a:r>
            <a:r>
              <a:rPr lang="ru-RU" sz="1800" b="1" smtClean="0">
                <a:solidFill>
                  <a:srgbClr val="FFFFFF"/>
                </a:solidFill>
                <a:latin typeface="Arial Narrow" pitchFamily="34" charset="0"/>
              </a:rPr>
              <a:t> 000</a:t>
            </a:r>
            <a:endParaRPr lang="en-US" sz="1800" smtClean="0">
              <a:solidFill>
                <a:srgbClr val="FFFFFF"/>
              </a:solidFill>
              <a:latin typeface="Arial Narrow" pitchFamily="34" charset="0"/>
            </a:endParaRPr>
          </a:p>
        </p:txBody>
      </p:sp>
      <p:sp>
        <p:nvSpPr>
          <p:cNvPr id="104452" name="Rectangle 4"/>
          <p:cNvSpPr>
            <a:spLocks noChangeArrowheads="1"/>
          </p:cNvSpPr>
          <p:nvPr/>
        </p:nvSpPr>
        <p:spPr bwMode="auto">
          <a:xfrm>
            <a:off x="814388" y="4122738"/>
            <a:ext cx="838200" cy="274637"/>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1</a:t>
            </a:r>
            <a:r>
              <a:rPr lang="ru-RU" sz="1800" b="1" smtClean="0">
                <a:solidFill>
                  <a:srgbClr val="FFFFFF"/>
                </a:solidFill>
                <a:latin typeface="Arial Narrow" pitchFamily="34" charset="0"/>
              </a:rPr>
              <a:t> </a:t>
            </a:r>
            <a:r>
              <a:rPr lang="en-US" sz="1800" b="1" smtClean="0">
                <a:solidFill>
                  <a:srgbClr val="FFFFFF"/>
                </a:solidFill>
                <a:latin typeface="Arial Narrow" pitchFamily="34" charset="0"/>
              </a:rPr>
              <a:t>000</a:t>
            </a:r>
            <a:r>
              <a:rPr lang="ru-RU" sz="1800" b="1" smtClean="0">
                <a:solidFill>
                  <a:srgbClr val="FFFFFF"/>
                </a:solidFill>
                <a:latin typeface="Arial Narrow" pitchFamily="34" charset="0"/>
              </a:rPr>
              <a:t> 000</a:t>
            </a:r>
            <a:endParaRPr lang="en-US" sz="1800" smtClean="0">
              <a:solidFill>
                <a:srgbClr val="FFFFFF"/>
              </a:solidFill>
              <a:latin typeface="Arial Narrow" pitchFamily="34" charset="0"/>
            </a:endParaRPr>
          </a:p>
        </p:txBody>
      </p:sp>
      <p:sp>
        <p:nvSpPr>
          <p:cNvPr id="104453" name="Rectangle 5"/>
          <p:cNvSpPr>
            <a:spLocks noChangeArrowheads="1"/>
          </p:cNvSpPr>
          <p:nvPr/>
        </p:nvSpPr>
        <p:spPr bwMode="auto">
          <a:xfrm>
            <a:off x="814388" y="3587750"/>
            <a:ext cx="838200"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1</a:t>
            </a:r>
            <a:r>
              <a:rPr lang="ru-RU" sz="1800" b="1" smtClean="0">
                <a:solidFill>
                  <a:srgbClr val="FFFFFF"/>
                </a:solidFill>
                <a:latin typeface="Arial Narrow" pitchFamily="34" charset="0"/>
              </a:rPr>
              <a:t> </a:t>
            </a:r>
            <a:r>
              <a:rPr lang="en-US" sz="1800" b="1" smtClean="0">
                <a:solidFill>
                  <a:srgbClr val="FFFFFF"/>
                </a:solidFill>
                <a:latin typeface="Arial Narrow" pitchFamily="34" charset="0"/>
              </a:rPr>
              <a:t>200</a:t>
            </a:r>
            <a:r>
              <a:rPr lang="ru-RU" sz="1800" b="1" smtClean="0">
                <a:solidFill>
                  <a:srgbClr val="FFFFFF"/>
                </a:solidFill>
                <a:latin typeface="Arial Narrow" pitchFamily="34" charset="0"/>
              </a:rPr>
              <a:t> 000</a:t>
            </a:r>
            <a:endParaRPr lang="en-US" sz="1800" smtClean="0">
              <a:solidFill>
                <a:srgbClr val="FFFFFF"/>
              </a:solidFill>
              <a:latin typeface="Arial Narrow" pitchFamily="34" charset="0"/>
            </a:endParaRPr>
          </a:p>
        </p:txBody>
      </p:sp>
      <p:sp>
        <p:nvSpPr>
          <p:cNvPr id="104454" name="Rectangle 6"/>
          <p:cNvSpPr>
            <a:spLocks noChangeArrowheads="1"/>
          </p:cNvSpPr>
          <p:nvPr/>
        </p:nvSpPr>
        <p:spPr bwMode="auto">
          <a:xfrm>
            <a:off x="814388" y="3052763"/>
            <a:ext cx="838200" cy="274637"/>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1</a:t>
            </a:r>
            <a:r>
              <a:rPr lang="ru-RU" sz="1800" b="1" smtClean="0">
                <a:solidFill>
                  <a:srgbClr val="FFFFFF"/>
                </a:solidFill>
                <a:latin typeface="Arial Narrow" pitchFamily="34" charset="0"/>
              </a:rPr>
              <a:t> </a:t>
            </a:r>
            <a:r>
              <a:rPr lang="en-US" sz="1800" b="1" smtClean="0">
                <a:solidFill>
                  <a:srgbClr val="FFFFFF"/>
                </a:solidFill>
                <a:latin typeface="Arial Narrow" pitchFamily="34" charset="0"/>
              </a:rPr>
              <a:t>400</a:t>
            </a:r>
            <a:r>
              <a:rPr lang="ru-RU" sz="1800" b="1" smtClean="0">
                <a:solidFill>
                  <a:srgbClr val="FFFFFF"/>
                </a:solidFill>
                <a:latin typeface="Arial Narrow" pitchFamily="34" charset="0"/>
              </a:rPr>
              <a:t> 000</a:t>
            </a:r>
            <a:endParaRPr lang="en-US" sz="1800" smtClean="0">
              <a:solidFill>
                <a:srgbClr val="FFFFFF"/>
              </a:solidFill>
              <a:latin typeface="Arial Narrow" pitchFamily="34" charset="0"/>
            </a:endParaRPr>
          </a:p>
        </p:txBody>
      </p:sp>
      <p:sp>
        <p:nvSpPr>
          <p:cNvPr id="104455" name="Rectangle 7"/>
          <p:cNvSpPr>
            <a:spLocks noChangeArrowheads="1"/>
          </p:cNvSpPr>
          <p:nvPr/>
        </p:nvSpPr>
        <p:spPr bwMode="auto">
          <a:xfrm>
            <a:off x="814388" y="2517775"/>
            <a:ext cx="838200"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1</a:t>
            </a:r>
            <a:r>
              <a:rPr lang="ru-RU" sz="1800" b="1" smtClean="0">
                <a:solidFill>
                  <a:srgbClr val="FFFFFF"/>
                </a:solidFill>
                <a:latin typeface="Arial Narrow" pitchFamily="34" charset="0"/>
              </a:rPr>
              <a:t> </a:t>
            </a:r>
            <a:r>
              <a:rPr lang="en-US" sz="1800" b="1" smtClean="0">
                <a:solidFill>
                  <a:srgbClr val="FFFFFF"/>
                </a:solidFill>
                <a:latin typeface="Arial Narrow" pitchFamily="34" charset="0"/>
              </a:rPr>
              <a:t>600</a:t>
            </a:r>
            <a:r>
              <a:rPr lang="ru-RU" sz="1800" b="1" smtClean="0">
                <a:solidFill>
                  <a:srgbClr val="FFFFFF"/>
                </a:solidFill>
                <a:latin typeface="Arial Narrow" pitchFamily="34" charset="0"/>
              </a:rPr>
              <a:t> 000</a:t>
            </a:r>
            <a:endParaRPr lang="en-US" sz="1800" smtClean="0">
              <a:solidFill>
                <a:srgbClr val="FFFFFF"/>
              </a:solidFill>
              <a:latin typeface="Arial Narrow" pitchFamily="34" charset="0"/>
            </a:endParaRPr>
          </a:p>
        </p:txBody>
      </p:sp>
      <p:sp>
        <p:nvSpPr>
          <p:cNvPr id="104456" name="Rectangle 8"/>
          <p:cNvSpPr>
            <a:spLocks noChangeArrowheads="1"/>
          </p:cNvSpPr>
          <p:nvPr/>
        </p:nvSpPr>
        <p:spPr bwMode="auto">
          <a:xfrm>
            <a:off x="1352550" y="1381125"/>
            <a:ext cx="730250" cy="207963"/>
          </a:xfrm>
          <a:prstGeom prst="rect">
            <a:avLst/>
          </a:prstGeom>
          <a:noFill/>
          <a:ln w="9525">
            <a:noFill/>
            <a:miter lim="800000"/>
            <a:headEnd/>
            <a:tailEnd/>
          </a:ln>
        </p:spPr>
        <p:txBody>
          <a:bodyPr/>
          <a:lstStyle/>
          <a:p>
            <a:pPr algn="l"/>
            <a:endParaRPr lang="ru-RU" sz="1800" smtClean="0">
              <a:solidFill>
                <a:srgbClr val="FFFFFF"/>
              </a:solidFill>
              <a:latin typeface="Arial" pitchFamily="34" charset="0"/>
            </a:endParaRPr>
          </a:p>
        </p:txBody>
      </p:sp>
      <p:sp>
        <p:nvSpPr>
          <p:cNvPr id="104457" name="Rectangle 9"/>
          <p:cNvSpPr>
            <a:spLocks noChangeArrowheads="1"/>
          </p:cNvSpPr>
          <p:nvPr/>
        </p:nvSpPr>
        <p:spPr bwMode="auto">
          <a:xfrm>
            <a:off x="819150" y="1990725"/>
            <a:ext cx="838200"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1</a:t>
            </a:r>
            <a:r>
              <a:rPr lang="ru-RU" sz="1800" b="1" smtClean="0">
                <a:solidFill>
                  <a:srgbClr val="FFFFFF"/>
                </a:solidFill>
                <a:latin typeface="Arial Narrow" pitchFamily="34" charset="0"/>
              </a:rPr>
              <a:t> </a:t>
            </a:r>
            <a:r>
              <a:rPr lang="en-US" sz="1800" b="1" smtClean="0">
                <a:solidFill>
                  <a:srgbClr val="FFFFFF"/>
                </a:solidFill>
                <a:latin typeface="Arial Narrow" pitchFamily="34" charset="0"/>
              </a:rPr>
              <a:t>800</a:t>
            </a:r>
            <a:r>
              <a:rPr lang="ru-RU" sz="1800" b="1" smtClean="0">
                <a:solidFill>
                  <a:srgbClr val="FFFFFF"/>
                </a:solidFill>
                <a:latin typeface="Arial Narrow" pitchFamily="34" charset="0"/>
              </a:rPr>
              <a:t> 000</a:t>
            </a:r>
            <a:endParaRPr lang="en-US" sz="1800" smtClean="0">
              <a:solidFill>
                <a:srgbClr val="FFFFFF"/>
              </a:solidFill>
              <a:latin typeface="Arial Narrow" pitchFamily="34" charset="0"/>
            </a:endParaRPr>
          </a:p>
        </p:txBody>
      </p:sp>
      <p:sp>
        <p:nvSpPr>
          <p:cNvPr id="104458" name="Rectangle 10"/>
          <p:cNvSpPr>
            <a:spLocks noChangeArrowheads="1"/>
          </p:cNvSpPr>
          <p:nvPr/>
        </p:nvSpPr>
        <p:spPr bwMode="auto">
          <a:xfrm>
            <a:off x="1676400" y="5305425"/>
            <a:ext cx="419100"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2001</a:t>
            </a:r>
            <a:endParaRPr lang="en-US" sz="1800" smtClean="0">
              <a:solidFill>
                <a:srgbClr val="FFFFFF"/>
              </a:solidFill>
              <a:latin typeface="Arial Narrow" pitchFamily="34" charset="0"/>
            </a:endParaRPr>
          </a:p>
        </p:txBody>
      </p:sp>
      <p:sp>
        <p:nvSpPr>
          <p:cNvPr id="104459" name="Rectangle 11"/>
          <p:cNvSpPr>
            <a:spLocks noChangeArrowheads="1"/>
          </p:cNvSpPr>
          <p:nvPr/>
        </p:nvSpPr>
        <p:spPr bwMode="auto">
          <a:xfrm>
            <a:off x="4572000" y="5305425"/>
            <a:ext cx="419100"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2025</a:t>
            </a:r>
            <a:endParaRPr lang="en-US" sz="1800" smtClean="0">
              <a:solidFill>
                <a:srgbClr val="FFFFFF"/>
              </a:solidFill>
              <a:latin typeface="Arial Narrow" pitchFamily="34" charset="0"/>
            </a:endParaRPr>
          </a:p>
        </p:txBody>
      </p:sp>
      <p:sp>
        <p:nvSpPr>
          <p:cNvPr id="104460" name="Rectangle 12"/>
          <p:cNvSpPr>
            <a:spLocks noChangeArrowheads="1"/>
          </p:cNvSpPr>
          <p:nvPr/>
        </p:nvSpPr>
        <p:spPr bwMode="auto">
          <a:xfrm>
            <a:off x="7467600" y="5305425"/>
            <a:ext cx="419100"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2050</a:t>
            </a:r>
            <a:endParaRPr lang="en-US" sz="1800" smtClean="0">
              <a:solidFill>
                <a:srgbClr val="FFFFFF"/>
              </a:solidFill>
              <a:latin typeface="Arial Narrow" pitchFamily="34" charset="0"/>
            </a:endParaRPr>
          </a:p>
        </p:txBody>
      </p:sp>
      <p:sp>
        <p:nvSpPr>
          <p:cNvPr id="104461" name="Rectangle 13"/>
          <p:cNvSpPr>
            <a:spLocks noChangeArrowheads="1"/>
          </p:cNvSpPr>
          <p:nvPr/>
        </p:nvSpPr>
        <p:spPr bwMode="auto">
          <a:xfrm>
            <a:off x="4495800" y="5572125"/>
            <a:ext cx="679450" cy="304800"/>
          </a:xfrm>
          <a:prstGeom prst="rect">
            <a:avLst/>
          </a:prstGeom>
          <a:noFill/>
          <a:ln w="9525">
            <a:noFill/>
            <a:miter lim="800000"/>
            <a:headEnd/>
            <a:tailEnd/>
          </a:ln>
        </p:spPr>
        <p:txBody>
          <a:bodyPr wrap="none" lIns="0" tIns="0" rIns="0" bIns="0">
            <a:spAutoFit/>
          </a:bodyPr>
          <a:lstStyle/>
          <a:p>
            <a:pPr algn="l" eaLnBrk="0" hangingPunct="0"/>
            <a:r>
              <a:rPr lang="ru-RU" sz="2000" b="1" smtClean="0">
                <a:solidFill>
                  <a:srgbClr val="FFFF00"/>
                </a:solidFill>
                <a:latin typeface="Arial" pitchFamily="34" charset="0"/>
              </a:rPr>
              <a:t>Годы</a:t>
            </a:r>
            <a:endParaRPr lang="en-US" sz="2000" b="1" smtClean="0">
              <a:solidFill>
                <a:srgbClr val="FFFF00"/>
              </a:solidFill>
              <a:latin typeface="Arial" pitchFamily="34" charset="0"/>
            </a:endParaRPr>
          </a:p>
        </p:txBody>
      </p:sp>
      <p:sp>
        <p:nvSpPr>
          <p:cNvPr id="104462" name="Rectangle 14"/>
          <p:cNvSpPr>
            <a:spLocks noChangeArrowheads="1"/>
          </p:cNvSpPr>
          <p:nvPr/>
        </p:nvSpPr>
        <p:spPr bwMode="auto">
          <a:xfrm>
            <a:off x="8001000" y="3992563"/>
            <a:ext cx="595313" cy="207962"/>
          </a:xfrm>
          <a:prstGeom prst="rect">
            <a:avLst/>
          </a:prstGeom>
          <a:noFill/>
          <a:ln w="9525">
            <a:noFill/>
            <a:miter lim="800000"/>
            <a:headEnd/>
            <a:tailEnd/>
          </a:ln>
        </p:spPr>
        <p:txBody>
          <a:bodyPr/>
          <a:lstStyle/>
          <a:p>
            <a:pPr algn="l"/>
            <a:endParaRPr lang="ru-RU" sz="1800" smtClean="0">
              <a:solidFill>
                <a:srgbClr val="FFFFFF"/>
              </a:solidFill>
              <a:latin typeface="Arial" pitchFamily="34" charset="0"/>
            </a:endParaRPr>
          </a:p>
        </p:txBody>
      </p:sp>
      <p:sp>
        <p:nvSpPr>
          <p:cNvPr id="104463" name="Rectangle 15"/>
          <p:cNvSpPr>
            <a:spLocks noChangeArrowheads="1"/>
          </p:cNvSpPr>
          <p:nvPr/>
        </p:nvSpPr>
        <p:spPr bwMode="auto">
          <a:xfrm>
            <a:off x="8001000" y="4651375"/>
            <a:ext cx="314325"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300</a:t>
            </a:r>
            <a:endParaRPr lang="en-US" sz="1800" smtClean="0">
              <a:solidFill>
                <a:srgbClr val="FFFFFF"/>
              </a:solidFill>
              <a:latin typeface="Arial Narrow" pitchFamily="34" charset="0"/>
            </a:endParaRPr>
          </a:p>
        </p:txBody>
      </p:sp>
      <p:sp>
        <p:nvSpPr>
          <p:cNvPr id="104464" name="Rectangle 16"/>
          <p:cNvSpPr>
            <a:spLocks noChangeArrowheads="1"/>
          </p:cNvSpPr>
          <p:nvPr/>
        </p:nvSpPr>
        <p:spPr bwMode="auto">
          <a:xfrm>
            <a:off x="8001000" y="3324225"/>
            <a:ext cx="595313" cy="207963"/>
          </a:xfrm>
          <a:prstGeom prst="rect">
            <a:avLst/>
          </a:prstGeom>
          <a:noFill/>
          <a:ln w="9525">
            <a:noFill/>
            <a:miter lim="800000"/>
            <a:headEnd/>
            <a:tailEnd/>
          </a:ln>
        </p:spPr>
        <p:txBody>
          <a:bodyPr/>
          <a:lstStyle/>
          <a:p>
            <a:pPr algn="l"/>
            <a:endParaRPr lang="ru-RU" sz="1800" smtClean="0">
              <a:solidFill>
                <a:srgbClr val="FFFFFF"/>
              </a:solidFill>
              <a:latin typeface="Arial" pitchFamily="34" charset="0"/>
            </a:endParaRPr>
          </a:p>
        </p:txBody>
      </p:sp>
      <p:sp>
        <p:nvSpPr>
          <p:cNvPr id="104465" name="Rectangle 17"/>
          <p:cNvSpPr>
            <a:spLocks noChangeArrowheads="1"/>
          </p:cNvSpPr>
          <p:nvPr/>
        </p:nvSpPr>
        <p:spPr bwMode="auto">
          <a:xfrm>
            <a:off x="8001000" y="3763963"/>
            <a:ext cx="314325" cy="274637"/>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400</a:t>
            </a:r>
            <a:endParaRPr lang="en-US" sz="1800" smtClean="0">
              <a:solidFill>
                <a:srgbClr val="FFFFFF"/>
              </a:solidFill>
              <a:latin typeface="Arial Narrow" pitchFamily="34" charset="0"/>
            </a:endParaRPr>
          </a:p>
        </p:txBody>
      </p:sp>
      <p:sp>
        <p:nvSpPr>
          <p:cNvPr id="104466" name="Rectangle 18"/>
          <p:cNvSpPr>
            <a:spLocks noChangeArrowheads="1"/>
          </p:cNvSpPr>
          <p:nvPr/>
        </p:nvSpPr>
        <p:spPr bwMode="auto">
          <a:xfrm>
            <a:off x="8001000" y="2659063"/>
            <a:ext cx="595313" cy="206375"/>
          </a:xfrm>
          <a:prstGeom prst="rect">
            <a:avLst/>
          </a:prstGeom>
          <a:noFill/>
          <a:ln w="9525">
            <a:noFill/>
            <a:miter lim="800000"/>
            <a:headEnd/>
            <a:tailEnd/>
          </a:ln>
        </p:spPr>
        <p:txBody>
          <a:bodyPr/>
          <a:lstStyle/>
          <a:p>
            <a:pPr algn="l"/>
            <a:endParaRPr lang="ru-RU" sz="1800" smtClean="0">
              <a:solidFill>
                <a:srgbClr val="FFFFFF"/>
              </a:solidFill>
              <a:latin typeface="Arial" pitchFamily="34" charset="0"/>
            </a:endParaRPr>
          </a:p>
        </p:txBody>
      </p:sp>
      <p:sp>
        <p:nvSpPr>
          <p:cNvPr id="104467" name="Rectangle 19"/>
          <p:cNvSpPr>
            <a:spLocks noChangeArrowheads="1"/>
          </p:cNvSpPr>
          <p:nvPr/>
        </p:nvSpPr>
        <p:spPr bwMode="auto">
          <a:xfrm>
            <a:off x="8001000" y="2876550"/>
            <a:ext cx="314325"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500</a:t>
            </a:r>
            <a:endParaRPr lang="en-US" sz="1800" smtClean="0">
              <a:solidFill>
                <a:srgbClr val="FFFFFF"/>
              </a:solidFill>
              <a:latin typeface="Arial Narrow" pitchFamily="34" charset="0"/>
            </a:endParaRPr>
          </a:p>
        </p:txBody>
      </p:sp>
      <p:sp>
        <p:nvSpPr>
          <p:cNvPr id="104468" name="Rectangle 20"/>
          <p:cNvSpPr>
            <a:spLocks noChangeArrowheads="1"/>
          </p:cNvSpPr>
          <p:nvPr/>
        </p:nvSpPr>
        <p:spPr bwMode="auto">
          <a:xfrm>
            <a:off x="8001000" y="1992313"/>
            <a:ext cx="595313" cy="207962"/>
          </a:xfrm>
          <a:prstGeom prst="rect">
            <a:avLst/>
          </a:prstGeom>
          <a:noFill/>
          <a:ln w="9525">
            <a:noFill/>
            <a:miter lim="800000"/>
            <a:headEnd/>
            <a:tailEnd/>
          </a:ln>
        </p:spPr>
        <p:txBody>
          <a:bodyPr/>
          <a:lstStyle/>
          <a:p>
            <a:pPr algn="l"/>
            <a:endParaRPr lang="ru-RU" sz="1800" smtClean="0">
              <a:solidFill>
                <a:srgbClr val="FFFFFF"/>
              </a:solidFill>
              <a:latin typeface="Arial" pitchFamily="34" charset="0"/>
            </a:endParaRPr>
          </a:p>
        </p:txBody>
      </p:sp>
      <p:sp>
        <p:nvSpPr>
          <p:cNvPr id="104469" name="Rectangle 21"/>
          <p:cNvSpPr>
            <a:spLocks noChangeArrowheads="1"/>
          </p:cNvSpPr>
          <p:nvPr/>
        </p:nvSpPr>
        <p:spPr bwMode="auto">
          <a:xfrm>
            <a:off x="8001000" y="1990725"/>
            <a:ext cx="314325" cy="274638"/>
          </a:xfrm>
          <a:prstGeom prst="rect">
            <a:avLst/>
          </a:prstGeom>
          <a:noFill/>
          <a:ln w="9525">
            <a:noFill/>
            <a:miter lim="800000"/>
            <a:headEnd/>
            <a:tailEnd/>
          </a:ln>
        </p:spPr>
        <p:txBody>
          <a:bodyPr wrap="none" lIns="0" tIns="0" rIns="0" bIns="0">
            <a:spAutoFit/>
          </a:bodyPr>
          <a:lstStyle/>
          <a:p>
            <a:pPr algn="l" eaLnBrk="0" hangingPunct="0"/>
            <a:r>
              <a:rPr lang="en-US" sz="1800" b="1" smtClean="0">
                <a:solidFill>
                  <a:srgbClr val="FFFFFF"/>
                </a:solidFill>
                <a:latin typeface="Arial Narrow" pitchFamily="34" charset="0"/>
              </a:rPr>
              <a:t>600</a:t>
            </a:r>
            <a:endParaRPr lang="en-US" sz="1800" smtClean="0">
              <a:solidFill>
                <a:srgbClr val="FFFFFF"/>
              </a:solidFill>
              <a:latin typeface="Arial Narrow" pitchFamily="34" charset="0"/>
            </a:endParaRPr>
          </a:p>
        </p:txBody>
      </p:sp>
      <p:sp>
        <p:nvSpPr>
          <p:cNvPr id="104470" name="Rectangle 22"/>
          <p:cNvSpPr>
            <a:spLocks noChangeArrowheads="1"/>
          </p:cNvSpPr>
          <p:nvPr/>
        </p:nvSpPr>
        <p:spPr bwMode="auto">
          <a:xfrm rot="16200000">
            <a:off x="-500856" y="3290094"/>
            <a:ext cx="2017712" cy="304800"/>
          </a:xfrm>
          <a:prstGeom prst="rect">
            <a:avLst/>
          </a:prstGeom>
          <a:noFill/>
          <a:ln w="9525">
            <a:noFill/>
            <a:miter lim="800000"/>
            <a:headEnd/>
            <a:tailEnd/>
          </a:ln>
        </p:spPr>
        <p:txBody>
          <a:bodyPr wrap="none" lIns="0" tIns="0" rIns="0" bIns="0">
            <a:spAutoFit/>
          </a:bodyPr>
          <a:lstStyle/>
          <a:p>
            <a:pPr algn="l" eaLnBrk="0" hangingPunct="0"/>
            <a:r>
              <a:rPr lang="ru-RU" sz="2000" b="1" smtClean="0">
                <a:solidFill>
                  <a:srgbClr val="FFFF00"/>
                </a:solidFill>
                <a:latin typeface="Arial" pitchFamily="34" charset="0"/>
              </a:rPr>
              <a:t>Случаи сепсиса</a:t>
            </a:r>
            <a:endParaRPr lang="en-US" sz="2000" b="1" smtClean="0">
              <a:solidFill>
                <a:srgbClr val="FFFF00"/>
              </a:solidFill>
              <a:latin typeface="Arial" pitchFamily="34" charset="0"/>
            </a:endParaRPr>
          </a:p>
        </p:txBody>
      </p:sp>
      <p:sp>
        <p:nvSpPr>
          <p:cNvPr id="104471" name="Rectangle 23"/>
          <p:cNvSpPr>
            <a:spLocks noChangeArrowheads="1"/>
          </p:cNvSpPr>
          <p:nvPr/>
        </p:nvSpPr>
        <p:spPr bwMode="auto">
          <a:xfrm rot="16200000">
            <a:off x="7143750" y="3305175"/>
            <a:ext cx="2781300" cy="304800"/>
          </a:xfrm>
          <a:prstGeom prst="rect">
            <a:avLst/>
          </a:prstGeom>
          <a:noFill/>
          <a:ln w="9525">
            <a:noFill/>
            <a:miter lim="800000"/>
            <a:headEnd/>
            <a:tailEnd/>
          </a:ln>
        </p:spPr>
        <p:txBody>
          <a:bodyPr wrap="none" lIns="0" tIns="0" rIns="0" bIns="0">
            <a:spAutoFit/>
          </a:bodyPr>
          <a:lstStyle/>
          <a:p>
            <a:pPr algn="l" eaLnBrk="0" hangingPunct="0"/>
            <a:r>
              <a:rPr lang="ru-RU" sz="2000" b="1" smtClean="0">
                <a:solidFill>
                  <a:srgbClr val="FFFF00"/>
                </a:solidFill>
                <a:latin typeface="Arial" pitchFamily="34" charset="0"/>
              </a:rPr>
              <a:t>Население США</a:t>
            </a:r>
            <a:r>
              <a:rPr lang="en-US" sz="2000" b="1" smtClean="0">
                <a:solidFill>
                  <a:srgbClr val="FFFF00"/>
                </a:solidFill>
                <a:latin typeface="Arial" pitchFamily="34" charset="0"/>
              </a:rPr>
              <a:t> (</a:t>
            </a:r>
            <a:r>
              <a:rPr lang="ru-RU" sz="2000" b="1" smtClean="0">
                <a:solidFill>
                  <a:srgbClr val="FFFF00"/>
                </a:solidFill>
                <a:latin typeface="Arial" pitchFamily="34" charset="0"/>
              </a:rPr>
              <a:t>млн</a:t>
            </a:r>
            <a:r>
              <a:rPr lang="en-US" sz="1600" b="1" smtClean="0">
                <a:solidFill>
                  <a:srgbClr val="FFFFFF"/>
                </a:solidFill>
                <a:latin typeface="Arial" pitchFamily="34" charset="0"/>
              </a:rPr>
              <a:t>)</a:t>
            </a:r>
            <a:endParaRPr lang="en-US" sz="1600" smtClean="0">
              <a:solidFill>
                <a:srgbClr val="FFFFFF"/>
              </a:solidFill>
              <a:latin typeface="Arial" pitchFamily="34" charset="0"/>
            </a:endParaRPr>
          </a:p>
        </p:txBody>
      </p:sp>
      <p:grpSp>
        <p:nvGrpSpPr>
          <p:cNvPr id="2" name="Group 24"/>
          <p:cNvGrpSpPr>
            <a:grpSpLocks/>
          </p:cNvGrpSpPr>
          <p:nvPr/>
        </p:nvGrpSpPr>
        <p:grpSpPr bwMode="auto">
          <a:xfrm>
            <a:off x="1825625" y="2290763"/>
            <a:ext cx="6008688" cy="2713037"/>
            <a:chOff x="1513" y="1254"/>
            <a:chExt cx="2669" cy="1205"/>
          </a:xfrm>
        </p:grpSpPr>
        <p:sp>
          <p:nvSpPr>
            <p:cNvPr id="104473" name="Freeform 25"/>
            <p:cNvSpPr>
              <a:spLocks/>
            </p:cNvSpPr>
            <p:nvPr/>
          </p:nvSpPr>
          <p:spPr bwMode="auto">
            <a:xfrm>
              <a:off x="1513" y="1254"/>
              <a:ext cx="2669" cy="1205"/>
            </a:xfrm>
            <a:custGeom>
              <a:avLst/>
              <a:gdLst/>
              <a:ahLst/>
              <a:cxnLst>
                <a:cxn ang="0">
                  <a:pos x="0" y="2053"/>
                </a:cxn>
                <a:cxn ang="0">
                  <a:pos x="6" y="2082"/>
                </a:cxn>
                <a:cxn ang="0">
                  <a:pos x="427" y="1970"/>
                </a:cxn>
                <a:cxn ang="0">
                  <a:pos x="428" y="1970"/>
                </a:cxn>
                <a:cxn ang="0">
                  <a:pos x="862" y="1802"/>
                </a:cxn>
                <a:cxn ang="0">
                  <a:pos x="864" y="1802"/>
                </a:cxn>
                <a:cxn ang="0">
                  <a:pos x="1296" y="1607"/>
                </a:cxn>
                <a:cxn ang="0">
                  <a:pos x="1296" y="1605"/>
                </a:cxn>
                <a:cxn ang="0">
                  <a:pos x="1718" y="1381"/>
                </a:cxn>
                <a:cxn ang="0">
                  <a:pos x="2151" y="1117"/>
                </a:cxn>
                <a:cxn ang="0">
                  <a:pos x="2152" y="1117"/>
                </a:cxn>
                <a:cxn ang="0">
                  <a:pos x="2586" y="822"/>
                </a:cxn>
                <a:cxn ang="0">
                  <a:pos x="3007" y="557"/>
                </a:cxn>
                <a:cxn ang="0">
                  <a:pos x="2999" y="543"/>
                </a:cxn>
                <a:cxn ang="0">
                  <a:pos x="3005" y="557"/>
                </a:cxn>
                <a:cxn ang="0">
                  <a:pos x="3439" y="332"/>
                </a:cxn>
                <a:cxn ang="0">
                  <a:pos x="3433" y="319"/>
                </a:cxn>
                <a:cxn ang="0">
                  <a:pos x="3438" y="334"/>
                </a:cxn>
                <a:cxn ang="0">
                  <a:pos x="3872" y="152"/>
                </a:cxn>
                <a:cxn ang="0">
                  <a:pos x="3867" y="137"/>
                </a:cxn>
                <a:cxn ang="0">
                  <a:pos x="3872" y="152"/>
                </a:cxn>
                <a:cxn ang="0">
                  <a:pos x="4292" y="28"/>
                </a:cxn>
                <a:cxn ang="0">
                  <a:pos x="4285" y="0"/>
                </a:cxn>
                <a:cxn ang="0">
                  <a:pos x="3864" y="123"/>
                </a:cxn>
                <a:cxn ang="0">
                  <a:pos x="3863" y="123"/>
                </a:cxn>
                <a:cxn ang="0">
                  <a:pos x="3429" y="306"/>
                </a:cxn>
                <a:cxn ang="0">
                  <a:pos x="3429" y="306"/>
                </a:cxn>
                <a:cxn ang="0">
                  <a:pos x="2995" y="530"/>
                </a:cxn>
                <a:cxn ang="0">
                  <a:pos x="2993" y="531"/>
                </a:cxn>
                <a:cxn ang="0">
                  <a:pos x="2573" y="797"/>
                </a:cxn>
                <a:cxn ang="0">
                  <a:pos x="2139" y="1092"/>
                </a:cxn>
                <a:cxn ang="0">
                  <a:pos x="2145" y="1103"/>
                </a:cxn>
                <a:cxn ang="0">
                  <a:pos x="2139" y="1090"/>
                </a:cxn>
                <a:cxn ang="0">
                  <a:pos x="1706" y="1354"/>
                </a:cxn>
                <a:cxn ang="0">
                  <a:pos x="1284" y="1578"/>
                </a:cxn>
                <a:cxn ang="0">
                  <a:pos x="1290" y="1592"/>
                </a:cxn>
                <a:cxn ang="0">
                  <a:pos x="1286" y="1578"/>
                </a:cxn>
                <a:cxn ang="0">
                  <a:pos x="853" y="1774"/>
                </a:cxn>
                <a:cxn ang="0">
                  <a:pos x="858" y="1787"/>
                </a:cxn>
                <a:cxn ang="0">
                  <a:pos x="853" y="1774"/>
                </a:cxn>
                <a:cxn ang="0">
                  <a:pos x="419" y="1941"/>
                </a:cxn>
                <a:cxn ang="0">
                  <a:pos x="424" y="1954"/>
                </a:cxn>
                <a:cxn ang="0">
                  <a:pos x="421" y="1941"/>
                </a:cxn>
                <a:cxn ang="0">
                  <a:pos x="0" y="2053"/>
                </a:cxn>
              </a:cxnLst>
              <a:rect l="0" t="0" r="r" b="b"/>
              <a:pathLst>
                <a:path w="4292" h="2082">
                  <a:moveTo>
                    <a:pt x="0" y="2053"/>
                  </a:moveTo>
                  <a:lnTo>
                    <a:pt x="6" y="2082"/>
                  </a:lnTo>
                  <a:lnTo>
                    <a:pt x="427" y="1970"/>
                  </a:lnTo>
                  <a:lnTo>
                    <a:pt x="428" y="1970"/>
                  </a:lnTo>
                  <a:lnTo>
                    <a:pt x="862" y="1802"/>
                  </a:lnTo>
                  <a:lnTo>
                    <a:pt x="864" y="1802"/>
                  </a:lnTo>
                  <a:lnTo>
                    <a:pt x="1296" y="1607"/>
                  </a:lnTo>
                  <a:lnTo>
                    <a:pt x="1296" y="1605"/>
                  </a:lnTo>
                  <a:lnTo>
                    <a:pt x="1718" y="1381"/>
                  </a:lnTo>
                  <a:lnTo>
                    <a:pt x="2151" y="1117"/>
                  </a:lnTo>
                  <a:lnTo>
                    <a:pt x="2152" y="1117"/>
                  </a:lnTo>
                  <a:lnTo>
                    <a:pt x="2586" y="822"/>
                  </a:lnTo>
                  <a:lnTo>
                    <a:pt x="3007" y="557"/>
                  </a:lnTo>
                  <a:lnTo>
                    <a:pt x="2999" y="543"/>
                  </a:lnTo>
                  <a:lnTo>
                    <a:pt x="3005" y="557"/>
                  </a:lnTo>
                  <a:lnTo>
                    <a:pt x="3439" y="332"/>
                  </a:lnTo>
                  <a:lnTo>
                    <a:pt x="3433" y="319"/>
                  </a:lnTo>
                  <a:lnTo>
                    <a:pt x="3438" y="334"/>
                  </a:lnTo>
                  <a:lnTo>
                    <a:pt x="3872" y="152"/>
                  </a:lnTo>
                  <a:lnTo>
                    <a:pt x="3867" y="137"/>
                  </a:lnTo>
                  <a:lnTo>
                    <a:pt x="3872" y="152"/>
                  </a:lnTo>
                  <a:lnTo>
                    <a:pt x="4292" y="28"/>
                  </a:lnTo>
                  <a:lnTo>
                    <a:pt x="4285" y="0"/>
                  </a:lnTo>
                  <a:lnTo>
                    <a:pt x="3864" y="123"/>
                  </a:lnTo>
                  <a:lnTo>
                    <a:pt x="3863" y="123"/>
                  </a:lnTo>
                  <a:lnTo>
                    <a:pt x="3429" y="306"/>
                  </a:lnTo>
                  <a:lnTo>
                    <a:pt x="3429" y="306"/>
                  </a:lnTo>
                  <a:lnTo>
                    <a:pt x="2995" y="530"/>
                  </a:lnTo>
                  <a:lnTo>
                    <a:pt x="2993" y="531"/>
                  </a:lnTo>
                  <a:lnTo>
                    <a:pt x="2573" y="797"/>
                  </a:lnTo>
                  <a:lnTo>
                    <a:pt x="2139" y="1092"/>
                  </a:lnTo>
                  <a:lnTo>
                    <a:pt x="2145" y="1103"/>
                  </a:lnTo>
                  <a:lnTo>
                    <a:pt x="2139" y="1090"/>
                  </a:lnTo>
                  <a:lnTo>
                    <a:pt x="1706" y="1354"/>
                  </a:lnTo>
                  <a:lnTo>
                    <a:pt x="1284" y="1578"/>
                  </a:lnTo>
                  <a:lnTo>
                    <a:pt x="1290" y="1592"/>
                  </a:lnTo>
                  <a:lnTo>
                    <a:pt x="1286" y="1578"/>
                  </a:lnTo>
                  <a:lnTo>
                    <a:pt x="853" y="1774"/>
                  </a:lnTo>
                  <a:lnTo>
                    <a:pt x="858" y="1787"/>
                  </a:lnTo>
                  <a:lnTo>
                    <a:pt x="853" y="1774"/>
                  </a:lnTo>
                  <a:lnTo>
                    <a:pt x="419" y="1941"/>
                  </a:lnTo>
                  <a:lnTo>
                    <a:pt x="424" y="1954"/>
                  </a:lnTo>
                  <a:lnTo>
                    <a:pt x="421" y="1941"/>
                  </a:lnTo>
                  <a:lnTo>
                    <a:pt x="0" y="2053"/>
                  </a:lnTo>
                  <a:close/>
                </a:path>
              </a:pathLst>
            </a:custGeom>
            <a:solidFill>
              <a:srgbClr val="FFFF99"/>
            </a:solidFill>
            <a:ln w="9525">
              <a:solidFill>
                <a:srgbClr val="FFFF99"/>
              </a:solidFill>
              <a:round/>
              <a:headEnd/>
              <a:tailEnd/>
            </a:ln>
          </p:spPr>
          <p:txBody>
            <a:bodyPr/>
            <a:lstStyle/>
            <a:p>
              <a:pPr algn="l"/>
              <a:endParaRPr lang="ru-RU" sz="1800" smtClean="0">
                <a:solidFill>
                  <a:srgbClr val="FFFFFF"/>
                </a:solidFill>
                <a:latin typeface="Arial" pitchFamily="34" charset="0"/>
              </a:endParaRPr>
            </a:p>
          </p:txBody>
        </p:sp>
        <p:sp>
          <p:nvSpPr>
            <p:cNvPr id="104474" name="Rectangle 26"/>
            <p:cNvSpPr>
              <a:spLocks noChangeArrowheads="1"/>
            </p:cNvSpPr>
            <p:nvPr/>
          </p:nvSpPr>
          <p:spPr bwMode="auto">
            <a:xfrm>
              <a:off x="2835" y="1877"/>
              <a:ext cx="32" cy="29"/>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sp>
          <p:nvSpPr>
            <p:cNvPr id="104475" name="Rectangle 27"/>
            <p:cNvSpPr>
              <a:spLocks noChangeArrowheads="1"/>
            </p:cNvSpPr>
            <p:nvPr/>
          </p:nvSpPr>
          <p:spPr bwMode="auto">
            <a:xfrm>
              <a:off x="2537" y="2044"/>
              <a:ext cx="31" cy="28"/>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sp>
          <p:nvSpPr>
            <p:cNvPr id="104476" name="Rectangle 28"/>
            <p:cNvSpPr>
              <a:spLocks noChangeArrowheads="1"/>
            </p:cNvSpPr>
            <p:nvPr/>
          </p:nvSpPr>
          <p:spPr bwMode="auto">
            <a:xfrm>
              <a:off x="2298" y="2155"/>
              <a:ext cx="31" cy="29"/>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sp>
          <p:nvSpPr>
            <p:cNvPr id="104477" name="Rectangle 29"/>
            <p:cNvSpPr>
              <a:spLocks noChangeArrowheads="1"/>
            </p:cNvSpPr>
            <p:nvPr/>
          </p:nvSpPr>
          <p:spPr bwMode="auto">
            <a:xfrm>
              <a:off x="2031" y="2266"/>
              <a:ext cx="31" cy="29"/>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sp>
          <p:nvSpPr>
            <p:cNvPr id="104478" name="Rectangle 30"/>
            <p:cNvSpPr>
              <a:spLocks noChangeArrowheads="1"/>
            </p:cNvSpPr>
            <p:nvPr/>
          </p:nvSpPr>
          <p:spPr bwMode="auto">
            <a:xfrm>
              <a:off x="3092" y="1717"/>
              <a:ext cx="31" cy="29"/>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sp>
          <p:nvSpPr>
            <p:cNvPr id="104479" name="Rectangle 31"/>
            <p:cNvSpPr>
              <a:spLocks noChangeArrowheads="1"/>
            </p:cNvSpPr>
            <p:nvPr/>
          </p:nvSpPr>
          <p:spPr bwMode="auto">
            <a:xfrm>
              <a:off x="3350" y="1565"/>
              <a:ext cx="31" cy="28"/>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sp>
          <p:nvSpPr>
            <p:cNvPr id="104480" name="Rectangle 32"/>
            <p:cNvSpPr>
              <a:spLocks noChangeArrowheads="1"/>
            </p:cNvSpPr>
            <p:nvPr/>
          </p:nvSpPr>
          <p:spPr bwMode="auto">
            <a:xfrm>
              <a:off x="3604" y="1438"/>
              <a:ext cx="31" cy="29"/>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sp>
          <p:nvSpPr>
            <p:cNvPr id="104481" name="Rectangle 33"/>
            <p:cNvSpPr>
              <a:spLocks noChangeArrowheads="1"/>
            </p:cNvSpPr>
            <p:nvPr/>
          </p:nvSpPr>
          <p:spPr bwMode="auto">
            <a:xfrm>
              <a:off x="3850" y="1339"/>
              <a:ext cx="31" cy="29"/>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sp>
          <p:nvSpPr>
            <p:cNvPr id="104482" name="Rectangle 34"/>
            <p:cNvSpPr>
              <a:spLocks noChangeArrowheads="1"/>
            </p:cNvSpPr>
            <p:nvPr/>
          </p:nvSpPr>
          <p:spPr bwMode="auto">
            <a:xfrm>
              <a:off x="4118" y="1256"/>
              <a:ext cx="31" cy="29"/>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sp>
          <p:nvSpPr>
            <p:cNvPr id="104483" name="Rectangle 35"/>
            <p:cNvSpPr>
              <a:spLocks noChangeArrowheads="1"/>
            </p:cNvSpPr>
            <p:nvPr/>
          </p:nvSpPr>
          <p:spPr bwMode="auto">
            <a:xfrm>
              <a:off x="1761" y="2344"/>
              <a:ext cx="31" cy="29"/>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grpSp>
      <p:grpSp>
        <p:nvGrpSpPr>
          <p:cNvPr id="3" name="Group 36"/>
          <p:cNvGrpSpPr>
            <a:grpSpLocks/>
          </p:cNvGrpSpPr>
          <p:nvPr/>
        </p:nvGrpSpPr>
        <p:grpSpPr bwMode="auto">
          <a:xfrm>
            <a:off x="1776413" y="3746500"/>
            <a:ext cx="6097587" cy="1200150"/>
            <a:chOff x="1488" y="2614"/>
            <a:chExt cx="3328" cy="655"/>
          </a:xfrm>
        </p:grpSpPr>
        <p:grpSp>
          <p:nvGrpSpPr>
            <p:cNvPr id="4" name="Group 37"/>
            <p:cNvGrpSpPr>
              <a:grpSpLocks/>
            </p:cNvGrpSpPr>
            <p:nvPr/>
          </p:nvGrpSpPr>
          <p:grpSpPr bwMode="auto">
            <a:xfrm>
              <a:off x="1517" y="2637"/>
              <a:ext cx="3272" cy="609"/>
              <a:chOff x="1914" y="2037"/>
              <a:chExt cx="2143" cy="429"/>
            </a:xfrm>
          </p:grpSpPr>
          <p:sp>
            <p:nvSpPr>
              <p:cNvPr id="104486" name="Freeform 38"/>
              <p:cNvSpPr>
                <a:spLocks/>
              </p:cNvSpPr>
              <p:nvPr/>
            </p:nvSpPr>
            <p:spPr bwMode="auto">
              <a:xfrm>
                <a:off x="1914" y="2042"/>
                <a:ext cx="2142" cy="419"/>
              </a:xfrm>
              <a:custGeom>
                <a:avLst/>
                <a:gdLst/>
                <a:ahLst/>
                <a:cxnLst>
                  <a:cxn ang="0">
                    <a:pos x="0" y="837"/>
                  </a:cxn>
                  <a:cxn ang="0">
                    <a:pos x="421" y="782"/>
                  </a:cxn>
                  <a:cxn ang="0">
                    <a:pos x="855" y="698"/>
                  </a:cxn>
                  <a:cxn ang="0">
                    <a:pos x="1287" y="600"/>
                  </a:cxn>
                  <a:cxn ang="0">
                    <a:pos x="1709" y="516"/>
                  </a:cxn>
                  <a:cxn ang="0">
                    <a:pos x="2142" y="418"/>
                  </a:cxn>
                  <a:cxn ang="0">
                    <a:pos x="2576" y="334"/>
                  </a:cxn>
                  <a:cxn ang="0">
                    <a:pos x="2996" y="250"/>
                  </a:cxn>
                  <a:cxn ang="0">
                    <a:pos x="3430" y="167"/>
                  </a:cxn>
                  <a:cxn ang="0">
                    <a:pos x="3864" y="83"/>
                  </a:cxn>
                  <a:cxn ang="0">
                    <a:pos x="4285" y="0"/>
                  </a:cxn>
                  <a:cxn ang="0">
                    <a:pos x="0" y="837"/>
                  </a:cxn>
                </a:cxnLst>
                <a:rect l="0" t="0" r="r" b="b"/>
                <a:pathLst>
                  <a:path w="4285" h="837">
                    <a:moveTo>
                      <a:pt x="0" y="837"/>
                    </a:moveTo>
                    <a:lnTo>
                      <a:pt x="421" y="782"/>
                    </a:lnTo>
                    <a:lnTo>
                      <a:pt x="855" y="698"/>
                    </a:lnTo>
                    <a:lnTo>
                      <a:pt x="1287" y="600"/>
                    </a:lnTo>
                    <a:lnTo>
                      <a:pt x="1709" y="516"/>
                    </a:lnTo>
                    <a:lnTo>
                      <a:pt x="2142" y="418"/>
                    </a:lnTo>
                    <a:lnTo>
                      <a:pt x="2576" y="334"/>
                    </a:lnTo>
                    <a:lnTo>
                      <a:pt x="2996" y="250"/>
                    </a:lnTo>
                    <a:lnTo>
                      <a:pt x="3430" y="167"/>
                    </a:lnTo>
                    <a:lnTo>
                      <a:pt x="3864" y="83"/>
                    </a:lnTo>
                    <a:lnTo>
                      <a:pt x="4285" y="0"/>
                    </a:lnTo>
                    <a:lnTo>
                      <a:pt x="0" y="837"/>
                    </a:lnTo>
                    <a:close/>
                  </a:path>
                </a:pathLst>
              </a:custGeom>
              <a:solidFill>
                <a:srgbClr val="33CCCC"/>
              </a:solidFill>
              <a:ln w="9525">
                <a:solidFill>
                  <a:srgbClr val="33CCCC"/>
                </a:solidFill>
                <a:round/>
                <a:headEnd/>
                <a:tailEnd/>
              </a:ln>
            </p:spPr>
            <p:txBody>
              <a:bodyPr/>
              <a:lstStyle/>
              <a:p>
                <a:pPr algn="l"/>
                <a:endParaRPr lang="ru-RU" sz="1800" smtClean="0">
                  <a:solidFill>
                    <a:srgbClr val="FFFFFF"/>
                  </a:solidFill>
                  <a:latin typeface="Arial" pitchFamily="34" charset="0"/>
                </a:endParaRPr>
              </a:p>
            </p:txBody>
          </p:sp>
          <p:sp>
            <p:nvSpPr>
              <p:cNvPr id="104487" name="Freeform 39"/>
              <p:cNvSpPr>
                <a:spLocks/>
              </p:cNvSpPr>
              <p:nvPr/>
            </p:nvSpPr>
            <p:spPr bwMode="auto">
              <a:xfrm>
                <a:off x="1914" y="2037"/>
                <a:ext cx="2143" cy="429"/>
              </a:xfrm>
              <a:custGeom>
                <a:avLst/>
                <a:gdLst/>
                <a:ahLst/>
                <a:cxnLst>
                  <a:cxn ang="0">
                    <a:pos x="0" y="838"/>
                  </a:cxn>
                  <a:cxn ang="0">
                    <a:pos x="2" y="858"/>
                  </a:cxn>
                  <a:cxn ang="0">
                    <a:pos x="422" y="803"/>
                  </a:cxn>
                  <a:cxn ang="0">
                    <a:pos x="422" y="803"/>
                  </a:cxn>
                  <a:cxn ang="0">
                    <a:pos x="856" y="720"/>
                  </a:cxn>
                  <a:cxn ang="0">
                    <a:pos x="1289" y="621"/>
                  </a:cxn>
                  <a:cxn ang="0">
                    <a:pos x="1711" y="537"/>
                  </a:cxn>
                  <a:cxn ang="0">
                    <a:pos x="2143" y="439"/>
                  </a:cxn>
                  <a:cxn ang="0">
                    <a:pos x="2577" y="355"/>
                  </a:cxn>
                  <a:cxn ang="0">
                    <a:pos x="2998" y="271"/>
                  </a:cxn>
                  <a:cxn ang="0">
                    <a:pos x="3432" y="188"/>
                  </a:cxn>
                  <a:cxn ang="0">
                    <a:pos x="3866" y="104"/>
                  </a:cxn>
                  <a:cxn ang="0">
                    <a:pos x="4286" y="21"/>
                  </a:cxn>
                  <a:cxn ang="0">
                    <a:pos x="4283" y="0"/>
                  </a:cxn>
                  <a:cxn ang="0">
                    <a:pos x="3863" y="84"/>
                  </a:cxn>
                  <a:cxn ang="0">
                    <a:pos x="3429" y="168"/>
                  </a:cxn>
                  <a:cxn ang="0">
                    <a:pos x="2995" y="251"/>
                  </a:cxn>
                  <a:cxn ang="0">
                    <a:pos x="2574" y="335"/>
                  </a:cxn>
                  <a:cxn ang="0">
                    <a:pos x="2140" y="419"/>
                  </a:cxn>
                  <a:cxn ang="0">
                    <a:pos x="1708" y="517"/>
                  </a:cxn>
                  <a:cxn ang="0">
                    <a:pos x="1286" y="601"/>
                  </a:cxn>
                  <a:cxn ang="0">
                    <a:pos x="853" y="699"/>
                  </a:cxn>
                  <a:cxn ang="0">
                    <a:pos x="419" y="783"/>
                  </a:cxn>
                  <a:cxn ang="0">
                    <a:pos x="421" y="793"/>
                  </a:cxn>
                  <a:cxn ang="0">
                    <a:pos x="421" y="783"/>
                  </a:cxn>
                  <a:cxn ang="0">
                    <a:pos x="0" y="838"/>
                  </a:cxn>
                </a:cxnLst>
                <a:rect l="0" t="0" r="r" b="b"/>
                <a:pathLst>
                  <a:path w="4286" h="858">
                    <a:moveTo>
                      <a:pt x="0" y="838"/>
                    </a:moveTo>
                    <a:lnTo>
                      <a:pt x="2" y="858"/>
                    </a:lnTo>
                    <a:lnTo>
                      <a:pt x="422" y="803"/>
                    </a:lnTo>
                    <a:lnTo>
                      <a:pt x="422" y="803"/>
                    </a:lnTo>
                    <a:lnTo>
                      <a:pt x="856" y="720"/>
                    </a:lnTo>
                    <a:lnTo>
                      <a:pt x="1289" y="621"/>
                    </a:lnTo>
                    <a:lnTo>
                      <a:pt x="1711" y="537"/>
                    </a:lnTo>
                    <a:lnTo>
                      <a:pt x="2143" y="439"/>
                    </a:lnTo>
                    <a:lnTo>
                      <a:pt x="2577" y="355"/>
                    </a:lnTo>
                    <a:lnTo>
                      <a:pt x="2998" y="271"/>
                    </a:lnTo>
                    <a:lnTo>
                      <a:pt x="3432" y="188"/>
                    </a:lnTo>
                    <a:lnTo>
                      <a:pt x="3866" y="104"/>
                    </a:lnTo>
                    <a:lnTo>
                      <a:pt x="4286" y="21"/>
                    </a:lnTo>
                    <a:lnTo>
                      <a:pt x="4283" y="0"/>
                    </a:lnTo>
                    <a:lnTo>
                      <a:pt x="3863" y="84"/>
                    </a:lnTo>
                    <a:lnTo>
                      <a:pt x="3429" y="168"/>
                    </a:lnTo>
                    <a:lnTo>
                      <a:pt x="2995" y="251"/>
                    </a:lnTo>
                    <a:lnTo>
                      <a:pt x="2574" y="335"/>
                    </a:lnTo>
                    <a:lnTo>
                      <a:pt x="2140" y="419"/>
                    </a:lnTo>
                    <a:lnTo>
                      <a:pt x="1708" y="517"/>
                    </a:lnTo>
                    <a:lnTo>
                      <a:pt x="1286" y="601"/>
                    </a:lnTo>
                    <a:lnTo>
                      <a:pt x="853" y="699"/>
                    </a:lnTo>
                    <a:lnTo>
                      <a:pt x="419" y="783"/>
                    </a:lnTo>
                    <a:lnTo>
                      <a:pt x="421" y="793"/>
                    </a:lnTo>
                    <a:lnTo>
                      <a:pt x="421" y="783"/>
                    </a:lnTo>
                    <a:lnTo>
                      <a:pt x="0" y="838"/>
                    </a:lnTo>
                    <a:close/>
                  </a:path>
                </a:pathLst>
              </a:custGeom>
              <a:solidFill>
                <a:srgbClr val="33CCCC"/>
              </a:solidFill>
              <a:ln w="9525">
                <a:solidFill>
                  <a:srgbClr val="33CCCC"/>
                </a:solidFill>
                <a:round/>
                <a:headEnd/>
                <a:tailEnd/>
              </a:ln>
            </p:spPr>
            <p:txBody>
              <a:bodyPr/>
              <a:lstStyle/>
              <a:p>
                <a:pPr algn="l"/>
                <a:endParaRPr lang="ru-RU" sz="1800" smtClean="0">
                  <a:solidFill>
                    <a:srgbClr val="FFFFFF"/>
                  </a:solidFill>
                  <a:latin typeface="Arial" pitchFamily="34" charset="0"/>
                </a:endParaRPr>
              </a:p>
            </p:txBody>
          </p:sp>
        </p:grpSp>
        <p:sp>
          <p:nvSpPr>
            <p:cNvPr id="104488" name="Freeform 40"/>
            <p:cNvSpPr>
              <a:spLocks/>
            </p:cNvSpPr>
            <p:nvPr/>
          </p:nvSpPr>
          <p:spPr bwMode="auto">
            <a:xfrm>
              <a:off x="1488" y="3209"/>
              <a:ext cx="58" cy="60"/>
            </a:xfrm>
            <a:custGeom>
              <a:avLst/>
              <a:gdLst/>
              <a:ahLst/>
              <a:cxnLst>
                <a:cxn ang="0">
                  <a:pos x="38" y="0"/>
                </a:cxn>
                <a:cxn ang="0">
                  <a:pos x="77" y="42"/>
                </a:cxn>
                <a:cxn ang="0">
                  <a:pos x="38" y="84"/>
                </a:cxn>
                <a:cxn ang="0">
                  <a:pos x="0" y="42"/>
                </a:cxn>
                <a:cxn ang="0">
                  <a:pos x="38" y="0"/>
                </a:cxn>
              </a:cxnLst>
              <a:rect l="0" t="0" r="r" b="b"/>
              <a:pathLst>
                <a:path w="77" h="84">
                  <a:moveTo>
                    <a:pt x="38" y="0"/>
                  </a:moveTo>
                  <a:lnTo>
                    <a:pt x="77" y="42"/>
                  </a:lnTo>
                  <a:lnTo>
                    <a:pt x="38" y="84"/>
                  </a:lnTo>
                  <a:lnTo>
                    <a:pt x="0" y="42"/>
                  </a:lnTo>
                  <a:lnTo>
                    <a:pt x="38"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89" name="Freeform 41"/>
            <p:cNvSpPr>
              <a:spLocks/>
            </p:cNvSpPr>
            <p:nvPr/>
          </p:nvSpPr>
          <p:spPr bwMode="auto">
            <a:xfrm>
              <a:off x="1809" y="3171"/>
              <a:ext cx="59" cy="58"/>
            </a:xfrm>
            <a:custGeom>
              <a:avLst/>
              <a:gdLst/>
              <a:ahLst/>
              <a:cxnLst>
                <a:cxn ang="0">
                  <a:pos x="39" y="0"/>
                </a:cxn>
                <a:cxn ang="0">
                  <a:pos x="78" y="42"/>
                </a:cxn>
                <a:cxn ang="0">
                  <a:pos x="39" y="84"/>
                </a:cxn>
                <a:cxn ang="0">
                  <a:pos x="0" y="42"/>
                </a:cxn>
                <a:cxn ang="0">
                  <a:pos x="39" y="0"/>
                </a:cxn>
              </a:cxnLst>
              <a:rect l="0" t="0" r="r" b="b"/>
              <a:pathLst>
                <a:path w="78" h="84">
                  <a:moveTo>
                    <a:pt x="39" y="0"/>
                  </a:moveTo>
                  <a:lnTo>
                    <a:pt x="78" y="42"/>
                  </a:lnTo>
                  <a:lnTo>
                    <a:pt x="39" y="84"/>
                  </a:lnTo>
                  <a:lnTo>
                    <a:pt x="0" y="42"/>
                  </a:lnTo>
                  <a:lnTo>
                    <a:pt x="39"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90" name="Freeform 42"/>
            <p:cNvSpPr>
              <a:spLocks/>
            </p:cNvSpPr>
            <p:nvPr/>
          </p:nvSpPr>
          <p:spPr bwMode="auto">
            <a:xfrm>
              <a:off x="2140" y="3110"/>
              <a:ext cx="58" cy="61"/>
            </a:xfrm>
            <a:custGeom>
              <a:avLst/>
              <a:gdLst/>
              <a:ahLst/>
              <a:cxnLst>
                <a:cxn ang="0">
                  <a:pos x="39" y="0"/>
                </a:cxn>
                <a:cxn ang="0">
                  <a:pos x="76" y="43"/>
                </a:cxn>
                <a:cxn ang="0">
                  <a:pos x="39" y="85"/>
                </a:cxn>
                <a:cxn ang="0">
                  <a:pos x="0" y="43"/>
                </a:cxn>
                <a:cxn ang="0">
                  <a:pos x="39" y="0"/>
                </a:cxn>
              </a:cxnLst>
              <a:rect l="0" t="0" r="r" b="b"/>
              <a:pathLst>
                <a:path w="76" h="85">
                  <a:moveTo>
                    <a:pt x="39" y="0"/>
                  </a:moveTo>
                  <a:lnTo>
                    <a:pt x="76" y="43"/>
                  </a:lnTo>
                  <a:lnTo>
                    <a:pt x="39" y="85"/>
                  </a:lnTo>
                  <a:lnTo>
                    <a:pt x="0" y="43"/>
                  </a:lnTo>
                  <a:lnTo>
                    <a:pt x="39"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91" name="Freeform 43"/>
            <p:cNvSpPr>
              <a:spLocks/>
            </p:cNvSpPr>
            <p:nvPr/>
          </p:nvSpPr>
          <p:spPr bwMode="auto">
            <a:xfrm>
              <a:off x="2470" y="3042"/>
              <a:ext cx="61" cy="59"/>
            </a:xfrm>
            <a:custGeom>
              <a:avLst/>
              <a:gdLst/>
              <a:ahLst/>
              <a:cxnLst>
                <a:cxn ang="0">
                  <a:pos x="38" y="0"/>
                </a:cxn>
                <a:cxn ang="0">
                  <a:pos x="78" y="42"/>
                </a:cxn>
                <a:cxn ang="0">
                  <a:pos x="38" y="85"/>
                </a:cxn>
                <a:cxn ang="0">
                  <a:pos x="0" y="42"/>
                </a:cxn>
                <a:cxn ang="0">
                  <a:pos x="38" y="0"/>
                </a:cxn>
              </a:cxnLst>
              <a:rect l="0" t="0" r="r" b="b"/>
              <a:pathLst>
                <a:path w="78" h="85">
                  <a:moveTo>
                    <a:pt x="38" y="0"/>
                  </a:moveTo>
                  <a:lnTo>
                    <a:pt x="78" y="42"/>
                  </a:lnTo>
                  <a:lnTo>
                    <a:pt x="38" y="85"/>
                  </a:lnTo>
                  <a:lnTo>
                    <a:pt x="0" y="42"/>
                  </a:lnTo>
                  <a:lnTo>
                    <a:pt x="38"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92" name="Freeform 44"/>
            <p:cNvSpPr>
              <a:spLocks/>
            </p:cNvSpPr>
            <p:nvPr/>
          </p:nvSpPr>
          <p:spPr bwMode="auto">
            <a:xfrm>
              <a:off x="2792" y="2982"/>
              <a:ext cx="59" cy="60"/>
            </a:xfrm>
            <a:custGeom>
              <a:avLst/>
              <a:gdLst/>
              <a:ahLst/>
              <a:cxnLst>
                <a:cxn ang="0">
                  <a:pos x="40" y="0"/>
                </a:cxn>
                <a:cxn ang="0">
                  <a:pos x="79" y="42"/>
                </a:cxn>
                <a:cxn ang="0">
                  <a:pos x="40" y="84"/>
                </a:cxn>
                <a:cxn ang="0">
                  <a:pos x="0" y="42"/>
                </a:cxn>
                <a:cxn ang="0">
                  <a:pos x="40" y="0"/>
                </a:cxn>
              </a:cxnLst>
              <a:rect l="0" t="0" r="r" b="b"/>
              <a:pathLst>
                <a:path w="79" h="84">
                  <a:moveTo>
                    <a:pt x="40" y="0"/>
                  </a:moveTo>
                  <a:lnTo>
                    <a:pt x="79" y="42"/>
                  </a:lnTo>
                  <a:lnTo>
                    <a:pt x="40" y="84"/>
                  </a:lnTo>
                  <a:lnTo>
                    <a:pt x="0" y="42"/>
                  </a:lnTo>
                  <a:lnTo>
                    <a:pt x="40"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93" name="Freeform 45"/>
            <p:cNvSpPr>
              <a:spLocks/>
            </p:cNvSpPr>
            <p:nvPr/>
          </p:nvSpPr>
          <p:spPr bwMode="auto">
            <a:xfrm>
              <a:off x="3123" y="2913"/>
              <a:ext cx="58" cy="59"/>
            </a:xfrm>
            <a:custGeom>
              <a:avLst/>
              <a:gdLst/>
              <a:ahLst/>
              <a:cxnLst>
                <a:cxn ang="0">
                  <a:pos x="37" y="0"/>
                </a:cxn>
                <a:cxn ang="0">
                  <a:pos x="76" y="42"/>
                </a:cxn>
                <a:cxn ang="0">
                  <a:pos x="37" y="84"/>
                </a:cxn>
                <a:cxn ang="0">
                  <a:pos x="0" y="42"/>
                </a:cxn>
                <a:cxn ang="0">
                  <a:pos x="37" y="0"/>
                </a:cxn>
              </a:cxnLst>
              <a:rect l="0" t="0" r="r" b="b"/>
              <a:pathLst>
                <a:path w="76" h="84">
                  <a:moveTo>
                    <a:pt x="37" y="0"/>
                  </a:moveTo>
                  <a:lnTo>
                    <a:pt x="76" y="42"/>
                  </a:lnTo>
                  <a:lnTo>
                    <a:pt x="37" y="84"/>
                  </a:lnTo>
                  <a:lnTo>
                    <a:pt x="0" y="42"/>
                  </a:lnTo>
                  <a:lnTo>
                    <a:pt x="37"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94" name="Freeform 46"/>
            <p:cNvSpPr>
              <a:spLocks/>
            </p:cNvSpPr>
            <p:nvPr/>
          </p:nvSpPr>
          <p:spPr bwMode="auto">
            <a:xfrm>
              <a:off x="3454" y="2853"/>
              <a:ext cx="58" cy="60"/>
            </a:xfrm>
            <a:custGeom>
              <a:avLst/>
              <a:gdLst/>
              <a:ahLst/>
              <a:cxnLst>
                <a:cxn ang="0">
                  <a:pos x="37" y="0"/>
                </a:cxn>
                <a:cxn ang="0">
                  <a:pos x="76" y="42"/>
                </a:cxn>
                <a:cxn ang="0">
                  <a:pos x="37" y="83"/>
                </a:cxn>
                <a:cxn ang="0">
                  <a:pos x="0" y="42"/>
                </a:cxn>
                <a:cxn ang="0">
                  <a:pos x="37" y="0"/>
                </a:cxn>
              </a:cxnLst>
              <a:rect l="0" t="0" r="r" b="b"/>
              <a:pathLst>
                <a:path w="76" h="83">
                  <a:moveTo>
                    <a:pt x="37" y="0"/>
                  </a:moveTo>
                  <a:lnTo>
                    <a:pt x="76" y="42"/>
                  </a:lnTo>
                  <a:lnTo>
                    <a:pt x="37" y="83"/>
                  </a:lnTo>
                  <a:lnTo>
                    <a:pt x="0" y="42"/>
                  </a:lnTo>
                  <a:lnTo>
                    <a:pt x="37"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95" name="Freeform 47"/>
            <p:cNvSpPr>
              <a:spLocks/>
            </p:cNvSpPr>
            <p:nvPr/>
          </p:nvSpPr>
          <p:spPr bwMode="auto">
            <a:xfrm>
              <a:off x="3775" y="2793"/>
              <a:ext cx="59" cy="60"/>
            </a:xfrm>
            <a:custGeom>
              <a:avLst/>
              <a:gdLst/>
              <a:ahLst/>
              <a:cxnLst>
                <a:cxn ang="0">
                  <a:pos x="38" y="0"/>
                </a:cxn>
                <a:cxn ang="0">
                  <a:pos x="77" y="41"/>
                </a:cxn>
                <a:cxn ang="0">
                  <a:pos x="38" y="85"/>
                </a:cxn>
                <a:cxn ang="0">
                  <a:pos x="0" y="41"/>
                </a:cxn>
                <a:cxn ang="0">
                  <a:pos x="38" y="0"/>
                </a:cxn>
              </a:cxnLst>
              <a:rect l="0" t="0" r="r" b="b"/>
              <a:pathLst>
                <a:path w="77" h="85">
                  <a:moveTo>
                    <a:pt x="38" y="0"/>
                  </a:moveTo>
                  <a:lnTo>
                    <a:pt x="77" y="41"/>
                  </a:lnTo>
                  <a:lnTo>
                    <a:pt x="38" y="85"/>
                  </a:lnTo>
                  <a:lnTo>
                    <a:pt x="0" y="41"/>
                  </a:lnTo>
                  <a:lnTo>
                    <a:pt x="38"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96" name="Freeform 48"/>
            <p:cNvSpPr>
              <a:spLocks/>
            </p:cNvSpPr>
            <p:nvPr/>
          </p:nvSpPr>
          <p:spPr bwMode="auto">
            <a:xfrm>
              <a:off x="4106" y="2735"/>
              <a:ext cx="58" cy="58"/>
            </a:xfrm>
            <a:custGeom>
              <a:avLst/>
              <a:gdLst/>
              <a:ahLst/>
              <a:cxnLst>
                <a:cxn ang="0">
                  <a:pos x="37" y="0"/>
                </a:cxn>
                <a:cxn ang="0">
                  <a:pos x="76" y="40"/>
                </a:cxn>
                <a:cxn ang="0">
                  <a:pos x="37" y="82"/>
                </a:cxn>
                <a:cxn ang="0">
                  <a:pos x="0" y="40"/>
                </a:cxn>
                <a:cxn ang="0">
                  <a:pos x="37" y="0"/>
                </a:cxn>
              </a:cxnLst>
              <a:rect l="0" t="0" r="r" b="b"/>
              <a:pathLst>
                <a:path w="76" h="82">
                  <a:moveTo>
                    <a:pt x="37" y="0"/>
                  </a:moveTo>
                  <a:lnTo>
                    <a:pt x="76" y="40"/>
                  </a:lnTo>
                  <a:lnTo>
                    <a:pt x="37" y="82"/>
                  </a:lnTo>
                  <a:lnTo>
                    <a:pt x="0" y="40"/>
                  </a:lnTo>
                  <a:lnTo>
                    <a:pt x="37"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97" name="Freeform 49"/>
            <p:cNvSpPr>
              <a:spLocks/>
            </p:cNvSpPr>
            <p:nvPr/>
          </p:nvSpPr>
          <p:spPr bwMode="auto">
            <a:xfrm>
              <a:off x="4437" y="2674"/>
              <a:ext cx="58" cy="61"/>
            </a:xfrm>
            <a:custGeom>
              <a:avLst/>
              <a:gdLst/>
              <a:ahLst/>
              <a:cxnLst>
                <a:cxn ang="0">
                  <a:pos x="37" y="0"/>
                </a:cxn>
                <a:cxn ang="0">
                  <a:pos x="76" y="42"/>
                </a:cxn>
                <a:cxn ang="0">
                  <a:pos x="37" y="86"/>
                </a:cxn>
                <a:cxn ang="0">
                  <a:pos x="0" y="42"/>
                </a:cxn>
                <a:cxn ang="0">
                  <a:pos x="37" y="0"/>
                </a:cxn>
              </a:cxnLst>
              <a:rect l="0" t="0" r="r" b="b"/>
              <a:pathLst>
                <a:path w="76" h="86">
                  <a:moveTo>
                    <a:pt x="37" y="0"/>
                  </a:moveTo>
                  <a:lnTo>
                    <a:pt x="76" y="42"/>
                  </a:lnTo>
                  <a:lnTo>
                    <a:pt x="37" y="86"/>
                  </a:lnTo>
                  <a:lnTo>
                    <a:pt x="0" y="42"/>
                  </a:lnTo>
                  <a:lnTo>
                    <a:pt x="37"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sp>
          <p:nvSpPr>
            <p:cNvPr id="104498" name="Freeform 50"/>
            <p:cNvSpPr>
              <a:spLocks/>
            </p:cNvSpPr>
            <p:nvPr/>
          </p:nvSpPr>
          <p:spPr bwMode="auto">
            <a:xfrm>
              <a:off x="4758" y="2614"/>
              <a:ext cx="58" cy="60"/>
            </a:xfrm>
            <a:custGeom>
              <a:avLst/>
              <a:gdLst/>
              <a:ahLst/>
              <a:cxnLst>
                <a:cxn ang="0">
                  <a:pos x="37" y="0"/>
                </a:cxn>
                <a:cxn ang="0">
                  <a:pos x="76" y="42"/>
                </a:cxn>
                <a:cxn ang="0">
                  <a:pos x="37" y="83"/>
                </a:cxn>
                <a:cxn ang="0">
                  <a:pos x="0" y="42"/>
                </a:cxn>
                <a:cxn ang="0">
                  <a:pos x="37" y="0"/>
                </a:cxn>
              </a:cxnLst>
              <a:rect l="0" t="0" r="r" b="b"/>
              <a:pathLst>
                <a:path w="76" h="83">
                  <a:moveTo>
                    <a:pt x="37" y="0"/>
                  </a:moveTo>
                  <a:lnTo>
                    <a:pt x="76" y="42"/>
                  </a:lnTo>
                  <a:lnTo>
                    <a:pt x="37" y="83"/>
                  </a:lnTo>
                  <a:lnTo>
                    <a:pt x="0" y="42"/>
                  </a:lnTo>
                  <a:lnTo>
                    <a:pt x="37"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grpSp>
      <p:grpSp>
        <p:nvGrpSpPr>
          <p:cNvPr id="5" name="Group 51"/>
          <p:cNvGrpSpPr>
            <a:grpSpLocks/>
          </p:cNvGrpSpPr>
          <p:nvPr/>
        </p:nvGrpSpPr>
        <p:grpSpPr bwMode="auto">
          <a:xfrm>
            <a:off x="1952625" y="2401888"/>
            <a:ext cx="350838" cy="96837"/>
            <a:chOff x="1723" y="1920"/>
            <a:chExt cx="221" cy="61"/>
          </a:xfrm>
        </p:grpSpPr>
        <p:sp>
          <p:nvSpPr>
            <p:cNvPr id="104500" name="Freeform 52"/>
            <p:cNvSpPr>
              <a:spLocks/>
            </p:cNvSpPr>
            <p:nvPr/>
          </p:nvSpPr>
          <p:spPr bwMode="auto">
            <a:xfrm>
              <a:off x="1723" y="1944"/>
              <a:ext cx="221" cy="16"/>
            </a:xfrm>
            <a:custGeom>
              <a:avLst/>
              <a:gdLst/>
              <a:ahLst/>
              <a:cxnLst>
                <a:cxn ang="0">
                  <a:pos x="0" y="0"/>
                </a:cxn>
                <a:cxn ang="0">
                  <a:pos x="0" y="20"/>
                </a:cxn>
                <a:cxn ang="0">
                  <a:pos x="292" y="22"/>
                </a:cxn>
                <a:cxn ang="0">
                  <a:pos x="292" y="2"/>
                </a:cxn>
                <a:cxn ang="0">
                  <a:pos x="0" y="0"/>
                </a:cxn>
              </a:cxnLst>
              <a:rect l="0" t="0" r="r" b="b"/>
              <a:pathLst>
                <a:path w="292" h="22">
                  <a:moveTo>
                    <a:pt x="0" y="0"/>
                  </a:moveTo>
                  <a:lnTo>
                    <a:pt x="0" y="20"/>
                  </a:lnTo>
                  <a:lnTo>
                    <a:pt x="292" y="22"/>
                  </a:lnTo>
                  <a:lnTo>
                    <a:pt x="292" y="2"/>
                  </a:lnTo>
                  <a:lnTo>
                    <a:pt x="0" y="0"/>
                  </a:lnTo>
                  <a:close/>
                </a:path>
              </a:pathLst>
            </a:custGeom>
            <a:solidFill>
              <a:srgbClr val="33CCCC"/>
            </a:solidFill>
            <a:ln w="9525">
              <a:solidFill>
                <a:srgbClr val="33CCCC"/>
              </a:solidFill>
              <a:round/>
              <a:headEnd/>
              <a:tailEnd/>
            </a:ln>
          </p:spPr>
          <p:txBody>
            <a:bodyPr/>
            <a:lstStyle/>
            <a:p>
              <a:pPr algn="l"/>
              <a:endParaRPr lang="ru-RU" sz="1800" smtClean="0">
                <a:solidFill>
                  <a:srgbClr val="FFFFFF"/>
                </a:solidFill>
                <a:latin typeface="Arial" pitchFamily="34" charset="0"/>
              </a:endParaRPr>
            </a:p>
          </p:txBody>
        </p:sp>
        <p:sp>
          <p:nvSpPr>
            <p:cNvPr id="104501" name="Freeform 53"/>
            <p:cNvSpPr>
              <a:spLocks/>
            </p:cNvSpPr>
            <p:nvPr/>
          </p:nvSpPr>
          <p:spPr bwMode="auto">
            <a:xfrm>
              <a:off x="1799" y="1920"/>
              <a:ext cx="58" cy="61"/>
            </a:xfrm>
            <a:custGeom>
              <a:avLst/>
              <a:gdLst/>
              <a:ahLst/>
              <a:cxnLst>
                <a:cxn ang="0">
                  <a:pos x="37" y="0"/>
                </a:cxn>
                <a:cxn ang="0">
                  <a:pos x="76" y="43"/>
                </a:cxn>
                <a:cxn ang="0">
                  <a:pos x="37" y="85"/>
                </a:cxn>
                <a:cxn ang="0">
                  <a:pos x="0" y="43"/>
                </a:cxn>
                <a:cxn ang="0">
                  <a:pos x="37" y="0"/>
                </a:cxn>
              </a:cxnLst>
              <a:rect l="0" t="0" r="r" b="b"/>
              <a:pathLst>
                <a:path w="76" h="85">
                  <a:moveTo>
                    <a:pt x="37" y="0"/>
                  </a:moveTo>
                  <a:lnTo>
                    <a:pt x="76" y="43"/>
                  </a:lnTo>
                  <a:lnTo>
                    <a:pt x="37" y="85"/>
                  </a:lnTo>
                  <a:lnTo>
                    <a:pt x="0" y="43"/>
                  </a:lnTo>
                  <a:lnTo>
                    <a:pt x="37" y="0"/>
                  </a:lnTo>
                  <a:close/>
                </a:path>
              </a:pathLst>
            </a:custGeom>
            <a:solidFill>
              <a:srgbClr val="33CCCC"/>
            </a:solidFill>
            <a:ln w="14288">
              <a:solidFill>
                <a:srgbClr val="33CCCC"/>
              </a:solidFill>
              <a:prstDash val="solid"/>
              <a:round/>
              <a:headEnd/>
              <a:tailEnd/>
            </a:ln>
          </p:spPr>
          <p:txBody>
            <a:bodyPr/>
            <a:lstStyle/>
            <a:p>
              <a:pPr algn="l"/>
              <a:endParaRPr lang="ru-RU" sz="1800" smtClean="0">
                <a:solidFill>
                  <a:srgbClr val="FFFFFF"/>
                </a:solidFill>
                <a:latin typeface="Arial" pitchFamily="34" charset="0"/>
              </a:endParaRPr>
            </a:p>
          </p:txBody>
        </p:sp>
      </p:grpSp>
      <p:grpSp>
        <p:nvGrpSpPr>
          <p:cNvPr id="6" name="Group 54"/>
          <p:cNvGrpSpPr>
            <a:grpSpLocks/>
          </p:cNvGrpSpPr>
          <p:nvPr/>
        </p:nvGrpSpPr>
        <p:grpSpPr bwMode="auto">
          <a:xfrm>
            <a:off x="1952625" y="2135188"/>
            <a:ext cx="285750" cy="74612"/>
            <a:chOff x="1230" y="1483"/>
            <a:chExt cx="180" cy="47"/>
          </a:xfrm>
        </p:grpSpPr>
        <p:sp>
          <p:nvSpPr>
            <p:cNvPr id="104503" name="Freeform 55"/>
            <p:cNvSpPr>
              <a:spLocks/>
            </p:cNvSpPr>
            <p:nvPr/>
          </p:nvSpPr>
          <p:spPr bwMode="auto">
            <a:xfrm>
              <a:off x="1230" y="1495"/>
              <a:ext cx="180" cy="19"/>
            </a:xfrm>
            <a:custGeom>
              <a:avLst/>
              <a:gdLst/>
              <a:ahLst/>
              <a:cxnLst>
                <a:cxn ang="0">
                  <a:pos x="0" y="0"/>
                </a:cxn>
                <a:cxn ang="0">
                  <a:pos x="0" y="30"/>
                </a:cxn>
                <a:cxn ang="0">
                  <a:pos x="292" y="32"/>
                </a:cxn>
                <a:cxn ang="0">
                  <a:pos x="292" y="2"/>
                </a:cxn>
                <a:cxn ang="0">
                  <a:pos x="0" y="0"/>
                </a:cxn>
              </a:cxnLst>
              <a:rect l="0" t="0" r="r" b="b"/>
              <a:pathLst>
                <a:path w="292" h="32">
                  <a:moveTo>
                    <a:pt x="0" y="0"/>
                  </a:moveTo>
                  <a:lnTo>
                    <a:pt x="0" y="30"/>
                  </a:lnTo>
                  <a:lnTo>
                    <a:pt x="292" y="32"/>
                  </a:lnTo>
                  <a:lnTo>
                    <a:pt x="292" y="2"/>
                  </a:lnTo>
                  <a:lnTo>
                    <a:pt x="0" y="0"/>
                  </a:lnTo>
                  <a:close/>
                </a:path>
              </a:pathLst>
            </a:custGeom>
            <a:solidFill>
              <a:srgbClr val="FFFF99"/>
            </a:solidFill>
            <a:ln w="9525">
              <a:solidFill>
                <a:srgbClr val="FFFF99"/>
              </a:solidFill>
              <a:round/>
              <a:headEnd/>
              <a:tailEnd/>
            </a:ln>
          </p:spPr>
          <p:txBody>
            <a:bodyPr/>
            <a:lstStyle/>
            <a:p>
              <a:pPr algn="l"/>
              <a:endParaRPr lang="ru-RU" sz="1800" smtClean="0">
                <a:solidFill>
                  <a:srgbClr val="FFFFFF"/>
                </a:solidFill>
                <a:latin typeface="Arial" pitchFamily="34" charset="0"/>
              </a:endParaRPr>
            </a:p>
          </p:txBody>
        </p:sp>
        <p:sp>
          <p:nvSpPr>
            <p:cNvPr id="104504" name="Rectangle 56"/>
            <p:cNvSpPr>
              <a:spLocks noChangeArrowheads="1"/>
            </p:cNvSpPr>
            <p:nvPr/>
          </p:nvSpPr>
          <p:spPr bwMode="auto">
            <a:xfrm>
              <a:off x="1299" y="1483"/>
              <a:ext cx="52" cy="47"/>
            </a:xfrm>
            <a:prstGeom prst="rect">
              <a:avLst/>
            </a:prstGeom>
            <a:solidFill>
              <a:srgbClr val="FFFF99"/>
            </a:solidFill>
            <a:ln w="11176">
              <a:solidFill>
                <a:srgbClr val="FFFF99"/>
              </a:solidFill>
              <a:miter lim="800000"/>
              <a:headEnd/>
              <a:tailEnd/>
            </a:ln>
          </p:spPr>
          <p:txBody>
            <a:bodyPr/>
            <a:lstStyle/>
            <a:p>
              <a:pPr algn="l"/>
              <a:endParaRPr lang="ru-RU" sz="1800" smtClean="0">
                <a:solidFill>
                  <a:srgbClr val="FFFFFF"/>
                </a:solidFill>
                <a:latin typeface="Arial" pitchFamily="34" charset="0"/>
              </a:endParaRPr>
            </a:p>
          </p:txBody>
        </p:sp>
      </p:grpSp>
      <p:sp>
        <p:nvSpPr>
          <p:cNvPr id="104505" name="Text Box 57"/>
          <p:cNvSpPr txBox="1">
            <a:spLocks noChangeArrowheads="1"/>
          </p:cNvSpPr>
          <p:nvPr/>
        </p:nvSpPr>
        <p:spPr bwMode="auto">
          <a:xfrm>
            <a:off x="5113338" y="6248400"/>
            <a:ext cx="3968750" cy="425450"/>
          </a:xfrm>
          <a:prstGeom prst="rect">
            <a:avLst/>
          </a:prstGeom>
          <a:noFill/>
          <a:ln w="28575">
            <a:noFill/>
            <a:miter lim="800000"/>
            <a:headEnd/>
            <a:tailEnd type="none" w="med" len="sm"/>
          </a:ln>
          <a:effectLst/>
        </p:spPr>
        <p:txBody>
          <a:bodyPr wrap="none" lIns="0" tIns="0" rIns="0" bIns="0" anchor="ctr">
            <a:spAutoFit/>
          </a:bodyPr>
          <a:lstStyle/>
          <a:p>
            <a:pPr algn="l" eaLnBrk="0" hangingPunct="0"/>
            <a:r>
              <a:rPr lang="en-US" sz="1400" b="1" smtClean="0">
                <a:solidFill>
                  <a:srgbClr val="FFFFFF"/>
                </a:solidFill>
                <a:latin typeface="Arial" pitchFamily="34" charset="0"/>
              </a:rPr>
              <a:t>Angus DC, et al. </a:t>
            </a:r>
            <a:r>
              <a:rPr lang="en-US" sz="1400" b="1" i="1" smtClean="0">
                <a:solidFill>
                  <a:srgbClr val="FFFFFF"/>
                </a:solidFill>
                <a:latin typeface="Arial" pitchFamily="34" charset="0"/>
              </a:rPr>
              <a:t>JAMA</a:t>
            </a:r>
            <a:r>
              <a:rPr lang="en-US" sz="1400" b="1" smtClean="0">
                <a:solidFill>
                  <a:srgbClr val="FFFFFF"/>
                </a:solidFill>
                <a:latin typeface="Arial" pitchFamily="34" charset="0"/>
              </a:rPr>
              <a:t> 2000;284:2762-70</a:t>
            </a:r>
          </a:p>
          <a:p>
            <a:pPr algn="l" eaLnBrk="0" hangingPunct="0"/>
            <a:r>
              <a:rPr lang="en-US" sz="1400" b="1" smtClean="0">
                <a:solidFill>
                  <a:srgbClr val="FFFFFF"/>
                </a:solidFill>
                <a:latin typeface="Arial" pitchFamily="34" charset="0"/>
              </a:rPr>
              <a:t>Angus DC, et al. </a:t>
            </a:r>
            <a:r>
              <a:rPr lang="en-US" sz="1400" b="1" i="1" smtClean="0">
                <a:solidFill>
                  <a:srgbClr val="FFFFFF"/>
                </a:solidFill>
                <a:latin typeface="Arial" pitchFamily="34" charset="0"/>
              </a:rPr>
              <a:t>Crit Care Med</a:t>
            </a:r>
            <a:r>
              <a:rPr lang="en-US" sz="1400" b="1" smtClean="0">
                <a:solidFill>
                  <a:srgbClr val="FFFFFF"/>
                </a:solidFill>
                <a:latin typeface="Arial" pitchFamily="34" charset="0"/>
              </a:rPr>
              <a:t> 2001;29:1303-10</a:t>
            </a:r>
          </a:p>
        </p:txBody>
      </p:sp>
      <p:sp>
        <p:nvSpPr>
          <p:cNvPr id="104506" name="Rectangle 58"/>
          <p:cNvSpPr>
            <a:spLocks noGrp="1" noChangeArrowheads="1"/>
          </p:cNvSpPr>
          <p:nvPr>
            <p:ph type="title"/>
          </p:nvPr>
        </p:nvSpPr>
        <p:spPr>
          <a:xfrm>
            <a:off x="420688" y="196850"/>
            <a:ext cx="8304212" cy="1076325"/>
          </a:xfrm>
        </p:spPr>
        <p:txBody>
          <a:bodyPr/>
          <a:lstStyle/>
          <a:p>
            <a:r>
              <a:rPr lang="ru-RU"/>
              <a:t>Прогноз заболеваемости </a:t>
            </a:r>
            <a:br>
              <a:rPr lang="ru-RU"/>
            </a:br>
            <a:r>
              <a:rPr lang="ru-RU"/>
              <a:t>тяжелым сепсисом</a:t>
            </a:r>
            <a:endParaRPr lang="en-US"/>
          </a:p>
        </p:txBody>
      </p:sp>
      <p:sp>
        <p:nvSpPr>
          <p:cNvPr id="104507" name="Rectangle 59"/>
          <p:cNvSpPr>
            <a:spLocks noChangeArrowheads="1"/>
          </p:cNvSpPr>
          <p:nvPr/>
        </p:nvSpPr>
        <p:spPr bwMode="auto">
          <a:xfrm>
            <a:off x="2362200" y="2066925"/>
            <a:ext cx="3540125" cy="274638"/>
          </a:xfrm>
          <a:prstGeom prst="rect">
            <a:avLst/>
          </a:prstGeom>
          <a:noFill/>
          <a:ln w="9525">
            <a:noFill/>
            <a:miter lim="800000"/>
            <a:headEnd/>
            <a:tailEnd/>
          </a:ln>
        </p:spPr>
        <p:txBody>
          <a:bodyPr wrap="none" lIns="0" tIns="0" rIns="0" bIns="0">
            <a:spAutoFit/>
          </a:bodyPr>
          <a:lstStyle/>
          <a:p>
            <a:pPr algn="l" eaLnBrk="0" hangingPunct="0"/>
            <a:r>
              <a:rPr lang="ru-RU" sz="1800" b="1" smtClean="0">
                <a:solidFill>
                  <a:srgbClr val="FFFFFF"/>
                </a:solidFill>
                <a:latin typeface="Arial Narrow" pitchFamily="34" charset="0"/>
              </a:rPr>
              <a:t>Заболеваемость  тяжелым  сепсисом</a:t>
            </a:r>
            <a:endParaRPr lang="en-US" sz="1800" smtClean="0">
              <a:solidFill>
                <a:srgbClr val="FFFFFF"/>
              </a:solidFill>
              <a:latin typeface="Arial Narrow" pitchFamily="34" charset="0"/>
            </a:endParaRPr>
          </a:p>
        </p:txBody>
      </p:sp>
      <p:sp>
        <p:nvSpPr>
          <p:cNvPr id="104508" name="Rectangle 60"/>
          <p:cNvSpPr>
            <a:spLocks noChangeArrowheads="1"/>
          </p:cNvSpPr>
          <p:nvPr/>
        </p:nvSpPr>
        <p:spPr bwMode="auto">
          <a:xfrm>
            <a:off x="2362200" y="2325688"/>
            <a:ext cx="1517650" cy="274637"/>
          </a:xfrm>
          <a:prstGeom prst="rect">
            <a:avLst/>
          </a:prstGeom>
          <a:noFill/>
          <a:ln w="9525">
            <a:noFill/>
            <a:miter lim="800000"/>
            <a:headEnd/>
            <a:tailEnd/>
          </a:ln>
        </p:spPr>
        <p:txBody>
          <a:bodyPr wrap="none" lIns="0" tIns="0" rIns="0" bIns="0">
            <a:spAutoFit/>
          </a:bodyPr>
          <a:lstStyle/>
          <a:p>
            <a:pPr algn="l" eaLnBrk="0" hangingPunct="0"/>
            <a:r>
              <a:rPr lang="ru-RU" sz="1800" b="1" smtClean="0">
                <a:solidFill>
                  <a:srgbClr val="FFFFFF"/>
                </a:solidFill>
                <a:latin typeface="Arial Narrow" pitchFamily="34" charset="0"/>
              </a:rPr>
              <a:t>Население США</a:t>
            </a:r>
            <a:endParaRPr lang="en-US" sz="1800" smtClean="0">
              <a:solidFill>
                <a:srgbClr val="FFFFFF"/>
              </a:solidFill>
              <a:latin typeface="Arial Narrow"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786" name="Picture 2"/>
          <p:cNvPicPr>
            <a:picLocks noChangeAspect="1" noChangeArrowheads="1"/>
          </p:cNvPicPr>
          <p:nvPr/>
        </p:nvPicPr>
        <p:blipFill>
          <a:blip r:embed="rId3" cstate="print"/>
          <a:srcRect/>
          <a:stretch>
            <a:fillRect/>
          </a:stretch>
        </p:blipFill>
        <p:spPr bwMode="auto">
          <a:xfrm>
            <a:off x="676275" y="504825"/>
            <a:ext cx="7791450" cy="584835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ru-RU" smtClean="0"/>
              <a:t>Тяжелый сепсис</a:t>
            </a:r>
            <a:r>
              <a:rPr lang="en-US" smtClean="0"/>
              <a:t>: </a:t>
            </a:r>
            <a:r>
              <a:rPr lang="ru-RU" smtClean="0"/>
              <a:t>Сравнение с другими заболеваниями</a:t>
            </a:r>
            <a:endParaRPr lang="en-US" smtClean="0"/>
          </a:p>
        </p:txBody>
      </p:sp>
      <p:sp>
        <p:nvSpPr>
          <p:cNvPr id="3077" name="Rectangle 3"/>
          <p:cNvSpPr>
            <a:spLocks noChangeArrowheads="1"/>
          </p:cNvSpPr>
          <p:nvPr/>
        </p:nvSpPr>
        <p:spPr bwMode="auto">
          <a:xfrm>
            <a:off x="3744913" y="2562225"/>
            <a:ext cx="293687" cy="6350"/>
          </a:xfrm>
          <a:prstGeom prst="rect">
            <a:avLst/>
          </a:prstGeom>
          <a:solidFill>
            <a:srgbClr val="1A789D"/>
          </a:solidFill>
          <a:ln w="9525">
            <a:noFill/>
            <a:miter lim="800000"/>
            <a:headEnd/>
            <a:tailEnd/>
          </a:ln>
        </p:spPr>
        <p:txBody>
          <a:bodyPr/>
          <a:lstStyle/>
          <a:p>
            <a:endParaRPr lang="ru-RU"/>
          </a:p>
        </p:txBody>
      </p:sp>
      <p:sp>
        <p:nvSpPr>
          <p:cNvPr id="3078" name="Rectangle 4"/>
          <p:cNvSpPr>
            <a:spLocks noChangeArrowheads="1"/>
          </p:cNvSpPr>
          <p:nvPr/>
        </p:nvSpPr>
        <p:spPr bwMode="auto">
          <a:xfrm>
            <a:off x="3744913" y="2574925"/>
            <a:ext cx="293687" cy="6350"/>
          </a:xfrm>
          <a:prstGeom prst="rect">
            <a:avLst/>
          </a:prstGeom>
          <a:solidFill>
            <a:srgbClr val="216287"/>
          </a:solidFill>
          <a:ln w="9525">
            <a:noFill/>
            <a:miter lim="800000"/>
            <a:headEnd/>
            <a:tailEnd/>
          </a:ln>
        </p:spPr>
        <p:txBody>
          <a:bodyPr/>
          <a:lstStyle/>
          <a:p>
            <a:endParaRPr lang="ru-RU"/>
          </a:p>
        </p:txBody>
      </p:sp>
      <p:sp>
        <p:nvSpPr>
          <p:cNvPr id="3079" name="Rectangle 5"/>
          <p:cNvSpPr>
            <a:spLocks noChangeArrowheads="1"/>
          </p:cNvSpPr>
          <p:nvPr/>
        </p:nvSpPr>
        <p:spPr bwMode="auto">
          <a:xfrm>
            <a:off x="3744913" y="2587625"/>
            <a:ext cx="293687" cy="6350"/>
          </a:xfrm>
          <a:prstGeom prst="rect">
            <a:avLst/>
          </a:prstGeom>
          <a:solidFill>
            <a:srgbClr val="255278"/>
          </a:solidFill>
          <a:ln w="9525">
            <a:noFill/>
            <a:miter lim="800000"/>
            <a:headEnd/>
            <a:tailEnd/>
          </a:ln>
        </p:spPr>
        <p:txBody>
          <a:bodyPr/>
          <a:lstStyle/>
          <a:p>
            <a:endParaRPr lang="ru-RU"/>
          </a:p>
        </p:txBody>
      </p:sp>
      <p:sp>
        <p:nvSpPr>
          <p:cNvPr id="3080" name="Text Box 6"/>
          <p:cNvSpPr txBox="1">
            <a:spLocks noChangeArrowheads="1"/>
          </p:cNvSpPr>
          <p:nvPr/>
        </p:nvSpPr>
        <p:spPr bwMode="auto">
          <a:xfrm>
            <a:off x="228600" y="6327775"/>
            <a:ext cx="8686800" cy="425450"/>
          </a:xfrm>
          <a:prstGeom prst="rect">
            <a:avLst/>
          </a:prstGeom>
          <a:noFill/>
          <a:ln w="12700" cap="sq">
            <a:noFill/>
            <a:miter lim="800000"/>
            <a:headEnd type="none" w="sm" len="sm"/>
            <a:tailEnd type="none" w="sm" len="sm"/>
          </a:ln>
        </p:spPr>
        <p:txBody>
          <a:bodyPr lIns="0" tIns="0" rIns="0" bIns="0" anchor="ctr">
            <a:spAutoFit/>
          </a:bodyPr>
          <a:lstStyle/>
          <a:p>
            <a:pPr algn="l" eaLnBrk="0" hangingPunct="0"/>
            <a:r>
              <a:rPr lang="en-US" sz="1400" baseline="30000"/>
              <a:t>†</a:t>
            </a:r>
            <a:r>
              <a:rPr lang="en-US" sz="1400">
                <a:latin typeface="Arial" charset="0"/>
              </a:rPr>
              <a:t>National Center for Health Statistics, 2001.</a:t>
            </a:r>
            <a:r>
              <a:rPr lang="en-US" sz="1400"/>
              <a:t> </a:t>
            </a:r>
            <a:r>
              <a:rPr lang="en-US" sz="1400" baseline="30000"/>
              <a:t>§</a:t>
            </a:r>
            <a:r>
              <a:rPr lang="en-US" sz="1400">
                <a:latin typeface="Arial" charset="0"/>
              </a:rPr>
              <a:t>American Cancer Society, 2001. </a:t>
            </a:r>
            <a:r>
              <a:rPr kumimoji="1" lang="en-US" sz="1400">
                <a:latin typeface="Arial" charset="0"/>
              </a:rPr>
              <a:t>*American Heart Association. 2000.</a:t>
            </a:r>
            <a:r>
              <a:rPr lang="en-US" sz="1800" baseline="30000"/>
              <a:t> </a:t>
            </a:r>
            <a:r>
              <a:rPr lang="en-US" sz="1400" baseline="30000"/>
              <a:t>‡</a:t>
            </a:r>
            <a:r>
              <a:rPr kumimoji="1" lang="en-US" sz="1400">
                <a:latin typeface="Arial" charset="0"/>
              </a:rPr>
              <a:t>Angus DC et al. </a:t>
            </a:r>
            <a:r>
              <a:rPr kumimoji="1" lang="en-US" sz="1400" i="1">
                <a:latin typeface="Arial" charset="0"/>
              </a:rPr>
              <a:t>Crit Care Med.</a:t>
            </a:r>
            <a:r>
              <a:rPr kumimoji="1" lang="en-US" sz="1400">
                <a:latin typeface="Arial" charset="0"/>
              </a:rPr>
              <a:t> 2001</a:t>
            </a:r>
          </a:p>
        </p:txBody>
      </p:sp>
      <p:graphicFrame>
        <p:nvGraphicFramePr>
          <p:cNvPr id="3074" name="Object 7"/>
          <p:cNvGraphicFramePr>
            <a:graphicFrameLocks noChangeAspect="1"/>
          </p:cNvGraphicFramePr>
          <p:nvPr/>
        </p:nvGraphicFramePr>
        <p:xfrm>
          <a:off x="533400" y="2282825"/>
          <a:ext cx="3987800" cy="3533775"/>
        </p:xfrm>
        <a:graphic>
          <a:graphicData uri="http://schemas.openxmlformats.org/presentationml/2006/ole">
            <mc:AlternateContent xmlns:mc="http://schemas.openxmlformats.org/markup-compatibility/2006">
              <mc:Choice xmlns:v="urn:schemas-microsoft-com:vml" Requires="v">
                <p:oleObj spid="_x0000_s3134" name="Chart" r:id="rId4" imgW="6096000" imgH="4067251" progId="MSGraph.Chart.8">
                  <p:embed followColorScheme="full"/>
                </p:oleObj>
              </mc:Choice>
              <mc:Fallback>
                <p:oleObj name="Chart" r:id="rId4" imgW="6096000" imgH="4067251" progId="MSGraph.Chart.8">
                  <p:embed followColorScheme="full"/>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282825"/>
                        <a:ext cx="3987800" cy="3533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81" name="Text Box 8"/>
          <p:cNvSpPr txBox="1">
            <a:spLocks noChangeArrowheads="1"/>
          </p:cNvSpPr>
          <p:nvPr/>
        </p:nvSpPr>
        <p:spPr bwMode="auto">
          <a:xfrm>
            <a:off x="762000" y="5626100"/>
            <a:ext cx="685800" cy="244475"/>
          </a:xfrm>
          <a:prstGeom prst="rect">
            <a:avLst/>
          </a:prstGeom>
          <a:noFill/>
          <a:ln w="12700" cap="sq">
            <a:noFill/>
            <a:miter lim="800000"/>
            <a:headEnd type="none" w="sm" len="sm"/>
            <a:tailEnd type="none" w="sm" len="sm"/>
          </a:ln>
        </p:spPr>
        <p:txBody>
          <a:bodyPr lIns="0" tIns="0" rIns="0" bIns="0">
            <a:spAutoFit/>
          </a:bodyPr>
          <a:lstStyle/>
          <a:p>
            <a:pPr eaLnBrk="0" hangingPunct="0">
              <a:spcBef>
                <a:spcPct val="50000"/>
              </a:spcBef>
            </a:pPr>
            <a:r>
              <a:rPr kumimoji="1" lang="ru-RU" sz="1600" b="1">
                <a:latin typeface="Arial" charset="0"/>
              </a:rPr>
              <a:t>СПИД</a:t>
            </a:r>
            <a:r>
              <a:rPr kumimoji="1" lang="en-US" sz="1600" b="1">
                <a:latin typeface="Arial" charset="0"/>
              </a:rPr>
              <a:t>*</a:t>
            </a:r>
          </a:p>
        </p:txBody>
      </p:sp>
      <p:sp>
        <p:nvSpPr>
          <p:cNvPr id="3082" name="Text Box 9"/>
          <p:cNvSpPr txBox="1">
            <a:spLocks noChangeArrowheads="1"/>
          </p:cNvSpPr>
          <p:nvPr/>
        </p:nvSpPr>
        <p:spPr bwMode="auto">
          <a:xfrm>
            <a:off x="1524000" y="5626100"/>
            <a:ext cx="609600" cy="244475"/>
          </a:xfrm>
          <a:prstGeom prst="rect">
            <a:avLst/>
          </a:prstGeom>
          <a:noFill/>
          <a:ln w="12700" cap="sq">
            <a:noFill/>
            <a:miter lim="800000"/>
            <a:headEnd type="none" w="sm" len="sm"/>
            <a:tailEnd type="none" w="sm" len="sm"/>
          </a:ln>
        </p:spPr>
        <p:txBody>
          <a:bodyPr lIns="0" tIns="0" rIns="0" bIns="0">
            <a:spAutoFit/>
          </a:bodyPr>
          <a:lstStyle/>
          <a:p>
            <a:pPr eaLnBrk="0" hangingPunct="0">
              <a:spcBef>
                <a:spcPct val="50000"/>
              </a:spcBef>
            </a:pPr>
            <a:r>
              <a:rPr kumimoji="1" lang="ru-RU" sz="1600" b="1">
                <a:latin typeface="Arial" charset="0"/>
              </a:rPr>
              <a:t>ТК</a:t>
            </a:r>
            <a:endParaRPr kumimoji="1" lang="en-US" sz="1600" b="1">
              <a:latin typeface="Arial" charset="0"/>
            </a:endParaRPr>
          </a:p>
        </p:txBody>
      </p:sp>
      <p:sp>
        <p:nvSpPr>
          <p:cNvPr id="3083" name="Text Box 10"/>
          <p:cNvSpPr txBox="1">
            <a:spLocks noChangeArrowheads="1"/>
          </p:cNvSpPr>
          <p:nvPr/>
        </p:nvSpPr>
        <p:spPr bwMode="auto">
          <a:xfrm>
            <a:off x="2209800" y="5622925"/>
            <a:ext cx="762000" cy="244475"/>
          </a:xfrm>
          <a:prstGeom prst="rect">
            <a:avLst/>
          </a:prstGeom>
          <a:noFill/>
          <a:ln w="12700" cap="sq">
            <a:noFill/>
            <a:miter lim="800000"/>
            <a:headEnd type="none" w="sm" len="sm"/>
            <a:tailEnd type="none" w="sm" len="sm"/>
          </a:ln>
        </p:spPr>
        <p:txBody>
          <a:bodyPr lIns="0" tIns="0" rIns="0" bIns="0">
            <a:spAutoFit/>
          </a:bodyPr>
          <a:lstStyle/>
          <a:p>
            <a:pPr eaLnBrk="0" hangingPunct="0">
              <a:spcBef>
                <a:spcPct val="50000"/>
              </a:spcBef>
            </a:pPr>
            <a:r>
              <a:rPr kumimoji="1" lang="ru-RU" sz="1600" b="1">
                <a:latin typeface="Arial" charset="0"/>
              </a:rPr>
              <a:t>МЖ</a:t>
            </a:r>
            <a:endParaRPr kumimoji="1" lang="en-US" sz="1600" b="1">
              <a:latin typeface="Arial" charset="0"/>
            </a:endParaRPr>
          </a:p>
        </p:txBody>
      </p:sp>
      <p:sp>
        <p:nvSpPr>
          <p:cNvPr id="3084" name="Text Box 11"/>
          <p:cNvSpPr txBox="1">
            <a:spLocks noChangeArrowheads="1"/>
          </p:cNvSpPr>
          <p:nvPr/>
        </p:nvSpPr>
        <p:spPr bwMode="auto">
          <a:xfrm>
            <a:off x="1803400" y="5867400"/>
            <a:ext cx="914400" cy="244475"/>
          </a:xfrm>
          <a:prstGeom prst="rect">
            <a:avLst/>
          </a:prstGeom>
          <a:noFill/>
          <a:ln w="12700" cap="sq">
            <a:noFill/>
            <a:miter lim="800000"/>
            <a:headEnd type="none" w="sm" len="sm"/>
            <a:tailEnd type="none" w="sm" len="sm"/>
          </a:ln>
        </p:spPr>
        <p:txBody>
          <a:bodyPr lIns="0" tIns="0" rIns="0" bIns="0">
            <a:spAutoFit/>
          </a:bodyPr>
          <a:lstStyle/>
          <a:p>
            <a:pPr eaLnBrk="0" hangingPunct="0">
              <a:spcBef>
                <a:spcPct val="50000"/>
              </a:spcBef>
            </a:pPr>
            <a:r>
              <a:rPr kumimoji="1" lang="ru-RU" sz="1600" b="1">
                <a:latin typeface="Arial" charset="0"/>
              </a:rPr>
              <a:t>РАК</a:t>
            </a:r>
            <a:r>
              <a:rPr lang="en-US" sz="1600" b="1" baseline="30000"/>
              <a:t>§</a:t>
            </a:r>
          </a:p>
        </p:txBody>
      </p:sp>
      <p:sp>
        <p:nvSpPr>
          <p:cNvPr id="3085" name="Text Box 12"/>
          <p:cNvSpPr txBox="1">
            <a:spLocks noChangeArrowheads="1"/>
          </p:cNvSpPr>
          <p:nvPr/>
        </p:nvSpPr>
        <p:spPr bwMode="auto">
          <a:xfrm>
            <a:off x="2895600" y="5626100"/>
            <a:ext cx="762000" cy="244475"/>
          </a:xfrm>
          <a:prstGeom prst="rect">
            <a:avLst/>
          </a:prstGeom>
          <a:noFill/>
          <a:ln w="12700" cap="sq">
            <a:noFill/>
            <a:miter lim="800000"/>
            <a:headEnd type="none" w="sm" len="sm"/>
            <a:tailEnd type="none" w="sm" len="sm"/>
          </a:ln>
        </p:spPr>
        <p:txBody>
          <a:bodyPr lIns="0" tIns="0" rIns="0" bIns="0">
            <a:spAutoFit/>
          </a:bodyPr>
          <a:lstStyle/>
          <a:p>
            <a:pPr eaLnBrk="0" hangingPunct="0">
              <a:spcBef>
                <a:spcPct val="50000"/>
              </a:spcBef>
            </a:pPr>
            <a:r>
              <a:rPr kumimoji="1" lang="ru-RU" sz="1600" b="1">
                <a:latin typeface="Arial" charset="0"/>
              </a:rPr>
              <a:t>ИБС</a:t>
            </a:r>
            <a:r>
              <a:rPr lang="en-US" sz="1600" b="1" baseline="30000"/>
              <a:t>†</a:t>
            </a:r>
          </a:p>
        </p:txBody>
      </p:sp>
      <p:sp>
        <p:nvSpPr>
          <p:cNvPr id="3086" name="Text Box 13"/>
          <p:cNvSpPr txBox="1">
            <a:spLocks noChangeArrowheads="1"/>
          </p:cNvSpPr>
          <p:nvPr/>
        </p:nvSpPr>
        <p:spPr bwMode="auto">
          <a:xfrm>
            <a:off x="3581400" y="5626100"/>
            <a:ext cx="990600" cy="488950"/>
          </a:xfrm>
          <a:prstGeom prst="rect">
            <a:avLst/>
          </a:prstGeom>
          <a:noFill/>
          <a:ln w="12700" cap="sq">
            <a:noFill/>
            <a:miter lim="800000"/>
            <a:headEnd type="none" w="sm" len="sm"/>
            <a:tailEnd type="none" w="sm" len="sm"/>
          </a:ln>
        </p:spPr>
        <p:txBody>
          <a:bodyPr lIns="0" tIns="0" rIns="0" bIns="0">
            <a:spAutoFit/>
          </a:bodyPr>
          <a:lstStyle/>
          <a:p>
            <a:pPr eaLnBrk="0" hangingPunct="0">
              <a:spcBef>
                <a:spcPct val="50000"/>
              </a:spcBef>
            </a:pPr>
            <a:r>
              <a:rPr kumimoji="1" lang="ru-RU" sz="1600" b="1">
                <a:latin typeface="Arial" charset="0"/>
              </a:rPr>
              <a:t>Тяжелый сепсис</a:t>
            </a:r>
            <a:r>
              <a:rPr lang="en-US" sz="1600" b="1" baseline="30000"/>
              <a:t>‡</a:t>
            </a:r>
          </a:p>
        </p:txBody>
      </p:sp>
      <p:sp>
        <p:nvSpPr>
          <p:cNvPr id="3087" name="Text Box 14"/>
          <p:cNvSpPr txBox="1">
            <a:spLocks noChangeArrowheads="1"/>
          </p:cNvSpPr>
          <p:nvPr/>
        </p:nvSpPr>
        <p:spPr bwMode="auto">
          <a:xfrm rot="-5400000">
            <a:off x="-884237" y="3840162"/>
            <a:ext cx="2438400" cy="244475"/>
          </a:xfrm>
          <a:prstGeom prst="rect">
            <a:avLst/>
          </a:prstGeom>
          <a:noFill/>
          <a:ln w="12700" cap="sq">
            <a:noFill/>
            <a:miter lim="800000"/>
            <a:headEnd type="none" w="sm" len="sm"/>
            <a:tailEnd type="none" w="sm" len="sm"/>
          </a:ln>
        </p:spPr>
        <p:txBody>
          <a:bodyPr lIns="0" tIns="0" rIns="0" bIns="0">
            <a:spAutoFit/>
          </a:bodyPr>
          <a:lstStyle/>
          <a:p>
            <a:pPr eaLnBrk="0" hangingPunct="0">
              <a:spcBef>
                <a:spcPct val="50000"/>
              </a:spcBef>
            </a:pPr>
            <a:r>
              <a:rPr kumimoji="1" lang="ru-RU" sz="1600" b="1">
                <a:latin typeface="Arial" charset="0"/>
              </a:rPr>
              <a:t>Число</a:t>
            </a:r>
            <a:r>
              <a:rPr kumimoji="1" lang="en-US" sz="1600" b="1">
                <a:latin typeface="Arial" charset="0"/>
              </a:rPr>
              <a:t>/100,000</a:t>
            </a:r>
          </a:p>
        </p:txBody>
      </p:sp>
      <p:sp>
        <p:nvSpPr>
          <p:cNvPr id="3088" name="Text Box 15"/>
          <p:cNvSpPr txBox="1">
            <a:spLocks noChangeArrowheads="1"/>
          </p:cNvSpPr>
          <p:nvPr/>
        </p:nvSpPr>
        <p:spPr bwMode="auto">
          <a:xfrm>
            <a:off x="685800" y="1676400"/>
            <a:ext cx="2362200" cy="365125"/>
          </a:xfrm>
          <a:prstGeom prst="rect">
            <a:avLst/>
          </a:prstGeom>
          <a:noFill/>
          <a:ln w="12700" cap="sq">
            <a:noFill/>
            <a:miter lim="800000"/>
            <a:headEnd type="none" w="sm" len="sm"/>
            <a:tailEnd type="none" w="sm" len="sm"/>
          </a:ln>
        </p:spPr>
        <p:txBody>
          <a:bodyPr lIns="0" tIns="0" rIns="0" bIns="0">
            <a:spAutoFit/>
          </a:bodyPr>
          <a:lstStyle/>
          <a:p>
            <a:pPr algn="l" eaLnBrk="0" hangingPunct="0"/>
            <a:endParaRPr kumimoji="1" lang="en-US"/>
          </a:p>
        </p:txBody>
      </p:sp>
      <p:sp>
        <p:nvSpPr>
          <p:cNvPr id="3089" name="Text Box 16"/>
          <p:cNvSpPr txBox="1">
            <a:spLocks noChangeArrowheads="1"/>
          </p:cNvSpPr>
          <p:nvPr/>
        </p:nvSpPr>
        <p:spPr bwMode="auto">
          <a:xfrm>
            <a:off x="533400" y="1844675"/>
            <a:ext cx="4038600" cy="365125"/>
          </a:xfrm>
          <a:prstGeom prst="rect">
            <a:avLst/>
          </a:prstGeom>
          <a:noFill/>
          <a:ln w="12700" cap="sq">
            <a:noFill/>
            <a:miter lim="800000"/>
            <a:headEnd type="none" w="sm" len="sm"/>
            <a:tailEnd type="none" w="sm" len="sm"/>
          </a:ln>
        </p:spPr>
        <p:txBody>
          <a:bodyPr lIns="0" tIns="0" rIns="0" bIns="0">
            <a:spAutoFit/>
          </a:bodyPr>
          <a:lstStyle/>
          <a:p>
            <a:pPr algn="l" eaLnBrk="0" hangingPunct="0">
              <a:spcBef>
                <a:spcPct val="50000"/>
              </a:spcBef>
            </a:pPr>
            <a:r>
              <a:rPr kumimoji="1" lang="ru-RU" b="1">
                <a:latin typeface="Arial" charset="0"/>
              </a:rPr>
              <a:t>Частота ТС</a:t>
            </a:r>
            <a:endParaRPr kumimoji="1" lang="en-US" b="1">
              <a:latin typeface="Arial" charset="0"/>
            </a:endParaRPr>
          </a:p>
        </p:txBody>
      </p:sp>
      <p:sp>
        <p:nvSpPr>
          <p:cNvPr id="3090" name="Text Box 17"/>
          <p:cNvSpPr txBox="1">
            <a:spLocks noChangeArrowheads="1"/>
          </p:cNvSpPr>
          <p:nvPr/>
        </p:nvSpPr>
        <p:spPr bwMode="auto">
          <a:xfrm>
            <a:off x="5508625" y="1989138"/>
            <a:ext cx="3455988" cy="365125"/>
          </a:xfrm>
          <a:prstGeom prst="rect">
            <a:avLst/>
          </a:prstGeom>
          <a:noFill/>
          <a:ln w="12700" cap="sq">
            <a:noFill/>
            <a:miter lim="800000"/>
            <a:headEnd type="none" w="sm" len="sm"/>
            <a:tailEnd type="none" w="sm" len="sm"/>
          </a:ln>
        </p:spPr>
        <p:txBody>
          <a:bodyPr lIns="0" tIns="0" rIns="0" bIns="0">
            <a:spAutoFit/>
          </a:bodyPr>
          <a:lstStyle/>
          <a:p>
            <a:pPr algn="l" eaLnBrk="0" hangingPunct="0">
              <a:spcBef>
                <a:spcPct val="50000"/>
              </a:spcBef>
            </a:pPr>
            <a:r>
              <a:rPr kumimoji="1" lang="ru-RU" b="1">
                <a:latin typeface="Arial" charset="0"/>
              </a:rPr>
              <a:t>Летальность при ТС</a:t>
            </a:r>
            <a:endParaRPr kumimoji="1" lang="en-US" b="1">
              <a:latin typeface="Arial" charset="0"/>
            </a:endParaRPr>
          </a:p>
        </p:txBody>
      </p:sp>
      <p:graphicFrame>
        <p:nvGraphicFramePr>
          <p:cNvPr id="3075" name="Object 18"/>
          <p:cNvGraphicFramePr>
            <a:graphicFrameLocks noChangeAspect="1"/>
          </p:cNvGraphicFramePr>
          <p:nvPr/>
        </p:nvGraphicFramePr>
        <p:xfrm>
          <a:off x="4427538" y="1916113"/>
          <a:ext cx="4432300" cy="4238625"/>
        </p:xfrm>
        <a:graphic>
          <a:graphicData uri="http://schemas.openxmlformats.org/presentationml/2006/ole">
            <mc:AlternateContent xmlns:mc="http://schemas.openxmlformats.org/markup-compatibility/2006">
              <mc:Choice xmlns:v="urn:schemas-microsoft-com:vml" Requires="v">
                <p:oleObj spid="_x0000_s3135" name="Диаграмма" r:id="rId6" imgW="4238549" imgH="4067251" progId="MSGraph.Chart.8">
                  <p:embed followColorScheme="full"/>
                </p:oleObj>
              </mc:Choice>
              <mc:Fallback>
                <p:oleObj name="Диаграмма" r:id="rId6" imgW="4238549" imgH="4067251" progId="MSGraph.Chart.8">
                  <p:embed followColorScheme="full"/>
                  <p:pic>
                    <p:nvPicPr>
                      <p:cNvPr id="0" name="Object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27538" y="1916113"/>
                        <a:ext cx="4432300" cy="423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91" name="Text Box 19"/>
          <p:cNvSpPr txBox="1">
            <a:spLocks noChangeArrowheads="1"/>
          </p:cNvSpPr>
          <p:nvPr/>
        </p:nvSpPr>
        <p:spPr bwMode="auto">
          <a:xfrm>
            <a:off x="5416550" y="5591175"/>
            <a:ext cx="838200" cy="244475"/>
          </a:xfrm>
          <a:prstGeom prst="rect">
            <a:avLst/>
          </a:prstGeom>
          <a:noFill/>
          <a:ln w="12700" cap="sq">
            <a:noFill/>
            <a:miter lim="800000"/>
            <a:headEnd type="none" w="sm" len="sm"/>
            <a:tailEnd type="none" w="sm" len="sm"/>
          </a:ln>
        </p:spPr>
        <p:txBody>
          <a:bodyPr lIns="0" tIns="0" rIns="0" bIns="0">
            <a:spAutoFit/>
          </a:bodyPr>
          <a:lstStyle/>
          <a:p>
            <a:pPr eaLnBrk="0" hangingPunct="0">
              <a:spcBef>
                <a:spcPct val="50000"/>
              </a:spcBef>
            </a:pPr>
            <a:r>
              <a:rPr kumimoji="1" lang="ru-RU" sz="1600" b="1">
                <a:latin typeface="Arial" charset="0"/>
              </a:rPr>
              <a:t>СПИД</a:t>
            </a:r>
            <a:r>
              <a:rPr kumimoji="1" lang="en-US" sz="1600" b="1">
                <a:latin typeface="Arial" charset="0"/>
              </a:rPr>
              <a:t>*</a:t>
            </a:r>
            <a:endParaRPr lang="en-US" sz="1600" b="1" baseline="30000"/>
          </a:p>
        </p:txBody>
      </p:sp>
      <p:sp>
        <p:nvSpPr>
          <p:cNvPr id="3092" name="Text Box 20"/>
          <p:cNvSpPr txBox="1">
            <a:spLocks noChangeArrowheads="1"/>
          </p:cNvSpPr>
          <p:nvPr/>
        </p:nvSpPr>
        <p:spPr bwMode="auto">
          <a:xfrm>
            <a:off x="8305800" y="5589588"/>
            <a:ext cx="838200" cy="244475"/>
          </a:xfrm>
          <a:prstGeom prst="rect">
            <a:avLst/>
          </a:prstGeom>
          <a:noFill/>
          <a:ln w="12700" cap="sq">
            <a:noFill/>
            <a:miter lim="800000"/>
            <a:headEnd type="none" w="sm" len="sm"/>
            <a:tailEnd type="none" w="sm" len="sm"/>
          </a:ln>
        </p:spPr>
        <p:txBody>
          <a:bodyPr lIns="0" tIns="0" rIns="0" bIns="0">
            <a:spAutoFit/>
          </a:bodyPr>
          <a:lstStyle/>
          <a:p>
            <a:pPr algn="l" eaLnBrk="0" hangingPunct="0"/>
            <a:r>
              <a:rPr kumimoji="1" lang="ru-RU" sz="1600" b="1">
                <a:latin typeface="Arial" charset="0"/>
              </a:rPr>
              <a:t>ТС</a:t>
            </a:r>
            <a:r>
              <a:rPr lang="en-US" sz="1600" b="1" baseline="30000"/>
              <a:t>‡</a:t>
            </a:r>
          </a:p>
        </p:txBody>
      </p:sp>
      <p:sp>
        <p:nvSpPr>
          <p:cNvPr id="3093" name="Text Box 21"/>
          <p:cNvSpPr txBox="1">
            <a:spLocks noChangeArrowheads="1"/>
          </p:cNvSpPr>
          <p:nvPr/>
        </p:nvSpPr>
        <p:spPr bwMode="auto">
          <a:xfrm>
            <a:off x="7308850" y="5589588"/>
            <a:ext cx="762000" cy="244475"/>
          </a:xfrm>
          <a:prstGeom prst="rect">
            <a:avLst/>
          </a:prstGeom>
          <a:noFill/>
          <a:ln w="12700" cap="sq">
            <a:noFill/>
            <a:miter lim="800000"/>
            <a:headEnd type="none" w="sm" len="sm"/>
            <a:tailEnd type="none" w="sm" len="sm"/>
          </a:ln>
        </p:spPr>
        <p:txBody>
          <a:bodyPr lIns="0" tIns="0" rIns="0" bIns="0">
            <a:spAutoFit/>
          </a:bodyPr>
          <a:lstStyle/>
          <a:p>
            <a:pPr eaLnBrk="0" hangingPunct="0">
              <a:spcBef>
                <a:spcPct val="50000"/>
              </a:spcBef>
            </a:pPr>
            <a:r>
              <a:rPr lang="ru-RU" sz="1600" b="1"/>
              <a:t>ОИМ</a:t>
            </a:r>
            <a:r>
              <a:rPr lang="en-US" sz="1600" b="1" baseline="30000"/>
              <a:t>†</a:t>
            </a:r>
          </a:p>
        </p:txBody>
      </p:sp>
      <p:sp>
        <p:nvSpPr>
          <p:cNvPr id="3094" name="Text Box 22"/>
          <p:cNvSpPr txBox="1">
            <a:spLocks noChangeArrowheads="1"/>
          </p:cNvSpPr>
          <p:nvPr/>
        </p:nvSpPr>
        <p:spPr bwMode="auto">
          <a:xfrm>
            <a:off x="6407150" y="5591175"/>
            <a:ext cx="914400" cy="244475"/>
          </a:xfrm>
          <a:prstGeom prst="rect">
            <a:avLst/>
          </a:prstGeom>
          <a:noFill/>
          <a:ln w="12700" cap="sq">
            <a:noFill/>
            <a:miter lim="800000"/>
            <a:headEnd type="none" w="sm" len="sm"/>
            <a:tailEnd type="none" w="sm" len="sm"/>
          </a:ln>
        </p:spPr>
        <p:txBody>
          <a:bodyPr lIns="0" tIns="0" rIns="0" bIns="0">
            <a:spAutoFit/>
          </a:bodyPr>
          <a:lstStyle/>
          <a:p>
            <a:pPr algn="l" eaLnBrk="0" hangingPunct="0">
              <a:spcBef>
                <a:spcPct val="50000"/>
              </a:spcBef>
            </a:pPr>
            <a:r>
              <a:rPr kumimoji="1" lang="ru-RU" sz="1600" b="1">
                <a:latin typeface="Arial" charset="0"/>
              </a:rPr>
              <a:t>Рак МЖ</a:t>
            </a:r>
            <a:r>
              <a:rPr lang="en-US" sz="1600" b="1" baseline="30000"/>
              <a: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Заголовок 1"/>
          <p:cNvSpPr>
            <a:spLocks noGrp="1"/>
          </p:cNvSpPr>
          <p:nvPr>
            <p:ph type="title"/>
          </p:nvPr>
        </p:nvSpPr>
        <p:spPr/>
        <p:txBody>
          <a:bodyPr/>
          <a:lstStyle/>
          <a:p>
            <a:pPr eaLnBrk="1" hangingPunct="1"/>
            <a:r>
              <a:rPr lang="ru-RU" sz="6000" smtClean="0">
                <a:solidFill>
                  <a:schemeClr val="tx1"/>
                </a:solidFill>
              </a:rPr>
              <a:t>Сепсис</a:t>
            </a:r>
            <a:endParaRPr lang="ru-RU" smtClean="0"/>
          </a:p>
        </p:txBody>
      </p:sp>
      <p:sp>
        <p:nvSpPr>
          <p:cNvPr id="3" name="Содержимое 2"/>
          <p:cNvSpPr>
            <a:spLocks noGrp="1"/>
          </p:cNvSpPr>
          <p:nvPr>
            <p:ph idx="1"/>
          </p:nvPr>
        </p:nvSpPr>
        <p:spPr>
          <a:xfrm>
            <a:off x="214313" y="1981200"/>
            <a:ext cx="8643937" cy="4114800"/>
          </a:xfrm>
        </p:spPr>
        <p:txBody>
          <a:bodyPr/>
          <a:lstStyle/>
          <a:p>
            <a:pPr eaLnBrk="1" hangingPunct="1"/>
            <a:r>
              <a:rPr lang="ru-RU" smtClean="0"/>
              <a:t> </a:t>
            </a:r>
            <a:r>
              <a:rPr lang="ru-RU" sz="2800" smtClean="0"/>
              <a:t>Не является нозологической формой</a:t>
            </a:r>
          </a:p>
          <a:p>
            <a:pPr eaLnBrk="1" hangingPunct="1"/>
            <a:r>
              <a:rPr lang="ru-RU" sz="2800" smtClean="0"/>
              <a:t>Клинико-патогенетический синдром</a:t>
            </a:r>
          </a:p>
          <a:p>
            <a:pPr eaLnBrk="1" hangingPunct="1"/>
            <a:r>
              <a:rPr lang="ru-RU" sz="2800" smtClean="0"/>
              <a:t> Гетерогенный по этиологии, локализации очагов</a:t>
            </a:r>
          </a:p>
          <a:p>
            <a:pPr eaLnBrk="1" hangingPunct="1"/>
            <a:r>
              <a:rPr lang="ru-RU" sz="2800" smtClean="0"/>
              <a:t> Гомогенный по основным механизмам патогенеза</a:t>
            </a:r>
          </a:p>
          <a:p>
            <a:pPr eaLnBrk="1" hangingPunct="1"/>
            <a:r>
              <a:rPr lang="ru-RU" sz="2800" smtClean="0"/>
              <a:t>Может быть фазой эволюции любого</a:t>
            </a:r>
            <a:r>
              <a:rPr lang="en-US" sz="2800" smtClean="0"/>
              <a:t> </a:t>
            </a:r>
            <a:r>
              <a:rPr lang="ru-RU" sz="2800" smtClean="0"/>
              <a:t>из 642 инфекционных заболеваний (из них</a:t>
            </a:r>
            <a:r>
              <a:rPr lang="en-US" sz="2800" smtClean="0"/>
              <a:t> </a:t>
            </a:r>
            <a:r>
              <a:rPr lang="ru-RU" sz="2800" smtClean="0"/>
              <a:t>более 40 – хирургические)</a:t>
            </a:r>
            <a:endParaRPr lang="ru-RU" smtClean="0"/>
          </a:p>
        </p:txBody>
      </p:sp>
      <p:cxnSp>
        <p:nvCxnSpPr>
          <p:cNvPr id="44036" name="Прямая соединительная линия 3"/>
          <p:cNvCxnSpPr>
            <a:cxnSpLocks noChangeShapeType="1"/>
          </p:cNvCxnSpPr>
          <p:nvPr/>
        </p:nvCxnSpPr>
        <p:spPr bwMode="auto">
          <a:xfrm>
            <a:off x="500063" y="1857375"/>
            <a:ext cx="8215312" cy="0"/>
          </a:xfrm>
          <a:prstGeom prst="line">
            <a:avLst/>
          </a:prstGeom>
          <a:noFill/>
          <a:ln w="38100" algn="ctr">
            <a:solidFill>
              <a:srgbClr val="FF0000"/>
            </a:solidFill>
            <a:round/>
            <a:headEnd/>
            <a:tailEnd/>
          </a:ln>
        </p:spPr>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Заголовок 3"/>
          <p:cNvSpPr>
            <a:spLocks noGrp="1"/>
          </p:cNvSpPr>
          <p:nvPr>
            <p:ph type="title"/>
          </p:nvPr>
        </p:nvSpPr>
        <p:spPr/>
        <p:txBody>
          <a:bodyPr/>
          <a:lstStyle/>
          <a:p>
            <a:pPr eaLnBrk="1" hangingPunct="1"/>
            <a:r>
              <a:rPr lang="en-GB" smtClean="0"/>
              <a:t>PIRO</a:t>
            </a:r>
            <a:br>
              <a:rPr lang="en-GB" smtClean="0"/>
            </a:br>
            <a:endParaRPr lang="ru-RU" smtClean="0"/>
          </a:p>
        </p:txBody>
      </p:sp>
      <p:sp>
        <p:nvSpPr>
          <p:cNvPr id="45059" name="Содержимое 4"/>
          <p:cNvSpPr>
            <a:spLocks noGrp="1"/>
          </p:cNvSpPr>
          <p:nvPr>
            <p:ph idx="1"/>
          </p:nvPr>
        </p:nvSpPr>
        <p:spPr>
          <a:xfrm>
            <a:off x="357188" y="1981200"/>
            <a:ext cx="8429625" cy="4114800"/>
          </a:xfrm>
        </p:spPr>
        <p:txBody>
          <a:bodyPr/>
          <a:lstStyle/>
          <a:p>
            <a:pPr eaLnBrk="1" hangingPunct="1"/>
            <a:r>
              <a:rPr lang="en-GB" smtClean="0"/>
              <a:t>P – </a:t>
            </a:r>
            <a:r>
              <a:rPr lang="en-GB" b="1" smtClean="0"/>
              <a:t>Predisposition = </a:t>
            </a:r>
            <a:r>
              <a:rPr lang="ru-RU" b="1" smtClean="0"/>
              <a:t>предрасположенность,</a:t>
            </a:r>
            <a:r>
              <a:rPr lang="en-US" b="1" smtClean="0"/>
              <a:t> </a:t>
            </a:r>
            <a:r>
              <a:rPr lang="ru-RU" smtClean="0"/>
              <a:t>преморбид</a:t>
            </a:r>
            <a:endParaRPr lang="en-US" smtClean="0"/>
          </a:p>
          <a:p>
            <a:pPr lvl="1" eaLnBrk="1" hangingPunct="1"/>
            <a:r>
              <a:rPr lang="ru-RU" smtClean="0"/>
              <a:t>Социально-демографические </a:t>
            </a:r>
            <a:endParaRPr lang="en-US" smtClean="0"/>
          </a:p>
          <a:p>
            <a:pPr lvl="1" eaLnBrk="1" hangingPunct="1"/>
            <a:r>
              <a:rPr lang="ru-RU" smtClean="0"/>
              <a:t>Сопутствующие заболевания</a:t>
            </a:r>
            <a:endParaRPr lang="en-US" smtClean="0"/>
          </a:p>
          <a:p>
            <a:pPr lvl="1" eaLnBrk="1" hangingPunct="1"/>
            <a:r>
              <a:rPr lang="ru-RU" smtClean="0"/>
              <a:t>Генетические факторы</a:t>
            </a:r>
          </a:p>
          <a:p>
            <a:pPr lvl="1" eaLnBrk="1" hangingPunct="1"/>
            <a:endParaRPr lang="en-US" smtClean="0"/>
          </a:p>
          <a:p>
            <a:pPr eaLnBrk="1" hangingPunct="1"/>
            <a:endParaRPr lang="ru-RU" smtClean="0"/>
          </a:p>
        </p:txBody>
      </p:sp>
      <p:cxnSp>
        <p:nvCxnSpPr>
          <p:cNvPr id="45060" name="Прямая соединительная линия 5"/>
          <p:cNvCxnSpPr>
            <a:cxnSpLocks noChangeShapeType="1"/>
          </p:cNvCxnSpPr>
          <p:nvPr/>
        </p:nvCxnSpPr>
        <p:spPr bwMode="auto">
          <a:xfrm>
            <a:off x="500063" y="1500188"/>
            <a:ext cx="8215312" cy="0"/>
          </a:xfrm>
          <a:prstGeom prst="line">
            <a:avLst/>
          </a:prstGeom>
          <a:noFill/>
          <a:ln w="38100" algn="ctr">
            <a:solidFill>
              <a:srgbClr val="FF0000"/>
            </a:solidFill>
            <a:round/>
            <a:headEnd/>
            <a:tailEnd/>
          </a:ln>
        </p:spPr>
      </p:cxn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Заголовок 3"/>
          <p:cNvSpPr>
            <a:spLocks noGrp="1"/>
          </p:cNvSpPr>
          <p:nvPr>
            <p:ph type="title"/>
          </p:nvPr>
        </p:nvSpPr>
        <p:spPr/>
        <p:txBody>
          <a:bodyPr/>
          <a:lstStyle/>
          <a:p>
            <a:pPr eaLnBrk="1" hangingPunct="1"/>
            <a:r>
              <a:rPr lang="en-GB" smtClean="0"/>
              <a:t>PIRO</a:t>
            </a:r>
            <a:br>
              <a:rPr lang="en-GB" smtClean="0"/>
            </a:br>
            <a:endParaRPr lang="ru-RU" smtClean="0"/>
          </a:p>
        </p:txBody>
      </p:sp>
      <p:sp>
        <p:nvSpPr>
          <p:cNvPr id="46083" name="Содержимое 4"/>
          <p:cNvSpPr>
            <a:spLocks noGrp="1"/>
          </p:cNvSpPr>
          <p:nvPr>
            <p:ph idx="1"/>
          </p:nvPr>
        </p:nvSpPr>
        <p:spPr>
          <a:xfrm>
            <a:off x="357188" y="1981200"/>
            <a:ext cx="8429625" cy="4114800"/>
          </a:xfrm>
        </p:spPr>
        <p:txBody>
          <a:bodyPr/>
          <a:lstStyle/>
          <a:p>
            <a:pPr eaLnBrk="1" hangingPunct="1"/>
            <a:r>
              <a:rPr lang="en-GB" smtClean="0"/>
              <a:t>I – </a:t>
            </a:r>
            <a:r>
              <a:rPr lang="en-GB" b="1" u="sng" smtClean="0"/>
              <a:t>Infection</a:t>
            </a:r>
            <a:r>
              <a:rPr lang="en-GB" b="1" smtClean="0"/>
              <a:t> = </a:t>
            </a:r>
            <a:r>
              <a:rPr lang="ru-RU" b="1" smtClean="0"/>
              <a:t>инфекция</a:t>
            </a:r>
            <a:endParaRPr lang="en-US" b="1" smtClean="0"/>
          </a:p>
          <a:p>
            <a:pPr eaLnBrk="1" hangingPunct="1"/>
            <a:r>
              <a:rPr lang="en-GB" smtClean="0"/>
              <a:t>R–</a:t>
            </a:r>
            <a:r>
              <a:rPr lang="en-GB" b="1" u="sng" smtClean="0"/>
              <a:t>Response</a:t>
            </a:r>
            <a:r>
              <a:rPr lang="en-GB" b="1" smtClean="0"/>
              <a:t> = </a:t>
            </a:r>
            <a:r>
              <a:rPr lang="ru-RU" b="1" smtClean="0"/>
              <a:t>реакция = системное воспаление</a:t>
            </a:r>
            <a:endParaRPr lang="en-US" b="1" smtClean="0"/>
          </a:p>
          <a:p>
            <a:pPr eaLnBrk="1" hangingPunct="1"/>
            <a:r>
              <a:rPr lang="en-GB" smtClean="0"/>
              <a:t>• O – </a:t>
            </a:r>
            <a:r>
              <a:rPr lang="en-GB" b="1" u="sng" smtClean="0"/>
              <a:t>Organ dysfunction </a:t>
            </a:r>
            <a:r>
              <a:rPr lang="en-GB" b="1" smtClean="0"/>
              <a:t>= </a:t>
            </a:r>
            <a:r>
              <a:rPr lang="ru-RU" b="1" smtClean="0"/>
              <a:t>органная дисфункция</a:t>
            </a:r>
            <a:endParaRPr lang="ru-RU" smtClean="0"/>
          </a:p>
          <a:p>
            <a:pPr eaLnBrk="1" hangingPunct="1"/>
            <a:endParaRPr lang="ru-RU" smtClean="0"/>
          </a:p>
        </p:txBody>
      </p:sp>
      <p:cxnSp>
        <p:nvCxnSpPr>
          <p:cNvPr id="46084" name="Прямая соединительная линия 6"/>
          <p:cNvCxnSpPr>
            <a:cxnSpLocks noChangeShapeType="1"/>
          </p:cNvCxnSpPr>
          <p:nvPr/>
        </p:nvCxnSpPr>
        <p:spPr bwMode="auto">
          <a:xfrm>
            <a:off x="500063" y="1500188"/>
            <a:ext cx="8215312" cy="0"/>
          </a:xfrm>
          <a:prstGeom prst="line">
            <a:avLst/>
          </a:prstGeom>
          <a:noFill/>
          <a:ln w="38100" algn="ctr">
            <a:solidFill>
              <a:srgbClr val="FF0000"/>
            </a:solidFill>
            <a:round/>
            <a:headEnd/>
            <a:tailEnd/>
          </a:ln>
        </p:spPr>
      </p:cxn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psis.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884" y="1124744"/>
            <a:ext cx="9156884" cy="3929856"/>
          </a:xfrm>
          <a:prstGeom prst="rect">
            <a:avLst/>
          </a:prstGeom>
        </p:spPr>
      </p:pic>
    </p:spTree>
    <p:extLst>
      <p:ext uri="{BB962C8B-B14F-4D97-AF65-F5344CB8AC3E}">
        <p14:creationId xmlns:p14="http://schemas.microsoft.com/office/powerpoint/2010/main" val="20152991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4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2"/>
          <p:cNvSpPr txBox="1">
            <a:spLocks noChangeArrowheads="1"/>
          </p:cNvSpPr>
          <p:nvPr/>
        </p:nvSpPr>
        <p:spPr bwMode="auto">
          <a:xfrm>
            <a:off x="7334250" y="6270625"/>
            <a:ext cx="0" cy="182563"/>
          </a:xfrm>
          <a:prstGeom prst="rect">
            <a:avLst/>
          </a:prstGeom>
          <a:noFill/>
          <a:ln w="38100" cap="sq">
            <a:noFill/>
            <a:miter lim="800000"/>
            <a:headEnd type="none" w="sm" len="sm"/>
            <a:tailEnd type="none" w="sm" len="sm"/>
          </a:ln>
        </p:spPr>
        <p:txBody>
          <a:bodyPr wrap="none" lIns="0" tIns="0" rIns="0" bIns="0">
            <a:spAutoFit/>
          </a:bodyPr>
          <a:lstStyle/>
          <a:p>
            <a:pPr eaLnBrk="0" hangingPunct="0"/>
            <a:endParaRPr kumimoji="1" lang="ru-RU" sz="1200" b="1">
              <a:latin typeface="Arial" charset="0"/>
            </a:endParaRPr>
          </a:p>
        </p:txBody>
      </p:sp>
      <p:sp>
        <p:nvSpPr>
          <p:cNvPr id="4100" name="Text Box 3"/>
          <p:cNvSpPr txBox="1">
            <a:spLocks noChangeArrowheads="1"/>
          </p:cNvSpPr>
          <p:nvPr/>
        </p:nvSpPr>
        <p:spPr bwMode="auto">
          <a:xfrm>
            <a:off x="4294188" y="6507163"/>
            <a:ext cx="4678362" cy="192087"/>
          </a:xfrm>
          <a:prstGeom prst="rect">
            <a:avLst/>
          </a:prstGeom>
          <a:noFill/>
          <a:ln w="12700">
            <a:noFill/>
            <a:miter lim="800000"/>
            <a:headEnd/>
            <a:tailEnd/>
          </a:ln>
        </p:spPr>
        <p:txBody>
          <a:bodyPr lIns="0" tIns="0" rIns="0" bIns="0">
            <a:spAutoFit/>
          </a:bodyPr>
          <a:lstStyle/>
          <a:p>
            <a:pPr algn="r" eaLnBrk="0" hangingPunct="0">
              <a:lnSpc>
                <a:spcPct val="90000"/>
              </a:lnSpc>
              <a:spcBef>
                <a:spcPct val="50000"/>
              </a:spcBef>
            </a:pPr>
            <a:r>
              <a:rPr lang="en-US" sz="1400" b="1">
                <a:latin typeface="Arial" charset="0"/>
              </a:rPr>
              <a:t>Bernard GR, et al. </a:t>
            </a:r>
            <a:r>
              <a:rPr lang="en-US" sz="1400" b="1" i="1">
                <a:latin typeface="Arial" charset="0"/>
              </a:rPr>
              <a:t>N Engl J Med</a:t>
            </a:r>
            <a:r>
              <a:rPr lang="en-US" sz="1400" b="1">
                <a:latin typeface="Arial" charset="0"/>
              </a:rPr>
              <a:t> 2001;344:699-709.</a:t>
            </a:r>
          </a:p>
        </p:txBody>
      </p:sp>
      <p:graphicFrame>
        <p:nvGraphicFramePr>
          <p:cNvPr id="4098" name="Object 4"/>
          <p:cNvGraphicFramePr>
            <a:graphicFrameLocks noChangeAspect="1"/>
          </p:cNvGraphicFramePr>
          <p:nvPr/>
        </p:nvGraphicFramePr>
        <p:xfrm>
          <a:off x="900113" y="1916113"/>
          <a:ext cx="4679950" cy="3778250"/>
        </p:xfrm>
        <a:graphic>
          <a:graphicData uri="http://schemas.openxmlformats.org/presentationml/2006/ole">
            <mc:AlternateContent xmlns:mc="http://schemas.openxmlformats.org/markup-compatibility/2006">
              <mc:Choice xmlns:v="urn:schemas-microsoft-com:vml" Requires="v">
                <p:oleObj spid="_x0000_s4131" name="Chart" r:id="rId4" imgW="2373120" imgH="1922040" progId="Excel.Sheet.8">
                  <p:embed/>
                </p:oleObj>
              </mc:Choice>
              <mc:Fallback>
                <p:oleObj name="Chart" r:id="rId4" imgW="2373120" imgH="1922040" progId="Excel.Shee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1916113"/>
                        <a:ext cx="4679950" cy="3778250"/>
                      </a:xfrm>
                      <a:prstGeom prst="rect">
                        <a:avLst/>
                      </a:prstGeom>
                      <a:noFill/>
                      <a:ln w="38100" cap="sq">
                        <a:solidFill>
                          <a:srgbClr val="FFFF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01" name="Text Box 5"/>
          <p:cNvSpPr txBox="1">
            <a:spLocks noChangeArrowheads="1"/>
          </p:cNvSpPr>
          <p:nvPr/>
        </p:nvSpPr>
        <p:spPr bwMode="auto">
          <a:xfrm>
            <a:off x="6011863" y="3429000"/>
            <a:ext cx="2916237" cy="1257300"/>
          </a:xfrm>
          <a:prstGeom prst="rect">
            <a:avLst/>
          </a:prstGeom>
          <a:solidFill>
            <a:schemeClr val="tx1"/>
          </a:solidFill>
          <a:ln w="38100" cap="sq">
            <a:solidFill>
              <a:srgbClr val="FFFF00"/>
            </a:solidFill>
            <a:miter lim="800000"/>
            <a:headEnd type="none" w="sm" len="sm"/>
            <a:tailEnd type="none" w="sm" len="sm"/>
          </a:ln>
        </p:spPr>
        <p:txBody>
          <a:bodyPr lIns="0" tIns="0" rIns="0" bIns="0">
            <a:spAutoFit/>
          </a:bodyPr>
          <a:lstStyle/>
          <a:p>
            <a:pPr eaLnBrk="0" hangingPunct="0"/>
            <a:r>
              <a:rPr kumimoji="1" lang="ru-RU" sz="2000" b="1">
                <a:solidFill>
                  <a:schemeClr val="accent1"/>
                </a:solidFill>
                <a:latin typeface="Arial" charset="0"/>
              </a:rPr>
              <a:t>Легкие</a:t>
            </a:r>
          </a:p>
          <a:p>
            <a:pPr eaLnBrk="0" hangingPunct="0"/>
            <a:r>
              <a:rPr kumimoji="1" lang="ru-RU" sz="2000" b="1">
                <a:solidFill>
                  <a:srgbClr val="990033"/>
                </a:solidFill>
                <a:latin typeface="Arial" charset="0"/>
              </a:rPr>
              <a:t>Брюшная полость</a:t>
            </a:r>
          </a:p>
          <a:p>
            <a:pPr eaLnBrk="0" hangingPunct="0"/>
            <a:r>
              <a:rPr kumimoji="1" lang="ru-RU" sz="2000" b="1">
                <a:solidFill>
                  <a:srgbClr val="FFFF00"/>
                </a:solidFill>
                <a:latin typeface="Arial" charset="0"/>
              </a:rPr>
              <a:t>Мочевыводящие пути</a:t>
            </a:r>
          </a:p>
          <a:p>
            <a:pPr eaLnBrk="0" hangingPunct="0"/>
            <a:r>
              <a:rPr kumimoji="1" lang="ru-RU" sz="2000" b="1">
                <a:solidFill>
                  <a:srgbClr val="FF3300"/>
                </a:solidFill>
                <a:latin typeface="Arial" charset="0"/>
              </a:rPr>
              <a:t>Другие</a:t>
            </a:r>
            <a:endParaRPr kumimoji="1" lang="en-US" sz="2000" b="1">
              <a:solidFill>
                <a:srgbClr val="FF3300"/>
              </a:solidFill>
              <a:latin typeface="Arial" charset="0"/>
            </a:endParaRPr>
          </a:p>
        </p:txBody>
      </p:sp>
      <p:sp>
        <p:nvSpPr>
          <p:cNvPr id="4102" name="Text Box 6"/>
          <p:cNvSpPr txBox="1">
            <a:spLocks noChangeArrowheads="1"/>
          </p:cNvSpPr>
          <p:nvPr/>
        </p:nvSpPr>
        <p:spPr bwMode="auto">
          <a:xfrm>
            <a:off x="2843213" y="476250"/>
            <a:ext cx="4483100" cy="762000"/>
          </a:xfrm>
          <a:prstGeom prst="rect">
            <a:avLst/>
          </a:prstGeom>
          <a:noFill/>
          <a:ln w="9525">
            <a:noFill/>
            <a:miter lim="800000"/>
            <a:headEnd/>
            <a:tailEnd/>
          </a:ln>
        </p:spPr>
        <p:txBody>
          <a:bodyPr wrap="none">
            <a:spAutoFit/>
          </a:bodyPr>
          <a:lstStyle/>
          <a:p>
            <a:pPr algn="l"/>
            <a:r>
              <a:rPr lang="ru-RU" sz="4400"/>
              <a:t>Источник сепсиса</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132856"/>
            <a:ext cx="7992888" cy="2232248"/>
          </a:xfrm>
          <a:solidFill>
            <a:schemeClr val="tx1"/>
          </a:solidFill>
        </p:spPr>
        <p:txBody>
          <a:bodyPr/>
          <a:lstStyle/>
          <a:p>
            <a:r>
              <a:rPr lang="ru-RU" dirty="0" smtClean="0">
                <a:solidFill>
                  <a:srgbClr val="FF0000"/>
                </a:solidFill>
              </a:rPr>
              <a:t>Перитонит </a:t>
            </a:r>
            <a:r>
              <a:rPr lang="en-US" dirty="0" err="1" smtClean="0">
                <a:solidFill>
                  <a:srgbClr val="FF0000"/>
                </a:solidFill>
              </a:rPr>
              <a:t>vs</a:t>
            </a:r>
            <a:r>
              <a:rPr lang="en-US" dirty="0" smtClean="0">
                <a:solidFill>
                  <a:srgbClr val="FF0000"/>
                </a:solidFill>
              </a:rPr>
              <a:t> </a:t>
            </a:r>
            <a:r>
              <a:rPr lang="ru-RU" dirty="0" smtClean="0">
                <a:solidFill>
                  <a:srgbClr val="FF0000"/>
                </a:solidFill>
              </a:rPr>
              <a:t>Абдоминальный сепсис</a:t>
            </a:r>
            <a:endParaRPr lang="en-US" dirty="0">
              <a:solidFill>
                <a:srgbClr val="FF0000"/>
              </a:solidFill>
            </a:endParaRPr>
          </a:p>
        </p:txBody>
      </p:sp>
    </p:spTree>
    <p:extLst>
      <p:ext uri="{BB962C8B-B14F-4D97-AF65-F5344CB8AC3E}">
        <p14:creationId xmlns:p14="http://schemas.microsoft.com/office/powerpoint/2010/main" val="12073462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827088" y="908050"/>
            <a:ext cx="7435850" cy="3170099"/>
          </a:xfrm>
          <a:prstGeom prst="rect">
            <a:avLst/>
          </a:prstGeom>
          <a:noFill/>
          <a:ln w="9525">
            <a:noFill/>
            <a:miter lim="800000"/>
            <a:headEnd/>
            <a:tailEnd/>
          </a:ln>
          <a:effectLst/>
        </p:spPr>
        <p:txBody>
          <a:bodyPr>
            <a:spAutoFit/>
          </a:bodyPr>
          <a:lstStyle/>
          <a:p>
            <a:pPr algn="l"/>
            <a:r>
              <a:rPr lang="ru-RU" sz="4000" dirty="0">
                <a:solidFill>
                  <a:srgbClr val="FFFF00"/>
                </a:solidFill>
              </a:rPr>
              <a:t>Первичный перитонит –</a:t>
            </a:r>
            <a:r>
              <a:rPr lang="ru-RU" sz="3600" dirty="0"/>
              <a:t> </a:t>
            </a:r>
          </a:p>
          <a:p>
            <a:pPr algn="l"/>
            <a:endParaRPr lang="ru-RU" sz="3200" dirty="0"/>
          </a:p>
          <a:p>
            <a:pPr algn="l"/>
            <a:r>
              <a:rPr lang="ru-RU" sz="3200" dirty="0"/>
              <a:t>а) Проявление </a:t>
            </a:r>
            <a:r>
              <a:rPr lang="ru-RU" sz="3200" dirty="0" err="1"/>
              <a:t>моноинфекции</a:t>
            </a:r>
            <a:r>
              <a:rPr lang="ru-RU" sz="3200" dirty="0"/>
              <a:t>: </a:t>
            </a:r>
            <a:r>
              <a:rPr lang="en-US" sz="3200" dirty="0" err="1"/>
              <a:t>tbc</a:t>
            </a:r>
            <a:r>
              <a:rPr lang="en-US" sz="3200" dirty="0"/>
              <a:t> – </a:t>
            </a:r>
            <a:r>
              <a:rPr lang="ru-RU" sz="3200" dirty="0"/>
              <a:t>	перитонит; асцит-перитонит при 	персистенции вирусов С и В 	инфекционного гепатита</a:t>
            </a:r>
            <a:r>
              <a:rPr lang="ru-RU" sz="3200" dirty="0" smtClean="0"/>
              <a:t>;</a:t>
            </a:r>
            <a:endParaRPr lang="ru-RU" sz="3200" dirty="0"/>
          </a:p>
        </p:txBody>
      </p:sp>
    </p:spTree>
    <p:extLst>
      <p:ext uri="{BB962C8B-B14F-4D97-AF65-F5344CB8AC3E}">
        <p14:creationId xmlns:p14="http://schemas.microsoft.com/office/powerpoint/2010/main" val="142355233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900113" y="1125538"/>
            <a:ext cx="7488237" cy="4325937"/>
          </a:xfrm>
          <a:prstGeom prst="rect">
            <a:avLst/>
          </a:prstGeom>
          <a:noFill/>
          <a:ln w="9525">
            <a:noFill/>
            <a:miter lim="800000"/>
            <a:headEnd/>
            <a:tailEnd/>
          </a:ln>
          <a:effectLst/>
        </p:spPr>
        <p:txBody>
          <a:bodyPr>
            <a:spAutoFit/>
          </a:bodyPr>
          <a:lstStyle/>
          <a:p>
            <a:pPr algn="l">
              <a:lnSpc>
                <a:spcPct val="110000"/>
              </a:lnSpc>
            </a:pPr>
            <a:r>
              <a:rPr lang="ru-RU" sz="3600">
                <a:solidFill>
                  <a:srgbClr val="FFFF00"/>
                </a:solidFill>
              </a:rPr>
              <a:t>Вторичный перитонит</a:t>
            </a:r>
            <a:r>
              <a:rPr lang="ru-RU" sz="3600"/>
              <a:t> – осложнение острых воспалительных деструктивных заболеваний или повреждений органов живота, образующих морфологический субстрат – </a:t>
            </a:r>
            <a:r>
              <a:rPr lang="ru-RU" sz="3600">
                <a:solidFill>
                  <a:srgbClr val="FFFF00"/>
                </a:solidFill>
              </a:rPr>
              <a:t>источник перитонита</a:t>
            </a:r>
          </a:p>
        </p:txBody>
      </p:sp>
    </p:spTree>
    <p:extLst>
      <p:ext uri="{BB962C8B-B14F-4D97-AF65-F5344CB8AC3E}">
        <p14:creationId xmlns:p14="http://schemas.microsoft.com/office/powerpoint/2010/main" val="376049672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900113" y="1125538"/>
            <a:ext cx="7488237" cy="654475"/>
          </a:xfrm>
          <a:prstGeom prst="rect">
            <a:avLst/>
          </a:prstGeom>
          <a:noFill/>
          <a:ln w="9525">
            <a:noFill/>
            <a:miter lim="800000"/>
            <a:headEnd/>
            <a:tailEnd/>
          </a:ln>
          <a:effectLst/>
        </p:spPr>
        <p:txBody>
          <a:bodyPr>
            <a:spAutoFit/>
          </a:bodyPr>
          <a:lstStyle/>
          <a:p>
            <a:pPr algn="l">
              <a:lnSpc>
                <a:spcPct val="110000"/>
              </a:lnSpc>
            </a:pPr>
            <a:r>
              <a:rPr lang="ru-RU" sz="3600" dirty="0">
                <a:solidFill>
                  <a:srgbClr val="FFFF00"/>
                </a:solidFill>
              </a:rPr>
              <a:t>Вторичный перитонит</a:t>
            </a:r>
            <a:r>
              <a:rPr lang="ru-RU" sz="3600" dirty="0"/>
              <a:t> </a:t>
            </a:r>
            <a:endParaRPr lang="ru-RU" sz="3600" dirty="0" smtClean="0"/>
          </a:p>
        </p:txBody>
      </p:sp>
      <p:sp>
        <p:nvSpPr>
          <p:cNvPr id="3" name="TextBox 2"/>
          <p:cNvSpPr txBox="1"/>
          <p:nvPr/>
        </p:nvSpPr>
        <p:spPr>
          <a:xfrm>
            <a:off x="703729" y="2143116"/>
            <a:ext cx="6361229" cy="523220"/>
          </a:xfrm>
          <a:prstGeom prst="rect">
            <a:avLst/>
          </a:prstGeom>
          <a:noFill/>
        </p:spPr>
        <p:txBody>
          <a:bodyPr wrap="none" rtlCol="0">
            <a:spAutoFit/>
          </a:bodyPr>
          <a:lstStyle/>
          <a:p>
            <a:r>
              <a:rPr lang="ru-RU" sz="2800" b="1" dirty="0" smtClean="0"/>
              <a:t>Послеоперационный перитонит??</a:t>
            </a:r>
            <a:endParaRPr lang="en-US" sz="2800" b="1" dirty="0" smtClean="0"/>
          </a:p>
        </p:txBody>
      </p:sp>
      <p:sp>
        <p:nvSpPr>
          <p:cNvPr id="4" name="TextBox 3"/>
          <p:cNvSpPr txBox="1"/>
          <p:nvPr/>
        </p:nvSpPr>
        <p:spPr>
          <a:xfrm>
            <a:off x="1183118" y="4143380"/>
            <a:ext cx="1247457" cy="461665"/>
          </a:xfrm>
          <a:prstGeom prst="rect">
            <a:avLst/>
          </a:prstGeom>
          <a:noFill/>
        </p:spPr>
        <p:txBody>
          <a:bodyPr wrap="none" rtlCol="0">
            <a:spAutoFit/>
          </a:bodyPr>
          <a:lstStyle/>
          <a:p>
            <a:r>
              <a:rPr lang="en-US" sz="2400" b="1" dirty="0" smtClean="0"/>
              <a:t>10-18%</a:t>
            </a:r>
            <a:endParaRPr lang="ru-RU" sz="2400" b="1" dirty="0"/>
          </a:p>
        </p:txBody>
      </p:sp>
      <p:sp>
        <p:nvSpPr>
          <p:cNvPr id="5" name="TextBox 4"/>
          <p:cNvSpPr txBox="1"/>
          <p:nvPr/>
        </p:nvSpPr>
        <p:spPr>
          <a:xfrm>
            <a:off x="2456458" y="3071810"/>
            <a:ext cx="2486707" cy="523220"/>
          </a:xfrm>
          <a:prstGeom prst="rect">
            <a:avLst/>
          </a:prstGeom>
          <a:noFill/>
        </p:spPr>
        <p:txBody>
          <a:bodyPr wrap="none" rtlCol="0">
            <a:spAutoFit/>
          </a:bodyPr>
          <a:lstStyle/>
          <a:p>
            <a:r>
              <a:rPr lang="ru-RU" sz="2800" b="1" dirty="0" smtClean="0">
                <a:solidFill>
                  <a:schemeClr val="tx2"/>
                </a:solidFill>
              </a:rPr>
              <a:t>Летальность</a:t>
            </a:r>
            <a:endParaRPr lang="ru-RU" sz="2800" b="1" dirty="0">
              <a:solidFill>
                <a:schemeClr val="tx2"/>
              </a:solidFill>
            </a:endParaRPr>
          </a:p>
        </p:txBody>
      </p:sp>
      <p:sp>
        <p:nvSpPr>
          <p:cNvPr id="6" name="TextBox 5"/>
          <p:cNvSpPr txBox="1"/>
          <p:nvPr/>
        </p:nvSpPr>
        <p:spPr>
          <a:xfrm>
            <a:off x="4223101" y="4429132"/>
            <a:ext cx="1596912" cy="584775"/>
          </a:xfrm>
          <a:prstGeom prst="rect">
            <a:avLst/>
          </a:prstGeom>
          <a:noFill/>
        </p:spPr>
        <p:txBody>
          <a:bodyPr wrap="none" rtlCol="0">
            <a:spAutoFit/>
          </a:bodyPr>
          <a:lstStyle/>
          <a:p>
            <a:r>
              <a:rPr lang="ru-RU" sz="3200" b="1" dirty="0" smtClean="0"/>
              <a:t>35-45%</a:t>
            </a:r>
            <a:endParaRPr lang="ru-RU" sz="3200" b="1" dirty="0"/>
          </a:p>
        </p:txBody>
      </p:sp>
      <p:cxnSp>
        <p:nvCxnSpPr>
          <p:cNvPr id="8" name="Прямая со стрелкой 7"/>
          <p:cNvCxnSpPr/>
          <p:nvPr/>
        </p:nvCxnSpPr>
        <p:spPr bwMode="auto">
          <a:xfrm rot="10800000" flipV="1">
            <a:off x="2285984" y="3571876"/>
            <a:ext cx="1000132" cy="64294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0" name="Прямая со стрелкой 9"/>
          <p:cNvCxnSpPr>
            <a:endCxn id="6" idx="0"/>
          </p:cNvCxnSpPr>
          <p:nvPr/>
        </p:nvCxnSpPr>
        <p:spPr bwMode="auto">
          <a:xfrm>
            <a:off x="4214810" y="3643314"/>
            <a:ext cx="806747" cy="78581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30861635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808038" y="1000125"/>
            <a:ext cx="7651750" cy="4178300"/>
          </a:xfrm>
          <a:prstGeom prst="rect">
            <a:avLst/>
          </a:prstGeom>
          <a:noFill/>
          <a:ln w="9525">
            <a:noFill/>
            <a:miter lim="800000"/>
            <a:headEnd/>
            <a:tailEnd/>
          </a:ln>
          <a:effectLst/>
        </p:spPr>
        <p:txBody>
          <a:bodyPr>
            <a:spAutoFit/>
          </a:bodyPr>
          <a:lstStyle/>
          <a:p>
            <a:pPr algn="l"/>
            <a:r>
              <a:rPr lang="ru-RU" sz="4400">
                <a:solidFill>
                  <a:srgbClr val="FFFF00"/>
                </a:solidFill>
              </a:rPr>
              <a:t>Третичный перитонит </a:t>
            </a:r>
            <a:r>
              <a:rPr lang="ru-RU" sz="4400"/>
              <a:t>– </a:t>
            </a:r>
          </a:p>
          <a:p>
            <a:pPr algn="l"/>
            <a:endParaRPr lang="ru-RU" sz="4400"/>
          </a:p>
          <a:p>
            <a:pPr algn="l"/>
            <a:r>
              <a:rPr lang="ru-RU" sz="3600"/>
              <a:t>«вялотекущий, персистирующий перитонит», возможный исход вторичного перитонита, классический пример оппортунистической инфекции</a:t>
            </a:r>
          </a:p>
        </p:txBody>
      </p:sp>
    </p:spTree>
    <p:extLst>
      <p:ext uri="{BB962C8B-B14F-4D97-AF65-F5344CB8AC3E}">
        <p14:creationId xmlns:p14="http://schemas.microsoft.com/office/powerpoint/2010/main" val="286702063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ru-RU"/>
              <a:t>Две стороны одной медали</a:t>
            </a:r>
          </a:p>
        </p:txBody>
      </p:sp>
      <p:sp>
        <p:nvSpPr>
          <p:cNvPr id="87043" name="Rectangle 3"/>
          <p:cNvSpPr>
            <a:spLocks noGrp="1" noChangeArrowheads="1"/>
          </p:cNvSpPr>
          <p:nvPr>
            <p:ph type="body" idx="1"/>
          </p:nvPr>
        </p:nvSpPr>
        <p:spPr/>
        <p:txBody>
          <a:bodyPr/>
          <a:lstStyle/>
          <a:p>
            <a:r>
              <a:rPr lang="ru-RU"/>
              <a:t>Перитонит – инфекционно-воспалительный процесс в брюшной полости, сопровождающийся характерными морфологическими проявлениями</a:t>
            </a:r>
          </a:p>
          <a:p>
            <a:r>
              <a:rPr lang="ru-RU">
                <a:solidFill>
                  <a:schemeClr val="accent1"/>
                </a:solidFill>
              </a:rPr>
              <a:t>Абдоминальный сепсис</a:t>
            </a:r>
            <a:r>
              <a:rPr lang="ru-RU"/>
              <a:t> </a:t>
            </a:r>
          </a:p>
        </p:txBody>
      </p:sp>
      <p:sp>
        <p:nvSpPr>
          <p:cNvPr id="87044" name="Line 4"/>
          <p:cNvSpPr>
            <a:spLocks noChangeShapeType="1"/>
          </p:cNvSpPr>
          <p:nvPr/>
        </p:nvSpPr>
        <p:spPr bwMode="auto">
          <a:xfrm>
            <a:off x="1187450" y="1700213"/>
            <a:ext cx="6553200" cy="0"/>
          </a:xfrm>
          <a:prstGeom prst="line">
            <a:avLst/>
          </a:prstGeom>
          <a:noFill/>
          <a:ln w="57150">
            <a:solidFill>
              <a:schemeClr val="tx1"/>
            </a:solidFill>
            <a:round/>
            <a:headEnd/>
            <a:tailEnd/>
          </a:ln>
          <a:effectLst/>
        </p:spPr>
        <p:txBody>
          <a:bodyPr/>
          <a:lstStyle/>
          <a:p>
            <a:endParaRPr lang="ru-RU"/>
          </a:p>
        </p:txBody>
      </p:sp>
    </p:spTree>
    <p:extLst>
      <p:ext uri="{BB962C8B-B14F-4D97-AF65-F5344CB8AC3E}">
        <p14:creationId xmlns:p14="http://schemas.microsoft.com/office/powerpoint/2010/main" val="183678550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ru-RU"/>
              <a:t>Две стороны одной медали</a:t>
            </a:r>
          </a:p>
        </p:txBody>
      </p:sp>
      <p:sp>
        <p:nvSpPr>
          <p:cNvPr id="89091" name="Rectangle 3"/>
          <p:cNvSpPr>
            <a:spLocks noGrp="1" noChangeArrowheads="1"/>
          </p:cNvSpPr>
          <p:nvPr>
            <p:ph type="body" idx="1"/>
          </p:nvPr>
        </p:nvSpPr>
        <p:spPr/>
        <p:txBody>
          <a:bodyPr/>
          <a:lstStyle/>
          <a:p>
            <a:r>
              <a:rPr lang="ru-RU">
                <a:solidFill>
                  <a:schemeClr val="accent1"/>
                </a:solidFill>
              </a:rPr>
              <a:t>Перитонит</a:t>
            </a:r>
          </a:p>
          <a:p>
            <a:r>
              <a:rPr lang="ru-RU"/>
              <a:t>Абдоминальный сепсис – системная воспалительная реакция, имеющая источник в брюшной полости, проявляющаяся дистантными нарушениями в различных органах</a:t>
            </a:r>
          </a:p>
        </p:txBody>
      </p:sp>
      <p:sp>
        <p:nvSpPr>
          <p:cNvPr id="89092" name="Line 4"/>
          <p:cNvSpPr>
            <a:spLocks noChangeShapeType="1"/>
          </p:cNvSpPr>
          <p:nvPr/>
        </p:nvSpPr>
        <p:spPr bwMode="auto">
          <a:xfrm>
            <a:off x="1187450" y="1700213"/>
            <a:ext cx="6553200" cy="0"/>
          </a:xfrm>
          <a:prstGeom prst="line">
            <a:avLst/>
          </a:prstGeom>
          <a:noFill/>
          <a:ln w="57150">
            <a:solidFill>
              <a:schemeClr val="tx1"/>
            </a:solidFill>
            <a:round/>
            <a:headEnd/>
            <a:tailEnd/>
          </a:ln>
          <a:effectLst/>
        </p:spPr>
        <p:txBody>
          <a:bodyPr/>
          <a:lstStyle/>
          <a:p>
            <a:endParaRPr lang="ru-RU"/>
          </a:p>
        </p:txBody>
      </p:sp>
    </p:spTree>
    <p:extLst>
      <p:ext uri="{BB962C8B-B14F-4D97-AF65-F5344CB8AC3E}">
        <p14:creationId xmlns:p14="http://schemas.microsoft.com/office/powerpoint/2010/main" val="28934759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137"/>
                <a:invGamma/>
              </a:schemeClr>
            </a:gs>
          </a:gsLst>
          <a:path path="rect">
            <a:fillToRect l="100000" t="100000"/>
          </a:path>
        </a:gradFill>
        <a:effectLst/>
      </p:bgPr>
    </p:bg>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539750" y="1268413"/>
            <a:ext cx="8077200" cy="749300"/>
          </a:xfrm>
          <a:prstGeom prst="rect">
            <a:avLst/>
          </a:prstGeom>
          <a:noFill/>
          <a:ln w="9525">
            <a:noFill/>
            <a:miter lim="800000"/>
            <a:headEnd/>
            <a:tailEnd/>
          </a:ln>
        </p:spPr>
        <p:txBody>
          <a:bodyPr>
            <a:spAutoFit/>
          </a:bodyPr>
          <a:lstStyle/>
          <a:p>
            <a:pPr>
              <a:lnSpc>
                <a:spcPct val="80000"/>
              </a:lnSpc>
              <a:spcBef>
                <a:spcPct val="50000"/>
              </a:spcBef>
            </a:pPr>
            <a:r>
              <a:rPr lang="en-US" sz="5400"/>
              <a:t>Surviving Sepsis Campaign</a:t>
            </a:r>
            <a:endParaRPr lang="ru-RU" sz="5400"/>
          </a:p>
        </p:txBody>
      </p:sp>
      <p:sp>
        <p:nvSpPr>
          <p:cNvPr id="80899" name="Text Box 3"/>
          <p:cNvSpPr txBox="1">
            <a:spLocks noChangeArrowheads="1"/>
          </p:cNvSpPr>
          <p:nvPr/>
        </p:nvSpPr>
        <p:spPr bwMode="auto">
          <a:xfrm>
            <a:off x="3779838" y="2725738"/>
            <a:ext cx="1879600" cy="1006475"/>
          </a:xfrm>
          <a:prstGeom prst="rect">
            <a:avLst/>
          </a:prstGeom>
          <a:noFill/>
          <a:ln w="9525">
            <a:noFill/>
            <a:miter lim="800000"/>
            <a:headEnd/>
            <a:tailEnd/>
          </a:ln>
        </p:spPr>
        <p:txBody>
          <a:bodyPr wrap="none">
            <a:spAutoFit/>
          </a:bodyPr>
          <a:lstStyle/>
          <a:p>
            <a:pPr algn="l"/>
            <a:r>
              <a:rPr lang="en-US" sz="6000" b="1">
                <a:latin typeface="Arial" charset="0"/>
              </a:rPr>
              <a:t>2001</a:t>
            </a:r>
            <a:endParaRPr lang="ru-RU" sz="6000" b="1">
              <a:latin typeface="Arial" charset="0"/>
            </a:endParaRPr>
          </a:p>
        </p:txBody>
      </p:sp>
      <p:sp>
        <p:nvSpPr>
          <p:cNvPr id="80900" name="Text Box 4"/>
          <p:cNvSpPr txBox="1">
            <a:spLocks noChangeArrowheads="1"/>
          </p:cNvSpPr>
          <p:nvPr/>
        </p:nvSpPr>
        <p:spPr bwMode="auto">
          <a:xfrm>
            <a:off x="611188" y="4437063"/>
            <a:ext cx="8064500" cy="1311275"/>
          </a:xfrm>
          <a:prstGeom prst="rect">
            <a:avLst/>
          </a:prstGeom>
          <a:noFill/>
          <a:ln w="9525">
            <a:noFill/>
            <a:miter lim="800000"/>
            <a:headEnd/>
            <a:tailEnd/>
          </a:ln>
        </p:spPr>
        <p:txBody>
          <a:bodyPr>
            <a:spAutoFit/>
          </a:bodyPr>
          <a:lstStyle/>
          <a:p>
            <a:r>
              <a:rPr lang="ru-RU" sz="4000" i="1">
                <a:solidFill>
                  <a:schemeClr val="tx2"/>
                </a:solidFill>
                <a:latin typeface="Arial" charset="0"/>
              </a:rPr>
              <a:t>Движение за эффективное лечение сепсиса</a:t>
            </a:r>
          </a:p>
        </p:txBody>
      </p:sp>
      <p:sp>
        <p:nvSpPr>
          <p:cNvPr id="80901" name="Text Box 5"/>
          <p:cNvSpPr txBox="1">
            <a:spLocks noChangeArrowheads="1"/>
          </p:cNvSpPr>
          <p:nvPr/>
        </p:nvSpPr>
        <p:spPr bwMode="auto">
          <a:xfrm>
            <a:off x="3492500" y="6211888"/>
            <a:ext cx="2611438" cy="396875"/>
          </a:xfrm>
          <a:prstGeom prst="rect">
            <a:avLst/>
          </a:prstGeom>
          <a:noFill/>
          <a:ln w="9525">
            <a:noFill/>
            <a:miter lim="800000"/>
            <a:headEnd/>
            <a:tailEnd/>
          </a:ln>
        </p:spPr>
        <p:txBody>
          <a:bodyPr wrap="none">
            <a:spAutoFit/>
          </a:bodyPr>
          <a:lstStyle/>
          <a:p>
            <a:pPr algn="l"/>
            <a:r>
              <a:rPr lang="en-US" sz="2000" i="1">
                <a:latin typeface="Arial" charset="0"/>
              </a:rPr>
              <a:t>www.sepsisforum.org</a:t>
            </a:r>
            <a:endParaRPr lang="ru-RU" sz="2000" i="1">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75810" name="Picture 2"/>
          <p:cNvPicPr>
            <a:picLocks noChangeAspect="1" noChangeArrowheads="1"/>
          </p:cNvPicPr>
          <p:nvPr/>
        </p:nvPicPr>
        <p:blipFill>
          <a:blip r:embed="rId2" cstate="print"/>
          <a:srcRect/>
          <a:stretch>
            <a:fillRect/>
          </a:stretch>
        </p:blipFill>
        <p:spPr bwMode="auto">
          <a:xfrm>
            <a:off x="661988" y="609600"/>
            <a:ext cx="7820025" cy="56388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2276872"/>
            <a:ext cx="8208912" cy="1754327"/>
          </a:xfrm>
          <a:prstGeom prst="rect">
            <a:avLst/>
          </a:prstGeom>
          <a:solidFill>
            <a:srgbClr val="FFFFFF"/>
          </a:solidFill>
          <a:ln>
            <a:solidFill>
              <a:schemeClr val="tx2"/>
            </a:solidFill>
          </a:ln>
        </p:spPr>
        <p:txBody>
          <a:bodyPr wrap="square" rtlCol="0">
            <a:spAutoFit/>
          </a:bodyPr>
          <a:lstStyle/>
          <a:p>
            <a:r>
              <a:rPr lang="ru-RU" sz="5400" dirty="0" smtClean="0">
                <a:solidFill>
                  <a:srgbClr val="000003"/>
                </a:solidFill>
                <a:latin typeface="Arial Black"/>
                <a:cs typeface="Arial Black"/>
              </a:rPr>
              <a:t>Обычай – деспот меж людей!!!</a:t>
            </a:r>
            <a:endParaRPr lang="en-US" sz="5400" dirty="0">
              <a:solidFill>
                <a:srgbClr val="000003"/>
              </a:solidFill>
              <a:latin typeface="Arial Black"/>
              <a:cs typeface="Arial Black"/>
            </a:endParaRPr>
          </a:p>
        </p:txBody>
      </p:sp>
      <p:sp>
        <p:nvSpPr>
          <p:cNvPr id="2" name="TextBox 1"/>
          <p:cNvSpPr txBox="1"/>
          <p:nvPr/>
        </p:nvSpPr>
        <p:spPr>
          <a:xfrm>
            <a:off x="5225717" y="6396335"/>
            <a:ext cx="3441567" cy="400110"/>
          </a:xfrm>
          <a:prstGeom prst="rect">
            <a:avLst/>
          </a:prstGeom>
          <a:noFill/>
        </p:spPr>
        <p:txBody>
          <a:bodyPr wrap="none" rtlCol="0">
            <a:spAutoFit/>
          </a:bodyPr>
          <a:lstStyle/>
          <a:p>
            <a:r>
              <a:rPr lang="ru-RU" sz="2000" i="1" dirty="0" err="1" smtClean="0">
                <a:solidFill>
                  <a:srgbClr val="FFFF00"/>
                </a:solidFill>
              </a:rPr>
              <a:t>А.С.Пушкин</a:t>
            </a:r>
            <a:r>
              <a:rPr lang="ru-RU" sz="2000" i="1" dirty="0" smtClean="0">
                <a:solidFill>
                  <a:srgbClr val="FFFF00"/>
                </a:solidFill>
              </a:rPr>
              <a:t>, Евгений Онегин</a:t>
            </a:r>
            <a:endParaRPr lang="en-US" sz="2000" i="1" dirty="0">
              <a:solidFill>
                <a:srgbClr val="FFFF00"/>
              </a:solidFill>
            </a:endParaRPr>
          </a:p>
        </p:txBody>
      </p:sp>
    </p:spTree>
    <p:extLst>
      <p:ext uri="{BB962C8B-B14F-4D97-AF65-F5344CB8AC3E}">
        <p14:creationId xmlns:p14="http://schemas.microsoft.com/office/powerpoint/2010/main" val="57214659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137"/>
                <a:invGamma/>
              </a:schemeClr>
            </a:gs>
          </a:gsLst>
          <a:path path="rect">
            <a:fillToRect l="100000" t="100000"/>
          </a:path>
        </a:gradFill>
        <a:effectLst/>
      </p:bgPr>
    </p:bg>
    <p:spTree>
      <p:nvGrpSpPr>
        <p:cNvPr id="1" name=""/>
        <p:cNvGrpSpPr/>
        <p:nvPr/>
      </p:nvGrpSpPr>
      <p:grpSpPr>
        <a:xfrm>
          <a:off x="0" y="0"/>
          <a:ext cx="0" cy="0"/>
          <a:chOff x="0" y="0"/>
          <a:chExt cx="0" cy="0"/>
        </a:xfrm>
      </p:grpSpPr>
      <p:sp>
        <p:nvSpPr>
          <p:cNvPr id="81922" name="Rectangle 2"/>
          <p:cNvSpPr>
            <a:spLocks noChangeArrowheads="1"/>
          </p:cNvSpPr>
          <p:nvPr/>
        </p:nvSpPr>
        <p:spPr bwMode="auto">
          <a:xfrm>
            <a:off x="533400" y="533400"/>
            <a:ext cx="8077200" cy="5643563"/>
          </a:xfrm>
          <a:prstGeom prst="rect">
            <a:avLst/>
          </a:prstGeom>
          <a:noFill/>
          <a:ln w="9525">
            <a:noFill/>
            <a:miter lim="800000"/>
            <a:headEnd/>
            <a:tailEnd/>
          </a:ln>
        </p:spPr>
        <p:txBody>
          <a:bodyPr>
            <a:spAutoFit/>
          </a:bodyPr>
          <a:lstStyle/>
          <a:p>
            <a:pPr algn="l">
              <a:buFontTx/>
              <a:buChar char="•"/>
            </a:pPr>
            <a:r>
              <a:rPr lang="en-US" sz="2800">
                <a:latin typeface="Arial" charset="0"/>
              </a:rPr>
              <a:t>American Association of Critical-Care Nurses</a:t>
            </a:r>
            <a:r>
              <a:rPr lang="ru-RU" sz="2800">
                <a:latin typeface="Arial" charset="0"/>
              </a:rPr>
              <a:t> </a:t>
            </a:r>
          </a:p>
          <a:p>
            <a:pPr algn="l">
              <a:buFontTx/>
              <a:buChar char="•"/>
            </a:pPr>
            <a:r>
              <a:rPr lang="en-US" sz="2800">
                <a:latin typeface="Arial" charset="0"/>
              </a:rPr>
              <a:t>American College of Chest Physicians </a:t>
            </a:r>
            <a:endParaRPr lang="ru-RU" sz="2800">
              <a:latin typeface="Arial" charset="0"/>
            </a:endParaRPr>
          </a:p>
          <a:p>
            <a:pPr algn="l">
              <a:buFontTx/>
              <a:buChar char="•"/>
            </a:pPr>
            <a:r>
              <a:rPr lang="en-US" sz="2800">
                <a:latin typeface="Arial" charset="0"/>
              </a:rPr>
              <a:t>American</a:t>
            </a:r>
            <a:r>
              <a:rPr lang="ru-RU" sz="2800">
                <a:latin typeface="Arial" charset="0"/>
              </a:rPr>
              <a:t> </a:t>
            </a:r>
            <a:r>
              <a:rPr lang="en-US" sz="2800">
                <a:latin typeface="Arial" charset="0"/>
              </a:rPr>
              <a:t>College of Emergency Physicians </a:t>
            </a:r>
            <a:endParaRPr lang="ru-RU" sz="2800">
              <a:latin typeface="Arial" charset="0"/>
            </a:endParaRPr>
          </a:p>
          <a:p>
            <a:pPr algn="l">
              <a:buFontTx/>
              <a:buChar char="•"/>
            </a:pPr>
            <a:r>
              <a:rPr lang="en-US" sz="2800">
                <a:latin typeface="Arial" charset="0"/>
              </a:rPr>
              <a:t>American Thoracic Society </a:t>
            </a:r>
            <a:endParaRPr lang="ru-RU" sz="2800">
              <a:latin typeface="Arial" charset="0"/>
            </a:endParaRPr>
          </a:p>
          <a:p>
            <a:pPr algn="l">
              <a:buFontTx/>
              <a:buChar char="•"/>
            </a:pPr>
            <a:r>
              <a:rPr lang="en-US" sz="2800">
                <a:latin typeface="Arial" charset="0"/>
              </a:rPr>
              <a:t>Australian and New Zealand Intensive Care Society</a:t>
            </a:r>
          </a:p>
          <a:p>
            <a:pPr algn="l">
              <a:buFontTx/>
              <a:buChar char="•"/>
            </a:pPr>
            <a:r>
              <a:rPr lang="en-US" sz="2800">
                <a:latin typeface="Arial" charset="0"/>
              </a:rPr>
              <a:t>European Society of Clinical Microbiology and Infectious Diseases</a:t>
            </a:r>
            <a:endParaRPr lang="ru-RU" sz="2800">
              <a:latin typeface="Arial" charset="0"/>
            </a:endParaRPr>
          </a:p>
          <a:p>
            <a:pPr algn="l">
              <a:buFontTx/>
              <a:buChar char="•"/>
            </a:pPr>
            <a:r>
              <a:rPr lang="en-US" sz="2800">
                <a:latin typeface="Arial" charset="0"/>
              </a:rPr>
              <a:t>European Society of Intensive Care Medicine</a:t>
            </a:r>
            <a:endParaRPr lang="ru-RU" sz="2800">
              <a:latin typeface="Arial" charset="0"/>
            </a:endParaRPr>
          </a:p>
          <a:p>
            <a:pPr algn="l">
              <a:buFontTx/>
              <a:buChar char="•"/>
            </a:pPr>
            <a:r>
              <a:rPr lang="en-US" sz="2800">
                <a:latin typeface="Arial" charset="0"/>
              </a:rPr>
              <a:t>European</a:t>
            </a:r>
            <a:r>
              <a:rPr lang="ru-RU" sz="2800">
                <a:latin typeface="Arial" charset="0"/>
              </a:rPr>
              <a:t> </a:t>
            </a:r>
            <a:r>
              <a:rPr lang="en-US" sz="2800">
                <a:latin typeface="Arial" charset="0"/>
              </a:rPr>
              <a:t>Respiratory Society </a:t>
            </a:r>
            <a:endParaRPr lang="ru-RU" sz="2800">
              <a:latin typeface="Arial" charset="0"/>
            </a:endParaRPr>
          </a:p>
          <a:p>
            <a:pPr algn="l">
              <a:buFontTx/>
              <a:buChar char="•"/>
            </a:pPr>
            <a:r>
              <a:rPr lang="en-US" sz="2800">
                <a:latin typeface="Arial" charset="0"/>
              </a:rPr>
              <a:t>International Sepsis Forum </a:t>
            </a:r>
            <a:endParaRPr lang="ru-RU" sz="2800">
              <a:latin typeface="Arial" charset="0"/>
            </a:endParaRPr>
          </a:p>
          <a:p>
            <a:pPr algn="l">
              <a:buFontTx/>
              <a:buChar char="•"/>
            </a:pPr>
            <a:r>
              <a:rPr lang="en-US" sz="2800">
                <a:latin typeface="Arial" charset="0"/>
              </a:rPr>
              <a:t>Society of Critical Care Medicine</a:t>
            </a:r>
            <a:endParaRPr lang="ru-RU" sz="2800">
              <a:latin typeface="Arial" charset="0"/>
            </a:endParaRPr>
          </a:p>
          <a:p>
            <a:pPr algn="l">
              <a:buFontTx/>
              <a:buChar char="•"/>
            </a:pPr>
            <a:r>
              <a:rPr lang="en-US" sz="2800">
                <a:latin typeface="Arial" charset="0"/>
              </a:rPr>
              <a:t>Surgical Infection Society</a:t>
            </a:r>
            <a:endParaRPr lang="ru-RU" sz="2800">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137"/>
                <a:invGamma/>
              </a:schemeClr>
            </a:gs>
          </a:gsLst>
          <a:path path="rect">
            <a:fillToRect l="100000" t="100000"/>
          </a:path>
        </a:gradFill>
        <a:effectLst/>
      </p:bgPr>
    </p:bg>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cstate="print"/>
          <a:srcRect/>
          <a:stretch>
            <a:fillRect/>
          </a:stretch>
        </p:blipFill>
        <p:spPr bwMode="auto">
          <a:xfrm>
            <a:off x="611188" y="1628775"/>
            <a:ext cx="8020050" cy="3090863"/>
          </a:xfrm>
          <a:prstGeom prst="rect">
            <a:avLst/>
          </a:prstGeom>
          <a:noFill/>
          <a:ln w="9525">
            <a:noFill/>
            <a:miter lim="800000"/>
            <a:headEnd/>
            <a:tailEnd/>
          </a:ln>
        </p:spPr>
      </p:pic>
      <p:sp>
        <p:nvSpPr>
          <p:cNvPr id="82947" name="Text Box 3"/>
          <p:cNvSpPr txBox="1">
            <a:spLocks noChangeArrowheads="1"/>
          </p:cNvSpPr>
          <p:nvPr/>
        </p:nvSpPr>
        <p:spPr bwMode="auto">
          <a:xfrm>
            <a:off x="3563938" y="5445125"/>
            <a:ext cx="5287962" cy="396875"/>
          </a:xfrm>
          <a:prstGeom prst="rect">
            <a:avLst/>
          </a:prstGeom>
          <a:noFill/>
          <a:ln w="9525">
            <a:noFill/>
            <a:miter lim="800000"/>
            <a:headEnd/>
            <a:tailEnd/>
          </a:ln>
        </p:spPr>
        <p:txBody>
          <a:bodyPr wrap="none">
            <a:spAutoFit/>
          </a:bodyPr>
          <a:lstStyle/>
          <a:p>
            <a:pPr algn="l"/>
            <a:r>
              <a:rPr lang="en-US" sz="2000" i="1">
                <a:latin typeface="Arial" charset="0"/>
              </a:rPr>
              <a:t>Crit Care Med 2004 Vol. 32, No. 3, p.858-874</a:t>
            </a:r>
            <a:endParaRPr lang="ru-RU" sz="2000" i="1">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rgbClr val="000066"/>
            </a:gs>
            <a:gs pos="100000">
              <a:srgbClr val="000020"/>
            </a:gs>
          </a:gsLst>
          <a:path path="shape">
            <a:fillToRect l="50000" t="50000" r="50000" b="50000"/>
          </a:path>
        </a:gradFill>
        <a:effectLst/>
      </p:bgPr>
    </p:bg>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3" cstate="print"/>
          <a:srcRect/>
          <a:stretch>
            <a:fillRect/>
          </a:stretch>
        </p:blipFill>
        <p:spPr bwMode="auto">
          <a:xfrm>
            <a:off x="250825" y="1557338"/>
            <a:ext cx="8713788" cy="2298700"/>
          </a:xfrm>
          <a:prstGeom prst="rect">
            <a:avLst/>
          </a:prstGeom>
          <a:noFill/>
          <a:ln w="9525">
            <a:noFill/>
            <a:miter lim="800000"/>
            <a:headEnd/>
            <a:tailEnd/>
          </a:ln>
        </p:spPr>
      </p:pic>
      <p:sp>
        <p:nvSpPr>
          <p:cNvPr id="83971" name="Text Box 3"/>
          <p:cNvSpPr txBox="1">
            <a:spLocks noChangeArrowheads="1"/>
          </p:cNvSpPr>
          <p:nvPr/>
        </p:nvSpPr>
        <p:spPr bwMode="auto">
          <a:xfrm>
            <a:off x="3563938" y="5445125"/>
            <a:ext cx="5218112" cy="396875"/>
          </a:xfrm>
          <a:prstGeom prst="rect">
            <a:avLst/>
          </a:prstGeom>
          <a:noFill/>
          <a:ln w="9525">
            <a:noFill/>
            <a:miter lim="800000"/>
            <a:headEnd/>
            <a:tailEnd/>
          </a:ln>
        </p:spPr>
        <p:txBody>
          <a:bodyPr wrap="none">
            <a:spAutoFit/>
          </a:bodyPr>
          <a:lstStyle/>
          <a:p>
            <a:pPr algn="l"/>
            <a:r>
              <a:rPr lang="en-US" sz="2000" i="1">
                <a:latin typeface="Arial" charset="0"/>
              </a:rPr>
              <a:t>Crit Care Med 200</a:t>
            </a:r>
            <a:r>
              <a:rPr lang="ru-RU" sz="2000" i="1">
                <a:latin typeface="Arial" charset="0"/>
              </a:rPr>
              <a:t>8</a:t>
            </a:r>
            <a:r>
              <a:rPr lang="en-US" sz="2000" i="1">
                <a:latin typeface="Arial" charset="0"/>
              </a:rPr>
              <a:t> Vol. 3</a:t>
            </a:r>
            <a:r>
              <a:rPr lang="ru-RU" sz="2000" i="1">
                <a:latin typeface="Arial" charset="0"/>
              </a:rPr>
              <a:t>6</a:t>
            </a:r>
            <a:r>
              <a:rPr lang="en-US" sz="2000" i="1">
                <a:latin typeface="Arial" charset="0"/>
              </a:rPr>
              <a:t>, No. </a:t>
            </a:r>
            <a:r>
              <a:rPr lang="ru-RU" sz="2000" i="1">
                <a:latin typeface="Arial" charset="0"/>
              </a:rPr>
              <a:t>1</a:t>
            </a:r>
            <a:r>
              <a:rPr lang="en-US" sz="2000" i="1">
                <a:latin typeface="Arial" charset="0"/>
              </a:rPr>
              <a:t> p.</a:t>
            </a:r>
            <a:r>
              <a:rPr lang="ru-RU" sz="2000" i="1">
                <a:latin typeface="Arial" charset="0"/>
              </a:rPr>
              <a:t>296</a:t>
            </a:r>
            <a:r>
              <a:rPr lang="en-US" sz="2000" i="1">
                <a:latin typeface="Arial" charset="0"/>
              </a:rPr>
              <a:t>-</a:t>
            </a:r>
            <a:r>
              <a:rPr lang="ru-RU" sz="2000" i="1">
                <a:latin typeface="Arial" charset="0"/>
              </a:rPr>
              <a:t>327</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346200"/>
            <a:ext cx="9144000" cy="4162716"/>
          </a:xfrm>
          <a:prstGeom prst="rect">
            <a:avLst/>
          </a:prstGeom>
        </p:spPr>
      </p:pic>
    </p:spTree>
    <p:extLst>
      <p:ext uri="{BB962C8B-B14F-4D97-AF65-F5344CB8AC3E}">
        <p14:creationId xmlns:p14="http://schemas.microsoft.com/office/powerpoint/2010/main" val="352341676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ru-RU" smtClean="0"/>
              <a:t>Терапия тяжелого сепсиса:</a:t>
            </a:r>
            <a:endParaRPr lang="en-US" smtClean="0"/>
          </a:p>
        </p:txBody>
      </p:sp>
      <p:sp>
        <p:nvSpPr>
          <p:cNvPr id="689155" name="Rectangle 3"/>
          <p:cNvSpPr>
            <a:spLocks noGrp="1" noChangeArrowheads="1"/>
          </p:cNvSpPr>
          <p:nvPr>
            <p:ph type="body" sz="half" idx="1"/>
          </p:nvPr>
        </p:nvSpPr>
        <p:spPr>
          <a:xfrm>
            <a:off x="474663" y="1905000"/>
            <a:ext cx="4122737" cy="4267200"/>
          </a:xfrm>
        </p:spPr>
        <p:txBody>
          <a:bodyPr/>
          <a:lstStyle/>
          <a:p>
            <a:pPr eaLnBrk="1" hangingPunct="1">
              <a:lnSpc>
                <a:spcPct val="150000"/>
              </a:lnSpc>
              <a:buSzPct val="75000"/>
            </a:pPr>
            <a:r>
              <a:rPr lang="ru-RU" sz="2400" dirty="0" smtClean="0"/>
              <a:t>Контроль источника</a:t>
            </a:r>
            <a:endParaRPr lang="en-US" sz="2400" dirty="0" smtClean="0"/>
          </a:p>
          <a:p>
            <a:pPr eaLnBrk="1" hangingPunct="1">
              <a:lnSpc>
                <a:spcPct val="150000"/>
              </a:lnSpc>
              <a:buSzPct val="75000"/>
            </a:pPr>
            <a:r>
              <a:rPr lang="ru-RU" sz="2400" dirty="0" smtClean="0">
                <a:solidFill>
                  <a:schemeClr val="accent2"/>
                </a:solidFill>
              </a:rPr>
              <a:t>Антибиотики</a:t>
            </a:r>
            <a:endParaRPr lang="en-US" sz="2400" dirty="0" smtClean="0">
              <a:solidFill>
                <a:schemeClr val="accent2"/>
              </a:solidFill>
            </a:endParaRPr>
          </a:p>
          <a:p>
            <a:pPr eaLnBrk="1" hangingPunct="1">
              <a:lnSpc>
                <a:spcPct val="150000"/>
              </a:lnSpc>
              <a:buSzPct val="75000"/>
            </a:pPr>
            <a:r>
              <a:rPr lang="ru-RU" sz="2400" dirty="0" smtClean="0">
                <a:solidFill>
                  <a:schemeClr val="accent2"/>
                </a:solidFill>
              </a:rPr>
              <a:t>Ранняя целенаправленная терапия</a:t>
            </a:r>
            <a:endParaRPr lang="en-US" sz="2400" dirty="0" smtClean="0">
              <a:solidFill>
                <a:schemeClr val="accent2"/>
              </a:solidFill>
            </a:endParaRPr>
          </a:p>
          <a:p>
            <a:pPr eaLnBrk="1" hangingPunct="1">
              <a:lnSpc>
                <a:spcPct val="150000"/>
              </a:lnSpc>
              <a:buSzPct val="75000"/>
            </a:pPr>
            <a:r>
              <a:rPr lang="ru-RU" sz="2400" dirty="0" smtClean="0">
                <a:solidFill>
                  <a:schemeClr val="accent2"/>
                </a:solidFill>
              </a:rPr>
              <a:t>ИВЛ</a:t>
            </a:r>
            <a:endParaRPr lang="en-US" sz="2400" dirty="0" smtClean="0">
              <a:solidFill>
                <a:schemeClr val="accent2"/>
              </a:solidFill>
            </a:endParaRPr>
          </a:p>
          <a:p>
            <a:pPr eaLnBrk="1" hangingPunct="1">
              <a:spcBef>
                <a:spcPct val="50000"/>
              </a:spcBef>
              <a:buSzPct val="75000"/>
            </a:pPr>
            <a:r>
              <a:rPr lang="ru-RU" sz="2400" dirty="0" smtClean="0">
                <a:solidFill>
                  <a:schemeClr val="accent2"/>
                </a:solidFill>
              </a:rPr>
              <a:t>Активированный протеин С</a:t>
            </a:r>
            <a:endParaRPr lang="en-US" sz="2400" dirty="0" smtClean="0">
              <a:solidFill>
                <a:schemeClr val="accent2"/>
              </a:solidFill>
            </a:endParaRPr>
          </a:p>
        </p:txBody>
      </p:sp>
      <p:sp>
        <p:nvSpPr>
          <p:cNvPr id="86020" name="Rectangle 4"/>
          <p:cNvSpPr>
            <a:spLocks noGrp="1" noChangeArrowheads="1"/>
          </p:cNvSpPr>
          <p:nvPr>
            <p:ph type="body" sz="half" idx="2"/>
          </p:nvPr>
        </p:nvSpPr>
        <p:spPr>
          <a:xfrm>
            <a:off x="4749800" y="1905000"/>
            <a:ext cx="4122738" cy="4267200"/>
          </a:xfrm>
        </p:spPr>
        <p:txBody>
          <a:bodyPr/>
          <a:lstStyle/>
          <a:p>
            <a:pPr eaLnBrk="1" hangingPunct="1">
              <a:lnSpc>
                <a:spcPct val="150000"/>
              </a:lnSpc>
              <a:buSzPct val="75000"/>
            </a:pPr>
            <a:r>
              <a:rPr lang="ru-RU" sz="2400" dirty="0" err="1" smtClean="0">
                <a:solidFill>
                  <a:schemeClr val="accent2"/>
                </a:solidFill>
              </a:rPr>
              <a:t>Иммунокоррекция</a:t>
            </a:r>
            <a:endParaRPr lang="ru-RU" sz="2400" dirty="0" smtClean="0">
              <a:solidFill>
                <a:schemeClr val="accent2"/>
              </a:solidFill>
            </a:endParaRPr>
          </a:p>
          <a:p>
            <a:pPr eaLnBrk="1" hangingPunct="1">
              <a:lnSpc>
                <a:spcPct val="150000"/>
              </a:lnSpc>
              <a:buSzPct val="75000"/>
            </a:pPr>
            <a:r>
              <a:rPr lang="ru-RU" sz="2400" dirty="0" err="1" smtClean="0">
                <a:solidFill>
                  <a:schemeClr val="accent2"/>
                </a:solidFill>
              </a:rPr>
              <a:t>Нутритивная</a:t>
            </a:r>
            <a:r>
              <a:rPr lang="ru-RU" sz="2400" dirty="0" smtClean="0">
                <a:solidFill>
                  <a:schemeClr val="accent2"/>
                </a:solidFill>
              </a:rPr>
              <a:t> поддержка</a:t>
            </a:r>
            <a:endParaRPr lang="en-US" sz="2400" dirty="0" smtClean="0">
              <a:solidFill>
                <a:schemeClr val="accent2"/>
              </a:solidFill>
            </a:endParaRPr>
          </a:p>
          <a:p>
            <a:pPr eaLnBrk="1" hangingPunct="1">
              <a:spcBef>
                <a:spcPct val="50000"/>
              </a:spcBef>
              <a:buSzPct val="75000"/>
            </a:pPr>
            <a:r>
              <a:rPr lang="ru-RU" sz="2400" dirty="0" smtClean="0">
                <a:solidFill>
                  <a:schemeClr val="accent2"/>
                </a:solidFill>
              </a:rPr>
              <a:t>Кортикостероиды</a:t>
            </a:r>
            <a:endParaRPr lang="en-US" sz="2400" dirty="0" smtClean="0">
              <a:solidFill>
                <a:schemeClr val="accent2"/>
              </a:solidFill>
            </a:endParaRPr>
          </a:p>
          <a:p>
            <a:pPr eaLnBrk="1" hangingPunct="1">
              <a:spcBef>
                <a:spcPct val="50000"/>
              </a:spcBef>
              <a:buSzPct val="75000"/>
            </a:pPr>
            <a:r>
              <a:rPr lang="ru-RU" sz="2400" dirty="0" smtClean="0">
                <a:solidFill>
                  <a:schemeClr val="accent2"/>
                </a:solidFill>
              </a:rPr>
              <a:t>Гликемия</a:t>
            </a:r>
          </a:p>
          <a:p>
            <a:pPr eaLnBrk="1" hangingPunct="1">
              <a:spcBef>
                <a:spcPct val="50000"/>
              </a:spcBef>
              <a:buSzPct val="75000"/>
            </a:pPr>
            <a:r>
              <a:rPr lang="ru-RU" sz="2400" dirty="0" smtClean="0">
                <a:solidFill>
                  <a:schemeClr val="accent2"/>
                </a:solidFill>
              </a:rPr>
              <a:t>Профилактика стресс- язв</a:t>
            </a:r>
          </a:p>
          <a:p>
            <a:pPr eaLnBrk="1" hangingPunct="1">
              <a:spcBef>
                <a:spcPct val="50000"/>
              </a:spcBef>
              <a:buSzPct val="75000"/>
            </a:pPr>
            <a:endParaRPr lang="en-US" sz="2400" dirty="0" smtClean="0">
              <a:solidFill>
                <a:schemeClr val="accent2"/>
              </a:solidFill>
            </a:endParaRPr>
          </a:p>
        </p:txBody>
      </p:sp>
      <p:sp>
        <p:nvSpPr>
          <p:cNvPr id="86021" name="Line 5"/>
          <p:cNvSpPr>
            <a:spLocks noChangeShapeType="1"/>
          </p:cNvSpPr>
          <p:nvPr/>
        </p:nvSpPr>
        <p:spPr bwMode="auto">
          <a:xfrm>
            <a:off x="755650" y="1700213"/>
            <a:ext cx="7345363" cy="0"/>
          </a:xfrm>
          <a:prstGeom prst="line">
            <a:avLst/>
          </a:prstGeom>
          <a:noFill/>
          <a:ln w="57150">
            <a:solidFill>
              <a:schemeClr val="tx1"/>
            </a:solidFill>
            <a:round/>
            <a:headEnd/>
            <a:tailEnd/>
          </a:ln>
        </p:spPr>
        <p:txBody>
          <a:bodyPr/>
          <a:lstStyle/>
          <a:p>
            <a:endParaRPr lang="ru-RU"/>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childTnLst>
                                    <p:anim calcmode="discrete" valueType="str">
                                      <p:cBhvr>
                                        <p:cTn id="6" dur="1000" fill="hold"/>
                                        <p:tgtEl>
                                          <p:spTgt spid="689155">
                                            <p:txEl>
                                              <p:pRg st="0" end="0"/>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pPr eaLnBrk="1" hangingPunct="1">
              <a:defRPr/>
            </a:pPr>
            <a:r>
              <a:rPr lang="ru-RU" sz="4000" smtClean="0"/>
              <a:t>Стандарты хирургического лечения ТС</a:t>
            </a:r>
          </a:p>
        </p:txBody>
      </p:sp>
      <p:sp>
        <p:nvSpPr>
          <p:cNvPr id="242691" name="Rectangle 3"/>
          <p:cNvSpPr>
            <a:spLocks noGrp="1" noChangeArrowheads="1"/>
          </p:cNvSpPr>
          <p:nvPr>
            <p:ph type="body" idx="1"/>
          </p:nvPr>
        </p:nvSpPr>
        <p:spPr/>
        <p:txBody>
          <a:bodyPr/>
          <a:lstStyle/>
          <a:p>
            <a:pPr eaLnBrk="1" hangingPunct="1">
              <a:defRPr/>
            </a:pPr>
            <a:r>
              <a:rPr lang="ru-RU" smtClean="0"/>
              <a:t>Трудности</a:t>
            </a:r>
          </a:p>
          <a:p>
            <a:pPr lvl="1" eaLnBrk="1" hangingPunct="1">
              <a:defRPr/>
            </a:pPr>
            <a:r>
              <a:rPr lang="ru-RU" smtClean="0"/>
              <a:t>Неоднородность клинических ситуаций</a:t>
            </a:r>
          </a:p>
          <a:p>
            <a:pPr lvl="1" eaLnBrk="1" hangingPunct="1">
              <a:defRPr/>
            </a:pPr>
            <a:r>
              <a:rPr lang="ru-RU" smtClean="0"/>
              <a:t>Широкий диапазон клинических решений</a:t>
            </a:r>
          </a:p>
          <a:p>
            <a:pPr lvl="1" eaLnBrk="1" hangingPunct="1">
              <a:buFontTx/>
              <a:buNone/>
              <a:defRPr/>
            </a:pPr>
            <a:endParaRPr lang="ru-RU" smtClean="0"/>
          </a:p>
          <a:p>
            <a:pPr lvl="1" eaLnBrk="1" hangingPunct="1">
              <a:buFontTx/>
              <a:buNone/>
              <a:defRPr/>
            </a:pPr>
            <a:endParaRPr lang="ru-RU" smtClean="0"/>
          </a:p>
          <a:p>
            <a:pPr lvl="1" eaLnBrk="1" hangingPunct="1">
              <a:buFontTx/>
              <a:buNone/>
              <a:defRPr/>
            </a:pPr>
            <a:r>
              <a:rPr lang="ru-RU" smtClean="0"/>
              <a:t>	</a:t>
            </a:r>
            <a:r>
              <a:rPr lang="ru-RU" i="1" smtClean="0"/>
              <a:t>Превышает число разновидностей 	оперативных вмешательств</a:t>
            </a:r>
          </a:p>
        </p:txBody>
      </p:sp>
      <p:sp>
        <p:nvSpPr>
          <p:cNvPr id="84996" name="AutoShape 4"/>
          <p:cNvSpPr>
            <a:spLocks noChangeArrowheads="1"/>
          </p:cNvSpPr>
          <p:nvPr/>
        </p:nvSpPr>
        <p:spPr bwMode="auto">
          <a:xfrm>
            <a:off x="4427538" y="3716338"/>
            <a:ext cx="792162" cy="1225550"/>
          </a:xfrm>
          <a:prstGeom prst="downArrow">
            <a:avLst>
              <a:gd name="adj1" fmla="val 50000"/>
              <a:gd name="adj2" fmla="val 38677"/>
            </a:avLst>
          </a:prstGeom>
          <a:solidFill>
            <a:schemeClr val="accent1"/>
          </a:solidFill>
          <a:ln w="9525">
            <a:solidFill>
              <a:schemeClr val="tx1"/>
            </a:solidFill>
            <a:miter lim="800000"/>
            <a:headEnd/>
            <a:tailEnd/>
          </a:ln>
        </p:spPr>
        <p:txBody>
          <a:bodyPr wrap="none" anchor="ctr"/>
          <a:lstStyle/>
          <a:p>
            <a:endParaRPr lang="ru-RU"/>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pPr eaLnBrk="1" hangingPunct="1">
              <a:defRPr/>
            </a:pPr>
            <a:r>
              <a:rPr lang="ru-RU" smtClean="0"/>
              <a:t>Методы хирургической санации</a:t>
            </a:r>
          </a:p>
        </p:txBody>
      </p:sp>
      <p:sp>
        <p:nvSpPr>
          <p:cNvPr id="243715" name="Rectangle 3"/>
          <p:cNvSpPr>
            <a:spLocks noGrp="1" noChangeArrowheads="1"/>
          </p:cNvSpPr>
          <p:nvPr>
            <p:ph type="body" idx="1"/>
          </p:nvPr>
        </p:nvSpPr>
        <p:spPr/>
        <p:txBody>
          <a:bodyPr/>
          <a:lstStyle/>
          <a:p>
            <a:pPr eaLnBrk="1" hangingPunct="1">
              <a:defRPr/>
            </a:pPr>
            <a:r>
              <a:rPr lang="ru-RU" smtClean="0"/>
              <a:t>Дренирование гнойных полостей</a:t>
            </a:r>
          </a:p>
          <a:p>
            <a:pPr eaLnBrk="1" hangingPunct="1">
              <a:defRPr/>
            </a:pPr>
            <a:r>
              <a:rPr lang="ru-RU" smtClean="0"/>
              <a:t>Хирургическая обработка </a:t>
            </a:r>
          </a:p>
          <a:p>
            <a:pPr eaLnBrk="1" hangingPunct="1">
              <a:defRPr/>
            </a:pPr>
            <a:r>
              <a:rPr lang="ru-RU" smtClean="0"/>
              <a:t>Удаление внутренних источников контаминации</a:t>
            </a: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pPr eaLnBrk="1" hangingPunct="1">
              <a:defRPr/>
            </a:pPr>
            <a:r>
              <a:rPr lang="ru-RU" smtClean="0"/>
              <a:t>Временные параметры операций</a:t>
            </a:r>
          </a:p>
        </p:txBody>
      </p:sp>
      <p:sp>
        <p:nvSpPr>
          <p:cNvPr id="249859" name="Rectangle 3"/>
          <p:cNvSpPr>
            <a:spLocks noGrp="1" noChangeArrowheads="1"/>
          </p:cNvSpPr>
          <p:nvPr>
            <p:ph type="body" idx="1"/>
          </p:nvPr>
        </p:nvSpPr>
        <p:spPr/>
        <p:txBody>
          <a:bodyPr/>
          <a:lstStyle/>
          <a:p>
            <a:pPr eaLnBrk="1" hangingPunct="1">
              <a:defRPr/>
            </a:pPr>
            <a:r>
              <a:rPr lang="ru-RU" smtClean="0"/>
              <a:t>Принцип – операция после стабилизации витальных функций</a:t>
            </a:r>
          </a:p>
          <a:p>
            <a:pPr eaLnBrk="1" hangingPunct="1">
              <a:defRPr/>
            </a:pPr>
            <a:r>
              <a:rPr lang="ru-RU" smtClean="0"/>
              <a:t>Операция – реанимационное мероприятие</a:t>
            </a:r>
          </a:p>
          <a:p>
            <a:pPr eaLnBrk="1" hangingPunct="1">
              <a:defRPr/>
            </a:pPr>
            <a:r>
              <a:rPr lang="ru-RU" smtClean="0"/>
              <a:t>Санация очага – ургентная, но не экстренная операция</a:t>
            </a: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pPr eaLnBrk="1" hangingPunct="1">
              <a:defRPr/>
            </a:pPr>
            <a:r>
              <a:rPr lang="ru-RU" smtClean="0"/>
              <a:t>Адекватность хирургической санации</a:t>
            </a:r>
          </a:p>
        </p:txBody>
      </p:sp>
      <p:sp>
        <p:nvSpPr>
          <p:cNvPr id="250883" name="Rectangle 3"/>
          <p:cNvSpPr>
            <a:spLocks noGrp="1" noChangeArrowheads="1"/>
          </p:cNvSpPr>
          <p:nvPr>
            <p:ph type="body" idx="1"/>
          </p:nvPr>
        </p:nvSpPr>
        <p:spPr/>
        <p:txBody>
          <a:bodyPr/>
          <a:lstStyle/>
          <a:p>
            <a:pPr eaLnBrk="1" hangingPunct="1">
              <a:defRPr/>
            </a:pPr>
            <a:r>
              <a:rPr lang="ru-RU" smtClean="0"/>
              <a:t>Нивелирование признаков СВР</a:t>
            </a:r>
          </a:p>
          <a:p>
            <a:pPr eaLnBrk="1" hangingPunct="1">
              <a:defRPr/>
            </a:pPr>
            <a:r>
              <a:rPr lang="ru-RU" smtClean="0"/>
              <a:t>Бактериологическая эрадикация возбудителя</a:t>
            </a:r>
          </a:p>
          <a:p>
            <a:pPr eaLnBrk="1" hangingPunct="1">
              <a:defRPr/>
            </a:pPr>
            <a:r>
              <a:rPr lang="ru-RU" smtClean="0"/>
              <a:t>Ликвидация метаболических нарушений</a:t>
            </a:r>
          </a:p>
          <a:p>
            <a:pPr eaLnBrk="1" hangingPunct="1">
              <a:defRPr/>
            </a:pPr>
            <a:r>
              <a:rPr lang="ru-RU" smtClean="0"/>
              <a:t>Нормализация репаративных процессов</a:t>
            </a: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684213" y="620713"/>
            <a:ext cx="7772400" cy="1143000"/>
          </a:xfrm>
        </p:spPr>
        <p:txBody>
          <a:bodyPr/>
          <a:lstStyle/>
          <a:p>
            <a:pPr eaLnBrk="1" hangingPunct="1"/>
            <a:r>
              <a:rPr lang="ru-RU" smtClean="0"/>
              <a:t>Терапия тяжелого сепсиса:</a:t>
            </a:r>
            <a:endParaRPr lang="en-US" smtClean="0"/>
          </a:p>
        </p:txBody>
      </p:sp>
      <p:sp>
        <p:nvSpPr>
          <p:cNvPr id="266243" name="Rectangle 3"/>
          <p:cNvSpPr>
            <a:spLocks noGrp="1" noChangeArrowheads="1"/>
          </p:cNvSpPr>
          <p:nvPr>
            <p:ph type="body" sz="half" idx="1"/>
          </p:nvPr>
        </p:nvSpPr>
        <p:spPr>
          <a:xfrm>
            <a:off x="474663" y="1905000"/>
            <a:ext cx="4122737" cy="4267200"/>
          </a:xfrm>
        </p:spPr>
        <p:txBody>
          <a:bodyPr/>
          <a:lstStyle/>
          <a:p>
            <a:pPr eaLnBrk="1" hangingPunct="1">
              <a:lnSpc>
                <a:spcPct val="150000"/>
              </a:lnSpc>
              <a:buSzPct val="75000"/>
            </a:pPr>
            <a:r>
              <a:rPr lang="ru-RU" sz="2400" dirty="0" smtClean="0">
                <a:solidFill>
                  <a:schemeClr val="accent2"/>
                </a:solidFill>
              </a:rPr>
              <a:t>Контроль источника</a:t>
            </a:r>
            <a:endParaRPr lang="en-US" sz="2400" dirty="0" smtClean="0">
              <a:solidFill>
                <a:schemeClr val="accent2"/>
              </a:solidFill>
            </a:endParaRPr>
          </a:p>
          <a:p>
            <a:pPr eaLnBrk="1" hangingPunct="1">
              <a:lnSpc>
                <a:spcPct val="150000"/>
              </a:lnSpc>
              <a:buSzPct val="75000"/>
            </a:pPr>
            <a:r>
              <a:rPr lang="ru-RU" sz="2400" dirty="0"/>
              <a:t>Антибиотики</a:t>
            </a:r>
            <a:endParaRPr lang="en-US" sz="2400" dirty="0"/>
          </a:p>
          <a:p>
            <a:pPr eaLnBrk="1" hangingPunct="1">
              <a:lnSpc>
                <a:spcPct val="150000"/>
              </a:lnSpc>
              <a:buSzPct val="75000"/>
            </a:pPr>
            <a:r>
              <a:rPr lang="ru-RU" sz="2400" dirty="0" smtClean="0">
                <a:solidFill>
                  <a:schemeClr val="accent2"/>
                </a:solidFill>
              </a:rPr>
              <a:t>Ранняя целенаправленная терапия</a:t>
            </a:r>
          </a:p>
          <a:p>
            <a:pPr eaLnBrk="1" hangingPunct="1">
              <a:lnSpc>
                <a:spcPct val="150000"/>
              </a:lnSpc>
              <a:buSzPct val="75000"/>
            </a:pPr>
            <a:r>
              <a:rPr lang="ru-RU" sz="2400" dirty="0" smtClean="0">
                <a:solidFill>
                  <a:schemeClr val="accent2"/>
                </a:solidFill>
              </a:rPr>
              <a:t>Режим ИВЛ</a:t>
            </a:r>
            <a:endParaRPr lang="en-US" sz="2400" dirty="0" smtClean="0">
              <a:solidFill>
                <a:schemeClr val="accent2"/>
              </a:solidFill>
            </a:endParaRPr>
          </a:p>
          <a:p>
            <a:pPr eaLnBrk="1" hangingPunct="1">
              <a:spcBef>
                <a:spcPct val="50000"/>
              </a:spcBef>
              <a:buSzPct val="75000"/>
            </a:pPr>
            <a:r>
              <a:rPr lang="ru-RU" sz="2400" dirty="0" smtClean="0">
                <a:solidFill>
                  <a:schemeClr val="accent2"/>
                </a:solidFill>
              </a:rPr>
              <a:t>Активированный протеин С</a:t>
            </a:r>
            <a:endParaRPr lang="en-US" sz="2400" dirty="0" smtClean="0">
              <a:solidFill>
                <a:schemeClr val="accent2"/>
              </a:solidFill>
            </a:endParaRPr>
          </a:p>
        </p:txBody>
      </p:sp>
      <p:sp>
        <p:nvSpPr>
          <p:cNvPr id="98308" name="Rectangle 4"/>
          <p:cNvSpPr>
            <a:spLocks noGrp="1" noChangeArrowheads="1"/>
          </p:cNvSpPr>
          <p:nvPr>
            <p:ph type="body" sz="half" idx="2"/>
          </p:nvPr>
        </p:nvSpPr>
        <p:spPr>
          <a:xfrm>
            <a:off x="4749800" y="1905000"/>
            <a:ext cx="4122738" cy="4267200"/>
          </a:xfrm>
        </p:spPr>
        <p:txBody>
          <a:bodyPr/>
          <a:lstStyle/>
          <a:p>
            <a:pPr eaLnBrk="1" hangingPunct="1">
              <a:lnSpc>
                <a:spcPct val="150000"/>
              </a:lnSpc>
              <a:buSzPct val="75000"/>
            </a:pPr>
            <a:r>
              <a:rPr lang="ru-RU" sz="2400" smtClean="0">
                <a:solidFill>
                  <a:schemeClr val="accent2"/>
                </a:solidFill>
              </a:rPr>
              <a:t>Иммунокоррекция</a:t>
            </a:r>
          </a:p>
          <a:p>
            <a:pPr eaLnBrk="1" hangingPunct="1">
              <a:lnSpc>
                <a:spcPct val="150000"/>
              </a:lnSpc>
              <a:buSzPct val="75000"/>
            </a:pPr>
            <a:r>
              <a:rPr lang="ru-RU" sz="2400" smtClean="0">
                <a:solidFill>
                  <a:schemeClr val="accent2"/>
                </a:solidFill>
              </a:rPr>
              <a:t>Нутритивная поддержка</a:t>
            </a:r>
            <a:endParaRPr lang="en-US" sz="2400" smtClean="0">
              <a:solidFill>
                <a:schemeClr val="accent2"/>
              </a:solidFill>
            </a:endParaRPr>
          </a:p>
          <a:p>
            <a:pPr eaLnBrk="1" hangingPunct="1">
              <a:spcBef>
                <a:spcPct val="50000"/>
              </a:spcBef>
              <a:buSzPct val="75000"/>
            </a:pPr>
            <a:r>
              <a:rPr lang="ru-RU" sz="2400" smtClean="0">
                <a:solidFill>
                  <a:schemeClr val="accent2"/>
                </a:solidFill>
              </a:rPr>
              <a:t>Кортикостероиды</a:t>
            </a:r>
            <a:endParaRPr lang="en-US" sz="2400" smtClean="0">
              <a:solidFill>
                <a:schemeClr val="accent2"/>
              </a:solidFill>
            </a:endParaRPr>
          </a:p>
          <a:p>
            <a:pPr eaLnBrk="1" hangingPunct="1">
              <a:spcBef>
                <a:spcPct val="50000"/>
              </a:spcBef>
              <a:buSzPct val="75000"/>
            </a:pPr>
            <a:r>
              <a:rPr lang="ru-RU" sz="2400" smtClean="0">
                <a:solidFill>
                  <a:schemeClr val="accent2"/>
                </a:solidFill>
              </a:rPr>
              <a:t>Гликемия</a:t>
            </a:r>
          </a:p>
          <a:p>
            <a:pPr eaLnBrk="1" hangingPunct="1">
              <a:spcBef>
                <a:spcPct val="50000"/>
              </a:spcBef>
              <a:buSzPct val="75000"/>
            </a:pPr>
            <a:r>
              <a:rPr lang="ru-RU" sz="2400" smtClean="0">
                <a:solidFill>
                  <a:schemeClr val="accent2"/>
                </a:solidFill>
              </a:rPr>
              <a:t>Профилактика стресс- язв</a:t>
            </a:r>
          </a:p>
          <a:p>
            <a:pPr eaLnBrk="1" hangingPunct="1">
              <a:spcBef>
                <a:spcPct val="50000"/>
              </a:spcBef>
              <a:buSzPct val="75000"/>
            </a:pPr>
            <a:endParaRPr lang="en-US" sz="2400" smtClean="0">
              <a:solidFill>
                <a:schemeClr val="accent2"/>
              </a:solidFill>
            </a:endParaRPr>
          </a:p>
        </p:txBody>
      </p:sp>
      <p:sp>
        <p:nvSpPr>
          <p:cNvPr id="98309" name="Line 5"/>
          <p:cNvSpPr>
            <a:spLocks noChangeShapeType="1"/>
          </p:cNvSpPr>
          <p:nvPr/>
        </p:nvSpPr>
        <p:spPr bwMode="auto">
          <a:xfrm>
            <a:off x="755650" y="1700213"/>
            <a:ext cx="7345363" cy="0"/>
          </a:xfrm>
          <a:prstGeom prst="line">
            <a:avLst/>
          </a:prstGeom>
          <a:noFill/>
          <a:ln w="57150">
            <a:solidFill>
              <a:schemeClr val="tx1"/>
            </a:solidFill>
            <a:round/>
            <a:headEnd/>
            <a:tailEnd/>
          </a:ln>
        </p:spPr>
        <p:txBody>
          <a:bodyPr/>
          <a:lstStyle/>
          <a:p>
            <a:endParaRPr lang="ru-RU"/>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Критерии диагностики сепсиса в конце ХХ столетия</a:t>
            </a:r>
            <a:endParaRPr lang="en-US" dirty="0"/>
          </a:p>
        </p:txBody>
      </p:sp>
      <p:sp>
        <p:nvSpPr>
          <p:cNvPr id="4" name="Content Placeholder 3"/>
          <p:cNvSpPr>
            <a:spLocks noGrp="1"/>
          </p:cNvSpPr>
          <p:nvPr>
            <p:ph idx="1"/>
          </p:nvPr>
        </p:nvSpPr>
        <p:spPr>
          <a:solidFill>
            <a:schemeClr val="tx1"/>
          </a:solidFill>
        </p:spPr>
        <p:txBody>
          <a:bodyPr/>
          <a:lstStyle/>
          <a:p>
            <a:r>
              <a:rPr lang="ru-RU" dirty="0" smtClean="0">
                <a:solidFill>
                  <a:srgbClr val="000003"/>
                </a:solidFill>
              </a:rPr>
              <a:t>Абсолютные</a:t>
            </a:r>
          </a:p>
          <a:p>
            <a:pPr lvl="1"/>
            <a:r>
              <a:rPr lang="ru-RU" dirty="0" smtClean="0">
                <a:solidFill>
                  <a:srgbClr val="000003"/>
                </a:solidFill>
              </a:rPr>
              <a:t>бактериемия</a:t>
            </a:r>
          </a:p>
          <a:p>
            <a:pPr lvl="1"/>
            <a:r>
              <a:rPr lang="ru-RU" dirty="0" err="1" smtClean="0">
                <a:solidFill>
                  <a:srgbClr val="000003"/>
                </a:solidFill>
              </a:rPr>
              <a:t>дистантные</a:t>
            </a:r>
            <a:r>
              <a:rPr lang="ru-RU" dirty="0" smtClean="0">
                <a:solidFill>
                  <a:srgbClr val="000003"/>
                </a:solidFill>
              </a:rPr>
              <a:t> пиемические очаги</a:t>
            </a:r>
          </a:p>
          <a:p>
            <a:pPr lvl="1"/>
            <a:r>
              <a:rPr lang="ru-RU" dirty="0" smtClean="0">
                <a:solidFill>
                  <a:srgbClr val="000003"/>
                </a:solidFill>
              </a:rPr>
              <a:t>соскоб пульпы селезенки</a:t>
            </a:r>
          </a:p>
          <a:p>
            <a:r>
              <a:rPr lang="ru-RU" dirty="0" smtClean="0">
                <a:solidFill>
                  <a:srgbClr val="000003"/>
                </a:solidFill>
              </a:rPr>
              <a:t>Относительные</a:t>
            </a:r>
          </a:p>
          <a:p>
            <a:pPr lvl="1"/>
            <a:r>
              <a:rPr lang="ru-RU" dirty="0" smtClean="0">
                <a:solidFill>
                  <a:srgbClr val="000003"/>
                </a:solidFill>
              </a:rPr>
              <a:t>температурная реакция</a:t>
            </a:r>
          </a:p>
          <a:p>
            <a:pPr lvl="1"/>
            <a:r>
              <a:rPr lang="ru-RU" dirty="0" smtClean="0">
                <a:solidFill>
                  <a:srgbClr val="000003"/>
                </a:solidFill>
              </a:rPr>
              <a:t>сдвиг лейкоцитарной формулы</a:t>
            </a:r>
            <a:endParaRPr lang="en-US" dirty="0">
              <a:solidFill>
                <a:srgbClr val="000003"/>
              </a:solidFill>
            </a:endParaRPr>
          </a:p>
        </p:txBody>
      </p:sp>
    </p:spTree>
    <p:extLst>
      <p:ext uri="{BB962C8B-B14F-4D97-AF65-F5344CB8AC3E}">
        <p14:creationId xmlns:p14="http://schemas.microsoft.com/office/powerpoint/2010/main" val="3339037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linds(horizontal)">
                                      <p:cBhvr>
                                        <p:cTn id="22" dur="500"/>
                                        <p:tgtEl>
                                          <p:spTgt spid="4">
                                            <p:txEl>
                                              <p:pRg st="4" end="4"/>
                                            </p:txEl>
                                          </p:spTgt>
                                        </p:tgtEl>
                                      </p:cBhvr>
                                    </p:animEffect>
                                  </p:childTnLst>
                                </p:cTn>
                              </p:par>
                            </p:childTnLst>
                          </p:cTn>
                        </p:par>
                        <p:par>
                          <p:cTn id="23" fill="hold">
                            <p:stCondLst>
                              <p:cond delay="500"/>
                            </p:stCondLst>
                            <p:childTnLst>
                              <p:par>
                                <p:cTn id="24" presetID="3" presetClass="entr" presetSubtype="10" fill="hold" nodeType="after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blinds(horizontal)">
                                      <p:cBhvr>
                                        <p:cTn id="26" dur="500"/>
                                        <p:tgtEl>
                                          <p:spTgt spid="4">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blinds(horizontal)">
                                      <p:cBhvr>
                                        <p:cTn id="31"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 Box 2"/>
          <p:cNvSpPr txBox="1">
            <a:spLocks noChangeArrowheads="1"/>
          </p:cNvSpPr>
          <p:nvPr/>
        </p:nvSpPr>
        <p:spPr bwMode="auto">
          <a:xfrm>
            <a:off x="684213" y="1052513"/>
            <a:ext cx="7993062" cy="3990975"/>
          </a:xfrm>
          <a:prstGeom prst="rect">
            <a:avLst/>
          </a:prstGeom>
          <a:solidFill>
            <a:schemeClr val="bg1"/>
          </a:solidFill>
          <a:ln w="9525">
            <a:noFill/>
            <a:miter lim="800000"/>
            <a:headEnd/>
            <a:tailEnd/>
          </a:ln>
        </p:spPr>
        <p:txBody>
          <a:bodyPr>
            <a:spAutoFit/>
          </a:bodyPr>
          <a:lstStyle/>
          <a:p>
            <a:r>
              <a:rPr lang="ru-RU" sz="3200">
                <a:solidFill>
                  <a:schemeClr val="tx2"/>
                </a:solidFill>
                <a:latin typeface="Arial" charset="0"/>
              </a:rPr>
              <a:t>Если посмотреть на использование антибиотиков в хирургической практике во всем мире, то очевидно, что в большинстве случаев оно неадекватное, а использование антибиотиков для лечения состояний при которых их польза не доказана – чрезвычайно распространено.</a:t>
            </a:r>
          </a:p>
        </p:txBody>
      </p:sp>
      <p:sp>
        <p:nvSpPr>
          <p:cNvPr id="99331" name="Text Box 3"/>
          <p:cNvSpPr txBox="1">
            <a:spLocks noChangeArrowheads="1"/>
          </p:cNvSpPr>
          <p:nvPr/>
        </p:nvSpPr>
        <p:spPr bwMode="auto">
          <a:xfrm>
            <a:off x="4500563" y="6021388"/>
            <a:ext cx="4392612" cy="641350"/>
          </a:xfrm>
          <a:prstGeom prst="rect">
            <a:avLst/>
          </a:prstGeom>
          <a:noFill/>
          <a:ln w="9525">
            <a:noFill/>
            <a:miter lim="800000"/>
            <a:headEnd/>
            <a:tailEnd/>
          </a:ln>
        </p:spPr>
        <p:txBody>
          <a:bodyPr>
            <a:spAutoFit/>
          </a:bodyPr>
          <a:lstStyle/>
          <a:p>
            <a:pPr algn="l"/>
            <a:r>
              <a:rPr lang="en-US" sz="1800" i="1">
                <a:solidFill>
                  <a:srgbClr val="FFFFFF"/>
                </a:solidFill>
                <a:latin typeface="Arial" charset="0"/>
              </a:rPr>
              <a:t>Ronald V.Maier, President SIS, Surgical Infections 2002,3:44</a:t>
            </a:r>
            <a:endParaRPr lang="ru-RU" sz="1800" i="1">
              <a:solidFill>
                <a:srgbClr val="FFFFFF"/>
              </a:solidFill>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ru-RU" smtClean="0"/>
              <a:t>Антибактериальная терапия</a:t>
            </a:r>
          </a:p>
        </p:txBody>
      </p:sp>
      <p:sp>
        <p:nvSpPr>
          <p:cNvPr id="230403" name="Rectangle 3"/>
          <p:cNvSpPr>
            <a:spLocks noGrp="1" noChangeArrowheads="1"/>
          </p:cNvSpPr>
          <p:nvPr>
            <p:ph type="body" idx="1"/>
          </p:nvPr>
        </p:nvSpPr>
        <p:spPr/>
        <p:txBody>
          <a:bodyPr/>
          <a:lstStyle/>
          <a:p>
            <a:pPr eaLnBrk="1" hangingPunct="1"/>
            <a:r>
              <a:rPr lang="ru-RU" dirty="0" smtClean="0"/>
              <a:t>Начало внутривенной терапии – в первый час после установки диагноза септического шока (1В) и тяжелого сепсиса (1С).</a:t>
            </a:r>
          </a:p>
          <a:p>
            <a:pPr eaLnBrk="1" hangingPunct="1"/>
            <a:r>
              <a:rPr lang="ru-RU" dirty="0" smtClean="0"/>
              <a:t>Сразу после забора проб на микробиологические исследования</a:t>
            </a:r>
          </a:p>
          <a:p>
            <a:pPr eaLnBrk="1" hangingPunct="1"/>
            <a:endParaRPr lang="ru-RU" dirty="0" smtClean="0"/>
          </a:p>
        </p:txBody>
      </p:sp>
      <p:sp>
        <p:nvSpPr>
          <p:cNvPr id="30724" name="Text Box 4"/>
          <p:cNvSpPr txBox="1">
            <a:spLocks noChangeArrowheads="1"/>
          </p:cNvSpPr>
          <p:nvPr/>
        </p:nvSpPr>
        <p:spPr bwMode="auto">
          <a:xfrm>
            <a:off x="4504268" y="6457890"/>
            <a:ext cx="3246723" cy="400110"/>
          </a:xfrm>
          <a:prstGeom prst="rect">
            <a:avLst/>
          </a:prstGeom>
          <a:noFill/>
          <a:ln w="9525">
            <a:noFill/>
            <a:miter lim="800000"/>
            <a:headEnd/>
            <a:tailEnd/>
          </a:ln>
        </p:spPr>
        <p:txBody>
          <a:bodyPr wrap="none">
            <a:spAutoFit/>
          </a:bodyPr>
          <a:lstStyle/>
          <a:p>
            <a:r>
              <a:rPr lang="ru-RU" sz="2000" i="1" dirty="0">
                <a:solidFill>
                  <a:schemeClr val="accent1"/>
                </a:solidFill>
                <a:latin typeface="Arial" charset="0"/>
              </a:rPr>
              <a:t>Рекомендации </a:t>
            </a:r>
            <a:r>
              <a:rPr lang="en-US" sz="2000" i="1" dirty="0" smtClean="0">
                <a:solidFill>
                  <a:schemeClr val="accent1"/>
                </a:solidFill>
                <a:latin typeface="Arial" charset="0"/>
              </a:rPr>
              <a:t>SSC, 2012</a:t>
            </a:r>
            <a:endParaRPr lang="ru-RU" sz="2000" i="1" dirty="0">
              <a:solidFill>
                <a:schemeClr val="accent1"/>
              </a:solidFill>
              <a:latin typeface="Arial" charset="0"/>
            </a:endParaRPr>
          </a:p>
        </p:txBody>
      </p:sp>
      <p:sp>
        <p:nvSpPr>
          <p:cNvPr id="30725" name="Line 5"/>
          <p:cNvSpPr>
            <a:spLocks noChangeShapeType="1"/>
          </p:cNvSpPr>
          <p:nvPr/>
        </p:nvSpPr>
        <p:spPr bwMode="auto">
          <a:xfrm>
            <a:off x="827088" y="1700213"/>
            <a:ext cx="7561262" cy="0"/>
          </a:xfrm>
          <a:prstGeom prst="line">
            <a:avLst/>
          </a:prstGeom>
          <a:noFill/>
          <a:ln w="57150">
            <a:solidFill>
              <a:schemeClr val="tx1"/>
            </a:solidFill>
            <a:round/>
            <a:headEnd/>
            <a:tailEnd/>
          </a:ln>
        </p:spPr>
        <p:txBody>
          <a:bodyPr/>
          <a:lstStyle/>
          <a:p>
            <a:endParaRPr lang="ru-RU"/>
          </a:p>
        </p:txBody>
      </p:sp>
    </p:spTree>
    <p:extLst>
      <p:ext uri="{BB962C8B-B14F-4D97-AF65-F5344CB8AC3E}">
        <p14:creationId xmlns:p14="http://schemas.microsoft.com/office/powerpoint/2010/main" val="376549771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ru-RU" smtClean="0"/>
              <a:t>Антибактериальная терапия</a:t>
            </a:r>
          </a:p>
        </p:txBody>
      </p:sp>
      <p:sp>
        <p:nvSpPr>
          <p:cNvPr id="230403" name="Rectangle 3"/>
          <p:cNvSpPr>
            <a:spLocks noGrp="1" noChangeArrowheads="1"/>
          </p:cNvSpPr>
          <p:nvPr>
            <p:ph type="body" idx="1"/>
          </p:nvPr>
        </p:nvSpPr>
        <p:spPr/>
        <p:txBody>
          <a:bodyPr/>
          <a:lstStyle/>
          <a:p>
            <a:pPr eaLnBrk="1" hangingPunct="1"/>
            <a:r>
              <a:rPr lang="ru-RU" dirty="0" smtClean="0"/>
              <a:t>Первичный спектр препаратов должен перекрывать возможные нозологические и госпитальные </a:t>
            </a:r>
            <a:r>
              <a:rPr lang="ru-RU" dirty="0" err="1" smtClean="0"/>
              <a:t>патогены</a:t>
            </a:r>
            <a:r>
              <a:rPr lang="ru-RU" dirty="0" smtClean="0"/>
              <a:t>: бактериальные, грибковые или вирусные и проникать в очаг инфекционного процесса (1С)</a:t>
            </a:r>
          </a:p>
        </p:txBody>
      </p:sp>
      <p:sp>
        <p:nvSpPr>
          <p:cNvPr id="30725" name="Line 5"/>
          <p:cNvSpPr>
            <a:spLocks noChangeShapeType="1"/>
          </p:cNvSpPr>
          <p:nvPr/>
        </p:nvSpPr>
        <p:spPr bwMode="auto">
          <a:xfrm>
            <a:off x="827088" y="1700213"/>
            <a:ext cx="7561262" cy="0"/>
          </a:xfrm>
          <a:prstGeom prst="line">
            <a:avLst/>
          </a:prstGeom>
          <a:noFill/>
          <a:ln w="57150">
            <a:solidFill>
              <a:schemeClr val="tx1"/>
            </a:solidFill>
            <a:round/>
            <a:headEnd/>
            <a:tailEnd/>
          </a:ln>
        </p:spPr>
        <p:txBody>
          <a:bodyPr/>
          <a:lstStyle/>
          <a:p>
            <a:endParaRPr lang="ru-RU"/>
          </a:p>
        </p:txBody>
      </p:sp>
      <p:sp>
        <p:nvSpPr>
          <p:cNvPr id="6" name="Text Box 4"/>
          <p:cNvSpPr txBox="1">
            <a:spLocks noChangeArrowheads="1"/>
          </p:cNvSpPr>
          <p:nvPr/>
        </p:nvSpPr>
        <p:spPr bwMode="auto">
          <a:xfrm>
            <a:off x="4504268" y="6457890"/>
            <a:ext cx="3246723" cy="400110"/>
          </a:xfrm>
          <a:prstGeom prst="rect">
            <a:avLst/>
          </a:prstGeom>
          <a:noFill/>
          <a:ln w="9525">
            <a:noFill/>
            <a:miter lim="800000"/>
            <a:headEnd/>
            <a:tailEnd/>
          </a:ln>
        </p:spPr>
        <p:txBody>
          <a:bodyPr wrap="none">
            <a:spAutoFit/>
          </a:bodyPr>
          <a:lstStyle/>
          <a:p>
            <a:r>
              <a:rPr lang="ru-RU" sz="2000" i="1" dirty="0">
                <a:solidFill>
                  <a:schemeClr val="accent1"/>
                </a:solidFill>
                <a:latin typeface="Arial" charset="0"/>
              </a:rPr>
              <a:t>Рекомендации </a:t>
            </a:r>
            <a:r>
              <a:rPr lang="en-US" sz="2000" i="1" dirty="0" smtClean="0">
                <a:solidFill>
                  <a:schemeClr val="accent1"/>
                </a:solidFill>
                <a:latin typeface="Arial" charset="0"/>
              </a:rPr>
              <a:t>SSC, 2012</a:t>
            </a:r>
            <a:endParaRPr lang="ru-RU" sz="2000" i="1" dirty="0">
              <a:solidFill>
                <a:schemeClr val="accent1"/>
              </a:solidFill>
              <a:latin typeface="Arial" charset="0"/>
            </a:endParaRPr>
          </a:p>
        </p:txBody>
      </p:sp>
    </p:spTree>
    <p:extLst>
      <p:ext uri="{BB962C8B-B14F-4D97-AF65-F5344CB8AC3E}">
        <p14:creationId xmlns:p14="http://schemas.microsoft.com/office/powerpoint/2010/main" val="93909664"/>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ru-RU" smtClean="0"/>
              <a:t>Антибактериальная терапия</a:t>
            </a:r>
          </a:p>
        </p:txBody>
      </p:sp>
      <p:sp>
        <p:nvSpPr>
          <p:cNvPr id="230403" name="Rectangle 3"/>
          <p:cNvSpPr>
            <a:spLocks noGrp="1" noChangeArrowheads="1"/>
          </p:cNvSpPr>
          <p:nvPr>
            <p:ph type="body" idx="1"/>
          </p:nvPr>
        </p:nvSpPr>
        <p:spPr/>
        <p:txBody>
          <a:bodyPr/>
          <a:lstStyle/>
          <a:p>
            <a:pPr eaLnBrk="1" hangingPunct="1"/>
            <a:r>
              <a:rPr lang="ru-RU" dirty="0" smtClean="0"/>
              <a:t>Режим терапии должен оцениваться ежедневно для оптимизации активности препаратов, снижения </a:t>
            </a:r>
            <a:r>
              <a:rPr lang="ru-RU" dirty="0" err="1" smtClean="0"/>
              <a:t>резистентности</a:t>
            </a:r>
            <a:r>
              <a:rPr lang="ru-RU" dirty="0" smtClean="0"/>
              <a:t> микроорганизмов и снижения стоимости лечения (1С)</a:t>
            </a:r>
          </a:p>
        </p:txBody>
      </p:sp>
      <p:sp>
        <p:nvSpPr>
          <p:cNvPr id="30725" name="Line 5"/>
          <p:cNvSpPr>
            <a:spLocks noChangeShapeType="1"/>
          </p:cNvSpPr>
          <p:nvPr/>
        </p:nvSpPr>
        <p:spPr bwMode="auto">
          <a:xfrm>
            <a:off x="827088" y="1700213"/>
            <a:ext cx="7561262" cy="0"/>
          </a:xfrm>
          <a:prstGeom prst="line">
            <a:avLst/>
          </a:prstGeom>
          <a:noFill/>
          <a:ln w="57150">
            <a:solidFill>
              <a:schemeClr val="tx1"/>
            </a:solidFill>
            <a:round/>
            <a:headEnd/>
            <a:tailEnd/>
          </a:ln>
        </p:spPr>
        <p:txBody>
          <a:bodyPr/>
          <a:lstStyle/>
          <a:p>
            <a:endParaRPr lang="ru-RU"/>
          </a:p>
        </p:txBody>
      </p:sp>
      <p:sp>
        <p:nvSpPr>
          <p:cNvPr id="5" name="Text Box 4"/>
          <p:cNvSpPr txBox="1">
            <a:spLocks noChangeArrowheads="1"/>
          </p:cNvSpPr>
          <p:nvPr/>
        </p:nvSpPr>
        <p:spPr bwMode="auto">
          <a:xfrm>
            <a:off x="4504268" y="6457890"/>
            <a:ext cx="3246723" cy="400110"/>
          </a:xfrm>
          <a:prstGeom prst="rect">
            <a:avLst/>
          </a:prstGeom>
          <a:noFill/>
          <a:ln w="9525">
            <a:noFill/>
            <a:miter lim="800000"/>
            <a:headEnd/>
            <a:tailEnd/>
          </a:ln>
        </p:spPr>
        <p:txBody>
          <a:bodyPr wrap="none">
            <a:spAutoFit/>
          </a:bodyPr>
          <a:lstStyle/>
          <a:p>
            <a:r>
              <a:rPr lang="ru-RU" sz="2000" i="1" dirty="0">
                <a:solidFill>
                  <a:schemeClr val="accent1"/>
                </a:solidFill>
                <a:latin typeface="Arial" charset="0"/>
              </a:rPr>
              <a:t>Рекомендации </a:t>
            </a:r>
            <a:r>
              <a:rPr lang="en-US" sz="2000" i="1" dirty="0" smtClean="0">
                <a:solidFill>
                  <a:schemeClr val="accent1"/>
                </a:solidFill>
                <a:latin typeface="Arial" charset="0"/>
              </a:rPr>
              <a:t>SSC, 2012</a:t>
            </a:r>
            <a:endParaRPr lang="ru-RU" sz="2000" i="1" dirty="0">
              <a:solidFill>
                <a:schemeClr val="accent1"/>
              </a:solidFill>
              <a:latin typeface="Arial" charset="0"/>
            </a:endParaRPr>
          </a:p>
        </p:txBody>
      </p:sp>
    </p:spTree>
    <p:extLst>
      <p:ext uri="{BB962C8B-B14F-4D97-AF65-F5344CB8AC3E}">
        <p14:creationId xmlns:p14="http://schemas.microsoft.com/office/powerpoint/2010/main" val="285346570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ru-RU" smtClean="0"/>
              <a:t>Антибактериальная терапия</a:t>
            </a:r>
          </a:p>
        </p:txBody>
      </p:sp>
      <p:sp>
        <p:nvSpPr>
          <p:cNvPr id="230403" name="Rectangle 3"/>
          <p:cNvSpPr>
            <a:spLocks noGrp="1" noChangeArrowheads="1"/>
          </p:cNvSpPr>
          <p:nvPr>
            <p:ph type="body" idx="1"/>
          </p:nvPr>
        </p:nvSpPr>
        <p:spPr/>
        <p:txBody>
          <a:bodyPr/>
          <a:lstStyle/>
          <a:p>
            <a:pPr eaLnBrk="1" hangingPunct="1"/>
            <a:r>
              <a:rPr lang="ru-RU" dirty="0" smtClean="0"/>
              <a:t>Снижение уровня прокальцитонина – важный критерий прекращения а/б терапии при отсутствии явного инфекционного процесса.</a:t>
            </a:r>
          </a:p>
        </p:txBody>
      </p:sp>
      <p:sp>
        <p:nvSpPr>
          <p:cNvPr id="30725" name="Line 5"/>
          <p:cNvSpPr>
            <a:spLocks noChangeShapeType="1"/>
          </p:cNvSpPr>
          <p:nvPr/>
        </p:nvSpPr>
        <p:spPr bwMode="auto">
          <a:xfrm>
            <a:off x="827088" y="1700213"/>
            <a:ext cx="7561262" cy="0"/>
          </a:xfrm>
          <a:prstGeom prst="line">
            <a:avLst/>
          </a:prstGeom>
          <a:noFill/>
          <a:ln w="57150">
            <a:solidFill>
              <a:schemeClr val="tx1"/>
            </a:solidFill>
            <a:round/>
            <a:headEnd/>
            <a:tailEnd/>
          </a:ln>
        </p:spPr>
        <p:txBody>
          <a:bodyPr/>
          <a:lstStyle/>
          <a:p>
            <a:endParaRPr lang="ru-RU"/>
          </a:p>
        </p:txBody>
      </p:sp>
      <p:sp>
        <p:nvSpPr>
          <p:cNvPr id="5" name="Text Box 4"/>
          <p:cNvSpPr txBox="1">
            <a:spLocks noChangeArrowheads="1"/>
          </p:cNvSpPr>
          <p:nvPr/>
        </p:nvSpPr>
        <p:spPr bwMode="auto">
          <a:xfrm>
            <a:off x="4504268" y="6457890"/>
            <a:ext cx="3246723" cy="400110"/>
          </a:xfrm>
          <a:prstGeom prst="rect">
            <a:avLst/>
          </a:prstGeom>
          <a:noFill/>
          <a:ln w="9525">
            <a:noFill/>
            <a:miter lim="800000"/>
            <a:headEnd/>
            <a:tailEnd/>
          </a:ln>
        </p:spPr>
        <p:txBody>
          <a:bodyPr wrap="none">
            <a:spAutoFit/>
          </a:bodyPr>
          <a:lstStyle/>
          <a:p>
            <a:r>
              <a:rPr lang="ru-RU" sz="2000" i="1" dirty="0">
                <a:solidFill>
                  <a:schemeClr val="accent1"/>
                </a:solidFill>
                <a:latin typeface="Arial" charset="0"/>
              </a:rPr>
              <a:t>Рекомендации </a:t>
            </a:r>
            <a:r>
              <a:rPr lang="en-US" sz="2000" i="1" dirty="0" smtClean="0">
                <a:solidFill>
                  <a:schemeClr val="accent1"/>
                </a:solidFill>
                <a:latin typeface="Arial" charset="0"/>
              </a:rPr>
              <a:t>SSC, 2012</a:t>
            </a:r>
            <a:endParaRPr lang="ru-RU" sz="2000" i="1" dirty="0">
              <a:solidFill>
                <a:schemeClr val="accent1"/>
              </a:solidFill>
              <a:latin typeface="Arial" charset="0"/>
            </a:endParaRPr>
          </a:p>
        </p:txBody>
      </p:sp>
    </p:spTree>
    <p:extLst>
      <p:ext uri="{BB962C8B-B14F-4D97-AF65-F5344CB8AC3E}">
        <p14:creationId xmlns:p14="http://schemas.microsoft.com/office/powerpoint/2010/main" val="307458780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ru-RU" smtClean="0"/>
              <a:t>Антибактериальная терапия</a:t>
            </a:r>
          </a:p>
        </p:txBody>
      </p:sp>
      <p:sp>
        <p:nvSpPr>
          <p:cNvPr id="230403" name="Rectangle 3"/>
          <p:cNvSpPr>
            <a:spLocks noGrp="1" noChangeArrowheads="1"/>
          </p:cNvSpPr>
          <p:nvPr>
            <p:ph type="body" idx="1"/>
          </p:nvPr>
        </p:nvSpPr>
        <p:spPr/>
        <p:txBody>
          <a:bodyPr/>
          <a:lstStyle/>
          <a:p>
            <a:pPr eaLnBrk="1" hangingPunct="1"/>
            <a:r>
              <a:rPr lang="ru-RU" sz="2800" dirty="0" smtClean="0"/>
              <a:t>У больных с </a:t>
            </a:r>
            <a:r>
              <a:rPr lang="ru-RU" sz="2800" dirty="0" err="1" smtClean="0"/>
              <a:t>фебрильной</a:t>
            </a:r>
            <a:r>
              <a:rPr lang="ru-RU" sz="2800" dirty="0" smtClean="0"/>
              <a:t> </a:t>
            </a:r>
            <a:r>
              <a:rPr lang="ru-RU" sz="2800" dirty="0" err="1" smtClean="0"/>
              <a:t>нейтропенией</a:t>
            </a:r>
            <a:r>
              <a:rPr lang="ru-RU" sz="2800" dirty="0" smtClean="0"/>
              <a:t>, а также с инфекциями вызванными ПР </a:t>
            </a:r>
            <a:r>
              <a:rPr lang="ru-RU" sz="2800" dirty="0" err="1" smtClean="0"/>
              <a:t>возбудителями,т.к</a:t>
            </a:r>
            <a:r>
              <a:rPr lang="ru-RU" sz="2800" dirty="0" smtClean="0"/>
              <a:t>. – </a:t>
            </a:r>
            <a:r>
              <a:rPr lang="en-US" sz="2800" i="1" dirty="0" err="1" smtClean="0"/>
              <a:t>Acinetobacter</a:t>
            </a:r>
            <a:r>
              <a:rPr lang="en-US" sz="2800" dirty="0" smtClean="0"/>
              <a:t> </a:t>
            </a:r>
            <a:r>
              <a:rPr lang="ru-RU" sz="2800" dirty="0" smtClean="0"/>
              <a:t>и </a:t>
            </a:r>
            <a:r>
              <a:rPr lang="en-US" sz="2800" dirty="0" smtClean="0"/>
              <a:t> </a:t>
            </a:r>
            <a:r>
              <a:rPr lang="en-US" sz="2800" i="1" dirty="0" smtClean="0"/>
              <a:t>Pseudomonas </a:t>
            </a:r>
            <a:r>
              <a:rPr lang="en-US" sz="2800" i="1" dirty="0" err="1" smtClean="0"/>
              <a:t>spp</a:t>
            </a:r>
            <a:r>
              <a:rPr lang="en-US" sz="2800" dirty="0" smtClean="0"/>
              <a:t> </a:t>
            </a:r>
            <a:r>
              <a:rPr lang="ru-RU" sz="2800" dirty="0" smtClean="0"/>
              <a:t>показано проведение комбинированной </a:t>
            </a:r>
            <a:r>
              <a:rPr lang="ru-RU" sz="2800" dirty="0" err="1" smtClean="0"/>
              <a:t>антимикробной</a:t>
            </a:r>
            <a:r>
              <a:rPr lang="ru-RU" sz="2800" dirty="0" smtClean="0"/>
              <a:t> терапии. Также рекомендовано использование  комбинации </a:t>
            </a:r>
            <a:r>
              <a:rPr lang="ru-RU" sz="2800" dirty="0" err="1" smtClean="0"/>
              <a:t>бета-лактамов</a:t>
            </a:r>
            <a:r>
              <a:rPr lang="ru-RU" sz="2800" dirty="0" smtClean="0"/>
              <a:t> и </a:t>
            </a:r>
            <a:r>
              <a:rPr lang="ru-RU" sz="2800" dirty="0" err="1" smtClean="0"/>
              <a:t>маролидов</a:t>
            </a:r>
            <a:r>
              <a:rPr lang="ru-RU" sz="2800" dirty="0" smtClean="0"/>
              <a:t> при тяжелых инфекциях вызванных </a:t>
            </a:r>
            <a:r>
              <a:rPr lang="en-US" sz="2800" i="1" dirty="0" err="1" smtClean="0"/>
              <a:t>Str.pneum</a:t>
            </a:r>
            <a:r>
              <a:rPr lang="en-US" sz="2800" i="1" dirty="0" smtClean="0"/>
              <a:t>.</a:t>
            </a:r>
            <a:endParaRPr lang="ru-RU" sz="2800" i="1" dirty="0" smtClean="0"/>
          </a:p>
        </p:txBody>
      </p:sp>
      <p:sp>
        <p:nvSpPr>
          <p:cNvPr id="30725" name="Line 5"/>
          <p:cNvSpPr>
            <a:spLocks noChangeShapeType="1"/>
          </p:cNvSpPr>
          <p:nvPr/>
        </p:nvSpPr>
        <p:spPr bwMode="auto">
          <a:xfrm>
            <a:off x="827088" y="1700213"/>
            <a:ext cx="7561262" cy="0"/>
          </a:xfrm>
          <a:prstGeom prst="line">
            <a:avLst/>
          </a:prstGeom>
          <a:noFill/>
          <a:ln w="57150">
            <a:solidFill>
              <a:schemeClr val="tx1"/>
            </a:solidFill>
            <a:round/>
            <a:headEnd/>
            <a:tailEnd/>
          </a:ln>
        </p:spPr>
        <p:txBody>
          <a:bodyPr/>
          <a:lstStyle/>
          <a:p>
            <a:endParaRPr lang="ru-RU"/>
          </a:p>
        </p:txBody>
      </p:sp>
      <p:sp>
        <p:nvSpPr>
          <p:cNvPr id="5" name="Text Box 4"/>
          <p:cNvSpPr txBox="1">
            <a:spLocks noChangeArrowheads="1"/>
          </p:cNvSpPr>
          <p:nvPr/>
        </p:nvSpPr>
        <p:spPr bwMode="auto">
          <a:xfrm>
            <a:off x="4504268" y="6457890"/>
            <a:ext cx="3246723" cy="400110"/>
          </a:xfrm>
          <a:prstGeom prst="rect">
            <a:avLst/>
          </a:prstGeom>
          <a:noFill/>
          <a:ln w="9525">
            <a:noFill/>
            <a:miter lim="800000"/>
            <a:headEnd/>
            <a:tailEnd/>
          </a:ln>
        </p:spPr>
        <p:txBody>
          <a:bodyPr wrap="none">
            <a:spAutoFit/>
          </a:bodyPr>
          <a:lstStyle/>
          <a:p>
            <a:r>
              <a:rPr lang="ru-RU" sz="2000" i="1" dirty="0">
                <a:solidFill>
                  <a:schemeClr val="accent1"/>
                </a:solidFill>
                <a:latin typeface="Arial" charset="0"/>
              </a:rPr>
              <a:t>Рекомендации </a:t>
            </a:r>
            <a:r>
              <a:rPr lang="en-US" sz="2000" i="1" dirty="0" smtClean="0">
                <a:solidFill>
                  <a:schemeClr val="accent1"/>
                </a:solidFill>
                <a:latin typeface="Arial" charset="0"/>
              </a:rPr>
              <a:t>SSC, 2012</a:t>
            </a:r>
            <a:endParaRPr lang="ru-RU" sz="2000" i="1" dirty="0">
              <a:solidFill>
                <a:schemeClr val="accent1"/>
              </a:solidFill>
              <a:latin typeface="Arial" charset="0"/>
            </a:endParaRPr>
          </a:p>
        </p:txBody>
      </p:sp>
    </p:spTree>
    <p:extLst>
      <p:ext uri="{BB962C8B-B14F-4D97-AF65-F5344CB8AC3E}">
        <p14:creationId xmlns:p14="http://schemas.microsoft.com/office/powerpoint/2010/main" val="3315536189"/>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ru-RU" smtClean="0"/>
              <a:t>Антибактериальная терапия</a:t>
            </a:r>
          </a:p>
        </p:txBody>
      </p:sp>
      <p:sp>
        <p:nvSpPr>
          <p:cNvPr id="230403" name="Rectangle 3"/>
          <p:cNvSpPr>
            <a:spLocks noGrp="1" noChangeArrowheads="1"/>
          </p:cNvSpPr>
          <p:nvPr>
            <p:ph type="body" idx="1"/>
          </p:nvPr>
        </p:nvSpPr>
        <p:spPr/>
        <p:txBody>
          <a:bodyPr/>
          <a:lstStyle/>
          <a:p>
            <a:pPr eaLnBrk="1" hangingPunct="1"/>
            <a:r>
              <a:rPr lang="ru-RU" sz="2800" dirty="0" smtClean="0"/>
              <a:t>Средняя длительность терапии составляет 7-8 суток</a:t>
            </a:r>
            <a:r>
              <a:rPr lang="en-US" sz="2800" i="1" dirty="0" smtClean="0"/>
              <a:t>.</a:t>
            </a:r>
            <a:r>
              <a:rPr lang="ru-RU" sz="2800" i="1" dirty="0" smtClean="0"/>
              <a:t> </a:t>
            </a:r>
            <a:r>
              <a:rPr lang="ru-RU" sz="2800" dirty="0" smtClean="0"/>
              <a:t>Более продолжительные курсы у </a:t>
            </a:r>
            <a:r>
              <a:rPr lang="ru-RU" sz="2800" dirty="0" err="1" smtClean="0"/>
              <a:t>б-х</a:t>
            </a:r>
            <a:r>
              <a:rPr lang="ru-RU" sz="2800" dirty="0" smtClean="0"/>
              <a:t> с сохраняющимся источником инфекции, </a:t>
            </a:r>
            <a:r>
              <a:rPr lang="ru-RU" sz="2800" dirty="0" err="1" smtClean="0"/>
              <a:t>нейтропенией</a:t>
            </a:r>
            <a:r>
              <a:rPr lang="ru-RU" sz="2800" dirty="0" smtClean="0"/>
              <a:t>, иммунологическими расстройствами</a:t>
            </a:r>
          </a:p>
        </p:txBody>
      </p:sp>
      <p:sp>
        <p:nvSpPr>
          <p:cNvPr id="30725" name="Line 5"/>
          <p:cNvSpPr>
            <a:spLocks noChangeShapeType="1"/>
          </p:cNvSpPr>
          <p:nvPr/>
        </p:nvSpPr>
        <p:spPr bwMode="auto">
          <a:xfrm>
            <a:off x="827088" y="1700213"/>
            <a:ext cx="7561262" cy="0"/>
          </a:xfrm>
          <a:prstGeom prst="line">
            <a:avLst/>
          </a:prstGeom>
          <a:noFill/>
          <a:ln w="57150">
            <a:solidFill>
              <a:schemeClr val="tx1"/>
            </a:solidFill>
            <a:round/>
            <a:headEnd/>
            <a:tailEnd/>
          </a:ln>
        </p:spPr>
        <p:txBody>
          <a:bodyPr/>
          <a:lstStyle/>
          <a:p>
            <a:endParaRPr lang="ru-RU"/>
          </a:p>
        </p:txBody>
      </p:sp>
      <p:sp>
        <p:nvSpPr>
          <p:cNvPr id="5" name="Text Box 4"/>
          <p:cNvSpPr txBox="1">
            <a:spLocks noChangeArrowheads="1"/>
          </p:cNvSpPr>
          <p:nvPr/>
        </p:nvSpPr>
        <p:spPr bwMode="auto">
          <a:xfrm>
            <a:off x="4504268" y="6457890"/>
            <a:ext cx="3246723" cy="400110"/>
          </a:xfrm>
          <a:prstGeom prst="rect">
            <a:avLst/>
          </a:prstGeom>
          <a:noFill/>
          <a:ln w="9525">
            <a:noFill/>
            <a:miter lim="800000"/>
            <a:headEnd/>
            <a:tailEnd/>
          </a:ln>
        </p:spPr>
        <p:txBody>
          <a:bodyPr wrap="none">
            <a:spAutoFit/>
          </a:bodyPr>
          <a:lstStyle/>
          <a:p>
            <a:r>
              <a:rPr lang="ru-RU" sz="2000" i="1" dirty="0">
                <a:solidFill>
                  <a:schemeClr val="accent1"/>
                </a:solidFill>
                <a:latin typeface="Arial" charset="0"/>
              </a:rPr>
              <a:t>Рекомендации </a:t>
            </a:r>
            <a:r>
              <a:rPr lang="en-US" sz="2000" i="1" dirty="0" smtClean="0">
                <a:solidFill>
                  <a:schemeClr val="accent1"/>
                </a:solidFill>
                <a:latin typeface="Arial" charset="0"/>
              </a:rPr>
              <a:t>SSC, 2012</a:t>
            </a:r>
            <a:endParaRPr lang="ru-RU" sz="2000" i="1" dirty="0">
              <a:solidFill>
                <a:schemeClr val="accent1"/>
              </a:solidFill>
              <a:latin typeface="Arial" charset="0"/>
            </a:endParaRPr>
          </a:p>
        </p:txBody>
      </p:sp>
    </p:spTree>
    <p:extLst>
      <p:ext uri="{BB962C8B-B14F-4D97-AF65-F5344CB8AC3E}">
        <p14:creationId xmlns:p14="http://schemas.microsoft.com/office/powerpoint/2010/main" val="118078272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ru-RU" smtClean="0"/>
              <a:t>Терапия тяжелого сепсиса:</a:t>
            </a:r>
            <a:endParaRPr lang="en-US" smtClean="0"/>
          </a:p>
        </p:txBody>
      </p:sp>
      <p:sp>
        <p:nvSpPr>
          <p:cNvPr id="691203" name="Rectangle 3"/>
          <p:cNvSpPr>
            <a:spLocks noGrp="1" noChangeArrowheads="1"/>
          </p:cNvSpPr>
          <p:nvPr>
            <p:ph type="body" sz="half" idx="1"/>
          </p:nvPr>
        </p:nvSpPr>
        <p:spPr>
          <a:xfrm>
            <a:off x="474663" y="1905000"/>
            <a:ext cx="4122737" cy="4267200"/>
          </a:xfrm>
        </p:spPr>
        <p:txBody>
          <a:bodyPr/>
          <a:lstStyle/>
          <a:p>
            <a:pPr eaLnBrk="1" hangingPunct="1">
              <a:lnSpc>
                <a:spcPct val="150000"/>
              </a:lnSpc>
              <a:buSzPct val="75000"/>
            </a:pPr>
            <a:r>
              <a:rPr lang="ru-RU" sz="2400" dirty="0" smtClean="0">
                <a:solidFill>
                  <a:schemeClr val="accent2"/>
                </a:solidFill>
              </a:rPr>
              <a:t>Контроль источника</a:t>
            </a:r>
            <a:endParaRPr lang="en-US" sz="2400" dirty="0" smtClean="0">
              <a:solidFill>
                <a:schemeClr val="accent2"/>
              </a:solidFill>
            </a:endParaRPr>
          </a:p>
          <a:p>
            <a:pPr eaLnBrk="1" hangingPunct="1">
              <a:lnSpc>
                <a:spcPct val="150000"/>
              </a:lnSpc>
              <a:buSzPct val="75000"/>
            </a:pPr>
            <a:r>
              <a:rPr lang="ru-RU" sz="2400" dirty="0">
                <a:solidFill>
                  <a:schemeClr val="accent2"/>
                </a:solidFill>
              </a:rPr>
              <a:t>Антибиотики</a:t>
            </a:r>
            <a:endParaRPr lang="en-US" sz="2400" dirty="0">
              <a:solidFill>
                <a:schemeClr val="accent2"/>
              </a:solidFill>
            </a:endParaRPr>
          </a:p>
          <a:p>
            <a:pPr eaLnBrk="1" hangingPunct="1">
              <a:lnSpc>
                <a:spcPct val="150000"/>
              </a:lnSpc>
              <a:buSzPct val="75000"/>
            </a:pPr>
            <a:r>
              <a:rPr lang="ru-RU" sz="2400" dirty="0" smtClean="0"/>
              <a:t>Ранняя целенаправленная терапия</a:t>
            </a:r>
          </a:p>
          <a:p>
            <a:pPr eaLnBrk="1" hangingPunct="1">
              <a:lnSpc>
                <a:spcPct val="150000"/>
              </a:lnSpc>
              <a:buSzPct val="75000"/>
            </a:pPr>
            <a:r>
              <a:rPr lang="ru-RU" sz="2400" dirty="0" smtClean="0">
                <a:solidFill>
                  <a:schemeClr val="accent2"/>
                </a:solidFill>
              </a:rPr>
              <a:t>ИВЛ</a:t>
            </a:r>
            <a:endParaRPr lang="en-US" sz="2400" dirty="0" smtClean="0">
              <a:solidFill>
                <a:schemeClr val="accent2"/>
              </a:solidFill>
            </a:endParaRPr>
          </a:p>
          <a:p>
            <a:pPr eaLnBrk="1" hangingPunct="1">
              <a:spcBef>
                <a:spcPct val="50000"/>
              </a:spcBef>
              <a:buSzPct val="75000"/>
            </a:pPr>
            <a:r>
              <a:rPr lang="ru-RU" sz="2400" dirty="0" smtClean="0">
                <a:solidFill>
                  <a:schemeClr val="accent2"/>
                </a:solidFill>
              </a:rPr>
              <a:t>Активированный протеин С</a:t>
            </a:r>
            <a:endParaRPr lang="en-US" sz="2400" dirty="0" smtClean="0">
              <a:solidFill>
                <a:schemeClr val="accent2"/>
              </a:solidFill>
            </a:endParaRPr>
          </a:p>
        </p:txBody>
      </p:sp>
      <p:sp>
        <p:nvSpPr>
          <p:cNvPr id="109572" name="Rectangle 4"/>
          <p:cNvSpPr>
            <a:spLocks noGrp="1" noChangeArrowheads="1"/>
          </p:cNvSpPr>
          <p:nvPr>
            <p:ph type="body" sz="half" idx="2"/>
          </p:nvPr>
        </p:nvSpPr>
        <p:spPr>
          <a:xfrm>
            <a:off x="4749800" y="1905000"/>
            <a:ext cx="4122738" cy="4267200"/>
          </a:xfrm>
        </p:spPr>
        <p:txBody>
          <a:bodyPr/>
          <a:lstStyle/>
          <a:p>
            <a:pPr eaLnBrk="1" hangingPunct="1">
              <a:lnSpc>
                <a:spcPct val="150000"/>
              </a:lnSpc>
              <a:buSzPct val="75000"/>
            </a:pPr>
            <a:r>
              <a:rPr lang="ru-RU" sz="2400" smtClean="0">
                <a:solidFill>
                  <a:schemeClr val="accent2"/>
                </a:solidFill>
              </a:rPr>
              <a:t>Иммунокоррекция</a:t>
            </a:r>
          </a:p>
          <a:p>
            <a:pPr eaLnBrk="1" hangingPunct="1">
              <a:lnSpc>
                <a:spcPct val="150000"/>
              </a:lnSpc>
              <a:buSzPct val="75000"/>
            </a:pPr>
            <a:r>
              <a:rPr lang="ru-RU" sz="2400" smtClean="0">
                <a:solidFill>
                  <a:schemeClr val="accent2"/>
                </a:solidFill>
              </a:rPr>
              <a:t>Адекватное питание</a:t>
            </a:r>
            <a:endParaRPr lang="en-US" sz="2400" smtClean="0">
              <a:solidFill>
                <a:schemeClr val="accent2"/>
              </a:solidFill>
            </a:endParaRPr>
          </a:p>
          <a:p>
            <a:pPr eaLnBrk="1" hangingPunct="1">
              <a:spcBef>
                <a:spcPct val="50000"/>
              </a:spcBef>
              <a:buSzPct val="75000"/>
            </a:pPr>
            <a:r>
              <a:rPr lang="ru-RU" sz="2400" smtClean="0">
                <a:solidFill>
                  <a:schemeClr val="accent2"/>
                </a:solidFill>
              </a:rPr>
              <a:t>Кортикостероиды</a:t>
            </a:r>
            <a:endParaRPr lang="en-US" sz="2400" smtClean="0">
              <a:solidFill>
                <a:schemeClr val="accent2"/>
              </a:solidFill>
            </a:endParaRPr>
          </a:p>
          <a:p>
            <a:pPr eaLnBrk="1" hangingPunct="1">
              <a:spcBef>
                <a:spcPct val="50000"/>
              </a:spcBef>
              <a:buSzPct val="75000"/>
            </a:pPr>
            <a:r>
              <a:rPr lang="ru-RU" sz="2400" smtClean="0">
                <a:solidFill>
                  <a:schemeClr val="accent2"/>
                </a:solidFill>
              </a:rPr>
              <a:t>Гликемия</a:t>
            </a:r>
          </a:p>
          <a:p>
            <a:pPr eaLnBrk="1" hangingPunct="1">
              <a:spcBef>
                <a:spcPct val="50000"/>
              </a:spcBef>
              <a:buSzPct val="75000"/>
            </a:pPr>
            <a:r>
              <a:rPr lang="ru-RU" sz="2400" smtClean="0">
                <a:solidFill>
                  <a:schemeClr val="accent2"/>
                </a:solidFill>
              </a:rPr>
              <a:t>Профилактика стресс- язв</a:t>
            </a:r>
          </a:p>
          <a:p>
            <a:pPr eaLnBrk="1" hangingPunct="1">
              <a:spcBef>
                <a:spcPct val="50000"/>
              </a:spcBef>
              <a:buSzPct val="75000"/>
            </a:pPr>
            <a:endParaRPr lang="en-US" sz="2400" smtClean="0">
              <a:solidFill>
                <a:schemeClr val="accent2"/>
              </a:solidFill>
            </a:endParaRPr>
          </a:p>
        </p:txBody>
      </p:sp>
      <p:sp>
        <p:nvSpPr>
          <p:cNvPr id="109573" name="Line 5"/>
          <p:cNvSpPr>
            <a:spLocks noChangeShapeType="1"/>
          </p:cNvSpPr>
          <p:nvPr/>
        </p:nvSpPr>
        <p:spPr bwMode="auto">
          <a:xfrm>
            <a:off x="755650" y="1700213"/>
            <a:ext cx="7345363" cy="0"/>
          </a:xfrm>
          <a:prstGeom prst="line">
            <a:avLst/>
          </a:prstGeom>
          <a:noFill/>
          <a:ln w="57150">
            <a:solidFill>
              <a:schemeClr val="tx1"/>
            </a:solidFill>
            <a:round/>
            <a:headEnd/>
            <a:tailEnd/>
          </a:ln>
        </p:spPr>
        <p:txBody>
          <a:bodyPr/>
          <a:lstStyle/>
          <a:p>
            <a:endParaRPr lang="ru-RU"/>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childTnLst>
                                    <p:anim calcmode="discrete" valueType="str">
                                      <p:cBhvr>
                                        <p:cTn id="6" dur="1000" fill="hold"/>
                                        <p:tgtEl>
                                          <p:spTgt spid="691203">
                                            <p:txEl>
                                              <p:pRg st="2" end="2"/>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ru-RU" sz="4000" smtClean="0"/>
              <a:t>Первичная реанимация</a:t>
            </a:r>
            <a:br>
              <a:rPr lang="ru-RU" sz="4000" smtClean="0"/>
            </a:br>
            <a:r>
              <a:rPr lang="ru-RU" sz="4000" smtClean="0"/>
              <a:t>(</a:t>
            </a:r>
            <a:r>
              <a:rPr lang="ru-RU" sz="3200" smtClean="0"/>
              <a:t>первые 6 часов</a:t>
            </a:r>
            <a:r>
              <a:rPr lang="ru-RU" sz="4000" smtClean="0"/>
              <a:t>)</a:t>
            </a:r>
          </a:p>
        </p:txBody>
      </p:sp>
      <p:sp>
        <p:nvSpPr>
          <p:cNvPr id="110595" name="Rectangle 3"/>
          <p:cNvSpPr>
            <a:spLocks noGrp="1" noChangeArrowheads="1"/>
          </p:cNvSpPr>
          <p:nvPr>
            <p:ph type="body" idx="1"/>
          </p:nvPr>
        </p:nvSpPr>
        <p:spPr/>
        <p:txBody>
          <a:bodyPr/>
          <a:lstStyle/>
          <a:p>
            <a:pPr eaLnBrk="1" hangingPunct="1"/>
            <a:r>
              <a:rPr lang="ru-RU" smtClean="0"/>
              <a:t>ЦВД – 8 – 12 мм.рт.ст.</a:t>
            </a:r>
          </a:p>
          <a:p>
            <a:pPr eaLnBrk="1" hangingPunct="1"/>
            <a:r>
              <a:rPr lang="ru-RU" smtClean="0"/>
              <a:t>САД </a:t>
            </a:r>
            <a:r>
              <a:rPr lang="ru-RU" smtClean="0">
                <a:cs typeface="Times New Roman" pitchFamily="18" charset="0"/>
              </a:rPr>
              <a:t>≥ 65 мм.рт.ст.</a:t>
            </a:r>
          </a:p>
          <a:p>
            <a:pPr eaLnBrk="1" hangingPunct="1"/>
            <a:r>
              <a:rPr lang="ru-RU" smtClean="0">
                <a:cs typeface="Times New Roman" pitchFamily="18" charset="0"/>
              </a:rPr>
              <a:t>Диурез ≥ 0,5 мл/кг.час</a:t>
            </a:r>
          </a:p>
          <a:p>
            <a:pPr eaLnBrk="1" hangingPunct="1"/>
            <a:r>
              <a:rPr lang="en-US" smtClean="0">
                <a:cs typeface="Times New Roman" pitchFamily="18" charset="0"/>
              </a:rPr>
              <a:t>Sat</a:t>
            </a:r>
            <a:r>
              <a:rPr lang="en-US" baseline="-25000" smtClean="0">
                <a:cs typeface="Times New Roman" pitchFamily="18" charset="0"/>
              </a:rPr>
              <a:t>v</a:t>
            </a:r>
            <a:r>
              <a:rPr lang="en-US" smtClean="0">
                <a:cs typeface="Times New Roman" pitchFamily="18" charset="0"/>
              </a:rPr>
              <a:t>O</a:t>
            </a:r>
            <a:r>
              <a:rPr lang="en-US" baseline="-25000" smtClean="0">
                <a:cs typeface="Times New Roman" pitchFamily="18" charset="0"/>
              </a:rPr>
              <a:t>2</a:t>
            </a:r>
            <a:r>
              <a:rPr lang="en-US" smtClean="0">
                <a:cs typeface="Times New Roman" pitchFamily="18" charset="0"/>
              </a:rPr>
              <a:t> </a:t>
            </a:r>
            <a:r>
              <a:rPr lang="ru-RU" smtClean="0">
                <a:cs typeface="Times New Roman" pitchFamily="18" charset="0"/>
              </a:rPr>
              <a:t>≥</a:t>
            </a:r>
            <a:r>
              <a:rPr lang="en-US" smtClean="0">
                <a:cs typeface="Times New Roman" pitchFamily="18" charset="0"/>
              </a:rPr>
              <a:t> 70%</a:t>
            </a:r>
            <a:endParaRPr lang="ru-RU" smtClean="0">
              <a:cs typeface="Times New Roman" pitchFamily="18" charset="0"/>
            </a:endParaRPr>
          </a:p>
          <a:p>
            <a:pPr eaLnBrk="1" hangingPunct="1"/>
            <a:endParaRPr lang="ru-RU" smtClean="0"/>
          </a:p>
        </p:txBody>
      </p:sp>
      <p:sp>
        <p:nvSpPr>
          <p:cNvPr id="110596" name="Line 4"/>
          <p:cNvSpPr>
            <a:spLocks noChangeShapeType="1"/>
          </p:cNvSpPr>
          <p:nvPr/>
        </p:nvSpPr>
        <p:spPr bwMode="auto">
          <a:xfrm>
            <a:off x="827088" y="1916113"/>
            <a:ext cx="7416800" cy="0"/>
          </a:xfrm>
          <a:prstGeom prst="line">
            <a:avLst/>
          </a:prstGeom>
          <a:noFill/>
          <a:ln w="57150">
            <a:solidFill>
              <a:schemeClr val="tx1"/>
            </a:solidFill>
            <a:round/>
            <a:headEnd/>
            <a:tailEnd/>
          </a:ln>
        </p:spPr>
        <p:txBody>
          <a:bodyPr/>
          <a:lstStyle/>
          <a:p>
            <a:endParaRPr lang="ru-RU"/>
          </a:p>
        </p:txBody>
      </p:sp>
      <p:sp>
        <p:nvSpPr>
          <p:cNvPr id="110597" name="Text Box 5"/>
          <p:cNvSpPr txBox="1">
            <a:spLocks noChangeArrowheads="1"/>
          </p:cNvSpPr>
          <p:nvPr/>
        </p:nvSpPr>
        <p:spPr bwMode="auto">
          <a:xfrm>
            <a:off x="4859338" y="4797425"/>
            <a:ext cx="2443162" cy="579438"/>
          </a:xfrm>
          <a:prstGeom prst="rect">
            <a:avLst/>
          </a:prstGeom>
          <a:noFill/>
          <a:ln w="9525">
            <a:noFill/>
            <a:miter lim="800000"/>
            <a:headEnd/>
            <a:tailEnd/>
          </a:ln>
        </p:spPr>
        <p:txBody>
          <a:bodyPr wrap="none">
            <a:spAutoFit/>
          </a:bodyPr>
          <a:lstStyle/>
          <a:p>
            <a:pPr algn="l"/>
            <a:r>
              <a:rPr lang="ru-RU" sz="3200">
                <a:solidFill>
                  <a:schemeClr val="accent1"/>
                </a:solidFill>
                <a:latin typeface="Arial" charset="0"/>
              </a:rPr>
              <a:t>Уровень "В"</a:t>
            </a:r>
          </a:p>
        </p:txBody>
      </p:sp>
      <p:sp>
        <p:nvSpPr>
          <p:cNvPr id="110598" name="Text Box 6"/>
          <p:cNvSpPr txBox="1">
            <a:spLocks noChangeArrowheads="1"/>
          </p:cNvSpPr>
          <p:nvPr/>
        </p:nvSpPr>
        <p:spPr bwMode="auto">
          <a:xfrm>
            <a:off x="2987675" y="5589588"/>
            <a:ext cx="5961063" cy="366712"/>
          </a:xfrm>
          <a:prstGeom prst="rect">
            <a:avLst/>
          </a:prstGeom>
          <a:noFill/>
          <a:ln w="9525">
            <a:noFill/>
            <a:miter lim="800000"/>
            <a:headEnd/>
            <a:tailEnd/>
          </a:ln>
        </p:spPr>
        <p:txBody>
          <a:bodyPr wrap="none">
            <a:spAutoFit/>
          </a:bodyPr>
          <a:lstStyle/>
          <a:p>
            <a:pPr algn="l"/>
            <a:r>
              <a:rPr kumimoji="1" lang="ru-RU" sz="1800" i="1">
                <a:solidFill>
                  <a:srgbClr val="FFCC00"/>
                </a:solidFill>
                <a:latin typeface="Arial" charset="0"/>
              </a:rPr>
              <a:t>снижение 28 дневной летальности с 49.2% до 33.3%</a:t>
            </a:r>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r>
              <a:rPr lang="ru-RU" sz="4000" smtClean="0"/>
              <a:t>Первичная реанимация</a:t>
            </a:r>
            <a:br>
              <a:rPr lang="ru-RU" sz="4000" smtClean="0"/>
            </a:br>
            <a:r>
              <a:rPr lang="ru-RU" sz="4000" smtClean="0"/>
              <a:t>(</a:t>
            </a:r>
            <a:r>
              <a:rPr lang="ru-RU" sz="3200" smtClean="0"/>
              <a:t>первые 6 часов</a:t>
            </a:r>
            <a:r>
              <a:rPr lang="ru-RU" sz="4000" smtClean="0"/>
              <a:t>)</a:t>
            </a:r>
          </a:p>
        </p:txBody>
      </p:sp>
      <p:sp>
        <p:nvSpPr>
          <p:cNvPr id="111619" name="Rectangle 3"/>
          <p:cNvSpPr>
            <a:spLocks noGrp="1" noChangeArrowheads="1"/>
          </p:cNvSpPr>
          <p:nvPr>
            <p:ph type="body" idx="1"/>
          </p:nvPr>
        </p:nvSpPr>
        <p:spPr/>
        <p:txBody>
          <a:bodyPr/>
          <a:lstStyle/>
          <a:p>
            <a:pPr eaLnBrk="1" hangingPunct="1"/>
            <a:r>
              <a:rPr lang="ru-RU" smtClean="0"/>
              <a:t>ЦВД – 8 – 12 мм.рт.ст.</a:t>
            </a:r>
          </a:p>
          <a:p>
            <a:pPr eaLnBrk="1" hangingPunct="1"/>
            <a:r>
              <a:rPr lang="en-US" smtClean="0">
                <a:cs typeface="Times New Roman" pitchFamily="18" charset="0"/>
              </a:rPr>
              <a:t>Sat</a:t>
            </a:r>
            <a:r>
              <a:rPr lang="en-US" baseline="-25000" smtClean="0">
                <a:cs typeface="Times New Roman" pitchFamily="18" charset="0"/>
              </a:rPr>
              <a:t>v</a:t>
            </a:r>
            <a:r>
              <a:rPr lang="en-US" smtClean="0">
                <a:cs typeface="Times New Roman" pitchFamily="18" charset="0"/>
              </a:rPr>
              <a:t> O</a:t>
            </a:r>
            <a:r>
              <a:rPr lang="en-US" baseline="-25000" smtClean="0">
                <a:cs typeface="Times New Roman" pitchFamily="18" charset="0"/>
              </a:rPr>
              <a:t>2</a:t>
            </a:r>
            <a:r>
              <a:rPr lang="en-US" smtClean="0">
                <a:cs typeface="Times New Roman" pitchFamily="18" charset="0"/>
              </a:rPr>
              <a:t> &lt; 70%</a:t>
            </a:r>
            <a:endParaRPr lang="ru-RU" smtClean="0">
              <a:cs typeface="Times New Roman" pitchFamily="18" charset="0"/>
            </a:endParaRPr>
          </a:p>
          <a:p>
            <a:pPr eaLnBrk="1" hangingPunct="1">
              <a:buFontTx/>
              <a:buNone/>
            </a:pPr>
            <a:r>
              <a:rPr lang="en-US" smtClean="0"/>
              <a:t>	+ </a:t>
            </a:r>
            <a:r>
              <a:rPr lang="ru-RU" smtClean="0"/>
              <a:t>трансфузия эритроцитов  </a:t>
            </a:r>
            <a:r>
              <a:rPr lang="en-US" smtClean="0"/>
              <a:t>Ht </a:t>
            </a:r>
            <a:r>
              <a:rPr lang="ru-RU" smtClean="0">
                <a:cs typeface="Times New Roman" pitchFamily="18" charset="0"/>
              </a:rPr>
              <a:t>≥</a:t>
            </a:r>
            <a:r>
              <a:rPr lang="en-US" smtClean="0">
                <a:cs typeface="Times New Roman" pitchFamily="18" charset="0"/>
              </a:rPr>
              <a:t>30% </a:t>
            </a:r>
            <a:r>
              <a:rPr lang="ru-RU" smtClean="0">
                <a:cs typeface="Times New Roman" pitchFamily="18" charset="0"/>
              </a:rPr>
              <a:t>и инфузия добутамина 20 мкг/кг.мин</a:t>
            </a:r>
          </a:p>
        </p:txBody>
      </p:sp>
      <p:sp>
        <p:nvSpPr>
          <p:cNvPr id="111620" name="Line 4"/>
          <p:cNvSpPr>
            <a:spLocks noChangeShapeType="1"/>
          </p:cNvSpPr>
          <p:nvPr/>
        </p:nvSpPr>
        <p:spPr bwMode="auto">
          <a:xfrm>
            <a:off x="827088" y="1916113"/>
            <a:ext cx="7416800" cy="0"/>
          </a:xfrm>
          <a:prstGeom prst="line">
            <a:avLst/>
          </a:prstGeom>
          <a:noFill/>
          <a:ln w="57150">
            <a:solidFill>
              <a:schemeClr val="tx1"/>
            </a:solidFill>
            <a:round/>
            <a:headEnd/>
            <a:tailEnd/>
          </a:ln>
        </p:spPr>
        <p:txBody>
          <a:bodyPr/>
          <a:lstStyle/>
          <a:p>
            <a:endParaRPr lang="ru-RU"/>
          </a:p>
        </p:txBody>
      </p:sp>
      <p:sp>
        <p:nvSpPr>
          <p:cNvPr id="111621" name="Text Box 5"/>
          <p:cNvSpPr txBox="1">
            <a:spLocks noChangeArrowheads="1"/>
          </p:cNvSpPr>
          <p:nvPr/>
        </p:nvSpPr>
        <p:spPr bwMode="auto">
          <a:xfrm>
            <a:off x="4859338" y="4797425"/>
            <a:ext cx="2443162" cy="579438"/>
          </a:xfrm>
          <a:prstGeom prst="rect">
            <a:avLst/>
          </a:prstGeom>
          <a:noFill/>
          <a:ln w="9525">
            <a:noFill/>
            <a:miter lim="800000"/>
            <a:headEnd/>
            <a:tailEnd/>
          </a:ln>
        </p:spPr>
        <p:txBody>
          <a:bodyPr wrap="none">
            <a:spAutoFit/>
          </a:bodyPr>
          <a:lstStyle/>
          <a:p>
            <a:pPr algn="l"/>
            <a:r>
              <a:rPr lang="ru-RU" sz="3200">
                <a:solidFill>
                  <a:schemeClr val="accent1"/>
                </a:solidFill>
                <a:latin typeface="Arial" charset="0"/>
              </a:rPr>
              <a:t>Уровень "В"</a:t>
            </a:r>
          </a:p>
        </p:txBody>
      </p:sp>
      <p:sp>
        <p:nvSpPr>
          <p:cNvPr id="111622" name="Text Box 6"/>
          <p:cNvSpPr txBox="1">
            <a:spLocks noChangeArrowheads="1"/>
          </p:cNvSpPr>
          <p:nvPr/>
        </p:nvSpPr>
        <p:spPr bwMode="auto">
          <a:xfrm>
            <a:off x="2339975" y="5589588"/>
            <a:ext cx="5961063" cy="366712"/>
          </a:xfrm>
          <a:prstGeom prst="rect">
            <a:avLst/>
          </a:prstGeom>
          <a:noFill/>
          <a:ln w="9525">
            <a:noFill/>
            <a:miter lim="800000"/>
            <a:headEnd/>
            <a:tailEnd/>
          </a:ln>
        </p:spPr>
        <p:txBody>
          <a:bodyPr wrap="none">
            <a:spAutoFit/>
          </a:bodyPr>
          <a:lstStyle/>
          <a:p>
            <a:pPr algn="l"/>
            <a:r>
              <a:rPr kumimoji="1" lang="ru-RU" sz="1800" i="1">
                <a:solidFill>
                  <a:srgbClr val="FFCC00"/>
                </a:solidFill>
                <a:latin typeface="Arial" charset="0"/>
              </a:rPr>
              <a:t>снижение 28 дневной летальности с 49.2% до 33.3%</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ru-RU" smtClean="0"/>
              <a:t>Тяжелый сепсис</a:t>
            </a:r>
          </a:p>
        </p:txBody>
      </p:sp>
      <p:sp>
        <p:nvSpPr>
          <p:cNvPr id="29699" name="Rectangle 3"/>
          <p:cNvSpPr>
            <a:spLocks noGrp="1" noChangeArrowheads="1"/>
          </p:cNvSpPr>
          <p:nvPr>
            <p:ph type="body" idx="1"/>
          </p:nvPr>
        </p:nvSpPr>
        <p:spPr/>
        <p:txBody>
          <a:bodyPr/>
          <a:lstStyle/>
          <a:p>
            <a:pPr eaLnBrk="1" hangingPunct="1"/>
            <a:r>
              <a:rPr lang="ru-RU" dirty="0"/>
              <a:t>Очаг инфекции</a:t>
            </a:r>
          </a:p>
          <a:p>
            <a:pPr eaLnBrk="1" hangingPunct="1"/>
            <a:r>
              <a:rPr lang="ru-RU" dirty="0" smtClean="0"/>
              <a:t>Системная воспалительная реакция</a:t>
            </a:r>
          </a:p>
          <a:p>
            <a:pPr eaLnBrk="1" hangingPunct="1"/>
            <a:r>
              <a:rPr lang="ru-RU" dirty="0" smtClean="0"/>
              <a:t>Органная недостаточность</a:t>
            </a:r>
          </a:p>
        </p:txBody>
      </p:sp>
      <p:sp>
        <p:nvSpPr>
          <p:cNvPr id="29700" name="Line 4"/>
          <p:cNvSpPr>
            <a:spLocks noChangeShapeType="1"/>
          </p:cNvSpPr>
          <p:nvPr/>
        </p:nvSpPr>
        <p:spPr bwMode="auto">
          <a:xfrm>
            <a:off x="1187450" y="1700213"/>
            <a:ext cx="6553200" cy="0"/>
          </a:xfrm>
          <a:prstGeom prst="line">
            <a:avLst/>
          </a:prstGeom>
          <a:noFill/>
          <a:ln w="57150">
            <a:solidFill>
              <a:schemeClr val="tx1"/>
            </a:solidFill>
            <a:round/>
            <a:headEnd/>
            <a:tailEnd/>
          </a:ln>
        </p:spPr>
        <p:txBody>
          <a:bodyPr/>
          <a:lstStyle/>
          <a:p>
            <a:endParaRPr lang="ru-RU"/>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r>
              <a:rPr lang="ru-RU"/>
              <a:t>Терапия тяжелого сепсиса:</a:t>
            </a:r>
            <a:endParaRPr lang="en-US"/>
          </a:p>
        </p:txBody>
      </p:sp>
      <p:sp>
        <p:nvSpPr>
          <p:cNvPr id="278531" name="Rectangle 3"/>
          <p:cNvSpPr>
            <a:spLocks noGrp="1" noChangeArrowheads="1"/>
          </p:cNvSpPr>
          <p:nvPr>
            <p:ph type="body" sz="half" idx="1"/>
          </p:nvPr>
        </p:nvSpPr>
        <p:spPr>
          <a:xfrm>
            <a:off x="474663" y="1905000"/>
            <a:ext cx="4122737" cy="4267200"/>
          </a:xfrm>
        </p:spPr>
        <p:txBody>
          <a:bodyPr/>
          <a:lstStyle/>
          <a:p>
            <a:pPr>
              <a:lnSpc>
                <a:spcPct val="150000"/>
              </a:lnSpc>
              <a:buSzPct val="75000"/>
            </a:pPr>
            <a:r>
              <a:rPr lang="ru-RU">
                <a:solidFill>
                  <a:schemeClr val="accent2"/>
                </a:solidFill>
              </a:rPr>
              <a:t>Контроль источника</a:t>
            </a:r>
            <a:endParaRPr lang="en-US">
              <a:solidFill>
                <a:schemeClr val="accent2"/>
              </a:solidFill>
            </a:endParaRPr>
          </a:p>
          <a:p>
            <a:pPr>
              <a:lnSpc>
                <a:spcPct val="150000"/>
              </a:lnSpc>
              <a:buSzPct val="75000"/>
            </a:pPr>
            <a:r>
              <a:rPr lang="ru-RU">
                <a:solidFill>
                  <a:schemeClr val="accent2"/>
                </a:solidFill>
              </a:rPr>
              <a:t>Гемодинамика</a:t>
            </a:r>
          </a:p>
          <a:p>
            <a:pPr>
              <a:lnSpc>
                <a:spcPct val="150000"/>
              </a:lnSpc>
              <a:buSzPct val="75000"/>
            </a:pPr>
            <a:r>
              <a:rPr lang="ru-RU">
                <a:solidFill>
                  <a:schemeClr val="accent2"/>
                </a:solidFill>
              </a:rPr>
              <a:t>Антибиотики</a:t>
            </a:r>
            <a:endParaRPr lang="en-US">
              <a:solidFill>
                <a:schemeClr val="accent2"/>
              </a:solidFill>
            </a:endParaRPr>
          </a:p>
          <a:p>
            <a:pPr>
              <a:lnSpc>
                <a:spcPct val="150000"/>
              </a:lnSpc>
              <a:buSzPct val="75000"/>
            </a:pPr>
            <a:r>
              <a:rPr lang="ru-RU"/>
              <a:t>ИВЛ</a:t>
            </a:r>
            <a:endParaRPr lang="en-US"/>
          </a:p>
          <a:p>
            <a:pPr>
              <a:spcBef>
                <a:spcPct val="50000"/>
              </a:spcBef>
              <a:buSzPct val="75000"/>
            </a:pPr>
            <a:r>
              <a:rPr lang="ru-RU">
                <a:solidFill>
                  <a:schemeClr val="accent2"/>
                </a:solidFill>
              </a:rPr>
              <a:t>Активированный протеин С</a:t>
            </a:r>
            <a:endParaRPr lang="en-US">
              <a:solidFill>
                <a:schemeClr val="accent2"/>
              </a:solidFill>
            </a:endParaRPr>
          </a:p>
        </p:txBody>
      </p:sp>
      <p:sp>
        <p:nvSpPr>
          <p:cNvPr id="278532" name="Rectangle 4"/>
          <p:cNvSpPr>
            <a:spLocks noGrp="1" noChangeArrowheads="1"/>
          </p:cNvSpPr>
          <p:nvPr>
            <p:ph type="body" sz="half" idx="2"/>
          </p:nvPr>
        </p:nvSpPr>
        <p:spPr>
          <a:xfrm>
            <a:off x="4749800" y="1905000"/>
            <a:ext cx="4122738" cy="4267200"/>
          </a:xfrm>
        </p:spPr>
        <p:txBody>
          <a:bodyPr/>
          <a:lstStyle/>
          <a:p>
            <a:pPr>
              <a:lnSpc>
                <a:spcPct val="150000"/>
              </a:lnSpc>
              <a:buSzPct val="75000"/>
            </a:pPr>
            <a:r>
              <a:rPr lang="ru-RU">
                <a:solidFill>
                  <a:schemeClr val="accent2"/>
                </a:solidFill>
              </a:rPr>
              <a:t>Иммунокоррекция</a:t>
            </a:r>
          </a:p>
          <a:p>
            <a:pPr>
              <a:lnSpc>
                <a:spcPct val="150000"/>
              </a:lnSpc>
              <a:buSzPct val="75000"/>
            </a:pPr>
            <a:r>
              <a:rPr lang="ru-RU">
                <a:solidFill>
                  <a:schemeClr val="accent2"/>
                </a:solidFill>
              </a:rPr>
              <a:t>Адекватное питание</a:t>
            </a:r>
            <a:endParaRPr lang="en-US">
              <a:solidFill>
                <a:schemeClr val="accent2"/>
              </a:solidFill>
            </a:endParaRPr>
          </a:p>
          <a:p>
            <a:pPr>
              <a:spcBef>
                <a:spcPct val="50000"/>
              </a:spcBef>
              <a:buSzPct val="75000"/>
            </a:pPr>
            <a:r>
              <a:rPr lang="ru-RU">
                <a:solidFill>
                  <a:schemeClr val="accent2"/>
                </a:solidFill>
              </a:rPr>
              <a:t>Кортикостероиды</a:t>
            </a:r>
            <a:endParaRPr lang="en-US">
              <a:solidFill>
                <a:schemeClr val="accent2"/>
              </a:solidFill>
            </a:endParaRPr>
          </a:p>
          <a:p>
            <a:pPr>
              <a:spcBef>
                <a:spcPct val="50000"/>
              </a:spcBef>
              <a:buSzPct val="75000"/>
            </a:pPr>
            <a:r>
              <a:rPr lang="ru-RU">
                <a:solidFill>
                  <a:schemeClr val="accent2"/>
                </a:solidFill>
              </a:rPr>
              <a:t>Гликемия</a:t>
            </a:r>
          </a:p>
          <a:p>
            <a:pPr>
              <a:spcBef>
                <a:spcPct val="50000"/>
              </a:spcBef>
              <a:buSzPct val="75000"/>
            </a:pPr>
            <a:r>
              <a:rPr lang="ru-RU">
                <a:solidFill>
                  <a:schemeClr val="accent2"/>
                </a:solidFill>
              </a:rPr>
              <a:t>Профилактика стресс- язв</a:t>
            </a:r>
          </a:p>
          <a:p>
            <a:pPr>
              <a:spcBef>
                <a:spcPct val="50000"/>
              </a:spcBef>
              <a:buSzPct val="75000"/>
            </a:pPr>
            <a:endParaRPr lang="en-US">
              <a:solidFill>
                <a:schemeClr val="accent2"/>
              </a:solidFill>
            </a:endParaRPr>
          </a:p>
        </p:txBody>
      </p:sp>
      <p:sp>
        <p:nvSpPr>
          <p:cNvPr id="278533" name="Line 5"/>
          <p:cNvSpPr>
            <a:spLocks noChangeShapeType="1"/>
          </p:cNvSpPr>
          <p:nvPr/>
        </p:nvSpPr>
        <p:spPr bwMode="auto">
          <a:xfrm>
            <a:off x="755650" y="1700213"/>
            <a:ext cx="7345363" cy="0"/>
          </a:xfrm>
          <a:prstGeom prst="line">
            <a:avLst/>
          </a:prstGeom>
          <a:noFill/>
          <a:ln w="57150">
            <a:solidFill>
              <a:schemeClr val="tx1"/>
            </a:solidFill>
            <a:round/>
            <a:headEnd/>
            <a:tailEnd/>
          </a:ln>
          <a:effectLst/>
        </p:spPr>
        <p:txBody>
          <a:bodyPr/>
          <a:lstStyle/>
          <a:p>
            <a:endParaRPr lang="ru-RU" smtClean="0">
              <a:solidFill>
                <a:srgbClr val="FFFFFF"/>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endCondLst>
                                    <p:cond evt="onNext" delay="0">
                                      <p:tgtEl>
                                        <p:sldTgt/>
                                      </p:tgtEl>
                                    </p:cond>
                                  </p:endCondLst>
                                  <p:childTnLst>
                                    <p:anim calcmode="discrete" valueType="str">
                                      <p:cBhvr>
                                        <p:cTn id="6" dur="1000" fill="hold"/>
                                        <p:tgtEl>
                                          <p:spTgt spid="278531">
                                            <p:txEl>
                                              <p:pRg st="3" end="3"/>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p:txBody>
          <a:bodyPr/>
          <a:lstStyle/>
          <a:p>
            <a:r>
              <a:rPr lang="ru-RU"/>
              <a:t>ИВЛ при сепсисе</a:t>
            </a:r>
          </a:p>
        </p:txBody>
      </p:sp>
      <p:sp>
        <p:nvSpPr>
          <p:cNvPr id="280579" name="Rectangle 3"/>
          <p:cNvSpPr>
            <a:spLocks noGrp="1" noChangeArrowheads="1"/>
          </p:cNvSpPr>
          <p:nvPr>
            <p:ph type="body" idx="1"/>
          </p:nvPr>
        </p:nvSpPr>
        <p:spPr/>
        <p:txBody>
          <a:bodyPr/>
          <a:lstStyle/>
          <a:p>
            <a:r>
              <a:rPr lang="ru-RU"/>
              <a:t>Пиковое давление в-н путях </a:t>
            </a:r>
            <a:r>
              <a:rPr lang="ru-RU">
                <a:cs typeface="Times New Roman" pitchFamily="18" charset="0"/>
              </a:rPr>
              <a:t>≤ 35 см в.ст.</a:t>
            </a:r>
          </a:p>
          <a:p>
            <a:r>
              <a:rPr lang="en-US">
                <a:cs typeface="Times New Roman" pitchFamily="18" charset="0"/>
              </a:rPr>
              <a:t>Fi O</a:t>
            </a:r>
            <a:r>
              <a:rPr lang="en-US" baseline="-25000">
                <a:cs typeface="Times New Roman" pitchFamily="18" charset="0"/>
              </a:rPr>
              <a:t>2</a:t>
            </a:r>
            <a:r>
              <a:rPr lang="en-US">
                <a:cs typeface="Times New Roman" pitchFamily="18" charset="0"/>
              </a:rPr>
              <a:t> &lt; 0,6</a:t>
            </a:r>
          </a:p>
          <a:p>
            <a:r>
              <a:rPr lang="ru-RU">
                <a:cs typeface="Times New Roman" pitchFamily="18" charset="0"/>
              </a:rPr>
              <a:t>ДО </a:t>
            </a:r>
            <a:r>
              <a:rPr lang="en-US">
                <a:cs typeface="Times New Roman" pitchFamily="18" charset="0"/>
              </a:rPr>
              <a:t>&lt;</a:t>
            </a:r>
            <a:r>
              <a:rPr lang="ru-RU">
                <a:cs typeface="Times New Roman" pitchFamily="18" charset="0"/>
              </a:rPr>
              <a:t> 6 мл/кг</a:t>
            </a:r>
          </a:p>
          <a:p>
            <a:r>
              <a:rPr lang="en-US">
                <a:cs typeface="Times New Roman" pitchFamily="18" charset="0"/>
              </a:rPr>
              <a:t>Prone position</a:t>
            </a:r>
            <a:endParaRPr lang="ru-RU">
              <a:cs typeface="Times New Roman" pitchFamily="18" charset="0"/>
            </a:endParaRPr>
          </a:p>
        </p:txBody>
      </p:sp>
      <p:sp>
        <p:nvSpPr>
          <p:cNvPr id="280580" name="Line 4"/>
          <p:cNvSpPr>
            <a:spLocks noChangeShapeType="1"/>
          </p:cNvSpPr>
          <p:nvPr/>
        </p:nvSpPr>
        <p:spPr bwMode="auto">
          <a:xfrm>
            <a:off x="827088" y="1700213"/>
            <a:ext cx="7705725" cy="0"/>
          </a:xfrm>
          <a:prstGeom prst="line">
            <a:avLst/>
          </a:prstGeom>
          <a:noFill/>
          <a:ln w="38100">
            <a:solidFill>
              <a:schemeClr val="tx1"/>
            </a:solidFill>
            <a:round/>
            <a:headEnd/>
            <a:tailEnd/>
          </a:ln>
          <a:effectLst/>
        </p:spPr>
        <p:txBody>
          <a:bodyPr/>
          <a:lstStyle/>
          <a:p>
            <a:endParaRPr lang="ru-RU" smtClean="0">
              <a:solidFill>
                <a:srgbClr val="FFFFFF"/>
              </a:solidFill>
            </a:endParaRPr>
          </a:p>
        </p:txBody>
      </p:sp>
      <p:sp>
        <p:nvSpPr>
          <p:cNvPr id="280581" name="Rectangle 5"/>
          <p:cNvSpPr>
            <a:spLocks noChangeArrowheads="1"/>
          </p:cNvSpPr>
          <p:nvPr/>
        </p:nvSpPr>
        <p:spPr bwMode="auto">
          <a:xfrm>
            <a:off x="5076825" y="5084763"/>
            <a:ext cx="3575050" cy="457200"/>
          </a:xfrm>
          <a:prstGeom prst="rect">
            <a:avLst/>
          </a:prstGeom>
          <a:noFill/>
          <a:ln w="9525">
            <a:noFill/>
            <a:miter lim="800000"/>
            <a:headEnd/>
            <a:tailEnd/>
          </a:ln>
          <a:effectLst/>
        </p:spPr>
        <p:txBody>
          <a:bodyPr wrap="none">
            <a:spAutoFit/>
          </a:bodyPr>
          <a:lstStyle/>
          <a:p>
            <a:pPr algn="l"/>
            <a:r>
              <a:rPr lang="ru-RU" i="1" smtClean="0">
                <a:solidFill>
                  <a:srgbClr val="FF9900"/>
                </a:solidFill>
              </a:rPr>
              <a:t>Рекомендация уровня </a:t>
            </a:r>
            <a:r>
              <a:rPr lang="en-US" i="1" smtClean="0">
                <a:solidFill>
                  <a:srgbClr val="FF9900"/>
                </a:solidFill>
              </a:rPr>
              <a:t>“A”</a:t>
            </a:r>
            <a:endParaRPr lang="ru-RU" i="1" smtClean="0">
              <a:solidFill>
                <a:srgbClr val="FF9900"/>
              </a:solidFill>
            </a:endParaRPr>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p:txBody>
          <a:bodyPr/>
          <a:lstStyle/>
          <a:p>
            <a:r>
              <a:rPr lang="ru-RU"/>
              <a:t>ИВЛ при сепсисе</a:t>
            </a:r>
          </a:p>
        </p:txBody>
      </p:sp>
      <p:sp>
        <p:nvSpPr>
          <p:cNvPr id="281603" name="Rectangle 3"/>
          <p:cNvSpPr>
            <a:spLocks noGrp="1" noChangeArrowheads="1"/>
          </p:cNvSpPr>
          <p:nvPr>
            <p:ph type="body" idx="1"/>
          </p:nvPr>
        </p:nvSpPr>
        <p:spPr/>
        <p:txBody>
          <a:bodyPr/>
          <a:lstStyle/>
          <a:p>
            <a:r>
              <a:rPr lang="en-US"/>
              <a:t>800 </a:t>
            </a:r>
            <a:r>
              <a:rPr lang="ru-RU"/>
              <a:t>б-х с доказанным </a:t>
            </a:r>
            <a:r>
              <a:rPr lang="en-US"/>
              <a:t>ARDS</a:t>
            </a:r>
            <a:endParaRPr lang="en-US">
              <a:cs typeface="Times New Roman" pitchFamily="18" charset="0"/>
            </a:endParaRPr>
          </a:p>
          <a:p>
            <a:r>
              <a:rPr lang="ru-RU">
                <a:cs typeface="Times New Roman" pitchFamily="18" charset="0"/>
              </a:rPr>
              <a:t>ДО = 6 мл/кг</a:t>
            </a:r>
            <a:r>
              <a:rPr lang="en-US">
                <a:cs typeface="Times New Roman" pitchFamily="18" charset="0"/>
              </a:rPr>
              <a:t> </a:t>
            </a:r>
            <a:r>
              <a:rPr lang="ru-RU">
                <a:cs typeface="Times New Roman" pitchFamily="18" charset="0"/>
              </a:rPr>
              <a:t>и ДО = 12 мл/кг</a:t>
            </a:r>
          </a:p>
          <a:p>
            <a:r>
              <a:rPr lang="ru-RU">
                <a:cs typeface="Times New Roman" pitchFamily="18" charset="0"/>
              </a:rPr>
              <a:t>Летальность 31% и 39%</a:t>
            </a:r>
          </a:p>
        </p:txBody>
      </p:sp>
      <p:sp>
        <p:nvSpPr>
          <p:cNvPr id="281604" name="Line 4"/>
          <p:cNvSpPr>
            <a:spLocks noChangeShapeType="1"/>
          </p:cNvSpPr>
          <p:nvPr/>
        </p:nvSpPr>
        <p:spPr bwMode="auto">
          <a:xfrm>
            <a:off x="827088" y="1700213"/>
            <a:ext cx="7705725" cy="0"/>
          </a:xfrm>
          <a:prstGeom prst="line">
            <a:avLst/>
          </a:prstGeom>
          <a:noFill/>
          <a:ln w="38100">
            <a:solidFill>
              <a:schemeClr val="tx1"/>
            </a:solidFill>
            <a:round/>
            <a:headEnd/>
            <a:tailEnd/>
          </a:ln>
          <a:effectLst/>
        </p:spPr>
        <p:txBody>
          <a:bodyPr/>
          <a:lstStyle/>
          <a:p>
            <a:endParaRPr lang="ru-RU" smtClean="0">
              <a:solidFill>
                <a:srgbClr val="FFFFFF"/>
              </a:solidFill>
            </a:endParaRPr>
          </a:p>
        </p:txBody>
      </p:sp>
      <p:sp>
        <p:nvSpPr>
          <p:cNvPr id="281605" name="Rectangle 5"/>
          <p:cNvSpPr>
            <a:spLocks noChangeArrowheads="1"/>
          </p:cNvSpPr>
          <p:nvPr/>
        </p:nvSpPr>
        <p:spPr bwMode="auto">
          <a:xfrm>
            <a:off x="5076825" y="5084763"/>
            <a:ext cx="3575050" cy="457200"/>
          </a:xfrm>
          <a:prstGeom prst="rect">
            <a:avLst/>
          </a:prstGeom>
          <a:noFill/>
          <a:ln w="9525">
            <a:noFill/>
            <a:miter lim="800000"/>
            <a:headEnd/>
            <a:tailEnd/>
          </a:ln>
          <a:effectLst/>
        </p:spPr>
        <p:txBody>
          <a:bodyPr wrap="none">
            <a:spAutoFit/>
          </a:bodyPr>
          <a:lstStyle/>
          <a:p>
            <a:pPr algn="l"/>
            <a:r>
              <a:rPr lang="ru-RU" i="1" smtClean="0">
                <a:solidFill>
                  <a:srgbClr val="FF9900"/>
                </a:solidFill>
              </a:rPr>
              <a:t>Рекомендация уровня </a:t>
            </a:r>
            <a:r>
              <a:rPr lang="en-US" i="1" smtClean="0">
                <a:solidFill>
                  <a:srgbClr val="FF9900"/>
                </a:solidFill>
              </a:rPr>
              <a:t>“A”</a:t>
            </a:r>
            <a:endParaRPr lang="ru-RU" i="1" smtClean="0">
              <a:solidFill>
                <a:srgbClr val="FF9900"/>
              </a:solidFill>
            </a:endParaRP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ru-RU" smtClean="0"/>
              <a:t>Иммунокорригирующая терапия</a:t>
            </a:r>
          </a:p>
        </p:txBody>
      </p:sp>
      <p:sp>
        <p:nvSpPr>
          <p:cNvPr id="124931" name="Rectangle 3"/>
          <p:cNvSpPr>
            <a:spLocks noGrp="1" noChangeArrowheads="1"/>
          </p:cNvSpPr>
          <p:nvPr>
            <p:ph type="body" idx="1"/>
          </p:nvPr>
        </p:nvSpPr>
        <p:spPr>
          <a:xfrm>
            <a:off x="684213" y="2276475"/>
            <a:ext cx="7772400" cy="4114800"/>
          </a:xfrm>
          <a:solidFill>
            <a:srgbClr val="333399"/>
          </a:solidFill>
        </p:spPr>
        <p:txBody>
          <a:bodyPr/>
          <a:lstStyle/>
          <a:p>
            <a:pPr algn="ctr" eaLnBrk="1" hangingPunct="1">
              <a:buFontTx/>
              <a:buNone/>
            </a:pPr>
            <a:r>
              <a:rPr lang="ru-RU" smtClean="0"/>
              <a:t>В настоящее время доказанной с позиций доказательной медицины является только </a:t>
            </a:r>
            <a:r>
              <a:rPr lang="ru-RU" b="1" u="sng" smtClean="0"/>
              <a:t>заместительная</a:t>
            </a:r>
            <a:r>
              <a:rPr lang="ru-RU" smtClean="0"/>
              <a:t> терапия с использованием </a:t>
            </a:r>
            <a:r>
              <a:rPr lang="ru-RU" u="sng" smtClean="0"/>
              <a:t>обогащенных иммуноглобулинов</a:t>
            </a: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Oval 2"/>
          <p:cNvSpPr>
            <a:spLocks noChangeArrowheads="1"/>
          </p:cNvSpPr>
          <p:nvPr/>
        </p:nvSpPr>
        <p:spPr bwMode="auto">
          <a:xfrm>
            <a:off x="5105400" y="3429000"/>
            <a:ext cx="3429000" cy="990600"/>
          </a:xfrm>
          <a:prstGeom prst="ellipse">
            <a:avLst/>
          </a:prstGeom>
          <a:solidFill>
            <a:srgbClr val="FF3300"/>
          </a:solidFill>
          <a:ln w="9525">
            <a:solidFill>
              <a:schemeClr val="tx1"/>
            </a:solidFill>
            <a:round/>
            <a:headEnd/>
            <a:tailEnd/>
          </a:ln>
        </p:spPr>
        <p:txBody>
          <a:bodyPr wrap="none" anchor="ctr"/>
          <a:lstStyle/>
          <a:p>
            <a:endParaRPr lang="ru-RU"/>
          </a:p>
        </p:txBody>
      </p:sp>
      <p:sp>
        <p:nvSpPr>
          <p:cNvPr id="126979" name="Oval 3"/>
          <p:cNvSpPr>
            <a:spLocks noChangeArrowheads="1"/>
          </p:cNvSpPr>
          <p:nvPr/>
        </p:nvSpPr>
        <p:spPr bwMode="auto">
          <a:xfrm>
            <a:off x="5105400" y="3505200"/>
            <a:ext cx="2209800" cy="838200"/>
          </a:xfrm>
          <a:prstGeom prst="ellipse">
            <a:avLst/>
          </a:prstGeom>
          <a:solidFill>
            <a:srgbClr val="FF3300"/>
          </a:solidFill>
          <a:ln w="9525">
            <a:solidFill>
              <a:schemeClr val="tx1"/>
            </a:solidFill>
            <a:round/>
            <a:headEnd/>
            <a:tailEnd/>
          </a:ln>
        </p:spPr>
        <p:txBody>
          <a:bodyPr wrap="none" anchor="ctr"/>
          <a:lstStyle/>
          <a:p>
            <a:endParaRPr lang="ru-RU"/>
          </a:p>
        </p:txBody>
      </p:sp>
      <p:sp>
        <p:nvSpPr>
          <p:cNvPr id="126980" name="Rectangle 4"/>
          <p:cNvSpPr>
            <a:spLocks noGrp="1" noChangeArrowheads="1"/>
          </p:cNvSpPr>
          <p:nvPr>
            <p:ph type="title"/>
          </p:nvPr>
        </p:nvSpPr>
        <p:spPr>
          <a:xfrm>
            <a:off x="685800" y="228600"/>
            <a:ext cx="7772400" cy="1143000"/>
          </a:xfrm>
        </p:spPr>
        <p:txBody>
          <a:bodyPr/>
          <a:lstStyle/>
          <a:p>
            <a:pPr eaLnBrk="1" hangingPunct="1"/>
            <a:r>
              <a:rPr lang="ru-RU" smtClean="0"/>
              <a:t>Патогенез сепсиса</a:t>
            </a:r>
          </a:p>
        </p:txBody>
      </p:sp>
      <p:sp>
        <p:nvSpPr>
          <p:cNvPr id="126981" name="Oval 5"/>
          <p:cNvSpPr>
            <a:spLocks noChangeArrowheads="1"/>
          </p:cNvSpPr>
          <p:nvPr/>
        </p:nvSpPr>
        <p:spPr bwMode="auto">
          <a:xfrm>
            <a:off x="2743200" y="3505200"/>
            <a:ext cx="1371600" cy="609600"/>
          </a:xfrm>
          <a:prstGeom prst="ellipse">
            <a:avLst/>
          </a:prstGeom>
          <a:solidFill>
            <a:schemeClr val="accent1"/>
          </a:solidFill>
          <a:ln w="9525">
            <a:solidFill>
              <a:schemeClr val="tx1"/>
            </a:solidFill>
            <a:round/>
            <a:headEnd/>
            <a:tailEnd/>
          </a:ln>
        </p:spPr>
        <p:txBody>
          <a:bodyPr wrap="none" anchor="ctr"/>
          <a:lstStyle/>
          <a:p>
            <a:endParaRPr lang="ru-RU"/>
          </a:p>
        </p:txBody>
      </p:sp>
      <p:sp>
        <p:nvSpPr>
          <p:cNvPr id="126982" name="Oval 6"/>
          <p:cNvSpPr>
            <a:spLocks noChangeArrowheads="1"/>
          </p:cNvSpPr>
          <p:nvPr/>
        </p:nvSpPr>
        <p:spPr bwMode="auto">
          <a:xfrm>
            <a:off x="762000" y="3352800"/>
            <a:ext cx="3429000" cy="990600"/>
          </a:xfrm>
          <a:prstGeom prst="ellipse">
            <a:avLst/>
          </a:prstGeom>
          <a:solidFill>
            <a:srgbClr val="008000"/>
          </a:solidFill>
          <a:ln w="9525">
            <a:solidFill>
              <a:schemeClr val="tx1"/>
            </a:solidFill>
            <a:round/>
            <a:headEnd/>
            <a:tailEnd/>
          </a:ln>
        </p:spPr>
        <p:txBody>
          <a:bodyPr wrap="none" anchor="ctr"/>
          <a:lstStyle/>
          <a:p>
            <a:endParaRPr lang="ru-RU"/>
          </a:p>
        </p:txBody>
      </p:sp>
      <p:sp>
        <p:nvSpPr>
          <p:cNvPr id="126983" name="Oval 7"/>
          <p:cNvSpPr>
            <a:spLocks noChangeArrowheads="1"/>
          </p:cNvSpPr>
          <p:nvPr/>
        </p:nvSpPr>
        <p:spPr bwMode="auto">
          <a:xfrm>
            <a:off x="1905000" y="3429000"/>
            <a:ext cx="2209800" cy="838200"/>
          </a:xfrm>
          <a:prstGeom prst="ellipse">
            <a:avLst/>
          </a:prstGeom>
          <a:solidFill>
            <a:srgbClr val="008000"/>
          </a:solidFill>
          <a:ln w="9525">
            <a:solidFill>
              <a:schemeClr val="tx1"/>
            </a:solidFill>
            <a:round/>
            <a:headEnd/>
            <a:tailEnd/>
          </a:ln>
        </p:spPr>
        <p:txBody>
          <a:bodyPr wrap="none" anchor="ctr"/>
          <a:lstStyle/>
          <a:p>
            <a:pPr algn="l"/>
            <a:r>
              <a:rPr lang="ru-RU"/>
              <a:t>2</a:t>
            </a:r>
          </a:p>
        </p:txBody>
      </p:sp>
      <p:sp>
        <p:nvSpPr>
          <p:cNvPr id="126984" name="Oval 8"/>
          <p:cNvSpPr>
            <a:spLocks noChangeArrowheads="1"/>
          </p:cNvSpPr>
          <p:nvPr/>
        </p:nvSpPr>
        <p:spPr bwMode="auto">
          <a:xfrm>
            <a:off x="2819400" y="3657600"/>
            <a:ext cx="1295400" cy="381000"/>
          </a:xfrm>
          <a:prstGeom prst="ellipse">
            <a:avLst/>
          </a:prstGeom>
          <a:solidFill>
            <a:srgbClr val="008000"/>
          </a:solidFill>
          <a:ln w="9525">
            <a:solidFill>
              <a:schemeClr val="tx1"/>
            </a:solidFill>
            <a:round/>
            <a:headEnd/>
            <a:tailEnd/>
          </a:ln>
        </p:spPr>
        <p:txBody>
          <a:bodyPr wrap="none" anchor="ctr"/>
          <a:lstStyle/>
          <a:p>
            <a:r>
              <a:rPr lang="ru-RU"/>
              <a:t>1</a:t>
            </a:r>
          </a:p>
        </p:txBody>
      </p:sp>
      <p:sp>
        <p:nvSpPr>
          <p:cNvPr id="126985" name="Oval 9"/>
          <p:cNvSpPr>
            <a:spLocks noChangeArrowheads="1"/>
          </p:cNvSpPr>
          <p:nvPr/>
        </p:nvSpPr>
        <p:spPr bwMode="auto">
          <a:xfrm>
            <a:off x="5105400" y="3733800"/>
            <a:ext cx="1295400" cy="381000"/>
          </a:xfrm>
          <a:prstGeom prst="ellipse">
            <a:avLst/>
          </a:prstGeom>
          <a:solidFill>
            <a:srgbClr val="FF3300"/>
          </a:solidFill>
          <a:ln w="9525">
            <a:solidFill>
              <a:schemeClr val="tx1"/>
            </a:solidFill>
            <a:round/>
            <a:headEnd/>
            <a:tailEnd/>
          </a:ln>
        </p:spPr>
        <p:txBody>
          <a:bodyPr wrap="none" anchor="ctr"/>
          <a:lstStyle/>
          <a:p>
            <a:endParaRPr lang="ru-RU"/>
          </a:p>
        </p:txBody>
      </p:sp>
      <p:sp>
        <p:nvSpPr>
          <p:cNvPr id="126986" name="Freeform 10"/>
          <p:cNvSpPr>
            <a:spLocks/>
          </p:cNvSpPr>
          <p:nvPr/>
        </p:nvSpPr>
        <p:spPr bwMode="auto">
          <a:xfrm>
            <a:off x="4068763" y="3557588"/>
            <a:ext cx="1028700" cy="879475"/>
          </a:xfrm>
          <a:custGeom>
            <a:avLst/>
            <a:gdLst>
              <a:gd name="T0" fmla="*/ 648 w 648"/>
              <a:gd name="T1" fmla="*/ 210 h 554"/>
              <a:gd name="T2" fmla="*/ 403 w 648"/>
              <a:gd name="T3" fmla="*/ 88 h 554"/>
              <a:gd name="T4" fmla="*/ 329 w 648"/>
              <a:gd name="T5" fmla="*/ 75 h 554"/>
              <a:gd name="T6" fmla="*/ 268 w 648"/>
              <a:gd name="T7" fmla="*/ 75 h 554"/>
              <a:gd name="T8" fmla="*/ 256 w 648"/>
              <a:gd name="T9" fmla="*/ 38 h 554"/>
              <a:gd name="T10" fmla="*/ 182 w 648"/>
              <a:gd name="T11" fmla="*/ 75 h 554"/>
              <a:gd name="T12" fmla="*/ 133 w 648"/>
              <a:gd name="T13" fmla="*/ 149 h 554"/>
              <a:gd name="T14" fmla="*/ 109 w 648"/>
              <a:gd name="T15" fmla="*/ 186 h 554"/>
              <a:gd name="T16" fmla="*/ 72 w 648"/>
              <a:gd name="T17" fmla="*/ 198 h 554"/>
              <a:gd name="T18" fmla="*/ 109 w 648"/>
              <a:gd name="T19" fmla="*/ 382 h 554"/>
              <a:gd name="T20" fmla="*/ 170 w 648"/>
              <a:gd name="T21" fmla="*/ 394 h 554"/>
              <a:gd name="T22" fmla="*/ 231 w 648"/>
              <a:gd name="T23" fmla="*/ 467 h 554"/>
              <a:gd name="T24" fmla="*/ 268 w 648"/>
              <a:gd name="T25" fmla="*/ 480 h 554"/>
              <a:gd name="T26" fmla="*/ 513 w 648"/>
              <a:gd name="T27" fmla="*/ 492 h 554"/>
              <a:gd name="T28" fmla="*/ 574 w 648"/>
              <a:gd name="T29" fmla="*/ 284 h 554"/>
              <a:gd name="T30" fmla="*/ 611 w 648"/>
              <a:gd name="T31" fmla="*/ 296 h 554"/>
              <a:gd name="T32" fmla="*/ 648 w 648"/>
              <a:gd name="T33" fmla="*/ 210 h 5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8"/>
              <a:gd name="T52" fmla="*/ 0 h 554"/>
              <a:gd name="T53" fmla="*/ 648 w 648"/>
              <a:gd name="T54" fmla="*/ 554 h 5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8" h="554">
                <a:moveTo>
                  <a:pt x="648" y="210"/>
                </a:moveTo>
                <a:cubicBezTo>
                  <a:pt x="619" y="61"/>
                  <a:pt x="555" y="100"/>
                  <a:pt x="403" y="88"/>
                </a:cubicBezTo>
                <a:cubicBezTo>
                  <a:pt x="378" y="84"/>
                  <a:pt x="351" y="86"/>
                  <a:pt x="329" y="75"/>
                </a:cubicBezTo>
                <a:cubicBezTo>
                  <a:pt x="273" y="46"/>
                  <a:pt x="343" y="0"/>
                  <a:pt x="268" y="75"/>
                </a:cubicBezTo>
                <a:cubicBezTo>
                  <a:pt x="264" y="63"/>
                  <a:pt x="268" y="44"/>
                  <a:pt x="256" y="38"/>
                </a:cubicBezTo>
                <a:cubicBezTo>
                  <a:pt x="243" y="31"/>
                  <a:pt x="188" y="71"/>
                  <a:pt x="182" y="75"/>
                </a:cubicBezTo>
                <a:cubicBezTo>
                  <a:pt x="161" y="141"/>
                  <a:pt x="184" y="87"/>
                  <a:pt x="133" y="149"/>
                </a:cubicBezTo>
                <a:cubicBezTo>
                  <a:pt x="124" y="160"/>
                  <a:pt x="120" y="177"/>
                  <a:pt x="109" y="186"/>
                </a:cubicBezTo>
                <a:cubicBezTo>
                  <a:pt x="99" y="194"/>
                  <a:pt x="84" y="194"/>
                  <a:pt x="72" y="198"/>
                </a:cubicBezTo>
                <a:cubicBezTo>
                  <a:pt x="27" y="287"/>
                  <a:pt x="0" y="322"/>
                  <a:pt x="109" y="382"/>
                </a:cubicBezTo>
                <a:cubicBezTo>
                  <a:pt x="127" y="392"/>
                  <a:pt x="150" y="390"/>
                  <a:pt x="170" y="394"/>
                </a:cubicBezTo>
                <a:cubicBezTo>
                  <a:pt x="189" y="532"/>
                  <a:pt x="151" y="467"/>
                  <a:pt x="231" y="467"/>
                </a:cubicBezTo>
                <a:cubicBezTo>
                  <a:pt x="244" y="467"/>
                  <a:pt x="256" y="476"/>
                  <a:pt x="268" y="480"/>
                </a:cubicBezTo>
                <a:cubicBezTo>
                  <a:pt x="344" y="554"/>
                  <a:pt x="419" y="523"/>
                  <a:pt x="513" y="492"/>
                </a:cubicBezTo>
                <a:cubicBezTo>
                  <a:pt x="595" y="437"/>
                  <a:pt x="546" y="369"/>
                  <a:pt x="574" y="284"/>
                </a:cubicBezTo>
                <a:cubicBezTo>
                  <a:pt x="586" y="288"/>
                  <a:pt x="599" y="302"/>
                  <a:pt x="611" y="296"/>
                </a:cubicBezTo>
                <a:cubicBezTo>
                  <a:pt x="641" y="281"/>
                  <a:pt x="608" y="131"/>
                  <a:pt x="648" y="210"/>
                </a:cubicBezTo>
                <a:close/>
              </a:path>
            </a:pathLst>
          </a:custGeom>
          <a:solidFill>
            <a:schemeClr val="bg2"/>
          </a:solidFill>
          <a:ln w="9525">
            <a:solidFill>
              <a:schemeClr val="tx1"/>
            </a:solidFill>
            <a:round/>
            <a:headEnd/>
            <a:tailEnd/>
          </a:ln>
        </p:spPr>
        <p:txBody>
          <a:bodyPr/>
          <a:lstStyle/>
          <a:p>
            <a:endParaRPr lang="ru-RU"/>
          </a:p>
        </p:txBody>
      </p:sp>
      <p:sp>
        <p:nvSpPr>
          <p:cNvPr id="126987" name="Text Box 11"/>
          <p:cNvSpPr txBox="1">
            <a:spLocks noChangeArrowheads="1"/>
          </p:cNvSpPr>
          <p:nvPr/>
        </p:nvSpPr>
        <p:spPr bwMode="auto">
          <a:xfrm>
            <a:off x="4038600" y="1930400"/>
            <a:ext cx="1287463" cy="519113"/>
          </a:xfrm>
          <a:prstGeom prst="rect">
            <a:avLst/>
          </a:prstGeom>
          <a:noFill/>
          <a:ln w="9525">
            <a:noFill/>
            <a:miter lim="800000"/>
            <a:headEnd/>
            <a:tailEnd/>
          </a:ln>
        </p:spPr>
        <p:txBody>
          <a:bodyPr wrap="none">
            <a:spAutoFit/>
          </a:bodyPr>
          <a:lstStyle/>
          <a:p>
            <a:pPr algn="l"/>
            <a:r>
              <a:rPr lang="ru-RU" sz="2800"/>
              <a:t>Травма</a:t>
            </a:r>
          </a:p>
        </p:txBody>
      </p:sp>
      <p:sp>
        <p:nvSpPr>
          <p:cNvPr id="126988" name="Text Box 12"/>
          <p:cNvSpPr txBox="1">
            <a:spLocks noChangeArrowheads="1"/>
          </p:cNvSpPr>
          <p:nvPr/>
        </p:nvSpPr>
        <p:spPr bwMode="auto">
          <a:xfrm>
            <a:off x="593725" y="2000250"/>
            <a:ext cx="996950" cy="579438"/>
          </a:xfrm>
          <a:prstGeom prst="rect">
            <a:avLst/>
          </a:prstGeom>
          <a:noFill/>
          <a:ln w="9525">
            <a:noFill/>
            <a:miter lim="800000"/>
            <a:headEnd/>
            <a:tailEnd/>
          </a:ln>
        </p:spPr>
        <p:txBody>
          <a:bodyPr wrap="none">
            <a:spAutoFit/>
          </a:bodyPr>
          <a:lstStyle/>
          <a:p>
            <a:pPr algn="l"/>
            <a:r>
              <a:rPr lang="ru-RU" sz="3200" b="1"/>
              <a:t>СВР</a:t>
            </a:r>
          </a:p>
        </p:txBody>
      </p:sp>
      <p:sp>
        <p:nvSpPr>
          <p:cNvPr id="126989" name="Text Box 13"/>
          <p:cNvSpPr txBox="1">
            <a:spLocks noChangeArrowheads="1"/>
          </p:cNvSpPr>
          <p:nvPr/>
        </p:nvSpPr>
        <p:spPr bwMode="auto">
          <a:xfrm>
            <a:off x="6537325" y="1924050"/>
            <a:ext cx="1042988" cy="579438"/>
          </a:xfrm>
          <a:prstGeom prst="rect">
            <a:avLst/>
          </a:prstGeom>
          <a:noFill/>
          <a:ln w="9525">
            <a:noFill/>
            <a:miter lim="800000"/>
            <a:headEnd/>
            <a:tailEnd/>
          </a:ln>
        </p:spPr>
        <p:txBody>
          <a:bodyPr wrap="none">
            <a:spAutoFit/>
          </a:bodyPr>
          <a:lstStyle/>
          <a:p>
            <a:pPr algn="l"/>
            <a:r>
              <a:rPr lang="ru-RU" sz="3200" b="1"/>
              <a:t>КПР</a:t>
            </a:r>
          </a:p>
        </p:txBody>
      </p:sp>
      <p:sp>
        <p:nvSpPr>
          <p:cNvPr id="126990" name="Text Box 14"/>
          <p:cNvSpPr txBox="1">
            <a:spLocks noChangeArrowheads="1"/>
          </p:cNvSpPr>
          <p:nvPr/>
        </p:nvSpPr>
        <p:spPr bwMode="auto">
          <a:xfrm>
            <a:off x="1219200" y="3581400"/>
            <a:ext cx="336550" cy="457200"/>
          </a:xfrm>
          <a:prstGeom prst="rect">
            <a:avLst/>
          </a:prstGeom>
          <a:noFill/>
          <a:ln w="9525">
            <a:noFill/>
            <a:miter lim="800000"/>
            <a:headEnd/>
            <a:tailEnd/>
          </a:ln>
        </p:spPr>
        <p:txBody>
          <a:bodyPr wrap="none">
            <a:spAutoFit/>
          </a:bodyPr>
          <a:lstStyle/>
          <a:p>
            <a:pPr algn="l"/>
            <a:r>
              <a:rPr lang="ru-RU"/>
              <a:t>3</a:t>
            </a:r>
          </a:p>
        </p:txBody>
      </p:sp>
      <p:sp>
        <p:nvSpPr>
          <p:cNvPr id="126991" name="Text Box 15"/>
          <p:cNvSpPr txBox="1">
            <a:spLocks noChangeArrowheads="1"/>
          </p:cNvSpPr>
          <p:nvPr/>
        </p:nvSpPr>
        <p:spPr bwMode="auto">
          <a:xfrm>
            <a:off x="5486400" y="3733800"/>
            <a:ext cx="336550" cy="457200"/>
          </a:xfrm>
          <a:prstGeom prst="rect">
            <a:avLst/>
          </a:prstGeom>
          <a:noFill/>
          <a:ln w="9525">
            <a:noFill/>
            <a:miter lim="800000"/>
            <a:headEnd/>
            <a:tailEnd/>
          </a:ln>
        </p:spPr>
        <p:txBody>
          <a:bodyPr wrap="none">
            <a:spAutoFit/>
          </a:bodyPr>
          <a:lstStyle/>
          <a:p>
            <a:pPr algn="l"/>
            <a:r>
              <a:rPr lang="ru-RU"/>
              <a:t>1</a:t>
            </a:r>
          </a:p>
        </p:txBody>
      </p:sp>
      <p:sp>
        <p:nvSpPr>
          <p:cNvPr id="126992" name="Text Box 16"/>
          <p:cNvSpPr txBox="1">
            <a:spLocks noChangeArrowheads="1"/>
          </p:cNvSpPr>
          <p:nvPr/>
        </p:nvSpPr>
        <p:spPr bwMode="auto">
          <a:xfrm>
            <a:off x="6629400" y="3733800"/>
            <a:ext cx="336550" cy="457200"/>
          </a:xfrm>
          <a:prstGeom prst="rect">
            <a:avLst/>
          </a:prstGeom>
          <a:noFill/>
          <a:ln w="9525">
            <a:noFill/>
            <a:miter lim="800000"/>
            <a:headEnd/>
            <a:tailEnd/>
          </a:ln>
        </p:spPr>
        <p:txBody>
          <a:bodyPr wrap="none">
            <a:spAutoFit/>
          </a:bodyPr>
          <a:lstStyle/>
          <a:p>
            <a:pPr algn="l"/>
            <a:r>
              <a:rPr lang="ru-RU"/>
              <a:t>2</a:t>
            </a:r>
          </a:p>
        </p:txBody>
      </p:sp>
      <p:sp>
        <p:nvSpPr>
          <p:cNvPr id="126993" name="Text Box 17"/>
          <p:cNvSpPr txBox="1">
            <a:spLocks noChangeArrowheads="1"/>
          </p:cNvSpPr>
          <p:nvPr/>
        </p:nvSpPr>
        <p:spPr bwMode="auto">
          <a:xfrm>
            <a:off x="7772400" y="3657600"/>
            <a:ext cx="336550" cy="457200"/>
          </a:xfrm>
          <a:prstGeom prst="rect">
            <a:avLst/>
          </a:prstGeom>
          <a:noFill/>
          <a:ln w="9525">
            <a:noFill/>
            <a:miter lim="800000"/>
            <a:headEnd/>
            <a:tailEnd/>
          </a:ln>
        </p:spPr>
        <p:txBody>
          <a:bodyPr wrap="none">
            <a:spAutoFit/>
          </a:bodyPr>
          <a:lstStyle/>
          <a:p>
            <a:pPr algn="l"/>
            <a:r>
              <a:rPr lang="ru-RU"/>
              <a:t>3</a:t>
            </a:r>
          </a:p>
        </p:txBody>
      </p:sp>
      <p:sp>
        <p:nvSpPr>
          <p:cNvPr id="126994" name="Text Box 18"/>
          <p:cNvSpPr txBox="1">
            <a:spLocks noChangeArrowheads="1"/>
          </p:cNvSpPr>
          <p:nvPr/>
        </p:nvSpPr>
        <p:spPr bwMode="auto">
          <a:xfrm>
            <a:off x="0" y="5791200"/>
            <a:ext cx="2500313" cy="825500"/>
          </a:xfrm>
          <a:prstGeom prst="rect">
            <a:avLst/>
          </a:prstGeom>
          <a:noFill/>
          <a:ln w="9525">
            <a:noFill/>
            <a:miter lim="800000"/>
            <a:headEnd/>
            <a:tailEnd/>
          </a:ln>
        </p:spPr>
        <p:txBody>
          <a:bodyPr wrap="none">
            <a:spAutoFit/>
          </a:bodyPr>
          <a:lstStyle/>
          <a:p>
            <a:pPr algn="l"/>
            <a:r>
              <a:rPr lang="ru-RU" sz="1600">
                <a:solidFill>
                  <a:schemeClr val="accent1"/>
                </a:solidFill>
              </a:rPr>
              <a:t>1. Умеренная реакция</a:t>
            </a:r>
          </a:p>
          <a:p>
            <a:pPr algn="l"/>
            <a:r>
              <a:rPr lang="ru-RU" sz="1600">
                <a:solidFill>
                  <a:schemeClr val="accent1"/>
                </a:solidFill>
              </a:rPr>
              <a:t>2. Средняя степень </a:t>
            </a:r>
          </a:p>
          <a:p>
            <a:pPr algn="l"/>
            <a:r>
              <a:rPr lang="ru-RU" sz="1600">
                <a:solidFill>
                  <a:schemeClr val="accent1"/>
                </a:solidFill>
              </a:rPr>
              <a:t>3. Выраженная активность</a:t>
            </a:r>
          </a:p>
        </p:txBody>
      </p:sp>
      <p:sp>
        <p:nvSpPr>
          <p:cNvPr id="126995" name="Text Box 19"/>
          <p:cNvSpPr txBox="1">
            <a:spLocks noChangeArrowheads="1"/>
          </p:cNvSpPr>
          <p:nvPr/>
        </p:nvSpPr>
        <p:spPr bwMode="auto">
          <a:xfrm>
            <a:off x="6781800" y="6400800"/>
            <a:ext cx="2365375" cy="457200"/>
          </a:xfrm>
          <a:prstGeom prst="rect">
            <a:avLst/>
          </a:prstGeom>
          <a:noFill/>
          <a:ln w="9525">
            <a:noFill/>
            <a:miter lim="800000"/>
            <a:headEnd/>
            <a:tailEnd/>
          </a:ln>
        </p:spPr>
        <p:txBody>
          <a:bodyPr wrap="none">
            <a:spAutoFit/>
          </a:bodyPr>
          <a:lstStyle/>
          <a:p>
            <a:pPr algn="l"/>
            <a:r>
              <a:rPr lang="en-US" i="1">
                <a:solidFill>
                  <a:schemeClr val="tx2"/>
                </a:solidFill>
              </a:rPr>
              <a:t>R.Bone et al 1997</a:t>
            </a:r>
            <a:endParaRPr lang="ru-RU" i="1">
              <a:solidFill>
                <a:schemeClr val="tx2"/>
              </a:solidFill>
            </a:endParaRPr>
          </a:p>
        </p:txBody>
      </p:sp>
      <p:sp>
        <p:nvSpPr>
          <p:cNvPr id="126996" name="Line 20"/>
          <p:cNvSpPr>
            <a:spLocks noChangeShapeType="1"/>
          </p:cNvSpPr>
          <p:nvPr/>
        </p:nvSpPr>
        <p:spPr bwMode="auto">
          <a:xfrm>
            <a:off x="1295400" y="2514600"/>
            <a:ext cx="990600" cy="762000"/>
          </a:xfrm>
          <a:prstGeom prst="line">
            <a:avLst/>
          </a:prstGeom>
          <a:noFill/>
          <a:ln w="60325">
            <a:solidFill>
              <a:srgbClr val="00FF00"/>
            </a:solidFill>
            <a:round/>
            <a:headEnd/>
            <a:tailEnd type="triangle" w="med" len="med"/>
          </a:ln>
        </p:spPr>
        <p:txBody>
          <a:bodyPr/>
          <a:lstStyle/>
          <a:p>
            <a:endParaRPr lang="ru-RU"/>
          </a:p>
        </p:txBody>
      </p:sp>
      <p:sp>
        <p:nvSpPr>
          <p:cNvPr id="126997" name="Line 21"/>
          <p:cNvSpPr>
            <a:spLocks noChangeShapeType="1"/>
          </p:cNvSpPr>
          <p:nvPr/>
        </p:nvSpPr>
        <p:spPr bwMode="auto">
          <a:xfrm flipH="1">
            <a:off x="6553200" y="2438400"/>
            <a:ext cx="609600" cy="914400"/>
          </a:xfrm>
          <a:prstGeom prst="line">
            <a:avLst/>
          </a:prstGeom>
          <a:noFill/>
          <a:ln w="60325">
            <a:solidFill>
              <a:schemeClr val="hlink"/>
            </a:solidFill>
            <a:round/>
            <a:headEnd/>
            <a:tailEnd type="triangle" w="med" len="med"/>
          </a:ln>
        </p:spPr>
        <p:txBody>
          <a:bodyPr/>
          <a:lstStyle/>
          <a:p>
            <a:endParaRPr lang="ru-RU"/>
          </a:p>
        </p:txBody>
      </p:sp>
      <p:sp>
        <p:nvSpPr>
          <p:cNvPr id="126998" name="AutoShape 22"/>
          <p:cNvSpPr>
            <a:spLocks noChangeArrowheads="1"/>
          </p:cNvSpPr>
          <p:nvPr/>
        </p:nvSpPr>
        <p:spPr bwMode="auto">
          <a:xfrm>
            <a:off x="4419600" y="2514600"/>
            <a:ext cx="304800" cy="976313"/>
          </a:xfrm>
          <a:prstGeom prst="downArrow">
            <a:avLst>
              <a:gd name="adj1" fmla="val 50000"/>
              <a:gd name="adj2" fmla="val 80078"/>
            </a:avLst>
          </a:prstGeom>
          <a:solidFill>
            <a:schemeClr val="accent1"/>
          </a:solidFill>
          <a:ln w="9525">
            <a:solidFill>
              <a:schemeClr val="tx1"/>
            </a:solidFill>
            <a:miter lim="800000"/>
            <a:headEnd/>
            <a:tailEnd/>
          </a:ln>
        </p:spPr>
        <p:txBody>
          <a:bodyPr wrap="none" anchor="ctr"/>
          <a:lstStyle/>
          <a:p>
            <a:endParaRPr lang="ru-RU"/>
          </a:p>
        </p:txBody>
      </p:sp>
      <p:sp>
        <p:nvSpPr>
          <p:cNvPr id="126999" name="Text Box 23"/>
          <p:cNvSpPr txBox="1">
            <a:spLocks noChangeArrowheads="1"/>
          </p:cNvSpPr>
          <p:nvPr/>
        </p:nvSpPr>
        <p:spPr bwMode="auto">
          <a:xfrm>
            <a:off x="4267200" y="4953000"/>
            <a:ext cx="1079500" cy="579438"/>
          </a:xfrm>
          <a:prstGeom prst="rect">
            <a:avLst/>
          </a:prstGeom>
          <a:noFill/>
          <a:ln w="9525">
            <a:noFill/>
            <a:miter lim="800000"/>
            <a:headEnd/>
            <a:tailEnd/>
          </a:ln>
        </p:spPr>
        <p:txBody>
          <a:bodyPr>
            <a:spAutoFit/>
          </a:bodyPr>
          <a:lstStyle/>
          <a:p>
            <a:pPr algn="l"/>
            <a:r>
              <a:rPr lang="ru-RU" sz="3200" b="1"/>
              <a:t>САР</a:t>
            </a:r>
          </a:p>
        </p:txBody>
      </p:sp>
      <p:sp>
        <p:nvSpPr>
          <p:cNvPr id="127000" name="Line 24"/>
          <p:cNvSpPr>
            <a:spLocks noChangeShapeType="1"/>
          </p:cNvSpPr>
          <p:nvPr/>
        </p:nvSpPr>
        <p:spPr bwMode="auto">
          <a:xfrm flipH="1" flipV="1">
            <a:off x="3048000" y="4419600"/>
            <a:ext cx="1752600" cy="533400"/>
          </a:xfrm>
          <a:prstGeom prst="line">
            <a:avLst/>
          </a:prstGeom>
          <a:noFill/>
          <a:ln w="50800">
            <a:solidFill>
              <a:schemeClr val="tx1"/>
            </a:solidFill>
            <a:round/>
            <a:headEnd/>
            <a:tailEnd type="triangle" w="med" len="med"/>
          </a:ln>
        </p:spPr>
        <p:txBody>
          <a:bodyPr/>
          <a:lstStyle/>
          <a:p>
            <a:endParaRPr lang="ru-RU"/>
          </a:p>
        </p:txBody>
      </p:sp>
      <p:sp>
        <p:nvSpPr>
          <p:cNvPr id="127001" name="Line 25"/>
          <p:cNvSpPr>
            <a:spLocks noChangeShapeType="1"/>
          </p:cNvSpPr>
          <p:nvPr/>
        </p:nvSpPr>
        <p:spPr bwMode="auto">
          <a:xfrm flipV="1">
            <a:off x="4876800" y="4495800"/>
            <a:ext cx="1524000" cy="457200"/>
          </a:xfrm>
          <a:prstGeom prst="line">
            <a:avLst/>
          </a:prstGeom>
          <a:noFill/>
          <a:ln w="50800">
            <a:solidFill>
              <a:schemeClr val="tx1"/>
            </a:solidFill>
            <a:round/>
            <a:headEnd/>
            <a:tailEnd type="triangle" w="med" len="med"/>
          </a:ln>
        </p:spPr>
        <p:txBody>
          <a:bodyPr/>
          <a:lstStyle/>
          <a:p>
            <a:endParaRPr lang="ru-RU"/>
          </a:p>
        </p:txBody>
      </p:sp>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735013" y="2584450"/>
            <a:ext cx="1524000" cy="466725"/>
          </a:xfrm>
          <a:prstGeom prst="rect">
            <a:avLst/>
          </a:prstGeom>
          <a:solidFill>
            <a:schemeClr val="accent1"/>
          </a:solidFill>
          <a:ln w="9525">
            <a:solidFill>
              <a:schemeClr val="tx1"/>
            </a:solidFill>
            <a:miter lim="800000"/>
            <a:headEnd/>
            <a:tailEnd/>
          </a:ln>
        </p:spPr>
        <p:txBody>
          <a:bodyPr wrap="none">
            <a:spAutoFit/>
          </a:bodyPr>
          <a:lstStyle/>
          <a:p>
            <a:pPr algn="l"/>
            <a:r>
              <a:rPr lang="ru-RU"/>
              <a:t>Инфекция</a:t>
            </a:r>
          </a:p>
        </p:txBody>
      </p:sp>
      <p:sp>
        <p:nvSpPr>
          <p:cNvPr id="496643" name="Text Box 3"/>
          <p:cNvSpPr txBox="1">
            <a:spLocks noChangeArrowheads="1"/>
          </p:cNvSpPr>
          <p:nvPr/>
        </p:nvSpPr>
        <p:spPr bwMode="auto">
          <a:xfrm>
            <a:off x="3059113" y="765175"/>
            <a:ext cx="1554162" cy="831850"/>
          </a:xfrm>
          <a:prstGeom prst="rect">
            <a:avLst/>
          </a:prstGeom>
          <a:noFill/>
          <a:ln w="9525">
            <a:solidFill>
              <a:schemeClr val="tx1"/>
            </a:solidFill>
            <a:miter lim="800000"/>
            <a:headEnd/>
            <a:tailEnd/>
          </a:ln>
        </p:spPr>
        <p:txBody>
          <a:bodyPr wrap="none">
            <a:spAutoFit/>
          </a:bodyPr>
          <a:lstStyle/>
          <a:p>
            <a:pPr algn="l"/>
            <a:r>
              <a:rPr lang="ru-RU"/>
              <a:t>Гиперреак</a:t>
            </a:r>
          </a:p>
          <a:p>
            <a:pPr algn="l"/>
            <a:r>
              <a:rPr lang="ru-RU"/>
              <a:t>ция</a:t>
            </a:r>
          </a:p>
        </p:txBody>
      </p:sp>
      <p:sp>
        <p:nvSpPr>
          <p:cNvPr id="496644" name="Text Box 4"/>
          <p:cNvSpPr txBox="1">
            <a:spLocks noChangeArrowheads="1"/>
          </p:cNvSpPr>
          <p:nvPr/>
        </p:nvSpPr>
        <p:spPr bwMode="auto">
          <a:xfrm>
            <a:off x="3059113" y="2420938"/>
            <a:ext cx="1873250" cy="831850"/>
          </a:xfrm>
          <a:prstGeom prst="rect">
            <a:avLst/>
          </a:prstGeom>
          <a:noFill/>
          <a:ln w="9525">
            <a:solidFill>
              <a:schemeClr val="tx1"/>
            </a:solidFill>
            <a:miter lim="800000"/>
            <a:headEnd/>
            <a:tailEnd/>
          </a:ln>
        </p:spPr>
        <p:txBody>
          <a:bodyPr wrap="none">
            <a:spAutoFit/>
          </a:bodyPr>
          <a:lstStyle/>
          <a:p>
            <a:pPr algn="l"/>
            <a:r>
              <a:rPr lang="ru-RU"/>
              <a:t>Адекватный </a:t>
            </a:r>
          </a:p>
          <a:p>
            <a:pPr algn="l"/>
            <a:r>
              <a:rPr lang="ru-RU"/>
              <a:t>ответ</a:t>
            </a:r>
          </a:p>
        </p:txBody>
      </p:sp>
      <p:sp>
        <p:nvSpPr>
          <p:cNvPr id="496645" name="Text Box 5"/>
          <p:cNvSpPr txBox="1">
            <a:spLocks noChangeArrowheads="1"/>
          </p:cNvSpPr>
          <p:nvPr/>
        </p:nvSpPr>
        <p:spPr bwMode="auto">
          <a:xfrm>
            <a:off x="3111500" y="4097338"/>
            <a:ext cx="1419225" cy="831850"/>
          </a:xfrm>
          <a:prstGeom prst="rect">
            <a:avLst/>
          </a:prstGeom>
          <a:noFill/>
          <a:ln w="9525">
            <a:solidFill>
              <a:schemeClr val="tx1"/>
            </a:solidFill>
            <a:miter lim="800000"/>
            <a:headEnd/>
            <a:tailEnd/>
          </a:ln>
        </p:spPr>
        <p:txBody>
          <a:bodyPr wrap="none">
            <a:spAutoFit/>
          </a:bodyPr>
          <a:lstStyle/>
          <a:p>
            <a:pPr algn="l"/>
            <a:r>
              <a:rPr lang="ru-RU"/>
              <a:t>Гипореак</a:t>
            </a:r>
          </a:p>
          <a:p>
            <a:pPr algn="l"/>
            <a:r>
              <a:rPr lang="ru-RU"/>
              <a:t>ция</a:t>
            </a:r>
          </a:p>
        </p:txBody>
      </p:sp>
      <p:sp>
        <p:nvSpPr>
          <p:cNvPr id="496646" name="Text Box 6"/>
          <p:cNvSpPr txBox="1">
            <a:spLocks noChangeArrowheads="1"/>
          </p:cNvSpPr>
          <p:nvPr/>
        </p:nvSpPr>
        <p:spPr bwMode="auto">
          <a:xfrm>
            <a:off x="5992813" y="641350"/>
            <a:ext cx="1857375" cy="831850"/>
          </a:xfrm>
          <a:prstGeom prst="rect">
            <a:avLst/>
          </a:prstGeom>
          <a:solidFill>
            <a:srgbClr val="FF0000"/>
          </a:solidFill>
          <a:ln w="9525">
            <a:solidFill>
              <a:schemeClr val="tx1"/>
            </a:solidFill>
            <a:miter lim="800000"/>
            <a:headEnd/>
            <a:tailEnd/>
          </a:ln>
        </p:spPr>
        <p:txBody>
          <a:bodyPr wrap="none">
            <a:spAutoFit/>
          </a:bodyPr>
          <a:lstStyle/>
          <a:p>
            <a:pPr algn="l"/>
            <a:r>
              <a:rPr lang="en-US"/>
              <a:t>SIRS,</a:t>
            </a:r>
            <a:r>
              <a:rPr lang="ru-RU"/>
              <a:t> сепсис</a:t>
            </a:r>
          </a:p>
          <a:p>
            <a:pPr algn="l"/>
            <a:r>
              <a:rPr lang="ru-RU"/>
              <a:t>шок</a:t>
            </a:r>
          </a:p>
        </p:txBody>
      </p:sp>
      <p:sp>
        <p:nvSpPr>
          <p:cNvPr id="496647" name="Text Box 7"/>
          <p:cNvSpPr txBox="1">
            <a:spLocks noChangeArrowheads="1"/>
          </p:cNvSpPr>
          <p:nvPr/>
        </p:nvSpPr>
        <p:spPr bwMode="auto">
          <a:xfrm>
            <a:off x="6064250" y="2297113"/>
            <a:ext cx="1957388" cy="831850"/>
          </a:xfrm>
          <a:prstGeom prst="rect">
            <a:avLst/>
          </a:prstGeom>
          <a:solidFill>
            <a:srgbClr val="33CCCC"/>
          </a:solidFill>
          <a:ln w="9525">
            <a:solidFill>
              <a:schemeClr val="tx1"/>
            </a:solidFill>
            <a:miter lim="800000"/>
            <a:headEnd/>
            <a:tailEnd/>
          </a:ln>
        </p:spPr>
        <p:txBody>
          <a:bodyPr wrap="none">
            <a:spAutoFit/>
          </a:bodyPr>
          <a:lstStyle/>
          <a:p>
            <a:pPr algn="l"/>
            <a:r>
              <a:rPr lang="ru-RU"/>
              <a:t>Контроль </a:t>
            </a:r>
          </a:p>
          <a:p>
            <a:pPr algn="l"/>
            <a:r>
              <a:rPr lang="ru-RU"/>
              <a:t>за инфекцией</a:t>
            </a:r>
          </a:p>
        </p:txBody>
      </p:sp>
      <p:sp>
        <p:nvSpPr>
          <p:cNvPr id="496648" name="Text Box 8"/>
          <p:cNvSpPr txBox="1">
            <a:spLocks noChangeArrowheads="1"/>
          </p:cNvSpPr>
          <p:nvPr/>
        </p:nvSpPr>
        <p:spPr bwMode="auto">
          <a:xfrm>
            <a:off x="6064250" y="4097338"/>
            <a:ext cx="1919288" cy="831850"/>
          </a:xfrm>
          <a:prstGeom prst="rect">
            <a:avLst/>
          </a:prstGeom>
          <a:solidFill>
            <a:srgbClr val="FF3300"/>
          </a:solidFill>
          <a:ln w="9525">
            <a:solidFill>
              <a:schemeClr val="tx1"/>
            </a:solidFill>
            <a:miter lim="800000"/>
            <a:headEnd/>
            <a:tailEnd/>
          </a:ln>
        </p:spPr>
        <p:txBody>
          <a:bodyPr wrap="none">
            <a:spAutoFit/>
          </a:bodyPr>
          <a:lstStyle/>
          <a:p>
            <a:pPr algn="l"/>
            <a:r>
              <a:rPr lang="ru-RU"/>
              <a:t>Неконтролир</a:t>
            </a:r>
          </a:p>
          <a:p>
            <a:pPr algn="l"/>
            <a:r>
              <a:rPr lang="ru-RU"/>
              <a:t>инфекция</a:t>
            </a:r>
          </a:p>
        </p:txBody>
      </p:sp>
      <p:sp>
        <p:nvSpPr>
          <p:cNvPr id="496649" name="Line 9"/>
          <p:cNvSpPr>
            <a:spLocks noChangeShapeType="1"/>
          </p:cNvSpPr>
          <p:nvPr/>
        </p:nvSpPr>
        <p:spPr bwMode="auto">
          <a:xfrm>
            <a:off x="1258888" y="3068638"/>
            <a:ext cx="1728787" cy="1439862"/>
          </a:xfrm>
          <a:prstGeom prst="line">
            <a:avLst/>
          </a:prstGeom>
          <a:noFill/>
          <a:ln w="9525">
            <a:solidFill>
              <a:schemeClr val="tx1"/>
            </a:solidFill>
            <a:round/>
            <a:headEnd/>
            <a:tailEnd type="triangle" w="med" len="med"/>
          </a:ln>
        </p:spPr>
        <p:txBody>
          <a:bodyPr/>
          <a:lstStyle/>
          <a:p>
            <a:endParaRPr lang="ru-RU"/>
          </a:p>
        </p:txBody>
      </p:sp>
      <p:sp>
        <p:nvSpPr>
          <p:cNvPr id="496650" name="Line 10"/>
          <p:cNvSpPr>
            <a:spLocks noChangeShapeType="1"/>
          </p:cNvSpPr>
          <p:nvPr/>
        </p:nvSpPr>
        <p:spPr bwMode="auto">
          <a:xfrm>
            <a:off x="2339975" y="2852738"/>
            <a:ext cx="647700" cy="0"/>
          </a:xfrm>
          <a:prstGeom prst="line">
            <a:avLst/>
          </a:prstGeom>
          <a:noFill/>
          <a:ln w="9525">
            <a:solidFill>
              <a:schemeClr val="tx1"/>
            </a:solidFill>
            <a:round/>
            <a:headEnd/>
            <a:tailEnd type="triangle" w="med" len="med"/>
          </a:ln>
        </p:spPr>
        <p:txBody>
          <a:bodyPr/>
          <a:lstStyle/>
          <a:p>
            <a:endParaRPr lang="ru-RU"/>
          </a:p>
        </p:txBody>
      </p:sp>
      <p:sp>
        <p:nvSpPr>
          <p:cNvPr id="496651" name="Line 11"/>
          <p:cNvSpPr>
            <a:spLocks noChangeShapeType="1"/>
          </p:cNvSpPr>
          <p:nvPr/>
        </p:nvSpPr>
        <p:spPr bwMode="auto">
          <a:xfrm flipV="1">
            <a:off x="1258888" y="1196975"/>
            <a:ext cx="1728787" cy="1295400"/>
          </a:xfrm>
          <a:prstGeom prst="line">
            <a:avLst/>
          </a:prstGeom>
          <a:noFill/>
          <a:ln w="9525">
            <a:solidFill>
              <a:schemeClr val="tx1"/>
            </a:solidFill>
            <a:round/>
            <a:headEnd/>
            <a:tailEnd type="triangle" w="med" len="med"/>
          </a:ln>
        </p:spPr>
        <p:txBody>
          <a:bodyPr/>
          <a:lstStyle/>
          <a:p>
            <a:endParaRPr lang="ru-RU"/>
          </a:p>
        </p:txBody>
      </p:sp>
      <p:sp>
        <p:nvSpPr>
          <p:cNvPr id="496652" name="Line 12"/>
          <p:cNvSpPr>
            <a:spLocks noChangeShapeType="1"/>
          </p:cNvSpPr>
          <p:nvPr/>
        </p:nvSpPr>
        <p:spPr bwMode="auto">
          <a:xfrm>
            <a:off x="4716463" y="1125538"/>
            <a:ext cx="1150937" cy="0"/>
          </a:xfrm>
          <a:prstGeom prst="line">
            <a:avLst/>
          </a:prstGeom>
          <a:noFill/>
          <a:ln w="76200">
            <a:solidFill>
              <a:schemeClr val="tx1"/>
            </a:solidFill>
            <a:round/>
            <a:headEnd/>
            <a:tailEnd type="triangle" w="med" len="med"/>
          </a:ln>
        </p:spPr>
        <p:txBody>
          <a:bodyPr/>
          <a:lstStyle/>
          <a:p>
            <a:endParaRPr lang="ru-RU"/>
          </a:p>
        </p:txBody>
      </p:sp>
      <p:sp>
        <p:nvSpPr>
          <p:cNvPr id="496653" name="Line 13"/>
          <p:cNvSpPr>
            <a:spLocks noChangeShapeType="1"/>
          </p:cNvSpPr>
          <p:nvPr/>
        </p:nvSpPr>
        <p:spPr bwMode="auto">
          <a:xfrm>
            <a:off x="5003800" y="2852738"/>
            <a:ext cx="936625" cy="0"/>
          </a:xfrm>
          <a:prstGeom prst="line">
            <a:avLst/>
          </a:prstGeom>
          <a:noFill/>
          <a:ln w="76200">
            <a:solidFill>
              <a:schemeClr val="tx1"/>
            </a:solidFill>
            <a:round/>
            <a:headEnd/>
            <a:tailEnd type="triangle" w="med" len="med"/>
          </a:ln>
        </p:spPr>
        <p:txBody>
          <a:bodyPr/>
          <a:lstStyle/>
          <a:p>
            <a:endParaRPr lang="ru-RU"/>
          </a:p>
        </p:txBody>
      </p:sp>
      <p:sp>
        <p:nvSpPr>
          <p:cNvPr id="496654" name="Line 14"/>
          <p:cNvSpPr>
            <a:spLocks noChangeShapeType="1"/>
          </p:cNvSpPr>
          <p:nvPr/>
        </p:nvSpPr>
        <p:spPr bwMode="auto">
          <a:xfrm>
            <a:off x="4572000" y="4581525"/>
            <a:ext cx="1439863" cy="0"/>
          </a:xfrm>
          <a:prstGeom prst="line">
            <a:avLst/>
          </a:prstGeom>
          <a:noFill/>
          <a:ln w="76200">
            <a:solidFill>
              <a:schemeClr val="tx1"/>
            </a:solidFill>
            <a:round/>
            <a:headEnd/>
            <a:tailEnd type="triangle" w="med" len="med"/>
          </a:ln>
        </p:spPr>
        <p:txBody>
          <a:bodyPr/>
          <a:lstStyle/>
          <a:p>
            <a:endParaRPr lang="ru-RU"/>
          </a:p>
        </p:txBody>
      </p:sp>
      <p:sp>
        <p:nvSpPr>
          <p:cNvPr id="129039" name="Text Box 15"/>
          <p:cNvSpPr txBox="1">
            <a:spLocks noChangeArrowheads="1"/>
          </p:cNvSpPr>
          <p:nvPr/>
        </p:nvSpPr>
        <p:spPr bwMode="auto">
          <a:xfrm>
            <a:off x="1527175" y="5775325"/>
            <a:ext cx="7361238" cy="519113"/>
          </a:xfrm>
          <a:prstGeom prst="rect">
            <a:avLst/>
          </a:prstGeom>
          <a:noFill/>
          <a:ln w="9525">
            <a:noFill/>
            <a:miter lim="800000"/>
            <a:headEnd/>
            <a:tailEnd/>
          </a:ln>
        </p:spPr>
        <p:txBody>
          <a:bodyPr wrap="none">
            <a:spAutoFit/>
          </a:bodyPr>
          <a:lstStyle/>
          <a:p>
            <a:pPr algn="l"/>
            <a:r>
              <a:rPr lang="ru-RU" sz="2800" b="1">
                <a:solidFill>
                  <a:schemeClr val="tx2"/>
                </a:solidFill>
              </a:rPr>
              <a:t>Варианты течения инфекционного процесса</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6650"/>
                                        </p:tgtEl>
                                        <p:attrNameLst>
                                          <p:attrName>style.visibility</p:attrName>
                                        </p:attrNameLst>
                                      </p:cBhvr>
                                      <p:to>
                                        <p:strVal val="visible"/>
                                      </p:to>
                                    </p:set>
                                    <p:animEffect transition="in" filter="blinds(horizontal)">
                                      <p:cBhvr>
                                        <p:cTn id="7" dur="500"/>
                                        <p:tgtEl>
                                          <p:spTgt spid="49665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96644"/>
                                        </p:tgtEl>
                                        <p:attrNameLst>
                                          <p:attrName>style.visibility</p:attrName>
                                        </p:attrNameLst>
                                      </p:cBhvr>
                                      <p:to>
                                        <p:strVal val="visible"/>
                                      </p:to>
                                    </p:set>
                                    <p:animEffect transition="in" filter="blinds(horizontal)">
                                      <p:cBhvr>
                                        <p:cTn id="10" dur="500"/>
                                        <p:tgtEl>
                                          <p:spTgt spid="49664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96653"/>
                                        </p:tgtEl>
                                        <p:attrNameLst>
                                          <p:attrName>style.visibility</p:attrName>
                                        </p:attrNameLst>
                                      </p:cBhvr>
                                      <p:to>
                                        <p:strVal val="visible"/>
                                      </p:to>
                                    </p:set>
                                    <p:animEffect transition="in" filter="blinds(horizontal)">
                                      <p:cBhvr>
                                        <p:cTn id="15" dur="500"/>
                                        <p:tgtEl>
                                          <p:spTgt spid="49665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96647"/>
                                        </p:tgtEl>
                                        <p:attrNameLst>
                                          <p:attrName>style.visibility</p:attrName>
                                        </p:attrNameLst>
                                      </p:cBhvr>
                                      <p:to>
                                        <p:strVal val="visible"/>
                                      </p:to>
                                    </p:set>
                                    <p:animEffect transition="in" filter="blinds(horizontal)">
                                      <p:cBhvr>
                                        <p:cTn id="18" dur="500"/>
                                        <p:tgtEl>
                                          <p:spTgt spid="49664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96651"/>
                                        </p:tgtEl>
                                        <p:attrNameLst>
                                          <p:attrName>style.visibility</p:attrName>
                                        </p:attrNameLst>
                                      </p:cBhvr>
                                      <p:to>
                                        <p:strVal val="visible"/>
                                      </p:to>
                                    </p:set>
                                    <p:animEffect transition="in" filter="blinds(horizontal)">
                                      <p:cBhvr>
                                        <p:cTn id="23" dur="500"/>
                                        <p:tgtEl>
                                          <p:spTgt spid="496651"/>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96643"/>
                                        </p:tgtEl>
                                        <p:attrNameLst>
                                          <p:attrName>style.visibility</p:attrName>
                                        </p:attrNameLst>
                                      </p:cBhvr>
                                      <p:to>
                                        <p:strVal val="visible"/>
                                      </p:to>
                                    </p:set>
                                    <p:animEffect transition="in" filter="blinds(horizontal)">
                                      <p:cBhvr>
                                        <p:cTn id="26" dur="500"/>
                                        <p:tgtEl>
                                          <p:spTgt spid="49664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496652"/>
                                        </p:tgtEl>
                                        <p:attrNameLst>
                                          <p:attrName>style.visibility</p:attrName>
                                        </p:attrNameLst>
                                      </p:cBhvr>
                                      <p:to>
                                        <p:strVal val="visible"/>
                                      </p:to>
                                    </p:set>
                                    <p:animEffect transition="in" filter="blinds(horizontal)">
                                      <p:cBhvr>
                                        <p:cTn id="31" dur="500"/>
                                        <p:tgtEl>
                                          <p:spTgt spid="49665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96646"/>
                                        </p:tgtEl>
                                        <p:attrNameLst>
                                          <p:attrName>style.visibility</p:attrName>
                                        </p:attrNameLst>
                                      </p:cBhvr>
                                      <p:to>
                                        <p:strVal val="visible"/>
                                      </p:to>
                                    </p:set>
                                    <p:animEffect transition="in" filter="blinds(horizontal)">
                                      <p:cBhvr>
                                        <p:cTn id="34" dur="500"/>
                                        <p:tgtEl>
                                          <p:spTgt spid="49664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496649"/>
                                        </p:tgtEl>
                                        <p:attrNameLst>
                                          <p:attrName>style.visibility</p:attrName>
                                        </p:attrNameLst>
                                      </p:cBhvr>
                                      <p:to>
                                        <p:strVal val="visible"/>
                                      </p:to>
                                    </p:set>
                                    <p:animEffect transition="in" filter="blinds(horizontal)">
                                      <p:cBhvr>
                                        <p:cTn id="39" dur="500"/>
                                        <p:tgtEl>
                                          <p:spTgt spid="49664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96645"/>
                                        </p:tgtEl>
                                        <p:attrNameLst>
                                          <p:attrName>style.visibility</p:attrName>
                                        </p:attrNameLst>
                                      </p:cBhvr>
                                      <p:to>
                                        <p:strVal val="visible"/>
                                      </p:to>
                                    </p:set>
                                    <p:animEffect transition="in" filter="blinds(horizontal)">
                                      <p:cBhvr>
                                        <p:cTn id="42" dur="500"/>
                                        <p:tgtEl>
                                          <p:spTgt spid="49664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96654"/>
                                        </p:tgtEl>
                                        <p:attrNameLst>
                                          <p:attrName>style.visibility</p:attrName>
                                        </p:attrNameLst>
                                      </p:cBhvr>
                                      <p:to>
                                        <p:strVal val="visible"/>
                                      </p:to>
                                    </p:set>
                                    <p:animEffect transition="in" filter="blinds(horizontal)">
                                      <p:cBhvr>
                                        <p:cTn id="47" dur="500"/>
                                        <p:tgtEl>
                                          <p:spTgt spid="496654"/>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496648"/>
                                        </p:tgtEl>
                                        <p:attrNameLst>
                                          <p:attrName>style.visibility</p:attrName>
                                        </p:attrNameLst>
                                      </p:cBhvr>
                                      <p:to>
                                        <p:strVal val="visible"/>
                                      </p:to>
                                    </p:set>
                                    <p:animEffect transition="in" filter="blinds(horizontal)">
                                      <p:cBhvr>
                                        <p:cTn id="50" dur="500"/>
                                        <p:tgtEl>
                                          <p:spTgt spid="496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643" grpId="0" animBg="1"/>
      <p:bldP spid="496644" grpId="0" animBg="1"/>
      <p:bldP spid="496645" grpId="0" animBg="1"/>
      <p:bldP spid="496646" grpId="0" animBg="1"/>
      <p:bldP spid="496647" grpId="0" animBg="1"/>
      <p:bldP spid="496648" grpId="0" animBg="1"/>
      <p:bldP spid="496649" grpId="0" animBg="1"/>
      <p:bldP spid="496650" grpId="0" animBg="1"/>
      <p:bldP spid="496651" grpId="0" animBg="1"/>
      <p:bldP spid="496652" grpId="0" animBg="1"/>
      <p:bldP spid="496653" grpId="0" animBg="1"/>
      <p:bldP spid="49665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ChangeArrowheads="1"/>
          </p:cNvSpPr>
          <p:nvPr/>
        </p:nvSpPr>
        <p:spPr bwMode="auto">
          <a:xfrm rot="-2569633">
            <a:off x="3621088" y="2671763"/>
            <a:ext cx="1676400" cy="1657350"/>
          </a:xfrm>
          <a:prstGeom prst="rect">
            <a:avLst/>
          </a:prstGeom>
          <a:solidFill>
            <a:schemeClr val="accent1"/>
          </a:solidFill>
          <a:ln w="9525">
            <a:solidFill>
              <a:schemeClr val="tx1"/>
            </a:solidFill>
            <a:miter lim="800000"/>
            <a:headEnd/>
            <a:tailEnd/>
          </a:ln>
        </p:spPr>
        <p:txBody>
          <a:bodyPr wrap="none" anchor="ctr"/>
          <a:lstStyle/>
          <a:p>
            <a:endParaRPr lang="ru-RU"/>
          </a:p>
        </p:txBody>
      </p:sp>
      <p:sp>
        <p:nvSpPr>
          <p:cNvPr id="130051" name="Text Box 3"/>
          <p:cNvSpPr txBox="1">
            <a:spLocks noChangeArrowheads="1"/>
          </p:cNvSpPr>
          <p:nvPr/>
        </p:nvSpPr>
        <p:spPr bwMode="auto">
          <a:xfrm>
            <a:off x="2195513" y="692150"/>
            <a:ext cx="4511675" cy="831850"/>
          </a:xfrm>
          <a:prstGeom prst="rect">
            <a:avLst/>
          </a:prstGeom>
          <a:solidFill>
            <a:srgbClr val="008000"/>
          </a:solidFill>
          <a:ln w="9525">
            <a:solidFill>
              <a:schemeClr val="tx1"/>
            </a:solidFill>
            <a:miter lim="800000"/>
            <a:headEnd/>
            <a:tailEnd/>
          </a:ln>
        </p:spPr>
        <p:txBody>
          <a:bodyPr wrap="none">
            <a:spAutoFit/>
          </a:bodyPr>
          <a:lstStyle/>
          <a:p>
            <a:pPr algn="l"/>
            <a:r>
              <a:rPr lang="ru-RU" u="sng">
                <a:solidFill>
                  <a:schemeClr val="tx2"/>
                </a:solidFill>
              </a:rPr>
              <a:t>Иммунная компетентность</a:t>
            </a:r>
          </a:p>
          <a:p>
            <a:pPr algn="l"/>
            <a:r>
              <a:rPr lang="en-US" i="1"/>
              <a:t>HLA-DR </a:t>
            </a:r>
            <a:r>
              <a:rPr lang="ru-RU" i="1"/>
              <a:t>мон</a:t>
            </a:r>
            <a:r>
              <a:rPr lang="en-US" i="1"/>
              <a:t>, TNF/IL-12, Th1/Th2</a:t>
            </a:r>
            <a:endParaRPr lang="ru-RU" i="1"/>
          </a:p>
        </p:txBody>
      </p:sp>
      <p:sp>
        <p:nvSpPr>
          <p:cNvPr id="130052" name="Text Box 4"/>
          <p:cNvSpPr txBox="1">
            <a:spLocks noChangeArrowheads="1"/>
          </p:cNvSpPr>
          <p:nvPr/>
        </p:nvSpPr>
        <p:spPr bwMode="auto">
          <a:xfrm>
            <a:off x="179388" y="3068638"/>
            <a:ext cx="2411412" cy="831850"/>
          </a:xfrm>
          <a:prstGeom prst="rect">
            <a:avLst/>
          </a:prstGeom>
          <a:solidFill>
            <a:srgbClr val="008000"/>
          </a:solidFill>
          <a:ln w="9525">
            <a:solidFill>
              <a:schemeClr val="tx1"/>
            </a:solidFill>
            <a:miter lim="800000"/>
            <a:headEnd/>
            <a:tailEnd/>
          </a:ln>
        </p:spPr>
        <p:txBody>
          <a:bodyPr wrap="none">
            <a:spAutoFit/>
          </a:bodyPr>
          <a:lstStyle/>
          <a:p>
            <a:pPr algn="l"/>
            <a:r>
              <a:rPr lang="ru-RU" u="sng">
                <a:solidFill>
                  <a:schemeClr val="tx2"/>
                </a:solidFill>
              </a:rPr>
              <a:t>Воспаление</a:t>
            </a:r>
          </a:p>
          <a:p>
            <a:pPr algn="l"/>
            <a:r>
              <a:rPr lang="en-US" i="1"/>
              <a:t>TNF, IL-6 </a:t>
            </a:r>
            <a:r>
              <a:rPr lang="ru-RU" i="1"/>
              <a:t>плазма</a:t>
            </a:r>
          </a:p>
        </p:txBody>
      </p:sp>
      <p:sp>
        <p:nvSpPr>
          <p:cNvPr id="130053" name="Text Box 5"/>
          <p:cNvSpPr txBox="1">
            <a:spLocks noChangeArrowheads="1"/>
          </p:cNvSpPr>
          <p:nvPr/>
        </p:nvSpPr>
        <p:spPr bwMode="auto">
          <a:xfrm>
            <a:off x="6300788" y="2997200"/>
            <a:ext cx="2349500" cy="831850"/>
          </a:xfrm>
          <a:prstGeom prst="rect">
            <a:avLst/>
          </a:prstGeom>
          <a:solidFill>
            <a:srgbClr val="008000"/>
          </a:solidFill>
          <a:ln w="9525">
            <a:solidFill>
              <a:schemeClr val="tx1"/>
            </a:solidFill>
            <a:miter lim="800000"/>
            <a:headEnd/>
            <a:tailEnd/>
          </a:ln>
        </p:spPr>
        <p:txBody>
          <a:bodyPr wrap="none">
            <a:spAutoFit/>
          </a:bodyPr>
          <a:lstStyle/>
          <a:p>
            <a:pPr algn="l"/>
            <a:r>
              <a:rPr lang="ru-RU" u="sng">
                <a:solidFill>
                  <a:schemeClr val="tx2"/>
                </a:solidFill>
              </a:rPr>
              <a:t>Инфекция</a:t>
            </a:r>
          </a:p>
          <a:p>
            <a:pPr algn="l"/>
            <a:r>
              <a:rPr lang="ru-RU" i="1"/>
              <a:t>прокальцитонин</a:t>
            </a:r>
          </a:p>
        </p:txBody>
      </p:sp>
      <p:sp>
        <p:nvSpPr>
          <p:cNvPr id="130054" name="Text Box 6"/>
          <p:cNvSpPr txBox="1">
            <a:spLocks noChangeArrowheads="1"/>
          </p:cNvSpPr>
          <p:nvPr/>
        </p:nvSpPr>
        <p:spPr bwMode="auto">
          <a:xfrm>
            <a:off x="3059113" y="5084763"/>
            <a:ext cx="2916237" cy="831850"/>
          </a:xfrm>
          <a:prstGeom prst="rect">
            <a:avLst/>
          </a:prstGeom>
          <a:solidFill>
            <a:srgbClr val="008000"/>
          </a:solidFill>
          <a:ln w="9525">
            <a:solidFill>
              <a:schemeClr val="tx1"/>
            </a:solidFill>
            <a:miter lim="800000"/>
            <a:headEnd/>
            <a:tailEnd/>
          </a:ln>
        </p:spPr>
        <p:txBody>
          <a:bodyPr wrap="none">
            <a:spAutoFit/>
          </a:bodyPr>
          <a:lstStyle/>
          <a:p>
            <a:pPr algn="l"/>
            <a:r>
              <a:rPr lang="ru-RU" u="sng">
                <a:solidFill>
                  <a:schemeClr val="tx2"/>
                </a:solidFill>
              </a:rPr>
              <a:t>Повреждение тканей</a:t>
            </a:r>
          </a:p>
          <a:p>
            <a:pPr algn="l"/>
            <a:r>
              <a:rPr lang="en-US" i="1"/>
              <a:t>IL-6, E-selectin</a:t>
            </a:r>
            <a:endParaRPr lang="ru-RU" i="1"/>
          </a:p>
        </p:txBody>
      </p:sp>
      <p:sp>
        <p:nvSpPr>
          <p:cNvPr id="130055" name="Text Box 7"/>
          <p:cNvSpPr txBox="1">
            <a:spLocks noChangeArrowheads="1"/>
          </p:cNvSpPr>
          <p:nvPr/>
        </p:nvSpPr>
        <p:spPr bwMode="auto">
          <a:xfrm>
            <a:off x="684213" y="6165850"/>
            <a:ext cx="8016875" cy="519113"/>
          </a:xfrm>
          <a:prstGeom prst="rect">
            <a:avLst/>
          </a:prstGeom>
          <a:noFill/>
          <a:ln w="9525">
            <a:noFill/>
            <a:miter lim="800000"/>
            <a:headEnd/>
            <a:tailEnd/>
          </a:ln>
        </p:spPr>
        <p:txBody>
          <a:bodyPr wrap="none">
            <a:spAutoFit/>
          </a:bodyPr>
          <a:lstStyle/>
          <a:p>
            <a:pPr algn="l"/>
            <a:r>
              <a:rPr lang="ru-RU" sz="2800">
                <a:latin typeface="Comic Sans MS" pitchFamily="66" charset="0"/>
              </a:rPr>
              <a:t>Иммунологический мониторинг при сепсисе</a:t>
            </a:r>
          </a:p>
        </p:txBody>
      </p:sp>
    </p:spTree>
  </p:cSld>
  <p:clrMapOvr>
    <a:overrideClrMapping bg1="dk2" tx1="lt1" bg2="dk1" tx2="lt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ru-RU" sz="3600"/>
              <a:t>Оценка экспрессии </a:t>
            </a:r>
            <a:r>
              <a:rPr lang="en-US" sz="3600"/>
              <a:t>HLA-DR </a:t>
            </a:r>
            <a:r>
              <a:rPr lang="ru-RU" sz="3600"/>
              <a:t>на моноцитах двумя методами</a:t>
            </a:r>
          </a:p>
        </p:txBody>
      </p:sp>
      <p:pic>
        <p:nvPicPr>
          <p:cNvPr id="24579" name="Picture 3" descr="Hla"/>
          <p:cNvPicPr>
            <a:picLocks noChangeAspect="1" noChangeArrowheads="1"/>
          </p:cNvPicPr>
          <p:nvPr/>
        </p:nvPicPr>
        <p:blipFill>
          <a:blip r:embed="rId2" cstate="print"/>
          <a:srcRect/>
          <a:stretch>
            <a:fillRect/>
          </a:stretch>
        </p:blipFill>
        <p:spPr bwMode="auto">
          <a:xfrm>
            <a:off x="609600" y="2590800"/>
            <a:ext cx="8077200" cy="2671763"/>
          </a:xfrm>
          <a:prstGeom prst="rect">
            <a:avLst/>
          </a:prstGeom>
          <a:noFill/>
        </p:spPr>
      </p:pic>
      <p:sp>
        <p:nvSpPr>
          <p:cNvPr id="24580" name="Text Box 4"/>
          <p:cNvSpPr txBox="1">
            <a:spLocks noChangeArrowheads="1"/>
          </p:cNvSpPr>
          <p:nvPr/>
        </p:nvSpPr>
        <p:spPr bwMode="auto">
          <a:xfrm>
            <a:off x="5899150" y="6491288"/>
            <a:ext cx="3244850" cy="366712"/>
          </a:xfrm>
          <a:prstGeom prst="rect">
            <a:avLst/>
          </a:prstGeom>
          <a:noFill/>
          <a:ln w="9525">
            <a:noFill/>
            <a:miter lim="800000"/>
            <a:headEnd/>
            <a:tailEnd/>
          </a:ln>
          <a:effectLst/>
        </p:spPr>
        <p:txBody>
          <a:bodyPr wrap="none">
            <a:spAutoFit/>
          </a:bodyPr>
          <a:lstStyle/>
          <a:p>
            <a:pPr algn="l"/>
            <a:r>
              <a:rPr lang="en-US" sz="1800" i="1" smtClean="0">
                <a:solidFill>
                  <a:srgbClr val="FFFFFF"/>
                </a:solidFill>
                <a:cs typeface="Times New Roman" pitchFamily="18" charset="0"/>
              </a:rPr>
              <a:t>Reith H</a:t>
            </a:r>
            <a:r>
              <a:rPr lang="ru-RU" sz="1800" i="1" smtClean="0">
                <a:solidFill>
                  <a:srgbClr val="FFFFFF"/>
                </a:solidFill>
                <a:cs typeface="Times New Roman" pitchFamily="18" charset="0"/>
              </a:rPr>
              <a:t>.</a:t>
            </a:r>
            <a:r>
              <a:rPr lang="en-US" sz="1800" i="1" smtClean="0">
                <a:solidFill>
                  <a:srgbClr val="FFFFFF"/>
                </a:solidFill>
                <a:cs typeface="Times New Roman" pitchFamily="18" charset="0"/>
              </a:rPr>
              <a:t>B</a:t>
            </a:r>
            <a:r>
              <a:rPr lang="ru-RU" sz="1800" i="1" smtClean="0">
                <a:solidFill>
                  <a:srgbClr val="FFFFFF"/>
                </a:solidFill>
                <a:cs typeface="Times New Roman" pitchFamily="18" charset="0"/>
              </a:rPr>
              <a:t>., </a:t>
            </a:r>
            <a:r>
              <a:rPr lang="en-US" sz="1800" i="1" smtClean="0">
                <a:solidFill>
                  <a:srgbClr val="FFFFFF"/>
                </a:solidFill>
                <a:cs typeface="Times New Roman" pitchFamily="18" charset="0"/>
              </a:rPr>
              <a:t>Mittelk</a:t>
            </a:r>
            <a:r>
              <a:rPr lang="ru-RU" sz="1800" i="1" smtClean="0">
                <a:solidFill>
                  <a:srgbClr val="FFFFFF"/>
                </a:solidFill>
                <a:cs typeface="Times New Roman" pitchFamily="18" charset="0"/>
              </a:rPr>
              <a:t>ö</a:t>
            </a:r>
            <a:r>
              <a:rPr lang="en-US" sz="1800" i="1" smtClean="0">
                <a:solidFill>
                  <a:srgbClr val="FFFFFF"/>
                </a:solidFill>
                <a:cs typeface="Times New Roman" pitchFamily="18" charset="0"/>
              </a:rPr>
              <a:t>tter U</a:t>
            </a:r>
            <a:r>
              <a:rPr lang="ru-RU" sz="1800" i="1" smtClean="0">
                <a:solidFill>
                  <a:srgbClr val="FFFFFF"/>
                </a:solidFill>
                <a:cs typeface="Times New Roman" pitchFamily="18" charset="0"/>
              </a:rPr>
              <a:t>., 2001</a:t>
            </a:r>
            <a:r>
              <a:rPr lang="ru-RU" sz="1800" i="1" smtClean="0">
                <a:solidFill>
                  <a:srgbClr val="FFFFFF"/>
                </a:solidFill>
              </a:rPr>
              <a:t> </a:t>
            </a:r>
          </a:p>
        </p:txBody>
      </p:sp>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684213" y="620713"/>
            <a:ext cx="7772400" cy="1143000"/>
          </a:xfrm>
        </p:spPr>
        <p:txBody>
          <a:bodyPr/>
          <a:lstStyle/>
          <a:p>
            <a:pPr eaLnBrk="1" hangingPunct="1"/>
            <a:r>
              <a:rPr lang="ru-RU" smtClean="0"/>
              <a:t>Терапия тяжелого сепсиса:</a:t>
            </a:r>
            <a:endParaRPr lang="en-US" smtClean="0"/>
          </a:p>
        </p:txBody>
      </p:sp>
      <p:sp>
        <p:nvSpPr>
          <p:cNvPr id="133123" name="Rectangle 3"/>
          <p:cNvSpPr>
            <a:spLocks noGrp="1" noChangeArrowheads="1"/>
          </p:cNvSpPr>
          <p:nvPr>
            <p:ph type="body" sz="half" idx="1"/>
          </p:nvPr>
        </p:nvSpPr>
        <p:spPr>
          <a:xfrm>
            <a:off x="474663" y="1905000"/>
            <a:ext cx="4122737" cy="4267200"/>
          </a:xfrm>
        </p:spPr>
        <p:txBody>
          <a:bodyPr/>
          <a:lstStyle/>
          <a:p>
            <a:pPr eaLnBrk="1" hangingPunct="1">
              <a:lnSpc>
                <a:spcPct val="150000"/>
              </a:lnSpc>
              <a:buSzPct val="75000"/>
            </a:pPr>
            <a:r>
              <a:rPr lang="ru-RU" sz="2400" smtClean="0">
                <a:solidFill>
                  <a:schemeClr val="accent2"/>
                </a:solidFill>
              </a:rPr>
              <a:t>Контроль источника</a:t>
            </a:r>
            <a:endParaRPr lang="en-US" sz="2400" smtClean="0">
              <a:solidFill>
                <a:schemeClr val="accent2"/>
              </a:solidFill>
            </a:endParaRPr>
          </a:p>
          <a:p>
            <a:pPr eaLnBrk="1" hangingPunct="1">
              <a:lnSpc>
                <a:spcPct val="150000"/>
              </a:lnSpc>
              <a:buSzPct val="75000"/>
            </a:pPr>
            <a:r>
              <a:rPr lang="ru-RU" sz="2400" smtClean="0">
                <a:solidFill>
                  <a:schemeClr val="accent2"/>
                </a:solidFill>
              </a:rPr>
              <a:t>Ранняя целенаправленная терапия</a:t>
            </a:r>
          </a:p>
          <a:p>
            <a:pPr eaLnBrk="1" hangingPunct="1">
              <a:lnSpc>
                <a:spcPct val="150000"/>
              </a:lnSpc>
              <a:buSzPct val="75000"/>
            </a:pPr>
            <a:r>
              <a:rPr lang="ru-RU" sz="2400" smtClean="0">
                <a:solidFill>
                  <a:schemeClr val="accent2"/>
                </a:solidFill>
              </a:rPr>
              <a:t>Антибиотики</a:t>
            </a:r>
            <a:endParaRPr lang="en-US" sz="2400" smtClean="0">
              <a:solidFill>
                <a:schemeClr val="accent2"/>
              </a:solidFill>
            </a:endParaRPr>
          </a:p>
          <a:p>
            <a:pPr eaLnBrk="1" hangingPunct="1">
              <a:lnSpc>
                <a:spcPct val="150000"/>
              </a:lnSpc>
              <a:buSzPct val="75000"/>
            </a:pPr>
            <a:r>
              <a:rPr lang="ru-RU" sz="2400" smtClean="0">
                <a:solidFill>
                  <a:schemeClr val="accent2"/>
                </a:solidFill>
              </a:rPr>
              <a:t>ИВЛ</a:t>
            </a:r>
            <a:endParaRPr lang="en-US" sz="2400" smtClean="0">
              <a:solidFill>
                <a:schemeClr val="accent2"/>
              </a:solidFill>
            </a:endParaRPr>
          </a:p>
          <a:p>
            <a:pPr eaLnBrk="1" hangingPunct="1">
              <a:spcBef>
                <a:spcPct val="50000"/>
              </a:spcBef>
              <a:buSzPct val="75000"/>
            </a:pPr>
            <a:r>
              <a:rPr lang="ru-RU" sz="2400" smtClean="0">
                <a:solidFill>
                  <a:schemeClr val="accent2"/>
                </a:solidFill>
              </a:rPr>
              <a:t>Активированный протеин С</a:t>
            </a:r>
            <a:endParaRPr lang="en-US" sz="2400" smtClean="0">
              <a:solidFill>
                <a:schemeClr val="accent2"/>
              </a:solidFill>
            </a:endParaRPr>
          </a:p>
        </p:txBody>
      </p:sp>
      <p:sp>
        <p:nvSpPr>
          <p:cNvPr id="699396" name="Rectangle 4"/>
          <p:cNvSpPr>
            <a:spLocks noGrp="1" noChangeArrowheads="1"/>
          </p:cNvSpPr>
          <p:nvPr>
            <p:ph type="body" sz="half" idx="2"/>
          </p:nvPr>
        </p:nvSpPr>
        <p:spPr>
          <a:xfrm>
            <a:off x="4749800" y="1905000"/>
            <a:ext cx="4122738" cy="4267200"/>
          </a:xfrm>
        </p:spPr>
        <p:txBody>
          <a:bodyPr/>
          <a:lstStyle/>
          <a:p>
            <a:pPr eaLnBrk="1" hangingPunct="1">
              <a:lnSpc>
                <a:spcPct val="150000"/>
              </a:lnSpc>
              <a:buSzPct val="75000"/>
            </a:pPr>
            <a:r>
              <a:rPr lang="ru-RU" sz="2400" smtClean="0">
                <a:solidFill>
                  <a:schemeClr val="accent2"/>
                </a:solidFill>
              </a:rPr>
              <a:t>Иммунокоррекция</a:t>
            </a:r>
          </a:p>
          <a:p>
            <a:pPr eaLnBrk="1" hangingPunct="1">
              <a:lnSpc>
                <a:spcPct val="150000"/>
              </a:lnSpc>
              <a:buSzPct val="75000"/>
            </a:pPr>
            <a:r>
              <a:rPr lang="ru-RU" sz="2400" smtClean="0"/>
              <a:t>Нутритивная поддержка</a:t>
            </a:r>
            <a:endParaRPr lang="en-US" sz="2400" smtClean="0"/>
          </a:p>
          <a:p>
            <a:pPr eaLnBrk="1" hangingPunct="1">
              <a:spcBef>
                <a:spcPct val="50000"/>
              </a:spcBef>
              <a:buSzPct val="75000"/>
            </a:pPr>
            <a:r>
              <a:rPr lang="ru-RU" sz="2400" smtClean="0">
                <a:solidFill>
                  <a:schemeClr val="accent2"/>
                </a:solidFill>
              </a:rPr>
              <a:t>Кортикостероиды</a:t>
            </a:r>
            <a:endParaRPr lang="en-US" sz="2400" smtClean="0">
              <a:solidFill>
                <a:schemeClr val="accent2"/>
              </a:solidFill>
            </a:endParaRPr>
          </a:p>
          <a:p>
            <a:pPr eaLnBrk="1" hangingPunct="1">
              <a:spcBef>
                <a:spcPct val="50000"/>
              </a:spcBef>
              <a:buSzPct val="75000"/>
            </a:pPr>
            <a:r>
              <a:rPr lang="ru-RU" sz="2400" smtClean="0">
                <a:solidFill>
                  <a:schemeClr val="accent2"/>
                </a:solidFill>
              </a:rPr>
              <a:t>Гликемия</a:t>
            </a:r>
          </a:p>
          <a:p>
            <a:pPr eaLnBrk="1" hangingPunct="1">
              <a:spcBef>
                <a:spcPct val="50000"/>
              </a:spcBef>
              <a:buSzPct val="75000"/>
            </a:pPr>
            <a:r>
              <a:rPr lang="ru-RU" sz="2400" smtClean="0">
                <a:solidFill>
                  <a:schemeClr val="accent2"/>
                </a:solidFill>
              </a:rPr>
              <a:t>Профилактика стресс- язв</a:t>
            </a:r>
          </a:p>
          <a:p>
            <a:pPr eaLnBrk="1" hangingPunct="1">
              <a:spcBef>
                <a:spcPct val="50000"/>
              </a:spcBef>
              <a:buSzPct val="75000"/>
            </a:pPr>
            <a:endParaRPr lang="en-US" sz="2400" smtClean="0">
              <a:solidFill>
                <a:schemeClr val="accent2"/>
              </a:solidFill>
            </a:endParaRPr>
          </a:p>
        </p:txBody>
      </p:sp>
      <p:sp>
        <p:nvSpPr>
          <p:cNvPr id="133125" name="Line 5"/>
          <p:cNvSpPr>
            <a:spLocks noChangeShapeType="1"/>
          </p:cNvSpPr>
          <p:nvPr/>
        </p:nvSpPr>
        <p:spPr bwMode="auto">
          <a:xfrm>
            <a:off x="755650" y="1700213"/>
            <a:ext cx="7345363" cy="0"/>
          </a:xfrm>
          <a:prstGeom prst="line">
            <a:avLst/>
          </a:prstGeom>
          <a:noFill/>
          <a:ln w="57150">
            <a:solidFill>
              <a:schemeClr val="tx1"/>
            </a:solidFill>
            <a:round/>
            <a:headEnd/>
            <a:tailEnd/>
          </a:ln>
        </p:spPr>
        <p:txBody>
          <a:bodyPr/>
          <a:lstStyle/>
          <a:p>
            <a:endParaRPr lang="ru-RU"/>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endCondLst>
                                    <p:cond evt="onNext" delay="0">
                                      <p:tgtEl>
                                        <p:sldTgt/>
                                      </p:tgtEl>
                                    </p:cond>
                                  </p:endCondLst>
                                  <p:childTnLst>
                                    <p:anim calcmode="discrete" valueType="str">
                                      <p:cBhvr>
                                        <p:cTn id="6" dur="1000" fill="hold"/>
                                        <p:tgtEl>
                                          <p:spTgt spid="699396">
                                            <p:txEl>
                                              <p:pRg st="1" end="1"/>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eaLnBrk="1" hangingPunct="1"/>
            <a:r>
              <a:rPr lang="ru-RU" sz="4000" smtClean="0"/>
              <a:t>Нутритивная поддержка</a:t>
            </a:r>
          </a:p>
        </p:txBody>
      </p:sp>
      <p:sp>
        <p:nvSpPr>
          <p:cNvPr id="134147" name="Rectangle 3"/>
          <p:cNvSpPr>
            <a:spLocks noGrp="1" noChangeArrowheads="1"/>
          </p:cNvSpPr>
          <p:nvPr>
            <p:ph type="body" idx="1"/>
          </p:nvPr>
        </p:nvSpPr>
        <p:spPr>
          <a:xfrm>
            <a:off x="0" y="2060575"/>
            <a:ext cx="8893175" cy="4114800"/>
          </a:xfrm>
        </p:spPr>
        <p:txBody>
          <a:bodyPr/>
          <a:lstStyle/>
          <a:p>
            <a:pPr algn="just" eaLnBrk="1" hangingPunct="1"/>
            <a:r>
              <a:rPr lang="ru-RU" smtClean="0"/>
              <a:t>Решение проблемы купирования высокоинвазивной инфекции и сепсиса без соответствующей оптимальной нутриционной поддержки больного</a:t>
            </a:r>
            <a:r>
              <a:rPr lang="ru-RU" b="1" i="1" u="sng" smtClean="0">
                <a:solidFill>
                  <a:srgbClr val="FF7C80"/>
                </a:solidFill>
              </a:rPr>
              <a:t> невозможно</a:t>
            </a:r>
            <a:r>
              <a:rPr lang="ru-RU" b="1" smtClean="0"/>
              <a:t>!</a:t>
            </a:r>
          </a:p>
          <a:p>
            <a:pPr algn="just" eaLnBrk="1" hangingPunct="1"/>
            <a:r>
              <a:rPr lang="ru-RU" smtClean="0"/>
              <a:t>НП тяжелобольных пациентов должна быть обязательным базисным средством их интенсивной</a:t>
            </a:r>
            <a:r>
              <a:rPr lang="ru-RU" b="1" smtClean="0"/>
              <a:t> </a:t>
            </a:r>
            <a:r>
              <a:rPr lang="ru-RU" smtClean="0"/>
              <a:t>терапии</a:t>
            </a:r>
            <a:endParaRPr lang="ru-RU" smtClean="0">
              <a:solidFill>
                <a:srgbClr val="FF0000"/>
              </a:solidFill>
            </a:endParaRPr>
          </a:p>
          <a:p>
            <a:pPr lvl="1" eaLnBrk="1" hangingPunct="1">
              <a:buFontTx/>
              <a:buNone/>
            </a:pPr>
            <a:endParaRPr lang="en-US" smtClean="0">
              <a:cs typeface="Times New Roman" pitchFamily="18" charset="0"/>
            </a:endParaRPr>
          </a:p>
        </p:txBody>
      </p:sp>
      <p:sp>
        <p:nvSpPr>
          <p:cNvPr id="134148" name="Text Box 4"/>
          <p:cNvSpPr txBox="1">
            <a:spLocks noChangeArrowheads="1"/>
          </p:cNvSpPr>
          <p:nvPr/>
        </p:nvSpPr>
        <p:spPr bwMode="auto">
          <a:xfrm>
            <a:off x="4752975" y="6165850"/>
            <a:ext cx="4391025" cy="457200"/>
          </a:xfrm>
          <a:prstGeom prst="rect">
            <a:avLst/>
          </a:prstGeom>
          <a:noFill/>
          <a:ln w="9525">
            <a:noFill/>
            <a:miter lim="800000"/>
            <a:headEnd/>
            <a:tailEnd/>
          </a:ln>
        </p:spPr>
        <p:txBody>
          <a:bodyPr wrap="none">
            <a:spAutoFit/>
          </a:bodyPr>
          <a:lstStyle/>
          <a:p>
            <a:pPr algn="l"/>
            <a:r>
              <a:rPr lang="ru-RU" i="1">
                <a:solidFill>
                  <a:schemeClr val="accent1"/>
                </a:solidFill>
                <a:latin typeface="Arial" charset="0"/>
              </a:rPr>
              <a:t>Луфт В.М., Костюченко А.Л.</a:t>
            </a:r>
          </a:p>
        </p:txBody>
      </p:sp>
      <p:sp>
        <p:nvSpPr>
          <p:cNvPr id="134149" name="Line 5"/>
          <p:cNvSpPr>
            <a:spLocks noChangeShapeType="1"/>
          </p:cNvSpPr>
          <p:nvPr/>
        </p:nvSpPr>
        <p:spPr bwMode="auto">
          <a:xfrm>
            <a:off x="827088" y="2060575"/>
            <a:ext cx="7561262" cy="0"/>
          </a:xfrm>
          <a:prstGeom prst="line">
            <a:avLst/>
          </a:prstGeom>
          <a:noFill/>
          <a:ln w="57150">
            <a:solidFill>
              <a:schemeClr val="tx1"/>
            </a:solidFill>
            <a:round/>
            <a:headEnd/>
            <a:tailEnd/>
          </a:ln>
        </p:spPr>
        <p:txBody>
          <a:bodyPr/>
          <a:lstStyle/>
          <a:p>
            <a:endParaRPr lang="ru-RU"/>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09600" y="1447800"/>
            <a:ext cx="8153400" cy="3990975"/>
          </a:xfrm>
          <a:prstGeom prst="rect">
            <a:avLst/>
          </a:prstGeom>
          <a:solidFill>
            <a:srgbClr val="0000FF">
              <a:alpha val="50195"/>
            </a:srgbClr>
          </a:solidFill>
          <a:ln w="9525">
            <a:noFill/>
            <a:miter lim="800000"/>
            <a:headEnd/>
            <a:tailEnd/>
          </a:ln>
        </p:spPr>
        <p:txBody>
          <a:bodyPr>
            <a:spAutoFit/>
          </a:bodyPr>
          <a:lstStyle/>
          <a:p>
            <a:r>
              <a:rPr lang="ru-RU" sz="3200" b="1">
                <a:cs typeface="Times New Roman" pitchFamily="18" charset="0"/>
              </a:rPr>
              <a:t>Сепсис </a:t>
            </a:r>
            <a:r>
              <a:rPr lang="en-US" sz="3200" b="1">
                <a:cs typeface="Times New Roman" pitchFamily="18" charset="0"/>
              </a:rPr>
              <a:t>- </a:t>
            </a:r>
            <a:r>
              <a:rPr lang="ru-RU" sz="3200" b="1">
                <a:cs typeface="Times New Roman" pitchFamily="18" charset="0"/>
              </a:rPr>
              <a:t>процесс, являющ</a:t>
            </a:r>
            <a:r>
              <a:rPr lang="ru-RU" sz="3200" b="1"/>
              <a:t>ий</a:t>
            </a:r>
            <a:r>
              <a:rPr lang="ru-RU" sz="3200" b="1">
                <a:cs typeface="Times New Roman" pitchFamily="18" charset="0"/>
              </a:rPr>
              <a:t>ся фазой развития любого инфекционного заболевания с различной локализацией,  вызванного условнопатогенными микроорганизмами,  в основе</a:t>
            </a:r>
            <a:r>
              <a:rPr lang="ru-RU" sz="1400" b="1">
                <a:cs typeface="Times New Roman" pitchFamily="18" charset="0"/>
              </a:rPr>
              <a:t> </a:t>
            </a:r>
            <a:r>
              <a:rPr lang="ru-RU" sz="1400" b="1"/>
              <a:t> </a:t>
            </a:r>
            <a:r>
              <a:rPr lang="ru-RU" sz="3200" b="1">
                <a:cs typeface="Times New Roman" pitchFamily="18" charset="0"/>
              </a:rPr>
              <a:t>которого лежит реакция системного воспаления на инфекционный очаг</a:t>
            </a:r>
            <a:r>
              <a:rPr lang="ru-RU" sz="3200">
                <a:cs typeface="Times New Roman" pitchFamily="18" charset="0"/>
              </a:rPr>
              <a:t> </a:t>
            </a:r>
          </a:p>
          <a:p>
            <a:pPr algn="l" eaLnBrk="0" hangingPunct="0"/>
            <a:endParaRPr lang="ru-RU" sz="3200"/>
          </a:p>
        </p:txBody>
      </p:sp>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ru-RU"/>
              <a:t>Гемодинамическая поддержка</a:t>
            </a:r>
          </a:p>
        </p:txBody>
      </p:sp>
      <p:sp>
        <p:nvSpPr>
          <p:cNvPr id="131075" name="Rectangle 3"/>
          <p:cNvSpPr>
            <a:spLocks noGrp="1" noChangeArrowheads="1"/>
          </p:cNvSpPr>
          <p:nvPr>
            <p:ph type="body" idx="1"/>
          </p:nvPr>
        </p:nvSpPr>
        <p:spPr/>
        <p:txBody>
          <a:bodyPr/>
          <a:lstStyle/>
          <a:p>
            <a:pPr>
              <a:lnSpc>
                <a:spcPct val="90000"/>
              </a:lnSpc>
            </a:pPr>
            <a:r>
              <a:rPr lang="ru-RU"/>
              <a:t>Норадреналин и допамин – препараты выбора при СШ</a:t>
            </a:r>
          </a:p>
          <a:p>
            <a:pPr>
              <a:lnSpc>
                <a:spcPct val="90000"/>
              </a:lnSpc>
            </a:pPr>
            <a:r>
              <a:rPr lang="ru-RU"/>
              <a:t>Низкие дозы допамина для поддержки почечной функции </a:t>
            </a:r>
            <a:r>
              <a:rPr lang="ru-RU" i="1"/>
              <a:t>не должны</a:t>
            </a:r>
            <a:r>
              <a:rPr lang="ru-RU"/>
              <a:t> использоваться для лечения тяжелого сепсиса</a:t>
            </a:r>
          </a:p>
          <a:p>
            <a:pPr>
              <a:lnSpc>
                <a:spcPct val="90000"/>
              </a:lnSpc>
            </a:pPr>
            <a:r>
              <a:rPr lang="ru-RU"/>
              <a:t>Все пациенты с гемодинамической поддержкой должны иметь ИАК</a:t>
            </a:r>
          </a:p>
        </p:txBody>
      </p:sp>
      <p:sp>
        <p:nvSpPr>
          <p:cNvPr id="131076" name="Text Box 4"/>
          <p:cNvSpPr txBox="1">
            <a:spLocks noChangeArrowheads="1"/>
          </p:cNvSpPr>
          <p:nvPr/>
        </p:nvSpPr>
        <p:spPr bwMode="auto">
          <a:xfrm>
            <a:off x="5292725" y="5924550"/>
            <a:ext cx="3216275" cy="396875"/>
          </a:xfrm>
          <a:prstGeom prst="rect">
            <a:avLst/>
          </a:prstGeom>
          <a:noFill/>
          <a:ln w="9525">
            <a:noFill/>
            <a:miter lim="800000"/>
            <a:headEnd/>
            <a:tailEnd/>
          </a:ln>
          <a:effectLst/>
        </p:spPr>
        <p:txBody>
          <a:bodyPr wrap="none">
            <a:spAutoFit/>
          </a:bodyPr>
          <a:lstStyle/>
          <a:p>
            <a:pPr algn="l"/>
            <a:r>
              <a:rPr lang="ru-RU" sz="2000" i="1" smtClean="0">
                <a:solidFill>
                  <a:srgbClr val="FF9900"/>
                </a:solidFill>
                <a:latin typeface="Arial" charset="0"/>
              </a:rPr>
              <a:t>Рекомендации уровня </a:t>
            </a:r>
            <a:r>
              <a:rPr lang="en-US" sz="2000" i="1" smtClean="0">
                <a:solidFill>
                  <a:srgbClr val="FF9900"/>
                </a:solidFill>
                <a:latin typeface="Arial" charset="0"/>
              </a:rPr>
              <a:t>“</a:t>
            </a:r>
            <a:r>
              <a:rPr lang="ru-RU" sz="2000" i="1" smtClean="0">
                <a:solidFill>
                  <a:srgbClr val="FF9900"/>
                </a:solidFill>
                <a:latin typeface="Arial" charset="0"/>
              </a:rPr>
              <a:t>В</a:t>
            </a:r>
            <a:r>
              <a:rPr lang="en-US" sz="2000" i="1" smtClean="0">
                <a:solidFill>
                  <a:srgbClr val="FF9900"/>
                </a:solidFill>
                <a:latin typeface="Arial" charset="0"/>
              </a:rPr>
              <a:t>”</a:t>
            </a:r>
            <a:endParaRPr lang="ru-RU" sz="2000" i="1" smtClean="0">
              <a:solidFill>
                <a:srgbClr val="FF9900"/>
              </a:solidFill>
              <a:latin typeface="Arial" charset="0"/>
            </a:endParaRPr>
          </a:p>
        </p:txBody>
      </p:sp>
      <p:sp>
        <p:nvSpPr>
          <p:cNvPr id="131077" name="Line 5"/>
          <p:cNvSpPr>
            <a:spLocks noChangeShapeType="1"/>
          </p:cNvSpPr>
          <p:nvPr/>
        </p:nvSpPr>
        <p:spPr bwMode="auto">
          <a:xfrm>
            <a:off x="827088" y="1700213"/>
            <a:ext cx="7561262" cy="0"/>
          </a:xfrm>
          <a:prstGeom prst="line">
            <a:avLst/>
          </a:prstGeom>
          <a:noFill/>
          <a:ln w="57150">
            <a:solidFill>
              <a:schemeClr val="tx1"/>
            </a:solidFill>
            <a:round/>
            <a:headEnd/>
            <a:tailEnd/>
          </a:ln>
          <a:effectLst/>
        </p:spPr>
        <p:txBody>
          <a:bodyPr/>
          <a:lstStyle/>
          <a:p>
            <a:pPr algn="l"/>
            <a:endParaRPr lang="ru-RU" smtClean="0">
              <a:solidFill>
                <a:srgbClr val="FFFFFF"/>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1075">
                                            <p:txEl>
                                              <p:pRg st="1" end="1"/>
                                            </p:txEl>
                                          </p:spTgt>
                                        </p:tgtEl>
                                        <p:attrNameLst>
                                          <p:attrName>style.visibility</p:attrName>
                                        </p:attrNameLst>
                                      </p:cBhvr>
                                      <p:to>
                                        <p:strVal val="visible"/>
                                      </p:to>
                                    </p:set>
                                    <p:animEffect transition="in" filter="blinds(horizontal)">
                                      <p:cBhvr>
                                        <p:cTn id="7" dur="500"/>
                                        <p:tgtEl>
                                          <p:spTgt spid="131075">
                                            <p:txEl>
                                              <p:pRg st="1" end="1"/>
                                            </p:txEl>
                                          </p:spTgt>
                                        </p:tgtEl>
                                      </p:cBhvr>
                                    </p:animEffect>
                                  </p:childTnLst>
                                </p:cTn>
                              </p:par>
                              <p:par>
                                <p:cTn id="8" presetID="9" presetClass="emph" presetSubtype="0" nodeType="withEffect">
                                  <p:stCondLst>
                                    <p:cond delay="0"/>
                                  </p:stCondLst>
                                  <p:childTnLst>
                                    <p:set>
                                      <p:cBhvr rctx="PPT">
                                        <p:cTn id="9" dur="indefinite"/>
                                        <p:tgtEl>
                                          <p:spTgt spid="131075">
                                            <p:txEl>
                                              <p:pRg st="0" end="0"/>
                                            </p:txEl>
                                          </p:spTgt>
                                        </p:tgtEl>
                                        <p:attrNameLst>
                                          <p:attrName>style.opacity</p:attrName>
                                        </p:attrNameLst>
                                      </p:cBhvr>
                                      <p:to>
                                        <p:strVal val="0.5"/>
                                      </p:to>
                                    </p:set>
                                    <p:animEffect filter="image" prLst="opacity: 0.5">
                                      <p:cBhvr rctx="IE">
                                        <p:cTn id="10" dur="indefinite"/>
                                        <p:tgtEl>
                                          <p:spTgt spid="13107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31075">
                                            <p:txEl>
                                              <p:pRg st="2" end="2"/>
                                            </p:txEl>
                                          </p:spTgt>
                                        </p:tgtEl>
                                        <p:attrNameLst>
                                          <p:attrName>style.visibility</p:attrName>
                                        </p:attrNameLst>
                                      </p:cBhvr>
                                      <p:to>
                                        <p:strVal val="visible"/>
                                      </p:to>
                                    </p:set>
                                    <p:animEffect transition="in" filter="blinds(horizontal)">
                                      <p:cBhvr>
                                        <p:cTn id="15" dur="500"/>
                                        <p:tgtEl>
                                          <p:spTgt spid="131075">
                                            <p:txEl>
                                              <p:pRg st="2" end="2"/>
                                            </p:txEl>
                                          </p:spTgt>
                                        </p:tgtEl>
                                      </p:cBhvr>
                                    </p:animEffect>
                                  </p:childTnLst>
                                </p:cTn>
                              </p:par>
                              <p:par>
                                <p:cTn id="16" presetID="9" presetClass="emph" presetSubtype="0" nodeType="withEffect">
                                  <p:stCondLst>
                                    <p:cond delay="0"/>
                                  </p:stCondLst>
                                  <p:childTnLst>
                                    <p:set>
                                      <p:cBhvr rctx="PPT">
                                        <p:cTn id="17" dur="indefinite"/>
                                        <p:tgtEl>
                                          <p:spTgt spid="131075">
                                            <p:txEl>
                                              <p:pRg st="1" end="1"/>
                                            </p:txEl>
                                          </p:spTgt>
                                        </p:tgtEl>
                                        <p:attrNameLst>
                                          <p:attrName>style.opacity</p:attrName>
                                        </p:attrNameLst>
                                      </p:cBhvr>
                                      <p:to>
                                        <p:strVal val="0.5"/>
                                      </p:to>
                                    </p:set>
                                    <p:animEffect filter="image" prLst="opacity: 0.5">
                                      <p:cBhvr rctx="IE">
                                        <p:cTn id="18" dur="indefinite"/>
                                        <p:tgtEl>
                                          <p:spTgt spid="1310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684213" y="620713"/>
            <a:ext cx="7772400" cy="1143000"/>
          </a:xfrm>
        </p:spPr>
        <p:txBody>
          <a:bodyPr/>
          <a:lstStyle/>
          <a:p>
            <a:pPr eaLnBrk="1" hangingPunct="1"/>
            <a:r>
              <a:rPr lang="ru-RU" smtClean="0"/>
              <a:t>Терапия тяжелого сепсиса:</a:t>
            </a:r>
            <a:endParaRPr lang="en-US" smtClean="0"/>
          </a:p>
        </p:txBody>
      </p:sp>
      <p:sp>
        <p:nvSpPr>
          <p:cNvPr id="135171" name="Rectangle 3"/>
          <p:cNvSpPr>
            <a:spLocks noGrp="1" noChangeArrowheads="1"/>
          </p:cNvSpPr>
          <p:nvPr>
            <p:ph type="body" sz="half" idx="1"/>
          </p:nvPr>
        </p:nvSpPr>
        <p:spPr>
          <a:xfrm>
            <a:off x="474663" y="1905000"/>
            <a:ext cx="4122737" cy="4267200"/>
          </a:xfrm>
        </p:spPr>
        <p:txBody>
          <a:bodyPr/>
          <a:lstStyle/>
          <a:p>
            <a:pPr eaLnBrk="1" hangingPunct="1">
              <a:lnSpc>
                <a:spcPct val="150000"/>
              </a:lnSpc>
              <a:buSzPct val="75000"/>
            </a:pPr>
            <a:r>
              <a:rPr lang="ru-RU" sz="2400" smtClean="0">
                <a:solidFill>
                  <a:schemeClr val="accent2"/>
                </a:solidFill>
              </a:rPr>
              <a:t>Контроль источника</a:t>
            </a:r>
            <a:endParaRPr lang="en-US" sz="2400" smtClean="0">
              <a:solidFill>
                <a:schemeClr val="accent2"/>
              </a:solidFill>
            </a:endParaRPr>
          </a:p>
          <a:p>
            <a:pPr eaLnBrk="1" hangingPunct="1">
              <a:lnSpc>
                <a:spcPct val="150000"/>
              </a:lnSpc>
              <a:buSzPct val="75000"/>
            </a:pPr>
            <a:r>
              <a:rPr lang="ru-RU" sz="2400" smtClean="0">
                <a:solidFill>
                  <a:schemeClr val="accent2"/>
                </a:solidFill>
              </a:rPr>
              <a:t>Ранняя целенаправленная терапия</a:t>
            </a:r>
          </a:p>
          <a:p>
            <a:pPr eaLnBrk="1" hangingPunct="1">
              <a:lnSpc>
                <a:spcPct val="150000"/>
              </a:lnSpc>
              <a:buSzPct val="75000"/>
            </a:pPr>
            <a:r>
              <a:rPr lang="ru-RU" sz="2400" smtClean="0">
                <a:solidFill>
                  <a:schemeClr val="accent2"/>
                </a:solidFill>
              </a:rPr>
              <a:t>Антибиотики</a:t>
            </a:r>
            <a:endParaRPr lang="en-US" sz="2400" smtClean="0">
              <a:solidFill>
                <a:schemeClr val="accent2"/>
              </a:solidFill>
            </a:endParaRPr>
          </a:p>
          <a:p>
            <a:pPr eaLnBrk="1" hangingPunct="1">
              <a:lnSpc>
                <a:spcPct val="150000"/>
              </a:lnSpc>
              <a:buSzPct val="75000"/>
            </a:pPr>
            <a:r>
              <a:rPr lang="ru-RU" sz="2400" smtClean="0">
                <a:solidFill>
                  <a:schemeClr val="accent2"/>
                </a:solidFill>
              </a:rPr>
              <a:t>ИВЛ</a:t>
            </a:r>
            <a:endParaRPr lang="en-US" sz="2400" smtClean="0">
              <a:solidFill>
                <a:schemeClr val="accent2"/>
              </a:solidFill>
            </a:endParaRPr>
          </a:p>
          <a:p>
            <a:pPr eaLnBrk="1" hangingPunct="1">
              <a:spcBef>
                <a:spcPct val="50000"/>
              </a:spcBef>
              <a:buSzPct val="75000"/>
            </a:pPr>
            <a:r>
              <a:rPr lang="ru-RU" sz="2400" smtClean="0">
                <a:solidFill>
                  <a:schemeClr val="accent2"/>
                </a:solidFill>
              </a:rPr>
              <a:t>Активированный протеин С</a:t>
            </a:r>
            <a:endParaRPr lang="en-US" sz="2400" smtClean="0">
              <a:solidFill>
                <a:schemeClr val="accent2"/>
              </a:solidFill>
            </a:endParaRPr>
          </a:p>
        </p:txBody>
      </p:sp>
      <p:sp>
        <p:nvSpPr>
          <p:cNvPr id="441348" name="Rectangle 4"/>
          <p:cNvSpPr>
            <a:spLocks noGrp="1" noChangeArrowheads="1"/>
          </p:cNvSpPr>
          <p:nvPr>
            <p:ph type="body" sz="half" idx="2"/>
          </p:nvPr>
        </p:nvSpPr>
        <p:spPr>
          <a:xfrm>
            <a:off x="4749800" y="1905000"/>
            <a:ext cx="4122738" cy="4267200"/>
          </a:xfrm>
        </p:spPr>
        <p:txBody>
          <a:bodyPr/>
          <a:lstStyle/>
          <a:p>
            <a:pPr eaLnBrk="1" hangingPunct="1">
              <a:lnSpc>
                <a:spcPct val="150000"/>
              </a:lnSpc>
              <a:buSzPct val="75000"/>
            </a:pPr>
            <a:r>
              <a:rPr lang="ru-RU" sz="2400" smtClean="0">
                <a:solidFill>
                  <a:schemeClr val="accent2"/>
                </a:solidFill>
              </a:rPr>
              <a:t>Иммунокоррекция</a:t>
            </a:r>
          </a:p>
          <a:p>
            <a:pPr eaLnBrk="1" hangingPunct="1">
              <a:lnSpc>
                <a:spcPct val="150000"/>
              </a:lnSpc>
              <a:buSzPct val="75000"/>
            </a:pPr>
            <a:r>
              <a:rPr lang="ru-RU" sz="2400" smtClean="0">
                <a:solidFill>
                  <a:schemeClr val="accent2"/>
                </a:solidFill>
              </a:rPr>
              <a:t>Адекватное питание</a:t>
            </a:r>
            <a:endParaRPr lang="en-US" sz="2400" smtClean="0">
              <a:solidFill>
                <a:schemeClr val="accent2"/>
              </a:solidFill>
            </a:endParaRPr>
          </a:p>
          <a:p>
            <a:pPr eaLnBrk="1" hangingPunct="1">
              <a:spcBef>
                <a:spcPct val="50000"/>
              </a:spcBef>
              <a:buSzPct val="75000"/>
            </a:pPr>
            <a:r>
              <a:rPr lang="ru-RU" sz="2400" smtClean="0"/>
              <a:t>Кортикостероиды</a:t>
            </a:r>
            <a:endParaRPr lang="en-US" sz="2400" smtClean="0"/>
          </a:p>
          <a:p>
            <a:pPr eaLnBrk="1" hangingPunct="1">
              <a:spcBef>
                <a:spcPct val="50000"/>
              </a:spcBef>
              <a:buSzPct val="75000"/>
            </a:pPr>
            <a:r>
              <a:rPr lang="ru-RU" sz="2400" smtClean="0">
                <a:solidFill>
                  <a:schemeClr val="accent2"/>
                </a:solidFill>
              </a:rPr>
              <a:t>Гликемия</a:t>
            </a:r>
          </a:p>
          <a:p>
            <a:pPr eaLnBrk="1" hangingPunct="1">
              <a:spcBef>
                <a:spcPct val="50000"/>
              </a:spcBef>
              <a:buSzPct val="75000"/>
            </a:pPr>
            <a:r>
              <a:rPr lang="ru-RU" sz="2400" smtClean="0">
                <a:solidFill>
                  <a:schemeClr val="accent2"/>
                </a:solidFill>
              </a:rPr>
              <a:t>Профилактика стресс-язв</a:t>
            </a:r>
            <a:endParaRPr lang="en-US" sz="2400" smtClean="0">
              <a:solidFill>
                <a:schemeClr val="accent2"/>
              </a:solidFill>
            </a:endParaRPr>
          </a:p>
        </p:txBody>
      </p:sp>
      <p:sp>
        <p:nvSpPr>
          <p:cNvPr id="135173" name="Line 5"/>
          <p:cNvSpPr>
            <a:spLocks noChangeShapeType="1"/>
          </p:cNvSpPr>
          <p:nvPr/>
        </p:nvSpPr>
        <p:spPr bwMode="auto">
          <a:xfrm>
            <a:off x="755650" y="1700213"/>
            <a:ext cx="7345363" cy="0"/>
          </a:xfrm>
          <a:prstGeom prst="line">
            <a:avLst/>
          </a:prstGeom>
          <a:noFill/>
          <a:ln w="57150">
            <a:solidFill>
              <a:schemeClr val="tx1"/>
            </a:solidFill>
            <a:round/>
            <a:headEnd/>
            <a:tailEnd/>
          </a:ln>
        </p:spPr>
        <p:txBody>
          <a:bodyPr/>
          <a:lstStyle/>
          <a:p>
            <a:endParaRPr lang="ru-RU"/>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endCondLst>
                                    <p:cond evt="onNext" delay="0">
                                      <p:tgtEl>
                                        <p:sldTgt/>
                                      </p:tgtEl>
                                    </p:cond>
                                  </p:endCondLst>
                                  <p:childTnLst>
                                    <p:anim calcmode="discrete" valueType="str">
                                      <p:cBhvr>
                                        <p:cTn id="6" dur="1000" fill="hold"/>
                                        <p:tgtEl>
                                          <p:spTgt spid="441348">
                                            <p:txEl>
                                              <p:pRg st="2" end="2"/>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eaLnBrk="1" hangingPunct="1"/>
            <a:r>
              <a:rPr lang="ru-RU" smtClean="0"/>
              <a:t>Кортикостероиды</a:t>
            </a:r>
          </a:p>
        </p:txBody>
      </p:sp>
      <p:sp>
        <p:nvSpPr>
          <p:cNvPr id="136195" name="Rectangle 3"/>
          <p:cNvSpPr>
            <a:spLocks noGrp="1" noChangeArrowheads="1"/>
          </p:cNvSpPr>
          <p:nvPr>
            <p:ph type="body" idx="1"/>
          </p:nvPr>
        </p:nvSpPr>
        <p:spPr/>
        <p:txBody>
          <a:bodyPr/>
          <a:lstStyle/>
          <a:p>
            <a:pPr eaLnBrk="1" hangingPunct="1"/>
            <a:r>
              <a:rPr lang="ru-RU" smtClean="0"/>
              <a:t>Гидрокортизон – 200-300 мг в день в 3-4 дозы в течение 7 дней назначается пациентам с септическим шоком, требующим введения вазопрессоров, несмотря на адекватное восполнение жидкостных секторов</a:t>
            </a:r>
          </a:p>
          <a:p>
            <a:pPr eaLnBrk="1" hangingPunct="1"/>
            <a:r>
              <a:rPr lang="ru-RU" smtClean="0"/>
              <a:t>Дозы </a:t>
            </a:r>
            <a:r>
              <a:rPr lang="en-US" smtClean="0"/>
              <a:t>&gt;</a:t>
            </a:r>
            <a:r>
              <a:rPr lang="ru-RU" smtClean="0"/>
              <a:t>300 мг – не рекомендуются</a:t>
            </a:r>
          </a:p>
        </p:txBody>
      </p:sp>
      <p:sp>
        <p:nvSpPr>
          <p:cNvPr id="136196" name="Text Box 4"/>
          <p:cNvSpPr txBox="1">
            <a:spLocks noChangeArrowheads="1"/>
          </p:cNvSpPr>
          <p:nvPr/>
        </p:nvSpPr>
        <p:spPr bwMode="auto">
          <a:xfrm>
            <a:off x="5148263" y="4581525"/>
            <a:ext cx="3224212" cy="396875"/>
          </a:xfrm>
          <a:prstGeom prst="rect">
            <a:avLst/>
          </a:prstGeom>
          <a:noFill/>
          <a:ln w="9525">
            <a:noFill/>
            <a:miter lim="800000"/>
            <a:headEnd/>
            <a:tailEnd/>
          </a:ln>
        </p:spPr>
        <p:txBody>
          <a:bodyPr wrap="none">
            <a:spAutoFit/>
          </a:bodyPr>
          <a:lstStyle/>
          <a:p>
            <a:pPr algn="l"/>
            <a:r>
              <a:rPr lang="ru-RU" sz="2000" i="1">
                <a:solidFill>
                  <a:schemeClr val="accent1"/>
                </a:solidFill>
                <a:latin typeface="Arial" charset="0"/>
              </a:rPr>
              <a:t>Рекомендация уровня </a:t>
            </a:r>
            <a:r>
              <a:rPr lang="en-US" sz="2000" i="1">
                <a:solidFill>
                  <a:schemeClr val="accent1"/>
                </a:solidFill>
                <a:latin typeface="Arial" charset="0"/>
              </a:rPr>
              <a:t>“</a:t>
            </a:r>
            <a:r>
              <a:rPr lang="ru-RU" sz="2000" i="1">
                <a:solidFill>
                  <a:schemeClr val="accent1"/>
                </a:solidFill>
                <a:latin typeface="Arial" charset="0"/>
              </a:rPr>
              <a:t>С</a:t>
            </a:r>
            <a:r>
              <a:rPr lang="en-US" sz="2000" i="1">
                <a:solidFill>
                  <a:schemeClr val="accent1"/>
                </a:solidFill>
                <a:latin typeface="Arial" charset="0"/>
              </a:rPr>
              <a:t>”</a:t>
            </a:r>
            <a:endParaRPr lang="ru-RU" sz="2000" i="1">
              <a:solidFill>
                <a:schemeClr val="accent1"/>
              </a:solidFill>
              <a:latin typeface="Arial" charset="0"/>
            </a:endParaRPr>
          </a:p>
        </p:txBody>
      </p:sp>
      <p:sp>
        <p:nvSpPr>
          <p:cNvPr id="136197" name="Line 5"/>
          <p:cNvSpPr>
            <a:spLocks noChangeShapeType="1"/>
          </p:cNvSpPr>
          <p:nvPr/>
        </p:nvSpPr>
        <p:spPr bwMode="auto">
          <a:xfrm>
            <a:off x="827088" y="1700213"/>
            <a:ext cx="7561262" cy="0"/>
          </a:xfrm>
          <a:prstGeom prst="line">
            <a:avLst/>
          </a:prstGeom>
          <a:noFill/>
          <a:ln w="57150">
            <a:solidFill>
              <a:schemeClr val="tx1"/>
            </a:solidFill>
            <a:round/>
            <a:headEnd/>
            <a:tailEnd/>
          </a:ln>
        </p:spPr>
        <p:txBody>
          <a:bodyPr/>
          <a:lstStyle/>
          <a:p>
            <a:endParaRPr lang="ru-RU"/>
          </a:p>
        </p:txBody>
      </p:sp>
      <p:sp>
        <p:nvSpPr>
          <p:cNvPr id="136198" name="Text Box 6"/>
          <p:cNvSpPr txBox="1">
            <a:spLocks noChangeArrowheads="1"/>
          </p:cNvSpPr>
          <p:nvPr/>
        </p:nvSpPr>
        <p:spPr bwMode="auto">
          <a:xfrm>
            <a:off x="5292725" y="5805488"/>
            <a:ext cx="3209925" cy="396875"/>
          </a:xfrm>
          <a:prstGeom prst="rect">
            <a:avLst/>
          </a:prstGeom>
          <a:noFill/>
          <a:ln w="9525">
            <a:noFill/>
            <a:miter lim="800000"/>
            <a:headEnd/>
            <a:tailEnd/>
          </a:ln>
        </p:spPr>
        <p:txBody>
          <a:bodyPr wrap="none">
            <a:spAutoFit/>
          </a:bodyPr>
          <a:lstStyle/>
          <a:p>
            <a:pPr algn="l"/>
            <a:r>
              <a:rPr lang="ru-RU" sz="2000" i="1">
                <a:solidFill>
                  <a:schemeClr val="accent1"/>
                </a:solidFill>
                <a:latin typeface="Arial" charset="0"/>
              </a:rPr>
              <a:t>Рекомендация уровня </a:t>
            </a:r>
            <a:r>
              <a:rPr lang="en-US" sz="2000" i="1">
                <a:solidFill>
                  <a:schemeClr val="accent1"/>
                </a:solidFill>
                <a:latin typeface="Arial" charset="0"/>
              </a:rPr>
              <a:t>“</a:t>
            </a:r>
            <a:r>
              <a:rPr lang="ru-RU" sz="2000" i="1">
                <a:solidFill>
                  <a:schemeClr val="accent1"/>
                </a:solidFill>
                <a:latin typeface="Arial" charset="0"/>
              </a:rPr>
              <a:t>А</a:t>
            </a:r>
            <a:r>
              <a:rPr lang="en-US" sz="2000" i="1">
                <a:solidFill>
                  <a:schemeClr val="accent1"/>
                </a:solidFill>
                <a:latin typeface="Arial" charset="0"/>
              </a:rPr>
              <a:t>”</a:t>
            </a:r>
            <a:endParaRPr lang="ru-RU" sz="2000" i="1">
              <a:solidFill>
                <a:schemeClr val="accent1"/>
              </a:solidFill>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684213" y="620713"/>
            <a:ext cx="7772400" cy="1143000"/>
          </a:xfrm>
        </p:spPr>
        <p:txBody>
          <a:bodyPr/>
          <a:lstStyle/>
          <a:p>
            <a:pPr eaLnBrk="1" hangingPunct="1"/>
            <a:r>
              <a:rPr lang="ru-RU" smtClean="0"/>
              <a:t>Терапия тяжелого сепсиса:</a:t>
            </a:r>
            <a:endParaRPr lang="en-US" smtClean="0"/>
          </a:p>
        </p:txBody>
      </p:sp>
      <p:sp>
        <p:nvSpPr>
          <p:cNvPr id="137219" name="Rectangle 3"/>
          <p:cNvSpPr>
            <a:spLocks noGrp="1" noChangeArrowheads="1"/>
          </p:cNvSpPr>
          <p:nvPr>
            <p:ph type="body" sz="half" idx="1"/>
          </p:nvPr>
        </p:nvSpPr>
        <p:spPr>
          <a:xfrm>
            <a:off x="474663" y="1905000"/>
            <a:ext cx="4122737" cy="4267200"/>
          </a:xfrm>
        </p:spPr>
        <p:txBody>
          <a:bodyPr/>
          <a:lstStyle/>
          <a:p>
            <a:pPr eaLnBrk="1" hangingPunct="1">
              <a:lnSpc>
                <a:spcPct val="150000"/>
              </a:lnSpc>
              <a:buSzPct val="75000"/>
            </a:pPr>
            <a:r>
              <a:rPr lang="ru-RU" sz="2400" smtClean="0">
                <a:solidFill>
                  <a:schemeClr val="accent2"/>
                </a:solidFill>
              </a:rPr>
              <a:t>Контроль источника</a:t>
            </a:r>
            <a:endParaRPr lang="en-US" sz="2400" smtClean="0">
              <a:solidFill>
                <a:schemeClr val="accent2"/>
              </a:solidFill>
            </a:endParaRPr>
          </a:p>
          <a:p>
            <a:pPr eaLnBrk="1" hangingPunct="1">
              <a:lnSpc>
                <a:spcPct val="150000"/>
              </a:lnSpc>
              <a:buSzPct val="75000"/>
            </a:pPr>
            <a:r>
              <a:rPr lang="ru-RU" sz="2400" smtClean="0">
                <a:solidFill>
                  <a:schemeClr val="accent2"/>
                </a:solidFill>
              </a:rPr>
              <a:t>Ранняя целенаправленная терапия</a:t>
            </a:r>
          </a:p>
          <a:p>
            <a:pPr eaLnBrk="1" hangingPunct="1">
              <a:lnSpc>
                <a:spcPct val="150000"/>
              </a:lnSpc>
              <a:buSzPct val="75000"/>
            </a:pPr>
            <a:r>
              <a:rPr lang="ru-RU" sz="2400" smtClean="0">
                <a:solidFill>
                  <a:schemeClr val="accent2"/>
                </a:solidFill>
              </a:rPr>
              <a:t>Антибиотики</a:t>
            </a:r>
            <a:endParaRPr lang="en-US" sz="2400" smtClean="0">
              <a:solidFill>
                <a:schemeClr val="accent2"/>
              </a:solidFill>
            </a:endParaRPr>
          </a:p>
          <a:p>
            <a:pPr eaLnBrk="1" hangingPunct="1">
              <a:lnSpc>
                <a:spcPct val="150000"/>
              </a:lnSpc>
              <a:buSzPct val="75000"/>
            </a:pPr>
            <a:r>
              <a:rPr lang="ru-RU" sz="2400" smtClean="0">
                <a:solidFill>
                  <a:schemeClr val="accent2"/>
                </a:solidFill>
              </a:rPr>
              <a:t>ИВЛ</a:t>
            </a:r>
            <a:endParaRPr lang="en-US" sz="2400" smtClean="0">
              <a:solidFill>
                <a:schemeClr val="accent2"/>
              </a:solidFill>
            </a:endParaRPr>
          </a:p>
          <a:p>
            <a:pPr eaLnBrk="1" hangingPunct="1">
              <a:spcBef>
                <a:spcPct val="50000"/>
              </a:spcBef>
              <a:buSzPct val="75000"/>
            </a:pPr>
            <a:r>
              <a:rPr lang="ru-RU" sz="2400" smtClean="0">
                <a:solidFill>
                  <a:schemeClr val="accent2"/>
                </a:solidFill>
              </a:rPr>
              <a:t>Активированный протеин С</a:t>
            </a:r>
            <a:endParaRPr lang="en-US" sz="2400" smtClean="0">
              <a:solidFill>
                <a:schemeClr val="accent2"/>
              </a:solidFill>
            </a:endParaRPr>
          </a:p>
        </p:txBody>
      </p:sp>
      <p:sp>
        <p:nvSpPr>
          <p:cNvPr id="701444" name="Rectangle 4"/>
          <p:cNvSpPr>
            <a:spLocks noGrp="1" noChangeArrowheads="1"/>
          </p:cNvSpPr>
          <p:nvPr>
            <p:ph type="body" sz="half" idx="2"/>
          </p:nvPr>
        </p:nvSpPr>
        <p:spPr>
          <a:xfrm>
            <a:off x="4749800" y="1905000"/>
            <a:ext cx="4122738" cy="4267200"/>
          </a:xfrm>
        </p:spPr>
        <p:txBody>
          <a:bodyPr/>
          <a:lstStyle/>
          <a:p>
            <a:pPr eaLnBrk="1" hangingPunct="1">
              <a:lnSpc>
                <a:spcPct val="150000"/>
              </a:lnSpc>
              <a:buSzPct val="75000"/>
            </a:pPr>
            <a:r>
              <a:rPr lang="ru-RU" sz="2400" smtClean="0">
                <a:solidFill>
                  <a:schemeClr val="accent2"/>
                </a:solidFill>
              </a:rPr>
              <a:t>Иммунокоррекция</a:t>
            </a:r>
          </a:p>
          <a:p>
            <a:pPr eaLnBrk="1" hangingPunct="1">
              <a:lnSpc>
                <a:spcPct val="150000"/>
              </a:lnSpc>
              <a:buSzPct val="75000"/>
            </a:pPr>
            <a:r>
              <a:rPr lang="ru-RU" sz="2400" smtClean="0">
                <a:solidFill>
                  <a:schemeClr val="accent2"/>
                </a:solidFill>
              </a:rPr>
              <a:t>Адекватное питание</a:t>
            </a:r>
            <a:endParaRPr lang="en-US" sz="2400" smtClean="0">
              <a:solidFill>
                <a:schemeClr val="accent2"/>
              </a:solidFill>
            </a:endParaRPr>
          </a:p>
          <a:p>
            <a:pPr eaLnBrk="1" hangingPunct="1">
              <a:spcBef>
                <a:spcPct val="50000"/>
              </a:spcBef>
              <a:buSzPct val="75000"/>
            </a:pPr>
            <a:r>
              <a:rPr lang="ru-RU" sz="2400" smtClean="0">
                <a:solidFill>
                  <a:schemeClr val="accent2"/>
                </a:solidFill>
              </a:rPr>
              <a:t>Кортикостероиды</a:t>
            </a:r>
            <a:endParaRPr lang="en-US" sz="2400" smtClean="0">
              <a:solidFill>
                <a:schemeClr val="accent2"/>
              </a:solidFill>
            </a:endParaRPr>
          </a:p>
          <a:p>
            <a:pPr eaLnBrk="1" hangingPunct="1">
              <a:spcBef>
                <a:spcPct val="50000"/>
              </a:spcBef>
              <a:buSzPct val="75000"/>
            </a:pPr>
            <a:r>
              <a:rPr lang="ru-RU" sz="2400" smtClean="0"/>
              <a:t>Гликемия</a:t>
            </a:r>
          </a:p>
          <a:p>
            <a:pPr eaLnBrk="1" hangingPunct="1">
              <a:spcBef>
                <a:spcPct val="50000"/>
              </a:spcBef>
              <a:buSzPct val="75000"/>
            </a:pPr>
            <a:r>
              <a:rPr lang="ru-RU" sz="2400" smtClean="0">
                <a:solidFill>
                  <a:schemeClr val="accent2"/>
                </a:solidFill>
              </a:rPr>
              <a:t>Профилактика стресс-язв</a:t>
            </a:r>
            <a:endParaRPr lang="en-US" sz="2400" smtClean="0">
              <a:solidFill>
                <a:schemeClr val="accent2"/>
              </a:solidFill>
            </a:endParaRPr>
          </a:p>
        </p:txBody>
      </p:sp>
      <p:sp>
        <p:nvSpPr>
          <p:cNvPr id="137221" name="Line 5"/>
          <p:cNvSpPr>
            <a:spLocks noChangeShapeType="1"/>
          </p:cNvSpPr>
          <p:nvPr/>
        </p:nvSpPr>
        <p:spPr bwMode="auto">
          <a:xfrm>
            <a:off x="755650" y="1700213"/>
            <a:ext cx="7345363" cy="0"/>
          </a:xfrm>
          <a:prstGeom prst="line">
            <a:avLst/>
          </a:prstGeom>
          <a:noFill/>
          <a:ln w="57150">
            <a:solidFill>
              <a:schemeClr val="tx1"/>
            </a:solidFill>
            <a:round/>
            <a:headEnd/>
            <a:tailEnd/>
          </a:ln>
        </p:spPr>
        <p:txBody>
          <a:bodyPr/>
          <a:lstStyle/>
          <a:p>
            <a:endParaRPr lang="ru-RU"/>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endCondLst>
                                    <p:cond evt="onNext" delay="0">
                                      <p:tgtEl>
                                        <p:sldTgt/>
                                      </p:tgtEl>
                                    </p:cond>
                                  </p:endCondLst>
                                  <p:childTnLst>
                                    <p:anim calcmode="discrete" valueType="str">
                                      <p:cBhvr>
                                        <p:cTn id="6" dur="1000" fill="hold"/>
                                        <p:tgtEl>
                                          <p:spTgt spid="701444">
                                            <p:txEl>
                                              <p:pRg st="3" end="3"/>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p:cNvPicPr>
            <a:picLocks noChangeAspect="1" noChangeArrowheads="1"/>
          </p:cNvPicPr>
          <p:nvPr/>
        </p:nvPicPr>
        <p:blipFill>
          <a:blip r:embed="rId3" cstate="print"/>
          <a:srcRect/>
          <a:stretch>
            <a:fillRect/>
          </a:stretch>
        </p:blipFill>
        <p:spPr bwMode="auto">
          <a:xfrm>
            <a:off x="257175" y="1403350"/>
            <a:ext cx="8628063" cy="4049713"/>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eaLnBrk="1" hangingPunct="1"/>
            <a:r>
              <a:rPr lang="ru-RU" smtClean="0"/>
              <a:t>Контроль уровня глюкозы</a:t>
            </a:r>
          </a:p>
        </p:txBody>
      </p:sp>
      <p:sp>
        <p:nvSpPr>
          <p:cNvPr id="139267" name="Rectangle 3"/>
          <p:cNvSpPr>
            <a:spLocks noGrp="1" noChangeArrowheads="1"/>
          </p:cNvSpPr>
          <p:nvPr>
            <p:ph type="body" idx="1"/>
          </p:nvPr>
        </p:nvSpPr>
        <p:spPr/>
        <p:txBody>
          <a:bodyPr/>
          <a:lstStyle/>
          <a:p>
            <a:pPr eaLnBrk="1" hangingPunct="1"/>
            <a:r>
              <a:rPr lang="ru-RU" smtClean="0"/>
              <a:t>Уровень глюкозы </a:t>
            </a:r>
            <a:r>
              <a:rPr lang="ru-RU" smtClean="0">
                <a:cs typeface="Times New Roman" pitchFamily="18" charset="0"/>
              </a:rPr>
              <a:t>≤ 8,3 ммол/Л (контроль каждые 30</a:t>
            </a:r>
            <a:r>
              <a:rPr lang="en-US" smtClean="0">
                <a:cs typeface="Times New Roman" pitchFamily="18" charset="0"/>
              </a:rPr>
              <a:t>’</a:t>
            </a:r>
            <a:r>
              <a:rPr lang="ru-RU" smtClean="0">
                <a:cs typeface="Times New Roman" pitchFamily="18" charset="0"/>
              </a:rPr>
              <a:t> до стабилизации. После – каждые 4 часа)</a:t>
            </a:r>
          </a:p>
          <a:p>
            <a:pPr eaLnBrk="1" hangingPunct="1"/>
            <a:r>
              <a:rPr lang="ru-RU" smtClean="0">
                <a:cs typeface="Times New Roman" pitchFamily="18" charset="0"/>
              </a:rPr>
              <a:t>Стратегия гликемического контроля должна включать энтеральное питание</a:t>
            </a:r>
          </a:p>
        </p:txBody>
      </p:sp>
      <p:sp>
        <p:nvSpPr>
          <p:cNvPr id="139268" name="Text Box 4"/>
          <p:cNvSpPr txBox="1">
            <a:spLocks noChangeArrowheads="1"/>
          </p:cNvSpPr>
          <p:nvPr/>
        </p:nvSpPr>
        <p:spPr bwMode="auto">
          <a:xfrm>
            <a:off x="5148263" y="5326063"/>
            <a:ext cx="3846512" cy="457200"/>
          </a:xfrm>
          <a:prstGeom prst="rect">
            <a:avLst/>
          </a:prstGeom>
          <a:noFill/>
          <a:ln w="9525">
            <a:noFill/>
            <a:miter lim="800000"/>
            <a:headEnd/>
            <a:tailEnd/>
          </a:ln>
        </p:spPr>
        <p:txBody>
          <a:bodyPr wrap="none">
            <a:spAutoFit/>
          </a:bodyPr>
          <a:lstStyle/>
          <a:p>
            <a:pPr algn="l"/>
            <a:r>
              <a:rPr lang="ru-RU" i="1">
                <a:solidFill>
                  <a:schemeClr val="accent1"/>
                </a:solidFill>
                <a:latin typeface="Arial" charset="0"/>
              </a:rPr>
              <a:t>Рекомендации уровня </a:t>
            </a:r>
            <a:r>
              <a:rPr lang="en-US" i="1">
                <a:solidFill>
                  <a:schemeClr val="accent1"/>
                </a:solidFill>
                <a:latin typeface="Arial" charset="0"/>
              </a:rPr>
              <a:t>“D”</a:t>
            </a:r>
            <a:endParaRPr lang="ru-RU" i="1">
              <a:solidFill>
                <a:schemeClr val="accent1"/>
              </a:solidFill>
              <a:latin typeface="Arial" charset="0"/>
            </a:endParaRPr>
          </a:p>
        </p:txBody>
      </p:sp>
      <p:sp>
        <p:nvSpPr>
          <p:cNvPr id="139269" name="Line 5"/>
          <p:cNvSpPr>
            <a:spLocks noChangeShapeType="1"/>
          </p:cNvSpPr>
          <p:nvPr/>
        </p:nvSpPr>
        <p:spPr bwMode="auto">
          <a:xfrm>
            <a:off x="827088" y="1700213"/>
            <a:ext cx="7561262" cy="0"/>
          </a:xfrm>
          <a:prstGeom prst="line">
            <a:avLst/>
          </a:prstGeom>
          <a:noFill/>
          <a:ln w="57150">
            <a:solidFill>
              <a:schemeClr val="tx1"/>
            </a:solidFill>
            <a:round/>
            <a:headEnd/>
            <a:tailEnd/>
          </a:ln>
        </p:spPr>
        <p:txBody>
          <a:bodyPr/>
          <a:lstStyle/>
          <a:p>
            <a:endParaRPr lang="ru-RU"/>
          </a:p>
        </p:txBody>
      </p:sp>
    </p:spTree>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p:cNvPicPr>
            <a:picLocks noChangeAspect="1" noChangeArrowheads="1"/>
          </p:cNvPicPr>
          <p:nvPr/>
        </p:nvPicPr>
        <p:blipFill>
          <a:blip r:embed="rId3" cstate="print"/>
          <a:srcRect/>
          <a:stretch>
            <a:fillRect/>
          </a:stretch>
        </p:blipFill>
        <p:spPr bwMode="auto">
          <a:xfrm>
            <a:off x="539750" y="930275"/>
            <a:ext cx="7920038" cy="490855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684213" y="620713"/>
            <a:ext cx="7772400" cy="1143000"/>
          </a:xfrm>
        </p:spPr>
        <p:txBody>
          <a:bodyPr/>
          <a:lstStyle/>
          <a:p>
            <a:pPr eaLnBrk="1" hangingPunct="1"/>
            <a:r>
              <a:rPr lang="ru-RU" smtClean="0"/>
              <a:t>Терапия тяжелого сепсиса:</a:t>
            </a:r>
            <a:endParaRPr lang="en-US" smtClean="0"/>
          </a:p>
        </p:txBody>
      </p:sp>
      <p:sp>
        <p:nvSpPr>
          <p:cNvPr id="141315" name="Rectangle 3"/>
          <p:cNvSpPr>
            <a:spLocks noGrp="1" noChangeArrowheads="1"/>
          </p:cNvSpPr>
          <p:nvPr>
            <p:ph type="body" sz="half" idx="1"/>
          </p:nvPr>
        </p:nvSpPr>
        <p:spPr>
          <a:xfrm>
            <a:off x="474663" y="1905000"/>
            <a:ext cx="4122737" cy="4267200"/>
          </a:xfrm>
        </p:spPr>
        <p:txBody>
          <a:bodyPr/>
          <a:lstStyle/>
          <a:p>
            <a:pPr eaLnBrk="1" hangingPunct="1">
              <a:lnSpc>
                <a:spcPct val="150000"/>
              </a:lnSpc>
              <a:buSzPct val="75000"/>
            </a:pPr>
            <a:r>
              <a:rPr lang="ru-RU" sz="2400" smtClean="0">
                <a:solidFill>
                  <a:schemeClr val="accent2"/>
                </a:solidFill>
              </a:rPr>
              <a:t>Контроль источника</a:t>
            </a:r>
            <a:endParaRPr lang="en-US" sz="2400" smtClean="0">
              <a:solidFill>
                <a:schemeClr val="accent2"/>
              </a:solidFill>
            </a:endParaRPr>
          </a:p>
          <a:p>
            <a:pPr eaLnBrk="1" hangingPunct="1">
              <a:lnSpc>
                <a:spcPct val="150000"/>
              </a:lnSpc>
              <a:buSzPct val="75000"/>
            </a:pPr>
            <a:r>
              <a:rPr lang="ru-RU" sz="2400" smtClean="0">
                <a:solidFill>
                  <a:schemeClr val="accent2"/>
                </a:solidFill>
              </a:rPr>
              <a:t>Ранняя целенаправленная терапия</a:t>
            </a:r>
          </a:p>
          <a:p>
            <a:pPr eaLnBrk="1" hangingPunct="1">
              <a:lnSpc>
                <a:spcPct val="150000"/>
              </a:lnSpc>
              <a:buSzPct val="75000"/>
            </a:pPr>
            <a:r>
              <a:rPr lang="ru-RU" sz="2400" smtClean="0">
                <a:solidFill>
                  <a:schemeClr val="accent2"/>
                </a:solidFill>
              </a:rPr>
              <a:t>Антибиотики</a:t>
            </a:r>
            <a:endParaRPr lang="en-US" sz="2400" smtClean="0">
              <a:solidFill>
                <a:schemeClr val="accent2"/>
              </a:solidFill>
            </a:endParaRPr>
          </a:p>
          <a:p>
            <a:pPr eaLnBrk="1" hangingPunct="1">
              <a:lnSpc>
                <a:spcPct val="150000"/>
              </a:lnSpc>
              <a:buSzPct val="75000"/>
            </a:pPr>
            <a:r>
              <a:rPr lang="ru-RU" sz="2400" smtClean="0">
                <a:solidFill>
                  <a:schemeClr val="accent2"/>
                </a:solidFill>
              </a:rPr>
              <a:t>ИВЛ</a:t>
            </a:r>
            <a:endParaRPr lang="en-US" sz="2400" smtClean="0">
              <a:solidFill>
                <a:schemeClr val="accent2"/>
              </a:solidFill>
            </a:endParaRPr>
          </a:p>
          <a:p>
            <a:pPr eaLnBrk="1" hangingPunct="1">
              <a:spcBef>
                <a:spcPct val="50000"/>
              </a:spcBef>
              <a:buSzPct val="75000"/>
            </a:pPr>
            <a:r>
              <a:rPr lang="ru-RU" sz="2400" smtClean="0">
                <a:solidFill>
                  <a:schemeClr val="accent2"/>
                </a:solidFill>
              </a:rPr>
              <a:t>Активированный протеин С</a:t>
            </a:r>
            <a:endParaRPr lang="en-US" sz="2400" smtClean="0">
              <a:solidFill>
                <a:schemeClr val="accent2"/>
              </a:solidFill>
            </a:endParaRPr>
          </a:p>
        </p:txBody>
      </p:sp>
      <p:sp>
        <p:nvSpPr>
          <p:cNvPr id="703492" name="Rectangle 4"/>
          <p:cNvSpPr>
            <a:spLocks noGrp="1" noChangeArrowheads="1"/>
          </p:cNvSpPr>
          <p:nvPr>
            <p:ph type="body" sz="half" idx="2"/>
          </p:nvPr>
        </p:nvSpPr>
        <p:spPr>
          <a:xfrm>
            <a:off x="4749800" y="1905000"/>
            <a:ext cx="4122738" cy="4267200"/>
          </a:xfrm>
        </p:spPr>
        <p:txBody>
          <a:bodyPr/>
          <a:lstStyle/>
          <a:p>
            <a:pPr eaLnBrk="1" hangingPunct="1">
              <a:lnSpc>
                <a:spcPct val="150000"/>
              </a:lnSpc>
              <a:buSzPct val="75000"/>
            </a:pPr>
            <a:r>
              <a:rPr lang="ru-RU" sz="2400" smtClean="0">
                <a:solidFill>
                  <a:schemeClr val="accent2"/>
                </a:solidFill>
              </a:rPr>
              <a:t>Иммунокоррекция</a:t>
            </a:r>
          </a:p>
          <a:p>
            <a:pPr eaLnBrk="1" hangingPunct="1">
              <a:lnSpc>
                <a:spcPct val="150000"/>
              </a:lnSpc>
              <a:buSzPct val="75000"/>
            </a:pPr>
            <a:r>
              <a:rPr lang="ru-RU" sz="2400" smtClean="0">
                <a:solidFill>
                  <a:schemeClr val="accent2"/>
                </a:solidFill>
              </a:rPr>
              <a:t>Адекватное питание</a:t>
            </a:r>
            <a:endParaRPr lang="en-US" sz="2400" smtClean="0">
              <a:solidFill>
                <a:schemeClr val="accent2"/>
              </a:solidFill>
            </a:endParaRPr>
          </a:p>
          <a:p>
            <a:pPr eaLnBrk="1" hangingPunct="1">
              <a:spcBef>
                <a:spcPct val="50000"/>
              </a:spcBef>
              <a:buSzPct val="75000"/>
            </a:pPr>
            <a:r>
              <a:rPr lang="ru-RU" sz="2400" smtClean="0">
                <a:solidFill>
                  <a:schemeClr val="accent2"/>
                </a:solidFill>
              </a:rPr>
              <a:t>Кортикостероиды</a:t>
            </a:r>
            <a:endParaRPr lang="en-US" sz="2400" smtClean="0">
              <a:solidFill>
                <a:schemeClr val="accent2"/>
              </a:solidFill>
            </a:endParaRPr>
          </a:p>
          <a:p>
            <a:pPr eaLnBrk="1" hangingPunct="1">
              <a:spcBef>
                <a:spcPct val="50000"/>
              </a:spcBef>
              <a:buSzPct val="75000"/>
            </a:pPr>
            <a:r>
              <a:rPr lang="ru-RU" sz="2400" smtClean="0">
                <a:solidFill>
                  <a:schemeClr val="accent2"/>
                </a:solidFill>
              </a:rPr>
              <a:t>Гликемия</a:t>
            </a:r>
          </a:p>
          <a:p>
            <a:pPr eaLnBrk="1" hangingPunct="1">
              <a:spcBef>
                <a:spcPct val="50000"/>
              </a:spcBef>
              <a:buSzPct val="75000"/>
            </a:pPr>
            <a:r>
              <a:rPr lang="ru-RU" sz="2400" smtClean="0"/>
              <a:t>Профилактика стресс-язв</a:t>
            </a:r>
            <a:endParaRPr lang="en-US" sz="2400" smtClean="0"/>
          </a:p>
        </p:txBody>
      </p:sp>
      <p:sp>
        <p:nvSpPr>
          <p:cNvPr id="141317" name="Line 5"/>
          <p:cNvSpPr>
            <a:spLocks noChangeShapeType="1"/>
          </p:cNvSpPr>
          <p:nvPr/>
        </p:nvSpPr>
        <p:spPr bwMode="auto">
          <a:xfrm>
            <a:off x="755650" y="1700213"/>
            <a:ext cx="7345363" cy="0"/>
          </a:xfrm>
          <a:prstGeom prst="line">
            <a:avLst/>
          </a:prstGeom>
          <a:noFill/>
          <a:ln w="57150">
            <a:solidFill>
              <a:schemeClr val="tx1"/>
            </a:solidFill>
            <a:round/>
            <a:headEnd/>
            <a:tailEnd/>
          </a:ln>
        </p:spPr>
        <p:txBody>
          <a:bodyPr/>
          <a:lstStyle/>
          <a:p>
            <a:endParaRPr lang="ru-RU"/>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endCondLst>
                                    <p:cond evt="onNext" delay="0">
                                      <p:tgtEl>
                                        <p:sldTgt/>
                                      </p:tgtEl>
                                    </p:cond>
                                  </p:endCondLst>
                                  <p:childTnLst>
                                    <p:anim calcmode="discrete" valueType="str">
                                      <p:cBhvr>
                                        <p:cTn id="6" dur="1000" fill="hold"/>
                                        <p:tgtEl>
                                          <p:spTgt spid="703492">
                                            <p:txEl>
                                              <p:pRg st="4" end="4"/>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ru-RU" smtClean="0"/>
              <a:t>Профилактика стресс-язв</a:t>
            </a:r>
          </a:p>
        </p:txBody>
      </p:sp>
      <p:sp>
        <p:nvSpPr>
          <p:cNvPr id="142339" name="Rectangle 3"/>
          <p:cNvSpPr>
            <a:spLocks noGrp="1" noChangeArrowheads="1"/>
          </p:cNvSpPr>
          <p:nvPr>
            <p:ph type="body" idx="1"/>
          </p:nvPr>
        </p:nvSpPr>
        <p:spPr/>
        <p:txBody>
          <a:bodyPr/>
          <a:lstStyle/>
          <a:p>
            <a:pPr eaLnBrk="1" hangingPunct="1"/>
            <a:r>
              <a:rPr lang="ru-RU" dirty="0" smtClean="0"/>
              <a:t>Должна проводиться всем пациентам с тяжелым сепсисом. Доказанной эффективностью обладают ингибиторы протонной помпы. </a:t>
            </a:r>
            <a:endParaRPr lang="ru-RU" dirty="0" smtClean="0">
              <a:cs typeface="Times New Roman" pitchFamily="18" charset="0"/>
            </a:endParaRPr>
          </a:p>
        </p:txBody>
      </p:sp>
      <p:sp>
        <p:nvSpPr>
          <p:cNvPr id="142340" name="Text Box 4"/>
          <p:cNvSpPr txBox="1">
            <a:spLocks noChangeArrowheads="1"/>
          </p:cNvSpPr>
          <p:nvPr/>
        </p:nvSpPr>
        <p:spPr bwMode="auto">
          <a:xfrm>
            <a:off x="5148263" y="5373688"/>
            <a:ext cx="3216275" cy="396875"/>
          </a:xfrm>
          <a:prstGeom prst="rect">
            <a:avLst/>
          </a:prstGeom>
          <a:noFill/>
          <a:ln w="9525">
            <a:noFill/>
            <a:miter lim="800000"/>
            <a:headEnd/>
            <a:tailEnd/>
          </a:ln>
        </p:spPr>
        <p:txBody>
          <a:bodyPr wrap="none">
            <a:spAutoFit/>
          </a:bodyPr>
          <a:lstStyle/>
          <a:p>
            <a:pPr algn="l"/>
            <a:r>
              <a:rPr lang="ru-RU" sz="2000" i="1">
                <a:solidFill>
                  <a:schemeClr val="tx2"/>
                </a:solidFill>
                <a:latin typeface="Arial" charset="0"/>
              </a:rPr>
              <a:t>Рекомендации уровня </a:t>
            </a:r>
            <a:r>
              <a:rPr lang="en-US" sz="2000" i="1">
                <a:solidFill>
                  <a:schemeClr val="tx2"/>
                </a:solidFill>
                <a:latin typeface="Arial" charset="0"/>
              </a:rPr>
              <a:t>“</a:t>
            </a:r>
            <a:r>
              <a:rPr lang="ru-RU" sz="2000" i="1">
                <a:solidFill>
                  <a:schemeClr val="tx2"/>
                </a:solidFill>
                <a:latin typeface="Arial" charset="0"/>
              </a:rPr>
              <a:t>А</a:t>
            </a:r>
            <a:r>
              <a:rPr lang="en-US" sz="2000" i="1">
                <a:solidFill>
                  <a:schemeClr val="tx2"/>
                </a:solidFill>
                <a:latin typeface="Arial" charset="0"/>
              </a:rPr>
              <a:t>”</a:t>
            </a:r>
            <a:endParaRPr lang="ru-RU" sz="2000" i="1">
              <a:solidFill>
                <a:schemeClr val="tx2"/>
              </a:solidFill>
              <a:latin typeface="Arial" charset="0"/>
            </a:endParaRPr>
          </a:p>
        </p:txBody>
      </p:sp>
      <p:sp>
        <p:nvSpPr>
          <p:cNvPr id="142341" name="Line 5"/>
          <p:cNvSpPr>
            <a:spLocks noChangeShapeType="1"/>
          </p:cNvSpPr>
          <p:nvPr/>
        </p:nvSpPr>
        <p:spPr bwMode="auto">
          <a:xfrm>
            <a:off x="827088" y="1700213"/>
            <a:ext cx="7561262" cy="0"/>
          </a:xfrm>
          <a:prstGeom prst="line">
            <a:avLst/>
          </a:prstGeom>
          <a:noFill/>
          <a:ln w="57150">
            <a:solidFill>
              <a:schemeClr val="tx1"/>
            </a:solidFill>
            <a:round/>
            <a:headEnd/>
            <a:tailEnd/>
          </a:ln>
        </p:spPr>
        <p:txBody>
          <a:bodyPr/>
          <a:lstStyle/>
          <a:p>
            <a:endParaRPr lang="ru-RU"/>
          </a:p>
        </p:txBody>
      </p:sp>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4"/>
          <p:cNvSpPr>
            <a:spLocks noGrp="1" noChangeArrowheads="1"/>
          </p:cNvSpPr>
          <p:nvPr>
            <p:ph type="title"/>
          </p:nvPr>
        </p:nvSpPr>
        <p:spPr/>
        <p:txBody>
          <a:bodyPr/>
          <a:lstStyle/>
          <a:p>
            <a:pPr eaLnBrk="1" hangingPunct="1"/>
            <a:r>
              <a:rPr lang="ru-RU" sz="4000" smtClean="0"/>
              <a:t>Относительный риск связанный «обучающей кривой» по </a:t>
            </a:r>
            <a:r>
              <a:rPr lang="en-US" sz="4000" smtClean="0"/>
              <a:t>PROWESS</a:t>
            </a:r>
            <a:endParaRPr lang="ru-RU" sz="4000" smtClean="0"/>
          </a:p>
        </p:txBody>
      </p:sp>
      <p:pic>
        <p:nvPicPr>
          <p:cNvPr id="143363" name="Picture 6" descr="learn curve"/>
          <p:cNvPicPr>
            <a:picLocks noChangeAspect="1" noChangeArrowheads="1"/>
          </p:cNvPicPr>
          <p:nvPr/>
        </p:nvPicPr>
        <p:blipFill>
          <a:blip r:embed="rId3" cstate="print"/>
          <a:srcRect/>
          <a:stretch>
            <a:fillRect/>
          </a:stretch>
        </p:blipFill>
        <p:spPr bwMode="auto">
          <a:xfrm>
            <a:off x="827088" y="2565400"/>
            <a:ext cx="7561262" cy="3432175"/>
          </a:xfrm>
          <a:prstGeom prst="rect">
            <a:avLst/>
          </a:prstGeom>
          <a:noFill/>
          <a:ln w="9525">
            <a:noFill/>
            <a:miter lim="800000"/>
            <a:headEnd/>
            <a:tailEnd/>
          </a:ln>
        </p:spPr>
      </p:pic>
      <p:sp>
        <p:nvSpPr>
          <p:cNvPr id="143364" name="Line 7"/>
          <p:cNvSpPr>
            <a:spLocks noChangeShapeType="1"/>
          </p:cNvSpPr>
          <p:nvPr/>
        </p:nvSpPr>
        <p:spPr bwMode="auto">
          <a:xfrm flipV="1">
            <a:off x="468313" y="2205038"/>
            <a:ext cx="8207375" cy="0"/>
          </a:xfrm>
          <a:prstGeom prst="line">
            <a:avLst/>
          </a:prstGeom>
          <a:noFill/>
          <a:ln w="38100">
            <a:solidFill>
              <a:schemeClr val="tx1"/>
            </a:solidFill>
            <a:round/>
            <a:headEnd/>
            <a:tailEnd/>
          </a:ln>
        </p:spPr>
        <p:txBody>
          <a:bodyPr/>
          <a:lstStyle/>
          <a:p>
            <a:endParaRPr lang="ru-RU"/>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11745" b="11745"/>
          <a:stretch>
            <a:fillRect/>
          </a:stretch>
        </p:blipFill>
        <p:spPr bwMode="auto">
          <a:xfrm>
            <a:off x="1763688" y="3717032"/>
            <a:ext cx="5173682" cy="2739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39552" y="476672"/>
            <a:ext cx="7920880" cy="830997"/>
          </a:xfrm>
          <a:prstGeom prst="rect">
            <a:avLst/>
          </a:prstGeom>
          <a:solidFill>
            <a:schemeClr val="tx1"/>
          </a:solidFill>
        </p:spPr>
        <p:txBody>
          <a:bodyPr wrap="square" rtlCol="0">
            <a:spAutoFit/>
          </a:bodyPr>
          <a:lstStyle/>
          <a:p>
            <a:r>
              <a:rPr lang="ru-RU" dirty="0" smtClean="0">
                <a:solidFill>
                  <a:schemeClr val="bg2"/>
                </a:solidFill>
              </a:rPr>
              <a:t>«Классическое» определение – диссеминированная инфекция у больного с выраженным катаболизмом</a:t>
            </a:r>
            <a:endParaRPr lang="en-US" dirty="0">
              <a:solidFill>
                <a:schemeClr val="bg2"/>
              </a:solidFill>
            </a:endParaRPr>
          </a:p>
        </p:txBody>
      </p:sp>
      <p:sp>
        <p:nvSpPr>
          <p:cNvPr id="7" name="TextBox 6"/>
          <p:cNvSpPr txBox="1"/>
          <p:nvPr/>
        </p:nvSpPr>
        <p:spPr>
          <a:xfrm>
            <a:off x="827584" y="1772816"/>
            <a:ext cx="7416824" cy="1569660"/>
          </a:xfrm>
          <a:prstGeom prst="rect">
            <a:avLst/>
          </a:prstGeom>
          <a:solidFill>
            <a:schemeClr val="tx1"/>
          </a:solidFill>
        </p:spPr>
        <p:txBody>
          <a:bodyPr wrap="square" rtlCol="0">
            <a:spAutoFit/>
          </a:bodyPr>
          <a:lstStyle/>
          <a:p>
            <a:r>
              <a:rPr lang="ru-RU" dirty="0" smtClean="0">
                <a:solidFill>
                  <a:srgbClr val="FF0000"/>
                </a:solidFill>
              </a:rPr>
              <a:t>Современное определение</a:t>
            </a:r>
            <a:r>
              <a:rPr lang="ru-RU" dirty="0" smtClean="0">
                <a:solidFill>
                  <a:srgbClr val="000000"/>
                </a:solidFill>
              </a:rPr>
              <a:t> – системная воспалительная реакция, сопровождающаяся повреждением </a:t>
            </a:r>
            <a:r>
              <a:rPr lang="ru-RU" dirty="0" err="1" smtClean="0">
                <a:solidFill>
                  <a:srgbClr val="000000"/>
                </a:solidFill>
              </a:rPr>
              <a:t>дистантных</a:t>
            </a:r>
            <a:r>
              <a:rPr lang="ru-RU" dirty="0" smtClean="0">
                <a:solidFill>
                  <a:srgbClr val="000000"/>
                </a:solidFill>
              </a:rPr>
              <a:t> органов, на локальный инфекционный процесс</a:t>
            </a:r>
            <a:endParaRPr lang="en-US" dirty="0">
              <a:solidFill>
                <a:srgbClr val="000000"/>
              </a:solidFill>
            </a:endParaRPr>
          </a:p>
        </p:txBody>
      </p:sp>
    </p:spTree>
    <p:extLst>
      <p:ext uri="{BB962C8B-B14F-4D97-AF65-F5344CB8AC3E}">
        <p14:creationId xmlns:p14="http://schemas.microsoft.com/office/powerpoint/2010/main" val="28711685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9" presetClass="emph" presetSubtype="0" grpId="0" nodeType="withEffect">
                                  <p:stCondLst>
                                    <p:cond delay="0"/>
                                  </p:stCondLst>
                                  <p:childTnLst>
                                    <p:set>
                                      <p:cBhvr rctx="PPT">
                                        <p:cTn id="9" dur="indefinite"/>
                                        <p:tgtEl>
                                          <p:spTgt spid="6"/>
                                        </p:tgtEl>
                                        <p:attrNameLst>
                                          <p:attrName>style.opacity</p:attrName>
                                        </p:attrNameLst>
                                      </p:cBhvr>
                                      <p:to>
                                        <p:strVal val="0.5"/>
                                      </p:to>
                                    </p:set>
                                    <p:animEffect filter="image" prLst="opacity: 0.5">
                                      <p:cBhvr rctx="IE">
                                        <p:cTn id="10" dur="indefinite"/>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4"/>
          <p:cNvSpPr>
            <a:spLocks noGrp="1" noChangeArrowheads="1"/>
          </p:cNvSpPr>
          <p:nvPr>
            <p:ph type="title"/>
          </p:nvPr>
        </p:nvSpPr>
        <p:spPr>
          <a:xfrm>
            <a:off x="684213" y="260350"/>
            <a:ext cx="7772400" cy="1143000"/>
          </a:xfrm>
        </p:spPr>
        <p:txBody>
          <a:bodyPr/>
          <a:lstStyle/>
          <a:p>
            <a:pPr eaLnBrk="1" hangingPunct="1"/>
            <a:r>
              <a:rPr lang="ru-RU" sz="4000" smtClean="0"/>
              <a:t>«Обучающая кривая» для п-тов с ПОН</a:t>
            </a:r>
          </a:p>
        </p:txBody>
      </p:sp>
      <p:pic>
        <p:nvPicPr>
          <p:cNvPr id="144387" name="Picture 5" descr="Learn curv 2"/>
          <p:cNvPicPr>
            <a:picLocks noChangeAspect="1" noChangeArrowheads="1"/>
          </p:cNvPicPr>
          <p:nvPr/>
        </p:nvPicPr>
        <p:blipFill>
          <a:blip r:embed="rId3" cstate="print"/>
          <a:srcRect/>
          <a:stretch>
            <a:fillRect/>
          </a:stretch>
        </p:blipFill>
        <p:spPr bwMode="auto">
          <a:xfrm>
            <a:off x="1116013" y="1844675"/>
            <a:ext cx="7200900" cy="4375150"/>
          </a:xfrm>
          <a:prstGeom prst="rect">
            <a:avLst/>
          </a:prstGeom>
          <a:noFill/>
          <a:ln w="9525">
            <a:noFill/>
            <a:miter lim="800000"/>
            <a:headEnd/>
            <a:tailEnd/>
          </a:ln>
        </p:spPr>
      </p:pic>
      <p:sp>
        <p:nvSpPr>
          <p:cNvPr id="144388" name="Line 6"/>
          <p:cNvSpPr>
            <a:spLocks noChangeShapeType="1"/>
          </p:cNvSpPr>
          <p:nvPr/>
        </p:nvSpPr>
        <p:spPr bwMode="auto">
          <a:xfrm>
            <a:off x="755650" y="1628775"/>
            <a:ext cx="7704138" cy="0"/>
          </a:xfrm>
          <a:prstGeom prst="line">
            <a:avLst/>
          </a:prstGeom>
          <a:noFill/>
          <a:ln w="38100">
            <a:solidFill>
              <a:schemeClr val="tx1"/>
            </a:solidFill>
            <a:round/>
            <a:headEnd/>
            <a:tailEnd/>
          </a:ln>
        </p:spPr>
        <p:txBody>
          <a:bodyPr/>
          <a:lstStyle/>
          <a:p>
            <a:endParaRPr lang="ru-RU"/>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ext Box 2"/>
          <p:cNvSpPr txBox="1">
            <a:spLocks noChangeArrowheads="1"/>
          </p:cNvSpPr>
          <p:nvPr/>
        </p:nvSpPr>
        <p:spPr bwMode="auto">
          <a:xfrm>
            <a:off x="611188" y="1557338"/>
            <a:ext cx="8154987" cy="3513137"/>
          </a:xfrm>
          <a:prstGeom prst="rect">
            <a:avLst/>
          </a:prstGeom>
          <a:solidFill>
            <a:schemeClr val="bg1">
              <a:alpha val="50195"/>
            </a:schemeClr>
          </a:solidFill>
          <a:ln w="9525">
            <a:solidFill>
              <a:schemeClr val="hlink"/>
            </a:solidFill>
            <a:miter lim="800000"/>
            <a:headEnd/>
            <a:tailEnd/>
          </a:ln>
        </p:spPr>
        <p:txBody>
          <a:bodyPr>
            <a:spAutoFit/>
          </a:bodyPr>
          <a:lstStyle/>
          <a:p>
            <a:r>
              <a:rPr lang="ru-RU" sz="3200">
                <a:cs typeface="Times New Roman" pitchFamily="18" charset="0"/>
              </a:rPr>
              <a:t>Дополнительные методы, использование которых целесообразно с позиций патогенеза, получены доказательства в отдельных клинических исследованиях для некоторых групп септических больных, однако, целесообразность их использования не является общепризнанной</a:t>
            </a:r>
            <a:r>
              <a:rPr lang="ru-RU"/>
              <a:t> </a:t>
            </a:r>
          </a:p>
        </p:txBody>
      </p:sp>
    </p:spTree>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ru-RU" smtClean="0">
                <a:latin typeface="Comic Sans MS" pitchFamily="66" charset="0"/>
              </a:rPr>
              <a:t>Лечение</a:t>
            </a:r>
          </a:p>
        </p:txBody>
      </p:sp>
      <p:sp>
        <p:nvSpPr>
          <p:cNvPr id="451587" name="Rectangle 3"/>
          <p:cNvSpPr>
            <a:spLocks noGrp="1" noChangeArrowheads="1"/>
          </p:cNvSpPr>
          <p:nvPr>
            <p:ph type="body" idx="1"/>
          </p:nvPr>
        </p:nvSpPr>
        <p:spPr>
          <a:xfrm>
            <a:off x="457200" y="1981200"/>
            <a:ext cx="8686800" cy="4114800"/>
          </a:xfrm>
        </p:spPr>
        <p:txBody>
          <a:bodyPr/>
          <a:lstStyle/>
          <a:p>
            <a:pPr eaLnBrk="1" hangingPunct="1">
              <a:buClr>
                <a:schemeClr val="tx2"/>
              </a:buClr>
              <a:buSzPct val="105000"/>
              <a:buFont typeface="Wingdings" pitchFamily="2" charset="2"/>
              <a:buChar char="Ø"/>
            </a:pPr>
            <a:r>
              <a:rPr lang="ru-RU" smtClean="0">
                <a:cs typeface="Times New Roman" pitchFamily="18" charset="0"/>
              </a:rPr>
              <a:t>Коррекция гемокоагуляционных расстройств с помощью гепаринов(стандартный, низкомолекулярный)</a:t>
            </a:r>
            <a:endParaRPr lang="ru-RU" smtClean="0"/>
          </a:p>
          <a:p>
            <a:pPr eaLnBrk="1" hangingPunct="1">
              <a:buClr>
                <a:schemeClr val="tx2"/>
              </a:buClr>
              <a:buSzPct val="105000"/>
              <a:buFont typeface="Wingdings" pitchFamily="2" charset="2"/>
              <a:buChar char="Ø"/>
            </a:pPr>
            <a:r>
              <a:rPr lang="ru-RU" smtClean="0">
                <a:cs typeface="Times New Roman" pitchFamily="18" charset="0"/>
              </a:rPr>
              <a:t>Пролонгированная гемофильтрация при ПОН</a:t>
            </a:r>
            <a:r>
              <a:rPr lang="ru-RU" smtClean="0"/>
              <a:t> </a:t>
            </a:r>
          </a:p>
        </p:txBody>
      </p:sp>
      <p:sp>
        <p:nvSpPr>
          <p:cNvPr id="146436" name="Line 4"/>
          <p:cNvSpPr>
            <a:spLocks noChangeShapeType="1"/>
          </p:cNvSpPr>
          <p:nvPr/>
        </p:nvSpPr>
        <p:spPr bwMode="auto">
          <a:xfrm>
            <a:off x="1066800" y="1524000"/>
            <a:ext cx="6400800" cy="0"/>
          </a:xfrm>
          <a:prstGeom prst="line">
            <a:avLst/>
          </a:prstGeom>
          <a:noFill/>
          <a:ln w="38100">
            <a:solidFill>
              <a:schemeClr val="hlink"/>
            </a:solidFill>
            <a:round/>
            <a:headEnd/>
            <a:tailEnd/>
          </a:ln>
        </p:spPr>
        <p:txBody>
          <a:bodyPr/>
          <a:lstStyle/>
          <a:p>
            <a:endParaRPr lang="ru-RU"/>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1587">
                                            <p:txEl>
                                              <p:pRg st="1" end="1"/>
                                            </p:txEl>
                                          </p:spTgt>
                                        </p:tgtEl>
                                        <p:attrNameLst>
                                          <p:attrName>style.visibility</p:attrName>
                                        </p:attrNameLst>
                                      </p:cBhvr>
                                      <p:to>
                                        <p:strVal val="visible"/>
                                      </p:to>
                                    </p:set>
                                    <p:animEffect transition="in" filter="blinds(horizontal)">
                                      <p:cBhvr>
                                        <p:cTn id="7" dur="500"/>
                                        <p:tgtEl>
                                          <p:spTgt spid="4515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7" grpId="0" build="p"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0" y="685800"/>
            <a:ext cx="9144000" cy="5035550"/>
          </a:xfrm>
          <a:prstGeom prst="rect">
            <a:avLst/>
          </a:prstGeom>
          <a:noFill/>
          <a:ln w="9525">
            <a:noFill/>
            <a:miter lim="800000"/>
            <a:headEnd/>
            <a:tailEnd/>
          </a:ln>
        </p:spPr>
        <p:txBody>
          <a:bodyPr>
            <a:spAutoFit/>
          </a:bodyPr>
          <a:lstStyle/>
          <a:p>
            <a:r>
              <a:rPr lang="ru-RU" sz="3600" b="1">
                <a:solidFill>
                  <a:srgbClr val="FF3300"/>
                </a:solidFill>
                <a:cs typeface="Times New Roman" pitchFamily="18" charset="0"/>
              </a:rPr>
              <a:t>Не могут быть рекомендованы</a:t>
            </a:r>
            <a:r>
              <a:rPr lang="ru-RU" sz="3600">
                <a:cs typeface="Times New Roman" pitchFamily="18" charset="0"/>
              </a:rPr>
              <a:t> для применения в качестве стандарта повседневной клинической практики в силу </a:t>
            </a:r>
            <a:r>
              <a:rPr lang="ru-RU" sz="3600" b="1">
                <a:solidFill>
                  <a:schemeClr val="tx2"/>
                </a:solidFill>
                <a:cs typeface="Times New Roman" pitchFamily="18" charset="0"/>
              </a:rPr>
              <a:t>отсутствия аргументированных экспериментальных и клинических доказательств эффективности</a:t>
            </a:r>
            <a:r>
              <a:rPr lang="ru-RU" sz="3600">
                <a:cs typeface="Times New Roman" pitchFamily="18" charset="0"/>
              </a:rPr>
              <a:t>, требующих проведения дальнейших контролируемых исследований с одобрения локальных Этических Комитетов</a:t>
            </a:r>
            <a:r>
              <a:rPr lang="ru-RU" sz="3600"/>
              <a:t> </a:t>
            </a:r>
          </a:p>
        </p:txBody>
      </p:sp>
    </p:spTree>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eaLnBrk="1" hangingPunct="1"/>
            <a:r>
              <a:rPr lang="ru-RU" smtClean="0">
                <a:latin typeface="Comic Sans MS" pitchFamily="66" charset="0"/>
              </a:rPr>
              <a:t>Лечение</a:t>
            </a:r>
          </a:p>
        </p:txBody>
      </p:sp>
      <p:sp>
        <p:nvSpPr>
          <p:cNvPr id="148483" name="Rectangle 3"/>
          <p:cNvSpPr>
            <a:spLocks noGrp="1" noChangeArrowheads="1"/>
          </p:cNvSpPr>
          <p:nvPr>
            <p:ph type="body" idx="1"/>
          </p:nvPr>
        </p:nvSpPr>
        <p:spPr>
          <a:xfrm>
            <a:off x="533400" y="1981200"/>
            <a:ext cx="8229600" cy="4114800"/>
          </a:xfrm>
          <a:noFill/>
        </p:spPr>
        <p:txBody>
          <a:bodyPr/>
          <a:lstStyle/>
          <a:p>
            <a:pPr eaLnBrk="1" hangingPunct="1">
              <a:buClr>
                <a:schemeClr val="hlink"/>
              </a:buClr>
              <a:buSzPct val="105000"/>
              <a:buFont typeface="Wingdings" pitchFamily="2" charset="2"/>
              <a:buChar char="§"/>
            </a:pPr>
            <a:r>
              <a:rPr lang="ru-RU" sz="3600" smtClean="0">
                <a:cs typeface="Times New Roman" pitchFamily="18" charset="0"/>
              </a:rPr>
              <a:t>Гемосорбция</a:t>
            </a:r>
          </a:p>
          <a:p>
            <a:pPr eaLnBrk="1" hangingPunct="1">
              <a:buClr>
                <a:schemeClr val="hlink"/>
              </a:buClr>
              <a:buSzPct val="105000"/>
              <a:buFont typeface="Wingdings" pitchFamily="2" charset="2"/>
              <a:buChar char="§"/>
            </a:pPr>
            <a:r>
              <a:rPr lang="ru-RU" sz="3600" smtClean="0">
                <a:cs typeface="Times New Roman" pitchFamily="18" charset="0"/>
              </a:rPr>
              <a:t>Лимфосорбция</a:t>
            </a:r>
          </a:p>
          <a:p>
            <a:pPr eaLnBrk="1" hangingPunct="1">
              <a:buClr>
                <a:schemeClr val="hlink"/>
              </a:buClr>
              <a:buSzPct val="105000"/>
              <a:buFont typeface="Wingdings" pitchFamily="2" charset="2"/>
              <a:buChar char="§"/>
            </a:pPr>
            <a:r>
              <a:rPr lang="ru-RU" sz="3600" smtClean="0">
                <a:cs typeface="Times New Roman" pitchFamily="18" charset="0"/>
              </a:rPr>
              <a:t>Дискретный плазмаферез</a:t>
            </a:r>
          </a:p>
          <a:p>
            <a:pPr eaLnBrk="1" hangingPunct="1">
              <a:buClr>
                <a:schemeClr val="hlink"/>
              </a:buClr>
              <a:buSzPct val="105000"/>
              <a:buFont typeface="Wingdings" pitchFamily="2" charset="2"/>
              <a:buChar char="§"/>
            </a:pPr>
            <a:r>
              <a:rPr lang="ru-RU" sz="3600" smtClean="0">
                <a:cs typeface="Times New Roman" pitchFamily="18" charset="0"/>
              </a:rPr>
              <a:t>Ультрафиолетовое и внутрисосудистое лазерное облучение крови</a:t>
            </a:r>
          </a:p>
          <a:p>
            <a:pPr eaLnBrk="1" hangingPunct="1">
              <a:buClr>
                <a:schemeClr val="hlink"/>
              </a:buClr>
              <a:buSzPct val="105000"/>
              <a:buFont typeface="Wingdings" pitchFamily="2" charset="2"/>
              <a:buChar char="§"/>
            </a:pPr>
            <a:endParaRPr lang="ru-RU" sz="3600" smtClean="0"/>
          </a:p>
        </p:txBody>
      </p:sp>
      <p:sp>
        <p:nvSpPr>
          <p:cNvPr id="148484" name="Line 4"/>
          <p:cNvSpPr>
            <a:spLocks noChangeShapeType="1"/>
          </p:cNvSpPr>
          <p:nvPr/>
        </p:nvSpPr>
        <p:spPr bwMode="auto">
          <a:xfrm>
            <a:off x="1066800" y="1524000"/>
            <a:ext cx="6400800" cy="0"/>
          </a:xfrm>
          <a:prstGeom prst="line">
            <a:avLst/>
          </a:prstGeom>
          <a:noFill/>
          <a:ln w="38100">
            <a:solidFill>
              <a:schemeClr val="hlink"/>
            </a:solidFill>
            <a:round/>
            <a:headEnd/>
            <a:tailEnd/>
          </a:ln>
        </p:spPr>
        <p:txBody>
          <a:bodyPr/>
          <a:lstStyle/>
          <a:p>
            <a:endParaRPr lang="ru-RU"/>
          </a:p>
        </p:txBody>
      </p:sp>
    </p:spTree>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eaLnBrk="1" hangingPunct="1"/>
            <a:r>
              <a:rPr lang="ru-RU" smtClean="0">
                <a:latin typeface="Comic Sans MS" pitchFamily="66" charset="0"/>
              </a:rPr>
              <a:t>Лечение</a:t>
            </a:r>
          </a:p>
        </p:txBody>
      </p:sp>
      <p:sp>
        <p:nvSpPr>
          <p:cNvPr id="149507" name="Rectangle 3"/>
          <p:cNvSpPr>
            <a:spLocks noGrp="1" noChangeArrowheads="1"/>
          </p:cNvSpPr>
          <p:nvPr>
            <p:ph type="body" idx="1"/>
          </p:nvPr>
        </p:nvSpPr>
        <p:spPr>
          <a:xfrm>
            <a:off x="533400" y="1981200"/>
            <a:ext cx="8229600" cy="4114800"/>
          </a:xfrm>
          <a:noFill/>
        </p:spPr>
        <p:txBody>
          <a:bodyPr/>
          <a:lstStyle/>
          <a:p>
            <a:pPr eaLnBrk="1" hangingPunct="1">
              <a:lnSpc>
                <a:spcPct val="90000"/>
              </a:lnSpc>
              <a:buClr>
                <a:schemeClr val="hlink"/>
              </a:buClr>
              <a:buSzPct val="105000"/>
              <a:buFont typeface="Wingdings" pitchFamily="2" charset="2"/>
              <a:buChar char="§"/>
            </a:pPr>
            <a:r>
              <a:rPr lang="ru-RU" smtClean="0">
                <a:cs typeface="Times New Roman" pitchFamily="18" charset="0"/>
              </a:rPr>
              <a:t>Электрохимическое окисление крови, плазмы, лимфы</a:t>
            </a:r>
          </a:p>
          <a:p>
            <a:pPr eaLnBrk="1" hangingPunct="1">
              <a:lnSpc>
                <a:spcPct val="90000"/>
              </a:lnSpc>
              <a:buClr>
                <a:schemeClr val="hlink"/>
              </a:buClr>
              <a:buSzPct val="105000"/>
              <a:buFont typeface="Wingdings" pitchFamily="2" charset="2"/>
              <a:buChar char="§"/>
            </a:pPr>
            <a:r>
              <a:rPr lang="ru-RU" smtClean="0">
                <a:cs typeface="Times New Roman" pitchFamily="18" charset="0"/>
              </a:rPr>
              <a:t>Инфузия ксеноперфузата</a:t>
            </a:r>
          </a:p>
          <a:p>
            <a:pPr eaLnBrk="1" hangingPunct="1">
              <a:lnSpc>
                <a:spcPct val="90000"/>
              </a:lnSpc>
              <a:buClr>
                <a:schemeClr val="hlink"/>
              </a:buClr>
              <a:buSzPct val="105000"/>
              <a:buFont typeface="Wingdings" pitchFamily="2" charset="2"/>
              <a:buChar char="§"/>
            </a:pPr>
            <a:r>
              <a:rPr lang="ru-RU" smtClean="0">
                <a:cs typeface="Times New Roman" pitchFamily="18" charset="0"/>
              </a:rPr>
              <a:t>Инфузия озонированных растворов кристаллоидов</a:t>
            </a:r>
          </a:p>
          <a:p>
            <a:pPr eaLnBrk="1" hangingPunct="1">
              <a:lnSpc>
                <a:spcPct val="90000"/>
              </a:lnSpc>
              <a:buClr>
                <a:schemeClr val="hlink"/>
              </a:buClr>
              <a:buSzPct val="105000"/>
              <a:buFont typeface="Wingdings" pitchFamily="2" charset="2"/>
              <a:buChar char="§"/>
            </a:pPr>
            <a:r>
              <a:rPr lang="ru-RU" smtClean="0">
                <a:cs typeface="Times New Roman" pitchFamily="18" charset="0"/>
              </a:rPr>
              <a:t>Эндолимфатическая антибиотикотерапия</a:t>
            </a:r>
          </a:p>
          <a:p>
            <a:pPr eaLnBrk="1" hangingPunct="1">
              <a:lnSpc>
                <a:spcPct val="90000"/>
              </a:lnSpc>
              <a:buClr>
                <a:schemeClr val="hlink"/>
              </a:buClr>
              <a:buSzPct val="105000"/>
              <a:buFont typeface="Wingdings" pitchFamily="2" charset="2"/>
              <a:buChar char="§"/>
            </a:pPr>
            <a:r>
              <a:rPr lang="ru-RU" smtClean="0">
                <a:cs typeface="Times New Roman" pitchFamily="18" charset="0"/>
              </a:rPr>
              <a:t>Иммуноглобулины для внутримышечного введения </a:t>
            </a:r>
          </a:p>
          <a:p>
            <a:pPr eaLnBrk="1" hangingPunct="1">
              <a:lnSpc>
                <a:spcPct val="90000"/>
              </a:lnSpc>
              <a:buClr>
                <a:schemeClr val="hlink"/>
              </a:buClr>
              <a:buSzPct val="105000"/>
              <a:buFont typeface="Wingdings" pitchFamily="2" charset="2"/>
              <a:buChar char="§"/>
            </a:pPr>
            <a:endParaRPr lang="ru-RU" smtClean="0"/>
          </a:p>
        </p:txBody>
      </p:sp>
      <p:sp>
        <p:nvSpPr>
          <p:cNvPr id="149508" name="Line 4"/>
          <p:cNvSpPr>
            <a:spLocks noChangeShapeType="1"/>
          </p:cNvSpPr>
          <p:nvPr/>
        </p:nvSpPr>
        <p:spPr bwMode="auto">
          <a:xfrm>
            <a:off x="1066800" y="1524000"/>
            <a:ext cx="6400800" cy="0"/>
          </a:xfrm>
          <a:prstGeom prst="line">
            <a:avLst/>
          </a:prstGeom>
          <a:noFill/>
          <a:ln w="38100">
            <a:solidFill>
              <a:schemeClr val="hlink"/>
            </a:solidFill>
            <a:round/>
            <a:headEnd/>
            <a:tailEnd/>
          </a:ln>
        </p:spPr>
        <p:txBody>
          <a:bodyPr/>
          <a:lstStyle/>
          <a:p>
            <a:endParaRPr lang="ru-RU"/>
          </a:p>
        </p:txBody>
      </p:sp>
    </p:spTree>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eaLnBrk="1" hangingPunct="1"/>
            <a:r>
              <a:rPr lang="ru-RU" smtClean="0"/>
              <a:t>Выводы</a:t>
            </a:r>
          </a:p>
        </p:txBody>
      </p:sp>
      <p:sp>
        <p:nvSpPr>
          <p:cNvPr id="393219" name="Rectangle 3"/>
          <p:cNvSpPr>
            <a:spLocks noGrp="1" noChangeArrowheads="1"/>
          </p:cNvSpPr>
          <p:nvPr>
            <p:ph type="body" idx="1"/>
          </p:nvPr>
        </p:nvSpPr>
        <p:spPr/>
        <p:txBody>
          <a:bodyPr/>
          <a:lstStyle/>
          <a:p>
            <a:pPr eaLnBrk="1" hangingPunct="1">
              <a:lnSpc>
                <a:spcPct val="90000"/>
              </a:lnSpc>
            </a:pPr>
            <a:r>
              <a:rPr lang="ru-RU" smtClean="0"/>
              <a:t>Современные представления о сепсисе, как генерализованном воспалительном осложнении сформировались в конце ХХ века</a:t>
            </a:r>
          </a:p>
          <a:p>
            <a:pPr eaLnBrk="1" hangingPunct="1">
              <a:lnSpc>
                <a:spcPct val="90000"/>
              </a:lnSpc>
            </a:pPr>
            <a:r>
              <a:rPr lang="ru-RU" smtClean="0"/>
              <a:t>Сепсис не заболевание - осложнение</a:t>
            </a:r>
          </a:p>
          <a:p>
            <a:pPr eaLnBrk="1" hangingPunct="1">
              <a:lnSpc>
                <a:spcPct val="90000"/>
              </a:lnSpc>
            </a:pPr>
            <a:r>
              <a:rPr lang="ru-RU" smtClean="0"/>
              <a:t>Доказательные предложения о терапии сепсиса представлены в «Барселонской декларации» 2003 г.</a:t>
            </a:r>
          </a:p>
        </p:txBody>
      </p:sp>
      <p:sp>
        <p:nvSpPr>
          <p:cNvPr id="150532" name="Line 4"/>
          <p:cNvSpPr>
            <a:spLocks noChangeShapeType="1"/>
          </p:cNvSpPr>
          <p:nvPr/>
        </p:nvSpPr>
        <p:spPr bwMode="auto">
          <a:xfrm>
            <a:off x="827088" y="1700213"/>
            <a:ext cx="7561262" cy="0"/>
          </a:xfrm>
          <a:prstGeom prst="line">
            <a:avLst/>
          </a:prstGeom>
          <a:noFill/>
          <a:ln w="38100">
            <a:solidFill>
              <a:schemeClr val="hlink"/>
            </a:solidFill>
            <a:round/>
            <a:headEnd/>
            <a:tailEnd/>
          </a:ln>
        </p:spPr>
        <p:txBody>
          <a:bodyPr/>
          <a:lstStyle/>
          <a:p>
            <a:endParaRPr lang="ru-RU"/>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3219">
                                            <p:txEl>
                                              <p:pRg st="1" end="1"/>
                                            </p:txEl>
                                          </p:spTgt>
                                        </p:tgtEl>
                                        <p:attrNameLst>
                                          <p:attrName>style.visibility</p:attrName>
                                        </p:attrNameLst>
                                      </p:cBhvr>
                                      <p:to>
                                        <p:strVal val="visible"/>
                                      </p:to>
                                    </p:set>
                                    <p:animEffect transition="in" filter="blinds(horizontal)">
                                      <p:cBhvr>
                                        <p:cTn id="7" dur="500"/>
                                        <p:tgtEl>
                                          <p:spTgt spid="3932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93219">
                                            <p:txEl>
                                              <p:pRg st="2" end="2"/>
                                            </p:txEl>
                                          </p:spTgt>
                                        </p:tgtEl>
                                        <p:attrNameLst>
                                          <p:attrName>style.visibility</p:attrName>
                                        </p:attrNameLst>
                                      </p:cBhvr>
                                      <p:to>
                                        <p:strVal val="visible"/>
                                      </p:to>
                                    </p:set>
                                    <p:animEffect transition="in" filter="blinds(horizontal)">
                                      <p:cBhvr>
                                        <p:cTn id="12" dur="500"/>
                                        <p:tgtEl>
                                          <p:spTgt spid="3932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6" name="Text Box 2"/>
          <p:cNvSpPr txBox="1">
            <a:spLocks noChangeArrowheads="1"/>
          </p:cNvSpPr>
          <p:nvPr/>
        </p:nvSpPr>
        <p:spPr bwMode="auto">
          <a:xfrm>
            <a:off x="323850" y="1916113"/>
            <a:ext cx="8474075" cy="3013075"/>
          </a:xfrm>
          <a:prstGeom prst="rect">
            <a:avLst/>
          </a:prstGeom>
          <a:noFill/>
          <a:ln w="9525">
            <a:noFill/>
            <a:miter lim="800000"/>
            <a:headEnd/>
            <a:tailEnd/>
          </a:ln>
        </p:spPr>
        <p:txBody>
          <a:bodyPr>
            <a:spAutoFit/>
          </a:bodyPr>
          <a:lstStyle/>
          <a:p>
            <a:pPr>
              <a:lnSpc>
                <a:spcPct val="120000"/>
              </a:lnSpc>
            </a:pPr>
            <a:r>
              <a:rPr lang="ru-RU" sz="3200">
                <a:latin typeface="Comic Sans MS" pitchFamily="66" charset="0"/>
              </a:rPr>
              <a:t>Инфекция, в начале своём трудно диагностируется, но легко лечится. Оставшись незамеченной</a:t>
            </a:r>
            <a:r>
              <a:rPr lang="en-US" sz="3200">
                <a:latin typeface="Comic Sans MS" pitchFamily="66" charset="0"/>
              </a:rPr>
              <a:t> </a:t>
            </a:r>
            <a:r>
              <a:rPr lang="ru-RU" sz="3200">
                <a:latin typeface="Comic Sans MS" pitchFamily="66" charset="0"/>
              </a:rPr>
              <a:t>в развитии, она уже хорошо диагностируется, но плохо лечится </a:t>
            </a:r>
          </a:p>
        </p:txBody>
      </p:sp>
      <p:sp>
        <p:nvSpPr>
          <p:cNvPr id="758787" name="Text Box 3"/>
          <p:cNvSpPr txBox="1">
            <a:spLocks noChangeArrowheads="1"/>
          </p:cNvSpPr>
          <p:nvPr/>
        </p:nvSpPr>
        <p:spPr bwMode="auto">
          <a:xfrm>
            <a:off x="7099300" y="6308725"/>
            <a:ext cx="2044700" cy="366713"/>
          </a:xfrm>
          <a:prstGeom prst="rect">
            <a:avLst/>
          </a:prstGeom>
          <a:noFill/>
          <a:ln w="9525">
            <a:noFill/>
            <a:miter lim="800000"/>
            <a:headEnd/>
            <a:tailEnd/>
          </a:ln>
        </p:spPr>
        <p:txBody>
          <a:bodyPr wrap="none">
            <a:spAutoFit/>
          </a:bodyPr>
          <a:lstStyle/>
          <a:p>
            <a:pPr algn="l"/>
            <a:r>
              <a:rPr lang="en-US" sz="1800" i="1">
                <a:solidFill>
                  <a:schemeClr val="tx2"/>
                </a:solidFill>
              </a:rPr>
              <a:t>N.Makkiavelli, 1513</a:t>
            </a:r>
            <a:endParaRPr lang="ru-RU" sz="1800" i="1">
              <a:solidFill>
                <a:schemeClr val="tx2"/>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iterate type="lt">
                                    <p:tmPct val="10000"/>
                                  </p:iterate>
                                  <p:childTnLst>
                                    <p:set>
                                      <p:cBhvr>
                                        <p:cTn id="6" dur="1" fill="hold">
                                          <p:stCondLst>
                                            <p:cond delay="0"/>
                                          </p:stCondLst>
                                        </p:cTn>
                                        <p:tgtEl>
                                          <p:spTgt spid="758786">
                                            <p:txEl>
                                              <p:pRg st="0" end="0"/>
                                            </p:txEl>
                                          </p:spTgt>
                                        </p:tgtEl>
                                        <p:attrNameLst>
                                          <p:attrName>style.visibility</p:attrName>
                                        </p:attrNameLst>
                                      </p:cBhvr>
                                      <p:to>
                                        <p:strVal val="visible"/>
                                      </p:to>
                                    </p:set>
                                    <p:animEffect transition="in" filter="wipe(right)">
                                      <p:cBhvr>
                                        <p:cTn id="7" dur="500"/>
                                        <p:tgtEl>
                                          <p:spTgt spid="758786">
                                            <p:txEl>
                                              <p:pRg st="0" end="0"/>
                                            </p:txEl>
                                          </p:spTgt>
                                        </p:tgtEl>
                                      </p:cBhvr>
                                    </p:animEffect>
                                  </p:childTnLst>
                                </p:cTn>
                              </p:par>
                            </p:childTnLst>
                          </p:cTn>
                        </p:par>
                        <p:par>
                          <p:cTn id="8" fill="hold">
                            <p:stCondLst>
                              <p:cond delay="7000"/>
                            </p:stCondLst>
                            <p:childTnLst>
                              <p:par>
                                <p:cTn id="9" presetID="1" presetClass="entr" presetSubtype="0" fill="hold" grpId="0" nodeType="afterEffect">
                                  <p:stCondLst>
                                    <p:cond delay="0"/>
                                  </p:stCondLst>
                                  <p:childTnLst>
                                    <p:set>
                                      <p:cBhvr>
                                        <p:cTn id="10" dur="1" fill="hold">
                                          <p:stCondLst>
                                            <p:cond delay="0"/>
                                          </p:stCondLst>
                                        </p:cTn>
                                        <p:tgtEl>
                                          <p:spTgt spid="7587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786" grpId="0" build="allAtOnce"/>
      <p:bldP spid="75878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descr="Roger C Bone1b"/>
          <p:cNvPicPr>
            <a:picLocks noChangeAspect="1" noChangeArrowheads="1"/>
          </p:cNvPicPr>
          <p:nvPr/>
        </p:nvPicPr>
        <p:blipFill>
          <a:blip r:embed="rId3" cstate="print"/>
          <a:srcRect/>
          <a:stretch>
            <a:fillRect/>
          </a:stretch>
        </p:blipFill>
        <p:spPr bwMode="auto">
          <a:xfrm>
            <a:off x="2438400" y="304800"/>
            <a:ext cx="4217988" cy="5864225"/>
          </a:xfrm>
          <a:prstGeom prst="rect">
            <a:avLst/>
          </a:prstGeom>
          <a:noFill/>
          <a:ln w="9525">
            <a:noFill/>
            <a:miter lim="800000"/>
            <a:headEnd/>
            <a:tailEnd/>
          </a:ln>
        </p:spPr>
      </p:pic>
      <p:sp>
        <p:nvSpPr>
          <p:cNvPr id="152579" name="Text Box 3"/>
          <p:cNvSpPr txBox="1">
            <a:spLocks noChangeArrowheads="1"/>
          </p:cNvSpPr>
          <p:nvPr/>
        </p:nvSpPr>
        <p:spPr bwMode="auto">
          <a:xfrm>
            <a:off x="3276600" y="6216650"/>
            <a:ext cx="2393950" cy="641350"/>
          </a:xfrm>
          <a:prstGeom prst="rect">
            <a:avLst/>
          </a:prstGeom>
          <a:noFill/>
          <a:ln w="9525">
            <a:noFill/>
            <a:miter lim="800000"/>
            <a:headEnd/>
            <a:tailEnd/>
          </a:ln>
        </p:spPr>
        <p:txBody>
          <a:bodyPr wrap="none">
            <a:spAutoFit/>
          </a:bodyPr>
          <a:lstStyle/>
          <a:p>
            <a:pPr algn="l"/>
            <a:r>
              <a:rPr lang="en-US" sz="1800">
                <a:solidFill>
                  <a:schemeClr val="tx2"/>
                </a:solidFill>
              </a:rPr>
              <a:t>Roger C. Bone, M.D.</a:t>
            </a:r>
          </a:p>
          <a:p>
            <a:pPr algn="l"/>
            <a:r>
              <a:rPr lang="en-US" sz="1800">
                <a:solidFill>
                  <a:schemeClr val="tx2"/>
                </a:solidFill>
              </a:rPr>
              <a:t>(8.02.1941 – 8.06.1997)</a:t>
            </a:r>
            <a:endParaRPr lang="ru-RU" sz="1800">
              <a:solidFill>
                <a:schemeClr val="tx2"/>
              </a:solidFill>
            </a:endParaRPr>
          </a:p>
        </p:txBody>
      </p:sp>
    </p:spTree>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79712" y="3284984"/>
            <a:ext cx="4528002" cy="1077218"/>
          </a:xfrm>
          <a:prstGeom prst="rect">
            <a:avLst/>
          </a:prstGeom>
          <a:solidFill>
            <a:schemeClr val="bg1"/>
          </a:solidFill>
          <a:ln>
            <a:solidFill>
              <a:schemeClr val="tx1"/>
            </a:solidFill>
          </a:ln>
        </p:spPr>
        <p:txBody>
          <a:bodyPr wrap="none">
            <a:spAutoFit/>
          </a:bodyPr>
          <a:lstStyle/>
          <a:p>
            <a:pPr>
              <a:defRPr/>
            </a:pPr>
            <a:r>
              <a:rPr lang="ru-RU" sz="3200" b="1" dirty="0">
                <a:solidFill>
                  <a:srgbClr val="FF0000"/>
                </a:solidFill>
                <a:latin typeface="Arial" charset="0"/>
              </a:rPr>
              <a:t>Санкт-Петербургский </a:t>
            </a:r>
            <a:endParaRPr lang="en-US" sz="3200" b="1" dirty="0" smtClean="0">
              <a:solidFill>
                <a:srgbClr val="FF0000"/>
              </a:solidFill>
              <a:latin typeface="Arial" charset="0"/>
            </a:endParaRPr>
          </a:p>
          <a:p>
            <a:pPr>
              <a:defRPr/>
            </a:pPr>
            <a:r>
              <a:rPr lang="ru-RU" sz="3200" b="1" dirty="0" smtClean="0">
                <a:solidFill>
                  <a:srgbClr val="FF0000"/>
                </a:solidFill>
                <a:latin typeface="Arial" charset="0"/>
              </a:rPr>
              <a:t>Септический </a:t>
            </a:r>
            <a:r>
              <a:rPr lang="ru-RU" sz="3200" b="1" dirty="0">
                <a:solidFill>
                  <a:srgbClr val="FF0000"/>
                </a:solidFill>
                <a:latin typeface="Arial" charset="0"/>
              </a:rPr>
              <a:t>Форум</a:t>
            </a:r>
            <a:endParaRPr lang="en-US" sz="3200" b="1" dirty="0">
              <a:solidFill>
                <a:srgbClr val="FF0000"/>
              </a:solidFill>
              <a:latin typeface="Arial" charset="0"/>
            </a:endParaRPr>
          </a:p>
        </p:txBody>
      </p:sp>
      <p:sp>
        <p:nvSpPr>
          <p:cNvPr id="55298" name="TextBox 4"/>
          <p:cNvSpPr txBox="1">
            <a:spLocks noChangeArrowheads="1"/>
          </p:cNvSpPr>
          <p:nvPr/>
        </p:nvSpPr>
        <p:spPr bwMode="auto">
          <a:xfrm>
            <a:off x="2411760" y="4581128"/>
            <a:ext cx="3671888" cy="523875"/>
          </a:xfrm>
          <a:prstGeom prst="rect">
            <a:avLst/>
          </a:prstGeom>
          <a:solidFill>
            <a:schemeClr val="bg1"/>
          </a:solidFill>
          <a:ln>
            <a:noFill/>
          </a:ln>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ru-RU" sz="2800" b="1">
                <a:solidFill>
                  <a:prstClr val="black"/>
                </a:solidFill>
              </a:rPr>
              <a:t>11-13 сентября 2014 г.</a:t>
            </a:r>
            <a:endParaRPr lang="en-US" sz="2800" b="1">
              <a:solidFill>
                <a:prstClr val="black"/>
              </a:solidFill>
            </a:endParaRPr>
          </a:p>
        </p:txBody>
      </p:sp>
      <p:sp>
        <p:nvSpPr>
          <p:cNvPr id="55299" name="TextBox 5"/>
          <p:cNvSpPr txBox="1">
            <a:spLocks noChangeArrowheads="1"/>
          </p:cNvSpPr>
          <p:nvPr/>
        </p:nvSpPr>
        <p:spPr bwMode="auto">
          <a:xfrm>
            <a:off x="2771775" y="5661025"/>
            <a:ext cx="2776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i="1">
                <a:solidFill>
                  <a:srgbClr val="3366FF"/>
                </a:solidFill>
              </a:rPr>
              <a:t>www.sepsisforum.ru</a:t>
            </a:r>
          </a:p>
        </p:txBody>
      </p:sp>
      <p:pic>
        <p:nvPicPr>
          <p:cNvPr id="2" name="Picture 1"/>
          <p:cNvPicPr>
            <a:picLocks noChangeAspect="1"/>
          </p:cNvPicPr>
          <p:nvPr/>
        </p:nvPicPr>
        <p:blipFill>
          <a:blip r:embed="rId2"/>
          <a:stretch>
            <a:fillRect/>
          </a:stretch>
        </p:blipFill>
        <p:spPr>
          <a:xfrm>
            <a:off x="3059832" y="211551"/>
            <a:ext cx="2088232" cy="2800129"/>
          </a:xfrm>
          <a:prstGeom prst="rect">
            <a:avLst/>
          </a:prstGeom>
        </p:spPr>
      </p:pic>
    </p:spTree>
    <p:extLst>
      <p:ext uri="{BB962C8B-B14F-4D97-AF65-F5344CB8AC3E}">
        <p14:creationId xmlns:p14="http://schemas.microsoft.com/office/powerpoint/2010/main" val="11492272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304800" y="1219200"/>
            <a:ext cx="8458200" cy="4000500"/>
          </a:xfrm>
          <a:prstGeom prst="rect">
            <a:avLst/>
          </a:prstGeom>
          <a:solidFill>
            <a:schemeClr val="bg1">
              <a:alpha val="50195"/>
            </a:schemeClr>
          </a:solidFill>
          <a:ln w="9525">
            <a:solidFill>
              <a:schemeClr val="hlink"/>
            </a:solidFill>
            <a:miter lim="800000"/>
            <a:headEnd/>
            <a:tailEnd/>
          </a:ln>
        </p:spPr>
        <p:txBody>
          <a:bodyPr>
            <a:spAutoFit/>
          </a:bodyPr>
          <a:lstStyle/>
          <a:p>
            <a:r>
              <a:rPr lang="ru-RU" sz="3200">
                <a:latin typeface="Arial" charset="0"/>
                <a:cs typeface="Times New Roman" pitchFamily="18" charset="0"/>
              </a:rPr>
              <a:t>Классические представления о бактериемии и отдалённых пиемических очагах  не отражают всей полноты развития генерализованного инфекционного процесса и являются лишь  возможными клиническими  вариантами течения инфекции (</a:t>
            </a:r>
            <a:r>
              <a:rPr lang="ru-RU" sz="3200">
                <a:solidFill>
                  <a:schemeClr val="tx2"/>
                </a:solidFill>
                <a:latin typeface="Arial" charset="0"/>
                <a:cs typeface="Times New Roman" pitchFamily="18" charset="0"/>
              </a:rPr>
              <a:t>≠ сепсиса</a:t>
            </a:r>
            <a:r>
              <a:rPr lang="ru-RU" sz="3200">
                <a:latin typeface="Arial" charset="0"/>
                <a:cs typeface="Times New Roman" pitchFamily="18" charset="0"/>
              </a:rPr>
              <a:t>) при определённой локализации первичного очага.</a:t>
            </a:r>
          </a:p>
          <a:p>
            <a:pPr eaLnBrk="0" hangingPunct="0"/>
            <a:endParaRPr lang="ru-RU" sz="3200">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avlovsk_2012-3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
        <p:nvSpPr>
          <p:cNvPr id="223234" name="Text Box 2"/>
          <p:cNvSpPr txBox="1">
            <a:spLocks noChangeArrowheads="1"/>
          </p:cNvSpPr>
          <p:nvPr/>
        </p:nvSpPr>
        <p:spPr bwMode="auto">
          <a:xfrm>
            <a:off x="1619672" y="3789040"/>
            <a:ext cx="6840760" cy="769441"/>
          </a:xfrm>
          <a:prstGeom prst="rect">
            <a:avLst/>
          </a:prstGeom>
          <a:noFill/>
          <a:ln w="9525">
            <a:noFill/>
            <a:miter lim="800000"/>
            <a:headEnd/>
            <a:tailEnd/>
          </a:ln>
          <a:effectLst/>
        </p:spPr>
        <p:txBody>
          <a:bodyPr wrap="square">
            <a:spAutoFit/>
          </a:bodyPr>
          <a:lstStyle/>
          <a:p>
            <a:pPr algn="ctr"/>
            <a:r>
              <a:rPr lang="ru-RU" sz="4400" dirty="0" smtClean="0">
                <a:latin typeface="Comic Sans MS" pitchFamily="66" charset="0"/>
              </a:rPr>
              <a:t>Спасибо за внимание!!</a:t>
            </a:r>
            <a:endParaRPr lang="ru-RU" sz="4400" dirty="0">
              <a:latin typeface="Comic Sans MS" pitchFamily="66" charset="0"/>
            </a:endParaRPr>
          </a:p>
        </p:txBody>
      </p:sp>
    </p:spTree>
    <p:extLst>
      <p:ext uri="{BB962C8B-B14F-4D97-AF65-F5344CB8AC3E}">
        <p14:creationId xmlns:p14="http://schemas.microsoft.com/office/powerpoint/2010/main" val="29777534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223234"/>
                                        </p:tgtEl>
                                        <p:attrNameLst>
                                          <p:attrName>style.visibility</p:attrName>
                                        </p:attrNameLst>
                                      </p:cBhvr>
                                      <p:to>
                                        <p:strVal val="visible"/>
                                      </p:to>
                                    </p:set>
                                    <p:anim calcmode="lin" valueType="num">
                                      <p:cBhvr>
                                        <p:cTn id="7" dur="1000" fill="hold"/>
                                        <p:tgtEl>
                                          <p:spTgt spid="223234"/>
                                        </p:tgtEl>
                                        <p:attrNameLst>
                                          <p:attrName>ppt_w</p:attrName>
                                        </p:attrNameLst>
                                      </p:cBhvr>
                                      <p:tavLst>
                                        <p:tav tm="0">
                                          <p:val>
                                            <p:strVal val="#ppt_w*0.70"/>
                                          </p:val>
                                        </p:tav>
                                        <p:tav tm="100000">
                                          <p:val>
                                            <p:strVal val="#ppt_w"/>
                                          </p:val>
                                        </p:tav>
                                      </p:tavLst>
                                    </p:anim>
                                    <p:anim calcmode="lin" valueType="num">
                                      <p:cBhvr>
                                        <p:cTn id="8" dur="1000" fill="hold"/>
                                        <p:tgtEl>
                                          <p:spTgt spid="223234"/>
                                        </p:tgtEl>
                                        <p:attrNameLst>
                                          <p:attrName>ppt_h</p:attrName>
                                        </p:attrNameLst>
                                      </p:cBhvr>
                                      <p:tavLst>
                                        <p:tav tm="0">
                                          <p:val>
                                            <p:strVal val="#ppt_h"/>
                                          </p:val>
                                        </p:tav>
                                        <p:tav tm="100000">
                                          <p:val>
                                            <p:strVal val="#ppt_h"/>
                                          </p:val>
                                        </p:tav>
                                      </p:tavLst>
                                    </p:anim>
                                    <p:animEffect transition="in" filter="fade">
                                      <p:cBhvr>
                                        <p:cTn id="9" dur="1000"/>
                                        <p:tgtEl>
                                          <p:spTgt spid="223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Заголовок 1"/>
          <p:cNvSpPr>
            <a:spLocks noGrp="1"/>
          </p:cNvSpPr>
          <p:nvPr>
            <p:ph type="title"/>
          </p:nvPr>
        </p:nvSpPr>
        <p:spPr>
          <a:xfrm>
            <a:off x="642938" y="428625"/>
            <a:ext cx="7772400" cy="1143000"/>
          </a:xfrm>
        </p:spPr>
        <p:txBody>
          <a:bodyPr/>
          <a:lstStyle/>
          <a:p>
            <a:r>
              <a:rPr lang="ru-RU" smtClean="0"/>
              <a:t>Исходы сепсиса</a:t>
            </a:r>
            <a:br>
              <a:rPr lang="ru-RU" smtClean="0"/>
            </a:br>
            <a:r>
              <a:rPr lang="ru-RU" smtClean="0"/>
              <a:t>(включая госпитальные)</a:t>
            </a:r>
          </a:p>
        </p:txBody>
      </p:sp>
      <p:pic>
        <p:nvPicPr>
          <p:cNvPr id="37891" name="Рисунок 2" descr="Исходы после сепсиса общие.JPG"/>
          <p:cNvPicPr>
            <a:picLocks noChangeAspect="1"/>
          </p:cNvPicPr>
          <p:nvPr/>
        </p:nvPicPr>
        <p:blipFill>
          <a:blip r:embed="rId3" cstate="print"/>
          <a:srcRect/>
          <a:stretch>
            <a:fillRect/>
          </a:stretch>
        </p:blipFill>
        <p:spPr bwMode="auto">
          <a:xfrm>
            <a:off x="1143000" y="2000250"/>
            <a:ext cx="6791325" cy="45910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Оформление по умолчанию">
  <a:themeElements>
    <a:clrScheme name="">
      <a:dk1>
        <a:srgbClr val="C0C0C0"/>
      </a:dk1>
      <a:lt1>
        <a:srgbClr val="66FF66"/>
      </a:lt1>
      <a:dk2>
        <a:srgbClr val="0000CC"/>
      </a:dk2>
      <a:lt2>
        <a:srgbClr val="FFFF00"/>
      </a:lt2>
      <a:accent1>
        <a:srgbClr val="00CC99"/>
      </a:accent1>
      <a:accent2>
        <a:srgbClr val="3333CC"/>
      </a:accent2>
      <a:accent3>
        <a:srgbClr val="AAAAE2"/>
      </a:accent3>
      <a:accent4>
        <a:srgbClr val="56DA56"/>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Оформление по умолчанию">
  <a:themeElements>
    <a:clrScheme name="">
      <a:dk1>
        <a:srgbClr val="000000"/>
      </a:dk1>
      <a:lt1>
        <a:srgbClr val="FFFFFF"/>
      </a:lt1>
      <a:dk2>
        <a:srgbClr val="0000CC"/>
      </a:dk2>
      <a:lt2>
        <a:srgbClr val="FFFF00"/>
      </a:lt2>
      <a:accent1>
        <a:srgbClr val="FF9900"/>
      </a:accent1>
      <a:accent2>
        <a:srgbClr val="00FFFF"/>
      </a:accent2>
      <a:accent3>
        <a:srgbClr val="AAAAE2"/>
      </a:accent3>
      <a:accent4>
        <a:srgbClr val="DADADA"/>
      </a:accent4>
      <a:accent5>
        <a:srgbClr val="FFCAAA"/>
      </a:accent5>
      <a:accent6>
        <a:srgbClr val="00E7E7"/>
      </a:accent6>
      <a:hlink>
        <a:srgbClr val="FF0000"/>
      </a:hlink>
      <a:folHlink>
        <a:srgbClr val="969696"/>
      </a:folHlink>
    </a:clrScheme>
    <a:fontScheme name="1_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3_Современные представления о сепсисе">
  <a:themeElements>
    <a:clrScheme name="">
      <a:dk1>
        <a:srgbClr val="000000"/>
      </a:dk1>
      <a:lt1>
        <a:srgbClr val="FFFFFF"/>
      </a:lt1>
      <a:dk2>
        <a:srgbClr val="0000CC"/>
      </a:dk2>
      <a:lt2>
        <a:srgbClr val="FFFF00"/>
      </a:lt2>
      <a:accent1>
        <a:srgbClr val="FF9900"/>
      </a:accent1>
      <a:accent2>
        <a:srgbClr val="00FFFF"/>
      </a:accent2>
      <a:accent3>
        <a:srgbClr val="AAAAE2"/>
      </a:accent3>
      <a:accent4>
        <a:srgbClr val="DADADA"/>
      </a:accent4>
      <a:accent5>
        <a:srgbClr val="FFCAAA"/>
      </a:accent5>
      <a:accent6>
        <a:srgbClr val="00E7E7"/>
      </a:accent6>
      <a:hlink>
        <a:srgbClr val="FF0000"/>
      </a:hlink>
      <a:folHlink>
        <a:srgbClr val="969696"/>
      </a:folHlink>
    </a:clrScheme>
    <a:fontScheme name="Современные представления о сепсисе">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овременные представления о сепсисе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Современные представления о сепсисе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2_Оформление по умолчанию">
  <a:themeElements>
    <a:clrScheme name="">
      <a:dk1>
        <a:srgbClr val="000000"/>
      </a:dk1>
      <a:lt1>
        <a:srgbClr val="FFFFFF"/>
      </a:lt1>
      <a:dk2>
        <a:srgbClr val="0000CC"/>
      </a:dk2>
      <a:lt2>
        <a:srgbClr val="FFFF00"/>
      </a:lt2>
      <a:accent1>
        <a:srgbClr val="FF9900"/>
      </a:accent1>
      <a:accent2>
        <a:srgbClr val="00FFFF"/>
      </a:accent2>
      <a:accent3>
        <a:srgbClr val="AAAAE2"/>
      </a:accent3>
      <a:accent4>
        <a:srgbClr val="DADADA"/>
      </a:accent4>
      <a:accent5>
        <a:srgbClr val="FFCAAA"/>
      </a:accent5>
      <a:accent6>
        <a:srgbClr val="00E7E7"/>
      </a:accent6>
      <a:hlink>
        <a:srgbClr val="FF0000"/>
      </a:hlink>
      <a:folHlink>
        <a:srgbClr val="969696"/>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Slide Guide">
  <a:themeElements>
    <a:clrScheme name="">
      <a:dk1>
        <a:srgbClr val="000000"/>
      </a:dk1>
      <a:lt1>
        <a:srgbClr val="FFFFFF"/>
      </a:lt1>
      <a:dk2>
        <a:srgbClr val="003366"/>
      </a:dk2>
      <a:lt2>
        <a:srgbClr val="CCECFF"/>
      </a:lt2>
      <a:accent1>
        <a:srgbClr val="8381B3"/>
      </a:accent1>
      <a:accent2>
        <a:srgbClr val="336699"/>
      </a:accent2>
      <a:accent3>
        <a:srgbClr val="AAADB8"/>
      </a:accent3>
      <a:accent4>
        <a:srgbClr val="DADADA"/>
      </a:accent4>
      <a:accent5>
        <a:srgbClr val="C1C1D6"/>
      </a:accent5>
      <a:accent6>
        <a:srgbClr val="2D5C8A"/>
      </a:accent6>
      <a:hlink>
        <a:srgbClr val="5B6192"/>
      </a:hlink>
      <a:folHlink>
        <a:srgbClr val="B2B2B2"/>
      </a:folHlink>
    </a:clrScheme>
    <a:fontScheme name="Slide Guide">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lide Guide 1">
        <a:dk1>
          <a:srgbClr val="000000"/>
        </a:dk1>
        <a:lt1>
          <a:srgbClr val="CBCBCB"/>
        </a:lt1>
        <a:dk2>
          <a:srgbClr val="003366"/>
        </a:dk2>
        <a:lt2>
          <a:srgbClr val="CCECFF"/>
        </a:lt2>
        <a:accent1>
          <a:srgbClr val="8381B3"/>
        </a:accent1>
        <a:accent2>
          <a:srgbClr val="336699"/>
        </a:accent2>
        <a:accent3>
          <a:srgbClr val="AAADB8"/>
        </a:accent3>
        <a:accent4>
          <a:srgbClr val="ADADAD"/>
        </a:accent4>
        <a:accent5>
          <a:srgbClr val="C1C1D6"/>
        </a:accent5>
        <a:accent6>
          <a:srgbClr val="2D5C8A"/>
        </a:accent6>
        <a:hlink>
          <a:srgbClr val="5B6192"/>
        </a:hlink>
        <a:folHlink>
          <a:srgbClr val="B2B2B2"/>
        </a:folHlink>
      </a:clrScheme>
      <a:clrMap bg1="dk2" tx1="lt1" bg2="dk1" tx2="lt2" accent1="accent1" accent2="accent2" accent3="accent3" accent4="accent4" accent5="accent5" accent6="accent6" hlink="hlink" folHlink="folHlink"/>
    </a:extraClrScheme>
    <a:extraClrScheme>
      <a:clrScheme name="Slide Guide 2">
        <a:dk1>
          <a:srgbClr val="000000"/>
        </a:dk1>
        <a:lt1>
          <a:srgbClr val="FFFFFF"/>
        </a:lt1>
        <a:dk2>
          <a:srgbClr val="003366"/>
        </a:dk2>
        <a:lt2>
          <a:srgbClr val="6F84A5"/>
        </a:lt2>
        <a:accent1>
          <a:srgbClr val="CCFFCC"/>
        </a:accent1>
        <a:accent2>
          <a:srgbClr val="CCECFF"/>
        </a:accent2>
        <a:accent3>
          <a:srgbClr val="FFFFFF"/>
        </a:accent3>
        <a:accent4>
          <a:srgbClr val="000000"/>
        </a:accent4>
        <a:accent5>
          <a:srgbClr val="E2FFE2"/>
        </a:accent5>
        <a:accent6>
          <a:srgbClr val="B9D6E7"/>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Slide Guide 3">
        <a:dk1>
          <a:srgbClr val="000000"/>
        </a:dk1>
        <a:lt1>
          <a:srgbClr val="FFFFFF"/>
        </a:lt1>
        <a:dk2>
          <a:srgbClr val="000000"/>
        </a:dk2>
        <a:lt2>
          <a:srgbClr val="393939"/>
        </a:lt2>
        <a:accent1>
          <a:srgbClr val="868686"/>
        </a:accent1>
        <a:accent2>
          <a:srgbClr val="CBCBCB"/>
        </a:accent2>
        <a:accent3>
          <a:srgbClr val="FFFFFF"/>
        </a:accent3>
        <a:accent4>
          <a:srgbClr val="000000"/>
        </a:accent4>
        <a:accent5>
          <a:srgbClr val="C3C3C3"/>
        </a:accent5>
        <a:accent6>
          <a:srgbClr val="B8B8B8"/>
        </a:accent6>
        <a:hlink>
          <a:srgbClr val="EAEAEA"/>
        </a:hlink>
        <a:folHlink>
          <a:srgbClr val="B2B2B2"/>
        </a:folHlink>
      </a:clrScheme>
      <a:clrMap bg1="lt1" tx1="dk1" bg2="lt2" tx2="dk2" accent1="accent1" accent2="accent2" accent3="accent3" accent4="accent4" accent5="accent5" accent6="accent6" hlink="hlink" folHlink="folHlink"/>
    </a:extraClrScheme>
    <a:extraClrScheme>
      <a:clrScheme name="Slide Guide 4">
        <a:dk1>
          <a:srgbClr val="000000"/>
        </a:dk1>
        <a:lt1>
          <a:srgbClr val="FFFFFF"/>
        </a:lt1>
        <a:dk2>
          <a:srgbClr val="214121"/>
        </a:dk2>
        <a:lt2>
          <a:srgbClr val="5D6755"/>
        </a:lt2>
        <a:accent1>
          <a:srgbClr val="D8C68E"/>
        </a:accent1>
        <a:accent2>
          <a:srgbClr val="98B27D"/>
        </a:accent2>
        <a:accent3>
          <a:srgbClr val="FFFFFF"/>
        </a:accent3>
        <a:accent4>
          <a:srgbClr val="000000"/>
        </a:accent4>
        <a:accent5>
          <a:srgbClr val="E9DFC6"/>
        </a:accent5>
        <a:accent6>
          <a:srgbClr val="89A171"/>
        </a:accent6>
        <a:hlink>
          <a:srgbClr val="CC9900"/>
        </a:hlink>
        <a:folHlink>
          <a:srgbClr val="C0C0C0"/>
        </a:folHlink>
      </a:clrScheme>
      <a:clrMap bg1="lt1" tx1="dk1" bg2="lt2" tx2="dk2" accent1="accent1" accent2="accent2" accent3="accent3" accent4="accent4" accent5="accent5" accent6="accent6" hlink="hlink" folHlink="folHlink"/>
    </a:extraClrScheme>
    <a:extraClrScheme>
      <a:clrScheme name="Slide Guide 5">
        <a:dk1>
          <a:srgbClr val="000000"/>
        </a:dk1>
        <a:lt1>
          <a:srgbClr val="FFFFFF"/>
        </a:lt1>
        <a:dk2>
          <a:srgbClr val="800000"/>
        </a:dk2>
        <a:lt2>
          <a:srgbClr val="6F605E"/>
        </a:lt2>
        <a:accent1>
          <a:srgbClr val="FFCC66"/>
        </a:accent1>
        <a:accent2>
          <a:srgbClr val="FFCCCC"/>
        </a:accent2>
        <a:accent3>
          <a:srgbClr val="FFFFFF"/>
        </a:accent3>
        <a:accent4>
          <a:srgbClr val="000000"/>
        </a:accent4>
        <a:accent5>
          <a:srgbClr val="FFE2B8"/>
        </a:accent5>
        <a:accent6>
          <a:srgbClr val="E7B9B9"/>
        </a:accent6>
        <a:hlink>
          <a:srgbClr val="B24E76"/>
        </a:hlink>
        <a:folHlink>
          <a:srgbClr val="C1A4A5"/>
        </a:folHlink>
      </a:clrScheme>
      <a:clrMap bg1="lt1" tx1="dk1" bg2="lt2" tx2="dk2" accent1="accent1" accent2="accent2" accent3="accent3" accent4="accent4" accent5="accent5" accent6="accent6" hlink="hlink" folHlink="folHlink"/>
    </a:extraClrScheme>
    <a:extraClrScheme>
      <a:clrScheme name="Slide Guide 6">
        <a:dk1>
          <a:srgbClr val="000000"/>
        </a:dk1>
        <a:lt1>
          <a:srgbClr val="FFFFCC"/>
        </a:lt1>
        <a:dk2>
          <a:srgbClr val="660033"/>
        </a:dk2>
        <a:lt2>
          <a:srgbClr val="CC9900"/>
        </a:lt2>
        <a:accent1>
          <a:srgbClr val="FF9966"/>
        </a:accent1>
        <a:accent2>
          <a:srgbClr val="996633"/>
        </a:accent2>
        <a:accent3>
          <a:srgbClr val="FFFFE2"/>
        </a:accent3>
        <a:accent4>
          <a:srgbClr val="000000"/>
        </a:accent4>
        <a:accent5>
          <a:srgbClr val="FFCAB8"/>
        </a:accent5>
        <a:accent6>
          <a:srgbClr val="8A5C2D"/>
        </a:accent6>
        <a:hlink>
          <a:srgbClr val="D79EAB"/>
        </a:hlink>
        <a:folHlink>
          <a:srgbClr val="FFCC66"/>
        </a:folHlink>
      </a:clrScheme>
      <a:clrMap bg1="lt1" tx1="dk1" bg2="lt2" tx2="dk2" accent1="accent1" accent2="accent2" accent3="accent3" accent4="accent4" accent5="accent5" accent6="accent6" hlink="hlink" folHlink="folHlink"/>
    </a:extraClrScheme>
    <a:extraClrScheme>
      <a:clrScheme name="Slide Guide 7">
        <a:dk1>
          <a:srgbClr val="000000"/>
        </a:dk1>
        <a:lt1>
          <a:srgbClr val="FFFFFF"/>
        </a:lt1>
        <a:dk2>
          <a:srgbClr val="990066"/>
        </a:dk2>
        <a:lt2>
          <a:srgbClr val="969696"/>
        </a:lt2>
        <a:accent1>
          <a:srgbClr val="CCCCFF"/>
        </a:accent1>
        <a:accent2>
          <a:srgbClr val="003399"/>
        </a:accent2>
        <a:accent3>
          <a:srgbClr val="FFFFFF"/>
        </a:accent3>
        <a:accent4>
          <a:srgbClr val="000000"/>
        </a:accent4>
        <a:accent5>
          <a:srgbClr val="E2E2FF"/>
        </a:accent5>
        <a:accent6>
          <a:srgbClr val="002D8A"/>
        </a:accent6>
        <a:hlink>
          <a:srgbClr val="CE98CE"/>
        </a:hlink>
        <a:folHlink>
          <a:srgbClr val="0099CC"/>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Тема3">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Оформление по умолчанию">
  <a:themeElements>
    <a:clrScheme name="">
      <a:dk1>
        <a:srgbClr val="000000"/>
      </a:dk1>
      <a:lt1>
        <a:srgbClr val="FFFFFF"/>
      </a:lt1>
      <a:dk2>
        <a:srgbClr val="0000CC"/>
      </a:dk2>
      <a:lt2>
        <a:srgbClr val="FFFF00"/>
      </a:lt2>
      <a:accent1>
        <a:srgbClr val="FF9900"/>
      </a:accent1>
      <a:accent2>
        <a:srgbClr val="00FFFF"/>
      </a:accent2>
      <a:accent3>
        <a:srgbClr val="AAAAE2"/>
      </a:accent3>
      <a:accent4>
        <a:srgbClr val="DADADA"/>
      </a:accent4>
      <a:accent5>
        <a:srgbClr val="FFCAAA"/>
      </a:accent5>
      <a:accent6>
        <a:srgbClr val="00E7E7"/>
      </a:accent6>
      <a:hlink>
        <a:srgbClr val="FF0000"/>
      </a:hlink>
      <a:folHlink>
        <a:srgbClr val="969696"/>
      </a:folHlink>
    </a:clrScheme>
    <a:fontScheme name="1_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Современные представления о сепсисе">
  <a:themeElements>
    <a:clrScheme name="">
      <a:dk1>
        <a:srgbClr val="000000"/>
      </a:dk1>
      <a:lt1>
        <a:srgbClr val="FFFFFF"/>
      </a:lt1>
      <a:dk2>
        <a:srgbClr val="0000CC"/>
      </a:dk2>
      <a:lt2>
        <a:srgbClr val="FFFF00"/>
      </a:lt2>
      <a:accent1>
        <a:srgbClr val="FF9900"/>
      </a:accent1>
      <a:accent2>
        <a:srgbClr val="00FFFF"/>
      </a:accent2>
      <a:accent3>
        <a:srgbClr val="AAAAE2"/>
      </a:accent3>
      <a:accent4>
        <a:srgbClr val="DADADA"/>
      </a:accent4>
      <a:accent5>
        <a:srgbClr val="FFCAAA"/>
      </a:accent5>
      <a:accent6>
        <a:srgbClr val="00E7E7"/>
      </a:accent6>
      <a:hlink>
        <a:srgbClr val="FF0000"/>
      </a:hlink>
      <a:folHlink>
        <a:srgbClr val="969696"/>
      </a:folHlink>
    </a:clrScheme>
    <a:fontScheme name="Современные представления о сепсисе">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Современные представления о сепсисе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Современные представления о сепсисе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Современные представления о сепсисе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Оформление по умолчанию">
  <a:themeElements>
    <a:clrScheme name="">
      <a:dk1>
        <a:srgbClr val="000000"/>
      </a:dk1>
      <a:lt1>
        <a:srgbClr val="FFFFFF"/>
      </a:lt1>
      <a:dk2>
        <a:srgbClr val="0033CC"/>
      </a:dk2>
      <a:lt2>
        <a:srgbClr val="FFFF00"/>
      </a:lt2>
      <a:accent1>
        <a:srgbClr val="FF9900"/>
      </a:accent1>
      <a:accent2>
        <a:srgbClr val="00FFFF"/>
      </a:accent2>
      <a:accent3>
        <a:srgbClr val="AAADE2"/>
      </a:accent3>
      <a:accent4>
        <a:srgbClr val="DADADA"/>
      </a:accent4>
      <a:accent5>
        <a:srgbClr val="FFCAAA"/>
      </a:accent5>
      <a:accent6>
        <a:srgbClr val="00E7E7"/>
      </a:accent6>
      <a:hlink>
        <a:srgbClr val="FF0000"/>
      </a:hlink>
      <a:folHlink>
        <a:srgbClr val="969696"/>
      </a:folHlink>
    </a:clrScheme>
    <a:fontScheme name="2_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2_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Сумерки">
  <a:themeElements>
    <a:clrScheme name="1_Сумерки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1_Сумерки">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Сумерки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1_Сумерки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1_Сумерки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1_Сумерки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1_Сумерки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1_Сумерки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1_Сумерки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1_Сумерки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1_Сумерки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Сумерки">
  <a:themeElements>
    <a:clrScheme name="Сумерки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Сумерки">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Сумерки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Сумерки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Сумерки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Сумерки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Сумерки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Сумерки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Сумерки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Сумерки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Сумерки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AIM-slide presentation">
  <a:themeElements>
    <a:clrScheme name="">
      <a:dk1>
        <a:srgbClr val="808080"/>
      </a:dk1>
      <a:lt1>
        <a:srgbClr val="FFFFFF"/>
      </a:lt1>
      <a:dk2>
        <a:srgbClr val="084A92"/>
      </a:dk2>
      <a:lt2>
        <a:srgbClr val="FFFFFF"/>
      </a:lt2>
      <a:accent1>
        <a:srgbClr val="7E8BE8"/>
      </a:accent1>
      <a:accent2>
        <a:srgbClr val="3333CC"/>
      </a:accent2>
      <a:accent3>
        <a:srgbClr val="AAB1C7"/>
      </a:accent3>
      <a:accent4>
        <a:srgbClr val="DADADA"/>
      </a:accent4>
      <a:accent5>
        <a:srgbClr val="C0C4F2"/>
      </a:accent5>
      <a:accent6>
        <a:srgbClr val="2D2DB9"/>
      </a:accent6>
      <a:hlink>
        <a:srgbClr val="CCCCFF"/>
      </a:hlink>
      <a:folHlink>
        <a:srgbClr val="B2B2B2"/>
      </a:folHlink>
    </a:clrScheme>
    <a:fontScheme name="AIM-slide presentation">
      <a:majorFont>
        <a:latin typeface="Arial Black"/>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AIM-slide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AIM-slide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AIM-slide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AIM-slide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AIM-slide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AIM-slide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AIM-slide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Оформление по умолчанию">
  <a:themeElements>
    <a:clrScheme name="5_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5_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Оформление по умолчанию">
  <a:themeElements>
    <a:clrScheme name="">
      <a:dk1>
        <a:srgbClr val="000000"/>
      </a:dk1>
      <a:lt1>
        <a:srgbClr val="FFFFFF"/>
      </a:lt1>
      <a:dk2>
        <a:srgbClr val="0000CC"/>
      </a:dk2>
      <a:lt2>
        <a:srgbClr val="FFFF00"/>
      </a:lt2>
      <a:accent1>
        <a:srgbClr val="FF9900"/>
      </a:accent1>
      <a:accent2>
        <a:srgbClr val="00FFFF"/>
      </a:accent2>
      <a:accent3>
        <a:srgbClr val="AAAAE2"/>
      </a:accent3>
      <a:accent4>
        <a:srgbClr val="DADADA"/>
      </a:accent4>
      <a:accent5>
        <a:srgbClr val="FFCAAA"/>
      </a:accent5>
      <a:accent6>
        <a:srgbClr val="00E7E7"/>
      </a:accent6>
      <a:hlink>
        <a:srgbClr val="FF0000"/>
      </a:hlink>
      <a:folHlink>
        <a:srgbClr val="969696"/>
      </a:folHlink>
    </a:clrScheme>
    <a:fontScheme name="1_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00000"/>
    </a:dk1>
    <a:lt1>
      <a:srgbClr val="FFFFFF"/>
    </a:lt1>
    <a:dk2>
      <a:srgbClr val="0033CC"/>
    </a:dk2>
    <a:lt2>
      <a:srgbClr val="FFFF00"/>
    </a:lt2>
    <a:accent1>
      <a:srgbClr val="FF9900"/>
    </a:accent1>
    <a:accent2>
      <a:srgbClr val="00FFFF"/>
    </a:accent2>
    <a:accent3>
      <a:srgbClr val="AAADE2"/>
    </a:accent3>
    <a:accent4>
      <a:srgbClr val="DADADA"/>
    </a:accent4>
    <a:accent5>
      <a:srgbClr val="FFCAAA"/>
    </a:accent5>
    <a:accent6>
      <a:srgbClr val="00E7E7"/>
    </a:accent6>
    <a:hlink>
      <a:srgbClr val="FF0000"/>
    </a:hlink>
    <a:folHlink>
      <a:srgbClr val="969696"/>
    </a:folHlink>
  </a:clrScheme>
</a:themeOverride>
</file>

<file path=docProps/app.xml><?xml version="1.0" encoding="utf-8"?>
<Properties xmlns="http://schemas.openxmlformats.org/officeDocument/2006/extended-properties" xmlns:vt="http://schemas.openxmlformats.org/officeDocument/2006/docPropsVTypes">
  <TotalTime>6747</TotalTime>
  <Words>4766</Words>
  <Application>Microsoft Macintosh PowerPoint</Application>
  <PresentationFormat>On-screen Show (4:3)</PresentationFormat>
  <Paragraphs>534</Paragraphs>
  <Slides>80</Slides>
  <Notes>61</Notes>
  <HiddenSlides>0</HiddenSlides>
  <MMClips>1</MMClips>
  <ScaleCrop>false</ScaleCrop>
  <HeadingPairs>
    <vt:vector size="6" baseType="variant">
      <vt:variant>
        <vt:lpstr>Theme</vt:lpstr>
      </vt:variant>
      <vt:variant>
        <vt:i4>14</vt:i4>
      </vt:variant>
      <vt:variant>
        <vt:lpstr>Embedded OLE Servers</vt:lpstr>
      </vt:variant>
      <vt:variant>
        <vt:i4>2</vt:i4>
      </vt:variant>
      <vt:variant>
        <vt:lpstr>Slide Titles</vt:lpstr>
      </vt:variant>
      <vt:variant>
        <vt:i4>80</vt:i4>
      </vt:variant>
    </vt:vector>
  </HeadingPairs>
  <TitlesOfParts>
    <vt:vector size="96" baseType="lpstr">
      <vt:lpstr>Оформление по умолчанию</vt:lpstr>
      <vt:lpstr>1_Оформление по умолчанию</vt:lpstr>
      <vt:lpstr>Современные представления о сепсисе</vt:lpstr>
      <vt:lpstr>2_Оформление по умолчанию</vt:lpstr>
      <vt:lpstr>1_Сумерки</vt:lpstr>
      <vt:lpstr>Сумерки</vt:lpstr>
      <vt:lpstr>AIM-slide presentation</vt:lpstr>
      <vt:lpstr>5_Оформление по умолчанию</vt:lpstr>
      <vt:lpstr>7_Оформление по умолчанию</vt:lpstr>
      <vt:lpstr>8_Оформление по умолчанию</vt:lpstr>
      <vt:lpstr>3_Современные представления о сепсисе</vt:lpstr>
      <vt:lpstr>12_Оформление по умолчанию</vt:lpstr>
      <vt:lpstr>1_Slide Guide</vt:lpstr>
      <vt:lpstr>Тема3</vt:lpstr>
      <vt:lpstr>Chart</vt:lpstr>
      <vt:lpstr>Диаграмма</vt:lpstr>
      <vt:lpstr>Эволюция в понимании сепсиса</vt:lpstr>
      <vt:lpstr>PowerPoint Presentation</vt:lpstr>
      <vt:lpstr>PowerPoint Presentation</vt:lpstr>
      <vt:lpstr>Критерии диагностики сепсиса в конце ХХ столетия</vt:lpstr>
      <vt:lpstr>Тяжелый сепсис</vt:lpstr>
      <vt:lpstr>PowerPoint Presentation</vt:lpstr>
      <vt:lpstr>PowerPoint Presentation</vt:lpstr>
      <vt:lpstr>PowerPoint Presentation</vt:lpstr>
      <vt:lpstr>Исходы сепсиса (включая госпитальные)</vt:lpstr>
      <vt:lpstr>Распространенность SSC</vt:lpstr>
      <vt:lpstr>PowerPoint Presentation</vt:lpstr>
      <vt:lpstr>PowerPoint Presentation</vt:lpstr>
      <vt:lpstr>PowerPoint Presentation</vt:lpstr>
      <vt:lpstr>Прогноз заболеваемости  тяжелым сепсисом</vt:lpstr>
      <vt:lpstr>PowerPoint Presentation</vt:lpstr>
      <vt:lpstr>Тяжелый сепсис: Сравнение с другими заболеваниями</vt:lpstr>
      <vt:lpstr>Сепсис</vt:lpstr>
      <vt:lpstr>PIRO </vt:lpstr>
      <vt:lpstr>PIRO </vt:lpstr>
      <vt:lpstr>PowerPoint Presentation</vt:lpstr>
      <vt:lpstr>Перитонит vs Абдоминальный сепсис</vt:lpstr>
      <vt:lpstr>PowerPoint Presentation</vt:lpstr>
      <vt:lpstr>PowerPoint Presentation</vt:lpstr>
      <vt:lpstr>PowerPoint Presentation</vt:lpstr>
      <vt:lpstr>PowerPoint Presentation</vt:lpstr>
      <vt:lpstr>Две стороны одной медали</vt:lpstr>
      <vt:lpstr>Две стороны одной медали</vt:lpstr>
      <vt:lpstr>PowerPoint Presentation</vt:lpstr>
      <vt:lpstr>PowerPoint Presentation</vt:lpstr>
      <vt:lpstr>PowerPoint Presentation</vt:lpstr>
      <vt:lpstr>PowerPoint Presentation</vt:lpstr>
      <vt:lpstr>PowerPoint Presentation</vt:lpstr>
      <vt:lpstr>PowerPoint Presentation</vt:lpstr>
      <vt:lpstr>Терапия тяжелого сепсиса:</vt:lpstr>
      <vt:lpstr>Стандарты хирургического лечения ТС</vt:lpstr>
      <vt:lpstr>Методы хирургической санации</vt:lpstr>
      <vt:lpstr>Временные параметры операций</vt:lpstr>
      <vt:lpstr>Адекватность хирургической санации</vt:lpstr>
      <vt:lpstr>Терапия тяжелого сепсиса:</vt:lpstr>
      <vt:lpstr>PowerPoint Presentation</vt:lpstr>
      <vt:lpstr>Антибактериальная терапия</vt:lpstr>
      <vt:lpstr>Антибактериальная терапия</vt:lpstr>
      <vt:lpstr>Антибактериальная терапия</vt:lpstr>
      <vt:lpstr>Антибактериальная терапия</vt:lpstr>
      <vt:lpstr>Антибактериальная терапия</vt:lpstr>
      <vt:lpstr>Антибактериальная терапия</vt:lpstr>
      <vt:lpstr>Терапия тяжелого сепсиса:</vt:lpstr>
      <vt:lpstr>Первичная реанимация (первые 6 часов)</vt:lpstr>
      <vt:lpstr>Первичная реанимация (первые 6 часов)</vt:lpstr>
      <vt:lpstr>Терапия тяжелого сепсиса:</vt:lpstr>
      <vt:lpstr>ИВЛ при сепсисе</vt:lpstr>
      <vt:lpstr>ИВЛ при сепсисе</vt:lpstr>
      <vt:lpstr>Иммунокорригирующая терапия</vt:lpstr>
      <vt:lpstr>Патогенез сепсиса</vt:lpstr>
      <vt:lpstr>PowerPoint Presentation</vt:lpstr>
      <vt:lpstr>PowerPoint Presentation</vt:lpstr>
      <vt:lpstr>Оценка экспрессии HLA-DR на моноцитах двумя методами</vt:lpstr>
      <vt:lpstr>Терапия тяжелого сепсиса:</vt:lpstr>
      <vt:lpstr>Нутритивная поддержка</vt:lpstr>
      <vt:lpstr>Гемодинамическая поддержка</vt:lpstr>
      <vt:lpstr>Терапия тяжелого сепсиса:</vt:lpstr>
      <vt:lpstr>Кортикостероиды</vt:lpstr>
      <vt:lpstr>Терапия тяжелого сепсиса:</vt:lpstr>
      <vt:lpstr>PowerPoint Presentation</vt:lpstr>
      <vt:lpstr>Контроль уровня глюкозы</vt:lpstr>
      <vt:lpstr>PowerPoint Presentation</vt:lpstr>
      <vt:lpstr>Терапия тяжелого сепсиса:</vt:lpstr>
      <vt:lpstr>Профилактика стресс-язв</vt:lpstr>
      <vt:lpstr>Относительный риск связанный «обучающей кривой» по PROWESS</vt:lpstr>
      <vt:lpstr>«Обучающая кривая» для п-тов с ПОН</vt:lpstr>
      <vt:lpstr>PowerPoint Presentation</vt:lpstr>
      <vt:lpstr>Лечение</vt:lpstr>
      <vt:lpstr>PowerPoint Presentation</vt:lpstr>
      <vt:lpstr>Лечение</vt:lpstr>
      <vt:lpstr>Лечение</vt:lpstr>
      <vt:lpstr>Выводы</vt:lpstr>
      <vt:lpstr>PowerPoint Presentation</vt:lpstr>
      <vt:lpstr>PowerPoint Presentation</vt:lpstr>
      <vt:lpstr>PowerPoint Presentation</vt:lpstr>
      <vt:lpstr>PowerPoint Presentation</vt:lpstr>
    </vt:vector>
  </TitlesOfParts>
  <Manager/>
  <Company>Противосепсисный центр</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Шляпников Сергей А</dc:creator>
  <cp:keywords/>
  <dc:description/>
  <cp:lastModifiedBy>Sergey  Shlyapnikov</cp:lastModifiedBy>
  <cp:revision>161</cp:revision>
  <dcterms:created xsi:type="dcterms:W3CDTF">2000-11-09T14:50:28Z</dcterms:created>
  <dcterms:modified xsi:type="dcterms:W3CDTF">2013-10-04T06:51:55Z</dcterms:modified>
  <cp:category/>
</cp:coreProperties>
</file>