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lsm" ContentType="application/vnd.ms-excel.sheet.macroEnabled.12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4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5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6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5.xml" ContentType="application/vnd.openxmlformats-officedocument.presentationml.notesSlide+xml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embeddings/oleObject18.bin" ContentType="application/vnd.openxmlformats-officedocument.oleObject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embeddings/oleObject19.bin" ContentType="application/vnd.openxmlformats-officedocument.oleObject"/>
  <Override PartName="/ppt/notesSlides/notesSlide22.xml" ContentType="application/vnd.openxmlformats-officedocument.presentationml.notesSlide+xml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embeddings/oleObject22.bin" ContentType="application/vnd.openxmlformats-officedocument.oleObject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embeddings/oleObject23.bin" ContentType="application/vnd.openxmlformats-officedocument.oleObject"/>
  <Override PartName="/ppt/notesSlides/notesSlide28.xml" ContentType="application/vnd.openxmlformats-officedocument.presentationml.notesSlide+xml"/>
  <Override PartName="/ppt/embeddings/oleObject24.bin" ContentType="application/vnd.openxmlformats-officedocument.oleObject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2" r:id="rId1"/>
    <p:sldMasterId id="2147483725" r:id="rId2"/>
    <p:sldMasterId id="2147483737" r:id="rId3"/>
    <p:sldMasterId id="2147483762" r:id="rId4"/>
    <p:sldMasterId id="2147483798" r:id="rId5"/>
    <p:sldMasterId id="2147483810" r:id="rId6"/>
    <p:sldMasterId id="2147483824" r:id="rId7"/>
    <p:sldMasterId id="2147483837" r:id="rId8"/>
    <p:sldMasterId id="2147483850" r:id="rId9"/>
    <p:sldMasterId id="2147483862" r:id="rId10"/>
    <p:sldMasterId id="2147483874" r:id="rId11"/>
    <p:sldMasterId id="2147483886" r:id="rId12"/>
    <p:sldMasterId id="2147483898" r:id="rId13"/>
    <p:sldMasterId id="2147483910" r:id="rId14"/>
    <p:sldMasterId id="2147483926" r:id="rId15"/>
    <p:sldMasterId id="2147483938" r:id="rId16"/>
    <p:sldMasterId id="2147483951" r:id="rId17"/>
  </p:sldMasterIdLst>
  <p:notesMasterIdLst>
    <p:notesMasterId r:id="rId129"/>
  </p:notesMasterIdLst>
  <p:handoutMasterIdLst>
    <p:handoutMasterId r:id="rId130"/>
  </p:handoutMasterIdLst>
  <p:sldIdLst>
    <p:sldId id="268" r:id="rId18"/>
    <p:sldId id="476" r:id="rId19"/>
    <p:sldId id="512" r:id="rId20"/>
    <p:sldId id="513" r:id="rId21"/>
    <p:sldId id="477" r:id="rId22"/>
    <p:sldId id="504" r:id="rId23"/>
    <p:sldId id="502" r:id="rId24"/>
    <p:sldId id="503" r:id="rId25"/>
    <p:sldId id="505" r:id="rId26"/>
    <p:sldId id="506" r:id="rId27"/>
    <p:sldId id="507" r:id="rId28"/>
    <p:sldId id="460" r:id="rId29"/>
    <p:sldId id="437" r:id="rId30"/>
    <p:sldId id="438" r:id="rId31"/>
    <p:sldId id="508" r:id="rId32"/>
    <p:sldId id="509" r:id="rId33"/>
    <p:sldId id="510" r:id="rId34"/>
    <p:sldId id="511" r:id="rId35"/>
    <p:sldId id="490" r:id="rId36"/>
    <p:sldId id="491" r:id="rId37"/>
    <p:sldId id="492" r:id="rId38"/>
    <p:sldId id="493" r:id="rId39"/>
    <p:sldId id="494" r:id="rId40"/>
    <p:sldId id="495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514" r:id="rId49"/>
    <p:sldId id="485" r:id="rId50"/>
    <p:sldId id="486" r:id="rId51"/>
    <p:sldId id="487" r:id="rId52"/>
    <p:sldId id="431" r:id="rId53"/>
    <p:sldId id="432" r:id="rId54"/>
    <p:sldId id="433" r:id="rId55"/>
    <p:sldId id="462" r:id="rId56"/>
    <p:sldId id="436" r:id="rId57"/>
    <p:sldId id="353" r:id="rId58"/>
    <p:sldId id="355" r:id="rId59"/>
    <p:sldId id="361" r:id="rId60"/>
    <p:sldId id="400" r:id="rId61"/>
    <p:sldId id="366" r:id="rId62"/>
    <p:sldId id="382" r:id="rId63"/>
    <p:sldId id="405" r:id="rId64"/>
    <p:sldId id="406" r:id="rId65"/>
    <p:sldId id="390" r:id="rId66"/>
    <p:sldId id="364" r:id="rId67"/>
    <p:sldId id="461" r:id="rId68"/>
    <p:sldId id="367" r:id="rId69"/>
    <p:sldId id="368" r:id="rId70"/>
    <p:sldId id="369" r:id="rId71"/>
    <p:sldId id="370" r:id="rId72"/>
    <p:sldId id="371" r:id="rId73"/>
    <p:sldId id="372" r:id="rId74"/>
    <p:sldId id="407" r:id="rId75"/>
    <p:sldId id="373" r:id="rId76"/>
    <p:sldId id="267" r:id="rId77"/>
    <p:sldId id="408" r:id="rId78"/>
    <p:sldId id="454" r:id="rId79"/>
    <p:sldId id="455" r:id="rId80"/>
    <p:sldId id="496" r:id="rId81"/>
    <p:sldId id="497" r:id="rId82"/>
    <p:sldId id="498" r:id="rId83"/>
    <p:sldId id="499" r:id="rId84"/>
    <p:sldId id="500" r:id="rId85"/>
    <p:sldId id="501" r:id="rId86"/>
    <p:sldId id="456" r:id="rId87"/>
    <p:sldId id="457" r:id="rId88"/>
    <p:sldId id="458" r:id="rId89"/>
    <p:sldId id="463" r:id="rId90"/>
    <p:sldId id="464" r:id="rId91"/>
    <p:sldId id="515" r:id="rId92"/>
    <p:sldId id="516" r:id="rId93"/>
    <p:sldId id="517" r:id="rId94"/>
    <p:sldId id="518" r:id="rId95"/>
    <p:sldId id="519" r:id="rId96"/>
    <p:sldId id="520" r:id="rId97"/>
    <p:sldId id="521" r:id="rId98"/>
    <p:sldId id="522" r:id="rId99"/>
    <p:sldId id="523" r:id="rId100"/>
    <p:sldId id="524" r:id="rId101"/>
    <p:sldId id="525" r:id="rId102"/>
    <p:sldId id="526" r:id="rId103"/>
    <p:sldId id="527" r:id="rId104"/>
    <p:sldId id="528" r:id="rId105"/>
    <p:sldId id="529" r:id="rId106"/>
    <p:sldId id="530" r:id="rId107"/>
    <p:sldId id="531" r:id="rId108"/>
    <p:sldId id="532" r:id="rId109"/>
    <p:sldId id="533" r:id="rId110"/>
    <p:sldId id="534" r:id="rId111"/>
    <p:sldId id="535" r:id="rId112"/>
    <p:sldId id="536" r:id="rId113"/>
    <p:sldId id="537" r:id="rId114"/>
    <p:sldId id="538" r:id="rId115"/>
    <p:sldId id="539" r:id="rId116"/>
    <p:sldId id="540" r:id="rId117"/>
    <p:sldId id="465" r:id="rId118"/>
    <p:sldId id="466" r:id="rId119"/>
    <p:sldId id="468" r:id="rId120"/>
    <p:sldId id="470" r:id="rId121"/>
    <p:sldId id="471" r:id="rId122"/>
    <p:sldId id="474" r:id="rId123"/>
    <p:sldId id="489" r:id="rId124"/>
    <p:sldId id="377" r:id="rId125"/>
    <p:sldId id="439" r:id="rId126"/>
    <p:sldId id="488" r:id="rId127"/>
    <p:sldId id="475" r:id="rId12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416" y="-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7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" Target="slides/slide1.xml"/><Relationship Id="rId19" Type="http://schemas.openxmlformats.org/officeDocument/2006/relationships/slide" Target="slides/slide2.xml"/><Relationship Id="rId60" Type="http://schemas.openxmlformats.org/officeDocument/2006/relationships/slide" Target="slides/slide43.xml"/><Relationship Id="rId61" Type="http://schemas.openxmlformats.org/officeDocument/2006/relationships/slide" Target="slides/slide44.xml"/><Relationship Id="rId62" Type="http://schemas.openxmlformats.org/officeDocument/2006/relationships/slide" Target="slides/slide45.xml"/><Relationship Id="rId63" Type="http://schemas.openxmlformats.org/officeDocument/2006/relationships/slide" Target="slides/slide46.xml"/><Relationship Id="rId64" Type="http://schemas.openxmlformats.org/officeDocument/2006/relationships/slide" Target="slides/slide47.xml"/><Relationship Id="rId65" Type="http://schemas.openxmlformats.org/officeDocument/2006/relationships/slide" Target="slides/slide48.xml"/><Relationship Id="rId66" Type="http://schemas.openxmlformats.org/officeDocument/2006/relationships/slide" Target="slides/slide49.xml"/><Relationship Id="rId67" Type="http://schemas.openxmlformats.org/officeDocument/2006/relationships/slide" Target="slides/slide50.xml"/><Relationship Id="rId68" Type="http://schemas.openxmlformats.org/officeDocument/2006/relationships/slide" Target="slides/slide51.xml"/><Relationship Id="rId69" Type="http://schemas.openxmlformats.org/officeDocument/2006/relationships/slide" Target="slides/slide52.xml"/><Relationship Id="rId120" Type="http://schemas.openxmlformats.org/officeDocument/2006/relationships/slide" Target="slides/slide103.xml"/><Relationship Id="rId121" Type="http://schemas.openxmlformats.org/officeDocument/2006/relationships/slide" Target="slides/slide104.xml"/><Relationship Id="rId122" Type="http://schemas.openxmlformats.org/officeDocument/2006/relationships/slide" Target="slides/slide105.xml"/><Relationship Id="rId123" Type="http://schemas.openxmlformats.org/officeDocument/2006/relationships/slide" Target="slides/slide106.xml"/><Relationship Id="rId124" Type="http://schemas.openxmlformats.org/officeDocument/2006/relationships/slide" Target="slides/slide107.xml"/><Relationship Id="rId125" Type="http://schemas.openxmlformats.org/officeDocument/2006/relationships/slide" Target="slides/slide108.xml"/><Relationship Id="rId126" Type="http://schemas.openxmlformats.org/officeDocument/2006/relationships/slide" Target="slides/slide109.xml"/><Relationship Id="rId127" Type="http://schemas.openxmlformats.org/officeDocument/2006/relationships/slide" Target="slides/slide110.xml"/><Relationship Id="rId128" Type="http://schemas.openxmlformats.org/officeDocument/2006/relationships/slide" Target="slides/slide111.xml"/><Relationship Id="rId129" Type="http://schemas.openxmlformats.org/officeDocument/2006/relationships/notesMaster" Target="notesMasters/notesMaster1.xml"/><Relationship Id="rId40" Type="http://schemas.openxmlformats.org/officeDocument/2006/relationships/slide" Target="slides/slide23.xml"/><Relationship Id="rId41" Type="http://schemas.openxmlformats.org/officeDocument/2006/relationships/slide" Target="slides/slide24.xml"/><Relationship Id="rId42" Type="http://schemas.openxmlformats.org/officeDocument/2006/relationships/slide" Target="slides/slide25.xml"/><Relationship Id="rId90" Type="http://schemas.openxmlformats.org/officeDocument/2006/relationships/slide" Target="slides/slide73.xml"/><Relationship Id="rId91" Type="http://schemas.openxmlformats.org/officeDocument/2006/relationships/slide" Target="slides/slide74.xml"/><Relationship Id="rId92" Type="http://schemas.openxmlformats.org/officeDocument/2006/relationships/slide" Target="slides/slide75.xml"/><Relationship Id="rId93" Type="http://schemas.openxmlformats.org/officeDocument/2006/relationships/slide" Target="slides/slide76.xml"/><Relationship Id="rId94" Type="http://schemas.openxmlformats.org/officeDocument/2006/relationships/slide" Target="slides/slide77.xml"/><Relationship Id="rId95" Type="http://schemas.openxmlformats.org/officeDocument/2006/relationships/slide" Target="slides/slide78.xml"/><Relationship Id="rId96" Type="http://schemas.openxmlformats.org/officeDocument/2006/relationships/slide" Target="slides/slide79.xml"/><Relationship Id="rId101" Type="http://schemas.openxmlformats.org/officeDocument/2006/relationships/slide" Target="slides/slide84.xml"/><Relationship Id="rId102" Type="http://schemas.openxmlformats.org/officeDocument/2006/relationships/slide" Target="slides/slide85.xml"/><Relationship Id="rId103" Type="http://schemas.openxmlformats.org/officeDocument/2006/relationships/slide" Target="slides/slide86.xml"/><Relationship Id="rId104" Type="http://schemas.openxmlformats.org/officeDocument/2006/relationships/slide" Target="slides/slide87.xml"/><Relationship Id="rId105" Type="http://schemas.openxmlformats.org/officeDocument/2006/relationships/slide" Target="slides/slide88.xml"/><Relationship Id="rId106" Type="http://schemas.openxmlformats.org/officeDocument/2006/relationships/slide" Target="slides/slide89.xml"/><Relationship Id="rId107" Type="http://schemas.openxmlformats.org/officeDocument/2006/relationships/slide" Target="slides/slide90.xml"/><Relationship Id="rId108" Type="http://schemas.openxmlformats.org/officeDocument/2006/relationships/slide" Target="slides/slide91.xml"/><Relationship Id="rId109" Type="http://schemas.openxmlformats.org/officeDocument/2006/relationships/slide" Target="slides/slide92.xml"/><Relationship Id="rId97" Type="http://schemas.openxmlformats.org/officeDocument/2006/relationships/slide" Target="slides/slide80.xml"/><Relationship Id="rId98" Type="http://schemas.openxmlformats.org/officeDocument/2006/relationships/slide" Target="slides/slide81.xml"/><Relationship Id="rId99" Type="http://schemas.openxmlformats.org/officeDocument/2006/relationships/slide" Target="slides/slide82.xml"/><Relationship Id="rId43" Type="http://schemas.openxmlformats.org/officeDocument/2006/relationships/slide" Target="slides/slide26.xml"/><Relationship Id="rId44" Type="http://schemas.openxmlformats.org/officeDocument/2006/relationships/slide" Target="slides/slide27.xml"/><Relationship Id="rId45" Type="http://schemas.openxmlformats.org/officeDocument/2006/relationships/slide" Target="slides/slide28.xml"/><Relationship Id="rId46" Type="http://schemas.openxmlformats.org/officeDocument/2006/relationships/slide" Target="slides/slide29.xml"/><Relationship Id="rId47" Type="http://schemas.openxmlformats.org/officeDocument/2006/relationships/slide" Target="slides/slide30.xml"/><Relationship Id="rId48" Type="http://schemas.openxmlformats.org/officeDocument/2006/relationships/slide" Target="slides/slide31.xml"/><Relationship Id="rId49" Type="http://schemas.openxmlformats.org/officeDocument/2006/relationships/slide" Target="slides/slide32.xml"/><Relationship Id="rId100" Type="http://schemas.openxmlformats.org/officeDocument/2006/relationships/slide" Target="slides/slide83.xml"/><Relationship Id="rId20" Type="http://schemas.openxmlformats.org/officeDocument/2006/relationships/slide" Target="slides/slide3.xml"/><Relationship Id="rId21" Type="http://schemas.openxmlformats.org/officeDocument/2006/relationships/slide" Target="slides/slide4.xml"/><Relationship Id="rId22" Type="http://schemas.openxmlformats.org/officeDocument/2006/relationships/slide" Target="slides/slide5.xml"/><Relationship Id="rId70" Type="http://schemas.openxmlformats.org/officeDocument/2006/relationships/slide" Target="slides/slide53.xml"/><Relationship Id="rId71" Type="http://schemas.openxmlformats.org/officeDocument/2006/relationships/slide" Target="slides/slide54.xml"/><Relationship Id="rId72" Type="http://schemas.openxmlformats.org/officeDocument/2006/relationships/slide" Target="slides/slide55.xml"/><Relationship Id="rId73" Type="http://schemas.openxmlformats.org/officeDocument/2006/relationships/slide" Target="slides/slide56.xml"/><Relationship Id="rId74" Type="http://schemas.openxmlformats.org/officeDocument/2006/relationships/slide" Target="slides/slide57.xml"/><Relationship Id="rId75" Type="http://schemas.openxmlformats.org/officeDocument/2006/relationships/slide" Target="slides/slide58.xml"/><Relationship Id="rId76" Type="http://schemas.openxmlformats.org/officeDocument/2006/relationships/slide" Target="slides/slide59.xml"/><Relationship Id="rId77" Type="http://schemas.openxmlformats.org/officeDocument/2006/relationships/slide" Target="slides/slide60.xml"/><Relationship Id="rId78" Type="http://schemas.openxmlformats.org/officeDocument/2006/relationships/slide" Target="slides/slide61.xml"/><Relationship Id="rId79" Type="http://schemas.openxmlformats.org/officeDocument/2006/relationships/slide" Target="slides/slide62.xml"/><Relationship Id="rId23" Type="http://schemas.openxmlformats.org/officeDocument/2006/relationships/slide" Target="slides/slide6.xml"/><Relationship Id="rId24" Type="http://schemas.openxmlformats.org/officeDocument/2006/relationships/slide" Target="slides/slide7.xml"/><Relationship Id="rId25" Type="http://schemas.openxmlformats.org/officeDocument/2006/relationships/slide" Target="slides/slide8.xml"/><Relationship Id="rId26" Type="http://schemas.openxmlformats.org/officeDocument/2006/relationships/slide" Target="slides/slide9.xml"/><Relationship Id="rId27" Type="http://schemas.openxmlformats.org/officeDocument/2006/relationships/slide" Target="slides/slide10.xml"/><Relationship Id="rId28" Type="http://schemas.openxmlformats.org/officeDocument/2006/relationships/slide" Target="slides/slide11.xml"/><Relationship Id="rId29" Type="http://schemas.openxmlformats.org/officeDocument/2006/relationships/slide" Target="slides/slide12.xml"/><Relationship Id="rId130" Type="http://schemas.openxmlformats.org/officeDocument/2006/relationships/handoutMaster" Target="handoutMasters/handoutMaster1.xml"/><Relationship Id="rId131" Type="http://schemas.openxmlformats.org/officeDocument/2006/relationships/printerSettings" Target="printerSettings/printerSettings1.bin"/><Relationship Id="rId132" Type="http://schemas.openxmlformats.org/officeDocument/2006/relationships/presProps" Target="presProps.xml"/><Relationship Id="rId133" Type="http://schemas.openxmlformats.org/officeDocument/2006/relationships/viewProps" Target="viewProps.xml"/><Relationship Id="rId134" Type="http://schemas.openxmlformats.org/officeDocument/2006/relationships/theme" Target="theme/theme1.xml"/><Relationship Id="rId13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50" Type="http://schemas.openxmlformats.org/officeDocument/2006/relationships/slide" Target="slides/slide33.xml"/><Relationship Id="rId51" Type="http://schemas.openxmlformats.org/officeDocument/2006/relationships/slide" Target="slides/slide34.xml"/><Relationship Id="rId52" Type="http://schemas.openxmlformats.org/officeDocument/2006/relationships/slide" Target="slides/slide35.xml"/><Relationship Id="rId53" Type="http://schemas.openxmlformats.org/officeDocument/2006/relationships/slide" Target="slides/slide36.xml"/><Relationship Id="rId54" Type="http://schemas.openxmlformats.org/officeDocument/2006/relationships/slide" Target="slides/slide37.xml"/><Relationship Id="rId55" Type="http://schemas.openxmlformats.org/officeDocument/2006/relationships/slide" Target="slides/slide38.xml"/><Relationship Id="rId56" Type="http://schemas.openxmlformats.org/officeDocument/2006/relationships/slide" Target="slides/slide39.xml"/><Relationship Id="rId57" Type="http://schemas.openxmlformats.org/officeDocument/2006/relationships/slide" Target="slides/slide40.xml"/><Relationship Id="rId58" Type="http://schemas.openxmlformats.org/officeDocument/2006/relationships/slide" Target="slides/slide41.xml"/><Relationship Id="rId59" Type="http://schemas.openxmlformats.org/officeDocument/2006/relationships/slide" Target="slides/slide42.xml"/><Relationship Id="rId110" Type="http://schemas.openxmlformats.org/officeDocument/2006/relationships/slide" Target="slides/slide93.xml"/><Relationship Id="rId111" Type="http://schemas.openxmlformats.org/officeDocument/2006/relationships/slide" Target="slides/slide94.xml"/><Relationship Id="rId112" Type="http://schemas.openxmlformats.org/officeDocument/2006/relationships/slide" Target="slides/slide95.xml"/><Relationship Id="rId113" Type="http://schemas.openxmlformats.org/officeDocument/2006/relationships/slide" Target="slides/slide96.xml"/><Relationship Id="rId114" Type="http://schemas.openxmlformats.org/officeDocument/2006/relationships/slide" Target="slides/slide97.xml"/><Relationship Id="rId115" Type="http://schemas.openxmlformats.org/officeDocument/2006/relationships/slide" Target="slides/slide98.xml"/><Relationship Id="rId116" Type="http://schemas.openxmlformats.org/officeDocument/2006/relationships/slide" Target="slides/slide99.xml"/><Relationship Id="rId117" Type="http://schemas.openxmlformats.org/officeDocument/2006/relationships/slide" Target="slides/slide100.xml"/><Relationship Id="rId118" Type="http://schemas.openxmlformats.org/officeDocument/2006/relationships/slide" Target="slides/slide101.xml"/><Relationship Id="rId119" Type="http://schemas.openxmlformats.org/officeDocument/2006/relationships/slide" Target="slides/slide102.xml"/><Relationship Id="rId30" Type="http://schemas.openxmlformats.org/officeDocument/2006/relationships/slide" Target="slides/slide13.xml"/><Relationship Id="rId31" Type="http://schemas.openxmlformats.org/officeDocument/2006/relationships/slide" Target="slides/slide14.xml"/><Relationship Id="rId32" Type="http://schemas.openxmlformats.org/officeDocument/2006/relationships/slide" Target="slides/slide15.xml"/><Relationship Id="rId33" Type="http://schemas.openxmlformats.org/officeDocument/2006/relationships/slide" Target="slides/slide16.xml"/><Relationship Id="rId34" Type="http://schemas.openxmlformats.org/officeDocument/2006/relationships/slide" Target="slides/slide17.xml"/><Relationship Id="rId35" Type="http://schemas.openxmlformats.org/officeDocument/2006/relationships/slide" Target="slides/slide18.xml"/><Relationship Id="rId36" Type="http://schemas.openxmlformats.org/officeDocument/2006/relationships/slide" Target="slides/slide19.xml"/><Relationship Id="rId37" Type="http://schemas.openxmlformats.org/officeDocument/2006/relationships/slide" Target="slides/slide20.xml"/><Relationship Id="rId38" Type="http://schemas.openxmlformats.org/officeDocument/2006/relationships/slide" Target="slides/slide21.xml"/><Relationship Id="rId39" Type="http://schemas.openxmlformats.org/officeDocument/2006/relationships/slide" Target="slides/slide22.xml"/><Relationship Id="rId80" Type="http://schemas.openxmlformats.org/officeDocument/2006/relationships/slide" Target="slides/slide63.xml"/><Relationship Id="rId81" Type="http://schemas.openxmlformats.org/officeDocument/2006/relationships/slide" Target="slides/slide64.xml"/><Relationship Id="rId82" Type="http://schemas.openxmlformats.org/officeDocument/2006/relationships/slide" Target="slides/slide65.xml"/><Relationship Id="rId83" Type="http://schemas.openxmlformats.org/officeDocument/2006/relationships/slide" Target="slides/slide66.xml"/><Relationship Id="rId84" Type="http://schemas.openxmlformats.org/officeDocument/2006/relationships/slide" Target="slides/slide67.xml"/><Relationship Id="rId85" Type="http://schemas.openxmlformats.org/officeDocument/2006/relationships/slide" Target="slides/slide68.xml"/><Relationship Id="rId86" Type="http://schemas.openxmlformats.org/officeDocument/2006/relationships/slide" Target="slides/slide69.xml"/><Relationship Id="rId87" Type="http://schemas.openxmlformats.org/officeDocument/2006/relationships/slide" Target="slides/slide70.xml"/><Relationship Id="rId88" Type="http://schemas.openxmlformats.org/officeDocument/2006/relationships/slide" Target="slides/slide71.xml"/><Relationship Id="rId89" Type="http://schemas.openxmlformats.org/officeDocument/2006/relationships/slide" Target="slides/slide7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1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2"/>
      <c:rotY val="20"/>
      <c:depthPercent val="180"/>
      <c:rAngAx val="1"/>
    </c:view3D>
    <c:floor>
      <c:thickness val="0"/>
      <c:spPr>
        <a:solidFill>
          <a:srgbClr val="C0C0C0"/>
        </a:solidFill>
        <a:ln w="12700">
          <a:solidFill>
            <a:srgbClr val="FFFFFF"/>
          </a:solidFill>
          <a:prstDash val="solid"/>
        </a:ln>
      </c:spPr>
    </c:floor>
    <c:sideWall>
      <c:thickness val="0"/>
      <c:spPr>
        <a:noFill/>
        <a:ln w="12700">
          <a:solidFill>
            <a:srgbClr val="FFFFFF"/>
          </a:solidFill>
          <a:prstDash val="solid"/>
        </a:ln>
      </c:spPr>
    </c:sideWall>
    <c:backWall>
      <c:thickness val="0"/>
      <c:spPr>
        <a:noFill/>
        <a:ln w="12700">
          <a:solidFill>
            <a:srgbClr val="FFFFFF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0632333296034511"/>
          <c:y val="0.140436768608344"/>
          <c:w val="0.497983870967742"/>
          <c:h val="0.55238095238095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Вторичный перитонит (%)</c:v>
                </c:pt>
              </c:strCache>
            </c:strRef>
          </c:tx>
          <c:spPr>
            <a:solidFill>
              <a:srgbClr val="00ABEA"/>
            </a:solidFill>
            <a:ln w="16242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Sheet1!$B$1:$L$1</c:f>
              <c:strCache>
                <c:ptCount val="11"/>
                <c:pt idx="0">
                  <c:v>E.coli</c:v>
                </c:pt>
                <c:pt idx="1">
                  <c:v>Enterobac</c:v>
                </c:pt>
                <c:pt idx="2">
                  <c:v>Klebs.</c:v>
                </c:pt>
                <c:pt idx="3">
                  <c:v>Ps.aerug.</c:v>
                </c:pt>
                <c:pt idx="4">
                  <c:v>Proteus.</c:v>
                </c:pt>
                <c:pt idx="5">
                  <c:v>Candida </c:v>
                </c:pt>
                <c:pt idx="6">
                  <c:v>Str. Sp</c:v>
                </c:pt>
                <c:pt idx="7">
                  <c:v>Enterococci</c:v>
                </c:pt>
                <c:pt idx="8">
                  <c:v>St aureus</c:v>
                </c:pt>
                <c:pt idx="9">
                  <c:v>St epid.</c:v>
                </c:pt>
                <c:pt idx="10">
                  <c:v>Bact. fragilis</c:v>
                </c:pt>
              </c:strCache>
            </c:strRef>
          </c:cat>
          <c:val>
            <c:numRef>
              <c:f>Sheet1!$B$2:$L$2</c:f>
              <c:numCache>
                <c:formatCode>General</c:formatCode>
                <c:ptCount val="11"/>
                <c:pt idx="0">
                  <c:v>48.9</c:v>
                </c:pt>
                <c:pt idx="1">
                  <c:v>9.8</c:v>
                </c:pt>
                <c:pt idx="2">
                  <c:v>16.3</c:v>
                </c:pt>
                <c:pt idx="3">
                  <c:v>6.5</c:v>
                </c:pt>
                <c:pt idx="4">
                  <c:v>4.3</c:v>
                </c:pt>
                <c:pt idx="5">
                  <c:v>0.0</c:v>
                </c:pt>
                <c:pt idx="6">
                  <c:v>23.9</c:v>
                </c:pt>
                <c:pt idx="7">
                  <c:v>8.700000000000001</c:v>
                </c:pt>
                <c:pt idx="8">
                  <c:v>14.1</c:v>
                </c:pt>
                <c:pt idx="9">
                  <c:v>0.0</c:v>
                </c:pt>
                <c:pt idx="10">
                  <c:v>32.5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Третичный перитонит (%)</c:v>
                </c:pt>
              </c:strCache>
            </c:strRef>
          </c:tx>
          <c:spPr>
            <a:solidFill>
              <a:srgbClr val="FF9900"/>
            </a:solidFill>
            <a:ln w="16242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Sheet1!$B$1:$L$1</c:f>
              <c:strCache>
                <c:ptCount val="11"/>
                <c:pt idx="0">
                  <c:v>E.coli</c:v>
                </c:pt>
                <c:pt idx="1">
                  <c:v>Enterobac</c:v>
                </c:pt>
                <c:pt idx="2">
                  <c:v>Klebs.</c:v>
                </c:pt>
                <c:pt idx="3">
                  <c:v>Ps.aerug.</c:v>
                </c:pt>
                <c:pt idx="4">
                  <c:v>Proteus.</c:v>
                </c:pt>
                <c:pt idx="5">
                  <c:v>Candida </c:v>
                </c:pt>
                <c:pt idx="6">
                  <c:v>Str. Sp</c:v>
                </c:pt>
                <c:pt idx="7">
                  <c:v>Enterococci</c:v>
                </c:pt>
                <c:pt idx="8">
                  <c:v>St aureus</c:v>
                </c:pt>
                <c:pt idx="9">
                  <c:v>St epid.</c:v>
                </c:pt>
                <c:pt idx="10">
                  <c:v>Bact. fragilis</c:v>
                </c:pt>
              </c:strCache>
            </c:strRef>
          </c:cat>
          <c:val>
            <c:numRef>
              <c:f>Sheet1!$B$3:$L$3</c:f>
              <c:numCache>
                <c:formatCode>General</c:formatCode>
                <c:ptCount val="11"/>
                <c:pt idx="0">
                  <c:v>34.3</c:v>
                </c:pt>
                <c:pt idx="1">
                  <c:v>5.2</c:v>
                </c:pt>
                <c:pt idx="2">
                  <c:v>13.1</c:v>
                </c:pt>
                <c:pt idx="3">
                  <c:v>26.3</c:v>
                </c:pt>
                <c:pt idx="4">
                  <c:v>2.6</c:v>
                </c:pt>
                <c:pt idx="5">
                  <c:v>5.2</c:v>
                </c:pt>
                <c:pt idx="6">
                  <c:v>7.9</c:v>
                </c:pt>
                <c:pt idx="7">
                  <c:v>18.4</c:v>
                </c:pt>
                <c:pt idx="8">
                  <c:v>2.6</c:v>
                </c:pt>
                <c:pt idx="9">
                  <c:v>13.1</c:v>
                </c:pt>
                <c:pt idx="10">
                  <c:v>47.4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80"/>
        <c:shape val="box"/>
        <c:axId val="-2042663112"/>
        <c:axId val="-2042659624"/>
        <c:axId val="-2042656280"/>
      </c:bar3DChart>
      <c:catAx>
        <c:axId val="-2042663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4061">
            <a:solidFill>
              <a:srgbClr val="000000"/>
            </a:solidFill>
            <a:prstDash val="solid"/>
          </a:ln>
        </c:spPr>
        <c:txPr>
          <a:bodyPr rot="3360000" vert="horz"/>
          <a:lstStyle/>
          <a:p>
            <a:pPr>
              <a:defRPr sz="1439" b="1" i="0" u="none" strike="noStrike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-20426596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-2042659624"/>
        <c:scaling>
          <c:orientation val="minMax"/>
        </c:scaling>
        <c:delete val="0"/>
        <c:axPos val="l"/>
        <c:majorGridlines>
          <c:spPr>
            <a:ln w="16242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06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5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-2042663112"/>
        <c:crosses val="autoZero"/>
        <c:crossBetween val="between"/>
      </c:valAx>
      <c:serAx>
        <c:axId val="-2042656280"/>
        <c:scaling>
          <c:orientation val="minMax"/>
        </c:scaling>
        <c:delete val="1"/>
        <c:axPos val="b"/>
        <c:majorTickMark val="out"/>
        <c:minorTickMark val="none"/>
        <c:tickLblPos val="nextTo"/>
        <c:crossAx val="-2042659624"/>
        <c:crosses val="autoZero"/>
      </c:serAx>
      <c:spPr>
        <a:solidFill>
          <a:srgbClr val="333399"/>
        </a:solidFill>
        <a:ln w="32484">
          <a:noFill/>
        </a:ln>
      </c:spPr>
    </c:plotArea>
    <c:legend>
      <c:legendPos val="r"/>
      <c:layout>
        <c:manualLayout>
          <c:xMode val="edge"/>
          <c:yMode val="edge"/>
          <c:x val="0.695564516129032"/>
          <c:y val="0.371428571428571"/>
          <c:w val="0.298387096774194"/>
          <c:h val="0.26984126984127"/>
        </c:manualLayout>
      </c:layout>
      <c:overlay val="0"/>
      <c:spPr>
        <a:noFill/>
        <a:ln w="16242">
          <a:solidFill>
            <a:srgbClr val="FFFFFF"/>
          </a:solidFill>
          <a:prstDash val="solid"/>
        </a:ln>
      </c:spPr>
      <c:txPr>
        <a:bodyPr/>
        <a:lstStyle/>
        <a:p>
          <a:pPr>
            <a:defRPr sz="2142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334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Relationship Id="rId2" Type="http://schemas.openxmlformats.org/officeDocument/2006/relationships/image" Target="../media/image4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Relationship Id="rId2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Relationship Id="rId2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520A9-83CD-DE4B-9DF2-D16F1AF9E4F4}" type="datetimeFigureOut">
              <a:rPr lang="en-US" smtClean="0"/>
              <a:t>04.10.13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F381A-D4E0-4448-A412-C9A9D08EC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96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A41B58-F4EF-445D-9C6A-679CCF3E2B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973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A41B58-F4EF-445D-9C6A-679CCF3E2BF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4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229F41-0D2D-B44E-B641-05F7D60A1315}" type="slidenum">
              <a:rPr lang="ru-RU"/>
              <a:pPr/>
              <a:t>75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6C8E67E-2CCC-0348-A69B-6B2F67BDC2C0}" type="slidenum">
              <a:rPr lang="ru-RU"/>
              <a:pPr/>
              <a:t>76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E982244-004B-F744-A2FF-253868B5CD89}" type="slidenum">
              <a:rPr lang="ru-RU"/>
              <a:pPr/>
              <a:t>77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911B012-E58C-4847-890A-C6751FC3B597}" type="slidenum">
              <a:rPr lang="ru-RU"/>
              <a:pPr/>
              <a:t>78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775816D-BB67-2648-93AE-DCA0A5394FF8}" type="slidenum">
              <a:rPr lang="ru-RU"/>
              <a:pPr/>
              <a:t>80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9E26F94-DB73-F841-81A3-2F9D07389F3C}" type="slidenum">
              <a:rPr lang="ru-RU"/>
              <a:pPr/>
              <a:t>82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B8C2486-7829-EB48-A9E6-91081B184B3D}" type="slidenum">
              <a:rPr lang="ru-RU"/>
              <a:pPr/>
              <a:t>83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836C85A-7878-5549-8230-14C49701DF8F}" type="slidenum">
              <a:rPr lang="ru-RU"/>
              <a:pPr/>
              <a:t>85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FEA68A6-CA82-A448-AD82-0DBE59D390CC}" type="slidenum">
              <a:rPr lang="ru-RU"/>
              <a:pPr/>
              <a:t>86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632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C8A48C2E-D0E5-2843-B0BA-2251DFCF860D}" type="slidenum">
              <a:rPr lang="ru-RU"/>
              <a:pPr algn="r"/>
              <a:t>87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BE7B6-E3C9-499A-8D6D-6CF3C4A4FDCE}" type="slidenum">
              <a:rPr lang="ru-RU">
                <a:solidFill>
                  <a:prstClr val="black"/>
                </a:solidFill>
                <a:latin typeface="Calibri"/>
              </a:rPr>
              <a:pPr/>
              <a:t>8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D3F8B5-2B88-1A4C-9072-494E0B21741B}" type="slidenum">
              <a:rPr lang="ru-RU"/>
              <a:pPr/>
              <a:t>88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195386E-29F1-A348-AB26-044971F1E519}" type="slidenum">
              <a:rPr lang="ru-RU"/>
              <a:pPr/>
              <a:t>89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35C99E1-E22B-3243-888D-125C6A4FA1F5}" type="slidenum">
              <a:rPr lang="ru-RU"/>
              <a:pPr/>
              <a:t>90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042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92E7588F-4845-1D4D-86C1-9F753FB236E5}" type="slidenum">
              <a:rPr lang="ru-RU"/>
              <a:pPr algn="r"/>
              <a:t>92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144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010BF732-3D77-8A4E-8E25-8D979CE122AF}" type="slidenum">
              <a:rPr lang="ru-RU"/>
              <a:pPr algn="r"/>
              <a:t>93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5D7491C-E4CF-0148-AD2E-ACAF51F5699E}" type="slidenum">
              <a:rPr lang="ru-RU"/>
              <a:pPr/>
              <a:t>95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0E89909-9976-5D41-9F25-B660806C9D31}" type="slidenum">
              <a:rPr lang="ru-RU"/>
              <a:pPr/>
              <a:t>96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86658FD-FF2B-1B4A-986E-40D8DD139A8A}" type="slidenum">
              <a:rPr lang="ru-RU"/>
              <a:pPr/>
              <a:t>97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0498ECB-58DB-7F4C-8406-87331A43C665}" type="slidenum">
              <a:rPr lang="ru-RU"/>
              <a:pPr/>
              <a:t>98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234DE9-F692-4F18-A2F0-CF3008F6C257}" type="slidenum">
              <a:rPr lang="ru-RU"/>
              <a:pPr/>
              <a:t>107</a:t>
            </a:fld>
            <a:endParaRPr lang="ru-RU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26CFE-8209-B140-BAA3-682211B180E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27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EC971B86-587B-664D-B960-3AD474C60BF4}" type="slidenum">
              <a:rPr lang="ru-RU" sz="1200"/>
              <a:pPr eaLnBrk="1" hangingPunct="1"/>
              <a:t>111</a:t>
            </a:fld>
            <a:endParaRPr lang="ru-RU" sz="1200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2C02C0-05AA-4E67-A613-1FBBB6A5C09E}" type="slidenum">
              <a:rPr lang="ru-RU"/>
              <a:pPr/>
              <a:t>26</a:t>
            </a:fld>
            <a:endParaRPr lang="ru-RU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Two phenotypes were identified and very interesting all patients were transferred from another hospital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A0907EE-3BA2-9445-922B-7DB934981758}" type="slidenum">
              <a:rPr lang="ru-RU" sz="1200">
                <a:cs typeface="Arial" charset="0"/>
              </a:rPr>
              <a:pPr eaLnBrk="1" hangingPunct="1"/>
              <a:t>32</a:t>
            </a:fld>
            <a:endParaRPr lang="ru-RU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1C08F-0F21-4E38-9971-C8C2AD964453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B9FCD9-E576-4D3E-AE8D-247D8B3F10C2}" type="slidenum">
              <a:rPr lang="ru-RU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85878" y="8687094"/>
            <a:ext cx="2972122" cy="456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F10ECCF-551B-407C-8035-91F0E882793E}" type="slidenum">
              <a:rPr lang="de-DE" sz="1200"/>
              <a:pPr algn="r"/>
              <a:t>51</a:t>
            </a:fld>
            <a:endParaRPr lang="de-DE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54" y="4344283"/>
            <a:ext cx="5030492" cy="4113625"/>
          </a:xfrm>
          <a:noFill/>
          <a:ln w="9525"/>
        </p:spPr>
        <p:txBody>
          <a:bodyPr lIns="95957" tIns="47979" rIns="95957" bIns="47979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B76040-7BC7-4260-AD89-2E7AFDB6EF63}" type="slidenum">
              <a:rPr lang="en-GB" smtClean="0"/>
              <a:pPr/>
              <a:t>63</a:t>
            </a:fld>
            <a:endParaRPr lang="en-GB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54" y="4342812"/>
            <a:ext cx="5030492" cy="4115094"/>
          </a:xfrm>
          <a:noFill/>
          <a:ln w="9525"/>
        </p:spPr>
        <p:txBody>
          <a:bodyPr/>
          <a:lstStyle/>
          <a:p>
            <a:pPr defTabSz="914400"/>
            <a:r>
              <a:rPr lang="ru-RU" smtClean="0"/>
              <a:t>лорлорлор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84DF2-35AB-404D-8C6C-57ADA30EAA6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8651D-C683-44B2-8155-D033A9A7A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EAC6-71E4-4377-A9BA-56AE685751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28C89-5192-4ADC-8995-1B7BCE02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FEE7A-80BC-46B5-9C71-D87CB3B7D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A681-F69E-4115-8007-4DAFDC6C9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65F93-C1FA-4D3F-8BF9-1B108C3990D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C7FA7-47E7-46B0-8869-DC5659CDC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E733E-A967-48FE-A6C7-55CF373E6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CA9-CEAB-444B-A008-41293A0F0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D1A5D-D5CB-4758-A6F5-7415CFF8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B24F2-593A-436C-B851-BD0885FA02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24D9-A068-4534-9E54-91D734CBA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06296-4BFE-43C1-9EC8-E4ECC281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68B7-83AC-4B4A-80AB-E284E0A70C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3C7D9-B2D8-464D-AE48-4998C6FA6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2D74-E942-41E8-B0AE-A99C0D45F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E3627A-BE73-4276-B9E6-EC84E2B729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99B1-A61C-4147-9E79-52728A680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FEB1-9952-4F1F-9637-25A03C7E1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0FC7-EA1D-4F71-8585-E361D297A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E5B0-168C-4FE3-BD77-9113F934B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CDBA-00F5-40BB-ADF0-E76235FA30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4C22-8B54-4F96-A462-4D4305845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B69-6C48-4404-9117-E76680D91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3DE4-891D-423F-AF8B-DC96C6490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68B7-83AC-4B4A-80AB-E284E0A70C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3C7D9-B2D8-464D-AE48-4998C6FA6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D228F-E8CA-4BE8-9427-592AA384266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2D74-E942-41E8-B0AE-A99C0D45F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99B1-A61C-4147-9E79-52728A680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FEB1-9952-4F1F-9637-25A03C7E1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0FC7-EA1D-4F71-8585-E361D297A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E5B0-168C-4FE3-BD77-9113F934B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CDBA-00F5-40BB-ADF0-E76235FA30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4C22-8B54-4F96-A462-4D4305845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B69-6C48-4404-9117-E76680D91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3DE4-891D-423F-AF8B-DC96C6490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84DF2-35AB-404D-8C6C-57ADA30EAA6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AD84E-A9E9-4FC1-8FFD-8135A43B83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BD86C-EC3D-41A6-AFBE-EBC44CB36E8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76CA-392D-4B6E-81DD-91E7BA928234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4CF20-C244-4354-8DAC-FFED13B4D53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7F7F-0DEF-4E2E-BE22-E43F9A8467C8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75843-83FF-491E-B83D-10080E3455D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39C8B-9156-4B54-ABA3-DA7B7C72888E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16CA8-0B86-4F14-9345-242E71CB66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B480-5068-48F9-9CA4-263812B0A49C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651D-C683-44B2-8155-D033A9A7AD3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F93-C1FA-4D3F-8BF9-1B108C3990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53BFD-4F4F-4FA2-9CF7-5EE7070C6CD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84DF2-35AB-404D-8C6C-57ADA30EAA6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BD86C-EC3D-41A6-AFBE-EBC44CB36E8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76CA-392D-4B6E-81DD-91E7BA928234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4CF20-C244-4354-8DAC-FFED13B4D53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7F7F-0DEF-4E2E-BE22-E43F9A8467C8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75843-83FF-491E-B83D-10080E3455D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39C8B-9156-4B54-ABA3-DA7B7C72888E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16CA8-0B86-4F14-9345-242E71CB66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B480-5068-48F9-9CA4-263812B0A49C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651D-C683-44B2-8155-D033A9A7AD3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A7676-9084-4823-8A82-65C079F4A15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F93-C1FA-4D3F-8BF9-1B108C3990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Click icon to add table</a:t>
            </a:r>
            <a:endParaRPr lang="ru-RU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lang="ru-RU" noProof="0" smtClean="0"/>
              <a:t>Click icon to add chart</a:t>
            </a:r>
            <a:endParaRPr lang="de-D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CFEA94-480A-49CA-8A33-D4E8DEB700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451082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101092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184470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0171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35261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175449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9612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B0DC-DB5A-4033-A82B-BD44021DE9B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265117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0797869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1552996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301989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98693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2804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5058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357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49155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04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BFEC2-D6F2-4B50-B420-F4D6A1ADDE5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9485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17863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0593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390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1078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6507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l">
              <a:defRPr/>
            </a:pPr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84313"/>
            <a:ext cx="7772400" cy="2376487"/>
          </a:xfrm>
        </p:spPr>
        <p:txBody>
          <a:bodyPr anchor="t" anchorCtr="1"/>
          <a:lstStyle>
            <a:lvl1pPr>
              <a:defRPr sz="48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292600"/>
            <a:ext cx="64008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6849928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8813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027230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568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9D7BD-FC34-41A9-9BB2-A14F42C1B3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4370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0650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98019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4570364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5580832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04992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4431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l"/>
            <a:fld id="{3E953458-17D1-4194-A7DF-7074230660A3}" type="slidenum">
              <a:rPr lang="ru-RU" sz="2400">
                <a:solidFill>
                  <a:srgbClr val="FFFFFF"/>
                </a:solidFill>
                <a:latin typeface="Times New Roman" pitchFamily="18" charset="0"/>
              </a:rPr>
              <a:pPr algn="l"/>
              <a:t>‹#›</a:t>
            </a:fld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24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BD86C-EC3D-41A6-AFBE-EBC44CB36E8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1523B-7C42-4D6F-9AA4-6DBA5C21CF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B17D4-156A-48C2-9F46-3E8DDFEB1E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77294-FF39-463B-8691-6D8F02E682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F286C-6E2E-4E3F-BEA7-B30EEA5B07B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B76CA-392D-4B6E-81DD-91E7BA9282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68B7-83AC-4B4A-80AB-E284E0A70C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3C7D9-B2D8-464D-AE48-4998C6FA6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C2D74-E942-41E8-B0AE-A99C0D45F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99B1-A61C-4147-9E79-52728A680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FEB1-9952-4F1F-9637-25A03C7E1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4CF20-C244-4354-8DAC-FFED13B4D53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0FC7-EA1D-4F71-8585-E361D297A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E5B0-168C-4FE3-BD77-9113F934B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CDBA-00F5-40BB-ADF0-E76235FA30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4C22-8B54-4F96-A462-4D4305845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D3B69-6C48-4404-9117-E76680D91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3DE4-891D-423F-AF8B-DC96C6490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84DF2-35AB-404D-8C6C-57ADA30EAA6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BD86C-EC3D-41A6-AFBE-EBC44CB36E8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76CA-392D-4B6E-81DD-91E7BA928234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4CF20-C244-4354-8DAC-FFED13B4D53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37F7F-0DEF-4E2E-BE22-E43F9A8467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7F7F-0DEF-4E2E-BE22-E43F9A8467C8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75843-83FF-491E-B83D-10080E3455D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39C8B-9156-4B54-ABA3-DA7B7C72888E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16CA8-0B86-4F14-9345-242E71CB66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B480-5068-48F9-9CA4-263812B0A49C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651D-C683-44B2-8155-D033A9A7AD3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F93-C1FA-4D3F-8BF9-1B108C3990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de-DE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AFF5E-5B50-4F0D-A8DE-5F316312C8FD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99221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84DF2-35AB-404D-8C6C-57ADA30EAA63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BD86C-EC3D-41A6-AFBE-EBC44CB36E8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75843-83FF-491E-B83D-10080E3455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B76CA-392D-4B6E-81DD-91E7BA928234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4CF20-C244-4354-8DAC-FFED13B4D537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7F7F-0DEF-4E2E-BE22-E43F9A8467C8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75843-83FF-491E-B83D-10080E3455D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39C8B-9156-4B54-ABA3-DA7B7C72888E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16CA8-0B86-4F14-9345-242E71CB6656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B480-5068-48F9-9CA4-263812B0A49C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651D-C683-44B2-8155-D033A9A7AD3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5F93-C1FA-4D3F-8BF9-1B108C3990D1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39C8B-9156-4B54-ABA3-DA7B7C72888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7772400" cy="39624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C642B-8735-4340-BAD6-AF78983152BA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0173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6EAC6-71E4-4377-A9BA-56AE685751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8C89-5192-4ADC-8995-1B7BCE02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FEE7A-80BC-46B5-9C71-D87CB3B7D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CA681-F69E-4115-8007-4DAFDC6C9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C7FA7-47E7-46B0-8869-DC5659CDC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E733E-A967-48FE-A6C7-55CF373E6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F9CA9-CEAB-444B-A008-41293A0F08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D1A5D-D5CB-4758-A6F5-7415CFF8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B24F2-593A-436C-B851-BD0885FA02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16CA8-0B86-4F14-9345-242E71CB66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C24D9-A068-4534-9E54-91D734CBA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06296-4BFE-43C1-9EC8-E4ECC28163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ru-RU" smtClean="0"/>
              <a:t>Click icon to add chart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90640A5-230A-4D6E-84AB-7CA94D038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D228F-E8CA-4BE8-9427-592AA384266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AD84E-A9E9-4FC1-8FFD-8135A43B83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53BFD-4F4F-4FA2-9CF7-5EE7070C6CD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A7676-9084-4823-8A82-65C079F4A15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B0DC-DB5A-4033-A82B-BD44021DE9B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BFEC2-D6F2-4B50-B420-F4D6A1ADDE5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9D7BD-FC34-41A9-9BB2-A14F42C1B3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4B480-5068-48F9-9CA4-263812B0A49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1523B-7C42-4D6F-9AA4-6DBA5C21CF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B17D4-156A-48C2-9F46-3E8DDFEB1E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77294-FF39-463B-8691-6D8F02E682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F286C-6E2E-4E3F-BEA7-B30EEA5B07B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Click icon to add table</a:t>
            </a:r>
            <a:endParaRPr lang="de-DE" noProof="0" smtClean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6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5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7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8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9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5.xml"/><Relationship Id="rId8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2.xml"/><Relationship Id="rId14" Type="http://schemas.openxmlformats.org/officeDocument/2006/relationships/theme" Target="../theme/theme14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9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3.xml"/><Relationship Id="rId12" Type="http://schemas.openxmlformats.org/officeDocument/2006/relationships/theme" Target="../theme/theme15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69.xml"/><Relationship Id="rId8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2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5.xml"/><Relationship Id="rId13" Type="http://schemas.openxmlformats.org/officeDocument/2006/relationships/theme" Target="../theme/theme16.xml"/><Relationship Id="rId1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3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197.xml"/><Relationship Id="rId13" Type="http://schemas.openxmlformats.org/officeDocument/2006/relationships/theme" Target="../theme/theme17.xml"/><Relationship Id="rId1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92.xml"/><Relationship Id="rId8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5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theme" Target="../theme/theme6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4.xml"/><Relationship Id="rId13" Type="http://schemas.openxmlformats.org/officeDocument/2006/relationships/theme" Target="../theme/theme8.xml"/><Relationship Id="rId1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bg1">
                <a:gamma/>
                <a:shade val="6275"/>
                <a:invGamma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2C61133-1FE6-4C9A-9DC4-1964F7D87F5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640A5-230A-4D6E-84AB-7CA94D038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C05E6-0F76-4EE3-9A01-2E0AA07F7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FEA94-480A-49CA-8A33-D4E8DEB700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61133-1FE6-4C9A-9DC4-1964F7D87F5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61133-1FE6-4C9A-9DC4-1964F7D87F5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7000"/>
            <a:lum/>
          </a:blip>
          <a:srcRect/>
          <a:stretch>
            <a:fillRect r="92000" b="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57FF55B-9E4E-4310-9594-327EADEF99C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03.10.13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472305E-C21C-4119-BDC0-AB2BB5319EEC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646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17AD3-53DC-47E7-B13F-074B0D97D38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DE926-6116-4503-90AA-F632A35247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87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5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366408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algn="l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8BEDBBB-92A5-4864-9C2F-7011BBF17F2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C05E6-0F76-4EE3-9A01-2E0AA07F7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61133-1FE6-4C9A-9DC4-1964F7D87F5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9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61133-1FE6-4C9A-9DC4-1964F7D87F5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92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 shadeToTitle="1">
        <a:gradFill rotWithShape="0">
          <a:gsLst>
            <a:gs pos="0">
              <a:schemeClr val="bg1"/>
            </a:gs>
            <a:gs pos="100000">
              <a:schemeClr val="bg1">
                <a:gamma/>
                <a:shade val="6275"/>
                <a:invGamma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algn="l"/>
            <a:endParaRPr lang="ru-RU">
              <a:solidFill>
                <a:srgbClr val="FFFFFF"/>
              </a:solidFill>
            </a:endParaRP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2C61133-1FE6-4C9A-9DC4-1964F7D87F5A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algn="l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8BEDBBB-92A5-4864-9C2F-7011BBF17F2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58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59.jpeg"/><Relationship Id="rId3" Type="http://schemas.openxmlformats.org/officeDocument/2006/relationships/image" Target="../media/image60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61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4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65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6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image" Target="../media/image67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8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9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10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11.emf"/><Relationship Id="rId5" Type="http://schemas.openxmlformats.org/officeDocument/2006/relationships/oleObject" Target="../embeddings/oleObject6.bin"/><Relationship Id="rId6" Type="http://schemas.openxmlformats.org/officeDocument/2006/relationships/image" Target="../media/image12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13.emf"/><Relationship Id="rId5" Type="http://schemas.openxmlformats.org/officeDocument/2006/relationships/oleObject" Target="../embeddings/oleObject8.bin"/><Relationship Id="rId6" Type="http://schemas.openxmlformats.org/officeDocument/2006/relationships/image" Target="../media/image14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20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21.emf"/><Relationship Id="rId5" Type="http://schemas.openxmlformats.org/officeDocument/2006/relationships/oleObject" Target="../embeddings/oleObject11.bin"/><Relationship Id="rId6" Type="http://schemas.openxmlformats.org/officeDocument/2006/relationships/image" Target="../media/image22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3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4" Type="http://schemas.openxmlformats.org/officeDocument/2006/relationships/image" Target="../media/image26.emf"/><Relationship Id="rId5" Type="http://schemas.openxmlformats.org/officeDocument/2006/relationships/oleObject" Target="../embeddings/oleObject13.bin"/><Relationship Id="rId6" Type="http://schemas.openxmlformats.org/officeDocument/2006/relationships/image" Target="../media/image27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63.xml"/><Relationship Id="rId2" Type="http://schemas.openxmlformats.org/officeDocument/2006/relationships/image" Target="../media/image28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15.bin"/><Relationship Id="rId6" Type="http://schemas.openxmlformats.org/officeDocument/2006/relationships/image" Target="../media/image32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0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image" Target="../media/image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chart" Target="../charts/char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4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45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16.bin"/><Relationship Id="rId5" Type="http://schemas.openxmlformats.org/officeDocument/2006/relationships/image" Target="../media/image46.emf"/><Relationship Id="rId6" Type="http://schemas.openxmlformats.org/officeDocument/2006/relationships/oleObject" Target="../embeddings/oleObject17.bin"/><Relationship Id="rId7" Type="http://schemas.openxmlformats.org/officeDocument/2006/relationships/image" Target="../media/image47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Relationship Id="rId2" Type="http://schemas.openxmlformats.org/officeDocument/2006/relationships/notesSlide" Target="../notesSlides/notesSlide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9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0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1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oleObject" Target="../embeddings/oleObject18.bin"/><Relationship Id="rId5" Type="http://schemas.openxmlformats.org/officeDocument/2006/relationships/image" Target="../media/image51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2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oleObject" Target="../embeddings/oleObject19.bin"/><Relationship Id="rId5" Type="http://schemas.openxmlformats.org/officeDocument/2006/relationships/image" Target="../media/image52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4" Type="http://schemas.openxmlformats.org/officeDocument/2006/relationships/oleObject" Target="../embeddings/oleObject20.bin"/><Relationship Id="rId5" Type="http://schemas.openxmlformats.org/officeDocument/2006/relationships/image" Target="../media/image53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70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4" Type="http://schemas.openxmlformats.org/officeDocument/2006/relationships/image" Target="../media/image54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5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2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22.bin"/><Relationship Id="rId5" Type="http://schemas.openxmlformats.org/officeDocument/2006/relationships/image" Target="../media/image55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70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2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oleObject23.bin"/><Relationship Id="rId5" Type="http://schemas.openxmlformats.org/officeDocument/2006/relationships/image" Target="../media/image56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7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2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4" Type="http://schemas.openxmlformats.org/officeDocument/2006/relationships/image" Target="../media/image57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68313" y="1196752"/>
            <a:ext cx="86756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«Принципы и особенности антибактериальной терапии в абдоминальной хирургии»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ru-RU" sz="3200" dirty="0" err="1" smtClean="0">
                <a:solidFill>
                  <a:srgbClr val="FFFFFF"/>
                </a:solidFill>
              </a:rPr>
              <a:t>С.Шляпников</a:t>
            </a:r>
            <a:r>
              <a:rPr lang="ru-RU" sz="3200" dirty="0" smtClean="0">
                <a:solidFill>
                  <a:srgbClr val="FFFFFF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3000" dirty="0" smtClean="0">
                <a:solidFill>
                  <a:srgbClr val="FFFFFF"/>
                </a:solidFill>
              </a:rPr>
              <a:t>«Городской центр по лечению тяжелого сепсиса»</a:t>
            </a:r>
            <a:r>
              <a:rPr lang="ru-RU" sz="3000" dirty="0">
                <a:solidFill>
                  <a:srgbClr val="FFFFFF"/>
                </a:solidFill>
              </a:rPr>
              <a:t> </a:t>
            </a:r>
            <a:r>
              <a:rPr lang="ru-RU" sz="2800" dirty="0" err="1" smtClean="0">
                <a:solidFill>
                  <a:srgbClr val="FFFFFF"/>
                </a:solidFill>
              </a:rPr>
              <a:t>СПбНИИ</a:t>
            </a:r>
            <a:r>
              <a:rPr lang="ru-RU" sz="2800" dirty="0" smtClean="0">
                <a:solidFill>
                  <a:srgbClr val="FFFFFF"/>
                </a:solidFill>
              </a:rPr>
              <a:t> </a:t>
            </a:r>
            <a:r>
              <a:rPr lang="ru-RU" sz="2800" dirty="0">
                <a:solidFill>
                  <a:srgbClr val="FFFFFF"/>
                </a:solidFill>
              </a:rPr>
              <a:t>СП им </a:t>
            </a:r>
            <a:r>
              <a:rPr lang="ru-RU" sz="2800" dirty="0" err="1" smtClean="0">
                <a:solidFill>
                  <a:srgbClr val="FFFFFF"/>
                </a:solidFill>
              </a:rPr>
              <a:t>Джанелидзе</a:t>
            </a:r>
            <a:endParaRPr lang="ru-RU" sz="2800" dirty="0" smtClean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Кафедра хирургических инфекций СЗГМУ им Мечникова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3614" y="21091"/>
            <a:ext cx="204038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 descr="SZ_GM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827584" cy="8045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8982" y="6504306"/>
            <a:ext cx="6477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>04.10 </a:t>
            </a:r>
            <a:r>
              <a:rPr lang="ru-RU" i="1" dirty="0" smtClean="0">
                <a:solidFill>
                  <a:srgbClr val="0000FF"/>
                </a:solidFill>
              </a:rPr>
              <a:t>2013; </a:t>
            </a:r>
            <a:r>
              <a:rPr lang="ru-RU" i="1" dirty="0" smtClean="0">
                <a:solidFill>
                  <a:srgbClr val="0000FF"/>
                </a:solidFill>
              </a:rPr>
              <a:t>Казань День Хирурга Республики Татарстан</a:t>
            </a:r>
            <a:endParaRPr lang="en-US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ПКТ в сокращении длительности АБ терапии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&lt;0.</a:t>
            </a:r>
            <a:r>
              <a:rPr lang="ru-RU" dirty="0" smtClean="0"/>
              <a:t>2</a:t>
            </a:r>
            <a:r>
              <a:rPr lang="en-US" dirty="0" smtClean="0"/>
              <a:t>5 </a:t>
            </a:r>
            <a:r>
              <a:rPr lang="ru-RU" dirty="0" smtClean="0"/>
              <a:t>нг/мл –АБ строго не рекомендуется</a:t>
            </a:r>
          </a:p>
          <a:p>
            <a:r>
              <a:rPr lang="ru-RU" dirty="0" smtClean="0"/>
              <a:t>0.25-0.5 Прекращение рекомендуется</a:t>
            </a:r>
          </a:p>
          <a:p>
            <a:r>
              <a:rPr lang="ru-RU" dirty="0" smtClean="0"/>
              <a:t>Уровень </a:t>
            </a:r>
            <a:r>
              <a:rPr lang="en-US" dirty="0" smtClean="0"/>
              <a:t>&gt;</a:t>
            </a:r>
            <a:r>
              <a:rPr lang="ru-RU" dirty="0" smtClean="0"/>
              <a:t>0.5 нг/мл и снижение до 80% от пиковой концентрации – применение АБ рекомендуется</a:t>
            </a:r>
          </a:p>
          <a:p>
            <a:r>
              <a:rPr lang="ru-RU" dirty="0" smtClean="0"/>
              <a:t>Превышение пиковой концентрации и уровень </a:t>
            </a:r>
            <a:r>
              <a:rPr lang="en-US" dirty="0" smtClean="0"/>
              <a:t>&gt;0.5</a:t>
            </a:r>
            <a:r>
              <a:rPr lang="ru-RU" dirty="0" smtClean="0"/>
              <a:t> нг/мл – рекомендуется (!!) смена АБ препаратов</a:t>
            </a:r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323528" y="1628800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478480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Arial" charset="0"/>
              </a:rPr>
              <a:t>«Схема» эмп.АБТ, госпитальный сепсис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52400" y="1600200"/>
            <a:ext cx="43434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>
                <a:latin typeface="Arial" charset="0"/>
              </a:rPr>
              <a:t>-  </a:t>
            </a:r>
            <a:r>
              <a:rPr lang="ru-RU" sz="2400" b="1">
                <a:latin typeface="Arial" charset="0"/>
              </a:rPr>
              <a:t>карбапенемы (40%)</a:t>
            </a:r>
          </a:p>
          <a:p>
            <a:pPr eaLnBrk="1" hangingPunct="1">
              <a:buFontTx/>
              <a:buChar char="-"/>
            </a:pPr>
            <a:r>
              <a:rPr lang="ru-RU" sz="2400" b="1">
                <a:latin typeface="Arial" charset="0"/>
              </a:rPr>
              <a:t>цефоперазон/сульбактам (40%)</a:t>
            </a:r>
          </a:p>
          <a:p>
            <a:pPr eaLnBrk="1" hangingPunct="1">
              <a:buFontTx/>
              <a:buChar char="-"/>
            </a:pPr>
            <a:r>
              <a:rPr lang="ru-RU" sz="2400" b="1">
                <a:latin typeface="Arial" charset="0"/>
              </a:rPr>
              <a:t>цефтазидим, цефепим (50%)</a:t>
            </a:r>
          </a:p>
          <a:p>
            <a:pPr eaLnBrk="1" hangingPunct="1">
              <a:buFontTx/>
              <a:buChar char="-"/>
            </a:pPr>
            <a:r>
              <a:rPr lang="ru-RU" sz="2400" b="1">
                <a:latin typeface="Arial" charset="0"/>
              </a:rPr>
              <a:t>амикацин (40%)</a:t>
            </a:r>
          </a:p>
          <a:p>
            <a:pPr eaLnBrk="1" hangingPunct="1">
              <a:buFontTx/>
              <a:buChar char="-"/>
            </a:pPr>
            <a:r>
              <a:rPr lang="ru-RU" sz="2400" b="1">
                <a:latin typeface="Arial" charset="0"/>
              </a:rPr>
              <a:t>колистин (94%</a:t>
            </a:r>
            <a:r>
              <a:rPr lang="en-US" sz="2400" b="1">
                <a:latin typeface="Arial" charset="0"/>
                <a:cs typeface="Arial" charset="0"/>
              </a:rPr>
              <a:t>*</a:t>
            </a:r>
            <a:r>
              <a:rPr lang="ru-RU" sz="2400" b="1">
                <a:latin typeface="Arial" charset="0"/>
                <a:cs typeface="Arial" charset="0"/>
              </a:rPr>
              <a:t>/60%</a:t>
            </a:r>
            <a:r>
              <a:rPr lang="en-US" sz="2400" b="1">
                <a:latin typeface="Arial" charset="0"/>
                <a:cs typeface="Arial" charset="0"/>
              </a:rPr>
              <a:t>**</a:t>
            </a:r>
            <a:r>
              <a:rPr lang="ru-RU" sz="2400" b="1">
                <a:latin typeface="Arial" charset="0"/>
              </a:rPr>
              <a:t>)</a:t>
            </a:r>
          </a:p>
          <a:p>
            <a:pPr eaLnBrk="1" hangingPunct="1">
              <a:buFontTx/>
              <a:buChar char="-"/>
            </a:pPr>
            <a:r>
              <a:rPr lang="ru-RU" sz="2400" b="1">
                <a:latin typeface="Arial" charset="0"/>
              </a:rPr>
              <a:t>полимиксин В (92% </a:t>
            </a:r>
            <a:r>
              <a:rPr lang="en-US" sz="2400" b="1">
                <a:latin typeface="Arial" charset="0"/>
                <a:cs typeface="Arial" charset="0"/>
              </a:rPr>
              <a:t>**</a:t>
            </a:r>
            <a:r>
              <a:rPr lang="ru-RU" sz="2400" b="1">
                <a:latin typeface="Arial" charset="0"/>
              </a:rPr>
              <a:t>)</a:t>
            </a:r>
            <a:endParaRPr lang="en-US" sz="2400" b="1">
              <a:latin typeface="Arial" charset="0"/>
            </a:endParaRPr>
          </a:p>
          <a:p>
            <a:endParaRPr lang="ru-RU" sz="2400" b="1">
              <a:latin typeface="Arial" charset="0"/>
            </a:endParaRPr>
          </a:p>
        </p:txBody>
      </p:sp>
      <p:sp>
        <p:nvSpPr>
          <p:cNvPr id="35844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5486400" y="1905000"/>
            <a:ext cx="3200400" cy="4221163"/>
          </a:xfrm>
        </p:spPr>
        <p:txBody>
          <a:bodyPr/>
          <a:lstStyle/>
          <a:p>
            <a:r>
              <a:rPr lang="ru-RU" b="1">
                <a:latin typeface="Arial" charset="0"/>
              </a:rPr>
              <a:t>ванкомицин</a:t>
            </a:r>
          </a:p>
          <a:p>
            <a:r>
              <a:rPr lang="ru-RU" b="1">
                <a:latin typeface="Arial" charset="0"/>
              </a:rPr>
              <a:t>линезолид</a:t>
            </a:r>
          </a:p>
          <a:p>
            <a:r>
              <a:rPr lang="ru-RU" b="1">
                <a:latin typeface="Arial" charset="0"/>
              </a:rPr>
              <a:t>тигециклин</a:t>
            </a:r>
          </a:p>
          <a:p>
            <a:r>
              <a:rPr lang="ru-RU" b="1">
                <a:latin typeface="Arial" charset="0"/>
              </a:rPr>
              <a:t>кубицин</a:t>
            </a:r>
          </a:p>
          <a:p>
            <a:endParaRPr lang="ru-RU" b="1">
              <a:latin typeface="Arial" charset="0"/>
            </a:endParaRPr>
          </a:p>
          <a:p>
            <a:endParaRPr lang="ru-RU">
              <a:latin typeface="Arial" charset="0"/>
            </a:endParaRP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152400" y="1219200"/>
            <a:ext cx="4191000" cy="419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5486400" y="1219200"/>
            <a:ext cx="3276600" cy="4114800"/>
          </a:xfrm>
          <a:prstGeom prst="rect">
            <a:avLst/>
          </a:prstGeom>
          <a:noFill/>
          <a:ln w="38100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7" name="Text Box 8"/>
          <p:cNvSpPr txBox="1">
            <a:spLocks noChangeArrowheads="1"/>
          </p:cNvSpPr>
          <p:nvPr/>
        </p:nvSpPr>
        <p:spPr bwMode="auto">
          <a:xfrm>
            <a:off x="4495800" y="2895600"/>
            <a:ext cx="838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000" b="1">
                <a:cs typeface="Arial" charset="0"/>
              </a:rPr>
              <a:t>+</a:t>
            </a:r>
          </a:p>
        </p:txBody>
      </p:sp>
      <p:sp>
        <p:nvSpPr>
          <p:cNvPr id="35848" name="Text Box 9"/>
          <p:cNvSpPr txBox="1">
            <a:spLocks noChangeArrowheads="1"/>
          </p:cNvSpPr>
          <p:nvPr/>
        </p:nvSpPr>
        <p:spPr bwMode="auto">
          <a:xfrm>
            <a:off x="3581400" y="5907088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400" b="1"/>
              <a:t>+ флуконазол</a:t>
            </a:r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3505200" y="5867400"/>
            <a:ext cx="2438400" cy="6096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32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3650" y="1033463"/>
            <a:ext cx="40767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82491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Соколова при поступлении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743200"/>
            <a:ext cx="4495800" cy="2698750"/>
          </a:xfrm>
          <a:prstGeom prst="rect">
            <a:avLst/>
          </a:prstGeom>
          <a:noFill/>
        </p:spPr>
      </p:pic>
      <p:pic>
        <p:nvPicPr>
          <p:cNvPr id="190467" name="Picture 3" descr="Соколова через недел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133600"/>
            <a:ext cx="3117850" cy="3552825"/>
          </a:xfrm>
          <a:prstGeom prst="rect">
            <a:avLst/>
          </a:prstGeom>
          <a:noFill/>
        </p:spPr>
      </p:pic>
      <p:sp>
        <p:nvSpPr>
          <p:cNvPr id="190469" name="Line 5"/>
          <p:cNvSpPr>
            <a:spLocks noChangeShapeType="1"/>
          </p:cNvSpPr>
          <p:nvPr/>
        </p:nvSpPr>
        <p:spPr bwMode="auto">
          <a:xfrm>
            <a:off x="0" y="1752600"/>
            <a:ext cx="9144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669925" y="5603875"/>
            <a:ext cx="247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При поступлении</a:t>
            </a:r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5105400" y="5791200"/>
            <a:ext cx="3352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Через неделю после начала терапии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620688"/>
            <a:ext cx="5801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Третичный перитонит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75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1282E"/>
                </a:solidFill>
              </a:rPr>
              <a:t>Что делать если:</a:t>
            </a:r>
            <a:endParaRPr lang="en-US" dirty="0">
              <a:solidFill>
                <a:srgbClr val="D128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больного с тяжелой госпитальной пневмонией выделяется </a:t>
            </a:r>
            <a:r>
              <a:rPr lang="en-US" i="1" dirty="0" err="1" smtClean="0"/>
              <a:t>KL.pneum</a:t>
            </a:r>
            <a:r>
              <a:rPr lang="en-US" dirty="0" smtClean="0"/>
              <a:t>. </a:t>
            </a:r>
            <a:r>
              <a:rPr lang="en-US" dirty="0" err="1" smtClean="0"/>
              <a:t>с</a:t>
            </a:r>
            <a:r>
              <a:rPr lang="ru-RU" dirty="0" smtClean="0"/>
              <a:t> </a:t>
            </a:r>
            <a:r>
              <a:rPr lang="en-US" dirty="0" smtClean="0"/>
              <a:t>NDM?</a:t>
            </a:r>
          </a:p>
          <a:p>
            <a:r>
              <a:rPr lang="ru-RU" dirty="0" smtClean="0"/>
              <a:t>У больного с </a:t>
            </a:r>
            <a:r>
              <a:rPr lang="ru-RU" dirty="0"/>
              <a:t>тяжелой </a:t>
            </a:r>
            <a:r>
              <a:rPr lang="ru-RU" dirty="0" smtClean="0"/>
              <a:t>внебольничной </a:t>
            </a:r>
            <a:r>
              <a:rPr lang="ru-RU" dirty="0"/>
              <a:t>пневмонией </a:t>
            </a:r>
            <a:r>
              <a:rPr lang="ru-RU" dirty="0" smtClean="0"/>
              <a:t>на фоне улучшения параметров вентиляции при проведении ИВЛ на 4-6 сутки наступает резкое ухудшение и вы знаете наличие высокого уровня </a:t>
            </a:r>
            <a:r>
              <a:rPr lang="en-US" i="1" dirty="0" err="1" smtClean="0"/>
              <a:t>Kl.pneum</a:t>
            </a:r>
            <a:r>
              <a:rPr lang="en-US" i="1" dirty="0" smtClean="0"/>
              <a:t>. </a:t>
            </a:r>
            <a:r>
              <a:rPr lang="en-US" dirty="0" smtClean="0"/>
              <a:t>MDR?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7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1 Marcador de pie de página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>
                <a:solidFill>
                  <a:srgbClr val="898989"/>
                </a:solidFill>
              </a:rPr>
              <a:t>Москва, 24 марта 2012 г.</a:t>
            </a:r>
            <a:endParaRPr lang="es-ES" smtClean="0">
              <a:solidFill>
                <a:srgbClr val="898989"/>
              </a:solidFill>
            </a:endParaRPr>
          </a:p>
        </p:txBody>
      </p:sp>
      <p:pic>
        <p:nvPicPr>
          <p:cNvPr id="16384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0"/>
            <a:ext cx="486251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2854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623497"/>
              </p:ext>
            </p:extLst>
          </p:nvPr>
        </p:nvGraphicFramePr>
        <p:xfrm>
          <a:off x="251520" y="548680"/>
          <a:ext cx="8204200" cy="5697540"/>
        </p:xfrm>
        <a:graphic>
          <a:graphicData uri="http://schemas.openxmlformats.org/drawingml/2006/table">
            <a:tbl>
              <a:tblPr/>
              <a:tblGrid>
                <a:gridCol w="3825875"/>
                <a:gridCol w="2079625"/>
                <a:gridCol w="2298700"/>
              </a:tblGrid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Инфекция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N (%)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эффективность</a:t>
                      </a:r>
                      <a:r>
                        <a:rPr lang="es-ES_tradnl" dirty="0" smtClean="0"/>
                        <a:t> n (%)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Вторичный перитонит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46 (22)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40 (88)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Третичный перитонит 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41 (20)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32 (78)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Другие ИАИ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12 (6)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5 (42)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dirty="0" smtClean="0"/>
                        <a:t>Пневмония </a:t>
                      </a:r>
                      <a:r>
                        <a:rPr lang="es-ES_tradnl" sz="2400" b="1" dirty="0" smtClean="0"/>
                        <a:t>(</a:t>
                      </a:r>
                      <a:r>
                        <a:rPr lang="ru-RU" sz="2400" b="1" dirty="0" smtClean="0"/>
                        <a:t>НП</a:t>
                      </a:r>
                      <a:r>
                        <a:rPr lang="es-ES_tradnl" sz="2400" b="1" dirty="0" smtClean="0"/>
                        <a:t>, </a:t>
                      </a:r>
                      <a:r>
                        <a:rPr lang="ru-RU" sz="2400" b="1" dirty="0" smtClean="0"/>
                        <a:t>ВАП</a:t>
                      </a:r>
                      <a:r>
                        <a:rPr lang="es-ES_tradnl" sz="2400" b="1" dirty="0" smtClean="0"/>
                        <a:t>)</a:t>
                      </a:r>
                      <a:endParaRPr lang="es-ES" sz="2400" b="1" dirty="0" smtClean="0"/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sz="2400" b="1" dirty="0" smtClean="0"/>
                        <a:t>27 (13)</a:t>
                      </a:r>
                      <a:endParaRPr lang="es-ES" sz="2400" b="1" dirty="0" smtClean="0"/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sz="2400" b="1" dirty="0" smtClean="0"/>
                        <a:t>18 (67)</a:t>
                      </a:r>
                      <a:endParaRPr lang="es-ES" sz="2400" b="1" dirty="0" smtClean="0"/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Пневмония</a:t>
                      </a:r>
                      <a:r>
                        <a:rPr lang="es-ES_tradnl" dirty="0" smtClean="0"/>
                        <a:t> + </a:t>
                      </a:r>
                      <a:r>
                        <a:rPr lang="ru-RU" dirty="0" smtClean="0"/>
                        <a:t>кровь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29 (14)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19 (66)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Кровоток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23 (11)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16 (70)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Осложненные инфекции кожи и мягких тканей 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17 (8)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13 (76)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Эмпирика, </a:t>
                      </a:r>
                      <a:r>
                        <a:rPr lang="ru-RU" dirty="0" err="1" smtClean="0"/>
                        <a:t>нейтропения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12 (6)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7 (58)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/>
                        <a:t>Всего 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207 (100)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_tradnl" dirty="0" smtClean="0"/>
                        <a:t>151 (73)</a:t>
                      </a:r>
                      <a:endParaRPr lang="es-ES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C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6941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5300"/>
            <a:ext cx="9144000" cy="58551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804" y="4149080"/>
            <a:ext cx="6328960" cy="16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43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0.20469 -0.2300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Мониторинг локальной резистентности микроорганизмов показывает рост </a:t>
            </a:r>
            <a:r>
              <a:rPr lang="ru-RU" dirty="0" err="1" smtClean="0"/>
              <a:t>полирезистентных</a:t>
            </a:r>
            <a:r>
              <a:rPr lang="ru-RU" dirty="0" smtClean="0"/>
              <a:t> </a:t>
            </a:r>
            <a:r>
              <a:rPr lang="ru-RU" dirty="0" err="1" smtClean="0"/>
              <a:t>возбудтелей</a:t>
            </a:r>
            <a:endParaRPr lang="ru-RU" dirty="0" smtClean="0"/>
          </a:p>
          <a:p>
            <a:r>
              <a:rPr lang="ru-RU" dirty="0" smtClean="0"/>
              <a:t>У больных </a:t>
            </a:r>
            <a:r>
              <a:rPr lang="en-US" dirty="0" smtClean="0"/>
              <a:t>II-III </a:t>
            </a:r>
            <a:r>
              <a:rPr lang="ru-RU" dirty="0" smtClean="0"/>
              <a:t>групп с </a:t>
            </a:r>
            <a:r>
              <a:rPr lang="ru-RU" dirty="0" err="1" smtClean="0"/>
              <a:t>оИКМТ</a:t>
            </a:r>
            <a:r>
              <a:rPr lang="ru-RU" dirty="0" smtClean="0"/>
              <a:t> и </a:t>
            </a:r>
            <a:r>
              <a:rPr lang="ru-RU" dirty="0" err="1" smtClean="0"/>
              <a:t>оИАИ</a:t>
            </a:r>
            <a:r>
              <a:rPr lang="ru-RU" dirty="0" smtClean="0"/>
              <a:t> использование </a:t>
            </a:r>
            <a:r>
              <a:rPr lang="ru-RU" dirty="0" err="1" smtClean="0"/>
              <a:t>тигециклина</a:t>
            </a:r>
            <a:r>
              <a:rPr lang="ru-RU" dirty="0" smtClean="0"/>
              <a:t> может быть уже в режиме эмпирической терапии</a:t>
            </a:r>
          </a:p>
          <a:p>
            <a:r>
              <a:rPr lang="ru-RU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142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043609" y="0"/>
            <a:ext cx="7704856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ru-RU" sz="2300" b="1" dirty="0">
                <a:solidFill>
                  <a:schemeClr val="folHlink"/>
                </a:solidFill>
              </a:rPr>
              <a:t>О «КАЧЕСТВЕ» БОЛЬШИНСТВА</a:t>
            </a:r>
            <a:br>
              <a:rPr lang="ru-RU" sz="2300" b="1" dirty="0">
                <a:solidFill>
                  <a:schemeClr val="folHlink"/>
                </a:solidFill>
              </a:rPr>
            </a:br>
            <a:r>
              <a:rPr lang="ru-RU" sz="2300" b="1" dirty="0">
                <a:solidFill>
                  <a:schemeClr val="folHlink"/>
                </a:solidFill>
              </a:rPr>
              <a:t>ДЕШЕВЫХ ГЕНЕРИКОВ …</a:t>
            </a:r>
            <a:br>
              <a:rPr lang="ru-RU" sz="2300" b="1" dirty="0">
                <a:solidFill>
                  <a:schemeClr val="folHlink"/>
                </a:solidFill>
              </a:rPr>
            </a:br>
            <a:r>
              <a:rPr lang="ru-RU" sz="2300" b="1" dirty="0">
                <a:solidFill>
                  <a:schemeClr val="folHlink"/>
                </a:solidFill>
              </a:rPr>
              <a:t>			ИЛИ ПОЧЕМУ ОНИ ДЕШЕВЫЕ 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1771650"/>
            <a:ext cx="30178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288925" indent="-4763" defTabSz="762000" eaLnBrk="0" hangingPunct="0">
              <a:spcBef>
                <a:spcPct val="50000"/>
              </a:spcBef>
              <a:buClr>
                <a:schemeClr val="tx1"/>
              </a:buClr>
              <a:buSzPct val="60000"/>
              <a:buFont typeface="Monotype Sorts" pitchFamily="2" charset="2"/>
              <a:buNone/>
            </a:pPr>
            <a:r>
              <a:rPr lang="ru-RU" sz="2400" b="1" i="1" dirty="0">
                <a:solidFill>
                  <a:srgbClr val="FF3300"/>
                </a:solidFill>
              </a:rPr>
              <a:t>Оригинальный</a:t>
            </a:r>
            <a:br>
              <a:rPr lang="ru-RU" sz="2400" b="1" i="1" dirty="0">
                <a:solidFill>
                  <a:srgbClr val="FF3300"/>
                </a:solidFill>
              </a:rPr>
            </a:br>
            <a:r>
              <a:rPr lang="ru-RU" sz="2400" b="1" i="1" dirty="0" err="1">
                <a:solidFill>
                  <a:srgbClr val="FF3300"/>
                </a:solidFill>
              </a:rPr>
              <a:t>цефотаксим</a:t>
            </a:r>
            <a:endParaRPr lang="ru-RU" sz="2400" b="1" dirty="0">
              <a:solidFill>
                <a:srgbClr val="FF3300"/>
              </a:solidFill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774950" y="1554163"/>
            <a:ext cx="1920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 eaLnBrk="0" hangingPunct="0">
              <a:buClr>
                <a:schemeClr val="tx1"/>
              </a:buClr>
              <a:buSzPct val="60000"/>
              <a:buFont typeface="Monotype Sorts" pitchFamily="2" charset="2"/>
              <a:buNone/>
            </a:pPr>
            <a:r>
              <a:rPr lang="ru-RU" sz="900" b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2711450" y="6530975"/>
            <a:ext cx="5522913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 defTabSz="762000">
              <a:spcBef>
                <a:spcPct val="50000"/>
              </a:spcBef>
            </a:pPr>
            <a:r>
              <a:rPr lang="ru-RU" sz="1500"/>
              <a:t>U. Wetterich </a:t>
            </a:r>
            <a:r>
              <a:rPr lang="en-US" sz="1500"/>
              <a:t>e.a.</a:t>
            </a:r>
            <a:r>
              <a:rPr lang="ru-RU" sz="1500"/>
              <a:t>, 20th ICC, Sydney,1997. Poster Nî 4297</a:t>
            </a:r>
          </a:p>
        </p:txBody>
      </p:sp>
      <p:pic>
        <p:nvPicPr>
          <p:cNvPr id="51206" name="Picture 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0675" y="1512888"/>
            <a:ext cx="4564063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7"/>
          <p:cNvSpPr txBox="1">
            <a:spLocks noChangeArrowheads="1"/>
          </p:cNvSpPr>
          <p:nvPr/>
        </p:nvSpPr>
        <p:spPr bwMode="auto">
          <a:xfrm rot="-5400000">
            <a:off x="1183482" y="4496593"/>
            <a:ext cx="2254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b="1"/>
              <a:t>генерики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 rot="-5400000">
            <a:off x="6842919" y="3772694"/>
            <a:ext cx="2254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b="1"/>
              <a:t>генерики</a:t>
            </a:r>
          </a:p>
        </p:txBody>
      </p:sp>
    </p:spTree>
    <p:extLst>
      <p:ext uri="{BB962C8B-B14F-4D97-AF65-F5344CB8AC3E}">
        <p14:creationId xmlns:p14="http://schemas.microsoft.com/office/powerpoint/2010/main" val="17024691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052513"/>
            <a:ext cx="87153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14546" y="6143644"/>
            <a:ext cx="4703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http://www.sepsisforum.ru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735"/>
            <a:ext cx="9144000" cy="61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7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/>
              <a:t>Инфекции в ОРИТ: частота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520" y="1340768"/>
            <a:ext cx="83529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99592" y="2996952"/>
            <a:ext cx="75608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dirty="0" smtClean="0">
                <a:solidFill>
                  <a:prstClr val="black"/>
                </a:solidFill>
                <a:latin typeface="Times New Roman"/>
              </a:rPr>
              <a:t>Госпитальные инфекции в ОРИТ – 25%</a:t>
            </a:r>
            <a:endParaRPr lang="ru-RU" sz="4400" b="1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5600" y="6309320"/>
            <a:ext cx="337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prstClr val="black"/>
                </a:solidFill>
                <a:latin typeface="Times New Roman"/>
              </a:rPr>
              <a:t>Инфекции в хирургии №1, 2012</a:t>
            </a:r>
            <a:endParaRPr lang="ru-RU" i="1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3887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3284984"/>
            <a:ext cx="4528002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cs typeface="+mn-cs"/>
              </a:rPr>
              <a:t>Санкт-Петербургский </a:t>
            </a:r>
            <a:endParaRPr lang="en-US" sz="3200" b="1" dirty="0" smtClean="0">
              <a:solidFill>
                <a:srgbClr val="FF0000"/>
              </a:solidFill>
              <a:cs typeface="+mn-cs"/>
            </a:endParaRPr>
          </a:p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cs typeface="+mn-cs"/>
              </a:rPr>
              <a:t>Септический </a:t>
            </a:r>
            <a:r>
              <a:rPr lang="ru-RU" sz="3200" b="1" dirty="0">
                <a:solidFill>
                  <a:srgbClr val="FF0000"/>
                </a:solidFill>
                <a:cs typeface="+mn-cs"/>
              </a:rPr>
              <a:t>Форум</a:t>
            </a:r>
            <a:endParaRPr lang="en-US" sz="3200" b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55298" name="TextBox 4"/>
          <p:cNvSpPr txBox="1">
            <a:spLocks noChangeArrowheads="1"/>
          </p:cNvSpPr>
          <p:nvPr/>
        </p:nvSpPr>
        <p:spPr bwMode="auto">
          <a:xfrm>
            <a:off x="2411760" y="4581128"/>
            <a:ext cx="3671888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800" b="1"/>
              <a:t>11-13 сентября 2014 г.</a:t>
            </a:r>
            <a:endParaRPr lang="en-US" sz="2800" b="1"/>
          </a:p>
        </p:txBody>
      </p:sp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2771775" y="5661025"/>
            <a:ext cx="2776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i="1">
                <a:solidFill>
                  <a:srgbClr val="3366FF"/>
                </a:solidFill>
              </a:rPr>
              <a:t>www.sepsisforum.ru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11551"/>
            <a:ext cx="2088232" cy="280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8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674688" y="3789363"/>
            <a:ext cx="84518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6600">
                <a:solidFill>
                  <a:schemeClr val="bg1"/>
                </a:solidFill>
              </a:rPr>
              <a:t>Спасибо за внимание!!</a:t>
            </a:r>
          </a:p>
        </p:txBody>
      </p:sp>
    </p:spTree>
    <p:extLst>
      <p:ext uri="{BB962C8B-B14F-4D97-AF65-F5344CB8AC3E}">
        <p14:creationId xmlns:p14="http://schemas.microsoft.com/office/powerpoint/2010/main" val="418199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89025"/>
            <a:ext cx="2538413" cy="1663700"/>
            <a:chOff x="1879" y="1933"/>
            <a:chExt cx="1799" cy="1049"/>
          </a:xfrm>
        </p:grpSpPr>
        <p:sp>
          <p:nvSpPr>
            <p:cNvPr id="5" name="Puzzle1"/>
            <p:cNvSpPr>
              <a:spLocks noEditPoints="1" noChangeArrowheads="1"/>
            </p:cNvSpPr>
            <p:nvPr/>
          </p:nvSpPr>
          <p:spPr bwMode="auto">
            <a:xfrm>
              <a:off x="1879" y="1933"/>
              <a:ext cx="1799" cy="10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7 w 21600"/>
                <a:gd name="T25" fmla="*/ 2574 h 21600"/>
                <a:gd name="T26" fmla="*/ 16137 w 21600"/>
                <a:gd name="T27" fmla="*/ 1956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281" y="2341"/>
              <a:ext cx="69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defTabSz="762000"/>
              <a:r>
                <a:rPr lang="ru-RU" sz="1500" b="1" dirty="0" smtClean="0">
                  <a:solidFill>
                    <a:srgbClr val="000066"/>
                  </a:solidFill>
                  <a:latin typeface="Comic Sans MS" pitchFamily="66" charset="0"/>
                </a:rPr>
                <a:t>Пациент</a:t>
              </a: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666750" y="4064000"/>
            <a:ext cx="1511300" cy="2794000"/>
            <a:chOff x="2245" y="2560"/>
            <a:chExt cx="1071" cy="1760"/>
          </a:xfrm>
        </p:grpSpPr>
        <p:sp>
          <p:nvSpPr>
            <p:cNvPr id="8" name="Puzzle4"/>
            <p:cNvSpPr>
              <a:spLocks noEditPoints="1" noChangeArrowheads="1"/>
            </p:cNvSpPr>
            <p:nvPr/>
          </p:nvSpPr>
          <p:spPr bwMode="auto">
            <a:xfrm>
              <a:off x="2245" y="2560"/>
              <a:ext cx="1071" cy="17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7 w 21600"/>
                <a:gd name="T25" fmla="*/ 5670 h 21600"/>
                <a:gd name="T26" fmla="*/ 20208 w 21600"/>
                <a:gd name="T27" fmla="*/ 1597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302" y="3108"/>
              <a:ext cx="946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algn="ctr" defTabSz="762000">
                <a:lnSpc>
                  <a:spcPct val="70000"/>
                </a:lnSpc>
              </a:pPr>
              <a:r>
                <a:rPr lang="ru-RU" sz="1500" b="1" dirty="0" smtClean="0">
                  <a:solidFill>
                    <a:srgbClr val="000066"/>
                  </a:solidFill>
                  <a:latin typeface="Comic Sans MS" pitchFamily="66" charset="0"/>
                </a:rPr>
                <a:t>Возбудитель</a:t>
              </a: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  <a:p>
              <a:pPr algn="ctr" defTabSz="762000">
                <a:lnSpc>
                  <a:spcPct val="70000"/>
                </a:lnSpc>
              </a:pP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  <a:p>
              <a:pPr algn="ctr" defTabSz="762000">
                <a:lnSpc>
                  <a:spcPct val="70000"/>
                </a:lnSpc>
              </a:pP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6043613" y="4221163"/>
            <a:ext cx="2508250" cy="2185987"/>
            <a:chOff x="2934" y="2577"/>
            <a:chExt cx="1777" cy="1377"/>
          </a:xfrm>
        </p:grpSpPr>
        <p:sp>
          <p:nvSpPr>
            <p:cNvPr id="11" name="Puzzle2"/>
            <p:cNvSpPr>
              <a:spLocks noEditPoints="1" noChangeArrowheads="1"/>
            </p:cNvSpPr>
            <p:nvPr/>
          </p:nvSpPr>
          <p:spPr bwMode="auto">
            <a:xfrm>
              <a:off x="2934" y="2577"/>
              <a:ext cx="1777" cy="137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85 w 21600"/>
                <a:gd name="T25" fmla="*/ 6745 h 21600"/>
                <a:gd name="T26" fmla="*/ 16179 w 21600"/>
                <a:gd name="T27" fmla="*/ 20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3274" y="3204"/>
              <a:ext cx="89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defTabSz="762000"/>
              <a:r>
                <a:rPr lang="ru-RU" sz="1500" b="1" dirty="0">
                  <a:solidFill>
                    <a:srgbClr val="000066"/>
                  </a:solidFill>
                  <a:latin typeface="Comic Sans MS" pitchFamily="66" charset="0"/>
                </a:rPr>
                <a:t>Антибиотик</a:t>
              </a: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3052763" y="2798763"/>
            <a:ext cx="1511300" cy="2794000"/>
            <a:chOff x="2245" y="2560"/>
            <a:chExt cx="1071" cy="1760"/>
          </a:xfrm>
          <a:solidFill>
            <a:srgbClr val="008000"/>
          </a:solidFill>
        </p:grpSpPr>
        <p:sp>
          <p:nvSpPr>
            <p:cNvPr id="14" name="Puzzle4"/>
            <p:cNvSpPr>
              <a:spLocks noEditPoints="1" noChangeArrowheads="1"/>
            </p:cNvSpPr>
            <p:nvPr/>
          </p:nvSpPr>
          <p:spPr bwMode="auto">
            <a:xfrm>
              <a:off x="2245" y="2560"/>
              <a:ext cx="1071" cy="17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7 w 21600"/>
                <a:gd name="T25" fmla="*/ 5670 h 21600"/>
                <a:gd name="T26" fmla="*/ 20208 w 21600"/>
                <a:gd name="T27" fmla="*/ 1597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2303" y="3108"/>
              <a:ext cx="946" cy="15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algn="ctr" defTabSz="762000">
                <a:lnSpc>
                  <a:spcPct val="70000"/>
                </a:lnSpc>
              </a:pPr>
              <a:r>
                <a:rPr lang="ru-RU" sz="1500" b="1" dirty="0" smtClean="0">
                  <a:latin typeface="Comic Sans MS" pitchFamily="66" charset="0"/>
                </a:rPr>
                <a:t>Возбудитель</a:t>
              </a:r>
              <a:endParaRPr lang="it-IT" sz="1500" b="1" dirty="0">
                <a:latin typeface="Comic Sans MS" pitchFamily="66" charset="0"/>
              </a:endParaRPr>
            </a:p>
          </p:txBody>
        </p:sp>
      </p:grpSp>
      <p:grpSp>
        <p:nvGrpSpPr>
          <p:cNvPr id="16" name="Group 17"/>
          <p:cNvGrpSpPr>
            <a:grpSpLocks/>
          </p:cNvGrpSpPr>
          <p:nvPr/>
        </p:nvGrpSpPr>
        <p:grpSpPr bwMode="auto">
          <a:xfrm>
            <a:off x="2533650" y="1811338"/>
            <a:ext cx="2540000" cy="1666875"/>
            <a:chOff x="1879" y="1933"/>
            <a:chExt cx="1799" cy="1049"/>
          </a:xfrm>
          <a:solidFill>
            <a:srgbClr val="008000"/>
          </a:solidFill>
        </p:grpSpPr>
        <p:sp>
          <p:nvSpPr>
            <p:cNvPr id="17" name="Puzzle1"/>
            <p:cNvSpPr>
              <a:spLocks noEditPoints="1" noChangeArrowheads="1"/>
            </p:cNvSpPr>
            <p:nvPr/>
          </p:nvSpPr>
          <p:spPr bwMode="auto">
            <a:xfrm>
              <a:off x="1879" y="1933"/>
              <a:ext cx="1799" cy="10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7 w 21600"/>
                <a:gd name="T25" fmla="*/ 2574 h 21600"/>
                <a:gd name="T26" fmla="*/ 16137 w 21600"/>
                <a:gd name="T27" fmla="*/ 1956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2281" y="2341"/>
              <a:ext cx="696" cy="19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defTabSz="762000"/>
              <a:r>
                <a:rPr lang="ru-RU" sz="1500" b="1" dirty="0" smtClean="0">
                  <a:latin typeface="Comic Sans MS" pitchFamily="66" charset="0"/>
                </a:rPr>
                <a:t>Пациент</a:t>
              </a:r>
              <a:endParaRPr lang="it-IT" sz="1500" b="1" dirty="0">
                <a:latin typeface="Comic Sans MS" pitchFamily="66" charset="0"/>
              </a:endParaRPr>
            </a:p>
          </p:txBody>
        </p:sp>
      </p:grp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4037013" y="2865438"/>
            <a:ext cx="2508250" cy="2187575"/>
            <a:chOff x="2934" y="2577"/>
            <a:chExt cx="1777" cy="1377"/>
          </a:xfrm>
          <a:solidFill>
            <a:srgbClr val="008000"/>
          </a:solidFill>
        </p:grpSpPr>
        <p:sp>
          <p:nvSpPr>
            <p:cNvPr id="20" name="Puzzle2"/>
            <p:cNvSpPr>
              <a:spLocks noEditPoints="1" noChangeArrowheads="1"/>
            </p:cNvSpPr>
            <p:nvPr/>
          </p:nvSpPr>
          <p:spPr bwMode="auto">
            <a:xfrm>
              <a:off x="2934" y="2577"/>
              <a:ext cx="1777" cy="137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85 w 21600"/>
                <a:gd name="T25" fmla="*/ 6745 h 21600"/>
                <a:gd name="T26" fmla="*/ 16179 w 21600"/>
                <a:gd name="T27" fmla="*/ 20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3364" y="3204"/>
              <a:ext cx="893" cy="19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76197" tIns="38098" rIns="76197" bIns="38098">
              <a:spAutoFit/>
            </a:bodyPr>
            <a:lstStyle/>
            <a:p>
              <a:pPr defTabSz="762000"/>
              <a:r>
                <a:rPr lang="ru-RU" sz="1500" b="1" dirty="0">
                  <a:solidFill>
                    <a:srgbClr val="000066"/>
                  </a:solidFill>
                  <a:latin typeface="Comic Sans MS" pitchFamily="66" charset="0"/>
                </a:rPr>
                <a:t>Антибиотик</a:t>
              </a:r>
              <a:endParaRPr lang="it-IT" sz="1500" b="1" dirty="0">
                <a:solidFill>
                  <a:srgbClr val="000066"/>
                </a:solidFill>
                <a:latin typeface="Comic Sans MS" pitchFamily="66" charset="0"/>
              </a:endParaRPr>
            </a:p>
          </p:txBody>
        </p:sp>
      </p:grpSp>
      <p:sp>
        <p:nvSpPr>
          <p:cNvPr id="22" name="Rectangle 26"/>
          <p:cNvSpPr txBox="1">
            <a:spLocks noChangeArrowheads="1"/>
          </p:cNvSpPr>
          <p:nvPr/>
        </p:nvSpPr>
        <p:spPr>
          <a:xfrm>
            <a:off x="165100" y="0"/>
            <a:ext cx="8813800" cy="925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ru-RU" sz="2800" b="1" smtClean="0"/>
              <a:t>ПАРАДИГМА АНТИМИКРОБНОЙ ТЕРАПИИ</a:t>
            </a:r>
            <a:endParaRPr lang="it-IT" sz="2800" b="1" dirty="0" smtClean="0"/>
          </a:p>
        </p:txBody>
      </p:sp>
      <p:sp>
        <p:nvSpPr>
          <p:cNvPr id="23" name="Slide Number Placeholder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12BD64-188A-4A5B-B002-506351F501C8}" type="slidenum">
              <a:rPr lang="en-GB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GB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2600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8 -0.01274 L 0.26049 -0.180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8" y="-8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1295 L 0.27725 0.107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5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716E-6 1.48148E-6 L -0.22098 -0.2011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9" y="-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Возбудители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>
                <a:solidFill>
                  <a:srgbClr val="0000FF"/>
                </a:solidFill>
              </a:rPr>
              <a:t>Метициллин</a:t>
            </a:r>
            <a:r>
              <a:rPr lang="ru-RU" dirty="0">
                <a:solidFill>
                  <a:srgbClr val="0000FF"/>
                </a:solidFill>
              </a:rPr>
              <a:t>-резистентный золотистый стафилококк – </a:t>
            </a:r>
            <a:r>
              <a:rPr lang="en-US" dirty="0">
                <a:solidFill>
                  <a:srgbClr val="0000FF"/>
                </a:solidFill>
              </a:rPr>
              <a:t>(</a:t>
            </a:r>
            <a:r>
              <a:rPr lang="en-US" dirty="0" err="1">
                <a:solidFill>
                  <a:srgbClr val="0000FF"/>
                </a:solidFill>
              </a:rPr>
              <a:t>Staph.aureus</a:t>
            </a:r>
            <a:r>
              <a:rPr lang="en-US" dirty="0">
                <a:solidFill>
                  <a:srgbClr val="0000FF"/>
                </a:solidFill>
              </a:rPr>
              <a:t> – MRSA)</a:t>
            </a:r>
            <a:endParaRPr lang="ru-RU" dirty="0">
              <a:solidFill>
                <a:srgbClr val="0000FF"/>
              </a:solidFill>
            </a:endParaRPr>
          </a:p>
          <a:p>
            <a:r>
              <a:rPr lang="ru-RU" dirty="0" err="1">
                <a:solidFill>
                  <a:srgbClr val="0000FF"/>
                </a:solidFill>
              </a:rPr>
              <a:t>Ванкомицин</a:t>
            </a:r>
            <a:r>
              <a:rPr lang="ru-RU" dirty="0">
                <a:solidFill>
                  <a:srgbClr val="0000FF"/>
                </a:solidFill>
              </a:rPr>
              <a:t>-резистентный энтерококк (</a:t>
            </a:r>
            <a:r>
              <a:rPr lang="en-US" dirty="0">
                <a:solidFill>
                  <a:srgbClr val="0000FF"/>
                </a:solidFill>
              </a:rPr>
              <a:t>VRE, </a:t>
            </a:r>
            <a:r>
              <a:rPr lang="en-US" dirty="0" err="1">
                <a:solidFill>
                  <a:srgbClr val="0000FF"/>
                </a:solidFill>
              </a:rPr>
              <a:t>E.faecium</a:t>
            </a:r>
            <a:r>
              <a:rPr lang="en-US" dirty="0">
                <a:solidFill>
                  <a:srgbClr val="0000FF"/>
                </a:solidFill>
              </a:rPr>
              <a:t>)</a:t>
            </a:r>
            <a:endParaRPr lang="ru-RU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endParaRPr lang="en-US" dirty="0">
              <a:solidFill>
                <a:srgbClr val="0000FF"/>
              </a:solidFill>
            </a:endParaRPr>
          </a:p>
          <a:p>
            <a:r>
              <a:rPr lang="ru-RU" dirty="0">
                <a:solidFill>
                  <a:srgbClr val="FF3300"/>
                </a:solidFill>
              </a:rPr>
              <a:t>Клебсиелла, продуцирующая БЛРС </a:t>
            </a:r>
            <a:r>
              <a:rPr lang="en-US" dirty="0">
                <a:solidFill>
                  <a:srgbClr val="FF3300"/>
                </a:solidFill>
              </a:rPr>
              <a:t>- </a:t>
            </a:r>
            <a:r>
              <a:rPr lang="ru-RU" dirty="0">
                <a:solidFill>
                  <a:srgbClr val="FF3300"/>
                </a:solidFill>
              </a:rPr>
              <a:t>(</a:t>
            </a:r>
            <a:r>
              <a:rPr lang="en-US" dirty="0" err="1">
                <a:solidFill>
                  <a:srgbClr val="FF3300"/>
                </a:solidFill>
              </a:rPr>
              <a:t>Klebsiella</a:t>
            </a:r>
            <a:r>
              <a:rPr lang="en-US" dirty="0">
                <a:solidFill>
                  <a:srgbClr val="FF3300"/>
                </a:solidFill>
              </a:rPr>
              <a:t> pneumonia – EBSL+)</a:t>
            </a:r>
          </a:p>
          <a:p>
            <a:r>
              <a:rPr lang="ru-RU" dirty="0">
                <a:solidFill>
                  <a:srgbClr val="FF3300"/>
                </a:solidFill>
              </a:rPr>
              <a:t>Синегнойная палочка – </a:t>
            </a:r>
            <a:r>
              <a:rPr lang="en-US" dirty="0">
                <a:solidFill>
                  <a:srgbClr val="FF3300"/>
                </a:solidFill>
              </a:rPr>
              <a:t>Pseudomonas </a:t>
            </a:r>
            <a:r>
              <a:rPr lang="en-US" dirty="0" err="1">
                <a:solidFill>
                  <a:srgbClr val="FF3300"/>
                </a:solidFill>
              </a:rPr>
              <a:t>aeruginosa</a:t>
            </a:r>
            <a:r>
              <a:rPr lang="en-US" dirty="0">
                <a:solidFill>
                  <a:srgbClr val="FF3300"/>
                </a:solidFill>
              </a:rPr>
              <a:t> (MBL+)</a:t>
            </a:r>
            <a:endParaRPr lang="ru-RU" dirty="0">
              <a:solidFill>
                <a:srgbClr val="FF3300"/>
              </a:solidFill>
            </a:endParaRPr>
          </a:p>
          <a:p>
            <a:r>
              <a:rPr lang="ru-RU" dirty="0" err="1">
                <a:solidFill>
                  <a:srgbClr val="FF3300"/>
                </a:solidFill>
              </a:rPr>
              <a:t>Ацинетобактер</a:t>
            </a:r>
            <a:r>
              <a:rPr lang="ru-RU" dirty="0">
                <a:solidFill>
                  <a:srgbClr val="FF3300"/>
                </a:solidFill>
              </a:rPr>
              <a:t> - </a:t>
            </a:r>
            <a:r>
              <a:rPr lang="en-US" dirty="0" err="1">
                <a:solidFill>
                  <a:srgbClr val="FF3300"/>
                </a:solidFill>
              </a:rPr>
              <a:t>Acinetobacter</a:t>
            </a:r>
            <a:r>
              <a:rPr lang="en-US" dirty="0">
                <a:solidFill>
                  <a:srgbClr val="FF3300"/>
                </a:solidFill>
              </a:rPr>
              <a:t> </a:t>
            </a:r>
            <a:r>
              <a:rPr lang="en-US" dirty="0" err="1">
                <a:solidFill>
                  <a:srgbClr val="FF3300"/>
                </a:solidFill>
              </a:rPr>
              <a:t>baumanii</a:t>
            </a:r>
            <a:r>
              <a:rPr lang="en-US" dirty="0">
                <a:solidFill>
                  <a:srgbClr val="FF3300"/>
                </a:solidFill>
              </a:rPr>
              <a:t> (MBL+)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473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1770" y="2200508"/>
            <a:ext cx="6824369" cy="212365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Локальная </a:t>
            </a:r>
          </a:p>
          <a:p>
            <a:r>
              <a:rPr lang="ru-RU" sz="6600" b="1" dirty="0" smtClean="0"/>
              <a:t>резистентность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429091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</a:t>
            </a:r>
            <a:r>
              <a:rPr lang="en-US" b="1" dirty="0" smtClean="0"/>
              <a:t>RELAP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 – определить факторы риска развития осложнений у больных с тяжелым вторичным перитонитом.</a:t>
            </a:r>
          </a:p>
          <a:p>
            <a:r>
              <a:rPr lang="ru-RU" dirty="0" smtClean="0"/>
              <a:t>Проанализировано течение перитонита у 229 больных.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1391" y="6457890"/>
            <a:ext cx="4142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000" i="1" dirty="0" smtClean="0">
                <a:solidFill>
                  <a:prstClr val="white"/>
                </a:solidFill>
                <a:latin typeface="Times New Roman" pitchFamily="18" charset="0"/>
              </a:rPr>
              <a:t>Eur J Clin Microbiol Infect Dis (2012)</a:t>
            </a:r>
            <a:endParaRPr lang="ru-RU" sz="2000" i="1" dirty="0">
              <a:solidFill>
                <a:prstClr val="whit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189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</a:t>
            </a:r>
            <a:r>
              <a:rPr lang="en-US" b="1" dirty="0" smtClean="0"/>
              <a:t>RELAP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Присутствие обычной флоры, </a:t>
            </a:r>
            <a:r>
              <a:rPr lang="en-US" dirty="0" err="1" smtClean="0"/>
              <a:t>Ps.aerug</a:t>
            </a:r>
            <a:r>
              <a:rPr lang="en-US" dirty="0" smtClean="0"/>
              <a:t> </a:t>
            </a:r>
            <a:r>
              <a:rPr lang="ru-RU" dirty="0" smtClean="0"/>
              <a:t> и грибов – не являлось фактором риска развития тр. перитонита</a:t>
            </a:r>
          </a:p>
          <a:p>
            <a:r>
              <a:rPr lang="ru-RU" dirty="0" err="1" smtClean="0"/>
              <a:t>Резистентность</a:t>
            </a:r>
            <a:r>
              <a:rPr lang="ru-RU" dirty="0" smtClean="0"/>
              <a:t> </a:t>
            </a:r>
            <a:r>
              <a:rPr lang="ru-RU" dirty="0" err="1" smtClean="0"/>
              <a:t>грам+</a:t>
            </a:r>
            <a:r>
              <a:rPr lang="ru-RU" dirty="0" smtClean="0"/>
              <a:t> кокков и </a:t>
            </a:r>
            <a:r>
              <a:rPr lang="ru-RU" dirty="0" err="1" smtClean="0"/>
              <a:t>энтеробактерий</a:t>
            </a:r>
            <a:r>
              <a:rPr lang="ru-RU" dirty="0" smtClean="0"/>
              <a:t> к обычной эмпирической терапии – увеличивала риск тр.перитонита </a:t>
            </a:r>
            <a:r>
              <a:rPr lang="en-US" dirty="0" smtClean="0"/>
              <a:t>(OR 3.43 95%CI 0.95–12.38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Эмпирическая терапия </a:t>
            </a:r>
            <a:r>
              <a:rPr lang="ru-RU" dirty="0" err="1" smtClean="0"/>
              <a:t>гр+</a:t>
            </a:r>
            <a:r>
              <a:rPr lang="ru-RU" dirty="0" smtClean="0"/>
              <a:t> - </a:t>
            </a:r>
            <a:r>
              <a:rPr lang="ru-RU" dirty="0" err="1" smtClean="0"/>
              <a:t>амоксациллин</a:t>
            </a:r>
            <a:r>
              <a:rPr lang="ru-RU" dirty="0" smtClean="0"/>
              <a:t>, </a:t>
            </a:r>
            <a:r>
              <a:rPr lang="ru-RU" dirty="0" err="1" smtClean="0"/>
              <a:t>гр</a:t>
            </a:r>
            <a:r>
              <a:rPr lang="ru-RU" dirty="0" smtClean="0"/>
              <a:t>- </a:t>
            </a:r>
            <a:r>
              <a:rPr lang="ru-RU" dirty="0" err="1" smtClean="0"/>
              <a:t>гентамицин</a:t>
            </a:r>
            <a:r>
              <a:rPr lang="ru-RU" dirty="0" smtClean="0"/>
              <a:t> </a:t>
            </a:r>
            <a:r>
              <a:rPr lang="en-US" dirty="0" smtClean="0"/>
              <a:t>&gt;</a:t>
            </a:r>
            <a:r>
              <a:rPr lang="ru-RU" dirty="0" smtClean="0"/>
              <a:t>95% флоры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1391" y="6457890"/>
            <a:ext cx="4142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000" i="1" dirty="0" smtClean="0">
                <a:solidFill>
                  <a:prstClr val="white"/>
                </a:solidFill>
                <a:latin typeface="Times New Roman" pitchFamily="18" charset="0"/>
              </a:rPr>
              <a:t>Eur J Clin Microbiol Infect Dis (2012)</a:t>
            </a:r>
            <a:endParaRPr lang="ru-RU" sz="2000" i="1" dirty="0">
              <a:solidFill>
                <a:prstClr val="whit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46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</a:t>
            </a:r>
            <a:r>
              <a:rPr lang="en-US" b="1" dirty="0" smtClean="0"/>
              <a:t>RELAP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Наличие только </a:t>
            </a:r>
            <a:r>
              <a:rPr lang="ru-RU" dirty="0" err="1" smtClean="0"/>
              <a:t>грам+</a:t>
            </a:r>
            <a:r>
              <a:rPr lang="ru-RU" dirty="0" smtClean="0"/>
              <a:t> флоры – в основном </a:t>
            </a:r>
            <a:r>
              <a:rPr lang="en-US" dirty="0" err="1" smtClean="0"/>
              <a:t>Enterococcus</a:t>
            </a:r>
            <a:r>
              <a:rPr lang="en-US" dirty="0" smtClean="0"/>
              <a:t> spp. </a:t>
            </a:r>
            <a:r>
              <a:rPr lang="ru-RU" dirty="0" smtClean="0"/>
              <a:t>являлось независимым </a:t>
            </a:r>
            <a:r>
              <a:rPr lang="ru-RU" dirty="0" err="1" smtClean="0"/>
              <a:t>ф-ром</a:t>
            </a:r>
            <a:r>
              <a:rPr lang="ru-RU" dirty="0" smtClean="0"/>
              <a:t> риска летального исхода - </a:t>
            </a:r>
            <a:r>
              <a:rPr lang="en-US" dirty="0" smtClean="0"/>
              <a:t>(OR 3.69, 95%CI 0.99–13.80)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1391" y="6457890"/>
            <a:ext cx="4142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000" i="1" dirty="0" smtClean="0">
                <a:solidFill>
                  <a:prstClr val="white"/>
                </a:solidFill>
                <a:latin typeface="Times New Roman" pitchFamily="18" charset="0"/>
              </a:rPr>
              <a:t>Eur J Clin Microbiol Infect Dis (2012)</a:t>
            </a:r>
            <a:endParaRPr lang="ru-RU" sz="2000" i="1" dirty="0">
              <a:solidFill>
                <a:prstClr val="whit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36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риска резистентности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Сестринский фактор</a:t>
            </a:r>
          </a:p>
          <a:p>
            <a:r>
              <a:rPr lang="ru-RU" dirty="0" smtClean="0"/>
              <a:t>Пожилой возраст</a:t>
            </a:r>
          </a:p>
          <a:p>
            <a:r>
              <a:rPr lang="ru-RU" dirty="0" smtClean="0"/>
              <a:t>Иммунодефицит</a:t>
            </a:r>
          </a:p>
          <a:p>
            <a:r>
              <a:rPr lang="ru-RU" dirty="0" smtClean="0"/>
              <a:t>Сопутствующая патология</a:t>
            </a:r>
          </a:p>
          <a:p>
            <a:r>
              <a:rPr lang="ru-RU" dirty="0" smtClean="0"/>
              <a:t>Истощение</a:t>
            </a:r>
          </a:p>
          <a:p>
            <a:r>
              <a:rPr lang="ru-RU" dirty="0" smtClean="0"/>
              <a:t>Хронические инфекции КИМТ</a:t>
            </a:r>
          </a:p>
          <a:p>
            <a:r>
              <a:rPr lang="ru-RU" dirty="0" smtClean="0"/>
              <a:t>Госпитализация в течение </a:t>
            </a:r>
            <a:r>
              <a:rPr lang="ru-RU" dirty="0" err="1" smtClean="0"/>
              <a:t>предыд</a:t>
            </a:r>
            <a:r>
              <a:rPr lang="ru-RU" dirty="0" smtClean="0"/>
              <a:t>. 3м-в</a:t>
            </a:r>
          </a:p>
          <a:p>
            <a:r>
              <a:rPr lang="ru-RU" dirty="0" smtClean="0"/>
              <a:t>Использование а/б в </a:t>
            </a:r>
            <a:r>
              <a:rPr lang="ru-RU" dirty="0" err="1" smtClean="0"/>
              <a:t>предыд</a:t>
            </a:r>
            <a:r>
              <a:rPr lang="ru-RU" dirty="0" smtClean="0"/>
              <a:t>. 3 </a:t>
            </a:r>
            <a:r>
              <a:rPr lang="ru-RU" dirty="0" err="1" smtClean="0"/>
              <a:t>м-в</a:t>
            </a:r>
            <a:endParaRPr lang="ru-RU" dirty="0" smtClean="0"/>
          </a:p>
          <a:p>
            <a:r>
              <a:rPr lang="ru-RU" dirty="0" smtClean="0"/>
              <a:t>Длительное пребывание в ОРИТ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571472" y="1500174"/>
            <a:ext cx="81439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913821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Микробиология вторичного  и третичного перитонита</a:t>
            </a: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2688" y="2024063"/>
            <a:ext cx="6648450" cy="3216275"/>
          </a:xfrm>
          <a:noFill/>
        </p:spPr>
      </p:pic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611188" y="1989138"/>
            <a:ext cx="79216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570663" y="6237288"/>
            <a:ext cx="2573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000" i="1">
                <a:solidFill>
                  <a:srgbClr val="FFFF00"/>
                </a:solidFill>
                <a:latin typeface="Times New Roman" pitchFamily="18" charset="0"/>
              </a:rPr>
              <a:t>A.Nathens, et all, 1998</a:t>
            </a:r>
            <a:r>
              <a:rPr lang="en-US" sz="2000">
                <a:solidFill>
                  <a:srgbClr val="FFFFFF"/>
                </a:solidFill>
                <a:latin typeface="Times New Roman" pitchFamily="18" charset="0"/>
              </a:rPr>
              <a:t> </a:t>
            </a:r>
            <a:endParaRPr lang="ru-RU" sz="20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4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24" y="1052736"/>
            <a:ext cx="473584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Хирургические инфекции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212976"/>
            <a:ext cx="253326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Неосложненные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3140968"/>
            <a:ext cx="244827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О</a:t>
            </a:r>
            <a:r>
              <a:rPr lang="ru-RU" sz="2400" dirty="0" smtClean="0"/>
              <a:t>сложненные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077072"/>
            <a:ext cx="432048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3366FF"/>
                </a:solidFill>
              </a:rPr>
              <a:t>Требуют однократной хирургической санации и профилактического введения антимикробных препаратов</a:t>
            </a:r>
            <a:endParaRPr lang="en-US" i="1" dirty="0">
              <a:solidFill>
                <a:srgbClr val="3366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4077072"/>
            <a:ext cx="3796861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3366FF"/>
                </a:solidFill>
              </a:rPr>
              <a:t>Требуют многократной хирургической санации, антимикробной терапии и мероприятий интенсивной терапии</a:t>
            </a:r>
            <a:endParaRPr lang="en-US" i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23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Чувствительность Гр- нозокомиальных патогенов</a:t>
            </a:r>
          </a:p>
        </p:txBody>
      </p:sp>
      <p:graphicFrame>
        <p:nvGraphicFramePr>
          <p:cNvPr id="7170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71544337"/>
              </p:ext>
            </p:extLst>
          </p:nvPr>
        </p:nvGraphicFramePr>
        <p:xfrm>
          <a:off x="539750" y="1557338"/>
          <a:ext cx="8355013" cy="425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hart" r:id="rId3" imgW="7772400" imgH="3962400" progId="MSGraph.Chart.8">
                  <p:embed followColorScheme="full"/>
                </p:oleObj>
              </mc:Choice>
              <mc:Fallback>
                <p:oleObj name="Chart" r:id="rId3" imgW="7772400" imgH="39624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557338"/>
                        <a:ext cx="8355013" cy="425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FAA26D3D-D897-4be2-8F04-BA451C77F1D7}">
                          <ma14:placeholderFlag xmlns:ma14="http://schemas.microsoft.com/office/mac/drawingml/2011/main" val="1"/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5797550" y="6491288"/>
            <a:ext cx="3336683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 dirty="0" smtClean="0">
                <a:solidFill>
                  <a:srgbClr val="FFFF00"/>
                </a:solidFill>
                <a:latin typeface="Times New Roman" pitchFamily="18" charset="0"/>
              </a:rPr>
              <a:t>Л.</a:t>
            </a:r>
            <a:r>
              <a:rPr lang="en-US" i="1" smtClean="0">
                <a:solidFill>
                  <a:srgbClr val="FFFF00"/>
                </a:solidFill>
                <a:latin typeface="Times New Roman" pitchFamily="18" charset="0"/>
              </a:rPr>
              <a:t>C</a:t>
            </a:r>
            <a:r>
              <a:rPr lang="ru-RU" i="1" smtClean="0">
                <a:solidFill>
                  <a:srgbClr val="FFFF00"/>
                </a:solidFill>
                <a:latin typeface="Times New Roman" pitchFamily="18" charset="0"/>
              </a:rPr>
              <a:t>.</a:t>
            </a:r>
            <a:r>
              <a:rPr lang="ru-RU" i="1" dirty="0" err="1" smtClean="0">
                <a:solidFill>
                  <a:srgbClr val="FFFF00"/>
                </a:solidFill>
                <a:latin typeface="Times New Roman" pitchFamily="18" charset="0"/>
              </a:rPr>
              <a:t>Страчунский</a:t>
            </a:r>
            <a:r>
              <a:rPr lang="ru-RU" i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i="1" dirty="0">
                <a:solidFill>
                  <a:srgbClr val="FFFF00"/>
                </a:solidFill>
                <a:latin typeface="Times New Roman" pitchFamily="18" charset="0"/>
              </a:rPr>
              <a:t>и </a:t>
            </a:r>
            <a:r>
              <a:rPr lang="ru-RU" i="1" dirty="0" err="1">
                <a:solidFill>
                  <a:srgbClr val="FFFF00"/>
                </a:solidFill>
                <a:latin typeface="Times New Roman" pitchFamily="18" charset="0"/>
              </a:rPr>
              <a:t>соавт</a:t>
            </a:r>
            <a:r>
              <a:rPr lang="ru-RU" i="1" dirty="0">
                <a:solidFill>
                  <a:srgbClr val="FFFF00"/>
                </a:solidFill>
                <a:latin typeface="Times New Roman" pitchFamily="18" charset="0"/>
              </a:rPr>
              <a:t>. 2003</a:t>
            </a:r>
          </a:p>
        </p:txBody>
      </p:sp>
    </p:spTree>
    <p:extLst>
      <p:ext uri="{BB962C8B-B14F-4D97-AF65-F5344CB8AC3E}">
        <p14:creationId xmlns:p14="http://schemas.microsoft.com/office/powerpoint/2010/main" val="2250460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838200" y="1066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 sz="32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2879725" y="45910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32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032125" y="47434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32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3184525" y="48958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32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3336925" y="50482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endParaRPr lang="ru-RU" sz="3200">
              <a:solidFill>
                <a:srgbClr val="FFFFFF"/>
              </a:solidFill>
              <a:latin typeface="Times New Roman" pitchFamily="18" charset="0"/>
            </a:endParaRPr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157628"/>
              </p:ext>
            </p:extLst>
          </p:nvPr>
        </p:nvGraphicFramePr>
        <p:xfrm>
          <a:off x="323850" y="550863"/>
          <a:ext cx="7777163" cy="582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50863"/>
                        <a:ext cx="7777163" cy="582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1600200" y="0"/>
            <a:ext cx="5900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000" b="1">
                <a:solidFill>
                  <a:srgbClr val="FFFFFF"/>
                </a:solidFill>
                <a:latin typeface="Times New Roman" pitchFamily="18" charset="0"/>
              </a:rPr>
              <a:t>Возбудители перитонита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5845175" y="5229225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solidFill>
                  <a:srgbClr val="FFFF00"/>
                </a:solidFill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74889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1002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338006"/>
              </p:ext>
            </p:extLst>
          </p:nvPr>
        </p:nvGraphicFramePr>
        <p:xfrm>
          <a:off x="755650" y="1123950"/>
          <a:ext cx="7191375" cy="427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Chart" r:id="rId5" imgW="7200900" imgH="4279900" progId="MSGraph.Chart.8">
                  <p:embed followColorScheme="full"/>
                </p:oleObj>
              </mc:Choice>
              <mc:Fallback>
                <p:oleObj name="Chart" r:id="rId5" imgW="7200900" imgH="42799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123950"/>
                        <a:ext cx="7191375" cy="427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95250"/>
            <a:ext cx="7694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Чувствительность </a:t>
            </a:r>
            <a:r>
              <a:rPr lang="en-US" sz="3200" i="1">
                <a:solidFill>
                  <a:srgbClr val="FFFFFF"/>
                </a:solidFill>
                <a:latin typeface="Times New Roman" pitchFamily="18" charset="0"/>
              </a:rPr>
              <a:t>E.coli</a:t>
            </a:r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845175" y="5229225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solidFill>
                  <a:srgbClr val="FFFF00"/>
                </a:solidFill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4248657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12549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406118"/>
              </p:ext>
            </p:extLst>
          </p:nvPr>
        </p:nvGraphicFramePr>
        <p:xfrm>
          <a:off x="398463" y="1050925"/>
          <a:ext cx="8491537" cy="439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Chart" r:id="rId5" imgW="7899400" imgH="5511800" progId="MSGraph.Chart.8">
                  <p:embed followColorScheme="full"/>
                </p:oleObj>
              </mc:Choice>
              <mc:Fallback>
                <p:oleObj name="Chart" r:id="rId5" imgW="7899400" imgH="55118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63" y="1050925"/>
                        <a:ext cx="8491537" cy="439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98525" y="95250"/>
            <a:ext cx="62563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Чувствительность </a:t>
            </a:r>
            <a:r>
              <a:rPr lang="en-US" sz="3200" i="1">
                <a:solidFill>
                  <a:srgbClr val="FFFFFF"/>
                </a:solidFill>
                <a:latin typeface="Times New Roman" pitchFamily="18" charset="0"/>
              </a:rPr>
              <a:t>Klebsiella spec.</a:t>
            </a:r>
          </a:p>
          <a:p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845175" y="5949950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solidFill>
                  <a:srgbClr val="FFFF00"/>
                </a:solidFill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038984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91870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820228"/>
              </p:ext>
            </p:extLst>
          </p:nvPr>
        </p:nvGraphicFramePr>
        <p:xfrm>
          <a:off x="604838" y="1149350"/>
          <a:ext cx="8453437" cy="430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Chart" r:id="rId5" imgW="8458200" imgH="4305300" progId="MSGraph.Chart.8">
                  <p:embed followColorScheme="full"/>
                </p:oleObj>
              </mc:Choice>
              <mc:Fallback>
                <p:oleObj name="Chart" r:id="rId5" imgW="8458200" imgH="43053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149350"/>
                        <a:ext cx="8453437" cy="430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77838" y="95250"/>
            <a:ext cx="7091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Чувствительность </a:t>
            </a:r>
            <a:r>
              <a:rPr lang="en-US" sz="3200" i="1">
                <a:solidFill>
                  <a:srgbClr val="FFFFFF"/>
                </a:solidFill>
                <a:latin typeface="Times New Roman" pitchFamily="18" charset="0"/>
              </a:rPr>
              <a:t>Pseudomonas aerug.</a:t>
            </a:r>
          </a:p>
          <a:p>
            <a:r>
              <a:rPr lang="ru-RU" sz="3200" i="1">
                <a:solidFill>
                  <a:srgbClr val="FFFFFF"/>
                </a:solidFill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845175" y="5876925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solidFill>
                  <a:srgbClr val="FFFF00"/>
                </a:solidFill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057099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2696"/>
            <a:ext cx="9144000" cy="40123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5733256"/>
            <a:ext cx="3683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88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142875"/>
            <a:ext cx="4286250" cy="71437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</a:t>
            </a:r>
            <a:r>
              <a:rPr lang="en-US" sz="3600" b="1" dirty="0" smtClean="0"/>
              <a:t>MRSA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1800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180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4704" y="1643050"/>
            <a:ext cx="8474671" cy="4833950"/>
          </a:xfrm>
          <a:prstGeom prst="rect">
            <a:avLst/>
          </a:prstGeom>
          <a:noFill/>
        </p:spPr>
      </p:pic>
      <p:pic>
        <p:nvPicPr>
          <p:cNvPr id="2662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000372"/>
            <a:ext cx="74009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143248"/>
            <a:ext cx="6191263" cy="352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27624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-0.05255 L -0.28194 -0.43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91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6624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50" name="Object 2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4676453"/>
              </p:ext>
            </p:extLst>
          </p:nvPr>
        </p:nvGraphicFramePr>
        <p:xfrm>
          <a:off x="193675" y="1504950"/>
          <a:ext cx="8791575" cy="500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Chart" r:id="rId3" imgW="7797800" imgH="5283200" progId="MSGraph.Chart.8">
                  <p:embed followColorScheme="full"/>
                </p:oleObj>
              </mc:Choice>
              <mc:Fallback>
                <p:oleObj name="Chart" r:id="rId3" imgW="7797800" imgH="528320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1504950"/>
                        <a:ext cx="8791575" cy="500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MRSA </a:t>
            </a:r>
            <a:r>
              <a:rPr lang="ru-RU" dirty="0" smtClean="0"/>
              <a:t> в Великобритании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382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51852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567305"/>
              </p:ext>
            </p:extLst>
          </p:nvPr>
        </p:nvGraphicFramePr>
        <p:xfrm>
          <a:off x="684213" y="1123950"/>
          <a:ext cx="7191375" cy="427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Chart" r:id="rId5" imgW="7200900" imgH="4279900" progId="MSGraph.Chart.8">
                  <p:embed followColorScheme="full"/>
                </p:oleObj>
              </mc:Choice>
              <mc:Fallback>
                <p:oleObj name="Chart" r:id="rId5" imgW="7200900" imgH="42799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123950"/>
                        <a:ext cx="7191375" cy="427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95250"/>
            <a:ext cx="7694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 i="1" dirty="0">
                <a:latin typeface="Times New Roman" pitchFamily="18" charset="0"/>
              </a:rPr>
              <a:t>Чувствительность </a:t>
            </a:r>
            <a:r>
              <a:rPr lang="en-US" sz="3200" i="1" dirty="0" err="1">
                <a:latin typeface="Times New Roman" pitchFamily="18" charset="0"/>
              </a:rPr>
              <a:t>E.coli</a:t>
            </a:r>
            <a:r>
              <a:rPr lang="ru-RU" sz="3200" i="1" dirty="0"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845175" y="5877272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 dirty="0"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71158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b="1" dirty="0" smtClean="0"/>
              <a:t>БЛРС</a:t>
            </a:r>
            <a:r>
              <a:rPr lang="ru-RU" dirty="0" smtClean="0"/>
              <a:t> и </a:t>
            </a:r>
            <a:r>
              <a:rPr lang="en-US" i="1" dirty="0" err="1" smtClean="0"/>
              <a:t>E.coli</a:t>
            </a:r>
            <a:endParaRPr lang="ru-RU" i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447800"/>
            <a:ext cx="8458200" cy="5257800"/>
          </a:xfrm>
          <a:prstGeom prst="rect">
            <a:avLst/>
          </a:prstGeom>
          <a:noFill/>
        </p:spPr>
      </p:pic>
      <p:pic>
        <p:nvPicPr>
          <p:cNvPr id="3614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429000"/>
            <a:ext cx="5553071" cy="324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14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143248"/>
            <a:ext cx="68103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3332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77457E-6 L 0.27188 -0.272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-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58382E-6 L -0.23629 -0.38821 " pathEditMode="relative" ptsTypes="AA">
                                      <p:cBhvr>
                                        <p:cTn id="18" dur="2000" fill="hold"/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6147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980728"/>
            <a:ext cx="540060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atin typeface="+mn-lt"/>
              </a:rPr>
              <a:t>Интраабдоминальные</a:t>
            </a:r>
            <a:r>
              <a:rPr lang="ru-RU" sz="3600" b="1" dirty="0" smtClean="0">
                <a:latin typeface="+mn-lt"/>
              </a:rPr>
              <a:t> инфекции</a:t>
            </a:r>
            <a:endParaRPr lang="ru-RU" sz="36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4797152"/>
            <a:ext cx="3456384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Осложненные ИАИ</a:t>
            </a:r>
            <a:endParaRPr lang="ru-RU" sz="32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3501008"/>
            <a:ext cx="3672408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+mn-lt"/>
              </a:rPr>
              <a:t>Неосложненные</a:t>
            </a:r>
            <a:r>
              <a:rPr lang="ru-RU" sz="3200" b="1" dirty="0" smtClean="0">
                <a:latin typeface="+mn-lt"/>
              </a:rPr>
              <a:t> ИАИ</a:t>
            </a:r>
            <a:endParaRPr lang="ru-RU" sz="3200" b="1" dirty="0">
              <a:latin typeface="+mn-lt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 rot="5400000">
            <a:off x="2339752" y="2780928"/>
            <a:ext cx="2160240" cy="14401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" name="Прямая со стрелкой 7"/>
          <p:cNvCxnSpPr/>
          <p:nvPr/>
        </p:nvCxnSpPr>
        <p:spPr bwMode="auto">
          <a:xfrm>
            <a:off x="4716016" y="2276872"/>
            <a:ext cx="2160240" cy="11521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709836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75043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051460"/>
              </p:ext>
            </p:extLst>
          </p:nvPr>
        </p:nvGraphicFramePr>
        <p:xfrm>
          <a:off x="398463" y="1050925"/>
          <a:ext cx="8491537" cy="439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Chart" r:id="rId5" imgW="7899400" imgH="5511800" progId="MSGraph.Chart.8">
                  <p:embed followColorScheme="full"/>
                </p:oleObj>
              </mc:Choice>
              <mc:Fallback>
                <p:oleObj name="Chart" r:id="rId5" imgW="7899400" imgH="55118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63" y="1050925"/>
                        <a:ext cx="8491537" cy="439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619672" y="0"/>
            <a:ext cx="62563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i="1" dirty="0">
                <a:latin typeface="Times New Roman" pitchFamily="18" charset="0"/>
              </a:rPr>
              <a:t>Чувствительность </a:t>
            </a:r>
            <a:r>
              <a:rPr lang="en-US" sz="3200" i="1" dirty="0" err="1">
                <a:latin typeface="Times New Roman" pitchFamily="18" charset="0"/>
              </a:rPr>
              <a:t>Klebsiella</a:t>
            </a:r>
            <a:r>
              <a:rPr lang="en-US" sz="3200" i="1" dirty="0">
                <a:latin typeface="Times New Roman" pitchFamily="18" charset="0"/>
              </a:rPr>
              <a:t> spec.</a:t>
            </a:r>
          </a:p>
          <a:p>
            <a:pPr algn="ctr"/>
            <a:r>
              <a:rPr lang="ru-RU" sz="3200" i="1" dirty="0"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845175" y="5949950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564610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i="1" dirty="0" err="1" smtClean="0"/>
              <a:t>Kl.pneumoniae</a:t>
            </a:r>
            <a:endParaRPr lang="ru-RU" i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" y="2057400"/>
            <a:ext cx="8839200" cy="4495800"/>
          </a:xfrm>
          <a:prstGeom prst="rect">
            <a:avLst/>
          </a:prstGeom>
          <a:noFill/>
        </p:spPr>
      </p:pic>
      <p:pic>
        <p:nvPicPr>
          <p:cNvPr id="3624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305" y="3429000"/>
            <a:ext cx="610520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25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143248"/>
            <a:ext cx="67246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09903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78035E-7 L -0.2441 -0.40901 " pathEditMode="relative" ptsTypes="AA">
                                      <p:cBhvr>
                                        <p:cTn id="18" dur="2000" fill="hold"/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6249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>
                <a:latin typeface="Calibri" charset="0"/>
              </a:rPr>
              <a:t>Phenotypes</a:t>
            </a:r>
            <a:r>
              <a:rPr lang="ru-RU" sz="2800">
                <a:latin typeface="Calibri" charset="0"/>
              </a:rPr>
              <a:t> </a:t>
            </a:r>
            <a:r>
              <a:rPr lang="en-US" sz="2800" i="1">
                <a:latin typeface="Calibri" charset="0"/>
              </a:rPr>
              <a:t>K. pneumoniae </a:t>
            </a:r>
            <a:r>
              <a:rPr lang="en-US" sz="2800">
                <a:latin typeface="Calibri" charset="0"/>
              </a:rPr>
              <a:t>ST340</a:t>
            </a:r>
            <a:r>
              <a:rPr lang="en-US" sz="2800" i="1">
                <a:latin typeface="Calibri" charset="0"/>
              </a:rPr>
              <a:t> </a:t>
            </a:r>
            <a:r>
              <a:rPr lang="en-US" sz="2800">
                <a:latin typeface="Calibri" charset="0"/>
              </a:rPr>
              <a:t>NDM</a:t>
            </a:r>
            <a:r>
              <a:rPr lang="ru-RU" sz="2800">
                <a:latin typeface="Calibri" charset="0"/>
              </a:rPr>
              <a:t>-1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8313" y="1125538"/>
          <a:ext cx="8229600" cy="5391150"/>
        </p:xfrm>
        <a:graphic>
          <a:graphicData uri="http://schemas.openxmlformats.org/drawingml/2006/table">
            <a:tbl>
              <a:tblPr/>
              <a:tblGrid>
                <a:gridCol w="3609975"/>
                <a:gridCol w="2449512"/>
                <a:gridCol w="2170113"/>
              </a:tblGrid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Antibiotic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(n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=5)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(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n=4)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Cefotaxime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&gt;128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Cefepime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&gt;128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Cefepime/clavulanate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&gt;128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Aztreonam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0.12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Imipenem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Meropenem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Gentamicin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&gt;128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Amikacin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 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&gt;128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Ciprofloxacin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&gt;256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&gt;256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Tigecycline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0.12 – 0.25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0.12 – 0.25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Polymyxin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0.015 – 0.25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0.015 – 0.25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Hodge Test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+3/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MALDI-TOF MS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+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Travelling abroad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No data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95" name="TextBox 1"/>
          <p:cNvSpPr txBox="1">
            <a:spLocks noChangeArrowheads="1"/>
          </p:cNvSpPr>
          <p:nvPr/>
        </p:nvSpPr>
        <p:spPr bwMode="auto">
          <a:xfrm>
            <a:off x="5003800" y="6505575"/>
            <a:ext cx="3206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i="1"/>
              <a:t>V.Ageevetz et al, ECCMID, 2013</a:t>
            </a:r>
          </a:p>
        </p:txBody>
      </p:sp>
      <p:sp>
        <p:nvSpPr>
          <p:cNvPr id="3" name="Oval 2"/>
          <p:cNvSpPr/>
          <p:nvPr/>
        </p:nvSpPr>
        <p:spPr>
          <a:xfrm>
            <a:off x="5580063" y="5876925"/>
            <a:ext cx="1439862" cy="720725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36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74131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Chart" r:id="rId3" imgW="6096000" imgH="4064000" progId="MSGraph.Chart.8">
                  <p:embed followColorScheme="full"/>
                </p:oleObj>
              </mc:Choice>
              <mc:Fallback>
                <p:oleObj name="Chart" r:id="rId3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684035"/>
              </p:ext>
            </p:extLst>
          </p:nvPr>
        </p:nvGraphicFramePr>
        <p:xfrm>
          <a:off x="604838" y="1149350"/>
          <a:ext cx="8453437" cy="430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Chart" r:id="rId5" imgW="8458200" imgH="4305300" progId="MSGraph.Chart.8">
                  <p:embed followColorScheme="full"/>
                </p:oleObj>
              </mc:Choice>
              <mc:Fallback>
                <p:oleObj name="Chart" r:id="rId5" imgW="8458200" imgH="43053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1149350"/>
                        <a:ext cx="8453437" cy="430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403648" y="0"/>
            <a:ext cx="7091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i="1" dirty="0">
                <a:latin typeface="Times New Roman" pitchFamily="18" charset="0"/>
              </a:rPr>
              <a:t>Чувствительность </a:t>
            </a:r>
            <a:r>
              <a:rPr lang="en-US" sz="3200" i="1" dirty="0">
                <a:latin typeface="Times New Roman" pitchFamily="18" charset="0"/>
              </a:rPr>
              <a:t>Pseudomonas </a:t>
            </a:r>
            <a:r>
              <a:rPr lang="en-US" sz="3200" i="1" dirty="0" err="1">
                <a:latin typeface="Times New Roman" pitchFamily="18" charset="0"/>
              </a:rPr>
              <a:t>aerug</a:t>
            </a:r>
            <a:r>
              <a:rPr lang="en-US" sz="3200" i="1" dirty="0">
                <a:latin typeface="Times New Roman" pitchFamily="18" charset="0"/>
              </a:rPr>
              <a:t>.</a:t>
            </a:r>
          </a:p>
          <a:p>
            <a:pPr algn="ctr"/>
            <a:r>
              <a:rPr lang="ru-RU" sz="3200" i="1" dirty="0">
                <a:latin typeface="Times New Roman" pitchFamily="18" charset="0"/>
              </a:rPr>
              <a:t> к антибиотикам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845175" y="5876925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i="1">
                <a:latin typeface="Times New Roman" pitchFamily="18" charset="0"/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796725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676400"/>
            <a:ext cx="8839200" cy="5181600"/>
          </a:xfrm>
          <a:prstGeom prst="rect">
            <a:avLst/>
          </a:prstGeom>
          <a:noFill/>
        </p:spPr>
      </p:pic>
      <p:pic>
        <p:nvPicPr>
          <p:cNvPr id="3635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429000"/>
            <a:ext cx="6581775" cy="304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35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143248"/>
            <a:ext cx="67151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en-US" dirty="0" err="1" smtClean="0"/>
              <a:t>Ps.aeruginosae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856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89017E-6 L 0.23541 -0.3003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1676E-6 L -0.23681 -0.379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19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635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Ac.baumani</a:t>
            </a:r>
            <a:endParaRPr lang="ru-RU" dirty="0"/>
          </a:p>
        </p:txBody>
      </p:sp>
      <p:pic>
        <p:nvPicPr>
          <p:cNvPr id="445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57364"/>
            <a:ext cx="88773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5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86058"/>
            <a:ext cx="7591422" cy="3790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3145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454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20469 -0.2567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-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«Сложный» пациент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3356992"/>
            <a:ext cx="3426239" cy="1015663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Кто это?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4008431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«Сложный» пациент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700808"/>
            <a:ext cx="7488832" cy="397031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Пациент с прогрессирующим инфекционным процессом, у которого сложно с достаточной уверенностью предсказать возбудителя и его чувствительность к антимикробным препаратам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42886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«Сложный» пациент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I </a:t>
            </a:r>
            <a:r>
              <a:rPr lang="ru-RU" sz="3200" dirty="0" smtClean="0"/>
              <a:t>группа</a:t>
            </a:r>
          </a:p>
          <a:p>
            <a:pPr marL="742950" lvl="2" indent="-342900"/>
            <a:r>
              <a:rPr lang="ru-RU" sz="2800" dirty="0" smtClean="0"/>
              <a:t>Возраст от 18 до 65 лет, не имевшие контакта с СЗ </a:t>
            </a:r>
            <a:r>
              <a:rPr lang="ru-RU" sz="2800" dirty="0"/>
              <a:t>посл. 3 м-</a:t>
            </a:r>
            <a:r>
              <a:rPr lang="ru-RU" sz="2800" dirty="0" err="1" smtClean="0"/>
              <a:t>ца</a:t>
            </a:r>
            <a:endParaRPr lang="ru-RU" sz="2800" dirty="0" smtClean="0"/>
          </a:p>
          <a:p>
            <a:r>
              <a:rPr lang="en-US" sz="3600" dirty="0" smtClean="0"/>
              <a:t>II</a:t>
            </a:r>
            <a:r>
              <a:rPr lang="ru-RU" sz="3600" dirty="0" smtClean="0"/>
              <a:t> группа</a:t>
            </a:r>
          </a:p>
          <a:p>
            <a:pPr lvl="1"/>
            <a:r>
              <a:rPr lang="ru-RU" sz="3200" dirty="0" smtClean="0"/>
              <a:t>Имевшие контакт с СЗ в посл. 3 м-</a:t>
            </a:r>
            <a:r>
              <a:rPr lang="ru-RU" sz="3200" dirty="0" err="1" smtClean="0"/>
              <a:t>ца</a:t>
            </a:r>
            <a:endParaRPr lang="ru-RU" sz="3200" dirty="0" smtClean="0"/>
          </a:p>
          <a:p>
            <a:pPr lvl="1"/>
            <a:r>
              <a:rPr lang="ru-RU" sz="3200" dirty="0" smtClean="0"/>
              <a:t>Возраст свыше 65 лет</a:t>
            </a:r>
          </a:p>
          <a:p>
            <a:pPr lvl="1"/>
            <a:r>
              <a:rPr lang="ru-RU" sz="3200" dirty="0" smtClean="0"/>
              <a:t>Наличие хронических заболеваний</a:t>
            </a:r>
          </a:p>
          <a:p>
            <a:r>
              <a:rPr lang="en-US" sz="3600" dirty="0" smtClean="0"/>
              <a:t>III </a:t>
            </a:r>
            <a:r>
              <a:rPr lang="ru-RU" sz="3600" dirty="0" smtClean="0"/>
              <a:t>группа</a:t>
            </a:r>
          </a:p>
          <a:p>
            <a:pPr lvl="1"/>
            <a:r>
              <a:rPr lang="ru-RU" sz="3200" dirty="0" smtClean="0"/>
              <a:t>Находящиеся в стационаре</a:t>
            </a:r>
          </a:p>
        </p:txBody>
      </p:sp>
    </p:spTree>
    <p:extLst>
      <p:ext uri="{BB962C8B-B14F-4D97-AF65-F5344CB8AC3E}">
        <p14:creationId xmlns:p14="http://schemas.microsoft.com/office/powerpoint/2010/main" val="63930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«Сложный» </a:t>
            </a:r>
            <a:r>
              <a:rPr lang="ru-RU" b="1" dirty="0" smtClean="0">
                <a:solidFill>
                  <a:srgbClr val="FF0000"/>
                </a:solidFill>
              </a:rPr>
              <a:t>пациент-портрет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852936"/>
            <a:ext cx="8219256" cy="266429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lvl="1" indent="0" algn="ctr">
              <a:buNone/>
            </a:pPr>
            <a:r>
              <a:rPr lang="ru-RU" sz="4000" b="1" dirty="0" smtClean="0"/>
              <a:t>Пациенты </a:t>
            </a:r>
            <a:r>
              <a:rPr lang="en-US" sz="4000" b="1" dirty="0" smtClean="0"/>
              <a:t>II-III </a:t>
            </a:r>
            <a:r>
              <a:rPr lang="ru-RU" sz="4000" b="1" dirty="0" smtClean="0"/>
              <a:t>группы, у которых высока вероятность наличия возбудителей с факторами резистентности</a:t>
            </a:r>
          </a:p>
        </p:txBody>
      </p:sp>
    </p:spTree>
    <p:extLst>
      <p:ext uri="{BB962C8B-B14F-4D97-AF65-F5344CB8AC3E}">
        <p14:creationId xmlns:p14="http://schemas.microsoft.com/office/powerpoint/2010/main" val="1084889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554461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Осложненные ИАИ</a:t>
            </a:r>
            <a:endParaRPr lang="ru-RU" sz="32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2996952"/>
            <a:ext cx="6768752" cy="2862322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/>
              <a:t>Интраабдоминальные</a:t>
            </a:r>
            <a:r>
              <a:rPr lang="ru-RU" sz="3600" dirty="0" smtClean="0"/>
              <a:t> инфекции, сопровождающиеся местным или распространенным перитонитом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6893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атология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Осложненные инфекции кожи и мягких тканей</a:t>
            </a:r>
          </a:p>
          <a:p>
            <a:r>
              <a:rPr lang="ru-RU" dirty="0" smtClean="0"/>
              <a:t>Осложненные </a:t>
            </a:r>
            <a:r>
              <a:rPr lang="ru-RU" dirty="0" err="1" smtClean="0"/>
              <a:t>интраабдоминальные</a:t>
            </a:r>
            <a:r>
              <a:rPr lang="ru-RU" dirty="0" smtClean="0"/>
              <a:t> инфекции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335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Классификация </a:t>
            </a:r>
            <a:r>
              <a:rPr lang="en-US" b="1" dirty="0" smtClean="0">
                <a:solidFill>
                  <a:srgbClr val="FF0000"/>
                </a:solidFill>
              </a:rPr>
              <a:t>FDA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Неосложненные</a:t>
            </a:r>
            <a:r>
              <a:rPr lang="ru-RU" dirty="0" smtClean="0"/>
              <a:t> (</a:t>
            </a:r>
            <a:r>
              <a:rPr lang="ru-RU" dirty="0" err="1" smtClean="0"/>
              <a:t>Гр+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Поверхностные инфекции</a:t>
            </a:r>
          </a:p>
          <a:p>
            <a:pPr lvl="1"/>
            <a:r>
              <a:rPr lang="ru-RU" dirty="0" smtClean="0"/>
              <a:t>Абсцессы</a:t>
            </a:r>
          </a:p>
          <a:p>
            <a:pPr lvl="1"/>
            <a:r>
              <a:rPr lang="ru-RU" dirty="0" smtClean="0"/>
              <a:t>Фурункулы</a:t>
            </a:r>
          </a:p>
          <a:p>
            <a:pPr lvl="1"/>
            <a:r>
              <a:rPr lang="ru-RU" dirty="0" smtClean="0"/>
              <a:t>Импетиго</a:t>
            </a:r>
          </a:p>
          <a:p>
            <a:pPr lvl="1"/>
            <a:r>
              <a:rPr lang="ru-RU" dirty="0" err="1" smtClean="0"/>
              <a:t>Эризепелас</a:t>
            </a:r>
            <a:r>
              <a:rPr lang="ru-RU" dirty="0" smtClean="0"/>
              <a:t> (Рожа)</a:t>
            </a:r>
          </a:p>
          <a:p>
            <a:pPr lvl="1"/>
            <a:r>
              <a:rPr lang="ru-RU" dirty="0" smtClean="0"/>
              <a:t>Целлюлит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Осложненные (</a:t>
            </a:r>
            <a:r>
              <a:rPr lang="ru-RU" dirty="0" err="1" smtClean="0"/>
              <a:t>Гр+</a:t>
            </a:r>
            <a:r>
              <a:rPr lang="ru-RU" dirty="0" smtClean="0"/>
              <a:t> и Гр-)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Глубокие инфекции м.т.</a:t>
            </a:r>
          </a:p>
          <a:p>
            <a:pPr lvl="2"/>
            <a:r>
              <a:rPr lang="ru-RU" dirty="0" smtClean="0"/>
              <a:t>Инфицированные язвы</a:t>
            </a:r>
          </a:p>
          <a:p>
            <a:pPr lvl="2"/>
            <a:r>
              <a:rPr lang="ru-RU" dirty="0" smtClean="0"/>
              <a:t>Инфицированные ожоги</a:t>
            </a:r>
          </a:p>
          <a:p>
            <a:pPr lvl="2"/>
            <a:r>
              <a:rPr lang="ru-RU" dirty="0" smtClean="0"/>
              <a:t>Большие абсцессы</a:t>
            </a:r>
          </a:p>
          <a:p>
            <a:pPr lvl="2"/>
            <a:r>
              <a:rPr lang="ru-RU" dirty="0" smtClean="0"/>
              <a:t>Некротизирующий целлюлит</a:t>
            </a:r>
          </a:p>
          <a:p>
            <a:pPr lvl="2"/>
            <a:r>
              <a:rPr lang="ru-RU" dirty="0" smtClean="0"/>
              <a:t>Некротизирующий фасциит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 rot="10800000">
            <a:off x="1000100" y="4857760"/>
            <a:ext cx="2928958" cy="1857388"/>
          </a:xfrm>
          <a:prstGeom prst="wedgeRoundRectCallout">
            <a:avLst>
              <a:gd name="adj1" fmla="val -1635"/>
              <a:gd name="adj2" fmla="val 82234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4929198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C00000"/>
                </a:solidFill>
                <a:latin typeface="Times New Roman" pitchFamily="18" charset="0"/>
              </a:rPr>
              <a:t>Может быть излечено одним хирургическим вмешательством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 rot="10800000">
            <a:off x="4786314" y="5214950"/>
            <a:ext cx="2571768" cy="1428760"/>
          </a:xfrm>
          <a:prstGeom prst="wedgeRoundRectCallout">
            <a:avLst>
              <a:gd name="adj1" fmla="val -38222"/>
              <a:gd name="adj2" fmla="val 9667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5229200"/>
            <a:ext cx="2000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Требуются многократные операции, 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</a:rPr>
              <a:t>доп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 терапия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571472" y="1428736"/>
            <a:ext cx="76962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Классификация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981200"/>
            <a:ext cx="7467600" cy="411480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cs typeface="Times New Roman" pitchFamily="18" charset="0"/>
              </a:rPr>
              <a:t>I</a:t>
            </a:r>
            <a:r>
              <a:rPr lang="ru-RU" b="1" u="sng" dirty="0">
                <a:cs typeface="Times New Roman" pitchFamily="18" charset="0"/>
              </a:rPr>
              <a:t> уровень</a:t>
            </a:r>
            <a:r>
              <a:rPr lang="ru-RU" b="1" dirty="0">
                <a:cs typeface="Times New Roman" pitchFamily="18" charset="0"/>
              </a:rPr>
              <a:t> - </a:t>
            </a:r>
            <a:r>
              <a:rPr lang="ru-RU" sz="2800" b="1" dirty="0">
                <a:cs typeface="Times New Roman" pitchFamily="18" charset="0"/>
              </a:rPr>
              <a:t>поражение собственно кожи</a:t>
            </a:r>
            <a:endParaRPr lang="ru-RU" sz="2800" dirty="0"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cs typeface="Times New Roman" pitchFamily="18" charset="0"/>
              </a:rPr>
              <a:t>II</a:t>
            </a:r>
            <a:r>
              <a:rPr lang="ru-RU" b="1" u="sng" dirty="0">
                <a:cs typeface="Times New Roman" pitchFamily="18" charset="0"/>
              </a:rPr>
              <a:t> уровень</a:t>
            </a:r>
            <a:r>
              <a:rPr lang="ru-RU" b="1" dirty="0">
                <a:cs typeface="Times New Roman" pitchFamily="18" charset="0"/>
              </a:rPr>
              <a:t> - </a:t>
            </a:r>
            <a:r>
              <a:rPr lang="ru-RU" sz="2800" b="1" dirty="0">
                <a:cs typeface="Times New Roman" pitchFamily="18" charset="0"/>
              </a:rPr>
              <a:t>поражение подкожной клетчатки</a:t>
            </a:r>
            <a:endParaRPr lang="ru-RU" sz="2800" dirty="0"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cs typeface="Times New Roman" pitchFamily="18" charset="0"/>
              </a:rPr>
              <a:t>III</a:t>
            </a:r>
            <a:r>
              <a:rPr lang="ru-RU" b="1" u="sng" dirty="0">
                <a:cs typeface="Times New Roman" pitchFamily="18" charset="0"/>
              </a:rPr>
              <a:t> уровень</a:t>
            </a:r>
            <a:r>
              <a:rPr lang="ru-RU" b="1" dirty="0">
                <a:cs typeface="Times New Roman" pitchFamily="18" charset="0"/>
              </a:rPr>
              <a:t> - </a:t>
            </a:r>
            <a:r>
              <a:rPr lang="ru-RU" sz="2800" b="1" dirty="0">
                <a:cs typeface="Times New Roman" pitchFamily="18" charset="0"/>
              </a:rPr>
              <a:t>поражение поверхностной фасции</a:t>
            </a:r>
            <a:endParaRPr lang="ru-RU" sz="2800" b="1" dirty="0"/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cs typeface="Times New Roman" pitchFamily="18" charset="0"/>
              </a:rPr>
              <a:t>IV</a:t>
            </a:r>
            <a:r>
              <a:rPr lang="ru-RU" b="1" u="sng" dirty="0">
                <a:cs typeface="Times New Roman" pitchFamily="18" charset="0"/>
              </a:rPr>
              <a:t> уровень</a:t>
            </a:r>
            <a:r>
              <a:rPr lang="ru-RU" b="1" dirty="0">
                <a:cs typeface="Times New Roman" pitchFamily="18" charset="0"/>
              </a:rPr>
              <a:t> - </a:t>
            </a:r>
            <a:r>
              <a:rPr lang="ru-RU" sz="2800" b="1" dirty="0">
                <a:cs typeface="Times New Roman" pitchFamily="18" charset="0"/>
              </a:rPr>
              <a:t>поражение мышц и глубоких </a:t>
            </a:r>
            <a:r>
              <a:rPr lang="ru-RU" sz="2800" b="1" dirty="0" err="1">
                <a:cs typeface="Times New Roman" pitchFamily="18" charset="0"/>
              </a:rPr>
              <a:t>фасциальных</a:t>
            </a:r>
            <a:r>
              <a:rPr lang="ru-RU" sz="2800" b="1" dirty="0">
                <a:cs typeface="Times New Roman" pitchFamily="18" charset="0"/>
              </a:rPr>
              <a:t> структур</a:t>
            </a:r>
            <a:r>
              <a:rPr lang="ru-RU" dirty="0"/>
              <a:t> </a:t>
            </a:r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609600" y="1752600"/>
            <a:ext cx="76962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927725" y="6365875"/>
            <a:ext cx="2370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Ahrenholz</a:t>
            </a:r>
            <a:r>
              <a:rPr lang="en-US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DH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</a:rPr>
              <a:t>, 1987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Основные возбудители</a:t>
            </a:r>
            <a:endParaRPr lang="ru-RU" sz="3700" i="1">
              <a:solidFill>
                <a:schemeClr val="folHlink"/>
              </a:solidFill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Уровень 1 – </a:t>
            </a:r>
            <a:r>
              <a:rPr lang="en-US" i="1" dirty="0" err="1">
                <a:solidFill>
                  <a:srgbClr val="C00000"/>
                </a:solidFill>
              </a:rPr>
              <a:t>Str.pyogenes</a:t>
            </a:r>
            <a:endParaRPr lang="en-US" i="1" dirty="0">
              <a:solidFill>
                <a:srgbClr val="C00000"/>
              </a:solidFill>
            </a:endParaRPr>
          </a:p>
          <a:p>
            <a:r>
              <a:rPr lang="ru-RU" dirty="0"/>
              <a:t>Уровень 2 - </a:t>
            </a:r>
            <a:r>
              <a:rPr lang="en-US" i="1" dirty="0" err="1">
                <a:solidFill>
                  <a:srgbClr val="C00000"/>
                </a:solidFill>
              </a:rPr>
              <a:t>St.aureus</a:t>
            </a:r>
            <a:r>
              <a:rPr lang="ru-RU" i="1" dirty="0">
                <a:solidFill>
                  <a:srgbClr val="C00000"/>
                </a:solidFill>
              </a:rPr>
              <a:t>,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i="1" dirty="0" err="1">
                <a:solidFill>
                  <a:srgbClr val="C00000"/>
                </a:solidFill>
              </a:rPr>
              <a:t>Str.pyogenes</a:t>
            </a:r>
            <a:r>
              <a:rPr lang="en-US" i="1" dirty="0">
                <a:solidFill>
                  <a:srgbClr val="C00000"/>
                </a:solidFill>
              </a:rPr>
              <a:t> </a:t>
            </a:r>
          </a:p>
          <a:p>
            <a:r>
              <a:rPr lang="ru-RU" dirty="0"/>
              <a:t>Уровень 3 – </a:t>
            </a:r>
            <a:r>
              <a:rPr lang="ru-RU" dirty="0">
                <a:solidFill>
                  <a:srgbClr val="C00000"/>
                </a:solidFill>
              </a:rPr>
              <a:t>(Смешанная) </a:t>
            </a:r>
            <a:r>
              <a:rPr lang="en-US" i="1" dirty="0" err="1">
                <a:solidFill>
                  <a:srgbClr val="C00000"/>
                </a:solidFill>
              </a:rPr>
              <a:t>St.aureus</a:t>
            </a:r>
            <a:r>
              <a:rPr lang="en-US" i="1" dirty="0">
                <a:solidFill>
                  <a:srgbClr val="C00000"/>
                </a:solidFill>
              </a:rPr>
              <a:t>, </a:t>
            </a:r>
            <a:r>
              <a:rPr lang="en-US" i="1" dirty="0" err="1">
                <a:solidFill>
                  <a:srgbClr val="C00000"/>
                </a:solidFill>
              </a:rPr>
              <a:t>E.Coli</a:t>
            </a:r>
            <a:r>
              <a:rPr lang="en-US" i="1" dirty="0">
                <a:solidFill>
                  <a:srgbClr val="C00000"/>
                </a:solidFill>
              </a:rPr>
              <a:t>, </a:t>
            </a:r>
            <a:r>
              <a:rPr lang="en-US" i="1" dirty="0" err="1">
                <a:solidFill>
                  <a:srgbClr val="C00000"/>
                </a:solidFill>
              </a:rPr>
              <a:t>Pr.mirab</a:t>
            </a:r>
            <a:r>
              <a:rPr lang="en-US" i="1" dirty="0">
                <a:solidFill>
                  <a:srgbClr val="C00000"/>
                </a:solidFill>
              </a:rPr>
              <a:t>, </a:t>
            </a:r>
            <a:r>
              <a:rPr lang="en-US" i="1" dirty="0" err="1">
                <a:solidFill>
                  <a:srgbClr val="C00000"/>
                </a:solidFill>
              </a:rPr>
              <a:t>Ps.aerug</a:t>
            </a:r>
            <a:r>
              <a:rPr lang="en-US" i="1" dirty="0">
                <a:solidFill>
                  <a:srgbClr val="C00000"/>
                </a:solidFill>
              </a:rPr>
              <a:t>., </a:t>
            </a:r>
            <a:r>
              <a:rPr lang="en-US" i="1" dirty="0" err="1">
                <a:solidFill>
                  <a:srgbClr val="C00000"/>
                </a:solidFill>
              </a:rPr>
              <a:t>Enterobacter</a:t>
            </a:r>
            <a:r>
              <a:rPr lang="en-US" i="1" dirty="0">
                <a:solidFill>
                  <a:srgbClr val="C00000"/>
                </a:solidFill>
              </a:rPr>
              <a:t>, </a:t>
            </a:r>
            <a:r>
              <a:rPr lang="ru-RU" i="1" dirty="0">
                <a:solidFill>
                  <a:srgbClr val="C00000"/>
                </a:solidFill>
              </a:rPr>
              <a:t>Анаэробные возбудители</a:t>
            </a:r>
            <a:endParaRPr lang="en-US" i="1" dirty="0">
              <a:solidFill>
                <a:srgbClr val="C00000"/>
              </a:solidFill>
            </a:endParaRPr>
          </a:p>
          <a:p>
            <a:r>
              <a:rPr lang="ru-RU" dirty="0"/>
              <a:t>Уровень 4 – </a:t>
            </a:r>
            <a:r>
              <a:rPr lang="ru-RU" dirty="0">
                <a:solidFill>
                  <a:srgbClr val="C00000"/>
                </a:solidFill>
              </a:rPr>
              <a:t>(Смешанная) </a:t>
            </a:r>
            <a:r>
              <a:rPr lang="en-US" i="1" dirty="0" err="1">
                <a:solidFill>
                  <a:srgbClr val="C00000"/>
                </a:solidFill>
              </a:rPr>
              <a:t>B.fragilis</a:t>
            </a:r>
            <a:r>
              <a:rPr lang="en-US" i="1" dirty="0">
                <a:solidFill>
                  <a:srgbClr val="C00000"/>
                </a:solidFill>
              </a:rPr>
              <a:t>, Clostridium spp</a:t>
            </a:r>
            <a:r>
              <a:rPr lang="en-US" dirty="0">
                <a:solidFill>
                  <a:srgbClr val="C00000"/>
                </a:solidFill>
              </a:rPr>
              <a:t>. </a:t>
            </a:r>
            <a:r>
              <a:rPr lang="en-US" i="1" dirty="0" err="1">
                <a:solidFill>
                  <a:srgbClr val="C00000"/>
                </a:solidFill>
              </a:rPr>
              <a:t>St.aureus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66916" name="Line 4"/>
          <p:cNvSpPr>
            <a:spLocks noChangeShapeType="1"/>
          </p:cNvSpPr>
          <p:nvPr/>
        </p:nvSpPr>
        <p:spPr bwMode="auto">
          <a:xfrm>
            <a:off x="2627313" y="1484313"/>
            <a:ext cx="410368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2019300"/>
            <a:ext cx="76866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852936"/>
            <a:ext cx="9144000" cy="2974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5988E-6 3.39509E-6 L -0.24397 -0.23113 " pathEditMode="relative" ptsTypes="AA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404813"/>
            <a:ext cx="4608512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6"/>
            <a:ext cx="800819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214414" y="785794"/>
            <a:ext cx="7220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Основные возбудители ИКМТ - </a:t>
            </a:r>
            <a:r>
              <a:rPr lang="en-US" sz="2800" dirty="0" smtClean="0">
                <a:latin typeface="Comic Sans MS" pitchFamily="66" charset="0"/>
              </a:rPr>
              <a:t>SENTRY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09600"/>
            <a:ext cx="8568952" cy="1143000"/>
          </a:xfrm>
        </p:spPr>
        <p:txBody>
          <a:bodyPr/>
          <a:lstStyle/>
          <a:p>
            <a:r>
              <a:rPr lang="ru-RU" sz="3200" dirty="0" err="1" smtClean="0"/>
              <a:t>Тигециклин</a:t>
            </a:r>
            <a:r>
              <a:rPr lang="ru-RU" sz="3200" dirty="0" smtClean="0"/>
              <a:t> – </a:t>
            </a:r>
            <a:br>
              <a:rPr lang="ru-RU" sz="3200" dirty="0" smtClean="0"/>
            </a:br>
            <a:r>
              <a:rPr lang="ru-RU" sz="3200" dirty="0" smtClean="0"/>
              <a:t>представитель класса </a:t>
            </a:r>
            <a:r>
              <a:rPr lang="ru-RU" sz="3200" dirty="0" err="1" smtClean="0"/>
              <a:t>Глицилциклинов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2132856"/>
            <a:ext cx="8496944" cy="4464496"/>
          </a:xfrm>
        </p:spPr>
        <p:txBody>
          <a:bodyPr/>
          <a:lstStyle/>
          <a:p>
            <a:r>
              <a:rPr lang="ru-RU" sz="2800" dirty="0" smtClean="0"/>
              <a:t>Разрабатывался с целью преодоления основных механизмов </a:t>
            </a:r>
            <a:r>
              <a:rPr lang="ru-RU" sz="2800" dirty="0" err="1" smtClean="0"/>
              <a:t>резистентности</a:t>
            </a:r>
            <a:r>
              <a:rPr lang="ru-RU" sz="2800" dirty="0" smtClean="0"/>
              <a:t>, характерных для тетрациклинов</a:t>
            </a:r>
          </a:p>
          <a:p>
            <a:r>
              <a:rPr lang="ru-RU" sz="2800" dirty="0" smtClean="0"/>
              <a:t>Ингибирует синтез белка</a:t>
            </a:r>
          </a:p>
          <a:p>
            <a:r>
              <a:rPr lang="ru-RU" sz="2800" dirty="0" smtClean="0"/>
              <a:t>Обычно действует как </a:t>
            </a:r>
            <a:r>
              <a:rPr lang="ru-RU" sz="2800" dirty="0" err="1" smtClean="0"/>
              <a:t>бактериостатик</a:t>
            </a:r>
            <a:endParaRPr lang="ru-RU" sz="2800" dirty="0" smtClean="0"/>
          </a:p>
          <a:p>
            <a:r>
              <a:rPr lang="ru-RU" sz="2800" dirty="0" smtClean="0"/>
              <a:t>Обладает в 5 раз более высокой </a:t>
            </a:r>
            <a:r>
              <a:rPr lang="ru-RU" sz="2800" dirty="0" err="1" smtClean="0"/>
              <a:t>аффиностью</a:t>
            </a:r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863563" cy="4627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1129" y="836712"/>
            <a:ext cx="6892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Механизм действия </a:t>
            </a:r>
            <a:r>
              <a:rPr lang="ru-RU" sz="3200" b="1" dirty="0" err="1" smtClean="0"/>
              <a:t>тигециклина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8880"/>
            <a:ext cx="71342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Тигециклин</a:t>
            </a:r>
            <a:r>
              <a:rPr lang="ru-RU" dirty="0" smtClean="0"/>
              <a:t> и </a:t>
            </a:r>
            <a:r>
              <a:rPr lang="ru-RU" dirty="0" err="1" smtClean="0"/>
              <a:t>Ванко+Азтреонам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>
                <a:solidFill>
                  <a:srgbClr val="FF0000"/>
                </a:solidFill>
              </a:rPr>
              <a:t>епсис – Доказательная Терапия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" t="-702" r="232" b="-165"/>
          <a:stretch/>
        </p:blipFill>
        <p:spPr bwMode="auto">
          <a:xfrm>
            <a:off x="493188" y="3069917"/>
            <a:ext cx="8174578" cy="157811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5085184"/>
            <a:ext cx="252028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>Контроль за очагом инфекции</a:t>
            </a:r>
            <a:endParaRPr lang="en-US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5517232"/>
            <a:ext cx="30212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</a:rPr>
              <a:t>Антимикробная терапия</a:t>
            </a:r>
            <a:endParaRPr lang="en-US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6021288"/>
            <a:ext cx="308864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 err="1" smtClean="0">
                <a:solidFill>
                  <a:srgbClr val="0000FF"/>
                </a:solidFill>
              </a:rPr>
              <a:t>Инфузионная</a:t>
            </a:r>
            <a:r>
              <a:rPr lang="ru-RU" i="1" dirty="0" smtClean="0">
                <a:solidFill>
                  <a:srgbClr val="0000FF"/>
                </a:solidFill>
              </a:rPr>
              <a:t> терапия в паттерне</a:t>
            </a:r>
            <a:r>
              <a:rPr lang="en-US" i="1" dirty="0" smtClean="0">
                <a:solidFill>
                  <a:srgbClr val="0000FF"/>
                </a:solidFill>
              </a:rPr>
              <a:t> “Sepsis Bundle”</a:t>
            </a:r>
            <a:r>
              <a:rPr lang="ru-RU" i="1" dirty="0" smtClean="0">
                <a:solidFill>
                  <a:srgbClr val="0000FF"/>
                </a:solidFill>
              </a:rPr>
              <a:t> </a:t>
            </a:r>
            <a:endParaRPr lang="en-US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10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395288" y="260350"/>
            <a:ext cx="84978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lang="ru-RU" sz="3200" dirty="0">
                <a:solidFill>
                  <a:schemeClr val="tx2"/>
                </a:solidFill>
                <a:latin typeface="Times New Roman" pitchFamily="18" charset="0"/>
              </a:rPr>
              <a:t>Активность антибиотиков в отношении </a:t>
            </a:r>
            <a:r>
              <a:rPr lang="en-US" sz="3200" dirty="0">
                <a:solidFill>
                  <a:schemeClr val="tx2"/>
                </a:solidFill>
                <a:latin typeface="Times New Roman" pitchFamily="18" charset="0"/>
              </a:rPr>
              <a:t>MRSA</a:t>
            </a:r>
            <a:endParaRPr lang="ru-RU" sz="3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250825" y="1981200"/>
            <a:ext cx="87137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</a:pPr>
            <a:r>
              <a:rPr lang="ru-RU" sz="2000" dirty="0">
                <a:latin typeface="Times New Roman" pitchFamily="18" charset="0"/>
              </a:rPr>
              <a:t>Антибиотик		МПК	</a:t>
            </a:r>
            <a:r>
              <a:rPr lang="en-US" sz="2000" dirty="0">
                <a:latin typeface="Times New Roman" pitchFamily="18" charset="0"/>
              </a:rPr>
              <a:t>   </a:t>
            </a:r>
            <a:r>
              <a:rPr lang="ru-RU" sz="2000" dirty="0">
                <a:latin typeface="Times New Roman" pitchFamily="18" charset="0"/>
              </a:rPr>
              <a:t>  МПК</a:t>
            </a:r>
            <a:r>
              <a:rPr lang="ru-RU" sz="2000" baseline="-25000" dirty="0">
                <a:latin typeface="Times New Roman" pitchFamily="18" charset="0"/>
              </a:rPr>
              <a:t>50</a:t>
            </a:r>
            <a:r>
              <a:rPr lang="ru-RU" sz="2000" dirty="0">
                <a:latin typeface="Times New Roman" pitchFamily="18" charset="0"/>
              </a:rPr>
              <a:t>	МПК</a:t>
            </a:r>
            <a:r>
              <a:rPr lang="ru-RU" sz="2000" baseline="-25000" dirty="0">
                <a:latin typeface="Times New Roman" pitchFamily="18" charset="0"/>
              </a:rPr>
              <a:t>90</a:t>
            </a:r>
            <a:r>
              <a:rPr lang="ru-RU" sz="2000" dirty="0">
                <a:latin typeface="Times New Roman" pitchFamily="18" charset="0"/>
              </a:rPr>
              <a:t>		%</a:t>
            </a:r>
            <a:r>
              <a:rPr lang="en-US" sz="2000" dirty="0">
                <a:latin typeface="Times New Roman" pitchFamily="18" charset="0"/>
              </a:rPr>
              <a:t>R</a:t>
            </a:r>
          </a:p>
          <a:p>
            <a:pPr marL="342900" indent="-342900" algn="l" eaLnBrk="0" hangingPunct="0">
              <a:spcBef>
                <a:spcPct val="20000"/>
              </a:spcBef>
            </a:pPr>
            <a:endParaRPr lang="en-US" sz="2000" dirty="0">
              <a:latin typeface="Times New Roman" pitchFamily="18" charset="0"/>
            </a:endParaRPr>
          </a:p>
          <a:p>
            <a:pPr marL="342900" indent="-342900" algn="l" eaLnBrk="0" hangingPunct="0">
              <a:lnSpc>
                <a:spcPct val="160000"/>
              </a:lnSpc>
              <a:spcBef>
                <a:spcPct val="20000"/>
              </a:spcBef>
            </a:pPr>
            <a:r>
              <a:rPr lang="ru-RU" sz="2000" dirty="0" err="1">
                <a:latin typeface="Times New Roman" pitchFamily="18" charset="0"/>
              </a:rPr>
              <a:t>Ванкомицин</a:t>
            </a:r>
            <a:r>
              <a:rPr lang="ru-RU" sz="2000" dirty="0">
                <a:latin typeface="Times New Roman" pitchFamily="18" charset="0"/>
              </a:rPr>
              <a:t>		0.25-2	     0.5		2		0</a:t>
            </a:r>
          </a:p>
          <a:p>
            <a:pPr marL="342900" indent="-342900" algn="l" eaLnBrk="0" hangingPunct="0">
              <a:lnSpc>
                <a:spcPct val="160000"/>
              </a:lnSpc>
              <a:spcBef>
                <a:spcPct val="20000"/>
              </a:spcBef>
            </a:pPr>
            <a:r>
              <a:rPr lang="ru-RU" sz="2000" dirty="0" err="1">
                <a:latin typeface="Times New Roman" pitchFamily="18" charset="0"/>
              </a:rPr>
              <a:t>Линезолид</a:t>
            </a:r>
            <a:r>
              <a:rPr lang="ru-RU" sz="2000" dirty="0">
                <a:latin typeface="Times New Roman" pitchFamily="18" charset="0"/>
              </a:rPr>
              <a:t>		0.5-2	     2		2		0</a:t>
            </a:r>
          </a:p>
          <a:p>
            <a:pPr marL="342900" indent="-342900" algn="l" eaLnBrk="0" hangingPunct="0">
              <a:lnSpc>
                <a:spcPct val="160000"/>
              </a:lnSpc>
              <a:spcBef>
                <a:spcPct val="20000"/>
              </a:spcBef>
            </a:pPr>
            <a:r>
              <a:rPr lang="ru-RU" sz="2000" dirty="0" err="1">
                <a:latin typeface="Times New Roman" pitchFamily="18" charset="0"/>
              </a:rPr>
              <a:t>Цефтобипрол</a:t>
            </a:r>
            <a:r>
              <a:rPr lang="ru-RU" sz="2000" dirty="0">
                <a:latin typeface="Times New Roman" pitchFamily="18" charset="0"/>
              </a:rPr>
              <a:t>		0.12-4	     0.5		2		-</a:t>
            </a:r>
          </a:p>
          <a:p>
            <a:pPr marL="342900" indent="-342900" algn="l" eaLnBrk="0" hangingPunct="0">
              <a:lnSpc>
                <a:spcPct val="160000"/>
              </a:lnSpc>
              <a:spcBef>
                <a:spcPct val="20000"/>
              </a:spcBef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</a:rPr>
              <a:t>Тигециклин		0.06-0.5     0.25		0.5		0</a:t>
            </a:r>
          </a:p>
          <a:p>
            <a:pPr marL="342900" indent="-342900" algn="l" eaLnBrk="0" hangingPunct="0">
              <a:lnSpc>
                <a:spcPct val="160000"/>
              </a:lnSpc>
              <a:spcBef>
                <a:spcPct val="20000"/>
              </a:spcBef>
            </a:pPr>
            <a:r>
              <a:rPr lang="ru-RU" sz="2000" dirty="0" err="1">
                <a:latin typeface="Times New Roman" pitchFamily="18" charset="0"/>
              </a:rPr>
              <a:t>Даптомицин</a:t>
            </a:r>
            <a:r>
              <a:rPr lang="ru-RU" sz="2000" dirty="0">
                <a:latin typeface="Times New Roman" pitchFamily="18" charset="0"/>
              </a:rPr>
              <a:t>		0.12-0.5     0.25		0.5		0			</a:t>
            </a:r>
          </a:p>
          <a:p>
            <a:pPr marL="342900" indent="-342900" algn="l" eaLnBrk="0" hangingPunct="0">
              <a:spcBef>
                <a:spcPct val="20000"/>
              </a:spcBef>
            </a:pPr>
            <a:endParaRPr lang="en-US" sz="2000" dirty="0">
              <a:latin typeface="Times New Roman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</a:pPr>
            <a:endParaRPr lang="en-US" sz="2000" dirty="0">
              <a:latin typeface="Times New Roman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50825" y="5876925"/>
            <a:ext cx="8569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rgbClr val="FF9900"/>
                </a:solidFill>
                <a:latin typeface="Times New Roman" pitchFamily="18" charset="0"/>
              </a:rPr>
              <a:t>Denis O, e.a. Antimicrob Agents Chemother 2006;50(8):2680-5</a:t>
            </a:r>
            <a:endParaRPr lang="ru-RU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7173" name="Line 7"/>
          <p:cNvSpPr>
            <a:spLocks noChangeShapeType="1"/>
          </p:cNvSpPr>
          <p:nvPr/>
        </p:nvSpPr>
        <p:spPr bwMode="auto">
          <a:xfrm>
            <a:off x="323850" y="2492375"/>
            <a:ext cx="7777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7174" name="Line 8"/>
          <p:cNvSpPr>
            <a:spLocks noChangeShapeType="1"/>
          </p:cNvSpPr>
          <p:nvPr/>
        </p:nvSpPr>
        <p:spPr bwMode="auto">
          <a:xfrm>
            <a:off x="468313" y="1412875"/>
            <a:ext cx="8064500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7772400" cy="762000"/>
          </a:xfrm>
        </p:spPr>
        <p:txBody>
          <a:bodyPr anchor="t"/>
          <a:lstStyle/>
          <a:p>
            <a:pPr eaLnBrk="1" hangingPunct="1"/>
            <a:r>
              <a:rPr lang="ru-RU" sz="3200" b="1" dirty="0" smtClean="0">
                <a:solidFill>
                  <a:srgbClr val="FF0000"/>
                </a:solidFill>
              </a:rPr>
              <a:t>Тигециклин</a:t>
            </a:r>
            <a:r>
              <a:rPr lang="de-DE" sz="3200" b="1" dirty="0" smtClean="0">
                <a:solidFill>
                  <a:srgbClr val="FF0000"/>
                </a:solidFill>
              </a:rPr>
              <a:t> – </a:t>
            </a:r>
            <a:r>
              <a:rPr lang="ru-RU" sz="3200" b="1" dirty="0" smtClean="0">
                <a:solidFill>
                  <a:srgbClr val="FF0000"/>
                </a:solidFill>
              </a:rPr>
              <a:t>спектр активности</a:t>
            </a:r>
            <a:endParaRPr lang="de-DE" sz="3200" b="1" dirty="0" smtClean="0">
              <a:solidFill>
                <a:srgbClr val="FF0000"/>
              </a:solidFill>
            </a:endParaRPr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1814513" y="6367463"/>
            <a:ext cx="4510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>
                <a:latin typeface="Arial" charset="0"/>
                <a:cs typeface="Arial" charset="0"/>
              </a:rPr>
              <a:t>Wilcox MH. Surg Infect 2006; 7 (1): 69-79 </a:t>
            </a:r>
          </a:p>
        </p:txBody>
      </p:sp>
      <p:graphicFrame>
        <p:nvGraphicFramePr>
          <p:cNvPr id="736368" name="Group 1136"/>
          <p:cNvGraphicFramePr>
            <a:graphicFrameLocks noGrp="1"/>
          </p:cNvGraphicFramePr>
          <p:nvPr>
            <p:ph type="tbl" idx="1"/>
          </p:nvPr>
        </p:nvGraphicFramePr>
        <p:xfrm>
          <a:off x="107950" y="1604963"/>
          <a:ext cx="8975725" cy="4681919"/>
        </p:xfrm>
        <a:graphic>
          <a:graphicData uri="http://schemas.openxmlformats.org/drawingml/2006/table">
            <a:tbl>
              <a:tblPr/>
              <a:tblGrid>
                <a:gridCol w="1328738"/>
                <a:gridCol w="914400"/>
                <a:gridCol w="1122362"/>
                <a:gridCol w="996950"/>
                <a:gridCol w="1076325"/>
                <a:gridCol w="1292225"/>
                <a:gridCol w="1085850"/>
                <a:gridCol w="1158875"/>
              </a:tblGrid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Группа возбуди-телей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Резист. Грам(+)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Чувств. Грам(+)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Чувств. Грам(-)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Резист. Грам(-) БЛРС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P.aeruginosa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Резист. Грам(-) </a:t>
                      </a: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KPC OXA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Анаэробы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Примеры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MRSA, VRE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Стрепто-кокки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E. coli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E. coli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Klebsiella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Acinetob.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Klebsiella Acinetob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.</a:t>
                      </a:r>
                      <a:endParaRPr kumimoji="0" lang="de-DE" sz="16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Bacteroides </a:t>
                      </a: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spp.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Тигециклин</a:t>
                      </a:r>
                      <a:endParaRPr kumimoji="0" lang="de-DE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Имипенем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Цефтазидим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Хинолоны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PGothic" pitchFamily="34" charset="-128"/>
                        </a:rPr>
                        <a:t>Линезолид</a:t>
                      </a:r>
                      <a:endParaRPr kumimoji="0" 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206" name="Rectangle 1122"/>
          <p:cNvSpPr>
            <a:spLocks noChangeArrowheads="1"/>
          </p:cNvSpPr>
          <p:nvPr/>
        </p:nvSpPr>
        <p:spPr bwMode="auto">
          <a:xfrm>
            <a:off x="1428750" y="3505200"/>
            <a:ext cx="4108450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07" name="Rectangle 1123"/>
          <p:cNvSpPr>
            <a:spLocks noChangeArrowheads="1"/>
          </p:cNvSpPr>
          <p:nvPr/>
        </p:nvSpPr>
        <p:spPr bwMode="auto">
          <a:xfrm>
            <a:off x="2330450" y="4038600"/>
            <a:ext cx="4518025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08" name="Rectangle 1124"/>
          <p:cNvSpPr>
            <a:spLocks noChangeArrowheads="1"/>
          </p:cNvSpPr>
          <p:nvPr/>
        </p:nvSpPr>
        <p:spPr bwMode="auto">
          <a:xfrm>
            <a:off x="6870700" y="3505200"/>
            <a:ext cx="2201863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09" name="Rectangle 1125"/>
          <p:cNvSpPr>
            <a:spLocks noChangeArrowheads="1"/>
          </p:cNvSpPr>
          <p:nvPr/>
        </p:nvSpPr>
        <p:spPr bwMode="auto">
          <a:xfrm>
            <a:off x="2357438" y="4673600"/>
            <a:ext cx="2100262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10" name="Rectangle 1126"/>
          <p:cNvSpPr>
            <a:spLocks noChangeArrowheads="1"/>
          </p:cNvSpPr>
          <p:nvPr/>
        </p:nvSpPr>
        <p:spPr bwMode="auto">
          <a:xfrm>
            <a:off x="2357438" y="5207000"/>
            <a:ext cx="2089150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11" name="Rectangle 1127"/>
          <p:cNvSpPr>
            <a:spLocks noChangeArrowheads="1"/>
          </p:cNvSpPr>
          <p:nvPr/>
        </p:nvSpPr>
        <p:spPr bwMode="auto">
          <a:xfrm>
            <a:off x="1438275" y="5816600"/>
            <a:ext cx="2041525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12" name="Rectangle 1128"/>
          <p:cNvSpPr>
            <a:spLocks noChangeArrowheads="1"/>
          </p:cNvSpPr>
          <p:nvPr/>
        </p:nvSpPr>
        <p:spPr bwMode="auto">
          <a:xfrm>
            <a:off x="7945438" y="5207000"/>
            <a:ext cx="1106487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13" name="Rectangle 1129"/>
          <p:cNvSpPr>
            <a:spLocks noChangeArrowheads="1"/>
          </p:cNvSpPr>
          <p:nvPr/>
        </p:nvSpPr>
        <p:spPr bwMode="auto">
          <a:xfrm>
            <a:off x="7924800" y="4064000"/>
            <a:ext cx="1138238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214" name="Rectangle 1130"/>
          <p:cNvSpPr>
            <a:spLocks noChangeArrowheads="1"/>
          </p:cNvSpPr>
          <p:nvPr/>
        </p:nvSpPr>
        <p:spPr bwMode="auto">
          <a:xfrm>
            <a:off x="5546725" y="4648200"/>
            <a:ext cx="1311275" cy="355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54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323850" y="333375"/>
            <a:ext cx="8569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200" dirty="0">
                <a:solidFill>
                  <a:schemeClr val="tx2"/>
                </a:solidFill>
                <a:latin typeface="Times New Roman" pitchFamily="18" charset="0"/>
              </a:rPr>
              <a:t>Обоснование эмпирической АБТ первичных внебольничных инфекций </a:t>
            </a:r>
            <a:r>
              <a:rPr lang="ru-RU" sz="3200" dirty="0" err="1">
                <a:solidFill>
                  <a:schemeClr val="tx2"/>
                </a:solidFill>
                <a:latin typeface="Times New Roman" pitchFamily="18" charset="0"/>
              </a:rPr>
              <a:t>КиМТ</a:t>
            </a:r>
            <a:endParaRPr lang="ru-RU" sz="3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395288" y="1981200"/>
            <a:ext cx="835342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u="sng" dirty="0">
                <a:solidFill>
                  <a:srgbClr val="000000"/>
                </a:solidFill>
                <a:latin typeface="Times New Roman" pitchFamily="18" charset="0"/>
              </a:rPr>
              <a:t>Уровни поражения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				</a:t>
            </a:r>
            <a:r>
              <a:rPr lang="ru-RU" sz="2400" u="sng" dirty="0">
                <a:solidFill>
                  <a:srgbClr val="000000"/>
                </a:solidFill>
                <a:latin typeface="Times New Roman" pitchFamily="18" charset="0"/>
              </a:rPr>
              <a:t>Микроорганизм</a:t>
            </a:r>
          </a:p>
          <a:p>
            <a:pPr marL="342900" indent="-342900" algn="l" eaLnBrk="0" hangingPunct="0">
              <a:spcBef>
                <a:spcPct val="20000"/>
              </a:spcBef>
            </a:pP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Кожа						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</a:rPr>
              <a:t>Грам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(+)</a:t>
            </a: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							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Подкожная клетчатка</a:t>
            </a: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							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</a:rPr>
              <a:t>Грам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(+) +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</a:rPr>
              <a:t>Грам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(-)</a:t>
            </a: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Фасции</a:t>
            </a: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							+ Анаэробы</a:t>
            </a:r>
          </a:p>
          <a:p>
            <a:pPr marL="342900" indent="-342900" algn="l" eaLnBrk="0" hangingPunct="0">
              <a:spcBef>
                <a:spcPct val="200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Мышцы	</a:t>
            </a:r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4500563" y="2997200"/>
            <a:ext cx="431800" cy="2952750"/>
          </a:xfrm>
          <a:prstGeom prst="downArrow">
            <a:avLst>
              <a:gd name="adj1" fmla="val 50000"/>
              <a:gd name="adj2" fmla="val 170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</a:rPr>
              <a:t>Российские национальные рекомендации 2009 г.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322762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</a:rPr>
              <a:t>Некротический </a:t>
            </a:r>
            <a:r>
              <a:rPr lang="ru-RU" sz="2800" b="1" dirty="0" err="1" smtClean="0">
                <a:latin typeface="Arial" pitchFamily="34" charset="0"/>
              </a:rPr>
              <a:t>целлюлит</a:t>
            </a:r>
            <a:r>
              <a:rPr lang="ru-RU" sz="2800" b="1" dirty="0" smtClean="0">
                <a:latin typeface="Arial" pitchFamily="34" charset="0"/>
              </a:rPr>
              <a:t>, фасциит</a:t>
            </a:r>
          </a:p>
          <a:p>
            <a:pPr lvl="1"/>
            <a:r>
              <a:rPr lang="en-US" sz="2000" i="1" dirty="0" err="1" smtClean="0">
                <a:latin typeface="Arial" pitchFamily="34" charset="0"/>
              </a:rPr>
              <a:t>S.pyogenes</a:t>
            </a:r>
            <a:r>
              <a:rPr lang="ru-RU" sz="2000" dirty="0" smtClean="0">
                <a:latin typeface="Arial" pitchFamily="34" charset="0"/>
              </a:rPr>
              <a:t>,</a:t>
            </a:r>
            <a:r>
              <a:rPr lang="en-US" sz="2000" dirty="0" smtClean="0">
                <a:latin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</a:rPr>
              <a:t>S.aureus</a:t>
            </a:r>
            <a:r>
              <a:rPr lang="en-US" sz="2000" dirty="0" smtClean="0">
                <a:latin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</a:rPr>
              <a:t>Enterobacteriaceae</a:t>
            </a:r>
            <a:r>
              <a:rPr lang="en-US" sz="2000" dirty="0" smtClean="0">
                <a:latin typeface="Arial" pitchFamily="34" charset="0"/>
              </a:rPr>
              <a:t>, </a:t>
            </a:r>
            <a:r>
              <a:rPr lang="ru-RU" sz="2000" dirty="0" smtClean="0">
                <a:latin typeface="Arial" pitchFamily="34" charset="0"/>
              </a:rPr>
              <a:t>анаэробы</a:t>
            </a:r>
          </a:p>
          <a:p>
            <a:pPr lvl="2">
              <a:lnSpc>
                <a:spcPct val="130000"/>
              </a:lnSpc>
            </a:pPr>
            <a:r>
              <a:rPr lang="ru-RU" sz="2000" dirty="0" err="1" smtClean="0">
                <a:latin typeface="Arial" pitchFamily="34" charset="0"/>
              </a:rPr>
              <a:t>Клинда</a:t>
            </a:r>
            <a:r>
              <a:rPr lang="ru-RU" sz="2000" dirty="0" smtClean="0">
                <a:latin typeface="Arial" pitchFamily="34" charset="0"/>
              </a:rPr>
              <a:t> + </a:t>
            </a:r>
            <a:r>
              <a:rPr lang="ru-RU" sz="2000" dirty="0" err="1" smtClean="0">
                <a:latin typeface="Arial" pitchFamily="34" charset="0"/>
              </a:rPr>
              <a:t>Цеф</a:t>
            </a:r>
            <a:r>
              <a:rPr lang="ru-RU" sz="2000" dirty="0" smtClean="0">
                <a:latin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</a:rPr>
              <a:t>III-IV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30000"/>
              </a:lnSpc>
            </a:pPr>
            <a:r>
              <a:rPr lang="ru-RU" sz="2000" dirty="0" smtClean="0">
                <a:latin typeface="Arial" pitchFamily="34" charset="0"/>
              </a:rPr>
              <a:t>Лево +/- </a:t>
            </a:r>
            <a:r>
              <a:rPr lang="ru-RU" sz="2000" dirty="0" err="1" smtClean="0">
                <a:latin typeface="Arial" pitchFamily="34" charset="0"/>
              </a:rPr>
              <a:t>Клинда</a:t>
            </a:r>
            <a:endParaRPr lang="ru-RU" sz="2000" dirty="0" smtClean="0">
              <a:latin typeface="Arial" pitchFamily="34" charset="0"/>
            </a:endParaRPr>
          </a:p>
          <a:p>
            <a:pPr lvl="3">
              <a:lnSpc>
                <a:spcPct val="13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ПИП/ТАЗО</a:t>
            </a:r>
          </a:p>
          <a:p>
            <a:pPr lvl="3">
              <a:lnSpc>
                <a:spcPct val="13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АМО/</a:t>
            </a:r>
            <a:r>
              <a:rPr lang="ru-RU" dirty="0" err="1" smtClean="0">
                <a:latin typeface="Arial" pitchFamily="34" charset="0"/>
              </a:rPr>
              <a:t>КлКта</a:t>
            </a:r>
            <a:endParaRPr lang="ru-RU" dirty="0" smtClean="0">
              <a:latin typeface="Arial" pitchFamily="34" charset="0"/>
            </a:endParaRPr>
          </a:p>
          <a:p>
            <a:pPr lvl="3">
              <a:lnSpc>
                <a:spcPct val="13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Тигециклин</a:t>
            </a:r>
          </a:p>
          <a:p>
            <a:pPr lvl="3">
              <a:lnSpc>
                <a:spcPct val="13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Карбапенем</a:t>
            </a:r>
            <a:endParaRPr lang="ru-RU" dirty="0" smtClean="0">
              <a:latin typeface="Arial" pitchFamily="34" charset="0"/>
            </a:endParaRPr>
          </a:p>
          <a:p>
            <a:pPr lvl="3">
              <a:lnSpc>
                <a:spcPct val="13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Цефобид</a:t>
            </a:r>
            <a:r>
              <a:rPr lang="ru-RU" dirty="0" smtClean="0">
                <a:latin typeface="Arial" pitchFamily="34" charset="0"/>
              </a:rPr>
              <a:t>/</a:t>
            </a:r>
            <a:r>
              <a:rPr lang="ru-RU" dirty="0" err="1" smtClean="0">
                <a:latin typeface="Arial" pitchFamily="34" charset="0"/>
              </a:rPr>
              <a:t>СульБактам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323850" y="1412875"/>
            <a:ext cx="8351838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</a:rPr>
              <a:t>Российские национальные рекомендации 2009 г.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322762"/>
          </a:xfrm>
        </p:spPr>
        <p:txBody>
          <a:bodyPr/>
          <a:lstStyle/>
          <a:p>
            <a:r>
              <a:rPr lang="ru-RU" sz="2800" b="1" dirty="0" err="1" smtClean="0">
                <a:latin typeface="Arial" pitchFamily="34" charset="0"/>
              </a:rPr>
              <a:t>Пиомиозит</a:t>
            </a:r>
            <a:endParaRPr lang="ru-RU" sz="2800" b="1" dirty="0" smtClean="0">
              <a:latin typeface="Arial" pitchFamily="34" charset="0"/>
            </a:endParaRPr>
          </a:p>
          <a:p>
            <a:pPr lvl="1"/>
            <a:r>
              <a:rPr lang="en-US" sz="2000" i="1" dirty="0" err="1" smtClean="0">
                <a:latin typeface="Arial" pitchFamily="34" charset="0"/>
              </a:rPr>
              <a:t>S.aureus</a:t>
            </a:r>
            <a:r>
              <a:rPr lang="en-US" sz="2000" dirty="0" smtClean="0">
                <a:latin typeface="Arial" pitchFamily="34" charset="0"/>
              </a:rPr>
              <a:t>, </a:t>
            </a:r>
            <a:r>
              <a:rPr lang="ru-RU" sz="2000" dirty="0" smtClean="0">
                <a:latin typeface="Arial" pitchFamily="34" charset="0"/>
              </a:rPr>
              <a:t>реже: </a:t>
            </a:r>
            <a:r>
              <a:rPr lang="en-US" sz="2000" i="1" dirty="0" err="1" smtClean="0">
                <a:latin typeface="Arial" pitchFamily="34" charset="0"/>
              </a:rPr>
              <a:t>S.pyogenes</a:t>
            </a:r>
            <a:r>
              <a:rPr lang="ru-RU" sz="2000" dirty="0" smtClean="0">
                <a:latin typeface="Arial" pitchFamily="34" charset="0"/>
              </a:rPr>
              <a:t>,</a:t>
            </a:r>
            <a:r>
              <a:rPr lang="en-US" sz="2000" dirty="0" smtClean="0">
                <a:latin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</a:rPr>
              <a:t>Enterobacteriaceae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</a:rPr>
              <a:t>АМО/КК</a:t>
            </a: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latin typeface="Arial" pitchFamily="34" charset="0"/>
              </a:rPr>
              <a:t>ПИП/ТАЗО</a:t>
            </a:r>
          </a:p>
          <a:p>
            <a:pPr lvl="3">
              <a:lnSpc>
                <a:spcPct val="15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Клинда</a:t>
            </a:r>
            <a:r>
              <a:rPr lang="ru-RU" dirty="0" smtClean="0">
                <a:latin typeface="Arial" pitchFamily="34" charset="0"/>
              </a:rPr>
              <a:t> + </a:t>
            </a:r>
            <a:r>
              <a:rPr lang="ru-RU" dirty="0" err="1" smtClean="0">
                <a:latin typeface="Arial" pitchFamily="34" charset="0"/>
              </a:rPr>
              <a:t>Цеф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III</a:t>
            </a:r>
            <a:endParaRPr lang="ru-RU" dirty="0" smtClean="0">
              <a:latin typeface="Arial" pitchFamily="34" charset="0"/>
            </a:endParaRPr>
          </a:p>
          <a:p>
            <a:pPr lvl="3">
              <a:lnSpc>
                <a:spcPct val="15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Левофлоксацин</a:t>
            </a:r>
          </a:p>
          <a:p>
            <a:pPr lvl="3">
              <a:lnSpc>
                <a:spcPct val="15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Тигециклин</a:t>
            </a:r>
          </a:p>
          <a:p>
            <a:pPr lvl="3">
              <a:lnSpc>
                <a:spcPct val="15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Эртапенем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323850" y="1412875"/>
            <a:ext cx="8351838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</a:rPr>
              <a:t>Российские национальные рекомендации 2009 г.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322762"/>
          </a:xfrm>
        </p:spPr>
        <p:txBody>
          <a:bodyPr/>
          <a:lstStyle/>
          <a:p>
            <a:r>
              <a:rPr lang="ru-RU" sz="2800" b="1" dirty="0" err="1" smtClean="0">
                <a:latin typeface="Arial" pitchFamily="34" charset="0"/>
              </a:rPr>
              <a:t>Мионекроз</a:t>
            </a:r>
            <a:r>
              <a:rPr lang="ru-RU" sz="2800" b="1" dirty="0" smtClean="0">
                <a:latin typeface="Arial" pitchFamily="34" charset="0"/>
              </a:rPr>
              <a:t> </a:t>
            </a:r>
            <a:r>
              <a:rPr lang="ru-RU" sz="2800" b="1" dirty="0" err="1" smtClean="0">
                <a:latin typeface="Arial" pitchFamily="34" charset="0"/>
              </a:rPr>
              <a:t>неклостридиальный</a:t>
            </a:r>
            <a:endParaRPr lang="ru-RU" sz="2800" b="1" dirty="0" smtClean="0">
              <a:latin typeface="Arial" pitchFamily="34" charset="0"/>
            </a:endParaRPr>
          </a:p>
          <a:p>
            <a:pPr lvl="1"/>
            <a:r>
              <a:rPr lang="en-US" sz="2000" i="1" dirty="0" err="1" smtClean="0">
                <a:latin typeface="Arial" pitchFamily="34" charset="0"/>
              </a:rPr>
              <a:t>S.aureus</a:t>
            </a:r>
            <a:r>
              <a:rPr lang="en-US" sz="2000" dirty="0" smtClean="0">
                <a:latin typeface="Arial" pitchFamily="34" charset="0"/>
              </a:rPr>
              <a:t>, </a:t>
            </a:r>
            <a:r>
              <a:rPr lang="en-US" sz="2000" i="1" dirty="0" err="1" smtClean="0">
                <a:latin typeface="Arial" pitchFamily="34" charset="0"/>
              </a:rPr>
              <a:t>S.pyogenes</a:t>
            </a:r>
            <a:r>
              <a:rPr lang="ru-RU" sz="2000" dirty="0" smtClean="0">
                <a:latin typeface="Arial" pitchFamily="34" charset="0"/>
              </a:rPr>
              <a:t>,</a:t>
            </a:r>
            <a:r>
              <a:rPr lang="en-US" sz="2000" dirty="0" smtClean="0">
                <a:latin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</a:rPr>
              <a:t>анаэробы, </a:t>
            </a:r>
            <a:r>
              <a:rPr lang="en-US" sz="2000" dirty="0" err="1" smtClean="0">
                <a:latin typeface="Arial" pitchFamily="34" charset="0"/>
              </a:rPr>
              <a:t>Enterobacteriaceae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60000"/>
              </a:lnSpc>
            </a:pPr>
            <a:r>
              <a:rPr lang="ru-RU" sz="2000" dirty="0" err="1" smtClean="0">
                <a:latin typeface="Arial" pitchFamily="34" charset="0"/>
              </a:rPr>
              <a:t>Карбапенем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Левофлоксацин + </a:t>
            </a:r>
            <a:r>
              <a:rPr lang="ru-RU" sz="2000" dirty="0" err="1" smtClean="0">
                <a:latin typeface="Arial" pitchFamily="34" charset="0"/>
              </a:rPr>
              <a:t>Клинда</a:t>
            </a:r>
            <a:endParaRPr lang="ru-RU" sz="2000" dirty="0" smtClean="0">
              <a:latin typeface="Arial" pitchFamily="34" charset="0"/>
            </a:endParaRPr>
          </a:p>
          <a:p>
            <a:pPr lvl="3">
              <a:lnSpc>
                <a:spcPct val="16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Линезолид</a:t>
            </a:r>
            <a:r>
              <a:rPr lang="ru-RU" dirty="0" smtClean="0">
                <a:latin typeface="Arial" pitchFamily="34" charset="0"/>
              </a:rPr>
              <a:t> + ПИП/ТАЗО</a:t>
            </a:r>
          </a:p>
          <a:p>
            <a:pPr lvl="3">
              <a:lnSpc>
                <a:spcPct val="160000"/>
              </a:lnSpc>
              <a:buFontTx/>
              <a:buChar char="•"/>
            </a:pPr>
            <a:r>
              <a:rPr lang="ru-RU" dirty="0" smtClean="0">
                <a:latin typeface="Arial" pitchFamily="34" charset="0"/>
              </a:rPr>
              <a:t>Тигециклин</a:t>
            </a:r>
          </a:p>
          <a:p>
            <a:pPr lvl="3">
              <a:lnSpc>
                <a:spcPct val="160000"/>
              </a:lnSpc>
              <a:buFontTx/>
              <a:buChar char="•"/>
            </a:pPr>
            <a:r>
              <a:rPr lang="ru-RU" dirty="0" err="1" smtClean="0">
                <a:latin typeface="Arial" pitchFamily="34" charset="0"/>
              </a:rPr>
              <a:t>Клинда</a:t>
            </a:r>
            <a:r>
              <a:rPr lang="ru-RU" dirty="0" smtClean="0">
                <a:latin typeface="Arial" pitchFamily="34" charset="0"/>
              </a:rPr>
              <a:t> + </a:t>
            </a:r>
            <a:r>
              <a:rPr lang="ru-RU" dirty="0" err="1" smtClean="0">
                <a:latin typeface="Arial" pitchFamily="34" charset="0"/>
              </a:rPr>
              <a:t>Цефепим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23850" y="1412875"/>
            <a:ext cx="8351838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</a:rPr>
              <a:t>Российские национальные рекомендации 2009 г.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824412"/>
          </a:xfrm>
        </p:spPr>
        <p:txBody>
          <a:bodyPr/>
          <a:lstStyle/>
          <a:p>
            <a:r>
              <a:rPr lang="ru-RU" sz="2600" b="1" dirty="0" smtClean="0">
                <a:latin typeface="Arial" pitchFamily="34" charset="0"/>
              </a:rPr>
              <a:t>Диабетическая стопа, степень 3 (без сепсиса)</a:t>
            </a:r>
          </a:p>
          <a:p>
            <a:pPr lvl="1"/>
            <a:r>
              <a:rPr lang="ru-RU" sz="2000" dirty="0" smtClean="0">
                <a:latin typeface="Arial" pitchFamily="34" charset="0"/>
              </a:rPr>
              <a:t>Пациенты, получавшие в течение 3 предшествующих </a:t>
            </a:r>
            <a:r>
              <a:rPr lang="ru-RU" sz="2000" dirty="0" err="1" smtClean="0">
                <a:latin typeface="Arial" pitchFamily="34" charset="0"/>
              </a:rPr>
              <a:t>мес</a:t>
            </a:r>
            <a:r>
              <a:rPr lang="ru-RU" sz="2000" dirty="0" smtClean="0">
                <a:latin typeface="Arial" pitchFamily="34" charset="0"/>
              </a:rPr>
              <a:t> антибиотики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Левофлоксацин + Метро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Моксифлоксацин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Офлоксацин + </a:t>
            </a:r>
            <a:r>
              <a:rPr lang="ru-RU" sz="2000" dirty="0" err="1" smtClean="0">
                <a:latin typeface="Arial" pitchFamily="34" charset="0"/>
              </a:rPr>
              <a:t>Клинда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ПИП/ТАЗО</a:t>
            </a:r>
          </a:p>
          <a:p>
            <a:pPr lvl="2">
              <a:lnSpc>
                <a:spcPct val="160000"/>
              </a:lnSpc>
            </a:pPr>
            <a:r>
              <a:rPr lang="ru-RU" sz="2000" dirty="0" err="1" smtClean="0">
                <a:latin typeface="Arial" pitchFamily="34" charset="0"/>
              </a:rPr>
              <a:t>Эртапенем</a:t>
            </a:r>
            <a:endParaRPr lang="ru-RU" sz="2000" dirty="0" smtClean="0">
              <a:latin typeface="Arial" pitchFamily="34" charset="0"/>
            </a:endParaRP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Тигециклин</a:t>
            </a:r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323850" y="1412875"/>
            <a:ext cx="8351838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</a:rPr>
              <a:t>Российские национальные рекомендации 2009 г.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824412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</a:rPr>
              <a:t>Глубокие ИОХВ, без сепсиса</a:t>
            </a:r>
          </a:p>
          <a:p>
            <a:pPr lvl="1"/>
            <a:r>
              <a:rPr lang="en-US" sz="2000" i="1" dirty="0" err="1" smtClean="0">
                <a:latin typeface="Arial" pitchFamily="34" charset="0"/>
              </a:rPr>
              <a:t>S.aureus</a:t>
            </a:r>
            <a:r>
              <a:rPr lang="en-US" sz="2000" dirty="0" smtClean="0">
                <a:latin typeface="Arial" pitchFamily="34" charset="0"/>
              </a:rPr>
              <a:t>, </a:t>
            </a:r>
            <a:r>
              <a:rPr lang="en-US" sz="2000" i="1" dirty="0" err="1" smtClean="0">
                <a:latin typeface="Arial" pitchFamily="34" charset="0"/>
              </a:rPr>
              <a:t>S.pyogenes</a:t>
            </a:r>
            <a:r>
              <a:rPr lang="ru-RU" sz="2000" dirty="0" smtClean="0">
                <a:latin typeface="Arial" pitchFamily="34" charset="0"/>
              </a:rPr>
              <a:t>,</a:t>
            </a:r>
            <a:r>
              <a:rPr lang="en-US" sz="2000" dirty="0" smtClean="0">
                <a:latin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</a:rPr>
              <a:t>Bacteroides</a:t>
            </a:r>
            <a:r>
              <a:rPr lang="en-US" sz="2000" dirty="0" smtClean="0">
                <a:latin typeface="Arial" pitchFamily="34" charset="0"/>
              </a:rPr>
              <a:t> spp., </a:t>
            </a:r>
            <a:r>
              <a:rPr lang="en-US" sz="2000" i="1" dirty="0" err="1" smtClean="0">
                <a:latin typeface="Arial" pitchFamily="34" charset="0"/>
              </a:rPr>
              <a:t>Peptostreptococcus</a:t>
            </a:r>
            <a:r>
              <a:rPr lang="en-US" sz="2000" dirty="0" smtClean="0">
                <a:latin typeface="Arial" pitchFamily="34" charset="0"/>
              </a:rPr>
              <a:t> spp.</a:t>
            </a:r>
            <a:r>
              <a:rPr lang="ru-RU" sz="2000" dirty="0" smtClean="0">
                <a:latin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</a:rPr>
              <a:t>Enterobacteriaceae</a:t>
            </a:r>
            <a:r>
              <a:rPr lang="ru-RU" sz="2400" dirty="0" smtClean="0">
                <a:latin typeface="Arial" pitchFamily="34" charset="0"/>
              </a:rPr>
              <a:t> </a:t>
            </a:r>
            <a:endParaRPr lang="en-US" sz="2400" dirty="0" smtClean="0">
              <a:latin typeface="Arial" pitchFamily="34" charset="0"/>
            </a:endParaRPr>
          </a:p>
          <a:p>
            <a:pPr lvl="2">
              <a:lnSpc>
                <a:spcPct val="130000"/>
              </a:lnSpc>
            </a:pPr>
            <a:r>
              <a:rPr lang="ru-RU" sz="2000" dirty="0" err="1" smtClean="0">
                <a:latin typeface="Arial" pitchFamily="34" charset="0"/>
              </a:rPr>
              <a:t>Клинда</a:t>
            </a:r>
            <a:r>
              <a:rPr lang="ru-RU" sz="2000" dirty="0" smtClean="0">
                <a:latin typeface="Arial" pitchFamily="34" charset="0"/>
              </a:rPr>
              <a:t> (АМО/КК) + АГ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ПИП/ТАЗО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Левофлоксацин + Метро</a:t>
            </a:r>
          </a:p>
          <a:p>
            <a:pPr lvl="2">
              <a:lnSpc>
                <a:spcPct val="160000"/>
              </a:lnSpc>
            </a:pPr>
            <a:r>
              <a:rPr lang="ru-RU" sz="2000" dirty="0" err="1" smtClean="0">
                <a:latin typeface="Arial" pitchFamily="34" charset="0"/>
              </a:rPr>
              <a:t>Цефепим</a:t>
            </a:r>
            <a:r>
              <a:rPr lang="ru-RU" sz="2000" dirty="0" smtClean="0">
                <a:latin typeface="Arial" pitchFamily="34" charset="0"/>
              </a:rPr>
              <a:t> + Метро</a:t>
            </a:r>
          </a:p>
          <a:p>
            <a:pPr lvl="2">
              <a:lnSpc>
                <a:spcPct val="160000"/>
              </a:lnSpc>
            </a:pPr>
            <a:r>
              <a:rPr lang="ru-RU" sz="2000" dirty="0" err="1" smtClean="0">
                <a:latin typeface="Arial" pitchFamily="34" charset="0"/>
              </a:rPr>
              <a:t>Карбапенем</a:t>
            </a:r>
            <a:r>
              <a:rPr lang="ru-RU" sz="2000" dirty="0" smtClean="0">
                <a:latin typeface="Arial" pitchFamily="34" charset="0"/>
              </a:rPr>
              <a:t> </a:t>
            </a:r>
          </a:p>
          <a:p>
            <a:pPr lvl="2">
              <a:lnSpc>
                <a:spcPct val="160000"/>
              </a:lnSpc>
            </a:pPr>
            <a:r>
              <a:rPr lang="ru-RU" sz="2000" dirty="0" smtClean="0">
                <a:latin typeface="Arial" pitchFamily="34" charset="0"/>
              </a:rPr>
              <a:t>Тигециклин</a:t>
            </a: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323850" y="1412875"/>
            <a:ext cx="8351838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Эмпирическая терапия </a:t>
            </a:r>
            <a:r>
              <a:rPr lang="ru-RU" sz="3200" dirty="0" err="1" smtClean="0"/>
              <a:t>оИКМТ</a:t>
            </a:r>
            <a:r>
              <a:rPr lang="ru-RU" sz="3200" dirty="0" smtClean="0"/>
              <a:t> НИИ СП им </a:t>
            </a:r>
            <a:r>
              <a:rPr lang="ru-RU" sz="3200" dirty="0" err="1" smtClean="0"/>
              <a:t>Джанелидзе</a:t>
            </a:r>
            <a:r>
              <a:rPr lang="ru-RU" sz="3200" dirty="0" smtClean="0"/>
              <a:t>, 2011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2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ИКМТ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группа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внебольничный,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без факторов риска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 группа внебольничный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 факторами риска*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 группа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(внутрибольничный)</a:t>
                      </a:r>
                    </a:p>
                  </a:txBody>
                  <a:tcPr marL="72614" marR="72614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Препарат выбора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Оксациллин (3,0гх4р/сут в/в); (Цефазолин 1,0гх4р/сут в/в)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Пиперациллин/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тазобактам (4,5гх3-4р/сут в/в),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Эртапенем (1,0гх1р/сут в/в);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Карбапенемы (Имипенем/циластатин 0,5гх4р/сут в/в)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±Амикацин (1,0гх1р/сут в/в)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±Ванкомицин 1,0гх2р/сут в/в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(Линезолид 0,6гх2р/сут в/в)</a:t>
                      </a:r>
                    </a:p>
                  </a:txBody>
                  <a:tcPr marL="72614" marR="72614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Альтернатива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Амоксициллин/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клавуланат (1,2гх3 р/сут в/в); Левофлоксацин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(0,5гх1-2р/сут в/в);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Моксифлоксацин (0,4гх1р/сут в/в);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Доксициклин (0,1гх2р/сут в/в);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Цефоперазон/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сульбактам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(2,0 - 4,0гх2р/сут в/в);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Тигациклин (0,1гх2р/сут в/в);</a:t>
                      </a:r>
                    </a:p>
                  </a:txBody>
                  <a:tcPr marL="72614" marR="726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Цефоперазон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сульбактам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(2,0 - 4,0гх2р/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±Амикацин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(1,0гх1р/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 или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±Ванкомицин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(1,0гх2р/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или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Линезолид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(0,6гх2р/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Тигациклин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(0,1гх2р/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±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Амикацин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(1,0гх1р/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 или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±Цефтазидим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(2,гх3р/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сут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в/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</a:p>
                  </a:txBody>
                  <a:tcPr marL="72614" marR="72614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Практически важно…</a:t>
            </a:r>
          </a:p>
        </p:txBody>
      </p:sp>
      <p:sp>
        <p:nvSpPr>
          <p:cNvPr id="27651" name="Содержимое 2"/>
          <p:cNvSpPr>
            <a:spLocks/>
          </p:cNvSpPr>
          <p:nvPr/>
        </p:nvSpPr>
        <p:spPr bwMode="auto">
          <a:xfrm>
            <a:off x="500063" y="1981200"/>
            <a:ext cx="82153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sz="2400" dirty="0">
                <a:latin typeface="Times New Roman" pitchFamily="18" charset="0"/>
                <a:cs typeface="Arial" pitchFamily="34" charset="0"/>
              </a:rPr>
              <a:t>При внебольничных </a:t>
            </a:r>
            <a:r>
              <a:rPr lang="ru-RU" sz="2400" dirty="0" smtClean="0">
                <a:latin typeface="Times New Roman" pitchFamily="18" charset="0"/>
                <a:cs typeface="Arial" pitchFamily="34" charset="0"/>
              </a:rPr>
              <a:t>неосложненных 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инфекциях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КиМТ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 риск продукции БЛРС не высокий – можно ожидать эффект при назначении цефалоспоринов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endParaRPr lang="ru-RU" sz="2400" dirty="0">
              <a:latin typeface="Times New Roman" pitchFamily="18" charset="0"/>
              <a:cs typeface="Arial" pitchFamily="34" charset="0"/>
            </a:endParaRP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sz="2400" dirty="0">
                <a:latin typeface="Times New Roman" pitchFamily="18" charset="0"/>
                <a:cs typeface="Arial" pitchFamily="34" charset="0"/>
              </a:rPr>
              <a:t>При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нозокомиальных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 инфекциях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КиМТ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, а также при вторичных инфекциях на фоне трофических нарушений риск БЛРС повышается – наиболее надежный эффект прогнозируется при назначении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карбапенемов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цефоперазон</a:t>
            </a:r>
            <a:r>
              <a:rPr lang="en-US" sz="2400" dirty="0">
                <a:latin typeface="Times New Roman" pitchFamily="18" charset="0"/>
                <a:cs typeface="Arial" pitchFamily="34" charset="0"/>
              </a:rPr>
              <a:t>/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сульбактама</a:t>
            </a:r>
            <a:r>
              <a:rPr lang="ru-RU" sz="2400" dirty="0">
                <a:latin typeface="Times New Roman" pitchFamily="18" charset="0"/>
                <a:cs typeface="Arial" pitchFamily="34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Arial" pitchFamily="34" charset="0"/>
              </a:rPr>
              <a:t>тигециклина</a:t>
            </a:r>
            <a:endParaRPr lang="ru-RU" sz="24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Показания к а/б терапии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Подъем температуры до </a:t>
            </a:r>
            <a:r>
              <a:rPr lang="ru-RU" dirty="0" err="1" smtClean="0"/>
              <a:t>фебрильных</a:t>
            </a:r>
            <a:r>
              <a:rPr lang="ru-RU" dirty="0" smtClean="0"/>
              <a:t> цифр</a:t>
            </a:r>
          </a:p>
          <a:p>
            <a:r>
              <a:rPr lang="ru-RU" dirty="0" smtClean="0"/>
              <a:t>Оперативное вмешательство</a:t>
            </a:r>
          </a:p>
          <a:p>
            <a:r>
              <a:rPr lang="ru-RU" dirty="0" smtClean="0"/>
              <a:t>Травма</a:t>
            </a:r>
          </a:p>
          <a:p>
            <a:r>
              <a:rPr lang="ru-RU" dirty="0" smtClean="0"/>
              <a:t>Признаки системного воспаления</a:t>
            </a:r>
          </a:p>
          <a:p>
            <a:r>
              <a:rPr lang="ru-RU" dirty="0" smtClean="0"/>
              <a:t>Локальный инфекционный процесс</a:t>
            </a:r>
          </a:p>
          <a:p>
            <a:r>
              <a:rPr lang="ru-RU" dirty="0" smtClean="0"/>
              <a:t>Профилактическое введение препаратов до и после плановых «чистых» операций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323528" y="1412776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" name="Прямоугольник 1"/>
          <p:cNvSpPr>
            <a:spLocks noChangeAspect="1"/>
          </p:cNvSpPr>
          <p:nvPr/>
        </p:nvSpPr>
        <p:spPr>
          <a:xfrm rot="20055396">
            <a:off x="1547662" y="2949263"/>
            <a:ext cx="6474113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6350"/>
          </a:sp3d>
        </p:spPr>
        <p:txBody>
          <a:bodyPr wrap="square" lIns="91440" tIns="45720" rIns="91440" bIns="4572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5400" b="1" spc="50" dirty="0" smtClean="0">
                <a:ln w="12700" cmpd="sng">
                  <a:solidFill>
                    <a:srgbClr val="4D4D4D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rgbClr val="4D4D4D">
                      <a:satMod val="180000"/>
                      <a:alpha val="30000"/>
                    </a:srgbClr>
                  </a:glow>
                </a:effectLst>
                <a:latin typeface="Times New Roman"/>
              </a:rPr>
              <a:t>Т р а д и ц и я</a:t>
            </a:r>
            <a:endParaRPr lang="ru-RU" sz="5400" b="1" spc="50" dirty="0">
              <a:ln w="12700" cmpd="sng">
                <a:solidFill>
                  <a:srgbClr val="4D4D4D">
                    <a:satMod val="120000"/>
                    <a:shade val="8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rgbClr val="4D4D4D">
                    <a:satMod val="180000"/>
                    <a:alpha val="30000"/>
                  </a:srgbClr>
                </a:glo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5176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</a:rPr>
              <a:t>Выводы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Осложненные инфекции кожи и мягких тканей являются </a:t>
            </a:r>
            <a:r>
              <a:rPr lang="ru-RU" sz="2800" dirty="0" err="1" smtClean="0"/>
              <a:t>полимикробными</a:t>
            </a:r>
            <a:r>
              <a:rPr lang="ru-RU" sz="2800" dirty="0" smtClean="0"/>
              <a:t> и вызываются </a:t>
            </a:r>
            <a:r>
              <a:rPr lang="ru-RU" sz="2800" dirty="0" err="1" smtClean="0"/>
              <a:t>полирезистентной</a:t>
            </a:r>
            <a:r>
              <a:rPr lang="ru-RU" sz="2800" dirty="0" smtClean="0"/>
              <a:t> флорой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ru-RU" sz="2800" dirty="0"/>
              <a:t>При лечении больных </a:t>
            </a:r>
            <a:r>
              <a:rPr lang="ru-RU" sz="2800" dirty="0" smtClean="0"/>
              <a:t>с осложненными инфекциями </a:t>
            </a:r>
            <a:r>
              <a:rPr lang="ru-RU" sz="2800" dirty="0" err="1" smtClean="0"/>
              <a:t>КиМТ</a:t>
            </a:r>
            <a:r>
              <a:rPr lang="ru-RU" sz="2800" dirty="0" smtClean="0"/>
              <a:t> необходимо учитывать уровень поражения, определяющий спектр возбудителей</a:t>
            </a:r>
            <a:endParaRPr lang="ru-RU" sz="2800" dirty="0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84213" y="1341438"/>
            <a:ext cx="7343775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Выводы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 smtClean="0"/>
              <a:t>При наличии факторов риска следует рассмотреть использование </a:t>
            </a:r>
            <a:r>
              <a:rPr lang="ru-RU" sz="2800" dirty="0" err="1" smtClean="0"/>
              <a:t>тигециклина</a:t>
            </a:r>
            <a:r>
              <a:rPr lang="ru-RU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Особенно это актуально при невозможности выполнения срочного микробиологического исследования</a:t>
            </a:r>
            <a:endParaRPr lang="ru-RU" sz="2800" dirty="0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84213" y="1341438"/>
            <a:ext cx="7343775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D1282E"/>
                </a:solidFill>
              </a:rPr>
              <a:t>Интраабдоминальные</a:t>
            </a:r>
            <a:r>
              <a:rPr lang="ru-RU" dirty="0" smtClean="0">
                <a:solidFill>
                  <a:srgbClr val="D1282E"/>
                </a:solidFill>
              </a:rPr>
              <a:t> инфекции</a:t>
            </a:r>
            <a:endParaRPr lang="ru-RU" dirty="0">
              <a:solidFill>
                <a:srgbClr val="D1282E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Неосложненные</a:t>
            </a:r>
            <a:endParaRPr lang="ru-RU" dirty="0" smtClean="0"/>
          </a:p>
          <a:p>
            <a:pPr lvl="1"/>
            <a:r>
              <a:rPr lang="ru-RU" dirty="0" smtClean="0"/>
              <a:t>Достаточно одного вмешательства</a:t>
            </a:r>
          </a:p>
          <a:p>
            <a:pPr lvl="2"/>
            <a:r>
              <a:rPr lang="ru-RU" dirty="0" smtClean="0"/>
              <a:t>(аппендицит, холецистит – не </a:t>
            </a:r>
            <a:r>
              <a:rPr lang="ru-RU" dirty="0" err="1" smtClean="0"/>
              <a:t>перфоративные</a:t>
            </a:r>
            <a:r>
              <a:rPr lang="ru-RU" dirty="0" smtClean="0"/>
              <a:t>)</a:t>
            </a:r>
          </a:p>
          <a:p>
            <a:pPr lvl="2"/>
            <a:endParaRPr lang="ru-RU" dirty="0" smtClean="0"/>
          </a:p>
          <a:p>
            <a:r>
              <a:rPr lang="ru-RU" dirty="0" smtClean="0"/>
              <a:t>Осложненные</a:t>
            </a:r>
          </a:p>
          <a:p>
            <a:pPr lvl="1"/>
            <a:r>
              <a:rPr lang="ru-RU" dirty="0" smtClean="0"/>
              <a:t>Требуется дополнительное лечение</a:t>
            </a:r>
          </a:p>
          <a:p>
            <a:pPr lvl="2"/>
            <a:r>
              <a:rPr lang="ru-RU" dirty="0" smtClean="0"/>
              <a:t>Повторные операции</a:t>
            </a:r>
          </a:p>
          <a:p>
            <a:pPr lvl="2"/>
            <a:r>
              <a:rPr lang="ru-RU" dirty="0" smtClean="0"/>
              <a:t>Необходимые компоненты ИТ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607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895600" y="636588"/>
            <a:ext cx="30178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solidFill>
                  <a:schemeClr val="tx2"/>
                </a:solidFill>
              </a:rPr>
              <a:t>Перитонит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14400" y="1828800"/>
            <a:ext cx="7696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- Первичный – </a:t>
            </a:r>
            <a:r>
              <a:rPr lang="ru-RU" sz="3200" dirty="0" err="1">
                <a:solidFill>
                  <a:srgbClr val="FF0000"/>
                </a:solidFill>
              </a:rPr>
              <a:t>моноинфекция</a:t>
            </a:r>
            <a:r>
              <a:rPr lang="ru-RU" sz="3200" dirty="0">
                <a:solidFill>
                  <a:srgbClr val="FF0000"/>
                </a:solidFill>
              </a:rPr>
              <a:t> при тяжелых сопутствующих заболеваниях</a:t>
            </a:r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990600" y="3048000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dirty="0"/>
              <a:t>- Вторичный – </a:t>
            </a:r>
            <a:r>
              <a:rPr lang="ru-RU" sz="3200" dirty="0">
                <a:solidFill>
                  <a:srgbClr val="FF0000"/>
                </a:solidFill>
              </a:rPr>
              <a:t>80% всех перитонитов, внебольничные возбудители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1066800" y="43434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dirty="0"/>
              <a:t>-Третичный – </a:t>
            </a:r>
            <a:r>
              <a:rPr lang="ru-RU" sz="3200" dirty="0">
                <a:solidFill>
                  <a:srgbClr val="FF0000"/>
                </a:solidFill>
              </a:rPr>
              <a:t>10-15% всех перитонитов, оппортунистические возбудители</a:t>
            </a:r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0" y="16002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728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utoUpdateAnimBg="0"/>
      <p:bldP spid="158725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857250"/>
            <a:ext cx="8145463" cy="4710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6715125" y="6215063"/>
            <a:ext cx="2214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CID, 2010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1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Антибиотикотерапия ИА инфекций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Посттравматические повреждения полых органов </a:t>
            </a:r>
            <a:r>
              <a:rPr lang="en-US" dirty="0" smtClean="0"/>
              <a:t>&lt;12 </a:t>
            </a:r>
            <a:r>
              <a:rPr lang="ru-RU" dirty="0" smtClean="0"/>
              <a:t>часов (1 </a:t>
            </a:r>
            <a:r>
              <a:rPr lang="ru-RU" dirty="0" err="1" smtClean="0"/>
              <a:t>ур-нь</a:t>
            </a:r>
            <a:r>
              <a:rPr lang="ru-RU" dirty="0" smtClean="0"/>
              <a:t>) и перфорации </a:t>
            </a:r>
            <a:r>
              <a:rPr lang="ru-RU" dirty="0" err="1" smtClean="0"/>
              <a:t>пилородуоденальной</a:t>
            </a:r>
            <a:r>
              <a:rPr lang="ru-RU" dirty="0" smtClean="0"/>
              <a:t> зоны </a:t>
            </a:r>
            <a:r>
              <a:rPr lang="en-US" dirty="0" smtClean="0"/>
              <a:t>&lt;</a:t>
            </a:r>
            <a:r>
              <a:rPr lang="ru-RU" dirty="0" smtClean="0"/>
              <a:t>24 часов (3 </a:t>
            </a:r>
            <a:r>
              <a:rPr lang="ru-RU" dirty="0" err="1" smtClean="0"/>
              <a:t>ур-нь</a:t>
            </a:r>
            <a:r>
              <a:rPr lang="ru-RU" dirty="0" smtClean="0"/>
              <a:t>) – требуют </a:t>
            </a:r>
            <a:r>
              <a:rPr lang="ru-RU" b="1" dirty="0" smtClean="0">
                <a:solidFill>
                  <a:srgbClr val="FF0000"/>
                </a:solidFill>
              </a:rPr>
              <a:t>только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профилактических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назначений антибиотиков </a:t>
            </a:r>
            <a:r>
              <a:rPr lang="ru-RU" i="1" dirty="0" smtClean="0"/>
              <a:t>на 24 часа или меньше</a:t>
            </a:r>
          </a:p>
          <a:p>
            <a:pPr eaLnBrk="1" hangingPunct="1"/>
            <a:endParaRPr lang="ru-RU" dirty="0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848350" y="5176838"/>
            <a:ext cx="24939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prstClr val="black"/>
                </a:solidFill>
              </a:rPr>
              <a:t>Mazuski et al 2002</a:t>
            </a:r>
            <a:endParaRPr lang="ru-RU" i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81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Антибиотикотерапия ИА инфекций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5344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Пациенты с острыми воспалительными (не </a:t>
            </a:r>
            <a:r>
              <a:rPr lang="ru-RU" dirty="0" err="1" smtClean="0"/>
              <a:t>перфоративными</a:t>
            </a:r>
            <a:r>
              <a:rPr lang="ru-RU" dirty="0" smtClean="0"/>
              <a:t>!) заболеваниями органов брюшной полости (аппендицит, холецистит), источник которых может быть полностью удален во время операции (2 </a:t>
            </a:r>
            <a:r>
              <a:rPr lang="ru-RU" dirty="0" err="1" smtClean="0"/>
              <a:t>ур-нь</a:t>
            </a:r>
            <a:r>
              <a:rPr lang="ru-RU" dirty="0" smtClean="0"/>
              <a:t>) требуют </a:t>
            </a:r>
            <a:r>
              <a:rPr lang="ru-RU" b="1" dirty="0" smtClean="0">
                <a:solidFill>
                  <a:srgbClr val="FF0000"/>
                </a:solidFill>
              </a:rPr>
              <a:t>только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профилактических</a:t>
            </a:r>
            <a:r>
              <a:rPr lang="ru-RU" dirty="0" smtClean="0"/>
              <a:t> назначений антибиотиков </a:t>
            </a:r>
            <a:r>
              <a:rPr lang="ru-RU" i="1" dirty="0" smtClean="0"/>
              <a:t>на 24 часа или меньше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848350" y="5176838"/>
            <a:ext cx="24939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prstClr val="black"/>
                </a:solidFill>
              </a:rPr>
              <a:t>Mazuski et al 2002</a:t>
            </a:r>
            <a:endParaRPr lang="ru-RU" i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288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Антибиотикотерапия ИА инфекций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04864"/>
            <a:ext cx="8534400" cy="3962400"/>
          </a:xfrm>
        </p:spPr>
        <p:txBody>
          <a:bodyPr/>
          <a:lstStyle/>
          <a:p>
            <a:pPr eaLnBrk="1" hangingPunct="1"/>
            <a:r>
              <a:rPr lang="ru-RU" smtClean="0"/>
              <a:t>Все остальные больные (3 ур-нь) требуют терапевтического курса антибактериальной терапии</a:t>
            </a:r>
            <a:endParaRPr lang="ru-RU" i="1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796136" y="5805264"/>
            <a:ext cx="24939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prstClr val="black"/>
                </a:solidFill>
              </a:rPr>
              <a:t>Mazuski et al 2002</a:t>
            </a:r>
            <a:endParaRPr lang="ru-RU" i="1">
              <a:solidFill>
                <a:prstClr val="black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323528" y="1412776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414356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Антибиотикотерапия ИА инфекций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132856"/>
            <a:ext cx="8534400" cy="3962400"/>
          </a:xfrm>
        </p:spPr>
        <p:txBody>
          <a:bodyPr/>
          <a:lstStyle/>
          <a:p>
            <a:pPr eaLnBrk="1" hangingPunct="1"/>
            <a:r>
              <a:rPr lang="ru-RU" smtClean="0"/>
              <a:t>Терапевтический  курс антибактериальной терапии большинства ИА инфекций должен составлять 5 дней (2 ур-нь) – 7 дней (3 ур-нь)</a:t>
            </a:r>
          </a:p>
          <a:p>
            <a:pPr eaLnBrk="1" hangingPunct="1"/>
            <a:r>
              <a:rPr lang="ru-RU" smtClean="0"/>
              <a:t>Невозможность радикального устранения источника – основание для продолжения АБ терапии (3 ур-нь)</a:t>
            </a:r>
            <a:endParaRPr lang="ru-RU" i="1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940152" y="5661248"/>
            <a:ext cx="24939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i="1" dirty="0" err="1">
                <a:solidFill>
                  <a:prstClr val="black"/>
                </a:solidFill>
              </a:rPr>
              <a:t>Mazuski</a:t>
            </a:r>
            <a:r>
              <a:rPr lang="en-US" i="1" dirty="0">
                <a:solidFill>
                  <a:prstClr val="black"/>
                </a:solidFill>
              </a:rPr>
              <a:t> et al 2002</a:t>
            </a:r>
            <a:endParaRPr lang="ru-RU" i="1" dirty="0">
              <a:solidFill>
                <a:prstClr val="black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323528" y="1412776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757771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Антибиотикотерапия ИА инфекций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534400" cy="3962400"/>
          </a:xfrm>
        </p:spPr>
        <p:txBody>
          <a:bodyPr/>
          <a:lstStyle/>
          <a:p>
            <a:pPr eaLnBrk="1" hangingPunct="1"/>
            <a:r>
              <a:rPr lang="ru-RU" dirty="0" smtClean="0"/>
              <a:t>Продолжающийся инфекционный процесс, несмотря на антибактериальную терапию </a:t>
            </a:r>
            <a:r>
              <a:rPr lang="ru-RU" b="1" dirty="0" smtClean="0">
                <a:solidFill>
                  <a:srgbClr val="FF0000"/>
                </a:solidFill>
              </a:rPr>
              <a:t>требует проведения дополнительных исследований</a:t>
            </a:r>
            <a:r>
              <a:rPr lang="ru-RU" dirty="0" smtClean="0"/>
              <a:t>, а не смены режима АБ терапии (3 уровень)</a:t>
            </a:r>
            <a:endParaRPr lang="ru-RU" i="1" dirty="0" smtClean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848350" y="5176838"/>
            <a:ext cx="24939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i="1">
                <a:solidFill>
                  <a:prstClr val="black"/>
                </a:solidFill>
              </a:rPr>
              <a:t>Mazuski et al 2002</a:t>
            </a:r>
            <a:endParaRPr lang="ru-RU" i="1">
              <a:solidFill>
                <a:prstClr val="black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323528" y="1484784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576774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Несоответствующая а/б терапия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3200" dirty="0" smtClean="0"/>
              <a:t>Неэффективное лечение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Отсроченный клинический ответ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Более высокая летальность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Колонизация/распространение резистентных </a:t>
            </a:r>
            <a:r>
              <a:rPr lang="ru-RU" sz="3200" dirty="0" err="1" smtClean="0"/>
              <a:t>патогенов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323528" y="1628800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411031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468313" y="188913"/>
            <a:ext cx="79883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600">
                <a:solidFill>
                  <a:schemeClr val="tx2"/>
                </a:solidFill>
              </a:rPr>
              <a:t>Эмпирическая антибактериальная терапия перитонита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28600" y="1484313"/>
            <a:ext cx="8686800" cy="5373687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«</a:t>
            </a:r>
            <a:r>
              <a:rPr lang="ru-RU" sz="2800" dirty="0">
                <a:solidFill>
                  <a:schemeClr val="tx2"/>
                </a:solidFill>
              </a:rPr>
              <a:t>Достаточность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»</a:t>
            </a:r>
            <a:r>
              <a:rPr lang="ru-RU" sz="2800" dirty="0">
                <a:solidFill>
                  <a:schemeClr val="tx2"/>
                </a:solidFill>
              </a:rPr>
              <a:t> спектра действия антибиотика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dirty="0">
                <a:solidFill>
                  <a:srgbClr val="FF0000"/>
                </a:solidFill>
              </a:rPr>
              <a:t>Первичный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2000" dirty="0" err="1"/>
              <a:t>E.coli</a:t>
            </a:r>
            <a:r>
              <a:rPr lang="en-US" sz="2000" dirty="0"/>
              <a:t>, </a:t>
            </a:r>
            <a:r>
              <a:rPr lang="en-US" sz="2000" i="1" dirty="0"/>
              <a:t>Streptococci</a:t>
            </a:r>
            <a:r>
              <a:rPr lang="en-US" sz="2000" dirty="0"/>
              <a:t> </a:t>
            </a:r>
            <a:endParaRPr lang="ru-RU" sz="2000" dirty="0"/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ru-RU" dirty="0">
                <a:solidFill>
                  <a:srgbClr val="FF0000"/>
                </a:solidFill>
              </a:rPr>
              <a:t>Вторичный внебольничный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2000" i="1" dirty="0" err="1"/>
              <a:t>E.coli</a:t>
            </a:r>
            <a:r>
              <a:rPr lang="en-US" sz="2000" i="1" dirty="0"/>
              <a:t>, Streptococci</a:t>
            </a:r>
            <a:r>
              <a:rPr lang="en-US" sz="2000" dirty="0"/>
              <a:t> + </a:t>
            </a:r>
            <a:r>
              <a:rPr lang="ru-RU" sz="2000" dirty="0"/>
              <a:t>анаэробы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ru-RU" dirty="0">
                <a:solidFill>
                  <a:srgbClr val="FF0000"/>
                </a:solidFill>
              </a:rPr>
              <a:t>Вторичный послеоперационный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2000" dirty="0" err="1"/>
              <a:t>Enterobacteriaceae</a:t>
            </a:r>
            <a:r>
              <a:rPr lang="en-US" sz="2000" dirty="0"/>
              <a:t> (r-R!)</a:t>
            </a:r>
            <a:r>
              <a:rPr lang="ru-RU" sz="2000" dirty="0"/>
              <a:t> + анаэробы</a:t>
            </a:r>
          </a:p>
          <a:p>
            <a:pPr marL="1143000" lvl="2" indent="-228600" eaLnBrk="0" hangingPunct="0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ru-RU" sz="1800" dirty="0">
                <a:solidFill>
                  <a:srgbClr val="FF0000"/>
                </a:solidFill>
              </a:rPr>
              <a:t>Предшествующие антибиотики широкого спектра</a:t>
            </a:r>
          </a:p>
          <a:p>
            <a:pPr marL="1600200" lvl="3" indent="-228600" eaLnBrk="0" hangingPunct="0">
              <a:spcBef>
                <a:spcPct val="20000"/>
              </a:spcBef>
              <a:buFontTx/>
              <a:buChar char="–"/>
            </a:pPr>
            <a:r>
              <a:rPr lang="en-US" sz="1600" dirty="0" err="1"/>
              <a:t>Enterobacteriaceae</a:t>
            </a:r>
            <a:r>
              <a:rPr lang="en-US" sz="1600" dirty="0"/>
              <a:t> (R!) + </a:t>
            </a:r>
            <a:r>
              <a:rPr lang="en-US" sz="1600" i="1" dirty="0"/>
              <a:t>Staphylococci</a:t>
            </a:r>
            <a:r>
              <a:rPr lang="en-US" sz="1600" dirty="0"/>
              <a:t> (MRSA) + </a:t>
            </a:r>
            <a:r>
              <a:rPr lang="en-US" sz="1600" i="1" dirty="0"/>
              <a:t>Enterococci</a:t>
            </a:r>
            <a:r>
              <a:rPr lang="en-US" sz="1600" dirty="0"/>
              <a:t> </a:t>
            </a:r>
            <a:r>
              <a:rPr lang="ru-RU" sz="1600" dirty="0"/>
              <a:t>+ анаэробы 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</a:pPr>
            <a:r>
              <a:rPr lang="ru-RU" dirty="0">
                <a:solidFill>
                  <a:srgbClr val="FF0000"/>
                </a:solidFill>
              </a:rPr>
              <a:t>Третичный</a:t>
            </a:r>
            <a:endParaRPr lang="en-US" dirty="0">
              <a:solidFill>
                <a:srgbClr val="FF0000"/>
              </a:solidFill>
            </a:endParaRPr>
          </a:p>
          <a:p>
            <a:pPr marL="742950" lvl="1" indent="-285750" eaLnBrk="0" hangingPunct="0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ru-RU" sz="2000" dirty="0"/>
              <a:t>Возбудители с низкой вирулентностью + грибы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800" dirty="0"/>
              <a:t>CNS, Enterococci, </a:t>
            </a:r>
            <a:r>
              <a:rPr lang="ru-RU" sz="1800" dirty="0"/>
              <a:t>НФГОБ</a:t>
            </a:r>
          </a:p>
        </p:txBody>
      </p:sp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457200" y="1341438"/>
            <a:ext cx="8229600" cy="0"/>
          </a:xfrm>
          <a:prstGeom prst="line">
            <a:avLst/>
          </a:prstGeom>
          <a:noFill/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Freeform 1"/>
          <p:cNvSpPr/>
          <p:nvPr/>
        </p:nvSpPr>
        <p:spPr>
          <a:xfrm>
            <a:off x="755576" y="3356992"/>
            <a:ext cx="8081499" cy="2972642"/>
          </a:xfrm>
          <a:custGeom>
            <a:avLst/>
            <a:gdLst>
              <a:gd name="connsiteX0" fmla="*/ 1746181 w 8081499"/>
              <a:gd name="connsiteY0" fmla="*/ 101012 h 2972642"/>
              <a:gd name="connsiteX1" fmla="*/ 1746181 w 8081499"/>
              <a:gd name="connsiteY1" fmla="*/ 101012 h 2972642"/>
              <a:gd name="connsiteX2" fmla="*/ 1327675 w 8081499"/>
              <a:gd name="connsiteY2" fmla="*/ 115443 h 2972642"/>
              <a:gd name="connsiteX3" fmla="*/ 1197794 w 8081499"/>
              <a:gd name="connsiteY3" fmla="*/ 144303 h 2972642"/>
              <a:gd name="connsiteX4" fmla="*/ 1053481 w 8081499"/>
              <a:gd name="connsiteY4" fmla="*/ 158733 h 2972642"/>
              <a:gd name="connsiteX5" fmla="*/ 909169 w 8081499"/>
              <a:gd name="connsiteY5" fmla="*/ 202024 h 2972642"/>
              <a:gd name="connsiteX6" fmla="*/ 779287 w 8081499"/>
              <a:gd name="connsiteY6" fmla="*/ 245315 h 2972642"/>
              <a:gd name="connsiteX7" fmla="*/ 721562 w 8081499"/>
              <a:gd name="connsiteY7" fmla="*/ 288606 h 2972642"/>
              <a:gd name="connsiteX8" fmla="*/ 591681 w 8081499"/>
              <a:gd name="connsiteY8" fmla="*/ 389618 h 2972642"/>
              <a:gd name="connsiteX9" fmla="*/ 490662 w 8081499"/>
              <a:gd name="connsiteY9" fmla="*/ 476200 h 2972642"/>
              <a:gd name="connsiteX10" fmla="*/ 447369 w 8081499"/>
              <a:gd name="connsiteY10" fmla="*/ 519491 h 2972642"/>
              <a:gd name="connsiteX11" fmla="*/ 389644 w 8081499"/>
              <a:gd name="connsiteY11" fmla="*/ 533921 h 2972642"/>
              <a:gd name="connsiteX12" fmla="*/ 346350 w 8081499"/>
              <a:gd name="connsiteY12" fmla="*/ 620503 h 2972642"/>
              <a:gd name="connsiteX13" fmla="*/ 259762 w 8081499"/>
              <a:gd name="connsiteY13" fmla="*/ 707085 h 2972642"/>
              <a:gd name="connsiteX14" fmla="*/ 216469 w 8081499"/>
              <a:gd name="connsiteY14" fmla="*/ 750376 h 2972642"/>
              <a:gd name="connsiteX15" fmla="*/ 144312 w 8081499"/>
              <a:gd name="connsiteY15" fmla="*/ 836958 h 2972642"/>
              <a:gd name="connsiteX16" fmla="*/ 129881 w 8081499"/>
              <a:gd name="connsiteY16" fmla="*/ 880248 h 2972642"/>
              <a:gd name="connsiteX17" fmla="*/ 86587 w 8081499"/>
              <a:gd name="connsiteY17" fmla="*/ 937970 h 2972642"/>
              <a:gd name="connsiteX18" fmla="*/ 57725 w 8081499"/>
              <a:gd name="connsiteY18" fmla="*/ 1168854 h 2972642"/>
              <a:gd name="connsiteX19" fmla="*/ 43294 w 8081499"/>
              <a:gd name="connsiteY19" fmla="*/ 1515182 h 2972642"/>
              <a:gd name="connsiteX20" fmla="*/ 28862 w 8081499"/>
              <a:gd name="connsiteY20" fmla="*/ 1630624 h 2972642"/>
              <a:gd name="connsiteX21" fmla="*/ 14431 w 8081499"/>
              <a:gd name="connsiteY21" fmla="*/ 1688345 h 2972642"/>
              <a:gd name="connsiteX22" fmla="*/ 0 w 8081499"/>
              <a:gd name="connsiteY22" fmla="*/ 1760497 h 2972642"/>
              <a:gd name="connsiteX23" fmla="*/ 14431 w 8081499"/>
              <a:gd name="connsiteY23" fmla="*/ 2106824 h 2972642"/>
              <a:gd name="connsiteX24" fmla="*/ 57725 w 8081499"/>
              <a:gd name="connsiteY24" fmla="*/ 2178975 h 2972642"/>
              <a:gd name="connsiteX25" fmla="*/ 86587 w 8081499"/>
              <a:gd name="connsiteY25" fmla="*/ 2294418 h 2972642"/>
              <a:gd name="connsiteX26" fmla="*/ 158744 w 8081499"/>
              <a:gd name="connsiteY26" fmla="*/ 2352139 h 2972642"/>
              <a:gd name="connsiteX27" fmla="*/ 404075 w 8081499"/>
              <a:gd name="connsiteY27" fmla="*/ 2467581 h 2972642"/>
              <a:gd name="connsiteX28" fmla="*/ 519525 w 8081499"/>
              <a:gd name="connsiteY28" fmla="*/ 2496442 h 2972642"/>
              <a:gd name="connsiteX29" fmla="*/ 649406 w 8081499"/>
              <a:gd name="connsiteY29" fmla="*/ 2554163 h 2972642"/>
              <a:gd name="connsiteX30" fmla="*/ 952462 w 8081499"/>
              <a:gd name="connsiteY30" fmla="*/ 2626315 h 2972642"/>
              <a:gd name="connsiteX31" fmla="*/ 1096775 w 8081499"/>
              <a:gd name="connsiteY31" fmla="*/ 2669606 h 2972642"/>
              <a:gd name="connsiteX32" fmla="*/ 1269950 w 8081499"/>
              <a:gd name="connsiteY32" fmla="*/ 2698466 h 2972642"/>
              <a:gd name="connsiteX33" fmla="*/ 1414262 w 8081499"/>
              <a:gd name="connsiteY33" fmla="*/ 2741757 h 2972642"/>
              <a:gd name="connsiteX34" fmla="*/ 1674025 w 8081499"/>
              <a:gd name="connsiteY34" fmla="*/ 2785048 h 2972642"/>
              <a:gd name="connsiteX35" fmla="*/ 1876062 w 8081499"/>
              <a:gd name="connsiteY35" fmla="*/ 2828339 h 2972642"/>
              <a:gd name="connsiteX36" fmla="*/ 2106962 w 8081499"/>
              <a:gd name="connsiteY36" fmla="*/ 2857200 h 2972642"/>
              <a:gd name="connsiteX37" fmla="*/ 2222412 w 8081499"/>
              <a:gd name="connsiteY37" fmla="*/ 2886060 h 2972642"/>
              <a:gd name="connsiteX38" fmla="*/ 3146012 w 8081499"/>
              <a:gd name="connsiteY38" fmla="*/ 2914921 h 2972642"/>
              <a:gd name="connsiteX39" fmla="*/ 3679968 w 8081499"/>
              <a:gd name="connsiteY39" fmla="*/ 2943781 h 2972642"/>
              <a:gd name="connsiteX40" fmla="*/ 5180818 w 8081499"/>
              <a:gd name="connsiteY40" fmla="*/ 2958212 h 2972642"/>
              <a:gd name="connsiteX41" fmla="*/ 5599324 w 8081499"/>
              <a:gd name="connsiteY41" fmla="*/ 2972642 h 2972642"/>
              <a:gd name="connsiteX42" fmla="*/ 6609512 w 8081499"/>
              <a:gd name="connsiteY42" fmla="*/ 2958212 h 2972642"/>
              <a:gd name="connsiteX43" fmla="*/ 7114606 w 8081499"/>
              <a:gd name="connsiteY43" fmla="*/ 2914921 h 2972642"/>
              <a:gd name="connsiteX44" fmla="*/ 7244487 w 8081499"/>
              <a:gd name="connsiteY44" fmla="*/ 2871630 h 2972642"/>
              <a:gd name="connsiteX45" fmla="*/ 7287781 w 8081499"/>
              <a:gd name="connsiteY45" fmla="*/ 2857200 h 2972642"/>
              <a:gd name="connsiteX46" fmla="*/ 7403231 w 8081499"/>
              <a:gd name="connsiteY46" fmla="*/ 2813909 h 2972642"/>
              <a:gd name="connsiteX47" fmla="*/ 7460956 w 8081499"/>
              <a:gd name="connsiteY47" fmla="*/ 2770618 h 2972642"/>
              <a:gd name="connsiteX48" fmla="*/ 7619699 w 8081499"/>
              <a:gd name="connsiteY48" fmla="*/ 2698466 h 2972642"/>
              <a:gd name="connsiteX49" fmla="*/ 7691856 w 8081499"/>
              <a:gd name="connsiteY49" fmla="*/ 2626315 h 2972642"/>
              <a:gd name="connsiteX50" fmla="*/ 7749581 w 8081499"/>
              <a:gd name="connsiteY50" fmla="*/ 2568594 h 2972642"/>
              <a:gd name="connsiteX51" fmla="*/ 7821737 w 8081499"/>
              <a:gd name="connsiteY51" fmla="*/ 2510872 h 2972642"/>
              <a:gd name="connsiteX52" fmla="*/ 7865030 w 8081499"/>
              <a:gd name="connsiteY52" fmla="*/ 2438721 h 2972642"/>
              <a:gd name="connsiteX53" fmla="*/ 7937187 w 8081499"/>
              <a:gd name="connsiteY53" fmla="*/ 2352139 h 2972642"/>
              <a:gd name="connsiteX54" fmla="*/ 7951618 w 8081499"/>
              <a:gd name="connsiteY54" fmla="*/ 2265557 h 2972642"/>
              <a:gd name="connsiteX55" fmla="*/ 7980480 w 8081499"/>
              <a:gd name="connsiteY55" fmla="*/ 2222266 h 2972642"/>
              <a:gd name="connsiteX56" fmla="*/ 7994912 w 8081499"/>
              <a:gd name="connsiteY56" fmla="*/ 2178975 h 2972642"/>
              <a:gd name="connsiteX57" fmla="*/ 8023774 w 8081499"/>
              <a:gd name="connsiteY57" fmla="*/ 2121254 h 2972642"/>
              <a:gd name="connsiteX58" fmla="*/ 8038205 w 8081499"/>
              <a:gd name="connsiteY58" fmla="*/ 1991382 h 2972642"/>
              <a:gd name="connsiteX59" fmla="*/ 8067068 w 8081499"/>
              <a:gd name="connsiteY59" fmla="*/ 1919230 h 2972642"/>
              <a:gd name="connsiteX60" fmla="*/ 8081499 w 8081499"/>
              <a:gd name="connsiteY60" fmla="*/ 1861509 h 2972642"/>
              <a:gd name="connsiteX61" fmla="*/ 8067068 w 8081499"/>
              <a:gd name="connsiteY61" fmla="*/ 952400 h 2972642"/>
              <a:gd name="connsiteX62" fmla="*/ 8038205 w 8081499"/>
              <a:gd name="connsiteY62" fmla="*/ 923539 h 2972642"/>
              <a:gd name="connsiteX63" fmla="*/ 7994912 w 8081499"/>
              <a:gd name="connsiteY63" fmla="*/ 894679 h 2972642"/>
              <a:gd name="connsiteX64" fmla="*/ 7980480 w 8081499"/>
              <a:gd name="connsiteY64" fmla="*/ 851388 h 2972642"/>
              <a:gd name="connsiteX65" fmla="*/ 7893893 w 8081499"/>
              <a:gd name="connsiteY65" fmla="*/ 750376 h 2972642"/>
              <a:gd name="connsiteX66" fmla="*/ 7850599 w 8081499"/>
              <a:gd name="connsiteY66" fmla="*/ 692655 h 2972642"/>
              <a:gd name="connsiteX67" fmla="*/ 7807306 w 8081499"/>
              <a:gd name="connsiteY67" fmla="*/ 606073 h 2972642"/>
              <a:gd name="connsiteX68" fmla="*/ 7778443 w 8081499"/>
              <a:gd name="connsiteY68" fmla="*/ 577212 h 2972642"/>
              <a:gd name="connsiteX69" fmla="*/ 7720718 w 8081499"/>
              <a:gd name="connsiteY69" fmla="*/ 490630 h 2972642"/>
              <a:gd name="connsiteX70" fmla="*/ 7648562 w 8081499"/>
              <a:gd name="connsiteY70" fmla="*/ 418479 h 2972642"/>
              <a:gd name="connsiteX71" fmla="*/ 7605268 w 8081499"/>
              <a:gd name="connsiteY71" fmla="*/ 346327 h 2972642"/>
              <a:gd name="connsiteX72" fmla="*/ 7475387 w 8081499"/>
              <a:gd name="connsiteY72" fmla="*/ 245315 h 2972642"/>
              <a:gd name="connsiteX73" fmla="*/ 7417662 w 8081499"/>
              <a:gd name="connsiteY73" fmla="*/ 230885 h 2972642"/>
              <a:gd name="connsiteX74" fmla="*/ 6580649 w 8081499"/>
              <a:gd name="connsiteY74" fmla="*/ 230885 h 2972642"/>
              <a:gd name="connsiteX75" fmla="*/ 6494062 w 8081499"/>
              <a:gd name="connsiteY75" fmla="*/ 216455 h 2972642"/>
              <a:gd name="connsiteX76" fmla="*/ 6205437 w 8081499"/>
              <a:gd name="connsiteY76" fmla="*/ 187594 h 2972642"/>
              <a:gd name="connsiteX77" fmla="*/ 6089987 w 8081499"/>
              <a:gd name="connsiteY77" fmla="*/ 158733 h 2972642"/>
              <a:gd name="connsiteX78" fmla="*/ 6032262 w 8081499"/>
              <a:gd name="connsiteY78" fmla="*/ 144303 h 2972642"/>
              <a:gd name="connsiteX79" fmla="*/ 5859087 w 8081499"/>
              <a:gd name="connsiteY79" fmla="*/ 115443 h 2972642"/>
              <a:gd name="connsiteX80" fmla="*/ 5700343 w 8081499"/>
              <a:gd name="connsiteY80" fmla="*/ 86582 h 2972642"/>
              <a:gd name="connsiteX81" fmla="*/ 5570462 w 8081499"/>
              <a:gd name="connsiteY81" fmla="*/ 57721 h 2972642"/>
              <a:gd name="connsiteX82" fmla="*/ 5527168 w 8081499"/>
              <a:gd name="connsiteY82" fmla="*/ 28861 h 2972642"/>
              <a:gd name="connsiteX83" fmla="*/ 5339562 w 8081499"/>
              <a:gd name="connsiteY83" fmla="*/ 0 h 2972642"/>
              <a:gd name="connsiteX84" fmla="*/ 4892193 w 8081499"/>
              <a:gd name="connsiteY84" fmla="*/ 28861 h 2972642"/>
              <a:gd name="connsiteX85" fmla="*/ 4632431 w 8081499"/>
              <a:gd name="connsiteY85" fmla="*/ 72152 h 2972642"/>
              <a:gd name="connsiteX86" fmla="*/ 1803906 w 8081499"/>
              <a:gd name="connsiteY86" fmla="*/ 86582 h 2972642"/>
              <a:gd name="connsiteX87" fmla="*/ 1746181 w 8081499"/>
              <a:gd name="connsiteY87" fmla="*/ 101012 h 2972642"/>
              <a:gd name="connsiteX88" fmla="*/ 1702887 w 8081499"/>
              <a:gd name="connsiteY88" fmla="*/ 115443 h 2972642"/>
              <a:gd name="connsiteX89" fmla="*/ 1659594 w 8081499"/>
              <a:gd name="connsiteY89" fmla="*/ 115443 h 297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081499" h="2972642">
                <a:moveTo>
                  <a:pt x="1746181" y="101012"/>
                </a:moveTo>
                <a:lnTo>
                  <a:pt x="1746181" y="101012"/>
                </a:lnTo>
                <a:cubicBezTo>
                  <a:pt x="1606679" y="105822"/>
                  <a:pt x="1466827" y="104458"/>
                  <a:pt x="1327675" y="115443"/>
                </a:cubicBezTo>
                <a:cubicBezTo>
                  <a:pt x="1283463" y="118933"/>
                  <a:pt x="1241601" y="137387"/>
                  <a:pt x="1197794" y="144303"/>
                </a:cubicBezTo>
                <a:cubicBezTo>
                  <a:pt x="1150041" y="151842"/>
                  <a:pt x="1101585" y="153923"/>
                  <a:pt x="1053481" y="158733"/>
                </a:cubicBezTo>
                <a:cubicBezTo>
                  <a:pt x="931409" y="183147"/>
                  <a:pt x="1029989" y="158877"/>
                  <a:pt x="909169" y="202024"/>
                </a:cubicBezTo>
                <a:cubicBezTo>
                  <a:pt x="866192" y="217372"/>
                  <a:pt x="779287" y="245315"/>
                  <a:pt x="779287" y="245315"/>
                </a:cubicBezTo>
                <a:cubicBezTo>
                  <a:pt x="760045" y="259745"/>
                  <a:pt x="739440" y="272517"/>
                  <a:pt x="721562" y="288606"/>
                </a:cubicBezTo>
                <a:cubicBezTo>
                  <a:pt x="607040" y="391670"/>
                  <a:pt x="680099" y="360148"/>
                  <a:pt x="591681" y="389618"/>
                </a:cubicBezTo>
                <a:cubicBezTo>
                  <a:pt x="418234" y="563053"/>
                  <a:pt x="622540" y="366307"/>
                  <a:pt x="490662" y="476200"/>
                </a:cubicBezTo>
                <a:cubicBezTo>
                  <a:pt x="474984" y="489265"/>
                  <a:pt x="465088" y="509366"/>
                  <a:pt x="447369" y="519491"/>
                </a:cubicBezTo>
                <a:cubicBezTo>
                  <a:pt x="430148" y="529331"/>
                  <a:pt x="408886" y="529111"/>
                  <a:pt x="389644" y="533921"/>
                </a:cubicBezTo>
                <a:cubicBezTo>
                  <a:pt x="376271" y="574036"/>
                  <a:pt x="376189" y="586937"/>
                  <a:pt x="346350" y="620503"/>
                </a:cubicBezTo>
                <a:cubicBezTo>
                  <a:pt x="319232" y="651009"/>
                  <a:pt x="288625" y="678224"/>
                  <a:pt x="259762" y="707085"/>
                </a:cubicBezTo>
                <a:cubicBezTo>
                  <a:pt x="245331" y="721515"/>
                  <a:pt x="227790" y="733396"/>
                  <a:pt x="216469" y="750376"/>
                </a:cubicBezTo>
                <a:cubicBezTo>
                  <a:pt x="176285" y="810647"/>
                  <a:pt x="199870" y="781404"/>
                  <a:pt x="144312" y="836958"/>
                </a:cubicBezTo>
                <a:cubicBezTo>
                  <a:pt x="139502" y="851388"/>
                  <a:pt x="137428" y="867042"/>
                  <a:pt x="129881" y="880248"/>
                </a:cubicBezTo>
                <a:cubicBezTo>
                  <a:pt x="117948" y="901130"/>
                  <a:pt x="92421" y="914637"/>
                  <a:pt x="86587" y="937970"/>
                </a:cubicBezTo>
                <a:cubicBezTo>
                  <a:pt x="67775" y="1013214"/>
                  <a:pt x="57725" y="1168854"/>
                  <a:pt x="57725" y="1168854"/>
                </a:cubicBezTo>
                <a:cubicBezTo>
                  <a:pt x="52915" y="1284297"/>
                  <a:pt x="50502" y="1399864"/>
                  <a:pt x="43294" y="1515182"/>
                </a:cubicBezTo>
                <a:cubicBezTo>
                  <a:pt x="40875" y="1553887"/>
                  <a:pt x="35238" y="1592372"/>
                  <a:pt x="28862" y="1630624"/>
                </a:cubicBezTo>
                <a:cubicBezTo>
                  <a:pt x="25601" y="1650187"/>
                  <a:pt x="18733" y="1668985"/>
                  <a:pt x="14431" y="1688345"/>
                </a:cubicBezTo>
                <a:cubicBezTo>
                  <a:pt x="9110" y="1712288"/>
                  <a:pt x="4810" y="1736446"/>
                  <a:pt x="0" y="1760497"/>
                </a:cubicBezTo>
                <a:cubicBezTo>
                  <a:pt x="4810" y="1875939"/>
                  <a:pt x="-1357" y="1992365"/>
                  <a:pt x="14431" y="2106824"/>
                </a:cubicBezTo>
                <a:cubicBezTo>
                  <a:pt x="18264" y="2134609"/>
                  <a:pt x="47656" y="2152797"/>
                  <a:pt x="57725" y="2178975"/>
                </a:cubicBezTo>
                <a:cubicBezTo>
                  <a:pt x="71965" y="2215996"/>
                  <a:pt x="66600" y="2260156"/>
                  <a:pt x="86587" y="2294418"/>
                </a:cubicBezTo>
                <a:cubicBezTo>
                  <a:pt x="102108" y="2321023"/>
                  <a:pt x="134103" y="2333659"/>
                  <a:pt x="158744" y="2352139"/>
                </a:cubicBezTo>
                <a:cubicBezTo>
                  <a:pt x="227202" y="2403479"/>
                  <a:pt x="337332" y="2450896"/>
                  <a:pt x="404075" y="2467581"/>
                </a:cubicBezTo>
                <a:cubicBezTo>
                  <a:pt x="442558" y="2477201"/>
                  <a:pt x="482119" y="2483241"/>
                  <a:pt x="519525" y="2496442"/>
                </a:cubicBezTo>
                <a:cubicBezTo>
                  <a:pt x="564201" y="2512209"/>
                  <a:pt x="604689" y="2538513"/>
                  <a:pt x="649406" y="2554163"/>
                </a:cubicBezTo>
                <a:cubicBezTo>
                  <a:pt x="806975" y="2609308"/>
                  <a:pt x="797750" y="2587639"/>
                  <a:pt x="952462" y="2626315"/>
                </a:cubicBezTo>
                <a:cubicBezTo>
                  <a:pt x="1001185" y="2638495"/>
                  <a:pt x="1047802" y="2658477"/>
                  <a:pt x="1096775" y="2669606"/>
                </a:cubicBezTo>
                <a:cubicBezTo>
                  <a:pt x="1153841" y="2682575"/>
                  <a:pt x="1212884" y="2685497"/>
                  <a:pt x="1269950" y="2698466"/>
                </a:cubicBezTo>
                <a:cubicBezTo>
                  <a:pt x="1318923" y="2709595"/>
                  <a:pt x="1365540" y="2729577"/>
                  <a:pt x="1414262" y="2741757"/>
                </a:cubicBezTo>
                <a:cubicBezTo>
                  <a:pt x="1523671" y="2769108"/>
                  <a:pt x="1567556" y="2771741"/>
                  <a:pt x="1674025" y="2785048"/>
                </a:cubicBezTo>
                <a:cubicBezTo>
                  <a:pt x="1772420" y="2809645"/>
                  <a:pt x="1783867" y="2815768"/>
                  <a:pt x="1876062" y="2828339"/>
                </a:cubicBezTo>
                <a:cubicBezTo>
                  <a:pt x="1952916" y="2838818"/>
                  <a:pt x="2031712" y="2838389"/>
                  <a:pt x="2106962" y="2857200"/>
                </a:cubicBezTo>
                <a:cubicBezTo>
                  <a:pt x="2145445" y="2866820"/>
                  <a:pt x="2182806" y="2883860"/>
                  <a:pt x="2222412" y="2886060"/>
                </a:cubicBezTo>
                <a:cubicBezTo>
                  <a:pt x="2529955" y="2903145"/>
                  <a:pt x="2838145" y="2905301"/>
                  <a:pt x="3146012" y="2914921"/>
                </a:cubicBezTo>
                <a:cubicBezTo>
                  <a:pt x="3369034" y="2952088"/>
                  <a:pt x="3258102" y="2937531"/>
                  <a:pt x="3679968" y="2943781"/>
                </a:cubicBezTo>
                <a:lnTo>
                  <a:pt x="5180818" y="2958212"/>
                </a:lnTo>
                <a:cubicBezTo>
                  <a:pt x="5320320" y="2963022"/>
                  <a:pt x="5459739" y="2972642"/>
                  <a:pt x="5599324" y="2972642"/>
                </a:cubicBezTo>
                <a:cubicBezTo>
                  <a:pt x="5936088" y="2972642"/>
                  <a:pt x="6272913" y="2968730"/>
                  <a:pt x="6609512" y="2958212"/>
                </a:cubicBezTo>
                <a:cubicBezTo>
                  <a:pt x="6788716" y="2952612"/>
                  <a:pt x="6943199" y="2933964"/>
                  <a:pt x="7114606" y="2914921"/>
                </a:cubicBezTo>
                <a:lnTo>
                  <a:pt x="7244487" y="2871630"/>
                </a:lnTo>
                <a:cubicBezTo>
                  <a:pt x="7258918" y="2866820"/>
                  <a:pt x="7274175" y="2864003"/>
                  <a:pt x="7287781" y="2857200"/>
                </a:cubicBezTo>
                <a:cubicBezTo>
                  <a:pt x="7363246" y="2819469"/>
                  <a:pt x="7324636" y="2833556"/>
                  <a:pt x="7403231" y="2813909"/>
                </a:cubicBezTo>
                <a:cubicBezTo>
                  <a:pt x="7422473" y="2799479"/>
                  <a:pt x="7438977" y="2780386"/>
                  <a:pt x="7460956" y="2770618"/>
                </a:cubicBezTo>
                <a:cubicBezTo>
                  <a:pt x="7568447" y="2722847"/>
                  <a:pt x="7510834" y="2807321"/>
                  <a:pt x="7619699" y="2698466"/>
                </a:cubicBezTo>
                <a:lnTo>
                  <a:pt x="7691856" y="2626315"/>
                </a:lnTo>
                <a:cubicBezTo>
                  <a:pt x="7711098" y="2607075"/>
                  <a:pt x="7728332" y="2585592"/>
                  <a:pt x="7749581" y="2568594"/>
                </a:cubicBezTo>
                <a:lnTo>
                  <a:pt x="7821737" y="2510872"/>
                </a:lnTo>
                <a:cubicBezTo>
                  <a:pt x="7836168" y="2486822"/>
                  <a:pt x="7846776" y="2460016"/>
                  <a:pt x="7865030" y="2438721"/>
                </a:cubicBezTo>
                <a:cubicBezTo>
                  <a:pt x="7962941" y="2324498"/>
                  <a:pt x="7855026" y="2516447"/>
                  <a:pt x="7937187" y="2352139"/>
                </a:cubicBezTo>
                <a:cubicBezTo>
                  <a:pt x="7941997" y="2323278"/>
                  <a:pt x="7942365" y="2293314"/>
                  <a:pt x="7951618" y="2265557"/>
                </a:cubicBezTo>
                <a:cubicBezTo>
                  <a:pt x="7957103" y="2249104"/>
                  <a:pt x="7972723" y="2237778"/>
                  <a:pt x="7980480" y="2222266"/>
                </a:cubicBezTo>
                <a:cubicBezTo>
                  <a:pt x="7987283" y="2208661"/>
                  <a:pt x="7988920" y="2192956"/>
                  <a:pt x="7994912" y="2178975"/>
                </a:cubicBezTo>
                <a:cubicBezTo>
                  <a:pt x="8003386" y="2159203"/>
                  <a:pt x="8014153" y="2140494"/>
                  <a:pt x="8023774" y="2121254"/>
                </a:cubicBezTo>
                <a:cubicBezTo>
                  <a:pt x="8028584" y="2077963"/>
                  <a:pt x="8029078" y="2033972"/>
                  <a:pt x="8038205" y="1991382"/>
                </a:cubicBezTo>
                <a:cubicBezTo>
                  <a:pt x="8043633" y="1966053"/>
                  <a:pt x="8058876" y="1943804"/>
                  <a:pt x="8067068" y="1919230"/>
                </a:cubicBezTo>
                <a:cubicBezTo>
                  <a:pt x="8073340" y="1900415"/>
                  <a:pt x="8076689" y="1880749"/>
                  <a:pt x="8081499" y="1861509"/>
                </a:cubicBezTo>
                <a:cubicBezTo>
                  <a:pt x="8076689" y="1558473"/>
                  <a:pt x="8081042" y="1255152"/>
                  <a:pt x="8067068" y="952400"/>
                </a:cubicBezTo>
                <a:cubicBezTo>
                  <a:pt x="8066441" y="938809"/>
                  <a:pt x="8048830" y="932038"/>
                  <a:pt x="8038205" y="923539"/>
                </a:cubicBezTo>
                <a:cubicBezTo>
                  <a:pt x="8024662" y="912705"/>
                  <a:pt x="8009343" y="904299"/>
                  <a:pt x="7994912" y="894679"/>
                </a:cubicBezTo>
                <a:cubicBezTo>
                  <a:pt x="7990101" y="880249"/>
                  <a:pt x="7987283" y="864993"/>
                  <a:pt x="7980480" y="851388"/>
                </a:cubicBezTo>
                <a:cubicBezTo>
                  <a:pt x="7954728" y="799888"/>
                  <a:pt x="7935320" y="797717"/>
                  <a:pt x="7893893" y="750376"/>
                </a:cubicBezTo>
                <a:cubicBezTo>
                  <a:pt x="7878055" y="732276"/>
                  <a:pt x="7864579" y="712226"/>
                  <a:pt x="7850599" y="692655"/>
                </a:cubicBezTo>
                <a:cubicBezTo>
                  <a:pt x="7713747" y="501074"/>
                  <a:pt x="7914534" y="784775"/>
                  <a:pt x="7807306" y="606073"/>
                </a:cubicBezTo>
                <a:cubicBezTo>
                  <a:pt x="7800306" y="594406"/>
                  <a:pt x="7786607" y="588096"/>
                  <a:pt x="7778443" y="577212"/>
                </a:cubicBezTo>
                <a:cubicBezTo>
                  <a:pt x="7757630" y="549463"/>
                  <a:pt x="7745246" y="515156"/>
                  <a:pt x="7720718" y="490630"/>
                </a:cubicBezTo>
                <a:cubicBezTo>
                  <a:pt x="7696666" y="466580"/>
                  <a:pt x="7669811" y="445038"/>
                  <a:pt x="7648562" y="418479"/>
                </a:cubicBezTo>
                <a:cubicBezTo>
                  <a:pt x="7631040" y="396578"/>
                  <a:pt x="7623030" y="368034"/>
                  <a:pt x="7605268" y="346327"/>
                </a:cubicBezTo>
                <a:cubicBezTo>
                  <a:pt x="7542215" y="269268"/>
                  <a:pt x="7544623" y="265095"/>
                  <a:pt x="7475387" y="245315"/>
                </a:cubicBezTo>
                <a:cubicBezTo>
                  <a:pt x="7456316" y="239867"/>
                  <a:pt x="7436904" y="235695"/>
                  <a:pt x="7417662" y="230885"/>
                </a:cubicBezTo>
                <a:cubicBezTo>
                  <a:pt x="7002089" y="247506"/>
                  <a:pt x="7040083" y="254444"/>
                  <a:pt x="6580649" y="230885"/>
                </a:cubicBezTo>
                <a:cubicBezTo>
                  <a:pt x="6551427" y="229387"/>
                  <a:pt x="6523130" y="219809"/>
                  <a:pt x="6494062" y="216455"/>
                </a:cubicBezTo>
                <a:cubicBezTo>
                  <a:pt x="6398011" y="205373"/>
                  <a:pt x="6205437" y="187594"/>
                  <a:pt x="6205437" y="187594"/>
                </a:cubicBezTo>
                <a:cubicBezTo>
                  <a:pt x="6128075" y="161809"/>
                  <a:pt x="6194470" y="181950"/>
                  <a:pt x="6089987" y="158733"/>
                </a:cubicBezTo>
                <a:cubicBezTo>
                  <a:pt x="6070625" y="154431"/>
                  <a:pt x="6051756" y="147958"/>
                  <a:pt x="6032262" y="144303"/>
                </a:cubicBezTo>
                <a:cubicBezTo>
                  <a:pt x="5974743" y="133519"/>
                  <a:pt x="5916743" y="125469"/>
                  <a:pt x="5859087" y="115443"/>
                </a:cubicBezTo>
                <a:cubicBezTo>
                  <a:pt x="5806100" y="106229"/>
                  <a:pt x="5752520" y="99625"/>
                  <a:pt x="5700343" y="86582"/>
                </a:cubicBezTo>
                <a:cubicBezTo>
                  <a:pt x="5618822" y="66203"/>
                  <a:pt x="5662067" y="76042"/>
                  <a:pt x="5570462" y="57721"/>
                </a:cubicBezTo>
                <a:cubicBezTo>
                  <a:pt x="5556031" y="48101"/>
                  <a:pt x="5543622" y="34345"/>
                  <a:pt x="5527168" y="28861"/>
                </a:cubicBezTo>
                <a:cubicBezTo>
                  <a:pt x="5512143" y="23853"/>
                  <a:pt x="5347354" y="1113"/>
                  <a:pt x="5339562" y="0"/>
                </a:cubicBezTo>
                <a:cubicBezTo>
                  <a:pt x="5190439" y="9620"/>
                  <a:pt x="5040920" y="14352"/>
                  <a:pt x="4892193" y="28861"/>
                </a:cubicBezTo>
                <a:cubicBezTo>
                  <a:pt x="4769542" y="40826"/>
                  <a:pt x="4749369" y="71006"/>
                  <a:pt x="4632431" y="72152"/>
                </a:cubicBezTo>
                <a:lnTo>
                  <a:pt x="1803906" y="86582"/>
                </a:lnTo>
                <a:cubicBezTo>
                  <a:pt x="1784664" y="91392"/>
                  <a:pt x="1765252" y="95564"/>
                  <a:pt x="1746181" y="101012"/>
                </a:cubicBezTo>
                <a:cubicBezTo>
                  <a:pt x="1731554" y="105191"/>
                  <a:pt x="1717892" y="112942"/>
                  <a:pt x="1702887" y="115443"/>
                </a:cubicBezTo>
                <a:cubicBezTo>
                  <a:pt x="1688652" y="117815"/>
                  <a:pt x="1674025" y="115443"/>
                  <a:pt x="1659594" y="115443"/>
                </a:cubicBezTo>
              </a:path>
            </a:pathLst>
          </a:custGeom>
          <a:solidFill>
            <a:srgbClr val="FFFFFF">
              <a:alpha val="13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25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Микробиология вторичного  и третичного перитонита</a:t>
            </a:r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2688" y="2024063"/>
            <a:ext cx="6648450" cy="3216275"/>
          </a:xfrm>
          <a:noFill/>
        </p:spPr>
      </p:pic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611188" y="1989138"/>
            <a:ext cx="79216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570663" y="6237288"/>
            <a:ext cx="2573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rgbClr val="FFFF00"/>
                </a:solidFill>
              </a:rPr>
              <a:t>A.Nathens, et all, 1998</a:t>
            </a:r>
            <a:r>
              <a:rPr lang="en-US" sz="2000">
                <a:solidFill>
                  <a:srgbClr val="FFFFFF"/>
                </a:solidFill>
              </a:rPr>
              <a:t> </a:t>
            </a:r>
            <a:endParaRPr lang="ru-RU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35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838200" y="1066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2879725" y="45910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032125" y="47434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3184525" y="48958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3336925" y="50482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ru-RU" sz="3200">
              <a:solidFill>
                <a:srgbClr val="FFFFFF"/>
              </a:solidFill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764689"/>
              </p:ext>
            </p:extLst>
          </p:nvPr>
        </p:nvGraphicFramePr>
        <p:xfrm>
          <a:off x="365125" y="592138"/>
          <a:ext cx="7694613" cy="574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1255111" y="0"/>
            <a:ext cx="65909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Возбудители перитонита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5845175" y="5229225"/>
            <a:ext cx="3298825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ru-RU" sz="1800" i="1">
                <a:solidFill>
                  <a:srgbClr val="FFFF00"/>
                </a:solidFill>
              </a:rPr>
              <a:t>С.Шляпников, И.Ефимова, 2001</a:t>
            </a:r>
          </a:p>
        </p:txBody>
      </p:sp>
    </p:spTree>
    <p:extLst>
      <p:ext uri="{BB962C8B-B14F-4D97-AF65-F5344CB8AC3E}">
        <p14:creationId xmlns:p14="http://schemas.microsoft.com/office/powerpoint/2010/main" val="1959254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857250"/>
            <a:ext cx="8145463" cy="4710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6715125" y="6215063"/>
            <a:ext cx="2214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CID, 2010</a:t>
            </a: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697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675" y="942975"/>
            <a:ext cx="3676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5951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Tx/>
              <a:buNone/>
            </a:pPr>
            <a:r>
              <a:rPr lang="ru-RU" b="1">
                <a:latin typeface="Arial" charset="0"/>
              </a:rPr>
              <a:t>ДЕКЛАРАЦИЯ </a:t>
            </a:r>
            <a:br>
              <a:rPr lang="ru-RU" b="1">
                <a:latin typeface="Arial" charset="0"/>
              </a:rPr>
            </a:br>
            <a:r>
              <a:rPr lang="ru-RU" b="1">
                <a:latin typeface="Arial" charset="0"/>
              </a:rPr>
              <a:t>по борьбе с антимикробной резистентностью, принята на Всемирном дне резистентности (16 сентября 2000 г., Торонто, Онтарио, Канада)</a:t>
            </a:r>
            <a:r>
              <a:rPr lang="ru-RU">
                <a:latin typeface="Arial" charset="0"/>
              </a:rPr>
              <a:t> </a:t>
            </a:r>
            <a:br>
              <a:rPr lang="ru-RU">
                <a:latin typeface="Arial" charset="0"/>
              </a:rPr>
            </a:br>
            <a:r>
              <a:rPr lang="ru-RU">
                <a:solidFill>
                  <a:srgbClr val="FF0000"/>
                </a:solidFill>
                <a:latin typeface="Arial" charset="0"/>
              </a:rPr>
              <a:t>«</a:t>
            </a:r>
            <a:r>
              <a:rPr lang="ru-RU" i="1">
                <a:solidFill>
                  <a:srgbClr val="FF0000"/>
                </a:solidFill>
                <a:latin typeface="Arial" charset="0"/>
              </a:rPr>
              <a:t>Мы нашли врага, и враг — это мы»</a:t>
            </a:r>
          </a:p>
        </p:txBody>
      </p:sp>
    </p:spTree>
    <p:extLst>
      <p:ext uri="{BB962C8B-B14F-4D97-AF65-F5344CB8AC3E}">
        <p14:creationId xmlns:p14="http://schemas.microsoft.com/office/powerpoint/2010/main" val="1037815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6248400"/>
          </a:xfrm>
        </p:spPr>
        <p:txBody>
          <a:bodyPr/>
          <a:lstStyle/>
          <a:p>
            <a:pPr eaLnBrk="1" hangingPunct="1"/>
            <a:r>
              <a:rPr lang="ru-RU" sz="3600">
                <a:latin typeface="Arial" charset="0"/>
              </a:rPr>
              <a:t>Проблема – « </a:t>
            </a:r>
            <a:r>
              <a:rPr lang="ru-RU" sz="3600" i="1">
                <a:solidFill>
                  <a:schemeClr val="hlink"/>
                </a:solidFill>
                <a:latin typeface="Arial" charset="0"/>
              </a:rPr>
              <a:t>нерациональное, неупорядочное применение антибактериальных препаратов</a:t>
            </a:r>
            <a:r>
              <a:rPr lang="ru-RU" sz="3600">
                <a:latin typeface="Arial" charset="0"/>
              </a:rPr>
              <a:t>»</a:t>
            </a:r>
          </a:p>
          <a:p>
            <a:pPr eaLnBrk="1" hangingPunct="1">
              <a:buFontTx/>
              <a:buNone/>
            </a:pPr>
            <a:endParaRPr lang="en-US" sz="3600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ru-RU" sz="3600">
                <a:latin typeface="Arial" charset="0"/>
              </a:rPr>
              <a:t>   </a:t>
            </a:r>
            <a:r>
              <a:rPr lang="ru-RU" sz="3600">
                <a:solidFill>
                  <a:srgbClr val="FF0000"/>
                </a:solidFill>
                <a:latin typeface="Arial" charset="0"/>
              </a:rPr>
              <a:t>Рост антибиотикорезистентности</a:t>
            </a:r>
          </a:p>
          <a:p>
            <a:pPr eaLnBrk="1" hangingPunct="1">
              <a:buFontTx/>
              <a:buNone/>
            </a:pPr>
            <a:endParaRPr lang="ru-RU" sz="3600">
              <a:latin typeface="Arial" charset="0"/>
            </a:endParaRPr>
          </a:p>
          <a:p>
            <a:pPr eaLnBrk="1" hangingPunct="1"/>
            <a:r>
              <a:rPr lang="ru-RU" sz="3600">
                <a:latin typeface="Arial" charset="0"/>
              </a:rPr>
              <a:t>Решение – « </a:t>
            </a:r>
            <a:r>
              <a:rPr lang="ru-RU" sz="3600">
                <a:solidFill>
                  <a:schemeClr val="hlink"/>
                </a:solidFill>
                <a:latin typeface="Arial" charset="0"/>
              </a:rPr>
              <a:t>создание системы по контролю за использованием антибактериальных средств</a:t>
            </a:r>
            <a:r>
              <a:rPr lang="ru-RU" sz="3600">
                <a:latin typeface="Arial" charset="0"/>
              </a:rPr>
              <a:t> »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962400" y="2057400"/>
            <a:ext cx="4572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38600" y="3429000"/>
            <a:ext cx="381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92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>
                <a:solidFill>
                  <a:srgbClr val="FF0000"/>
                </a:solidFill>
                <a:latin typeface="Arial" charset="0"/>
              </a:rPr>
              <a:t>«Программа по контролю за использованием антибактериальных средств»</a:t>
            </a:r>
            <a:br>
              <a:rPr lang="ru-RU" sz="2800">
                <a:solidFill>
                  <a:srgbClr val="FF0000"/>
                </a:solidFill>
                <a:latin typeface="Arial" charset="0"/>
              </a:rPr>
            </a:br>
            <a:endParaRPr lang="ru-RU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1. Ограничение использования антибактериальных средств (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формулярные списки</a:t>
            </a:r>
            <a:r>
              <a:rPr lang="ru-RU" sz="2800">
                <a:latin typeface="Arial" charset="0"/>
              </a:rPr>
              <a:t> , 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рекомендации</a:t>
            </a:r>
            <a:r>
              <a:rPr lang="ru-RU" sz="2800">
                <a:latin typeface="Arial" charset="0"/>
              </a:rPr>
              <a:t> или 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протоколы</a:t>
            </a:r>
            <a:r>
              <a:rPr lang="ru-RU" sz="2800">
                <a:latin typeface="Arial" charset="0"/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2. 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Обучение и активный контроль</a:t>
            </a:r>
            <a:r>
              <a:rPr lang="ru-RU" sz="2800">
                <a:latin typeface="Arial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3. Внедрение формы 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заказа</a:t>
            </a:r>
            <a:r>
              <a:rPr lang="ru-RU" sz="2800">
                <a:latin typeface="Arial" charset="0"/>
              </a:rPr>
              <a:t> на противомикробные средства </a:t>
            </a:r>
          </a:p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4. Циклы применения АМП (стратегия «</a:t>
            </a:r>
            <a:r>
              <a:rPr lang="ru-RU" sz="2800" i="1">
                <a:latin typeface="Arial" charset="0"/>
              </a:rPr>
              <a:t>циклического использования АБП</a:t>
            </a:r>
            <a:r>
              <a:rPr lang="ru-RU" sz="2800">
                <a:latin typeface="Arial" charset="0"/>
              </a:rPr>
              <a:t>»</a:t>
            </a:r>
            <a:r>
              <a:rPr lang="ru-RU" sz="2800" i="1">
                <a:latin typeface="Arial" charset="0"/>
              </a:rPr>
              <a:t>?</a:t>
            </a:r>
            <a:r>
              <a:rPr lang="ru-RU" sz="2800">
                <a:latin typeface="Arial" charset="0"/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5. Стратегия смешивания или гетерогенности АБП</a:t>
            </a:r>
          </a:p>
          <a:p>
            <a:pPr marL="609600" indent="-609600" eaLnBrk="1" hangingPunct="1">
              <a:buFontTx/>
              <a:buNone/>
            </a:pPr>
            <a:r>
              <a:rPr lang="ru-RU" sz="2800">
                <a:latin typeface="Arial" charset="0"/>
              </a:rPr>
              <a:t>6. Стратегия оптимизации использования 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АБП</a:t>
            </a:r>
          </a:p>
          <a:p>
            <a:pPr marL="609600" indent="-609600" eaLnBrk="1" hangingPunct="1">
              <a:buFontTx/>
              <a:buAutoNum type="arabicPeriod"/>
            </a:pPr>
            <a:endParaRPr lang="ru-RU">
              <a:solidFill>
                <a:srgbClr val="FF0000"/>
              </a:solidFill>
              <a:latin typeface="Arial" charset="0"/>
            </a:endParaRPr>
          </a:p>
          <a:p>
            <a:pPr marL="609600" indent="-609600" eaLnBrk="1" hangingPunct="1">
              <a:buFontTx/>
              <a:buNone/>
            </a:pPr>
            <a:endParaRPr lang="ru-RU" i="1">
              <a:solidFill>
                <a:schemeClr val="hlin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114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>
                <a:latin typeface="Arial" charset="0"/>
              </a:rPr>
              <a:t>4</a:t>
            </a:r>
            <a:r>
              <a:rPr lang="ru-RU" sz="2800">
                <a:latin typeface="Arial" charset="0"/>
              </a:rPr>
              <a:t>. Циклы применения АМП (стратегия «</a:t>
            </a:r>
            <a:r>
              <a:rPr lang="ru-RU" sz="2800" i="1">
                <a:latin typeface="Arial" charset="0"/>
              </a:rPr>
              <a:t>циклического использования АБП</a:t>
            </a:r>
            <a:r>
              <a:rPr lang="ru-RU" sz="2800">
                <a:latin typeface="Arial" charset="0"/>
              </a:rPr>
              <a:t>»</a:t>
            </a:r>
            <a:r>
              <a:rPr lang="ru-RU" sz="2800" i="1">
                <a:latin typeface="Arial" charset="0"/>
              </a:rPr>
              <a:t>?</a:t>
            </a:r>
            <a:r>
              <a:rPr lang="ru-RU" sz="2800">
                <a:latin typeface="Arial" charset="0"/>
              </a:rPr>
              <a:t>)</a:t>
            </a:r>
            <a:br>
              <a:rPr lang="ru-RU" sz="2800">
                <a:latin typeface="Arial" charset="0"/>
              </a:rPr>
            </a:br>
            <a:endParaRPr lang="ru-RU" sz="2800">
              <a:latin typeface="Arial" charset="0"/>
            </a:endParaRPr>
          </a:p>
        </p:txBody>
      </p:sp>
      <p:graphicFrame>
        <p:nvGraphicFramePr>
          <p:cNvPr id="13315" name="Object 4"/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1826891"/>
              </p:ext>
            </p:extLst>
          </p:nvPr>
        </p:nvGraphicFramePr>
        <p:xfrm>
          <a:off x="-533400" y="2614613"/>
          <a:ext cx="5410200" cy="360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33400" y="2614613"/>
                        <a:ext cx="5410200" cy="360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7"/>
          <p:cNvGraphicFramePr>
            <a:graphicFrameLocks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90989516"/>
              </p:ext>
            </p:extLst>
          </p:nvPr>
        </p:nvGraphicFramePr>
        <p:xfrm>
          <a:off x="3352800" y="2576513"/>
          <a:ext cx="6324600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Chart" r:id="rId6" imgW="6096000" imgH="4064000" progId="MSGraph.Chart.8">
                  <p:embed followColorScheme="full"/>
                </p:oleObj>
              </mc:Choice>
              <mc:Fallback>
                <p:oleObj name="Chart" r:id="rId6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576513"/>
                        <a:ext cx="6324600" cy="421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228600" y="1636713"/>
            <a:ext cx="861060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ru-RU" sz="1800"/>
              <a:t>Примеры: </a:t>
            </a:r>
          </a:p>
          <a:p>
            <a:r>
              <a:rPr lang="ru-RU" sz="2000">
                <a:solidFill>
                  <a:srgbClr val="FF0000"/>
                </a:solidFill>
              </a:rPr>
              <a:t>1. Стафилококк и Доксициклин              2. Гентамицин и Ацинетобактер</a:t>
            </a:r>
          </a:p>
        </p:txBody>
      </p:sp>
      <p:sp>
        <p:nvSpPr>
          <p:cNvPr id="13318" name="Oval 7"/>
          <p:cNvSpPr>
            <a:spLocks noChangeArrowheads="1"/>
          </p:cNvSpPr>
          <p:nvPr/>
        </p:nvSpPr>
        <p:spPr bwMode="auto">
          <a:xfrm>
            <a:off x="990600" y="2743200"/>
            <a:ext cx="1066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5105400" y="3657600"/>
            <a:ext cx="609600" cy="1828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56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14340" name="Picture 5" descr="&amp;dcy;&amp;ocy;&amp;rcy;&amp;icy;&amp;chcy;&amp;iecy;&amp;scy;&amp;kcy;&amp;icy;&amp;iecy; &amp;kcy;&amp;ocy;&amp;lcy;&amp;ocy;&amp;ncy;&amp;n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8392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2133600" y="304800"/>
            <a:ext cx="5486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/>
              <a:t>Основа выбора антибиотика: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0" y="2667000"/>
            <a:ext cx="3154363" cy="1400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400" b="1"/>
              <a:t>Знание </a:t>
            </a:r>
          </a:p>
          <a:p>
            <a:pPr eaLnBrk="1" hangingPunct="1"/>
            <a:r>
              <a:rPr lang="ru-RU" sz="2400" b="1"/>
              <a:t>локального</a:t>
            </a:r>
          </a:p>
          <a:p>
            <a:pPr eaLnBrk="1" hangingPunct="1"/>
            <a:r>
              <a:rPr lang="ru-RU" sz="2400" b="1"/>
              <a:t>мониторинга</a:t>
            </a:r>
          </a:p>
          <a:p>
            <a:pPr eaLnBrk="1" hangingPunct="1"/>
            <a:r>
              <a:rPr lang="ru-RU" sz="1400" b="1" i="1">
                <a:solidFill>
                  <a:srgbClr val="0066FF"/>
                </a:solidFill>
              </a:rPr>
              <a:t>возбудитель - резистентность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3581400" y="3505200"/>
            <a:ext cx="1695450" cy="10350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400" b="1"/>
              <a:t>Знание</a:t>
            </a:r>
          </a:p>
          <a:p>
            <a:pPr eaLnBrk="1" hangingPunct="1"/>
            <a:r>
              <a:rPr lang="ru-RU" sz="2400" b="1"/>
              <a:t> пациента</a:t>
            </a:r>
          </a:p>
          <a:p>
            <a:pPr eaLnBrk="1" hangingPunct="1"/>
            <a:r>
              <a:rPr lang="ru-RU" sz="1400" b="1" i="1">
                <a:solidFill>
                  <a:srgbClr val="0066FF"/>
                </a:solidFill>
              </a:rPr>
              <a:t>стратификация</a:t>
            </a: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5791200" y="4419600"/>
            <a:ext cx="2563813" cy="2403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400" b="1"/>
              <a:t>Знание особенностей </a:t>
            </a:r>
          </a:p>
          <a:p>
            <a:pPr eaLnBrk="1" hangingPunct="1"/>
            <a:r>
              <a:rPr lang="ru-RU" sz="2400" b="1"/>
              <a:t>антибиотика</a:t>
            </a:r>
          </a:p>
          <a:p>
            <a:pPr eaLnBrk="1" hangingPunct="1"/>
            <a:r>
              <a:rPr lang="ru-RU" sz="1400" b="1" i="1">
                <a:solidFill>
                  <a:srgbClr val="0066FF"/>
                </a:solidFill>
              </a:rPr>
              <a:t>профиль эффективности, фармакодинамика, фармакокинетика</a:t>
            </a:r>
          </a:p>
          <a:p>
            <a:pPr eaLnBrk="1" hangingPunct="1"/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1682287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Показания для использования антибиотиков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Прогрессирующий инфекционный процесс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Сохраняющийся, несмотря на адекватную санацию, высокий риск развития инфекционного процесса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Периоперационная антибиотикопрофилактика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Невозможность радикального удаления источника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323528" y="1484784"/>
            <a:ext cx="835824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458001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 txBox="1">
            <a:spLocks/>
          </p:cNvSpPr>
          <p:nvPr/>
        </p:nvSpPr>
        <p:spPr bwMode="auto">
          <a:xfrm>
            <a:off x="539750" y="1889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ru-RU" sz="4400" b="1">
                <a:solidFill>
                  <a:srgbClr val="FF0000"/>
                </a:solidFill>
              </a:rPr>
              <a:t>«Сложный» пациент</a:t>
            </a:r>
            <a:endParaRPr lang="en-US" sz="4400" b="1">
              <a:solidFill>
                <a:srgbClr val="FF0000"/>
              </a:solidFill>
            </a:endParaRPr>
          </a:p>
        </p:txBody>
      </p:sp>
      <p:pic>
        <p:nvPicPr>
          <p:cNvPr id="15363" name="Picture 4" descr="I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178425"/>
            <a:ext cx="24384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838200" y="1981200"/>
            <a:ext cx="77724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/>
              <a:t>Пациент с прогрессирующим </a:t>
            </a:r>
            <a:endParaRPr lang="en-US" sz="3200"/>
          </a:p>
          <a:p>
            <a:pPr algn="ctr"/>
            <a:r>
              <a:rPr lang="ru-RU" sz="3200"/>
              <a:t>инфекционным процессом, </a:t>
            </a:r>
            <a:endParaRPr lang="en-US" sz="3200"/>
          </a:p>
          <a:p>
            <a:pPr algn="ctr"/>
            <a:r>
              <a:rPr lang="ru-RU" sz="3200"/>
              <a:t>у которого сложно с достаточной уверенностью предсказать </a:t>
            </a:r>
            <a:endParaRPr lang="en-US" sz="3200"/>
          </a:p>
          <a:p>
            <a:pPr algn="ctr"/>
            <a:r>
              <a:rPr lang="ru-RU" sz="3200"/>
              <a:t>возбудителя и его чувствительность </a:t>
            </a:r>
            <a:endParaRPr lang="en-US" sz="3200"/>
          </a:p>
          <a:p>
            <a:pPr algn="ctr"/>
            <a:r>
              <a:rPr lang="ru-RU" sz="3200"/>
              <a:t>к антимикробным препаратам</a:t>
            </a:r>
          </a:p>
        </p:txBody>
      </p:sp>
    </p:spTree>
    <p:extLst>
      <p:ext uri="{BB962C8B-B14F-4D97-AF65-F5344CB8AC3E}">
        <p14:creationId xmlns:p14="http://schemas.microsoft.com/office/powerpoint/2010/main" val="1127893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">
              <a:buFontTx/>
              <a:buNone/>
            </a:pPr>
            <a:r>
              <a:rPr lang="fr-FR">
                <a:latin typeface="Arial" charset="0"/>
              </a:rPr>
              <a:t>Dellit T.H. et al. </a:t>
            </a:r>
          </a:p>
          <a:p>
            <a:pPr marL="609600" indent="-609600" algn="just">
              <a:buFontTx/>
              <a:buNone/>
            </a:pPr>
            <a:r>
              <a:rPr lang="ru-RU" sz="2800" i="1">
                <a:solidFill>
                  <a:srgbClr val="FF0000"/>
                </a:solidFill>
                <a:latin typeface="Arial" charset="0"/>
              </a:rPr>
              <a:t>«</a:t>
            </a:r>
            <a:r>
              <a:rPr lang="en-US" sz="2800" i="1">
                <a:solidFill>
                  <a:srgbClr val="FF0000"/>
                </a:solidFill>
                <a:latin typeface="Arial" charset="0"/>
              </a:rPr>
              <a:t>Infectious Diseases Society of America and the Society for Healthcare Epidemiology of </a:t>
            </a:r>
            <a:r>
              <a:rPr lang="ru-RU" sz="2800" i="1">
                <a:solidFill>
                  <a:srgbClr val="FF0000"/>
                </a:solidFill>
                <a:latin typeface="Arial" charset="0"/>
              </a:rPr>
              <a:t>А</a:t>
            </a:r>
            <a:r>
              <a:rPr lang="en-US" sz="2800" i="1">
                <a:solidFill>
                  <a:srgbClr val="FF0000"/>
                </a:solidFill>
                <a:latin typeface="Arial" charset="0"/>
              </a:rPr>
              <a:t>merica guidelines for Developing an Institutional Program to Enhance Antimicrobial Stewardship</a:t>
            </a:r>
            <a:r>
              <a:rPr lang="ru-RU" sz="2800" i="1">
                <a:solidFill>
                  <a:srgbClr val="FF0000"/>
                </a:solidFill>
                <a:latin typeface="Arial" charset="0"/>
              </a:rPr>
              <a:t>»</a:t>
            </a:r>
            <a:r>
              <a:rPr lang="en-US">
                <a:latin typeface="Arial" charset="0"/>
              </a:rPr>
              <a:t> </a:t>
            </a:r>
            <a:endParaRPr lang="ru-RU">
              <a:latin typeface="Arial" charset="0"/>
            </a:endParaRPr>
          </a:p>
          <a:p>
            <a:pPr marL="609600" indent="-609600" algn="just">
              <a:buFontTx/>
              <a:buNone/>
            </a:pPr>
            <a:r>
              <a:rPr lang="en-US" sz="2800" i="1">
                <a:latin typeface="Arial" charset="0"/>
              </a:rPr>
              <a:t>Clin Infect Dis. 2007;44: 159-177.</a:t>
            </a:r>
            <a:endParaRPr lang="ru-RU" sz="2800" i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303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>
                <a:solidFill>
                  <a:srgbClr val="FF0000"/>
                </a:solidFill>
                <a:latin typeface="Arial" charset="0"/>
              </a:rPr>
              <a:t> Определение группы пациента:</a:t>
            </a:r>
            <a:br>
              <a:rPr lang="ru-RU" sz="2800">
                <a:solidFill>
                  <a:srgbClr val="FF0000"/>
                </a:solidFill>
                <a:latin typeface="Arial" charset="0"/>
              </a:rPr>
            </a:br>
            <a:endParaRPr lang="ru-RU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>
                <a:latin typeface="Arial" charset="0"/>
              </a:rPr>
              <a:t>1 группа: пациенты с внебольничными инфекциями и без факторов риска</a:t>
            </a:r>
          </a:p>
          <a:p>
            <a:pPr eaLnBrk="1" hangingPunct="1">
              <a:buFontTx/>
              <a:buNone/>
            </a:pPr>
            <a:r>
              <a:rPr lang="ru-RU" sz="2800">
                <a:solidFill>
                  <a:srgbClr val="FF0000"/>
                </a:solidFill>
                <a:latin typeface="Arial" charset="0"/>
              </a:rPr>
              <a:t>2 группа: пациенты с внебольничными инфекциями и факторами риска носительства микроорганизмов с проблемной чувствительностью (предшествующий прием антибактериальных препаратов, эпизоды амбулаторного или стационарного лечения в течение предшествующих 6 месяцев)</a:t>
            </a:r>
          </a:p>
          <a:p>
            <a:pPr eaLnBrk="1" hangingPunct="1">
              <a:buFontTx/>
              <a:buNone/>
            </a:pPr>
            <a:r>
              <a:rPr lang="ru-RU" sz="2800">
                <a:solidFill>
                  <a:srgbClr val="FF0000"/>
                </a:solidFill>
                <a:latin typeface="Arial" charset="0"/>
              </a:rPr>
              <a:t>3 группа: пациенты с внутрибольничными инфекциями</a:t>
            </a:r>
          </a:p>
          <a:p>
            <a:pPr eaLnBrk="1" hangingPunct="1"/>
            <a:endParaRPr lang="ru-RU" sz="280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307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3810000"/>
          </a:xfrm>
        </p:spPr>
        <p:txBody>
          <a:bodyPr/>
          <a:lstStyle/>
          <a:p>
            <a:pPr algn="l" eaLnBrk="1" hangingPunct="1"/>
            <a:r>
              <a:rPr lang="ru-RU" sz="2800">
                <a:solidFill>
                  <a:schemeClr val="hlink"/>
                </a:solidFill>
                <a:latin typeface="Arial" charset="0"/>
              </a:rPr>
              <a:t>2008 - анализ.</a:t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2800">
                <a:solidFill>
                  <a:schemeClr val="hlink"/>
                </a:solidFill>
                <a:latin typeface="Arial" charset="0"/>
              </a:rPr>
              <a:t>2010г – рекомендации.</a:t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2800">
                <a:solidFill>
                  <a:schemeClr val="hlink"/>
                </a:solidFill>
                <a:latin typeface="Arial" charset="0"/>
              </a:rPr>
              <a:t>2012 год – анализ влияния.</a:t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280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280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280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2800">
                <a:solidFill>
                  <a:schemeClr val="hlink"/>
                </a:solidFill>
                <a:latin typeface="Arial" charset="0"/>
              </a:rPr>
            </a:br>
            <a:r>
              <a:rPr lang="ru-RU" sz="3200">
                <a:solidFill>
                  <a:schemeClr val="hlink"/>
                </a:solidFill>
                <a:latin typeface="Arial" charset="0"/>
              </a:rPr>
              <a:t>В результате: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1600200"/>
            <a:ext cx="3044825" cy="4572000"/>
          </a:xfrm>
          <a:noFill/>
        </p:spPr>
      </p:pic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1524000" y="5105400"/>
            <a:ext cx="762000" cy="11430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7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0000"/>
                </a:solidFill>
                <a:latin typeface="Arial" charset="0"/>
              </a:rPr>
              <a:t>2010-2011гг. – внедрение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latin typeface="Arial" charset="0"/>
              </a:rPr>
              <a:t>рекомендательный характер протоколов для НИИ СП (комплаенс-56%)</a:t>
            </a:r>
          </a:p>
          <a:p>
            <a:r>
              <a:rPr lang="ru-RU">
                <a:latin typeface="Arial" charset="0"/>
              </a:rPr>
              <a:t>основа – пациенты Городского центра по лечению тяжелого сепсиса</a:t>
            </a: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2012г. – анализ влияния</a:t>
            </a:r>
          </a:p>
        </p:txBody>
      </p:sp>
    </p:spTree>
    <p:extLst>
      <p:ext uri="{BB962C8B-B14F-4D97-AF65-F5344CB8AC3E}">
        <p14:creationId xmlns:p14="http://schemas.microsoft.com/office/powerpoint/2010/main" val="1706498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>
                <a:latin typeface="Arial" charset="0"/>
              </a:rPr>
              <a:t>Алгоритм выбора АБП: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Arial" charset="0"/>
              </a:rPr>
              <a:t>I</a:t>
            </a:r>
            <a:r>
              <a:rPr lang="ru-RU">
                <a:latin typeface="Arial" charset="0"/>
              </a:rPr>
              <a:t>. </a:t>
            </a:r>
            <a:r>
              <a:rPr lang="ru-RU">
                <a:solidFill>
                  <a:srgbClr val="FF0000"/>
                </a:solidFill>
                <a:latin typeface="Arial" charset="0"/>
              </a:rPr>
              <a:t>Выявление инфекционно-воспалительного процесса:</a:t>
            </a:r>
          </a:p>
          <a:p>
            <a:pPr eaLnBrk="1" hangingPunct="1">
              <a:lnSpc>
                <a:spcPct val="90000"/>
              </a:lnSpc>
            </a:pPr>
            <a:endParaRPr lang="ru-RU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>
                <a:latin typeface="Arial" charset="0"/>
              </a:rPr>
              <a:t>Пневмония</a:t>
            </a:r>
          </a:p>
          <a:p>
            <a:pPr eaLnBrk="1" hangingPunct="1">
              <a:lnSpc>
                <a:spcPct val="90000"/>
              </a:lnSpc>
            </a:pPr>
            <a:r>
              <a:rPr lang="ru-RU">
                <a:latin typeface="Arial" charset="0"/>
              </a:rPr>
              <a:t>Интраабдоминальные инфекции</a:t>
            </a:r>
          </a:p>
          <a:p>
            <a:pPr eaLnBrk="1" hangingPunct="1">
              <a:lnSpc>
                <a:spcPct val="90000"/>
              </a:lnSpc>
            </a:pPr>
            <a:r>
              <a:rPr lang="ru-RU">
                <a:latin typeface="Arial" charset="0"/>
              </a:rPr>
              <a:t>Инфекции мочевыделительной системы</a:t>
            </a:r>
          </a:p>
          <a:p>
            <a:pPr eaLnBrk="1" hangingPunct="1">
              <a:lnSpc>
                <a:spcPct val="90000"/>
              </a:lnSpc>
            </a:pPr>
            <a:r>
              <a:rPr lang="ru-RU">
                <a:latin typeface="Arial" charset="0"/>
              </a:rPr>
              <a:t>Инфекции кожи и мягких тканей</a:t>
            </a:r>
          </a:p>
          <a:p>
            <a:pPr eaLnBrk="1" hangingPunct="1">
              <a:lnSpc>
                <a:spcPct val="90000"/>
              </a:lnSpc>
            </a:pPr>
            <a:r>
              <a:rPr lang="ru-RU">
                <a:latin typeface="Arial" charset="0"/>
              </a:rPr>
              <a:t>Инфекции кровотока и т.д.</a:t>
            </a:r>
          </a:p>
          <a:p>
            <a:pPr eaLnBrk="1" hangingPunct="1">
              <a:lnSpc>
                <a:spcPct val="90000"/>
              </a:lnSpc>
            </a:pPr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86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>
                <a:solidFill>
                  <a:srgbClr val="FF0000"/>
                </a:solidFill>
                <a:latin typeface="Arial" charset="0"/>
              </a:rPr>
              <a:t>II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. Определение группы пациента:</a:t>
            </a:r>
            <a:br>
              <a:rPr lang="ru-RU" sz="2800">
                <a:solidFill>
                  <a:srgbClr val="FF0000"/>
                </a:solidFill>
                <a:latin typeface="Arial" charset="0"/>
              </a:rPr>
            </a:br>
            <a:endParaRPr lang="ru-RU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FF0000"/>
                </a:solidFill>
                <a:latin typeface="Arial" charset="0"/>
              </a:rPr>
              <a:t>1 группа: </a:t>
            </a:r>
            <a:r>
              <a:rPr lang="ru-RU" sz="2800">
                <a:latin typeface="Arial" charset="0"/>
              </a:rPr>
              <a:t>пациенты с внебольничными инфекциями и без факторов риска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FF0000"/>
                </a:solidFill>
                <a:latin typeface="Arial" charset="0"/>
              </a:rPr>
              <a:t>2 группа:</a:t>
            </a:r>
            <a:r>
              <a:rPr lang="ru-RU" sz="2800">
                <a:latin typeface="Arial" charset="0"/>
              </a:rPr>
              <a:t> пациенты с внебольничными инфекциями и факторами риска носительства микроорганизмов с проблемной чувствительностью (предшествующий прием антибактериальных препаратов, эпизоды амбулаторного или стационарного лечения в течение предшествующих 6 месяцев)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rgbClr val="FF0000"/>
                </a:solidFill>
                <a:latin typeface="Arial" charset="0"/>
              </a:rPr>
              <a:t>3 группа: </a:t>
            </a:r>
            <a:r>
              <a:rPr lang="ru-RU" sz="2800">
                <a:latin typeface="Arial" charset="0"/>
              </a:rPr>
              <a:t>пациенты с внутрибольничными инфекциями</a:t>
            </a:r>
          </a:p>
          <a:p>
            <a:pPr eaLnBrk="1" hangingPunct="1">
              <a:lnSpc>
                <a:spcPct val="90000"/>
              </a:lnSpc>
            </a:pPr>
            <a:endParaRPr lang="ru-RU" sz="2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957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solidFill>
                  <a:srgbClr val="FF0000"/>
                </a:solidFill>
                <a:latin typeface="Arial" charset="0"/>
              </a:rPr>
              <a:t>Динамика антибиотикочувствительности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Staph.aureus</a:t>
            </a:r>
            <a:r>
              <a:rPr lang="ru-RU" sz="2400" b="1">
                <a:solidFill>
                  <a:srgbClr val="FF0000"/>
                </a:solidFill>
                <a:latin typeface="Arial" charset="0"/>
              </a:rPr>
              <a:t> в АИР (2008, 2010, 2012гг.):</a:t>
            </a:r>
          </a:p>
        </p:txBody>
      </p:sp>
      <p:graphicFrame>
        <p:nvGraphicFramePr>
          <p:cNvPr id="22531" name="Object 4"/>
          <p:cNvGraphicFramePr>
            <a:graphicFrameLocks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52158965"/>
              </p:ext>
            </p:extLst>
          </p:nvPr>
        </p:nvGraphicFramePr>
        <p:xfrm>
          <a:off x="495300" y="1371600"/>
          <a:ext cx="8229600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371600"/>
                        <a:ext cx="8229600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1828800" y="4038600"/>
            <a:ext cx="685800" cy="1371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715000" y="6477000"/>
            <a:ext cx="3286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/>
            <a:r>
              <a:rPr lang="ru-RU" sz="1000"/>
              <a:t>Инфекции в хирургии.- 2013.- Том 11, № 1.- с. 11-16.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28600" y="5334000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80% MRSA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V="1">
            <a:off x="1066800" y="5181600"/>
            <a:ext cx="762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5791200" y="3429000"/>
            <a:ext cx="609600" cy="1295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4648200" y="3581400"/>
            <a:ext cx="609600" cy="1295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81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>
                <a:solidFill>
                  <a:srgbClr val="FF0000"/>
                </a:solidFill>
                <a:latin typeface="Arial" charset="0"/>
              </a:rPr>
              <a:t>Проблемы лечения MRSA инфекций: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800">
                <a:latin typeface="Arial" charset="0"/>
              </a:rPr>
              <a:t>1. </a:t>
            </a:r>
            <a:r>
              <a:rPr lang="en-US" sz="2800">
                <a:latin typeface="Arial" charset="0"/>
              </a:rPr>
              <a:t>MRSA </a:t>
            </a:r>
            <a:r>
              <a:rPr lang="ru-RU" sz="2800">
                <a:latin typeface="Arial" charset="0"/>
              </a:rPr>
              <a:t>инфекции КИМТ – рекомендованы: </a:t>
            </a:r>
            <a:r>
              <a:rPr lang="ru-RU" sz="2800" b="1">
                <a:solidFill>
                  <a:srgbClr val="FF0000"/>
                </a:solidFill>
                <a:latin typeface="Arial" charset="0"/>
              </a:rPr>
              <a:t>В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анкомицин, Линезолид, Даптомицин </a:t>
            </a:r>
            <a:r>
              <a:rPr lang="ru-RU">
                <a:latin typeface="Arial" charset="0"/>
              </a:rPr>
              <a:t>и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 Тигециклин.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ru-RU" b="1">
              <a:solidFill>
                <a:srgbClr val="FF0000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800">
                <a:latin typeface="Arial" charset="0"/>
              </a:rPr>
              <a:t>2. Пневмония, интраабдоминальные инфекции (+ </a:t>
            </a:r>
            <a:r>
              <a:rPr lang="ru-RU" sz="2800" b="1">
                <a:solidFill>
                  <a:srgbClr val="FF0000"/>
                </a:solidFill>
                <a:latin typeface="Arial" charset="0"/>
              </a:rPr>
              <a:t>Тигециклин</a:t>
            </a:r>
            <a:r>
              <a:rPr lang="ru-RU" sz="2800">
                <a:latin typeface="Arial" charset="0"/>
              </a:rPr>
              <a:t>), инфекции кровотока (</a:t>
            </a:r>
            <a:r>
              <a:rPr lang="ru-RU" sz="2800" b="1">
                <a:solidFill>
                  <a:srgbClr val="FF0000"/>
                </a:solidFill>
                <a:latin typeface="Arial" charset="0"/>
              </a:rPr>
              <a:t>+</a:t>
            </a:r>
            <a:r>
              <a:rPr lang="ru-RU" sz="2800">
                <a:latin typeface="Arial" charset="0"/>
              </a:rPr>
              <a:t> 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Даптомицин</a:t>
            </a:r>
            <a:r>
              <a:rPr lang="ru-RU">
                <a:latin typeface="Arial" charset="0"/>
              </a:rPr>
              <a:t>)</a:t>
            </a:r>
            <a:r>
              <a:rPr lang="ru-RU" sz="2800">
                <a:latin typeface="Arial" charset="0"/>
              </a:rPr>
              <a:t> – </a:t>
            </a:r>
            <a:r>
              <a:rPr lang="ru-RU" sz="2800" b="1">
                <a:solidFill>
                  <a:srgbClr val="FF0000"/>
                </a:solidFill>
                <a:latin typeface="Arial" charset="0"/>
              </a:rPr>
              <a:t>Ванкомицин, 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Линезолид</a:t>
            </a:r>
            <a:r>
              <a:rPr lang="ru-RU" sz="2800">
                <a:latin typeface="Arial" charset="0"/>
              </a:rPr>
              <a:t>,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ru-RU" sz="2800">
              <a:latin typeface="Arial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400" i="1">
                <a:latin typeface="Arial" charset="0"/>
              </a:rPr>
              <a:t>при наличии данных антибиотикограммы!!!:</a:t>
            </a:r>
          </a:p>
          <a:p>
            <a:pPr marL="609600" indent="-609600" eaLnBrk="1" hangingPunct="1">
              <a:lnSpc>
                <a:spcPct val="90000"/>
              </a:lnSpc>
              <a:buFontTx/>
              <a:buChar char="-"/>
            </a:pPr>
            <a:r>
              <a:rPr lang="ru-RU" sz="2400">
                <a:solidFill>
                  <a:srgbClr val="FF0000"/>
                </a:solidFill>
                <a:latin typeface="Arial" charset="0"/>
              </a:rPr>
              <a:t>рифампицин, </a:t>
            </a:r>
            <a:r>
              <a:rPr lang="ru-RU" sz="2400">
                <a:solidFill>
                  <a:srgbClr val="FF0000"/>
                </a:solidFill>
                <a:latin typeface="Arial" charset="0"/>
                <a:cs typeface="Arial" charset="0"/>
              </a:rPr>
              <a:t>фторхинолоны, доксициклин</a:t>
            </a:r>
            <a:r>
              <a:rPr lang="ru-RU" sz="2800">
                <a:latin typeface="Arial" charset="0"/>
                <a:cs typeface="Arial" charset="0"/>
              </a:rPr>
              <a:t> </a:t>
            </a:r>
            <a:endParaRPr lang="en-US" sz="280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925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>
                <a:solidFill>
                  <a:srgbClr val="FF0000"/>
                </a:solidFill>
                <a:latin typeface="Arial" charset="0"/>
              </a:rPr>
              <a:t>Динамика антибиотикорезистентности </a:t>
            </a:r>
            <a:r>
              <a:rPr lang="en-US" sz="2800">
                <a:solidFill>
                  <a:srgbClr val="FF0000"/>
                </a:solidFill>
                <a:latin typeface="Arial" charset="0"/>
              </a:rPr>
              <a:t>Enterococcus spp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.(2010, 2012):</a:t>
            </a:r>
          </a:p>
        </p:txBody>
      </p:sp>
      <p:graphicFrame>
        <p:nvGraphicFramePr>
          <p:cNvPr id="24579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0250717"/>
              </p:ext>
            </p:extLst>
          </p:nvPr>
        </p:nvGraphicFramePr>
        <p:xfrm>
          <a:off x="819150" y="1752600"/>
          <a:ext cx="72009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752600"/>
                        <a:ext cx="7200900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7162800" y="1371600"/>
            <a:ext cx="1447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ru-RU" sz="1400">
              <a:solidFill>
                <a:srgbClr val="FF0000"/>
              </a:solidFill>
            </a:endParaRPr>
          </a:p>
          <a:p>
            <a:r>
              <a:rPr lang="ru-RU" sz="1400">
                <a:solidFill>
                  <a:srgbClr val="FF0000"/>
                </a:solidFill>
              </a:rPr>
              <a:t>2010 – </a:t>
            </a:r>
            <a:r>
              <a:rPr lang="en-US" sz="1400">
                <a:solidFill>
                  <a:srgbClr val="FF0000"/>
                </a:solidFill>
              </a:rPr>
              <a:t>23 VRE</a:t>
            </a:r>
            <a:r>
              <a:rPr lang="ru-RU" sz="1400">
                <a:solidFill>
                  <a:srgbClr val="FF0000"/>
                </a:solidFill>
              </a:rPr>
              <a:t>, </a:t>
            </a:r>
          </a:p>
          <a:p>
            <a:r>
              <a:rPr lang="ru-RU" sz="1400">
                <a:solidFill>
                  <a:srgbClr val="FF0000"/>
                </a:solidFill>
              </a:rPr>
              <a:t>2012- </a:t>
            </a:r>
            <a:r>
              <a:rPr lang="en-US" sz="1400">
                <a:solidFill>
                  <a:srgbClr val="FF0000"/>
                </a:solidFill>
              </a:rPr>
              <a:t>46 VRE</a:t>
            </a:r>
            <a:endParaRPr lang="ru-RU" sz="1400">
              <a:solidFill>
                <a:srgbClr val="FF0000"/>
              </a:solidFill>
            </a:endParaRPr>
          </a:p>
        </p:txBody>
      </p:sp>
      <p:sp>
        <p:nvSpPr>
          <p:cNvPr id="24581" name="Oval 6"/>
          <p:cNvSpPr>
            <a:spLocks noChangeArrowheads="1"/>
          </p:cNvSpPr>
          <p:nvPr/>
        </p:nvSpPr>
        <p:spPr bwMode="auto">
          <a:xfrm>
            <a:off x="5486400" y="1828800"/>
            <a:ext cx="1676400" cy="1143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Line 8"/>
          <p:cNvSpPr>
            <a:spLocks noChangeShapeType="1"/>
          </p:cNvSpPr>
          <p:nvPr/>
        </p:nvSpPr>
        <p:spPr bwMode="auto">
          <a:xfrm flipH="1">
            <a:off x="6781800" y="2057400"/>
            <a:ext cx="45720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76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/>
              <a:t>Инфекции в ОРИТ: частота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520" y="1340768"/>
            <a:ext cx="83529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99592" y="2996952"/>
            <a:ext cx="75608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dirty="0" smtClean="0">
                <a:solidFill>
                  <a:prstClr val="black"/>
                </a:solidFill>
                <a:latin typeface="Times New Roman"/>
              </a:rPr>
              <a:t>Частота инфекций в ОРИТ – 50%</a:t>
            </a:r>
            <a:endParaRPr lang="ru-RU" sz="4400" b="1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2721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15400" cy="1143000"/>
          </a:xfrm>
        </p:spPr>
        <p:txBody>
          <a:bodyPr/>
          <a:lstStyle/>
          <a:p>
            <a:pPr eaLnBrk="1" hangingPunct="1"/>
            <a:r>
              <a:rPr lang="ru-RU" sz="2800" b="1">
                <a:solidFill>
                  <a:srgbClr val="FF0000"/>
                </a:solidFill>
                <a:latin typeface="Arial" charset="0"/>
              </a:rPr>
              <a:t>Динамика антибиотикочувствительности 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Kl.pneumoniae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 (2010, 2012гг.):</a:t>
            </a:r>
          </a:p>
        </p:txBody>
      </p:sp>
      <p:graphicFrame>
        <p:nvGraphicFramePr>
          <p:cNvPr id="25603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77131"/>
              </p:ext>
            </p:extLst>
          </p:nvPr>
        </p:nvGraphicFramePr>
        <p:xfrm>
          <a:off x="-57150" y="1295400"/>
          <a:ext cx="85725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7150" y="1295400"/>
                        <a:ext cx="857250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Oval 5"/>
          <p:cNvSpPr>
            <a:spLocks noChangeArrowheads="1"/>
          </p:cNvSpPr>
          <p:nvPr/>
        </p:nvSpPr>
        <p:spPr bwMode="auto">
          <a:xfrm>
            <a:off x="3810000" y="4648200"/>
            <a:ext cx="1828800" cy="609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Oval 6"/>
          <p:cNvSpPr>
            <a:spLocks noChangeArrowheads="1"/>
          </p:cNvSpPr>
          <p:nvPr/>
        </p:nvSpPr>
        <p:spPr bwMode="auto">
          <a:xfrm>
            <a:off x="5715000" y="1676400"/>
            <a:ext cx="1676400" cy="762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5715000" y="6400800"/>
            <a:ext cx="3286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/>
            <a:r>
              <a:rPr lang="ru-RU" sz="1000"/>
              <a:t>Инфекции в хирургии.- 2013.- Том 11, № 1.- с. 11-16.</a:t>
            </a:r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4038600" y="3962400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</a:rPr>
              <a:t>БЛРС(+)98%</a:t>
            </a: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7391400" y="1600200"/>
            <a:ext cx="1552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ru-RU" b="1">
              <a:solidFill>
                <a:srgbClr val="FF0000"/>
              </a:solidFill>
            </a:endParaRPr>
          </a:p>
          <a:p>
            <a:pPr eaLnBrk="1" hangingPunct="1"/>
            <a:r>
              <a:rPr lang="ru-RU" b="1">
                <a:solidFill>
                  <a:srgbClr val="FF0000"/>
                </a:solidFill>
              </a:rPr>
              <a:t>25 штаммов</a:t>
            </a:r>
          </a:p>
        </p:txBody>
      </p:sp>
    </p:spTree>
    <p:extLst>
      <p:ext uri="{BB962C8B-B14F-4D97-AF65-F5344CB8AC3E}">
        <p14:creationId xmlns:p14="http://schemas.microsoft.com/office/powerpoint/2010/main" val="2655657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sz="2000" b="1">
                <a:solidFill>
                  <a:srgbClr val="FF0000"/>
                </a:solidFill>
                <a:latin typeface="Arial" charset="0"/>
              </a:rPr>
              <a:t>Анализ антибиотичувствительности </a:t>
            </a:r>
            <a:br>
              <a:rPr lang="ru-RU" sz="2000" b="1">
                <a:solidFill>
                  <a:srgbClr val="FF0000"/>
                </a:solidFill>
                <a:latin typeface="Arial" charset="0"/>
              </a:rPr>
            </a:br>
            <a:r>
              <a:rPr lang="en-US" sz="2000" b="1">
                <a:solidFill>
                  <a:srgbClr val="FF0000"/>
                </a:solidFill>
                <a:latin typeface="Arial" charset="0"/>
              </a:rPr>
              <a:t>Klebsiella pneumonia</a:t>
            </a:r>
            <a:r>
              <a:rPr lang="ru-RU" sz="2000" b="1">
                <a:solidFill>
                  <a:srgbClr val="FF0000"/>
                </a:solidFill>
                <a:latin typeface="Arial" charset="0"/>
              </a:rPr>
              <a:t> 2013, </a:t>
            </a:r>
            <a:r>
              <a:rPr lang="en-US" sz="2000" b="1">
                <a:solidFill>
                  <a:srgbClr val="FF0000"/>
                </a:solidFill>
                <a:latin typeface="Arial" charset="0"/>
              </a:rPr>
              <a:t>n</a:t>
            </a:r>
            <a:r>
              <a:rPr lang="ru-RU" sz="2000" b="1">
                <a:solidFill>
                  <a:srgbClr val="FF0000"/>
                </a:solidFill>
                <a:latin typeface="Arial" charset="0"/>
              </a:rPr>
              <a:t> = 432, АИР ОРИТ: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0" y="1066800"/>
            <a:ext cx="8229600" cy="4525963"/>
          </a:xfrm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-3200400" y="1905000"/>
          <a:ext cx="14690725" cy="458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Chart" r:id="rId3" imgW="5953097" imgH="1857519" progId="MSGraph.Chart.8">
                  <p:embed/>
                </p:oleObj>
              </mc:Choice>
              <mc:Fallback>
                <p:oleObj name="Chart" r:id="rId3" imgW="5953097" imgH="1857519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200400" y="1905000"/>
                        <a:ext cx="14690725" cy="458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4114800" y="3581400"/>
            <a:ext cx="1371600" cy="9144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6019800" y="2209800"/>
            <a:ext cx="838200" cy="609600"/>
          </a:xfrm>
          <a:prstGeom prst="ellips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04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sz="2800" b="1">
                <a:solidFill>
                  <a:srgbClr val="FF0000"/>
                </a:solidFill>
                <a:latin typeface="Arial" charset="0"/>
              </a:rPr>
              <a:t>Препараты для лечения грамотрицательной инфекции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>
                <a:solidFill>
                  <a:srgbClr val="FF0000"/>
                </a:solidFill>
                <a:latin typeface="Arial" charset="0"/>
              </a:rPr>
              <a:t>Энтеробактерии</a:t>
            </a:r>
            <a:r>
              <a:rPr lang="ru-RU">
                <a:latin typeface="Arial" charset="0"/>
              </a:rPr>
              <a:t>, продуценты БЛРС </a:t>
            </a:r>
            <a:r>
              <a:rPr lang="en-US">
                <a:latin typeface="Arial" charset="0"/>
              </a:rPr>
              <a:t>- </a:t>
            </a:r>
            <a:r>
              <a:rPr lang="ru-RU">
                <a:latin typeface="Arial" charset="0"/>
              </a:rPr>
              <a:t>(</a:t>
            </a:r>
            <a:r>
              <a:rPr lang="en-US">
                <a:latin typeface="Arial" charset="0"/>
              </a:rPr>
              <a:t>E.coli</a:t>
            </a:r>
            <a:r>
              <a:rPr lang="ru-RU">
                <a:latin typeface="Arial" charset="0"/>
              </a:rPr>
              <a:t>, </a:t>
            </a:r>
            <a:r>
              <a:rPr lang="en-US">
                <a:latin typeface="Arial" charset="0"/>
              </a:rPr>
              <a:t>Kl</a:t>
            </a:r>
            <a:r>
              <a:rPr lang="ru-RU">
                <a:latin typeface="Arial" charset="0"/>
              </a:rPr>
              <a:t>.</a:t>
            </a:r>
            <a:r>
              <a:rPr lang="en-US">
                <a:latin typeface="Arial" charset="0"/>
              </a:rPr>
              <a:t>pneumonia</a:t>
            </a:r>
            <a:r>
              <a:rPr lang="ru-RU">
                <a:latin typeface="Arial" charset="0"/>
              </a:rPr>
              <a:t>) </a:t>
            </a:r>
          </a:p>
          <a:p>
            <a:pPr eaLnBrk="1" hangingPunct="1">
              <a:buFontTx/>
              <a:buNone/>
            </a:pPr>
            <a:endParaRPr lang="ru-RU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ru-RU">
                <a:latin typeface="Arial" charset="0"/>
              </a:rPr>
              <a:t>                                   </a:t>
            </a:r>
          </a:p>
          <a:p>
            <a:pPr eaLnBrk="1" hangingPunct="1">
              <a:buFontTx/>
              <a:buNone/>
            </a:pPr>
            <a:endParaRPr lang="ru-RU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ru-RU">
                <a:latin typeface="Arial" charset="0"/>
              </a:rPr>
              <a:t>        - </a:t>
            </a:r>
            <a:r>
              <a:rPr lang="ru-RU" b="1">
                <a:latin typeface="Arial" charset="0"/>
              </a:rPr>
              <a:t>карбапенемы, в т .ч. эртапенем</a:t>
            </a:r>
          </a:p>
          <a:p>
            <a:pPr eaLnBrk="1" hangingPunct="1">
              <a:buFontTx/>
              <a:buNone/>
            </a:pPr>
            <a:r>
              <a:rPr lang="ru-RU" b="1">
                <a:latin typeface="Arial" charset="0"/>
              </a:rPr>
              <a:t>        - тигециклин </a:t>
            </a:r>
            <a:r>
              <a:rPr lang="en-US" b="1">
                <a:latin typeface="Arial" charset="0"/>
              </a:rPr>
              <a:t> </a:t>
            </a:r>
          </a:p>
          <a:p>
            <a:pPr eaLnBrk="1" hangingPunct="1"/>
            <a:endParaRPr lang="ru-RU" b="1">
              <a:latin typeface="Arial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3048000" y="3048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3200400" y="5715000"/>
            <a:ext cx="457200" cy="914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Ближайшая перспектива:</a:t>
            </a:r>
            <a:endParaRPr lang="de-DE" sz="360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371600"/>
            <a:ext cx="8458200" cy="5105400"/>
          </a:xfrm>
        </p:spPr>
        <p:txBody>
          <a:bodyPr/>
          <a:lstStyle/>
          <a:p>
            <a:pPr eaLnBrk="1" hangingPunct="1"/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Панрезистентный фенотип </a:t>
            </a:r>
            <a:r>
              <a:rPr lang="en-US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(MDR) </a:t>
            </a:r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ассоциирован с резистентностью к карбапенемам у</a:t>
            </a:r>
            <a:r>
              <a:rPr lang="en-US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 </a:t>
            </a:r>
            <a:r>
              <a:rPr lang="en-US" b="1" i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Enterobacteriaceae</a:t>
            </a:r>
            <a:r>
              <a:rPr lang="en-US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, </a:t>
            </a:r>
            <a:endParaRPr lang="ru-RU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2012  - 12 штаммов </a:t>
            </a:r>
            <a:r>
              <a:rPr lang="en-US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NDM-1</a:t>
            </a:r>
            <a:r>
              <a:rPr lang="en-US" b="1">
                <a:latin typeface="Arial" charset="0"/>
              </a:rPr>
              <a:t> Kl</a:t>
            </a:r>
            <a:r>
              <a:rPr lang="ru-RU" b="1">
                <a:latin typeface="Arial" charset="0"/>
              </a:rPr>
              <a:t>.</a:t>
            </a:r>
            <a:r>
              <a:rPr lang="en-US" b="1">
                <a:latin typeface="Arial" charset="0"/>
              </a:rPr>
              <a:t>pneumonia</a:t>
            </a:r>
            <a:endParaRPr lang="en-US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eaLnBrk="1" hangingPunct="1"/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Варианты выбора:</a:t>
            </a:r>
          </a:p>
          <a:p>
            <a:pPr eaLnBrk="1" hangingPunct="1">
              <a:buFontTx/>
              <a:buNone/>
            </a:pPr>
            <a:endParaRPr lang="ru-RU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lvl="1" eaLnBrk="1" hangingPunct="1"/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колистин (85%</a:t>
            </a:r>
            <a:r>
              <a:rPr lang="en-US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Arial" charset="0"/>
              </a:rPr>
              <a:t>*</a:t>
            </a:r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)</a:t>
            </a:r>
          </a:p>
          <a:p>
            <a:pPr lvl="1" eaLnBrk="1" hangingPunct="1"/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доксициклин (50%)</a:t>
            </a:r>
          </a:p>
          <a:p>
            <a:pPr lvl="1" eaLnBrk="1" hangingPunct="1"/>
            <a:r>
              <a:rPr lang="ru-RU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тигециклин </a:t>
            </a:r>
            <a:endParaRPr lang="en-US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sz="1800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  <a:p>
            <a:pPr eaLnBrk="1" hangingPunct="1"/>
            <a:endParaRPr lang="en-US" b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1752600" y="4114800"/>
            <a:ext cx="6096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876800" y="6324600"/>
            <a:ext cx="463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/>
              <a:t>S.Maraki and all. Surgical infections, 2012, V13, N 5.</a:t>
            </a:r>
            <a:endParaRPr lang="ru-RU" sz="1000"/>
          </a:p>
        </p:txBody>
      </p:sp>
    </p:spTree>
    <p:extLst>
      <p:ext uri="{BB962C8B-B14F-4D97-AF65-F5344CB8AC3E}">
        <p14:creationId xmlns:p14="http://schemas.microsoft.com/office/powerpoint/2010/main" val="2137438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2800">
                <a:solidFill>
                  <a:srgbClr val="FF0000"/>
                </a:solidFill>
                <a:latin typeface="Arial" charset="0"/>
              </a:rPr>
              <a:t>Принципы подхода к выбору эмпирической АБТ: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95400"/>
            <a:ext cx="8991600" cy="5562600"/>
          </a:xfrm>
        </p:spPr>
        <p:txBody>
          <a:bodyPr/>
          <a:lstStyle/>
          <a:p>
            <a:r>
              <a:rPr lang="ru-RU" sz="2400">
                <a:latin typeface="Arial" charset="0"/>
              </a:rPr>
              <a:t>Строгое ограничение применения антисинегнойных АБП при внебольничной природе инфекций!</a:t>
            </a:r>
            <a:r>
              <a:rPr lang="ru-RU" sz="1400" i="1">
                <a:latin typeface="Arial" charset="0"/>
              </a:rPr>
              <a:t>                                                                         </a:t>
            </a:r>
            <a:r>
              <a:rPr lang="ru-RU" sz="2000" i="1">
                <a:solidFill>
                  <a:srgbClr val="0066FF"/>
                </a:solidFill>
                <a:latin typeface="Arial" charset="0"/>
              </a:rPr>
              <a:t>аминогликозиды, антисинегнойные цефалоспорины</a:t>
            </a:r>
          </a:p>
          <a:p>
            <a:r>
              <a:rPr lang="ru-RU" sz="2400">
                <a:latin typeface="Arial" charset="0"/>
              </a:rPr>
              <a:t>В случае внебольничных инфекций осложненного/тяжелого течения применение карбапенемов без антисинегнойной активности </a:t>
            </a:r>
          </a:p>
          <a:p>
            <a:pPr>
              <a:buFontTx/>
              <a:buNone/>
            </a:pPr>
            <a:r>
              <a:rPr lang="ru-RU" sz="2400">
                <a:latin typeface="Arial" charset="0"/>
              </a:rPr>
              <a:t>                                                            </a:t>
            </a:r>
            <a:r>
              <a:rPr lang="ru-RU" sz="2000" i="1">
                <a:solidFill>
                  <a:srgbClr val="0066FF"/>
                </a:solidFill>
                <a:latin typeface="Arial" charset="0"/>
              </a:rPr>
              <a:t>эртапенем</a:t>
            </a:r>
          </a:p>
          <a:p>
            <a:r>
              <a:rPr lang="ru-RU" sz="2400" i="1">
                <a:latin typeface="Arial" charset="0"/>
              </a:rPr>
              <a:t> </a:t>
            </a:r>
            <a:r>
              <a:rPr lang="ru-RU" sz="2400">
                <a:latin typeface="Arial" charset="0"/>
              </a:rPr>
              <a:t>Пациент-ориентированная АБТ (стратификация)</a:t>
            </a:r>
          </a:p>
          <a:p>
            <a:pPr>
              <a:buFontTx/>
              <a:buNone/>
            </a:pPr>
            <a:endParaRPr lang="ru-RU" sz="2400">
              <a:latin typeface="Arial" charset="0"/>
            </a:endParaRPr>
          </a:p>
          <a:p>
            <a:r>
              <a:rPr lang="ru-RU" sz="2400">
                <a:latin typeface="Arial" charset="0"/>
              </a:rPr>
              <a:t>Своевременное (раннее) применение АБП, активных в отношении госпитальных штаммов при внутрибольничных инфекциях (особенно в ОРИТ) – деэскалационный подход!</a:t>
            </a:r>
          </a:p>
        </p:txBody>
      </p:sp>
    </p:spTree>
    <p:extLst>
      <p:ext uri="{BB962C8B-B14F-4D97-AF65-F5344CB8AC3E}">
        <p14:creationId xmlns:p14="http://schemas.microsoft.com/office/powerpoint/2010/main" val="4123665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ru-RU" sz="2800" b="1">
                <a:solidFill>
                  <a:srgbClr val="FF0000"/>
                </a:solidFill>
                <a:latin typeface="Arial" charset="0"/>
              </a:rPr>
              <a:t>Динамика антибиотикочувствительности 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Ps.aeruginosae</a:t>
            </a:r>
            <a:r>
              <a:rPr lang="ru-RU" sz="2800">
                <a:solidFill>
                  <a:srgbClr val="FF0000"/>
                </a:solidFill>
                <a:latin typeface="Arial" charset="0"/>
              </a:rPr>
              <a:t> (2010, 2012гг):</a:t>
            </a:r>
          </a:p>
        </p:txBody>
      </p:sp>
      <p:graphicFrame>
        <p:nvGraphicFramePr>
          <p:cNvPr id="30723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742393"/>
              </p:ext>
            </p:extLst>
          </p:nvPr>
        </p:nvGraphicFramePr>
        <p:xfrm>
          <a:off x="19050" y="1447800"/>
          <a:ext cx="834390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" y="1447800"/>
                        <a:ext cx="8343900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4" name="Oval 5"/>
          <p:cNvSpPr>
            <a:spLocks noChangeArrowheads="1"/>
          </p:cNvSpPr>
          <p:nvPr/>
        </p:nvSpPr>
        <p:spPr bwMode="auto">
          <a:xfrm>
            <a:off x="5334000" y="3581400"/>
            <a:ext cx="1524000" cy="685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5715000" y="6477000"/>
            <a:ext cx="3286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/>
            <a:r>
              <a:rPr lang="ru-RU" sz="1000"/>
              <a:t>Инфекции в хирургии.- 2013.- Том 11, № 1.- с. 11-16.</a:t>
            </a:r>
          </a:p>
        </p:txBody>
      </p:sp>
    </p:spTree>
    <p:extLst>
      <p:ext uri="{BB962C8B-B14F-4D97-AF65-F5344CB8AC3E}">
        <p14:creationId xmlns:p14="http://schemas.microsoft.com/office/powerpoint/2010/main" val="4290060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pPr eaLnBrk="1" hangingPunct="1"/>
            <a:r>
              <a:rPr lang="ru-RU" sz="2800" b="1">
                <a:solidFill>
                  <a:srgbClr val="FF0000"/>
                </a:solidFill>
                <a:latin typeface="Arial" charset="0"/>
              </a:rPr>
              <a:t>Проблема лечения нозокомиальных</a:t>
            </a:r>
            <a:br>
              <a:rPr lang="ru-RU" sz="2800" b="1">
                <a:solidFill>
                  <a:srgbClr val="FF0000"/>
                </a:solidFill>
                <a:latin typeface="Arial" charset="0"/>
              </a:rPr>
            </a:br>
            <a:r>
              <a:rPr lang="ru-RU" sz="2800" b="1">
                <a:solidFill>
                  <a:srgbClr val="FF0000"/>
                </a:solidFill>
                <a:latin typeface="Arial" charset="0"/>
              </a:rPr>
              <a:t> грамотрицательных возбудителей</a:t>
            </a:r>
            <a:r>
              <a:rPr lang="ru-RU" sz="3200" b="1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ru-RU" b="1">
                <a:latin typeface="Arial" charset="0"/>
              </a:rPr>
              <a:t>Синегнойная палочка (</a:t>
            </a:r>
            <a:r>
              <a:rPr lang="en-US" b="1">
                <a:latin typeface="Arial" charset="0"/>
              </a:rPr>
              <a:t>Ps.aeruginosae)</a:t>
            </a:r>
          </a:p>
          <a:p>
            <a:pPr eaLnBrk="1" hangingPunct="1"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ru-RU" b="1">
                <a:latin typeface="Arial" charset="0"/>
              </a:rPr>
              <a:t>-  карбапенемы (40%)</a:t>
            </a:r>
          </a:p>
          <a:p>
            <a:pPr eaLnBrk="1" hangingPunct="1">
              <a:buFontTx/>
              <a:buChar char="-"/>
            </a:pPr>
            <a:r>
              <a:rPr lang="ru-RU" b="1">
                <a:latin typeface="Arial" charset="0"/>
              </a:rPr>
              <a:t>цефоперазон/сульбактам (40%)</a:t>
            </a:r>
          </a:p>
          <a:p>
            <a:pPr eaLnBrk="1" hangingPunct="1">
              <a:buFontTx/>
              <a:buChar char="-"/>
            </a:pPr>
            <a:r>
              <a:rPr lang="ru-RU" b="1">
                <a:latin typeface="Arial" charset="0"/>
              </a:rPr>
              <a:t>цефтазидим, цефепим (50%)</a:t>
            </a:r>
          </a:p>
          <a:p>
            <a:pPr eaLnBrk="1" hangingPunct="1">
              <a:buFontTx/>
              <a:buChar char="-"/>
            </a:pPr>
            <a:r>
              <a:rPr lang="ru-RU" b="1">
                <a:latin typeface="Arial" charset="0"/>
              </a:rPr>
              <a:t>амикацин (40%)</a:t>
            </a:r>
          </a:p>
          <a:p>
            <a:pPr eaLnBrk="1" hangingPunct="1">
              <a:buFontTx/>
              <a:buChar char="-"/>
            </a:pPr>
            <a:r>
              <a:rPr lang="ru-RU" b="1">
                <a:latin typeface="Arial" charset="0"/>
              </a:rPr>
              <a:t>колистин (94%</a:t>
            </a:r>
            <a:r>
              <a:rPr lang="en-US" b="1">
                <a:latin typeface="Arial" charset="0"/>
                <a:cs typeface="Arial" charset="0"/>
              </a:rPr>
              <a:t>*</a:t>
            </a:r>
            <a:r>
              <a:rPr lang="ru-RU" b="1">
                <a:latin typeface="Arial" charset="0"/>
                <a:cs typeface="Arial" charset="0"/>
              </a:rPr>
              <a:t>/60%</a:t>
            </a:r>
            <a:r>
              <a:rPr lang="en-US" b="1">
                <a:latin typeface="Arial" charset="0"/>
                <a:cs typeface="Arial" charset="0"/>
              </a:rPr>
              <a:t>**</a:t>
            </a:r>
            <a:r>
              <a:rPr lang="ru-RU" b="1">
                <a:latin typeface="Arial" charset="0"/>
              </a:rPr>
              <a:t>)</a:t>
            </a:r>
          </a:p>
          <a:p>
            <a:pPr eaLnBrk="1" hangingPunct="1">
              <a:buFontTx/>
              <a:buChar char="-"/>
            </a:pPr>
            <a:r>
              <a:rPr lang="ru-RU" b="1">
                <a:latin typeface="Arial" charset="0"/>
              </a:rPr>
              <a:t>полимиксин В (92% </a:t>
            </a:r>
            <a:r>
              <a:rPr lang="en-US" b="1">
                <a:latin typeface="Arial" charset="0"/>
                <a:cs typeface="Arial" charset="0"/>
              </a:rPr>
              <a:t>**</a:t>
            </a:r>
            <a:r>
              <a:rPr lang="ru-RU" b="1">
                <a:latin typeface="Arial" charset="0"/>
              </a:rPr>
              <a:t>)</a:t>
            </a: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ru-RU" b="1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buFontTx/>
              <a:buNone/>
            </a:pPr>
            <a:endParaRPr lang="ru-RU" b="1">
              <a:latin typeface="Arial" charset="0"/>
            </a:endParaRP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2895600" y="20574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5562600" y="6248400"/>
            <a:ext cx="4638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Arial" charset="0"/>
              </a:rPr>
              <a:t>*</a:t>
            </a:r>
            <a:r>
              <a:rPr lang="ru-RU" sz="1000">
                <a:cs typeface="Arial" charset="0"/>
              </a:rPr>
              <a:t> </a:t>
            </a:r>
            <a:r>
              <a:rPr lang="en-US" sz="1000"/>
              <a:t>S.Maraki and all. Surgical infections, 2012, V13, N 5.</a:t>
            </a:r>
            <a:endParaRPr lang="ru-RU" sz="1000"/>
          </a:p>
          <a:p>
            <a:pPr eaLnBrk="1" hangingPunct="1"/>
            <a:r>
              <a:rPr lang="en-US" sz="1000">
                <a:cs typeface="Arial" charset="0"/>
              </a:rPr>
              <a:t>**</a:t>
            </a:r>
            <a:r>
              <a:rPr lang="ru-RU" sz="1000">
                <a:cs typeface="Arial" charset="0"/>
              </a:rPr>
              <a:t> </a:t>
            </a:r>
            <a:r>
              <a:rPr lang="ru-RU" sz="1000"/>
              <a:t>Реванш       2003-2008</a:t>
            </a:r>
          </a:p>
        </p:txBody>
      </p:sp>
    </p:spTree>
    <p:extLst>
      <p:ext uri="{BB962C8B-B14F-4D97-AF65-F5344CB8AC3E}">
        <p14:creationId xmlns:p14="http://schemas.microsoft.com/office/powerpoint/2010/main" val="2650452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/>
          <a:lstStyle/>
          <a:p>
            <a:pPr eaLnBrk="1" hangingPunct="1"/>
            <a:r>
              <a:rPr lang="ru-RU" sz="2400" b="1">
                <a:solidFill>
                  <a:srgbClr val="FF0000"/>
                </a:solidFill>
                <a:latin typeface="Arial" charset="0"/>
              </a:rPr>
              <a:t>Динамика антибиотикочувствительности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Acinetobacter baumanii</a:t>
            </a:r>
            <a:r>
              <a:rPr lang="ru-RU" sz="40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2400">
                <a:solidFill>
                  <a:srgbClr val="FF0000"/>
                </a:solidFill>
                <a:latin typeface="Arial" charset="0"/>
              </a:rPr>
              <a:t>(2010, 2012гг.):</a:t>
            </a:r>
          </a:p>
        </p:txBody>
      </p:sp>
      <p:graphicFrame>
        <p:nvGraphicFramePr>
          <p:cNvPr id="32771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612198"/>
              </p:ext>
            </p:extLst>
          </p:nvPr>
        </p:nvGraphicFramePr>
        <p:xfrm>
          <a:off x="342900" y="1371600"/>
          <a:ext cx="8229600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Chart" r:id="rId4" imgW="6096000" imgH="4064000" progId="MSGraph.Chart.8">
                  <p:embed followColorScheme="full"/>
                </p:oleObj>
              </mc:Choice>
              <mc:Fallback>
                <p:oleObj name="Chart" r:id="rId4" imgW="6096000" imgH="40640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1371600"/>
                        <a:ext cx="8229600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5715000" y="6477000"/>
            <a:ext cx="3286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/>
            <a:r>
              <a:rPr lang="ru-RU" sz="1000"/>
              <a:t>Инфекции в хирургии.- 2013.- Том 11, № 1.- с. 11-16.</a:t>
            </a:r>
          </a:p>
        </p:txBody>
      </p:sp>
      <p:sp>
        <p:nvSpPr>
          <p:cNvPr id="32773" name="Oval 6"/>
          <p:cNvSpPr>
            <a:spLocks noChangeArrowheads="1"/>
          </p:cNvSpPr>
          <p:nvPr/>
        </p:nvSpPr>
        <p:spPr bwMode="auto">
          <a:xfrm>
            <a:off x="5029200" y="1752600"/>
            <a:ext cx="762000" cy="2133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14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>
                <a:solidFill>
                  <a:srgbClr val="FF0000"/>
                </a:solidFill>
                <a:latin typeface="Arial" charset="0"/>
              </a:rPr>
              <a:t>Проблема лечения нозокомиальных</a:t>
            </a:r>
            <a:br>
              <a:rPr lang="ru-RU" sz="3200" b="1">
                <a:solidFill>
                  <a:srgbClr val="FF0000"/>
                </a:solidFill>
                <a:latin typeface="Arial" charset="0"/>
              </a:rPr>
            </a:br>
            <a:r>
              <a:rPr lang="ru-RU" sz="3200" b="1">
                <a:solidFill>
                  <a:srgbClr val="FF0000"/>
                </a:solidFill>
                <a:latin typeface="Arial" charset="0"/>
              </a:rPr>
              <a:t> грамотрицательных возбудителей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>
                <a:latin typeface="Arial" charset="0"/>
              </a:rPr>
              <a:t>Ацинетобактер (</a:t>
            </a:r>
            <a:r>
              <a:rPr lang="en-US" b="1">
                <a:solidFill>
                  <a:srgbClr val="FF0000"/>
                </a:solidFill>
                <a:latin typeface="Arial" charset="0"/>
              </a:rPr>
              <a:t>Acinetobacter baumanii</a:t>
            </a:r>
            <a:r>
              <a:rPr lang="en-US" b="1">
                <a:latin typeface="Arial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b="1">
                <a:latin typeface="Arial" charset="0"/>
              </a:rPr>
              <a:t>цефоперазон/сульбактам (</a:t>
            </a:r>
            <a:r>
              <a:rPr lang="en-US" b="1">
                <a:latin typeface="Arial" charset="0"/>
              </a:rPr>
              <a:t>40</a:t>
            </a:r>
            <a:r>
              <a:rPr lang="ru-RU" b="1">
                <a:latin typeface="Arial" charset="0"/>
              </a:rPr>
              <a:t>% </a:t>
            </a:r>
            <a:r>
              <a:rPr lang="en-US" b="1">
                <a:latin typeface="Arial" charset="0"/>
              </a:rPr>
              <a:t>S</a:t>
            </a:r>
            <a:r>
              <a:rPr lang="ru-RU" b="1">
                <a:latin typeface="Arial" charset="0"/>
              </a:rPr>
              <a:t>)</a:t>
            </a:r>
            <a:endParaRPr lang="ru-RU" b="1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b="1">
                <a:latin typeface="Arial" charset="0"/>
              </a:rPr>
              <a:t>карбапенемы (</a:t>
            </a:r>
            <a:r>
              <a:rPr lang="en-US" b="1">
                <a:latin typeface="Arial" charset="0"/>
              </a:rPr>
              <a:t>40</a:t>
            </a:r>
            <a:r>
              <a:rPr lang="ru-RU" b="1">
                <a:latin typeface="Arial" charset="0"/>
              </a:rPr>
              <a:t> % </a:t>
            </a:r>
            <a:r>
              <a:rPr lang="en-US" b="1">
                <a:latin typeface="Arial" charset="0"/>
              </a:rPr>
              <a:t>S</a:t>
            </a:r>
            <a:r>
              <a:rPr lang="ru-RU" b="1">
                <a:latin typeface="Arial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b="1">
                <a:latin typeface="Arial" charset="0"/>
              </a:rPr>
              <a:t>доксициклин, тигециклин</a:t>
            </a:r>
            <a:r>
              <a:rPr lang="en-US" b="1">
                <a:latin typeface="Arial" charset="0"/>
              </a:rPr>
              <a:t> (</a:t>
            </a:r>
            <a:r>
              <a:rPr lang="en-US" b="1">
                <a:latin typeface="Arial" charset="0"/>
                <a:cs typeface="Arial" charset="0"/>
              </a:rPr>
              <a:t>&gt;</a:t>
            </a:r>
            <a:r>
              <a:rPr lang="en-US" b="1">
                <a:latin typeface="Arial" charset="0"/>
              </a:rPr>
              <a:t>80%)</a:t>
            </a:r>
            <a:endParaRPr lang="ru-RU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b="1">
                <a:latin typeface="Arial" charset="0"/>
              </a:rPr>
              <a:t>колистин (94%</a:t>
            </a:r>
            <a:r>
              <a:rPr lang="en-US" b="1">
                <a:latin typeface="Arial" charset="0"/>
                <a:cs typeface="Arial" charset="0"/>
              </a:rPr>
              <a:t>*</a:t>
            </a:r>
            <a:r>
              <a:rPr lang="ru-RU" b="1">
                <a:latin typeface="Arial" charset="0"/>
              </a:rPr>
              <a:t>)</a:t>
            </a: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>
              <a:latin typeface="Arial" charset="0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2895600" y="25146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4876800" y="6324600"/>
            <a:ext cx="463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/>
              <a:t>S.Maraki and all. Surgical infections, 2012, V13, N 5.</a:t>
            </a:r>
            <a:endParaRPr lang="ru-RU" sz="1000"/>
          </a:p>
        </p:txBody>
      </p:sp>
    </p:spTree>
    <p:extLst>
      <p:ext uri="{BB962C8B-B14F-4D97-AF65-F5344CB8AC3E}">
        <p14:creationId xmlns:p14="http://schemas.microsoft.com/office/powerpoint/2010/main" val="257333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Arial" charset="0"/>
              </a:rPr>
              <a:t>Выбор антибиотика в ОРИТ</a:t>
            </a:r>
            <a:br>
              <a:rPr lang="ru-RU" sz="2800" b="1">
                <a:solidFill>
                  <a:srgbClr val="FF0000"/>
                </a:solidFill>
                <a:latin typeface="Arial" charset="0"/>
              </a:rPr>
            </a:br>
            <a:r>
              <a:rPr lang="ru-RU" sz="2800" b="1">
                <a:solidFill>
                  <a:srgbClr val="FF0000"/>
                </a:solidFill>
                <a:latin typeface="Arial" charset="0"/>
              </a:rPr>
              <a:t>Локальный мониторинг</a:t>
            </a:r>
            <a:r>
              <a:rPr lang="en-US" sz="2800" b="1">
                <a:solidFill>
                  <a:srgbClr val="FF0000"/>
                </a:solidFill>
                <a:latin typeface="Arial" charset="0"/>
              </a:rPr>
              <a:t> (2013)</a:t>
            </a:r>
            <a:endParaRPr lang="ru-RU" sz="2800" b="1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348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429080"/>
              </p:ext>
            </p:extLst>
          </p:nvPr>
        </p:nvGraphicFramePr>
        <p:xfrm>
          <a:off x="-1588" y="1735138"/>
          <a:ext cx="9299576" cy="512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Chart" r:id="rId3" imgW="8737600" imgH="5105400" progId="MSGraph.Chart.8">
                  <p:embed followColorScheme="full"/>
                </p:oleObj>
              </mc:Choice>
              <mc:Fallback>
                <p:oleObj name="Chart" r:id="rId3" imgW="8737600" imgH="51054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88" y="1735138"/>
                        <a:ext cx="9299576" cy="5122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6248400" y="2209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latin typeface="Times New Roman" charset="0"/>
              </a:rPr>
              <a:t>Staph.aureus 20%</a:t>
            </a:r>
            <a:endParaRPr lang="ru-RU" sz="2400" b="1" i="1">
              <a:latin typeface="Times New Roman" charset="0"/>
            </a:endParaRP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6781800" y="5410200"/>
            <a:ext cx="21828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 i="1">
                <a:latin typeface="Times New Roman" charset="0"/>
              </a:rPr>
              <a:t>Ps.aeruginosae </a:t>
            </a:r>
          </a:p>
          <a:p>
            <a:pPr eaLnBrk="1" hangingPunct="1"/>
            <a:r>
              <a:rPr lang="en-US" sz="2400" b="1" i="1">
                <a:latin typeface="Times New Roman" charset="0"/>
              </a:rPr>
              <a:t>16%</a:t>
            </a:r>
            <a:endParaRPr lang="ru-RU" sz="2400" b="1" i="1">
              <a:latin typeface="Times New Roman" charset="0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3124200" y="5564188"/>
            <a:ext cx="20970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 i="1">
                <a:latin typeface="Times New Roman" charset="0"/>
              </a:rPr>
              <a:t>Acinetobacter</a:t>
            </a:r>
          </a:p>
          <a:p>
            <a:pPr eaLnBrk="1" hangingPunct="1"/>
            <a:r>
              <a:rPr lang="en-US" sz="2400" b="1" i="1">
                <a:latin typeface="Times New Roman" charset="0"/>
              </a:rPr>
              <a:t> baumanii 15%</a:t>
            </a:r>
            <a:endParaRPr lang="ru-RU" sz="2400" b="1" i="1">
              <a:latin typeface="Times New Roman" charset="0"/>
            </a:endParaRP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0" y="5334000"/>
            <a:ext cx="2181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 i="1">
                <a:latin typeface="Times New Roman" charset="0"/>
              </a:rPr>
              <a:t>Kl.pneumoniae </a:t>
            </a:r>
          </a:p>
          <a:p>
            <a:pPr eaLnBrk="1" hangingPunct="1"/>
            <a:r>
              <a:rPr lang="en-US" sz="2400" b="1" i="1">
                <a:latin typeface="Times New Roman" charset="0"/>
              </a:rPr>
              <a:t>15%</a:t>
            </a:r>
            <a:endParaRPr lang="ru-RU" sz="2400" b="1" i="1">
              <a:latin typeface="Times New Roman" charset="0"/>
            </a:endParaRPr>
          </a:p>
        </p:txBody>
      </p:sp>
      <p:sp>
        <p:nvSpPr>
          <p:cNvPr id="34824" name="Text Box 11"/>
          <p:cNvSpPr txBox="1">
            <a:spLocks noChangeArrowheads="1"/>
          </p:cNvSpPr>
          <p:nvPr/>
        </p:nvSpPr>
        <p:spPr bwMode="auto">
          <a:xfrm>
            <a:off x="0" y="1905000"/>
            <a:ext cx="25558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ru-RU" sz="2400" b="1" i="1">
                <a:latin typeface="Times New Roman" charset="0"/>
              </a:rPr>
              <a:t>другие</a:t>
            </a:r>
          </a:p>
          <a:p>
            <a:pPr eaLnBrk="1" hangingPunct="1"/>
            <a:r>
              <a:rPr lang="ru-RU" sz="2400" b="1" i="1">
                <a:latin typeface="Times New Roman" charset="0"/>
              </a:rPr>
              <a:t> энтеробактерии</a:t>
            </a:r>
            <a:endParaRPr lang="en-US" sz="2400" b="1" i="1">
              <a:latin typeface="Times New Roman" charset="0"/>
            </a:endParaRPr>
          </a:p>
          <a:p>
            <a:pPr eaLnBrk="1" hangingPunct="1"/>
            <a:r>
              <a:rPr lang="ru-RU" sz="2400" b="1" i="1">
                <a:latin typeface="Times New Roman" charset="0"/>
              </a:rPr>
              <a:t> 12%</a:t>
            </a:r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>
            <a:off x="2438400" y="2057400"/>
            <a:ext cx="287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 i="1">
                <a:latin typeface="Times New Roman" charset="0"/>
              </a:rPr>
              <a:t>Enterococcus spp.8%</a:t>
            </a:r>
            <a:endParaRPr lang="ru-RU" sz="2400" b="1" i="1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117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5_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Тема3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1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Ocean">
  <a:themeElements>
    <a:clrScheme name="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1_Oce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tandarddesign">
  <a:themeElements>
    <a:clrScheme name="Standard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2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3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efault Theme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Standarddesign">
  <a:themeElements>
    <a:clrScheme name="Standard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Антибактериальная терапия сепсиса</Template>
  <TotalTime>5938</TotalTime>
  <Words>3225</Words>
  <Application>Microsoft Macintosh PowerPoint</Application>
  <PresentationFormat>On-screen Show (4:3)</PresentationFormat>
  <Paragraphs>645</Paragraphs>
  <Slides>111</Slides>
  <Notes>30</Notes>
  <HiddenSlides>18</HiddenSlides>
  <MMClips>0</MMClips>
  <ScaleCrop>false</ScaleCrop>
  <HeadingPairs>
    <vt:vector size="6" baseType="variant">
      <vt:variant>
        <vt:lpstr>Theme</vt:lpstr>
      </vt:variant>
      <vt:variant>
        <vt:i4>17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111</vt:i4>
      </vt:variant>
    </vt:vector>
  </HeadingPairs>
  <TitlesOfParts>
    <vt:vector size="130" baseType="lpstr">
      <vt:lpstr>2_Оформление по умолчанию</vt:lpstr>
      <vt:lpstr>4_Оформление по умолчанию</vt:lpstr>
      <vt:lpstr>Standarddesign</vt:lpstr>
      <vt:lpstr>1_Тема2</vt:lpstr>
      <vt:lpstr>4_Тема2</vt:lpstr>
      <vt:lpstr>Тема3</vt:lpstr>
      <vt:lpstr>Default Theme</vt:lpstr>
      <vt:lpstr>5_Оформление по умолчанию</vt:lpstr>
      <vt:lpstr>1_Standarddesign</vt:lpstr>
      <vt:lpstr>Тема2</vt:lpstr>
      <vt:lpstr>3_Тема2</vt:lpstr>
      <vt:lpstr>5_Тема2</vt:lpstr>
      <vt:lpstr>6_Тема2</vt:lpstr>
      <vt:lpstr>1_Тема3</vt:lpstr>
      <vt:lpstr>Тема1</vt:lpstr>
      <vt:lpstr>Тема Office</vt:lpstr>
      <vt:lpstr>1_Ocean</vt:lpstr>
      <vt:lpstr>Chart</vt:lpstr>
      <vt:lpstr>Microsoft Graph Chart</vt:lpstr>
      <vt:lpstr>PowerPoint Presentation</vt:lpstr>
      <vt:lpstr>PowerPoint Presentation</vt:lpstr>
      <vt:lpstr>PowerPoint Presentation</vt:lpstr>
      <vt:lpstr>PowerPoint Presentation</vt:lpstr>
      <vt:lpstr>Сепсис – Доказательная Терапия</vt:lpstr>
      <vt:lpstr>Показания к а/б терапии</vt:lpstr>
      <vt:lpstr>Несоответствующая а/б терапия</vt:lpstr>
      <vt:lpstr>Показания для использования антибиотиков</vt:lpstr>
      <vt:lpstr>Инфекции в ОРИТ: частота</vt:lpstr>
      <vt:lpstr>Роль ПКТ в сокращении длительности АБ терапии</vt:lpstr>
      <vt:lpstr>Инфекции в ОРИТ: частота</vt:lpstr>
      <vt:lpstr>PowerPoint Presentation</vt:lpstr>
      <vt:lpstr>Возбудители</vt:lpstr>
      <vt:lpstr>PowerPoint Presentation</vt:lpstr>
      <vt:lpstr>Исследование RELAP</vt:lpstr>
      <vt:lpstr>Исследование RELAP</vt:lpstr>
      <vt:lpstr>Исследование RELAP</vt:lpstr>
      <vt:lpstr>Факторы риска резистентности</vt:lpstr>
      <vt:lpstr>Микробиология вторичного  и третичного перитонита</vt:lpstr>
      <vt:lpstr>Чувствительность Гр- нозокомиальных патогенов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MRSA </vt:lpstr>
      <vt:lpstr>MRSA  в Великобритании</vt:lpstr>
      <vt:lpstr>PowerPoint Presentation</vt:lpstr>
      <vt:lpstr>БЛРС и E.coli</vt:lpstr>
      <vt:lpstr>PowerPoint Presentation</vt:lpstr>
      <vt:lpstr>Kl.pneumoniae</vt:lpstr>
      <vt:lpstr>Phenotypes K. pneumoniae ST340 NDM-1</vt:lpstr>
      <vt:lpstr>PowerPoint Presentation</vt:lpstr>
      <vt:lpstr>Ps.aeruginosae</vt:lpstr>
      <vt:lpstr>Ac.baumani</vt:lpstr>
      <vt:lpstr>«Сложный» пациент</vt:lpstr>
      <vt:lpstr>PowerPoint Presentation</vt:lpstr>
      <vt:lpstr>«Сложный» пациент</vt:lpstr>
      <vt:lpstr>«Сложный» пациент-портрет</vt:lpstr>
      <vt:lpstr>Патология</vt:lpstr>
      <vt:lpstr>Классификация FDA</vt:lpstr>
      <vt:lpstr>Классификация</vt:lpstr>
      <vt:lpstr>Основные возбудители</vt:lpstr>
      <vt:lpstr>PowerPoint Presentation</vt:lpstr>
      <vt:lpstr>PowerPoint Presentation</vt:lpstr>
      <vt:lpstr>PowerPoint Presentation</vt:lpstr>
      <vt:lpstr>Тигециклин –  представитель класса Глицилциклинов</vt:lpstr>
      <vt:lpstr>PowerPoint Presentation</vt:lpstr>
      <vt:lpstr>Тигециклин и Ванко+Азтреонам</vt:lpstr>
      <vt:lpstr>PowerPoint Presentation</vt:lpstr>
      <vt:lpstr>Тигециклин – спектр активности</vt:lpstr>
      <vt:lpstr>PowerPoint Presentation</vt:lpstr>
      <vt:lpstr>Российские национальные рекомендации 2009 г.</vt:lpstr>
      <vt:lpstr>Российские национальные рекомендации 2009 г.</vt:lpstr>
      <vt:lpstr>Российские национальные рекомендации 2009 г.</vt:lpstr>
      <vt:lpstr>Российские национальные рекомендации 2009 г.</vt:lpstr>
      <vt:lpstr>Российские национальные рекомендации 2009 г.</vt:lpstr>
      <vt:lpstr>Эмпирическая терапия оИКМТ НИИ СП им Джанелидзе, 2011</vt:lpstr>
      <vt:lpstr>PowerPoint Presentation</vt:lpstr>
      <vt:lpstr>Выводы</vt:lpstr>
      <vt:lpstr>Выводы</vt:lpstr>
      <vt:lpstr>Интраабдоминальные инфекции</vt:lpstr>
      <vt:lpstr>PowerPoint Presentation</vt:lpstr>
      <vt:lpstr>PowerPoint Presentation</vt:lpstr>
      <vt:lpstr>Антибиотикотерапия ИА инфекций</vt:lpstr>
      <vt:lpstr>Антибиотикотерапия ИА инфекций</vt:lpstr>
      <vt:lpstr>Антибиотикотерапия ИА инфекций</vt:lpstr>
      <vt:lpstr>Антибиотикотерапия ИА инфекций</vt:lpstr>
      <vt:lpstr>Антибиотикотерапия ИА инфекций</vt:lpstr>
      <vt:lpstr>PowerPoint Presentation</vt:lpstr>
      <vt:lpstr>Микробиология вторичного  и третичного перитонита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«Программа по контролю за использованием антибактериальных средств» </vt:lpstr>
      <vt:lpstr>4. Циклы применения АМП (стратегия «циклического использования АБП»?) </vt:lpstr>
      <vt:lpstr>PowerPoint Presentation</vt:lpstr>
      <vt:lpstr>PowerPoint Presentation</vt:lpstr>
      <vt:lpstr>PowerPoint Presentation</vt:lpstr>
      <vt:lpstr> Определение группы пациента: </vt:lpstr>
      <vt:lpstr>2008 - анализ. 2010г – рекомендации. 2012 год – анализ влияния.    В результате:</vt:lpstr>
      <vt:lpstr>2010-2011гг. – внедрение</vt:lpstr>
      <vt:lpstr>Алгоритм выбора АБП:</vt:lpstr>
      <vt:lpstr>II. Определение группы пациента: </vt:lpstr>
      <vt:lpstr>Динамика антибиотикочувствительности Staph.aureus в АИР (2008, 2010, 2012гг.):</vt:lpstr>
      <vt:lpstr>Проблемы лечения MRSA инфекций:</vt:lpstr>
      <vt:lpstr>Динамика антибиотикорезистентности Enterococcus spp.(2010, 2012):</vt:lpstr>
      <vt:lpstr>Динамика антибиотикочувствительности Kl.pneumoniae (2010, 2012гг.):</vt:lpstr>
      <vt:lpstr>Анализ антибиотичувствительности  Klebsiella pneumonia 2013, n = 432, АИР ОРИТ:</vt:lpstr>
      <vt:lpstr>Препараты для лечения грамотрицательной инфекции</vt:lpstr>
      <vt:lpstr>Ближайшая перспектива:</vt:lpstr>
      <vt:lpstr>Принципы подхода к выбору эмпирической АБТ:</vt:lpstr>
      <vt:lpstr>Динамика антибиотикочувствительности Ps.aeruginosae (2010, 2012гг):</vt:lpstr>
      <vt:lpstr>Проблема лечения нозокомиальных  грамотрицательных возбудителей </vt:lpstr>
      <vt:lpstr>Динамика антибиотикочувствительности Acinetobacter baumanii (2010, 2012гг.):</vt:lpstr>
      <vt:lpstr>Проблема лечения нозокомиальных  грамотрицательных возбудителей </vt:lpstr>
      <vt:lpstr>Выбор антибиотика в ОРИТ Локальный мониторинг (2013)</vt:lpstr>
      <vt:lpstr>«Схема» эмп.АБТ, госпитальный сепсис</vt:lpstr>
      <vt:lpstr>PowerPoint Presentation</vt:lpstr>
      <vt:lpstr>PowerPoint Presentation</vt:lpstr>
      <vt:lpstr>Что делать если:</vt:lpstr>
      <vt:lpstr>PowerPoint Presentation</vt:lpstr>
      <vt:lpstr>PowerPoint Presentation</vt:lpstr>
      <vt:lpstr>Выводы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SCS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Sergey Shlyapnikov</dc:creator>
  <cp:keywords/>
  <dc:description/>
  <cp:lastModifiedBy>Sergey  Shlyapnikov</cp:lastModifiedBy>
  <cp:revision>138</cp:revision>
  <dcterms:created xsi:type="dcterms:W3CDTF">2003-02-17T19:48:27Z</dcterms:created>
  <dcterms:modified xsi:type="dcterms:W3CDTF">2013-10-04T06:51:41Z</dcterms:modified>
  <cp:category/>
</cp:coreProperties>
</file>