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1" r:id="rId1"/>
  </p:sldMasterIdLst>
  <p:notesMasterIdLst>
    <p:notesMasterId r:id="rId27"/>
  </p:notesMasterIdLst>
  <p:sldIdLst>
    <p:sldId id="430" r:id="rId2"/>
    <p:sldId id="690" r:id="rId3"/>
    <p:sldId id="686" r:id="rId4"/>
    <p:sldId id="628" r:id="rId5"/>
    <p:sldId id="623" r:id="rId6"/>
    <p:sldId id="431" r:id="rId7"/>
    <p:sldId id="624" r:id="rId8"/>
    <p:sldId id="647" r:id="rId9"/>
    <p:sldId id="625" r:id="rId10"/>
    <p:sldId id="629" r:id="rId11"/>
    <p:sldId id="678" r:id="rId12"/>
    <p:sldId id="662" r:id="rId13"/>
    <p:sldId id="652" r:id="rId14"/>
    <p:sldId id="675" r:id="rId15"/>
    <p:sldId id="673" r:id="rId16"/>
    <p:sldId id="671" r:id="rId17"/>
    <p:sldId id="683" r:id="rId18"/>
    <p:sldId id="687" r:id="rId19"/>
    <p:sldId id="685" r:id="rId20"/>
    <p:sldId id="684" r:id="rId21"/>
    <p:sldId id="669" r:id="rId22"/>
    <p:sldId id="660" r:id="rId23"/>
    <p:sldId id="663" r:id="rId24"/>
    <p:sldId id="689" r:id="rId25"/>
    <p:sldId id="664" r:id="rId2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FFFF00"/>
    <a:srgbClr val="FF9900"/>
    <a:srgbClr val="0000CC"/>
    <a:srgbClr val="B2B2B2"/>
    <a:srgbClr val="333333"/>
    <a:srgbClr val="F8F8F8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78" autoAdjust="0"/>
    <p:restoredTop sz="92758" autoAdjust="0"/>
  </p:normalViewPr>
  <p:slideViewPr>
    <p:cSldViewPr>
      <p:cViewPr varScale="1">
        <p:scale>
          <a:sx n="65" d="100"/>
          <a:sy n="65" d="100"/>
        </p:scale>
        <p:origin x="-19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/>
            </a:lvl1pPr>
          </a:lstStyle>
          <a:p>
            <a:pPr>
              <a:defRPr/>
            </a:pPr>
            <a:fld id="{888F16B4-7A33-4CB7-90EA-E6CFC2E851EB}" type="datetimeFigureOut">
              <a:rPr lang="ru-RU"/>
              <a:pPr>
                <a:defRPr/>
              </a:pPr>
              <a:t>04.10.2013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/>
            </a:lvl1pPr>
          </a:lstStyle>
          <a:p>
            <a:pPr>
              <a:defRPr/>
            </a:pPr>
            <a:fld id="{AEBF6223-6C8B-458F-B0D6-9C2EA6BC8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BF6223-6C8B-458F-B0D6-9C2EA6BC85B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BF6223-6C8B-458F-B0D6-9C2EA6BC85B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BF6223-6C8B-458F-B0D6-9C2EA6BC85BD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4D610-F01D-4FB7-90E5-87FD3CB7E1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F19B7-EFCD-4909-911D-F5F75F9F3C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D9CA5-7FCC-47A6-89D4-9983A941C5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1EC44-E22B-4C1F-9447-7E5A8B021B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845425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914400" y="1219200"/>
            <a:ext cx="7921625" cy="51054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A11A55-2D0B-4904-BF0F-26CBD3FE45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B0517-F7E4-4D4E-8A82-4C50582AEC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17995-9B44-4E06-A85A-DBC2DB696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64849-C6B9-4A6F-8717-B9404D8F2C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D77C-7982-4797-AA7E-32713A81BD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FF67C-BD7F-46C1-B6BA-AE768C5780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07805-7EA1-4B4B-8354-53498077C1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7FDEC-F89F-4AF3-BA55-BA621DF1B6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35A24-416D-423A-8A0F-EC3EA3D100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26805-7F37-4875-9F04-995D5B269D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938ED-D324-45BD-87D7-2B02FF8B2E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CDFB4-120E-47D5-8CB2-5FCDEABD91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17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17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r>
              <a:rPr lang="en-US"/>
              <a:t>"Damage control"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81ECA304-CAA7-4CA0-BAF0-73D6638800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</p:sldLayoutIdLst>
  <p:transition>
    <p:wedge/>
  </p:transition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img_url=http://s41.radikal.ru/i091/1112/b4/6cd790bcb68a.jpg&amp;nojs=1&amp;p=1&amp;text=%D1%82%D1%83%D0%B1%D0%B5%D1%80%D0%BA%D1%83%D0%BB%D0%B5%D0%B7%D0%BD%D1%8B%D0%B9%20%D0%BF%D0%B5%D1%80%D0%B8%D1%82%D0%BE%D0%BD%D0%B8%D1%82&amp;noreask=1&amp;pos=64&amp;rpt=simage&amp;lr=47" TargetMode="External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images.yandex.ru/yandsearch?source=wiz&amp;img_url=http://s017.radikal.ru/i402/1112/b7/321d3472fc82.jpg&amp;nojs=1&amp;p=1&amp;text=%D1%82%D1%83%D0%B1%D0%B5%D1%80%D0%BA%D1%83%D0%BB%D0%B5%D0%B7%D0%BD%D1%8B%D0%B9%20%D0%BF%D0%B5%D1%80%D0%B8%D1%82%D0%BE%D0%BD%D0%B8%D1%82&amp;noreask=1&amp;pos=61&amp;rpt=simage&amp;lr=47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yandex.ru/yandsearch?source=wiz&amp;text=%D1%82%D1%83%D0%B1%D0%B5%D1%80%D0%BA%D1%83%D0%BB%D0%B5%D0%B7%D0%BD%D1%8B%D0%B9%20%D0%BF%D0%B5%D1%80%D0%B8%D1%82%D0%BE%D0%BD%D0%B8%D1%82&amp;noreask=1&amp;img_url=http://i2.esmas.com/galerias/fotos/2011/5/_5-ASMA-INHALAR-2545dc38-c686-102e-a30c-0019b9d5c8df.jpg&amp;pos=11&amp;rpt=simage&amp;lr=47&amp;nojs=1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yandex.ru/yandsearch?source=wiz&amp;img_url=http://s49.radikal.ru/i124/1112/1c/af0125916dee.jpg&amp;p=2&amp;text=%D1%82%D1%83%D0%B1%D0%B5%D1%80%D0%BA%D1%83%D0%BB%D0%B5%D0%B7%D0%BD%D1%8B%D0%B9%20%D0%BF%D0%B5%D1%80%D0%B8%D1%82%D0%BE%D0%BD%D0%B8%D1%82&amp;noreask=1&amp;pos=72&amp;lr=47&amp;rpt=simage&amp;nojs=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mages.yandex.ru/yandsearch?source=wiz&amp;img_url=http://sevwcr.org/pics/pics/528_207.jpg&amp;uinfo=sw-1003-sh-575-fw-0-fh-448-pd-1&amp;nojs=1&amp;text=%D1%82%D1%83%D0%B1%D0%B5%D1%80%D0%BA%D1%83%D0%BB%D0%B5%D0%B7%D0%BD%D1%8B%D0%B9%20%D0%BF%D0%B5%D1%80%D0%B8%D1%82%D0%BE%D0%BD%D0%B8%D1%82&amp;noreask=1&amp;pos=126&amp;rpt=simage&amp;lr=47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images.yandex.ru/yandsearch?source=wiz&amp;img_url=http://medkarta.com/pic/sm/20080804111758.jpg&amp;p=2&amp;text=%D1%82%D1%83%D0%B1%D0%B5%D1%80%D0%BA%D1%83%D0%BB%D0%B5%D0%B7%D0%BD%D1%8B%D0%B9%20%D0%BF%D0%B5%D1%80%D0%B8%D1%82%D0%BE%D0%BD%D0%B8%D1%82&amp;noreask=1&amp;pos=88&amp;lr=47&amp;rpt=simage&amp;nojs=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Содержимое 7" descr="default.jpeg"/>
          <p:cNvPicPr>
            <a:picLocks noGrp="1" noChangeAspect="1"/>
          </p:cNvPicPr>
          <p:nvPr>
            <p:ph type="chart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8175" y="1571625"/>
            <a:ext cx="5256213" cy="3311525"/>
          </a:xfrm>
          <a:ln w="38100">
            <a:solidFill>
              <a:srgbClr val="FFFF00"/>
            </a:solidFill>
          </a:ln>
        </p:spPr>
      </p:pic>
      <p:sp>
        <p:nvSpPr>
          <p:cNvPr id="2056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4929198"/>
            <a:ext cx="9001156" cy="1785950"/>
          </a:xfrm>
          <a:noFill/>
          <a:effectLst>
            <a:innerShdw blurRad="114300">
              <a:prstClr val="black"/>
            </a:innerShdw>
          </a:effectLst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Редкие формы перитонита  - Туберкулезный перитонит </a:t>
            </a:r>
          </a:p>
          <a:p>
            <a:pPr algn="ctr" eaLnBrk="1" hangingPunct="1">
              <a:buFontTx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Чикаев 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В.Ф., 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Бондарев 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Ю.В. </a:t>
            </a:r>
            <a:endParaRPr lang="ru-RU" sz="2400" b="1" i="1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Clr>
                <a:schemeClr val="hlink"/>
              </a:buClr>
              <a:buSzPct val="120000"/>
              <a:buFontTx/>
              <a:buNone/>
              <a:defRPr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1" name="Прямоугольник 5"/>
          <p:cNvSpPr>
            <a:spLocks noChangeArrowheads="1"/>
          </p:cNvSpPr>
          <p:nvPr/>
        </p:nvSpPr>
        <p:spPr bwMode="auto">
          <a:xfrm>
            <a:off x="1143000" y="0"/>
            <a:ext cx="74898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Казанский государственный медицинский университет</a:t>
            </a:r>
          </a:p>
          <a:p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ГАУЗ «Городская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клиническая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больница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7»  </a:t>
            </a:r>
            <a:endParaRPr lang="ru-RU" sz="2000" b="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3528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99A11A55-2D0B-4904-BF0F-26CBD3FE454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1700808"/>
            <a:ext cx="68580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РОССИЯ </a:t>
            </a:r>
          </a:p>
          <a:p>
            <a:pPr algn="just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 Умерло в 2011 году - 19,8 тысячи человек, </a:t>
            </a:r>
          </a:p>
          <a:p>
            <a:pPr algn="just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в 2012 году - 17,4 тысячи человек </a:t>
            </a:r>
          </a:p>
          <a:p>
            <a:pPr algn="just"/>
            <a:r>
              <a:rPr lang="ru-RU" sz="3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Афганистан за 10 лет погибло 15 тысяч</a:t>
            </a:r>
          </a:p>
          <a:p>
            <a:pPr algn="just"/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404664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данным ВОЗ (1990), в мире ежегодно заболевают Т. около 8 млн. человек, а 3—4 млн. человек умирают от этой болезни.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Туберкулезный перитонит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структуре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внелегочного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туберкулеза абдоминальный составляет  2-3%.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70%  поражаются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мезентериальные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лимфатические узлы, 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брюшина (12%).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86D77C-7982-4797-AA7E-32713A81BDFC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Инфицирование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Гематогенно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лимфогенно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контактным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путем при переходе процесса из кишечника,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лимфоузлов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 висцеральную брюшину</a:t>
            </a:r>
          </a:p>
          <a:p>
            <a:endParaRPr lang="ru-RU" dirty="0"/>
          </a:p>
        </p:txBody>
      </p:sp>
      <p:pic>
        <p:nvPicPr>
          <p:cNvPr id="8" name="Диаграмма 6" descr="http://im7-tub-ru.yandex.net/i?id=206929326-59-72">
            <a:hlinkClick r:id="rId3"/>
          </p:cNvPr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071942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5265" name="Picture 1" descr="C:\Documents and Settings\Admin\Мои документы\Мои рисунки\DEWJNCAPHQLXPCAJ7G5BVCATW1GRSCA6DS6D7CA7VV03CCAN5UYA5CADBSLLDCA25S0C7CA2TТВС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1571612"/>
            <a:ext cx="2877931" cy="2000264"/>
          </a:xfrm>
          <a:prstGeom prst="rect">
            <a:avLst/>
          </a:prstGeom>
          <a:noFill/>
        </p:spPr>
      </p:pic>
      <p:pic>
        <p:nvPicPr>
          <p:cNvPr id="7" name="Рисунок 6" descr="http://im7-tub-ru.yandex.net/i?id=169077903-66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4071942"/>
            <a:ext cx="221457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Классификация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286412"/>
          </a:xfrm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распространенности 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- местный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- общий – распространенный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2.  По форме - форма перитонита зависит от глубины поражения брюшины.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- бугорковая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-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эксудативный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эксудативно-слипчивый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- 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слипчивый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псевдотуморозный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(казеозно-язвенная)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3  По клиническому течению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- острый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-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подострый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-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хронический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86D77C-7982-4797-AA7E-32713A81BDFC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Диагноз в начале заболевания затруднен !!!</a:t>
            </a: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Seth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соавт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(1974), туберкулезный перитонит следует заподозрить у любого пациента с неясными абдоминальными симптомами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“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86D77C-7982-4797-AA7E-32713A81BDFC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Клиническая картина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боли в животе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лихорадка 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асцит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“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07805-7EA1-4B4B-8354-53498077C1B3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7" name="Рисунок 6" descr="http://im2-tub-ru.yandex.net/i?id=266418648-28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71876"/>
            <a:ext cx="335758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428736"/>
            <a:ext cx="342902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 descr="C:\Documents and Settings\Admin\Мои документы\Мои рисунки\iТВС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857364"/>
            <a:ext cx="3071834" cy="206036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Диагностика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5517232"/>
          </a:xfrm>
        </p:spPr>
        <p:txBody>
          <a:bodyPr/>
          <a:lstStyle/>
          <a:p>
            <a:endParaRPr lang="ru-RU" sz="1800" b="1" dirty="0" smtClean="0"/>
          </a:p>
          <a:p>
            <a:endParaRPr lang="ru-RU" sz="1800" b="1" dirty="0" smtClean="0"/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Анамнез, объективные данные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 обзорная рентгенография органов брюшной полости (кальцинированные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лимфоузлы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 ;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 ультразвуковое исследование (УЗИ)  компьютерная томография (КТ) органов брюшной полости;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ирригография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sz="2000" b="1" dirty="0" smtClean="0"/>
              <a:t>. </a:t>
            </a:r>
            <a:endParaRPr lang="ru-RU" sz="20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07805-7EA1-4B4B-8354-53498077C1B3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колоноскопия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 биопсией;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парацентез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( большое количество белка, лимфоцитоз)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 лапароскопия с биопсией брюшины;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 туберкулиновые пробы -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algn="ctr"/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Лечение туберкулезного перитонита комплексное  специфическое </a:t>
            </a:r>
            <a:r>
              <a:rPr lang="ru-RU" sz="4400" b="1" dirty="0" smtClean="0">
                <a:solidFill>
                  <a:srgbClr val="FF0000"/>
                </a:solidFill>
              </a:rPr>
              <a:t>!</a:t>
            </a:r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86D77C-7982-4797-AA7E-32713A81BDFC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ransition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Показания для оперативного лечения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 экссудативный перитонит.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- прогрессирующая кишечная непроходимость,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- перфорации полых органов,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-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распадающий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псвдопухолевый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гнойный перитонит. 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"Damage control"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86D77C-7982-4797-AA7E-32713A81BDFC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ransition>
    <p:wedg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1560" y="1412776"/>
            <a:ext cx="4040188" cy="3303216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Хирургическая тактика во время операции при туберкулезном перитоните  не отличается от общих принципов</a:t>
            </a:r>
          </a:p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7FDEC-F89F-4AF3-BA55-BA621DF1B677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9" name="Picture 2" descr="C:\Documents and Settings\Admin\Мои документы\Мои рисунки\Q5043CA86OZ8ICAF4BUT3CAR6LKSUCALVK0MPCA0I17TLCAB8CKUXCAM8P0K7CANBAJJICAFJ55P7CA063GJFCA6UP5KKCA7QZE26CAL0X155CAC69K62CA0C1OQKCAQEWHJPCAUY6UWPCAEIRKYLCAIPKA4P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292076" y="1556792"/>
            <a:ext cx="3312367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3829048" cy="6215106"/>
          </a:xfrm>
        </p:spPr>
        <p:txBody>
          <a:bodyPr/>
          <a:lstStyle/>
          <a:p>
            <a:pPr algn="ctr">
              <a:buNone/>
            </a:pP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Туберкулез – это заболевание, которое  было актуальным в XIX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веке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остается 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актуальным в XXI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веке !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“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07805-7EA1-4B4B-8354-53498077C1B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403457" name="Picture 1" descr="C:\Documents and Settings\Admin\Мои документы\Мои рисунки\0_65b93_77f2aa46_X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000108"/>
            <a:ext cx="4217469" cy="385765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Бугорковая форма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Характеризуется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бугорковым высыпанием по брюшине острым течением.</a:t>
            </a: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07805-7EA1-4B4B-8354-53498077C1B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7" name="Диаграмма 5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916832"/>
            <a:ext cx="4038600" cy="3724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Экссудативная форма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543428" cy="5257800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Экссудат обусловливается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наличием бугорков. В экссудате содержится большое количество токсина, который действует на нервную систему . </a:t>
            </a:r>
          </a:p>
          <a:p>
            <a:pPr marL="0" indent="0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Операция заключается в удалении асцитической жидкости,</a:t>
            </a: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2400" b="1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"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07805-7EA1-4B4B-8354-53498077C1B3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pic>
        <p:nvPicPr>
          <p:cNvPr id="388097" name="Picture 1" descr="C:\Documents and Settings\Admin\Мои документы\Мои рисунки\iТВС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988840"/>
            <a:ext cx="2928958" cy="282863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Слипчивая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форма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285860"/>
            <a:ext cx="4357718" cy="5214974"/>
          </a:xfrm>
        </p:spPr>
        <p:txBody>
          <a:bodyPr/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брюшной полости  массивный спаечный процесс. 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Операция</a:t>
            </a: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рассечении  спаек, сдавливающих петли кишок, или наложении обходных анастомозов при рецидивирующей кишечной непроходимости.</a:t>
            </a:r>
          </a:p>
          <a:p>
            <a:pPr algn="just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07805-7EA1-4B4B-8354-53498077C1B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7" name="Содержимое 5" descr="http://im7-tub-ru.yandex.net/i?id=196562938-15-72&amp;n=21">
            <a:hlinkClick r:id="rId2" tgtFrame="_blank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509120"/>
            <a:ext cx="244827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Admin\Мои документы\Мои рисунки\02716526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9" y="1700809"/>
            <a:ext cx="231577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псевдопухолевая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форма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</a:p>
          <a:p>
            <a:pPr algn="ctr">
              <a:buNone/>
            </a:pPr>
            <a:r>
              <a:rPr lang="ru-RU" dirty="0" smtClean="0"/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брюшной полости воспалительный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конгломерат, в центре которого имеется гной или участки творожистого распада.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“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07805-7EA1-4B4B-8354-53498077C1B3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386049" name="Picture 1" descr="C:\Documents and Settings\Admin\Мои документы\Мои рисунки\твс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571612"/>
            <a:ext cx="3214710" cy="2005812"/>
          </a:xfrm>
          <a:prstGeom prst="rect">
            <a:avLst/>
          </a:prstGeom>
          <a:noFill/>
        </p:spPr>
      </p:pic>
      <p:pic>
        <p:nvPicPr>
          <p:cNvPr id="386050" name="Picture 2" descr="C:\Documents and Settings\Admin\Мои документы\Мои рисунки\ТВС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000504"/>
            <a:ext cx="3286148" cy="248602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3528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ПОСЛОПЕРАЦИОННОЕ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ЛЕЧЕНИЕ В СОДРУЖЕСТВЕ 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ФТИЗИАТОРАМИ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86D77C-7982-4797-AA7E-32713A81BDFC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pic>
        <p:nvPicPr>
          <p:cNvPr id="4" name="Рисунок 3" descr="http://im0-tub-ru.yandex.net/i?id=20363685-46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4500570"/>
            <a:ext cx="6357981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“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07805-7EA1-4B4B-8354-53498077C1B3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pic>
        <p:nvPicPr>
          <p:cNvPr id="7" name="Рисунок 6" descr="http://im8-tub-ru.yandex.net/i?id=449343748-19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3528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845425" cy="838200"/>
          </a:xfrm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Вельяминов Н.А. 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>
          <a:xfrm>
            <a:off x="571472" y="5500702"/>
            <a:ext cx="7929618" cy="1220773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1884г. в России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провел первую операцию при туберкулезном перитоните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99A11A55-2D0B-4904-BF0F-26CBD3FE4540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6" name="Диаграмма 5"/>
          <p:cNvPicPr>
            <a:picLocks noGrp="1"/>
          </p:cNvPicPr>
          <p:nvPr>
            <p:ph type="chart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714488"/>
            <a:ext cx="371477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>
          <a:xfrm>
            <a:off x="6248400" y="1500174"/>
            <a:ext cx="2895600" cy="4071966"/>
          </a:xfrm>
        </p:spPr>
        <p:txBody>
          <a:bodyPr/>
          <a:lstStyle/>
          <a:p>
            <a:pPr>
              <a:defRPr/>
            </a:pPr>
            <a:endParaRPr lang="ru-RU" sz="8000" b="1" dirty="0" smtClean="0">
              <a:solidFill>
                <a:srgbClr val="FF3300"/>
              </a:solidFill>
            </a:endParaRPr>
          </a:p>
          <a:p>
            <a:pPr>
              <a:defRPr/>
            </a:pPr>
            <a:r>
              <a:rPr lang="ru-RU" sz="8000" b="1" dirty="0" smtClean="0">
                <a:solidFill>
                  <a:srgbClr val="FF3300"/>
                </a:solidFill>
              </a:rPr>
              <a:t>?</a:t>
            </a:r>
            <a:endParaRPr lang="en-US" sz="8000" b="1" dirty="0">
              <a:solidFill>
                <a:srgbClr val="FF33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99A11A55-2D0B-4904-BF0F-26CBD3FE454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796674" name="Picture 2" descr="C:\Documents and Settings\User0525\Мои документы\Мои рисунки\Рисунок1.jpg"/>
          <p:cNvPicPr>
            <a:picLocks noGrp="1" noChangeAspect="1" noChangeArrowheads="1"/>
          </p:cNvPicPr>
          <p:nvPr>
            <p:ph type="chart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142984"/>
            <a:ext cx="5572163" cy="520597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 проблемы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“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99A11A55-2D0B-4904-BF0F-26CBD3FE454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285860"/>
            <a:ext cx="75724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По данным оперативного учета, в 2012 году было впервые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выявлено 89,7 тысячи случаев заболевания активным туберкулезом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7643813" cy="136842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 проблемы</a:t>
            </a:r>
          </a:p>
        </p:txBody>
      </p:sp>
      <p:sp>
        <p:nvSpPr>
          <p:cNvPr id="20484" name="Text Box 77"/>
          <p:cNvSpPr txBox="1">
            <a:spLocks noChangeArrowheads="1"/>
          </p:cNvSpPr>
          <p:nvPr/>
        </p:nvSpPr>
        <p:spPr bwMode="white">
          <a:xfrm>
            <a:off x="1357290" y="3787179"/>
            <a:ext cx="58372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en-US" sz="2400">
                <a:solidFill>
                  <a:schemeClr val="bg1"/>
                </a:solidFill>
                <a:cs typeface="Arial" charset="0"/>
              </a:rPr>
              <a:t>    </a:t>
            </a:r>
          </a:p>
        </p:txBody>
      </p:sp>
      <p:sp>
        <p:nvSpPr>
          <p:cNvPr id="20485" name="Text Box 78"/>
          <p:cNvSpPr txBox="1">
            <a:spLocks noChangeArrowheads="1"/>
          </p:cNvSpPr>
          <p:nvPr/>
        </p:nvSpPr>
        <p:spPr bwMode="white">
          <a:xfrm>
            <a:off x="3000375" y="4429125"/>
            <a:ext cx="4495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en-US" sz="2400">
                <a:solidFill>
                  <a:schemeClr val="bg1"/>
                </a:solidFill>
                <a:cs typeface="Arial" charset="0"/>
              </a:rPr>
              <a:t>    </a:t>
            </a:r>
          </a:p>
        </p:txBody>
      </p:sp>
      <p:pic>
        <p:nvPicPr>
          <p:cNvPr id="20486" name="Picture 83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 flipV="1">
            <a:off x="0" y="5878513"/>
            <a:ext cx="1214414" cy="1455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84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0" y="2428875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Text Box 86"/>
          <p:cNvSpPr txBox="1">
            <a:spLocks noChangeArrowheads="1"/>
          </p:cNvSpPr>
          <p:nvPr/>
        </p:nvSpPr>
        <p:spPr bwMode="white">
          <a:xfrm>
            <a:off x="285750" y="257175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cs typeface="Arial" charset="0"/>
              </a:rPr>
              <a:t>1</a:t>
            </a:r>
          </a:p>
        </p:txBody>
      </p:sp>
      <p:sp>
        <p:nvSpPr>
          <p:cNvPr id="20489" name="Text Box 87"/>
          <p:cNvSpPr txBox="1">
            <a:spLocks noChangeArrowheads="1"/>
          </p:cNvSpPr>
          <p:nvPr/>
        </p:nvSpPr>
        <p:spPr bwMode="white">
          <a:xfrm>
            <a:off x="285750" y="507206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cs typeface="Arial" charset="0"/>
              </a:rPr>
              <a:t>2</a:t>
            </a:r>
            <a:r>
              <a:rPr lang="ru-RU" sz="2400">
                <a:cs typeface="Arial" charset="0"/>
              </a:rPr>
              <a:t>                </a:t>
            </a:r>
            <a:endParaRPr lang="en-US" sz="2400">
              <a:cs typeface="Arial" charset="0"/>
            </a:endParaRPr>
          </a:p>
        </p:txBody>
      </p:sp>
      <p:sp>
        <p:nvSpPr>
          <p:cNvPr id="20492" name="Номер слайда 2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C5140B1-89CD-435B-A17F-18D22403EC40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5" name="Прямоугольник 24"/>
          <p:cNvSpPr/>
          <p:nvPr/>
        </p:nvSpPr>
        <p:spPr>
          <a:xfrm>
            <a:off x="785786" y="642918"/>
            <a:ext cx="7786742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sz="2400" i="1" dirty="0" smtClean="0">
              <a:solidFill>
                <a:srgbClr val="84271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i="1" dirty="0" smtClean="0">
              <a:solidFill>
                <a:srgbClr val="84271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i="1" dirty="0" smtClean="0">
              <a:solidFill>
                <a:srgbClr val="84271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i="1" dirty="0" smtClean="0">
              <a:solidFill>
                <a:srgbClr val="84271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высокий уровень распространения туберкулеза,</a:t>
            </a:r>
          </a:p>
          <a:p>
            <a:pPr algn="l"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появление форм инфекции с    множественной лекарственной устойчивостью </a:t>
            </a:r>
          </a:p>
          <a:p>
            <a:pPr algn="l"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сочетанние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 инфекцией вируса иммунодефицита человека (ВИЧ). </a:t>
            </a:r>
            <a:endParaRPr lang="ru-RU" sz="2800" dirty="0" smtClean="0">
              <a:solidFill>
                <a:srgbClr val="84271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В 2012 году число случаев заболеваний активным туберкулезом снизилось на 5%, а болезнью, вызванной ВИЧ, увеличилось на </a:t>
            </a:r>
            <a:r>
              <a:rPr lang="ru-RU" sz="2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12,5% </a:t>
            </a:r>
            <a:endParaRPr lang="ru-RU" sz="2800" dirty="0" smtClean="0">
              <a:solidFill>
                <a:srgbClr val="000000"/>
              </a:solidFill>
            </a:endParaRPr>
          </a:p>
          <a:p>
            <a:pPr lvl="0" algn="l"/>
            <a:endParaRPr lang="ru-RU" sz="2800" dirty="0" smtClean="0">
              <a:solidFill>
                <a:srgbClr val="84271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8337" name="Rectangle 1"/>
          <p:cNvSpPr>
            <a:spLocks noChangeArrowheads="1"/>
          </p:cNvSpPr>
          <p:nvPr/>
        </p:nvSpPr>
        <p:spPr bwMode="auto">
          <a:xfrm>
            <a:off x="0" y="0"/>
            <a:ext cx="184731" cy="546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11426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rgbClr val="84271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8340" name="Rectangle 4"/>
          <p:cNvSpPr>
            <a:spLocks noChangeArrowheads="1"/>
          </p:cNvSpPr>
          <p:nvPr/>
        </p:nvSpPr>
        <p:spPr bwMode="auto">
          <a:xfrm>
            <a:off x="1857356" y="0"/>
            <a:ext cx="290464" cy="546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11426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84271F"/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rgbClr val="84271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929618" cy="1772816"/>
          </a:xfrm>
        </p:spPr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Заболеваемость мужчин и женщин РФ активным туберкулезом, случаев заболеваний с впервые установленным диагнозом на 100 тысяч человек, 1991-2011 годы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988840"/>
            <a:ext cx="734481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 проблемы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/>
              <a:t>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пиковый 2000 год на каждые 100 тысяч мужчин в возрасте 18-34 лет было выявлено 212 человек  впервые установленным диагнозом активного туберкулеза.</a:t>
            </a:r>
            <a:endParaRPr lang="ru-RU" sz="3600" b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"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86D77C-7982-4797-AA7E-32713A81BDF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Смертность мужчин и женщин РФ от туберкулеза, умерших на 100 тысяч населения, 1990, 1995, 2000-2012 годы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99A11A55-2D0B-4904-BF0F-26CBD3FE454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6" name="Диаграмма 5"/>
          <p:cNvPicPr>
            <a:picLocks noGrp="1"/>
          </p:cNvPicPr>
          <p:nvPr>
            <p:ph type="chart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28736"/>
            <a:ext cx="714380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7957</TotalTime>
  <Words>577</Words>
  <Application>Microsoft Office PowerPoint</Application>
  <PresentationFormat>Экран (4:3)</PresentationFormat>
  <Paragraphs>157</Paragraphs>
  <Slides>25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Тема2</vt:lpstr>
      <vt:lpstr>Слайд 1</vt:lpstr>
      <vt:lpstr>Слайд 2</vt:lpstr>
      <vt:lpstr>  Вельяминов Н.А.   </vt:lpstr>
      <vt:lpstr>Слайд 4</vt:lpstr>
      <vt:lpstr> Актуальность проблемы </vt:lpstr>
      <vt:lpstr>Актуальность проблемы</vt:lpstr>
      <vt:lpstr>  Заболеваемость мужчин и женщин РФ активным туберкулезом, случаев заболеваний с впервые установленным диагнозом на 100 тысяч человек, 1991-2011 годы </vt:lpstr>
      <vt:lpstr>Актуальность проблемы</vt:lpstr>
      <vt:lpstr> Смертность мужчин и женщин РФ от туберкулеза, умерших на 100 тысяч населения, 1990, 1995, 2000-2012 годы </vt:lpstr>
      <vt:lpstr>Слайд 10</vt:lpstr>
      <vt:lpstr>Туберкулезный перитонит</vt:lpstr>
      <vt:lpstr>Инфицирование</vt:lpstr>
      <vt:lpstr>Классификация </vt:lpstr>
      <vt:lpstr>Слайд 14</vt:lpstr>
      <vt:lpstr>Клиническая картина</vt:lpstr>
      <vt:lpstr>Диагностика</vt:lpstr>
      <vt:lpstr>Слайд 17</vt:lpstr>
      <vt:lpstr>Показания для оперативного лечения </vt:lpstr>
      <vt:lpstr>Слайд 19</vt:lpstr>
      <vt:lpstr>Бугорковая форма</vt:lpstr>
      <vt:lpstr>Экссудативная форма</vt:lpstr>
      <vt:lpstr>Слипчивая форма</vt:lpstr>
      <vt:lpstr> псевдопухолевая форма 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Тактика лечения пострадавших при сочетанной травме с повреждениями  органов брюшной полости</dc:title>
  <dc:creator>алсу</dc:creator>
  <cp:lastModifiedBy>slava</cp:lastModifiedBy>
  <cp:revision>427</cp:revision>
  <dcterms:created xsi:type="dcterms:W3CDTF">2011-04-23T17:59:12Z</dcterms:created>
  <dcterms:modified xsi:type="dcterms:W3CDTF">2013-10-04T09:43:09Z</dcterms:modified>
</cp:coreProperties>
</file>