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tiff" ContentType="image/tiff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84" r:id="rId2"/>
    <p:sldId id="274" r:id="rId3"/>
    <p:sldId id="257" r:id="rId4"/>
    <p:sldId id="262" r:id="rId5"/>
    <p:sldId id="265" r:id="rId6"/>
    <p:sldId id="283" r:id="rId7"/>
    <p:sldId id="264" r:id="rId8"/>
    <p:sldId id="263" r:id="rId9"/>
    <p:sldId id="278" r:id="rId10"/>
    <p:sldId id="279" r:id="rId11"/>
    <p:sldId id="266" r:id="rId12"/>
    <p:sldId id="268" r:id="rId13"/>
    <p:sldId id="281" r:id="rId14"/>
    <p:sldId id="282" r:id="rId15"/>
    <p:sldId id="267" r:id="rId16"/>
    <p:sldId id="273" r:id="rId17"/>
  </p:sldIdLst>
  <p:sldSz cx="9144000" cy="6858000" type="screen4x3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638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рождаемость</c:v>
                </c:pt>
              </c:strCache>
            </c:strRef>
          </c:tx>
          <c:invertIfNegative val="0"/>
          <c:cat>
            <c:strRef>
              <c:f>Лист1!$A$2:$A$6</c:f>
              <c:strCache>
                <c:ptCount val="5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9 мес 2013</c:v>
                </c:pt>
                <c:pt idx="4">
                  <c:v>прогноз на 2013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656</c:v>
                </c:pt>
                <c:pt idx="1">
                  <c:v>642</c:v>
                </c:pt>
                <c:pt idx="2">
                  <c:v>700</c:v>
                </c:pt>
                <c:pt idx="3">
                  <c:v>499</c:v>
                </c:pt>
                <c:pt idx="4">
                  <c:v>665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смертность</c:v>
                </c:pt>
              </c:strCache>
            </c:strRef>
          </c:tx>
          <c:invertIfNegative val="0"/>
          <c:cat>
            <c:strRef>
              <c:f>Лист1!$A$2:$A$6</c:f>
              <c:strCache>
                <c:ptCount val="5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9 мес 2013</c:v>
                </c:pt>
                <c:pt idx="4">
                  <c:v>прогноз на 2013</c:v>
                </c:pt>
              </c:strCache>
            </c:strRef>
          </c:cat>
          <c:val>
            <c:numRef>
              <c:f>Лист1!$C$2:$C$6</c:f>
              <c:numCache>
                <c:formatCode>General</c:formatCode>
                <c:ptCount val="5"/>
                <c:pt idx="0">
                  <c:v>790</c:v>
                </c:pt>
                <c:pt idx="1">
                  <c:v>770</c:v>
                </c:pt>
                <c:pt idx="2">
                  <c:v>809</c:v>
                </c:pt>
                <c:pt idx="3">
                  <c:v>594</c:v>
                </c:pt>
                <c:pt idx="4">
                  <c:v>792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59561472"/>
        <c:axId val="115889664"/>
        <c:axId val="0"/>
      </c:bar3DChart>
      <c:catAx>
        <c:axId val="59561472"/>
        <c:scaling>
          <c:orientation val="minMax"/>
        </c:scaling>
        <c:delete val="0"/>
        <c:axPos val="b"/>
        <c:majorTickMark val="out"/>
        <c:minorTickMark val="none"/>
        <c:tickLblPos val="nextTo"/>
        <c:crossAx val="115889664"/>
        <c:crosses val="autoZero"/>
        <c:auto val="1"/>
        <c:lblAlgn val="ctr"/>
        <c:lblOffset val="100"/>
        <c:noMultiLvlLbl val="0"/>
      </c:catAx>
      <c:valAx>
        <c:axId val="11588966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59561472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>
          <a:latin typeface="Times New Roman" pitchFamily="18" charset="0"/>
          <a:cs typeface="Times New Roman" pitchFamily="18" charset="0"/>
        </a:defRPr>
      </a:pPr>
      <a:endParaRPr lang="ru-RU"/>
    </a:p>
  </c:txPr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авнобедренный треугольник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F9AF90E4-B932-4E39-824B-172D927EEB6D}" type="datetimeFigureOut">
              <a:rPr lang="ru-RU" smtClean="0"/>
              <a:pPr/>
              <a:t>18.10.2013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0EF8D59F-33D3-42EF-AB47-B31918AD0A5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AF90E4-B932-4E39-824B-172D927EEB6D}" type="datetimeFigureOut">
              <a:rPr lang="ru-RU" smtClean="0"/>
              <a:pPr/>
              <a:t>18.10.2013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F8D59F-33D3-42EF-AB47-B31918AD0A5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AF90E4-B932-4E39-824B-172D927EEB6D}" type="datetimeFigureOut">
              <a:rPr lang="ru-RU" smtClean="0"/>
              <a:pPr/>
              <a:t>18.10.2013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F8D59F-33D3-42EF-AB47-B31918AD0A5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F9AF90E4-B932-4E39-824B-172D927EEB6D}" type="datetimeFigureOut">
              <a:rPr lang="ru-RU" smtClean="0"/>
              <a:pPr/>
              <a:t>18.10.2013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F8D59F-33D3-42EF-AB47-B31918AD0A5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ый треугольник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Равнобедренный треугольник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F9AF90E4-B932-4E39-824B-172D927EEB6D}" type="datetimeFigureOut">
              <a:rPr lang="ru-RU" smtClean="0"/>
              <a:pPr/>
              <a:t>18.10.2013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0EF8D59F-33D3-42EF-AB47-B31918AD0A54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F9AF90E4-B932-4E39-824B-172D927EEB6D}" type="datetimeFigureOut">
              <a:rPr lang="ru-RU" smtClean="0"/>
              <a:pPr/>
              <a:t>18.10.2013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0EF8D59F-33D3-42EF-AB47-B31918AD0A5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F9AF90E4-B932-4E39-824B-172D927EEB6D}" type="datetimeFigureOut">
              <a:rPr lang="ru-RU" smtClean="0"/>
              <a:pPr/>
              <a:t>18.10.2013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0EF8D59F-33D3-42EF-AB47-B31918AD0A5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AF90E4-B932-4E39-824B-172D927EEB6D}" type="datetimeFigureOut">
              <a:rPr lang="ru-RU" smtClean="0"/>
              <a:pPr/>
              <a:t>18.10.2013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F8D59F-33D3-42EF-AB47-B31918AD0A5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F9AF90E4-B932-4E39-824B-172D927EEB6D}" type="datetimeFigureOut">
              <a:rPr lang="ru-RU" smtClean="0"/>
              <a:pPr/>
              <a:t>18.10.2013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0EF8D59F-33D3-42EF-AB47-B31918AD0A5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F9AF90E4-B932-4E39-824B-172D927EEB6D}" type="datetimeFigureOut">
              <a:rPr lang="ru-RU" smtClean="0"/>
              <a:pPr/>
              <a:t>18.10.2013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0EF8D59F-33D3-42EF-AB47-B31918AD0A5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F9AF90E4-B932-4E39-824B-172D927EEB6D}" type="datetimeFigureOut">
              <a:rPr lang="ru-RU" smtClean="0"/>
              <a:pPr/>
              <a:t>18.10.2013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0EF8D59F-33D3-42EF-AB47-B31918AD0A5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ый треугольник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F9AF90E4-B932-4E39-824B-172D927EEB6D}" type="datetimeFigureOut">
              <a:rPr lang="ru-RU" smtClean="0"/>
              <a:pPr/>
              <a:t>18.10.2013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0EF8D59F-33D3-42EF-AB47-B31918AD0A5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tiff"/><Relationship Id="rId2" Type="http://schemas.openxmlformats.org/officeDocument/2006/relationships/image" Target="../media/image27.tiff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5" Type="http://schemas.openxmlformats.org/officeDocument/2006/relationships/image" Target="../media/image31.jpeg"/><Relationship Id="rId4" Type="http://schemas.microsoft.com/office/2007/relationships/hdphoto" Target="../media/hdphoto1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7" Type="http://schemas.openxmlformats.org/officeDocument/2006/relationships/image" Target="../media/image18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eg"/><Relationship Id="rId5" Type="http://schemas.openxmlformats.org/officeDocument/2006/relationships/image" Target="../media/image16.png"/><Relationship Id="rId4" Type="http://schemas.openxmlformats.org/officeDocument/2006/relationships/image" Target="../media/image1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:\2232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71400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42" y="-171400"/>
            <a:ext cx="1470025" cy="1798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115616" y="1916832"/>
            <a:ext cx="7488832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4000" b="1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Особенности оказания первичной медико-санитарной помощи сельскому населению на примере </a:t>
            </a:r>
            <a:r>
              <a:rPr lang="ru-RU" sz="4000" b="1" dirty="0" err="1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Заинского</a:t>
            </a:r>
            <a:r>
              <a:rPr lang="ru-RU" sz="4000" b="1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муниципального района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283968" y="0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r>
              <a:rPr lang="ru-RU" b="1" dirty="0">
                <a:solidFill>
                  <a:srgbClr val="7FD13B">
                    <a:lumMod val="60000"/>
                    <a:lumOff val="40000"/>
                  </a:srgbClr>
                </a:solidFill>
                <a:latin typeface="Times New Roman" pitchFamily="18" charset="0"/>
                <a:cs typeface="Times New Roman" pitchFamily="18" charset="0"/>
              </a:rPr>
              <a:t>Гуров Владимир Иванович</a:t>
            </a:r>
          </a:p>
          <a:p>
            <a:pPr lvl="0"/>
            <a:r>
              <a:rPr lang="ru-RU" b="1" dirty="0">
                <a:solidFill>
                  <a:srgbClr val="7FD13B">
                    <a:lumMod val="60000"/>
                    <a:lumOff val="40000"/>
                  </a:srgbClr>
                </a:solidFill>
                <a:latin typeface="Times New Roman" pitchFamily="18" charset="0"/>
                <a:cs typeface="Times New Roman" pitchFamily="18" charset="0"/>
              </a:rPr>
              <a:t>главный врач ГАУЗ «</a:t>
            </a:r>
            <a:r>
              <a:rPr lang="ru-RU" b="1" dirty="0" err="1">
                <a:solidFill>
                  <a:srgbClr val="7FD13B">
                    <a:lumMod val="60000"/>
                    <a:lumOff val="40000"/>
                  </a:srgbClr>
                </a:solidFill>
                <a:latin typeface="Times New Roman" pitchFamily="18" charset="0"/>
                <a:cs typeface="Times New Roman" pitchFamily="18" charset="0"/>
              </a:rPr>
              <a:t>Заинская</a:t>
            </a:r>
            <a:r>
              <a:rPr lang="ru-RU" b="1" dirty="0">
                <a:solidFill>
                  <a:srgbClr val="7FD13B">
                    <a:lumMod val="60000"/>
                    <a:lumOff val="40000"/>
                  </a:srgbClr>
                </a:solidFill>
                <a:latin typeface="Times New Roman" pitchFamily="18" charset="0"/>
                <a:cs typeface="Times New Roman" pitchFamily="18" charset="0"/>
              </a:rPr>
              <a:t> ЦРБ»</a:t>
            </a:r>
          </a:p>
        </p:txBody>
      </p:sp>
    </p:spTree>
    <p:extLst>
      <p:ext uri="{BB962C8B-B14F-4D97-AF65-F5344CB8AC3E}">
        <p14:creationId xmlns:p14="http://schemas.microsoft.com/office/powerpoint/2010/main" val="4220789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73918"/>
            <a:ext cx="7643192" cy="1145282"/>
          </a:xfrm>
        </p:spPr>
        <p:txBody>
          <a:bodyPr>
            <a:normAutofit/>
          </a:bodyPr>
          <a:lstStyle/>
          <a:p>
            <a:pPr algn="ctr"/>
            <a:r>
              <a:rPr lang="ru-RU" sz="2800" b="1" spc="100" dirty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Стандарты амбулаторно-поликлинической медицинской помощи</a:t>
            </a:r>
          </a:p>
        </p:txBody>
      </p:sp>
      <p:pic>
        <p:nvPicPr>
          <p:cNvPr id="7" name="Содержимое 3" descr="стандарт2.tif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1722438"/>
            <a:ext cx="3888432" cy="4874914"/>
          </a:xfrm>
          <a:prstGeom prst="rect">
            <a:avLst/>
          </a:prstGeom>
        </p:spPr>
      </p:pic>
      <p:pic>
        <p:nvPicPr>
          <p:cNvPr id="8" name="Содержимое 3" descr="стандарт1.tif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700808"/>
            <a:ext cx="4032448" cy="4896544"/>
          </a:xfrm>
          <a:prstGeom prst="rect">
            <a:avLst/>
          </a:prstGeom>
        </p:spPr>
      </p:pic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23" y="0"/>
            <a:ext cx="987425" cy="121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3318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75656" y="439551"/>
            <a:ext cx="670074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ОРГАНИЗОВАНО 20 ДОМОВЫХ ХОЗЯЙСТВ</a:t>
            </a:r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5" name="Picture 3" descr="C:\Users\Луиза\Desktop\ФОТОГРАФИИ\Домовое хоз-во предст-ли фото\P101038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3573016"/>
            <a:ext cx="4049464" cy="30963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C:\Users\Луиза\Desktop\ФОТОГРАФИИ\Домовое хоз-во предст-ли фото\P1010395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843808" y="1124744"/>
            <a:ext cx="3456384" cy="30164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 descr="C:\Users\Луиза\Desktop\ФОТОГРАФИИ\Домовое хоз-во предст-ли фото\P1010383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1" y="3573016"/>
            <a:ext cx="3941927" cy="30963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783"/>
            <a:ext cx="987425" cy="121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4183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11469" y="3198167"/>
            <a:ext cx="8321060" cy="461665"/>
          </a:xfrm>
          <a:prstGeom prst="rect">
            <a:avLst/>
          </a:prstGeom>
          <a:solidFill>
            <a:schemeClr val="tx2">
              <a:lumMod val="50000"/>
            </a:schemeClr>
          </a:solidFill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ОРГАНИЗОВАНО 22 ВЫЕЗДА МОБИЛЬНОЙ БРИГАДЫ</a:t>
            </a:r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63613" cy="1189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62038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Луиза\Desktop\ФОТОГРАФИИ\Поезд здоровья\DSC0496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5" y="1127684"/>
            <a:ext cx="3899925" cy="2736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Луиза\Desktop\ФОТОГРАФИИ\Поезд здоровья\DSC0498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932556"/>
            <a:ext cx="3899925" cy="2924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Луиза\Desktop\ФОТОГРАФИИ\Поезд здоровья\DSC0498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3933056"/>
            <a:ext cx="3997472" cy="2900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Луиза\Desktop\ФОТОГРАФИИ\Поезд здоровья\DSC04973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127684"/>
            <a:ext cx="3997472" cy="2736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699792" y="254044"/>
            <a:ext cx="426700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«ПОЕЗД ЗДОРОВЬЯ»</a:t>
            </a:r>
            <a:endParaRPr lang="ru-RU" sz="32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63613" cy="1189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810187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Луиза\Desktop\DSC0000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896670"/>
            <a:ext cx="3937673" cy="29536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Луиза\Desktop\DSC0001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3896670"/>
            <a:ext cx="3907520" cy="29536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Луиза\Desktop\DSC0001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692696"/>
            <a:ext cx="3907520" cy="3024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Луиза\Desktop\DSC00019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692695"/>
            <a:ext cx="3911425" cy="30243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547664" y="25568"/>
            <a:ext cx="640091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МЕДИЦИНСКИЙ СУББОТНИК</a:t>
            </a:r>
            <a:endParaRPr lang="ru-RU" sz="32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5568"/>
            <a:ext cx="963613" cy="1189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001231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Луиза\Desktop\ФОТОГРАФИИ\открытие морга Заинская ЦРБ 09.07.13\DSC0140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03" y="1"/>
            <a:ext cx="4546297" cy="35730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Луиза\Desktop\ФОТОГРАФИИ\открытие морга Заинская ЦРБ 09.07.13\DSC0140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0"/>
            <a:ext cx="4450862" cy="3573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Луиза\Desktop\ФОТОГРАФИИ\2013-06-06 морг\P1010968 - копия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717032"/>
            <a:ext cx="4571999" cy="3140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Луиза\Desktop\ФОТОГРАФИИ\2013-06-06 морг\P101099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3717032"/>
            <a:ext cx="4450862" cy="317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309570" y="3393866"/>
            <a:ext cx="6812891" cy="646331"/>
          </a:xfrm>
          <a:prstGeom prst="rect">
            <a:avLst/>
          </a:prstGeom>
          <a:solidFill>
            <a:schemeClr val="tx2">
              <a:lumMod val="50000"/>
            </a:schemeClr>
          </a:solidFill>
        </p:spPr>
        <p:txBody>
          <a:bodyPr wrap="non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9 ИЮЛЯ  2013 ГОДА – </a:t>
            </a:r>
          </a:p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ОТКРЫТИЕ ПАТОЛОГОАНАТОМИЧЕСКОГО ОТДЕЛЕНИЯ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792"/>
            <a:ext cx="963613" cy="1189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370556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899592" y="3352800"/>
            <a:ext cx="794653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  <a:endParaRPr lang="ru-RU" sz="44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6785" y="0"/>
            <a:ext cx="963613" cy="1189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35562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Луиза\Desktop\К ДОКЛАДУ\Рисунки ФАП (карта)\Pic.2\Карта заинского района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-13996936"/>
            <a:ext cx="7280973" cy="10297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3" name="Picture 3" descr="C:\Users\Луиза\Desktop\К ДОКЛАДУ\Рисунки ФАП (карта)\Pic.2\Карта заинского района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28" y="11840"/>
            <a:ext cx="9144000" cy="6846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378314" y="996939"/>
            <a:ext cx="4572000" cy="461665"/>
          </a:xfrm>
          <a:prstGeom prst="rect">
            <a:avLst/>
          </a:prstGeom>
          <a:solidFill>
            <a:schemeClr val="tx2">
              <a:lumMod val="50000"/>
            </a:schemeClr>
          </a:solidFill>
        </p:spPr>
        <p:txBody>
          <a:bodyPr>
            <a:spAutoFit/>
          </a:bodyPr>
          <a:lstStyle/>
          <a:p>
            <a:pPr lvl="0"/>
            <a:r>
              <a:rPr lang="ru-RU" sz="2000" b="1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Численность населения -  </a:t>
            </a:r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57 807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12034" y="1840932"/>
            <a:ext cx="3687484" cy="461665"/>
          </a:xfrm>
          <a:prstGeom prst="rect">
            <a:avLst/>
          </a:prstGeom>
          <a:solidFill>
            <a:schemeClr val="tx2">
              <a:lumMod val="50000"/>
            </a:schemeClr>
          </a:solidFill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Городское население – 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41 800</a:t>
            </a:r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932040" y="1840932"/>
            <a:ext cx="3685304" cy="461665"/>
          </a:xfrm>
          <a:prstGeom prst="rect">
            <a:avLst/>
          </a:prstGeom>
          <a:solidFill>
            <a:schemeClr val="tx2">
              <a:lumMod val="50000"/>
            </a:schemeClr>
          </a:solidFill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Сельское население – 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16  007</a:t>
            </a:r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267744" y="3472684"/>
            <a:ext cx="1710725" cy="523220"/>
          </a:xfrm>
          <a:prstGeom prst="rect">
            <a:avLst/>
          </a:prstGeom>
          <a:solidFill>
            <a:schemeClr val="tx2">
              <a:lumMod val="50000"/>
            </a:schemeClr>
          </a:solidFill>
        </p:spPr>
        <p:txBody>
          <a:bodyPr wrap="none" rtlCol="0">
            <a:spAutoFit/>
          </a:bodyPr>
          <a:lstStyle/>
          <a:p>
            <a:r>
              <a:rPr lang="ru-RU" sz="2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ЗАИНСК</a:t>
            </a:r>
            <a:endParaRPr lang="ru-RU" sz="28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26" y="38734"/>
            <a:ext cx="963613" cy="1189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61314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val="3230271595"/>
              </p:ext>
            </p:extLst>
          </p:nvPr>
        </p:nvGraphicFramePr>
        <p:xfrm>
          <a:off x="539552" y="1124744"/>
          <a:ext cx="7848872" cy="52964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1907704" y="28797"/>
            <a:ext cx="570585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Показатели рождаемости и смертности </a:t>
            </a:r>
          </a:p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Заинскому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району </a:t>
            </a:r>
          </a:p>
          <a:p>
            <a:pPr algn="ctr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2010  по 9 месяцев 2013 года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5" y="45478"/>
            <a:ext cx="963216" cy="11836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57388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536831" y="3428999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/>
            <a:r>
              <a:rPr lang="ru-RU" sz="1200" b="1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Динамика  рождаемости и смертности по сельскому населению </a:t>
            </a:r>
          </a:p>
          <a:p>
            <a:pPr lvl="0" algn="ctr"/>
            <a:r>
              <a:rPr lang="ru-RU" sz="1200" b="1" dirty="0" err="1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Заинского</a:t>
            </a:r>
            <a:r>
              <a:rPr lang="ru-RU" sz="1200" b="1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200" b="1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района </a:t>
            </a:r>
            <a:r>
              <a:rPr lang="ru-RU" sz="1200" b="1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с 2010  </a:t>
            </a:r>
            <a:r>
              <a:rPr lang="ru-RU" sz="1200" b="1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с прогнозом на 2013 год</a:t>
            </a:r>
            <a:endParaRPr lang="ru-RU" sz="1200" b="1" dirty="0">
              <a:solidFill>
                <a:prstClr val="white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101" y="10875"/>
            <a:ext cx="624662" cy="7676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027476" y="78697"/>
            <a:ext cx="577307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1200" b="1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Динамика </a:t>
            </a:r>
            <a:r>
              <a:rPr lang="ru-RU" sz="1200" b="1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рождаемости </a:t>
            </a:r>
            <a:r>
              <a:rPr lang="ru-RU" sz="1200" b="1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и смертности городского населения</a:t>
            </a:r>
          </a:p>
          <a:p>
            <a:pPr lvl="0" algn="ctr"/>
            <a:r>
              <a:rPr lang="ru-RU" sz="1200" b="1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с 2010 года с прогнозом на  2013 год</a:t>
            </a: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3755" y="863392"/>
            <a:ext cx="3672203" cy="2242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323" y="4062905"/>
            <a:ext cx="3951066" cy="24670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-525470" y="3429000"/>
            <a:ext cx="581439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1200" b="1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Динамика смертности городского и сельского населения </a:t>
            </a:r>
          </a:p>
          <a:p>
            <a:pPr lvl="0" algn="ctr"/>
            <a:r>
              <a:rPr lang="ru-RU" sz="1200" b="1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с 2010 с прогнозом на  2013 год</a:t>
            </a:r>
          </a:p>
        </p:txBody>
      </p:sp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3928" y="4142555"/>
            <a:ext cx="3740168" cy="23042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19446" y="78696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/>
            <a:r>
              <a:rPr lang="ru-RU" sz="1200" b="1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Динамика рождаемости городского и сельского населения</a:t>
            </a:r>
          </a:p>
          <a:p>
            <a:pPr lvl="0" algn="ctr"/>
            <a:r>
              <a:rPr lang="ru-RU" sz="1200" b="1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с 2010 с прогнозом на 2013 год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3928" y="863392"/>
            <a:ext cx="3740167" cy="22106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59444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93951"/>
            <a:ext cx="3695200" cy="2879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Picture 2" descr="C:\Users\Луиза\Desktop\ФОТОГРАФИИ\05.07.2013 Поручиково\DSC0026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5" y="4005064"/>
            <a:ext cx="3888433" cy="26377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Луиза\Desktop\ФОТОГРАФИИ\05.07.2013 Поручиково\DSC0024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2711534"/>
            <a:ext cx="3312368" cy="2376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71600" cy="11939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427251" y="208607"/>
            <a:ext cx="740677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МОДЕРНИЗАЦИЯ ЗДРАВООХРАНЕНИЯ</a:t>
            </a:r>
            <a:endParaRPr lang="ru-RU" sz="2800" b="1" spc="100" dirty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chemeClr val="accent1">
                  <a:satMod val="280000"/>
                  <a:tint val="100000"/>
                  <a:alpha val="5700"/>
                </a:schemeClr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5" name="Picture 7" descr="C:\Users\Луиза\Desktop\ФОТОГРАФИИ\ФОТО СЕЛО ФАП\Октрытие ФАП в Аксарино\P1000392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672" y="4221088"/>
            <a:ext cx="3275855" cy="2545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C:\Users\Луиза\Desktop\ФОТОГРАФИИ\05.07.2013 Поручиково\DSC00248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1052736"/>
            <a:ext cx="3469934" cy="2481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11920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95736" y="236820"/>
            <a:ext cx="578376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Times New Roman" pitchFamily="18" charset="0"/>
                <a:cs typeface="Times New Roman" pitchFamily="18" charset="0"/>
              </a:rPr>
              <a:t>Программа «Земский доктор»</a:t>
            </a:r>
            <a:endParaRPr lang="ru-RU" sz="32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995424" y="999293"/>
            <a:ext cx="618438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Times New Roman" pitchFamily="18" charset="0"/>
                <a:cs typeface="Times New Roman" pitchFamily="18" charset="0"/>
              </a:rPr>
              <a:t>Привлечены 2 молодых специалиста</a:t>
            </a:r>
            <a:endParaRPr lang="ru-RU" sz="28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 descr="C:\Users\Луиза\Desktop\ФОТОГРАФИИ\ФОТО СЕЛО ФАП\фото Савалеево ВА\DSC_000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5" y="3815210"/>
            <a:ext cx="4133237" cy="30427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Луиза\Desktop\ФОТОГРАФИИ\ФОТО СЕЛО ФАП\фото Савалеево ВА\DSC_000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3815211"/>
            <a:ext cx="4211960" cy="30427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51520" y="2891680"/>
            <a:ext cx="30982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Врач - стоматолог</a:t>
            </a:r>
            <a:endParaRPr lang="ru-RU" sz="2800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516216" y="3068960"/>
            <a:ext cx="224805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Врач - педиатр</a:t>
            </a:r>
            <a:endParaRPr lang="ru-RU" sz="2400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9664" y="1842521"/>
            <a:ext cx="2359685" cy="35266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5" y="41703"/>
            <a:ext cx="987425" cy="121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53833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780928"/>
            <a:ext cx="4608512" cy="36046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107" y="1"/>
            <a:ext cx="991707" cy="12186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198799" y="332656"/>
            <a:ext cx="7728399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Лицензию на право занятия </a:t>
            </a:r>
            <a:r>
              <a:rPr lang="ru-RU" sz="20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фарм.деятельностью</a:t>
            </a:r>
            <a:r>
              <a:rPr lang="ru-RU" sz="20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имеют</a:t>
            </a:r>
          </a:p>
          <a:p>
            <a:pPr algn="ctr"/>
            <a:endParaRPr lang="ru-RU" sz="20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  <a:p>
            <a:pPr algn="ctr"/>
            <a:r>
              <a:rPr lang="ru-RU" sz="20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7 фельдшерско-акушерских пунктов</a:t>
            </a:r>
          </a:p>
          <a:p>
            <a:pPr algn="ctr"/>
            <a:endParaRPr lang="ru-RU" sz="20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  <a:p>
            <a:pPr algn="ctr"/>
            <a:r>
              <a:rPr lang="ru-RU" sz="20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1 врачебная амбулатория</a:t>
            </a:r>
            <a:endParaRPr lang="ru-RU" sz="20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449592" y="3879450"/>
            <a:ext cx="3004717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400" b="1" dirty="0" smtClean="0">
              <a:solidFill>
                <a:schemeClr val="accent1">
                  <a:lumMod val="60000"/>
                  <a:lumOff val="40000"/>
                </a:schemeClr>
              </a:solidFill>
            </a:endParaRPr>
          </a:p>
          <a:p>
            <a:pPr algn="ctr"/>
            <a:r>
              <a:rPr lang="ru-RU" sz="32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32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а 2014 год</a:t>
            </a:r>
          </a:p>
          <a:p>
            <a:pPr algn="ctr"/>
            <a:r>
              <a:rPr lang="ru-RU" sz="32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ru-RU" sz="32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4 ФАП</a:t>
            </a:r>
            <a:endParaRPr lang="ru-RU" sz="3200" b="1" dirty="0">
              <a:solidFill>
                <a:schemeClr val="accent1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440433" y="3405607"/>
            <a:ext cx="126989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План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32722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Roman\Desktop\1_010_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789040"/>
            <a:ext cx="3621579" cy="2736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"/>
            <a:ext cx="1043608" cy="1282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Стрелка вверх 4"/>
          <p:cNvSpPr/>
          <p:nvPr/>
        </p:nvSpPr>
        <p:spPr>
          <a:xfrm>
            <a:off x="1907704" y="1988840"/>
            <a:ext cx="936104" cy="72008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верх 5"/>
          <p:cNvSpPr/>
          <p:nvPr/>
        </p:nvSpPr>
        <p:spPr>
          <a:xfrm>
            <a:off x="2483768" y="1772816"/>
            <a:ext cx="792088" cy="72008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верх 6"/>
          <p:cNvSpPr/>
          <p:nvPr/>
        </p:nvSpPr>
        <p:spPr>
          <a:xfrm>
            <a:off x="2376663" y="2348880"/>
            <a:ext cx="1152128" cy="648072"/>
          </a:xfrm>
          <a:prstGeom prst="upArrow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верх 7"/>
          <p:cNvSpPr/>
          <p:nvPr/>
        </p:nvSpPr>
        <p:spPr>
          <a:xfrm>
            <a:off x="1619672" y="1700808"/>
            <a:ext cx="656543" cy="648072"/>
          </a:xfrm>
          <a:prstGeom prst="upArrow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верх 8"/>
          <p:cNvSpPr/>
          <p:nvPr/>
        </p:nvSpPr>
        <p:spPr>
          <a:xfrm>
            <a:off x="6012160" y="4077072"/>
            <a:ext cx="1152128" cy="864096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трелка вверх 9"/>
          <p:cNvSpPr/>
          <p:nvPr/>
        </p:nvSpPr>
        <p:spPr>
          <a:xfrm>
            <a:off x="6588224" y="4684004"/>
            <a:ext cx="936104" cy="792088"/>
          </a:xfrm>
          <a:prstGeom prst="upArrow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 вверх 10"/>
          <p:cNvSpPr/>
          <p:nvPr/>
        </p:nvSpPr>
        <p:spPr>
          <a:xfrm>
            <a:off x="6910336" y="4167427"/>
            <a:ext cx="1224136" cy="792088"/>
          </a:xfrm>
          <a:prstGeom prst="upArrow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 вверх 11"/>
          <p:cNvSpPr/>
          <p:nvPr/>
        </p:nvSpPr>
        <p:spPr>
          <a:xfrm>
            <a:off x="6300192" y="1700808"/>
            <a:ext cx="1152128" cy="792088"/>
          </a:xfrm>
          <a:prstGeom prst="upArrow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верх 12"/>
          <p:cNvSpPr/>
          <p:nvPr/>
        </p:nvSpPr>
        <p:spPr>
          <a:xfrm>
            <a:off x="7308304" y="1282439"/>
            <a:ext cx="1008112" cy="1066441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 вверх 13"/>
          <p:cNvSpPr/>
          <p:nvPr/>
        </p:nvSpPr>
        <p:spPr>
          <a:xfrm>
            <a:off x="6562890" y="890718"/>
            <a:ext cx="1152128" cy="972108"/>
          </a:xfrm>
          <a:prstGeom prst="upArrow">
            <a:avLst/>
          </a:prstGeom>
          <a:solidFill>
            <a:schemeClr val="bg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TextBox 14"/>
          <p:cNvSpPr txBox="1"/>
          <p:nvPr/>
        </p:nvSpPr>
        <p:spPr>
          <a:xfrm>
            <a:off x="1331640" y="188640"/>
            <a:ext cx="753251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Оказание скорой медицинской помощи</a:t>
            </a:r>
            <a:endParaRPr lang="ru-RU" sz="32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Тройная стрелка влево/вправо/вверх 15"/>
          <p:cNvSpPr/>
          <p:nvPr/>
        </p:nvSpPr>
        <p:spPr>
          <a:xfrm rot="2907064">
            <a:off x="3874407" y="2328981"/>
            <a:ext cx="2710970" cy="2088232"/>
          </a:xfrm>
          <a:prstGeom prst="leftRightUp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40 мин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1372317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Picture 3"/>
          <p:cNvPicPr>
            <a:picLocks noChangeAspect="1" noChangeArrowheads="1"/>
          </p:cNvPicPr>
          <p:nvPr/>
        </p:nvPicPr>
        <p:blipFill rotWithShape="1">
          <a:blip r:embed="rId2" cstate="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385"/>
          <a:stretch/>
        </p:blipFill>
        <p:spPr bwMode="auto">
          <a:xfrm>
            <a:off x="626766" y="1844824"/>
            <a:ext cx="7570787" cy="45374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646977" y="441538"/>
            <a:ext cx="655057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«ЗЕЛЕНОЕ»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НАПРАВЛЕНИЕ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87425" cy="121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6" name="Прямая соединительная линия 5"/>
          <p:cNvCxnSpPr/>
          <p:nvPr/>
        </p:nvCxnSpPr>
        <p:spPr>
          <a:xfrm>
            <a:off x="3635896" y="1844824"/>
            <a:ext cx="0" cy="453744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5724128" y="1844824"/>
            <a:ext cx="0" cy="453744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987425" y="1844824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chemeClr val="accent2"/>
                </a:solidFill>
              </a:rPr>
              <a:t>1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635896" y="1844824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accent2"/>
                </a:solidFill>
              </a:rPr>
              <a:t>2</a:t>
            </a:r>
            <a:endParaRPr lang="ru-RU" b="1" dirty="0">
              <a:solidFill>
                <a:schemeClr val="accent2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724128" y="1844824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accent2"/>
                </a:solidFill>
              </a:rPr>
              <a:t>3</a:t>
            </a:r>
            <a:endParaRPr lang="ru-RU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6009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Яркая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Ярк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646</TotalTime>
  <Words>188</Words>
  <Application>Microsoft Office PowerPoint</Application>
  <PresentationFormat>Экран (4:3)</PresentationFormat>
  <Paragraphs>47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Яркая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Стандарты амбулаторно-поликлинической медицинской помощи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Луиза</dc:creator>
  <cp:lastModifiedBy>Марат С. Нурмиев</cp:lastModifiedBy>
  <cp:revision>79</cp:revision>
  <cp:lastPrinted>2013-10-10T10:37:18Z</cp:lastPrinted>
  <dcterms:created xsi:type="dcterms:W3CDTF">2013-10-10T09:42:37Z</dcterms:created>
  <dcterms:modified xsi:type="dcterms:W3CDTF">2013-10-18T09:02:20Z</dcterms:modified>
</cp:coreProperties>
</file>