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58" r:id="rId5"/>
    <p:sldId id="259" r:id="rId6"/>
    <p:sldId id="265" r:id="rId7"/>
    <p:sldId id="260" r:id="rId8"/>
    <p:sldId id="262" r:id="rId9"/>
    <p:sldId id="263" r:id="rId10"/>
    <p:sldId id="277" r:id="rId11"/>
    <p:sldId id="267" r:id="rId12"/>
    <p:sldId id="274" r:id="rId13"/>
    <p:sldId id="273" r:id="rId14"/>
    <p:sldId id="264" r:id="rId15"/>
    <p:sldId id="278" r:id="rId16"/>
    <p:sldId id="276" r:id="rId17"/>
    <p:sldId id="269" r:id="rId18"/>
    <p:sldId id="266" r:id="rId19"/>
    <p:sldId id="261" r:id="rId20"/>
    <p:sldId id="270" r:id="rId21"/>
    <p:sldId id="268" r:id="rId22"/>
    <p:sldId id="271" r:id="rId23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988" y="-10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AEA9-801C-4517-995C-E9201E2B384B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55C8-4604-498F-BF02-9E1DDCACC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AEA9-801C-4517-995C-E9201E2B384B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55C8-4604-498F-BF02-9E1DDCACC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AEA9-801C-4517-995C-E9201E2B384B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55C8-4604-498F-BF02-9E1DDCACC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AEA9-801C-4517-995C-E9201E2B384B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55C8-4604-498F-BF02-9E1DDCACC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AEA9-801C-4517-995C-E9201E2B384B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55C8-4604-498F-BF02-9E1DDCACC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AEA9-801C-4517-995C-E9201E2B384B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55C8-4604-498F-BF02-9E1DDCACC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AEA9-801C-4517-995C-E9201E2B384B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55C8-4604-498F-BF02-9E1DDCACC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AEA9-801C-4517-995C-E9201E2B384B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55C8-4604-498F-BF02-9E1DDCACC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AEA9-801C-4517-995C-E9201E2B384B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55C8-4604-498F-BF02-9E1DDCACC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AEA9-801C-4517-995C-E9201E2B384B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55C8-4604-498F-BF02-9E1DDCACC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AEA9-801C-4517-995C-E9201E2B384B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B55C8-4604-498F-BF02-9E1DDCACC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4AEA9-801C-4517-995C-E9201E2B384B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1B55C8-4604-498F-BF02-9E1DDCACC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jpeg"/><Relationship Id="rId2" Type="http://schemas.openxmlformats.org/officeDocument/2006/relationships/image" Target="../media/image2.jpe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jpeg"/><Relationship Id="rId5" Type="http://schemas.openxmlformats.org/officeDocument/2006/relationships/image" Target="../media/image14.png"/><Relationship Id="rId15" Type="http://schemas.openxmlformats.org/officeDocument/2006/relationships/image" Target="../media/image24.jpeg"/><Relationship Id="rId10" Type="http://schemas.openxmlformats.org/officeDocument/2006/relationships/image" Target="../media/image19.jpeg"/><Relationship Id="rId4" Type="http://schemas.openxmlformats.org/officeDocument/2006/relationships/image" Target="../media/image13.gif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jpe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ОБЛОЖКА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843761" y="975395"/>
            <a:ext cx="17395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www.</a:t>
            </a:r>
            <a:r>
              <a:rPr lang="en-US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minzdrav</a:t>
            </a:r>
            <a:r>
              <a:rPr lang="en-US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.tatarstan.ru</a:t>
            </a:r>
            <a:endParaRPr lang="ru-RU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5220072" y="946820"/>
            <a:ext cx="223224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004048" y="6237312"/>
            <a:ext cx="3888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Министр А.Ю. </a:t>
            </a:r>
            <a:r>
              <a:rPr lang="ru-RU" sz="1400" b="1" i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Вафин</a:t>
            </a:r>
            <a:endParaRPr lang="ru-RU" sz="14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F:\standart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333817"/>
            <a:ext cx="656352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ГОСУДАРСТВЕННО-ЧАСТНОЕ ПАРТНЕРСТВО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108775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7" descr="http://www.avapeter.ru/images/logo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1268760"/>
            <a:ext cx="2088234" cy="10858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1268760"/>
            <a:ext cx="2185987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2492896"/>
            <a:ext cx="307972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6296" y="4437112"/>
            <a:ext cx="1406909" cy="118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536" y="3573016"/>
            <a:ext cx="1986427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84168" y="2492896"/>
            <a:ext cx="2592288" cy="73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14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7" y="4797153"/>
            <a:ext cx="4331026" cy="43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15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3573017"/>
            <a:ext cx="1728192" cy="712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16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352" y="1340768"/>
            <a:ext cx="951617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1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148064" y="4653136"/>
            <a:ext cx="1765300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1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113883" y="3573016"/>
            <a:ext cx="156257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2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1050" y="3573016"/>
            <a:ext cx="2232248" cy="711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95537" y="2492896"/>
            <a:ext cx="130269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Номер слайда 3"/>
          <p:cNvSpPr txBox="1">
            <a:spLocks/>
          </p:cNvSpPr>
          <p:nvPr/>
        </p:nvSpPr>
        <p:spPr bwMode="auto">
          <a:xfrm>
            <a:off x="8388350" y="6427788"/>
            <a:ext cx="765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97C0E7C9-90A1-4836-AD14-3A44DE9CB888}" type="slidenum">
              <a:rPr lang="en-US" sz="1600"/>
              <a:pPr algn="r"/>
              <a:t>10</a:t>
            </a:fld>
            <a:endParaRPr lang="en-US" sz="1600"/>
          </a:p>
        </p:txBody>
      </p:sp>
      <p:pic>
        <p:nvPicPr>
          <p:cNvPr id="7170" name="Picture 2" descr="F:\!МАКЕТЫ HEALTHY\Папка HeatlhyNation_DIGEST_oct_2012_CRV_\Links\лого медсанчасть.jpg"/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1340768"/>
            <a:ext cx="1080120" cy="1080120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5652120" y="4509120"/>
            <a:ext cx="144016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F:\standart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188640"/>
            <a:ext cx="400564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«НАРОДНЫЙ КОНТРОЛЬ» -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498158"/>
            <a:ext cx="39941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ПРЯМОЙ РАЗГОВОР С ГРАЖДАНАМИ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1305629"/>
            <a:ext cx="835292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 2012 и 5 месяцев 2013 года по «Народному контролю» Минздравом РТ получено 206 обращений, свыше 80% которых решены.</a:t>
            </a:r>
          </a:p>
          <a:p>
            <a:endParaRPr lang="ru-RU" sz="11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Чаще всего обращаются жители г. Казани (63%),  </a:t>
            </a:r>
            <a:r>
              <a:rPr lang="ru-RU" sz="11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Альметьевского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района (12%) и г. Н.Челны (9%).</a:t>
            </a:r>
          </a:p>
          <a:p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Ведомственное анкетирование 8 000 респондентов, посещение 32 поликлиник, </a:t>
            </a:r>
            <a:r>
              <a:rPr lang="ru-RU" sz="11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обзвон</a:t>
            </a:r>
            <a:r>
              <a:rPr lang="ru-RU" sz="11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65 регистратур.</a:t>
            </a:r>
          </a:p>
          <a:p>
            <a:endParaRPr lang="ru-RU" sz="11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F:\cx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636912"/>
            <a:ext cx="8576440" cy="26368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F:\standart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188640"/>
            <a:ext cx="709636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КОНТРОЛЬ КАЧЕСТВА МЕДИЦИНСКОЙ ПОМОЩИ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498158"/>
            <a:ext cx="19332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СИСТЕМЕ ОМС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2060848"/>
            <a:ext cx="80648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4,9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раза увеличилось количество жалоб граждан за 2010-2012 годы </a:t>
            </a:r>
            <a:endParaRPr lang="en-US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 данным ТФОМС РТ. </a:t>
            </a:r>
          </a:p>
          <a:p>
            <a:endParaRPr lang="en-US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31%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- за первое полугодие 2013 года.</a:t>
            </a:r>
          </a:p>
          <a:p>
            <a:endParaRPr lang="en-US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Около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50%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жалоб признано обоснованными по результатам рассмотрения в 2012 году.</a:t>
            </a:r>
          </a:p>
          <a:p>
            <a:endParaRPr lang="en-US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Только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60%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респондентов удовлетворены доступностью и качеством медицинской помощи.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F:\standart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333817"/>
            <a:ext cx="649549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ОСНОВНОЙ ВЫЗОВ – КАДРОВЫЙ ДЕФИЦИТ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F:\DEFICI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-1" y="980728"/>
            <a:ext cx="6012160" cy="4239255"/>
          </a:xfrm>
          <a:prstGeom prst="rect">
            <a:avLst/>
          </a:prstGeom>
          <a:noFill/>
        </p:spPr>
      </p:pic>
      <p:pic>
        <p:nvPicPr>
          <p:cNvPr id="9" name="Picture 4" descr="F:\полоскен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157192"/>
            <a:ext cx="5076056" cy="7200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79512" y="5271591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Укомплектованность врачами первичного </a:t>
            </a:r>
          </a:p>
          <a:p>
            <a:r>
              <a:rPr lang="ru-RU" sz="12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звена составляет в среднем 64%, а в ряде поликлиник – 47%.</a:t>
            </a:r>
            <a:endParaRPr lang="ru-RU" sz="1200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87824" y="1772816"/>
            <a:ext cx="208823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 2012 и 9 месяцев 2013 года по компенсационным выплатам в сельские учреждения здравоохранения привлечено 202 врача. До конца 2013 года на работу в сельские учреждения планируют трудоустроиться еще 33 врача.</a:t>
            </a:r>
          </a:p>
        </p:txBody>
      </p:sp>
      <p:pic>
        <p:nvPicPr>
          <p:cNvPr id="4098" name="Picture 2" descr="F:\ejdj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2132856"/>
            <a:ext cx="2880320" cy="25334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F:\standart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333817"/>
            <a:ext cx="692446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ПРИВЛЕЧЕНИЕ КАДРОВ ИЗ ДРУГИХ РЕГИОНОВ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4" name="Picture 4" descr="F:\СХЕМА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8161164" cy="3176637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727001" y="1988840"/>
            <a:ext cx="4624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Кадры из других регионов привлекли: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F:\standart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333817"/>
            <a:ext cx="48938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УПРАВЛЕНЧЕСКИЕ ТЕХНОЛОГИИ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7984" y="2780928"/>
            <a:ext cx="46805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ГАУЗ Станция скорой медицинской </a:t>
            </a:r>
            <a:b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помощи г.Казан - 100 чел.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ГАУЗ РКБ - 75 чел.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ГАУЗ ДРКБ - 200 чел.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ГАУЗ </a:t>
            </a:r>
            <a:r>
              <a:rPr lang="ru-RU" sz="16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Заинская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ЦРБ - 50 чел.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ГАУЗ </a:t>
            </a:r>
            <a:r>
              <a:rPr lang="ru-RU" sz="1600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Высокогорская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ЦРБ - 50 чел.</a:t>
            </a:r>
          </a:p>
        </p:txBody>
      </p:sp>
      <p:pic>
        <p:nvPicPr>
          <p:cNvPr id="8195" name="Picture 3" descr="F:\print_581573_57903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78743"/>
            <a:ext cx="4283968" cy="307147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5536" y="1196752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 целью повышения коммуникативных навыков и улучшения качества медицинской помощи проводятся тренинги с сотрудниками учреждений здравоохранения Республики Татарстан.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76056" y="2267580"/>
            <a:ext cx="3404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тренингах приняли участие: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F:\standart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333817"/>
            <a:ext cx="519648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БЕРЕЖЛИВОЕ ЗДРАВООХРАНЕНИЕ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1340768"/>
            <a:ext cx="792088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Долгосрочная целевая программа «Реализация методики 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«бережливое производство» в Республике Татарстан 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2012 - 2013 годы» (постановление Кабинета Министров 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Республики Татарстан от 06.02.2012, №85).</a:t>
            </a:r>
          </a:p>
          <a:p>
            <a:pPr>
              <a:buFont typeface="Wingdings" pitchFamily="2" charset="2"/>
              <a:buChar char="§"/>
            </a:pPr>
            <a:endParaRPr lang="ru-RU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Переход на персонализированную медицину, при которой 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пациент получает помощь «в нужный момент и в нужном месте».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Реализация оптимальной логистики расположения 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служб и кабинетов.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Отработка маршрутизации потоков пациентов во времени, 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структуре и пространстве.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Исключение непрофильных работ сотрудников, 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осуществляющих диагностический и лечебный процессы.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Максимальная ориентация на клиента.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F:\standart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333817"/>
            <a:ext cx="486319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ВЕРНУТЬ ДОВЕРИЕ ПАЦИЕНТОВ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1772816"/>
            <a:ext cx="777686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Реорганизация структуры отраслевой сети:</a:t>
            </a:r>
          </a:p>
          <a:p>
            <a:pPr>
              <a:buFont typeface="Wingdings" pitchFamily="2" charset="2"/>
              <a:buChar char="§"/>
            </a:pPr>
            <a:endParaRPr lang="ru-RU" sz="2000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Развитие межрайонных центров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Организация крупных медицинских объединений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Обеспечение доступности медицинской помощи</a:t>
            </a: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и улучшение условий для пациентов и персонала 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Интенсивное строительство и ремонт объектов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Обеспечение доступной среды для инвалидов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Организация домовых хозяйств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Закупка мобильных диагностических комплексов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F:\standart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 descr="F:\Папка 7HOSPITAL_white\Links\14_01_0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6791"/>
            <a:ext cx="5220072" cy="367240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217061"/>
            <a:ext cx="737785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ОСНАЩЕНИЕ АМБУЛАТОРНО-ПОЛИКЛИНИЧЕСКИХ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498158"/>
            <a:ext cx="1640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УЧРЕЖДЕНИЙ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4088" y="1689770"/>
            <a:ext cx="33843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 2011-2013 годы учреждения первичного звена оснащены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медтехникой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на </a:t>
            </a:r>
          </a:p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1 млрд. 305 млн. рублей.</a:t>
            </a:r>
          </a:p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32 555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единиц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медтехники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приобретено.</a:t>
            </a:r>
          </a:p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75% -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средняя укомплектованность.</a:t>
            </a:r>
          </a:p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Около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60%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единиц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медтехники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эксплуатируется сверх нормативного срока.</a:t>
            </a:r>
          </a:p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Потребность составляет свыше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21 тыс. единиц </a:t>
            </a:r>
            <a:b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</a:b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956 млн. рублей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F:\standart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3528" y="333817"/>
            <a:ext cx="3349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ПИЛОТНЫЕ ПРОЕКТЫ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55776" y="1700808"/>
            <a:ext cx="5508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Реализуемые </a:t>
            </a:r>
            <a:r>
              <a:rPr lang="ru-RU" sz="2400" b="1" dirty="0" err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пилотные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проекты: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55776" y="2276872"/>
            <a:ext cx="64807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Актаныш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информатизация всех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ФАПов</a:t>
            </a:r>
            <a:endParaRPr lang="ru-RU" sz="16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Высокая Гора – дистанционная диспансеризация</a:t>
            </a:r>
          </a:p>
          <a:p>
            <a:pPr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Заинск – создание на базе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ФАПов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врачебных амбулаторий</a:t>
            </a:r>
          </a:p>
          <a:p>
            <a:pPr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Наб. Челны, Альметьевск – отделения ВОП в микрорайонах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55776" y="3645024"/>
            <a:ext cx="5508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Планируемые </a:t>
            </a:r>
            <a:r>
              <a:rPr lang="ru-RU" sz="2400" b="1" dirty="0" err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пилотные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проекты: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55776" y="4149080"/>
            <a:ext cx="60486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Smart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ФАП»</a:t>
            </a:r>
          </a:p>
          <a:p>
            <a:pPr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Поликлиника №3 ДРКБ – «Безбумажная поликлиника»</a:t>
            </a:r>
          </a:p>
          <a:p>
            <a:pPr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Smart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фельдшер»</a:t>
            </a:r>
          </a:p>
        </p:txBody>
      </p:sp>
      <p:pic>
        <p:nvPicPr>
          <p:cNvPr id="5122" name="Picture 2" descr="F:\ывфарп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6820"/>
            <a:ext cx="2376264" cy="48485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standart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260648"/>
            <a:ext cx="9721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ПОКАЗАТЕЛИ «ДОРОЖНОЙ КАРТЫ» К 2018 ГОДУ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19872" y="2204864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ОЖИДАЕМЫЕ РЕЗУЛЬТАТЫ</a:t>
            </a:r>
            <a:endParaRPr lang="ru-RU" sz="24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4" descr="F:\полоскен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2708920"/>
            <a:ext cx="2628000" cy="2877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211960" y="2858160"/>
            <a:ext cx="38884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Привлечение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763 врачей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Привлечение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2 018 средних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</a:t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медработников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Смертность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населения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до 10,3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(2012 – 12,2)</a:t>
            </a:r>
          </a:p>
          <a:p>
            <a:endParaRPr lang="ru-RU" sz="20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F:\logo_gerbRFcolo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700808"/>
            <a:ext cx="3111146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F:\standart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333817"/>
            <a:ext cx="295093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SMART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ФЕЛЬДШЕР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http://www.ascendant.com.ph/images/icon/patient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651097"/>
            <a:ext cx="574602" cy="574602"/>
          </a:xfrm>
          <a:prstGeom prst="rect">
            <a:avLst/>
          </a:prstGeom>
          <a:noFill/>
        </p:spPr>
      </p:pic>
      <p:cxnSp>
        <p:nvCxnSpPr>
          <p:cNvPr id="10" name="Прямая со стрелкой 9"/>
          <p:cNvCxnSpPr/>
          <p:nvPr/>
        </p:nvCxnSpPr>
        <p:spPr>
          <a:xfrm rot="5400000">
            <a:off x="588515" y="2466229"/>
            <a:ext cx="335185" cy="1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187624" y="2685526"/>
            <a:ext cx="1831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2 часа /200 руб.</a:t>
            </a:r>
            <a:endParaRPr lang="ru-RU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2" name="Picture 2" descr="http://icons.iconarchive.com/icons/bevel-and-emboss/car/256/van-bus-icon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587201"/>
            <a:ext cx="670369" cy="670369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259632" y="3549622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/>
              <a:t>ЦРБ / Лаборатория</a:t>
            </a:r>
            <a:endParaRPr lang="ru-RU" sz="1800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>
            <a:off x="588515" y="3330326"/>
            <a:ext cx="335185" cy="1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540632" y="4595767"/>
            <a:ext cx="430951" cy="1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259632" y="4845766"/>
            <a:ext cx="21602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+mj-lt"/>
              <a:buAutoNum type="arabicPeriod"/>
            </a:pPr>
            <a:r>
              <a:rPr lang="ru-RU" sz="1400" dirty="0" smtClean="0"/>
              <a:t>Прием у врача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400" dirty="0" smtClean="0"/>
              <a:t>Анализы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1400" dirty="0" smtClean="0"/>
              <a:t>Повторный прием</a:t>
            </a:r>
          </a:p>
          <a:p>
            <a:pPr algn="l"/>
            <a:endParaRPr lang="ru-RU" sz="1400" dirty="0"/>
          </a:p>
        </p:txBody>
      </p:sp>
      <p:pic>
        <p:nvPicPr>
          <p:cNvPr id="17" name="Picture 4" descr="http://png-5.findicons.com/files/icons/2035/medical_icons_for/256/doctor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869160"/>
            <a:ext cx="670369" cy="670369"/>
          </a:xfrm>
          <a:prstGeom prst="rect">
            <a:avLst/>
          </a:prstGeom>
          <a:noFill/>
        </p:spPr>
      </p:pic>
      <p:pic>
        <p:nvPicPr>
          <p:cNvPr id="18" name="Picture 6" descr="http://icons.iconarchive.com/icons/icons-land/gis-gps-map/256/Hospital-icon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477614"/>
            <a:ext cx="909786" cy="909787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4211960" y="270892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1710 руб.</a:t>
            </a:r>
            <a:endParaRPr lang="ru-RU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2" name="Picture 2" descr="http://www.flash-house.ro/userfiles/editor/images/ambulance%20icon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2636912"/>
            <a:ext cx="614284" cy="614284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4367919" y="3569479"/>
            <a:ext cx="1101321" cy="433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/>
              <a:t>ЦРБ / </a:t>
            </a:r>
          </a:p>
          <a:p>
            <a:r>
              <a:rPr lang="ru-RU" sz="1800" dirty="0" smtClean="0"/>
              <a:t>БСМП</a:t>
            </a:r>
            <a:endParaRPr lang="ru-RU" sz="1800" dirty="0"/>
          </a:p>
        </p:txBody>
      </p:sp>
      <p:sp>
        <p:nvSpPr>
          <p:cNvPr id="28" name="TextBox 27"/>
          <p:cNvSpPr txBox="1"/>
          <p:nvPr/>
        </p:nvSpPr>
        <p:spPr>
          <a:xfrm>
            <a:off x="4320036" y="4869160"/>
            <a:ext cx="1404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Неотложная помощь</a:t>
            </a:r>
            <a:endParaRPr lang="ru-RU" sz="1400" dirty="0"/>
          </a:p>
        </p:txBody>
      </p:sp>
      <p:cxnSp>
        <p:nvCxnSpPr>
          <p:cNvPr id="30" name="Прямая со стрелкой 29"/>
          <p:cNvCxnSpPr/>
          <p:nvPr/>
        </p:nvCxnSpPr>
        <p:spPr>
          <a:xfrm rot="5400000">
            <a:off x="6564449" y="2778386"/>
            <a:ext cx="335185" cy="1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19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48441" y="3090161"/>
            <a:ext cx="571609" cy="537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23" descr="http://www.gettyicons.com/free-icons/102/medical-icons/png/256/nurse_256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3042" y="3042277"/>
            <a:ext cx="574602" cy="574602"/>
          </a:xfrm>
          <a:prstGeom prst="rect">
            <a:avLst/>
          </a:prstGeom>
          <a:noFill/>
        </p:spPr>
      </p:pic>
      <p:pic>
        <p:nvPicPr>
          <p:cNvPr id="33" name="Picture 24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6459" y="2611326"/>
            <a:ext cx="670369" cy="479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4" descr="C:\Users\hrendel\Desktop\Чемодан3s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28597" y="3233812"/>
            <a:ext cx="718232" cy="916464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6444208" y="371264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err="1" smtClean="0"/>
              <a:t>СмартФАП</a:t>
            </a:r>
            <a:endParaRPr lang="ru-RU" sz="1800" dirty="0"/>
          </a:p>
        </p:txBody>
      </p:sp>
      <p:sp>
        <p:nvSpPr>
          <p:cNvPr id="36" name="TextBox 35"/>
          <p:cNvSpPr txBox="1"/>
          <p:nvPr/>
        </p:nvSpPr>
        <p:spPr>
          <a:xfrm>
            <a:off x="1115616" y="1749422"/>
            <a:ext cx="1303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>Пациент</a:t>
            </a:r>
            <a:endParaRPr lang="ru-RU" sz="18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956376" y="4149080"/>
            <a:ext cx="1012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/>
              <a:t>МДК</a:t>
            </a:r>
            <a:endParaRPr lang="ru-RU" sz="1800" dirty="0"/>
          </a:p>
        </p:txBody>
      </p:sp>
      <p:sp>
        <p:nvSpPr>
          <p:cNvPr id="40" name="TextBox 39"/>
          <p:cNvSpPr txBox="1"/>
          <p:nvPr/>
        </p:nvSpPr>
        <p:spPr>
          <a:xfrm>
            <a:off x="7884368" y="2276872"/>
            <a:ext cx="1005554" cy="247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/>
              <a:t>ЕГИСЗ</a:t>
            </a:r>
            <a:endParaRPr lang="ru-RU" sz="1800" dirty="0"/>
          </a:p>
        </p:txBody>
      </p:sp>
      <p:cxnSp>
        <p:nvCxnSpPr>
          <p:cNvPr id="41" name="Прямая со стрелкой 40"/>
          <p:cNvCxnSpPr/>
          <p:nvPr/>
        </p:nvCxnSpPr>
        <p:spPr>
          <a:xfrm flipV="1">
            <a:off x="7497645" y="2994394"/>
            <a:ext cx="430952" cy="2394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endCxn id="34" idx="1"/>
          </p:cNvCxnSpPr>
          <p:nvPr/>
        </p:nvCxnSpPr>
        <p:spPr>
          <a:xfrm>
            <a:off x="7497645" y="3425344"/>
            <a:ext cx="430952" cy="2666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6923044" y="4287247"/>
            <a:ext cx="526719" cy="1436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7114577" y="4574548"/>
            <a:ext cx="143651" cy="478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6899102" y="4790022"/>
            <a:ext cx="574602" cy="1436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7884368" y="4869160"/>
            <a:ext cx="1005554" cy="247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/>
              <a:t>ЕГИСЗ</a:t>
            </a:r>
            <a:endParaRPr lang="ru-RU" sz="18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6516216" y="5157192"/>
            <a:ext cx="1005554" cy="247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Internet</a:t>
            </a:r>
            <a:endParaRPr lang="ru-RU" sz="1800" dirty="0"/>
          </a:p>
        </p:txBody>
      </p:sp>
      <p:sp>
        <p:nvSpPr>
          <p:cNvPr id="49" name="TextBox 48"/>
          <p:cNvSpPr txBox="1"/>
          <p:nvPr/>
        </p:nvSpPr>
        <p:spPr>
          <a:xfrm>
            <a:off x="395536" y="1052736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ШТАТНАЯ СИТУАЦИЯ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275856" y="1052736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ЭКСТРЕННЫЙ ВЫЗОВ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300192" y="1052736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УМНЫЙ ФЕЛЬДШЕР</a:t>
            </a:r>
          </a:p>
        </p:txBody>
      </p:sp>
      <p:pic>
        <p:nvPicPr>
          <p:cNvPr id="52" name="Picture 2" descr="http://www.ascendant.com.ph/images/icon/patient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1651097"/>
            <a:ext cx="574602" cy="574602"/>
          </a:xfrm>
          <a:prstGeom prst="rect">
            <a:avLst/>
          </a:prstGeom>
          <a:noFill/>
        </p:spPr>
      </p:pic>
      <p:cxnSp>
        <p:nvCxnSpPr>
          <p:cNvPr id="53" name="Прямая со стрелкой 52"/>
          <p:cNvCxnSpPr/>
          <p:nvPr/>
        </p:nvCxnSpPr>
        <p:spPr>
          <a:xfrm rot="5400000">
            <a:off x="3540843" y="2466229"/>
            <a:ext cx="335185" cy="1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rot="5400000">
            <a:off x="3540843" y="3330326"/>
            <a:ext cx="335185" cy="1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rot="5400000">
            <a:off x="3492960" y="4595767"/>
            <a:ext cx="430951" cy="1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4" descr="http://png-5.findicons.com/files/icons/2035/medical_icons_for/256/doctor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4869160"/>
            <a:ext cx="670369" cy="670369"/>
          </a:xfrm>
          <a:prstGeom prst="rect">
            <a:avLst/>
          </a:prstGeom>
          <a:noFill/>
        </p:spPr>
      </p:pic>
      <p:pic>
        <p:nvPicPr>
          <p:cNvPr id="57" name="Picture 6" descr="http://icons.iconarchive.com/icons/icons-land/gis-gps-map/256/Hospital-icon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3477614"/>
            <a:ext cx="909786" cy="909787"/>
          </a:xfrm>
          <a:prstGeom prst="rect">
            <a:avLst/>
          </a:prstGeom>
          <a:noFill/>
        </p:spPr>
      </p:pic>
      <p:sp>
        <p:nvSpPr>
          <p:cNvPr id="58" name="TextBox 57"/>
          <p:cNvSpPr txBox="1"/>
          <p:nvPr/>
        </p:nvSpPr>
        <p:spPr>
          <a:xfrm>
            <a:off x="4139952" y="1749422"/>
            <a:ext cx="1303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>Пациент</a:t>
            </a:r>
            <a:endParaRPr lang="ru-RU" sz="18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9" name="Picture 2" descr="http://www.ascendant.com.ph/images/icon/patient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1702270"/>
            <a:ext cx="574602" cy="574602"/>
          </a:xfrm>
          <a:prstGeom prst="rect">
            <a:avLst/>
          </a:prstGeom>
          <a:noFill/>
        </p:spPr>
      </p:pic>
      <p:sp>
        <p:nvSpPr>
          <p:cNvPr id="60" name="TextBox 59"/>
          <p:cNvSpPr txBox="1"/>
          <p:nvPr/>
        </p:nvSpPr>
        <p:spPr>
          <a:xfrm>
            <a:off x="6948264" y="1749422"/>
            <a:ext cx="1303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>Пациент</a:t>
            </a:r>
            <a:endParaRPr lang="ru-RU" sz="18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1" name="Picture 4" descr="F:\полоскен.jpg"/>
          <p:cNvPicPr>
            <a:picLocks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5400000">
            <a:off x="4028560" y="3140967"/>
            <a:ext cx="3996000" cy="28800"/>
          </a:xfrm>
          <a:prstGeom prst="rect">
            <a:avLst/>
          </a:prstGeom>
          <a:noFill/>
        </p:spPr>
      </p:pic>
      <p:pic>
        <p:nvPicPr>
          <p:cNvPr id="62" name="Picture 4" descr="F:\полоскен.jpg"/>
          <p:cNvPicPr>
            <a:picLocks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5400000">
            <a:off x="1076232" y="3140967"/>
            <a:ext cx="3996000" cy="2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F:\standart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145207"/>
            <a:ext cx="571630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ПРЕЗИДЕНТ РЕСПУБЛИКИ ТАТАРСТАН 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433239"/>
            <a:ext cx="283699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Р.Н. МИННИХАНОВ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 descr="F:\print_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556967"/>
            <a:ext cx="2448272" cy="367223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779912" y="1556792"/>
            <a:ext cx="47525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«… нельзя забывать, что медицина, как никакая другая отрасль, должна быть человечной. Главное – это отношение врачей и медперсонала к пациентам».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64088" y="4077072"/>
            <a:ext cx="33843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Из Послания </a:t>
            </a:r>
          </a:p>
          <a:p>
            <a:r>
              <a:rPr lang="ru-RU" sz="1400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Государственному Совету Республики Татарстан</a:t>
            </a:r>
            <a:endParaRPr lang="ru-RU" sz="1400" b="1" i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фон2в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59632" y="2924944"/>
            <a:ext cx="65998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Благодарю за внимание!</a:t>
            </a:r>
            <a:endParaRPr lang="ru-RU" sz="40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F:\standart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260648"/>
            <a:ext cx="8368253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ПРИОРИТЕТЫ МИНИСТЕРСТВА ЗДРАВООХРАНЕНИЯ РОССИИ НА 2013 ГОД</a:t>
            </a:r>
            <a:endParaRPr lang="ru-RU" sz="17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576" y="4077072"/>
            <a:ext cx="77768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Диспансеризация граждан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Медицинская помощь матери и ребенку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Электронное здравоохранение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5536" y="548680"/>
            <a:ext cx="34332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(ИЗ ПУБЛИЧНОЙ ДЕКЛАРАЦИИ)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1340768"/>
            <a:ext cx="2592288" cy="2601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F:\standart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333817"/>
            <a:ext cx="86012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ИНВЕСТИЦИИ В ПЕРВИЧНОЕ ЗВЕНО ЗДРАВООХРАНЕНИЯ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34888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млрд. 170 млн. рублей</a:t>
            </a:r>
            <a:endParaRPr lang="ru-RU" sz="44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91683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Инвестировано более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48478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2012-2013 </a:t>
            </a:r>
            <a:r>
              <a:rPr lang="ru-RU" sz="2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гг.</a:t>
            </a:r>
            <a:endParaRPr lang="ru-RU" sz="2800" b="1" dirty="0">
              <a:solidFill>
                <a:schemeClr val="accent5">
                  <a:lumMod val="60000"/>
                  <a:lumOff val="4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0596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Построено, реконструировано и отремонтировано свыше 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1300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объектов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371703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 2014 год запланировано:</a:t>
            </a:r>
            <a:endParaRPr lang="ru-RU" sz="3200" b="1" dirty="0">
              <a:solidFill>
                <a:schemeClr val="accent5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436510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Инвестировать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330 млн. рублей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Строительство и капитальный ремонт –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395 объектов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F:\standart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188640"/>
            <a:ext cx="617476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МАСШТАБНОЕ ОБНОВЛЕНИЕ СТРУКТУРЫ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780928"/>
            <a:ext cx="2612540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51520" y="1412776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148</a:t>
            </a:r>
            <a:endParaRPr lang="ru-RU" sz="40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7624" y="148478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медицинских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2060848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500</a:t>
            </a:r>
            <a:endParaRPr lang="ru-RU" sz="40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87624" y="2132856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объектов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19872" y="1437164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13000</a:t>
            </a:r>
            <a:endParaRPr lang="ru-RU" sz="40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4048" y="149647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единиц новой компьютерной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04048" y="170030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техники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19872" y="2145050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7500</a:t>
            </a:r>
            <a:endParaRPr lang="ru-RU" sz="40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16016" y="2195850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новых розеток 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16016" y="2420888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подключения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LAN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19872" y="2877324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450000</a:t>
            </a:r>
            <a:endParaRPr lang="ru-RU" sz="40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92080" y="292812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метров кабеля локальных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92080" y="313195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компьютерных сетей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419872" y="3861048"/>
            <a:ext cx="55446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ЗАДАЧИ: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Обеспечение записи на прием к врачу 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по 325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инфоматам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(терминалам электронной 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очереди). 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Наполнение Портала здравоохранения, оказание 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государственных услуг в электронном виде.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187624" y="1681991"/>
            <a:ext cx="1576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учреждений</a:t>
            </a:r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323528" y="476672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ИНФОРМАЦИОННЫХ СЕТЕЙ ОТРАСЛИ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:\standart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333817"/>
            <a:ext cx="55876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ОРГАНИЗАЦИЯ ДОМОВЫХ ХОЗЯЙСТВ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0112" y="1628800"/>
            <a:ext cx="309634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Создано 724 ДХПП.</a:t>
            </a:r>
          </a:p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 4 месяца обслужено 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5173 обращений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(каждое третье – с травмой).</a:t>
            </a:r>
          </a:p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60%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случаев обратившимся помощь оказана в ДХПП.</a:t>
            </a:r>
          </a:p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8%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случаях для обратившихся вызвана СМП.</a:t>
            </a:r>
          </a:p>
          <a:p>
            <a:endParaRPr lang="ru-RU" sz="16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Приобретено 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800 сумок-укладок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из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27 предметов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для домовых хозяйств.</a:t>
            </a:r>
          </a:p>
        </p:txBody>
      </p:sp>
      <p:pic>
        <p:nvPicPr>
          <p:cNvPr id="8194" name="Picture 2" descr="F:\1841417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556792"/>
            <a:ext cx="4801296" cy="34982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F:\standart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188640"/>
            <a:ext cx="45692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ПОВЫШЕНИЕ ДОСТУПНОСТИ -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2576" y="1124744"/>
            <a:ext cx="6876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24 часа, 7 дней в неделю</a:t>
            </a:r>
            <a:endParaRPr lang="ru-RU" sz="36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" name="Picture 2" descr="D:\рабочие\мероприятия\коллегия\2013\Itogi_20129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83768" y="2204864"/>
            <a:ext cx="6660232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376264" y="4132237"/>
            <a:ext cx="67322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48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ПДО с отделениями  СМП и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98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койками дневного пребывания реконструировано за 2009-2012 годы.</a:t>
            </a:r>
          </a:p>
          <a:p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Более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433 тысяч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человек обратилось в ПДО за 9 месяцев 2013 года.</a:t>
            </a:r>
          </a:p>
          <a:p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Около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144 тысяч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из них были доставлены бригадами СМП.</a:t>
            </a:r>
          </a:p>
          <a:p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Более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288 тысяч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обследовано в условиях ПДО.</a:t>
            </a:r>
          </a:p>
          <a:p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60%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госпитализировано, из- них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 6,5% -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отделение реанимации.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3528" y="498158"/>
            <a:ext cx="8568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НЕОТЪЕМЛЕМАЯ СОСТАВЛЯЮЩАЯ КАЧЕСТВА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F:\24hourclockhorology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060848"/>
            <a:ext cx="1800200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F:\standart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188640"/>
            <a:ext cx="33522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ДИСПАНСЕРИЗАЦИЯ -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498158"/>
            <a:ext cx="49607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ОСНОВНОЙ ПРИОРИТЕТ ЗДРАВООХРАНЕНИЯ 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4581128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 конца года диспансеризацию в 84 медицинских учреждениях должны пройти 611 тысяч человек – 20% взрослого населения республики.</a:t>
            </a:r>
          </a:p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Осмотрено 233 729 человек (38% плана).</a:t>
            </a:r>
          </a:p>
        </p:txBody>
      </p:sp>
      <p:pic>
        <p:nvPicPr>
          <p:cNvPr id="4098" name="Picture 2" descr="F:\Treatment-for-lupus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980728"/>
            <a:ext cx="6408712" cy="35118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:\standart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333817"/>
            <a:ext cx="423545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ДОСТУПНОСТЬ И КАЧЕСТВО</a:t>
            </a:r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64088" y="1628800"/>
            <a:ext cx="34563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Требования населения </a:t>
            </a:r>
            <a:b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 уровню доступности </a:t>
            </a:r>
            <a:b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качества медицинской помощи повышаются.</a:t>
            </a:r>
          </a:p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Более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 4 700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обращений 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граждан и организаций (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+7,6%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 -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поступило за 6 месяцев </a:t>
            </a:r>
            <a:b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2013 года.</a:t>
            </a:r>
          </a:p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20%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возросло количество обращений по вопросам оказания медицинской помощи,</a:t>
            </a:r>
          </a:p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10%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- по вопросам обеспечения лекарственными средствами.</a:t>
            </a:r>
          </a:p>
        </p:txBody>
      </p:sp>
      <p:pic>
        <p:nvPicPr>
          <p:cNvPr id="6146" name="Picture 2" descr="F:\имсч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5220072" cy="36980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797</TotalTime>
  <Words>719</Words>
  <Application>Microsoft Office PowerPoint</Application>
  <PresentationFormat>Экран (4:3)</PresentationFormat>
  <Paragraphs>159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Марат С. Нурмиев</cp:lastModifiedBy>
  <cp:revision>96</cp:revision>
  <dcterms:created xsi:type="dcterms:W3CDTF">2013-10-14T22:03:42Z</dcterms:created>
  <dcterms:modified xsi:type="dcterms:W3CDTF">2013-10-18T09:00:49Z</dcterms:modified>
</cp:coreProperties>
</file>