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0"/>
  </p:notesMasterIdLst>
  <p:handoutMasterIdLst>
    <p:handoutMasterId r:id="rId31"/>
  </p:handoutMasterIdLst>
  <p:sldIdLst>
    <p:sldId id="317" r:id="rId2"/>
    <p:sldId id="472" r:id="rId3"/>
    <p:sldId id="473" r:id="rId4"/>
    <p:sldId id="443" r:id="rId5"/>
    <p:sldId id="474" r:id="rId6"/>
    <p:sldId id="477" r:id="rId7"/>
    <p:sldId id="444" r:id="rId8"/>
    <p:sldId id="446" r:id="rId9"/>
    <p:sldId id="447" r:id="rId10"/>
    <p:sldId id="449" r:id="rId11"/>
    <p:sldId id="450" r:id="rId12"/>
    <p:sldId id="457" r:id="rId13"/>
    <p:sldId id="298" r:id="rId14"/>
    <p:sldId id="458" r:id="rId15"/>
    <p:sldId id="459" r:id="rId16"/>
    <p:sldId id="461" r:id="rId17"/>
    <p:sldId id="460" r:id="rId18"/>
    <p:sldId id="471" r:id="rId19"/>
    <p:sldId id="462" r:id="rId20"/>
    <p:sldId id="456" r:id="rId21"/>
    <p:sldId id="402" r:id="rId22"/>
    <p:sldId id="470" r:id="rId23"/>
    <p:sldId id="433" r:id="rId24"/>
    <p:sldId id="465" r:id="rId25"/>
    <p:sldId id="467" r:id="rId26"/>
    <p:sldId id="434" r:id="rId27"/>
    <p:sldId id="478" r:id="rId28"/>
    <p:sldId id="479" r:id="rId29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33CCFF"/>
    <a:srgbClr val="FFFF00"/>
    <a:srgbClr val="66FF33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2846" autoAdjust="0"/>
  </p:normalViewPr>
  <p:slideViewPr>
    <p:cSldViewPr>
      <p:cViewPr>
        <p:scale>
          <a:sx n="75" d="100"/>
          <a:sy n="75" d="100"/>
        </p:scale>
        <p:origin x="-2718" y="-7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7C300A-F05B-49F8-B008-5739FAD6ECF2}" type="doc">
      <dgm:prSet loTypeId="urn:microsoft.com/office/officeart/2005/8/layout/hierarchy4" loCatId="hierarchy" qsTypeId="urn:microsoft.com/office/officeart/2005/8/quickstyle/simple1#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BCDEF762-6D6B-4E78-95B6-1FF315024759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i="1" dirty="0" smtClean="0"/>
            <a:t>107</a:t>
          </a:r>
          <a:r>
            <a:rPr lang="ru-RU" dirty="0" smtClean="0"/>
            <a:t> объектов</a:t>
          </a:r>
          <a:endParaRPr lang="ru-RU" dirty="0"/>
        </a:p>
      </dgm:t>
    </dgm:pt>
    <dgm:pt modelId="{72651B57-1636-4DCD-84A3-73B52649234B}" type="parTrans" cxnId="{4CEDDA88-15DF-4748-8167-C2C278300A12}">
      <dgm:prSet/>
      <dgm:spPr/>
      <dgm:t>
        <a:bodyPr/>
        <a:lstStyle/>
        <a:p>
          <a:endParaRPr lang="ru-RU"/>
        </a:p>
      </dgm:t>
    </dgm:pt>
    <dgm:pt modelId="{89F24FAC-1982-4F55-BD9A-070317E2C61A}" type="sibTrans" cxnId="{4CEDDA88-15DF-4748-8167-C2C278300A12}">
      <dgm:prSet/>
      <dgm:spPr/>
      <dgm:t>
        <a:bodyPr/>
        <a:lstStyle/>
        <a:p>
          <a:endParaRPr lang="ru-RU"/>
        </a:p>
      </dgm:t>
    </dgm:pt>
    <dgm:pt modelId="{70F611CC-537B-4CD4-BCE8-D05F2C9696BA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/>
            <a:t>28 </a:t>
          </a:r>
        </a:p>
        <a:p>
          <a:r>
            <a:rPr lang="ru-RU" b="1" dirty="0" smtClean="0"/>
            <a:t>отдельно стоящие</a:t>
          </a:r>
          <a:endParaRPr lang="ru-RU" b="1" dirty="0"/>
        </a:p>
      </dgm:t>
    </dgm:pt>
    <dgm:pt modelId="{34092FAB-6F80-41DF-AA4B-7CCAE7DEDA7B}" type="parTrans" cxnId="{B9D56E1C-6155-4284-A183-ABEA970DC5C6}">
      <dgm:prSet/>
      <dgm:spPr/>
      <dgm:t>
        <a:bodyPr/>
        <a:lstStyle/>
        <a:p>
          <a:endParaRPr lang="ru-RU"/>
        </a:p>
      </dgm:t>
    </dgm:pt>
    <dgm:pt modelId="{B935574F-82E9-4904-A35E-04933D28DBF1}" type="sibTrans" cxnId="{B9D56E1C-6155-4284-A183-ABEA970DC5C6}">
      <dgm:prSet/>
      <dgm:spPr/>
      <dgm:t>
        <a:bodyPr/>
        <a:lstStyle/>
        <a:p>
          <a:endParaRPr lang="ru-RU"/>
        </a:p>
      </dgm:t>
    </dgm:pt>
    <dgm:pt modelId="{4B0FD542-38D6-4506-8DCA-0EA6A587E560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/>
            <a:t>79 </a:t>
          </a:r>
        </a:p>
        <a:p>
          <a:r>
            <a:rPr lang="ru-RU" b="1" dirty="0" smtClean="0"/>
            <a:t>встроено-пристроенные</a:t>
          </a:r>
          <a:endParaRPr lang="ru-RU" b="1" dirty="0"/>
        </a:p>
      </dgm:t>
    </dgm:pt>
    <dgm:pt modelId="{2D2C86EE-61FF-44B7-BE30-ECBE8D84DE57}" type="parTrans" cxnId="{7F33A8CE-C509-4F3B-B4B1-DDB033986617}">
      <dgm:prSet/>
      <dgm:spPr/>
      <dgm:t>
        <a:bodyPr/>
        <a:lstStyle/>
        <a:p>
          <a:endParaRPr lang="ru-RU"/>
        </a:p>
      </dgm:t>
    </dgm:pt>
    <dgm:pt modelId="{16D133CB-7B6A-4022-AEA0-4A19E2D3A094}" type="sibTrans" cxnId="{7F33A8CE-C509-4F3B-B4B1-DDB033986617}">
      <dgm:prSet/>
      <dgm:spPr/>
      <dgm:t>
        <a:bodyPr/>
        <a:lstStyle/>
        <a:p>
          <a:endParaRPr lang="ru-RU"/>
        </a:p>
      </dgm:t>
    </dgm:pt>
    <dgm:pt modelId="{9617505E-ADFF-4629-8089-92F345E1D630}">
      <dgm:prSet phldrT="[Текст]" custT="1"/>
      <dgm:spPr>
        <a:solidFill>
          <a:srgbClr val="00B05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4000" b="1" dirty="0" smtClean="0"/>
            <a:t>113775,6 кв.м.</a:t>
          </a:r>
          <a:endParaRPr lang="ru-RU" sz="4000" b="1" dirty="0"/>
        </a:p>
      </dgm:t>
    </dgm:pt>
    <dgm:pt modelId="{502133D7-AF20-4432-8997-572ADDE99174}" type="parTrans" cxnId="{731A561C-5873-439F-944D-D55298A5331F}">
      <dgm:prSet/>
      <dgm:spPr/>
      <dgm:t>
        <a:bodyPr/>
        <a:lstStyle/>
        <a:p>
          <a:endParaRPr lang="ru-RU"/>
        </a:p>
      </dgm:t>
    </dgm:pt>
    <dgm:pt modelId="{9BF9C2D5-6A0B-4745-9115-EB7FFD3141B4}" type="sibTrans" cxnId="{731A561C-5873-439F-944D-D55298A5331F}">
      <dgm:prSet/>
      <dgm:spPr/>
      <dgm:t>
        <a:bodyPr/>
        <a:lstStyle/>
        <a:p>
          <a:endParaRPr lang="ru-RU"/>
        </a:p>
      </dgm:t>
    </dgm:pt>
    <dgm:pt modelId="{1330FBB8-33F5-46A7-8062-2FFFAECBF2CB}" type="pres">
      <dgm:prSet presAssocID="{047C300A-F05B-49F8-B008-5739FAD6ECF2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7C649BF-DC36-4318-B0D3-3792F85E34ED}" type="pres">
      <dgm:prSet presAssocID="{BCDEF762-6D6B-4E78-95B6-1FF315024759}" presName="vertOne" presStyleCnt="0"/>
      <dgm:spPr/>
    </dgm:pt>
    <dgm:pt modelId="{A7FE7B5B-E1E8-476F-BAB5-40741EEFB1B6}" type="pres">
      <dgm:prSet presAssocID="{BCDEF762-6D6B-4E78-95B6-1FF315024759}" presName="txOne" presStyleLbl="node0" presStyleIdx="0" presStyleCnt="1" custScaleY="6129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B0A8DA6-93C3-48FC-B6FA-675DCCE0875F}" type="pres">
      <dgm:prSet presAssocID="{BCDEF762-6D6B-4E78-95B6-1FF315024759}" presName="parTransOne" presStyleCnt="0"/>
      <dgm:spPr/>
    </dgm:pt>
    <dgm:pt modelId="{4D0DAE45-4077-4E58-835E-F79722C44638}" type="pres">
      <dgm:prSet presAssocID="{BCDEF762-6D6B-4E78-95B6-1FF315024759}" presName="horzOne" presStyleCnt="0"/>
      <dgm:spPr/>
    </dgm:pt>
    <dgm:pt modelId="{0FB59422-1B28-4A93-AA0E-FDA13032F4EB}" type="pres">
      <dgm:prSet presAssocID="{70F611CC-537B-4CD4-BCE8-D05F2C9696BA}" presName="vertTwo" presStyleCnt="0"/>
      <dgm:spPr/>
    </dgm:pt>
    <dgm:pt modelId="{2B5B03D6-9101-4CE3-BBBD-9580DDCB2D45}" type="pres">
      <dgm:prSet presAssocID="{70F611CC-537B-4CD4-BCE8-D05F2C9696BA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466869D-855A-46A8-BFAD-9C841ACECBDF}" type="pres">
      <dgm:prSet presAssocID="{70F611CC-537B-4CD4-BCE8-D05F2C9696BA}" presName="parTransTwo" presStyleCnt="0"/>
      <dgm:spPr/>
    </dgm:pt>
    <dgm:pt modelId="{CA749A61-6303-4A41-85DD-364B2FAC9F20}" type="pres">
      <dgm:prSet presAssocID="{70F611CC-537B-4CD4-BCE8-D05F2C9696BA}" presName="horzTwo" presStyleCnt="0"/>
      <dgm:spPr/>
    </dgm:pt>
    <dgm:pt modelId="{9FA56A3E-CFE6-4E63-B03F-94DFC475A29A}" type="pres">
      <dgm:prSet presAssocID="{4B0FD542-38D6-4506-8DCA-0EA6A587E560}" presName="vertThree" presStyleCnt="0"/>
      <dgm:spPr/>
    </dgm:pt>
    <dgm:pt modelId="{1B7C14E0-B7F4-4610-9DF8-91CA43A55E91}" type="pres">
      <dgm:prSet presAssocID="{4B0FD542-38D6-4506-8DCA-0EA6A587E560}" presName="txThree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06787E-5095-40C6-B4DC-46F690700B75}" type="pres">
      <dgm:prSet presAssocID="{4B0FD542-38D6-4506-8DCA-0EA6A587E560}" presName="horzThree" presStyleCnt="0"/>
      <dgm:spPr/>
    </dgm:pt>
    <dgm:pt modelId="{EEAEF323-BC80-4064-924E-89AFD1C3B89F}" type="pres">
      <dgm:prSet presAssocID="{B935574F-82E9-4904-A35E-04933D28DBF1}" presName="sibSpaceTwo" presStyleCnt="0"/>
      <dgm:spPr/>
    </dgm:pt>
    <dgm:pt modelId="{683C34EF-4BD5-4222-8617-39E2CFB3AE45}" type="pres">
      <dgm:prSet presAssocID="{9617505E-ADFF-4629-8089-92F345E1D630}" presName="vertTwo" presStyleCnt="0"/>
      <dgm:spPr/>
    </dgm:pt>
    <dgm:pt modelId="{378A27E9-B3E7-4DF7-AA9C-366184B50BA4}" type="pres">
      <dgm:prSet presAssocID="{9617505E-ADFF-4629-8089-92F345E1D630}" presName="txTwo" presStyleLbl="node2" presStyleIdx="1" presStyleCnt="2" custScaleX="64547" custScaleY="213194" custLinFactNeighborX="2470" custLinFactNeighborY="555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522B91-7835-48CC-AB07-89E63A2199C7}" type="pres">
      <dgm:prSet presAssocID="{9617505E-ADFF-4629-8089-92F345E1D630}" presName="horzTwo" presStyleCnt="0"/>
      <dgm:spPr/>
    </dgm:pt>
  </dgm:ptLst>
  <dgm:cxnLst>
    <dgm:cxn modelId="{68D52307-3043-4D52-A53F-14E30CA9F876}" type="presOf" srcId="{BCDEF762-6D6B-4E78-95B6-1FF315024759}" destId="{A7FE7B5B-E1E8-476F-BAB5-40741EEFB1B6}" srcOrd="0" destOrd="0" presId="urn:microsoft.com/office/officeart/2005/8/layout/hierarchy4"/>
    <dgm:cxn modelId="{C6C45EAE-5A48-43F7-B821-C93CE3D1B2A0}" type="presOf" srcId="{9617505E-ADFF-4629-8089-92F345E1D630}" destId="{378A27E9-B3E7-4DF7-AA9C-366184B50BA4}" srcOrd="0" destOrd="0" presId="urn:microsoft.com/office/officeart/2005/8/layout/hierarchy4"/>
    <dgm:cxn modelId="{7F33A8CE-C509-4F3B-B4B1-DDB033986617}" srcId="{70F611CC-537B-4CD4-BCE8-D05F2C9696BA}" destId="{4B0FD542-38D6-4506-8DCA-0EA6A587E560}" srcOrd="0" destOrd="0" parTransId="{2D2C86EE-61FF-44B7-BE30-ECBE8D84DE57}" sibTransId="{16D133CB-7B6A-4022-AEA0-4A19E2D3A094}"/>
    <dgm:cxn modelId="{23E106AF-B604-4439-8574-D6C160EFB292}" type="presOf" srcId="{70F611CC-537B-4CD4-BCE8-D05F2C9696BA}" destId="{2B5B03D6-9101-4CE3-BBBD-9580DDCB2D45}" srcOrd="0" destOrd="0" presId="urn:microsoft.com/office/officeart/2005/8/layout/hierarchy4"/>
    <dgm:cxn modelId="{731A561C-5873-439F-944D-D55298A5331F}" srcId="{BCDEF762-6D6B-4E78-95B6-1FF315024759}" destId="{9617505E-ADFF-4629-8089-92F345E1D630}" srcOrd="1" destOrd="0" parTransId="{502133D7-AF20-4432-8997-572ADDE99174}" sibTransId="{9BF9C2D5-6A0B-4745-9115-EB7FFD3141B4}"/>
    <dgm:cxn modelId="{1E8A1898-9B17-4545-81B1-CC41701942D1}" type="presOf" srcId="{047C300A-F05B-49F8-B008-5739FAD6ECF2}" destId="{1330FBB8-33F5-46A7-8062-2FFFAECBF2CB}" srcOrd="0" destOrd="0" presId="urn:microsoft.com/office/officeart/2005/8/layout/hierarchy4"/>
    <dgm:cxn modelId="{0761A2C3-1D44-48BE-84E1-1E918DE90AD4}" type="presOf" srcId="{4B0FD542-38D6-4506-8DCA-0EA6A587E560}" destId="{1B7C14E0-B7F4-4610-9DF8-91CA43A55E91}" srcOrd="0" destOrd="0" presId="urn:microsoft.com/office/officeart/2005/8/layout/hierarchy4"/>
    <dgm:cxn modelId="{B9D56E1C-6155-4284-A183-ABEA970DC5C6}" srcId="{BCDEF762-6D6B-4E78-95B6-1FF315024759}" destId="{70F611CC-537B-4CD4-BCE8-D05F2C9696BA}" srcOrd="0" destOrd="0" parTransId="{34092FAB-6F80-41DF-AA4B-7CCAE7DEDA7B}" sibTransId="{B935574F-82E9-4904-A35E-04933D28DBF1}"/>
    <dgm:cxn modelId="{4CEDDA88-15DF-4748-8167-C2C278300A12}" srcId="{047C300A-F05B-49F8-B008-5739FAD6ECF2}" destId="{BCDEF762-6D6B-4E78-95B6-1FF315024759}" srcOrd="0" destOrd="0" parTransId="{72651B57-1636-4DCD-84A3-73B52649234B}" sibTransId="{89F24FAC-1982-4F55-BD9A-070317E2C61A}"/>
    <dgm:cxn modelId="{4C7CF768-AF2F-4212-BC9A-2283F6B6023F}" type="presParOf" srcId="{1330FBB8-33F5-46A7-8062-2FFFAECBF2CB}" destId="{D7C649BF-DC36-4318-B0D3-3792F85E34ED}" srcOrd="0" destOrd="0" presId="urn:microsoft.com/office/officeart/2005/8/layout/hierarchy4"/>
    <dgm:cxn modelId="{1CD8DDDE-A93F-41C9-BF0A-F6CBC42EE55A}" type="presParOf" srcId="{D7C649BF-DC36-4318-B0D3-3792F85E34ED}" destId="{A7FE7B5B-E1E8-476F-BAB5-40741EEFB1B6}" srcOrd="0" destOrd="0" presId="urn:microsoft.com/office/officeart/2005/8/layout/hierarchy4"/>
    <dgm:cxn modelId="{CF4DA4AA-A91D-427F-9608-8D09757F72F2}" type="presParOf" srcId="{D7C649BF-DC36-4318-B0D3-3792F85E34ED}" destId="{3B0A8DA6-93C3-48FC-B6FA-675DCCE0875F}" srcOrd="1" destOrd="0" presId="urn:microsoft.com/office/officeart/2005/8/layout/hierarchy4"/>
    <dgm:cxn modelId="{67FDD093-BD8F-40D0-8A9A-20C91AC5099D}" type="presParOf" srcId="{D7C649BF-DC36-4318-B0D3-3792F85E34ED}" destId="{4D0DAE45-4077-4E58-835E-F79722C44638}" srcOrd="2" destOrd="0" presId="urn:microsoft.com/office/officeart/2005/8/layout/hierarchy4"/>
    <dgm:cxn modelId="{77CD84AB-30C7-47C8-B192-184C9297AC99}" type="presParOf" srcId="{4D0DAE45-4077-4E58-835E-F79722C44638}" destId="{0FB59422-1B28-4A93-AA0E-FDA13032F4EB}" srcOrd="0" destOrd="0" presId="urn:microsoft.com/office/officeart/2005/8/layout/hierarchy4"/>
    <dgm:cxn modelId="{16AFE56F-CC12-469C-BF6E-8455EE49F4AA}" type="presParOf" srcId="{0FB59422-1B28-4A93-AA0E-FDA13032F4EB}" destId="{2B5B03D6-9101-4CE3-BBBD-9580DDCB2D45}" srcOrd="0" destOrd="0" presId="urn:microsoft.com/office/officeart/2005/8/layout/hierarchy4"/>
    <dgm:cxn modelId="{D4581D62-2DFF-4EF8-B5DE-D55F9EE0D27E}" type="presParOf" srcId="{0FB59422-1B28-4A93-AA0E-FDA13032F4EB}" destId="{F466869D-855A-46A8-BFAD-9C841ACECBDF}" srcOrd="1" destOrd="0" presId="urn:microsoft.com/office/officeart/2005/8/layout/hierarchy4"/>
    <dgm:cxn modelId="{15A0F564-2E5D-4F6C-ACE9-A4A5292AD86E}" type="presParOf" srcId="{0FB59422-1B28-4A93-AA0E-FDA13032F4EB}" destId="{CA749A61-6303-4A41-85DD-364B2FAC9F20}" srcOrd="2" destOrd="0" presId="urn:microsoft.com/office/officeart/2005/8/layout/hierarchy4"/>
    <dgm:cxn modelId="{1C903597-2CB7-44D9-A21D-4A158930B673}" type="presParOf" srcId="{CA749A61-6303-4A41-85DD-364B2FAC9F20}" destId="{9FA56A3E-CFE6-4E63-B03F-94DFC475A29A}" srcOrd="0" destOrd="0" presId="urn:microsoft.com/office/officeart/2005/8/layout/hierarchy4"/>
    <dgm:cxn modelId="{94F6C36D-C05A-47B8-A680-555B6D5D19A8}" type="presParOf" srcId="{9FA56A3E-CFE6-4E63-B03F-94DFC475A29A}" destId="{1B7C14E0-B7F4-4610-9DF8-91CA43A55E91}" srcOrd="0" destOrd="0" presId="urn:microsoft.com/office/officeart/2005/8/layout/hierarchy4"/>
    <dgm:cxn modelId="{CA57062E-BC29-4DF0-A7C1-0A554783B0C4}" type="presParOf" srcId="{9FA56A3E-CFE6-4E63-B03F-94DFC475A29A}" destId="{5C06787E-5095-40C6-B4DC-46F690700B75}" srcOrd="1" destOrd="0" presId="urn:microsoft.com/office/officeart/2005/8/layout/hierarchy4"/>
    <dgm:cxn modelId="{29D76658-89C1-4ED8-B3C9-7687A808F022}" type="presParOf" srcId="{4D0DAE45-4077-4E58-835E-F79722C44638}" destId="{EEAEF323-BC80-4064-924E-89AFD1C3B89F}" srcOrd="1" destOrd="0" presId="urn:microsoft.com/office/officeart/2005/8/layout/hierarchy4"/>
    <dgm:cxn modelId="{DDDD4B6C-4CA1-4B8D-B044-4744512156C8}" type="presParOf" srcId="{4D0DAE45-4077-4E58-835E-F79722C44638}" destId="{683C34EF-4BD5-4222-8617-39E2CFB3AE45}" srcOrd="2" destOrd="0" presId="urn:microsoft.com/office/officeart/2005/8/layout/hierarchy4"/>
    <dgm:cxn modelId="{FAFC6BBA-8F1A-4193-8377-FA0016AF6FF5}" type="presParOf" srcId="{683C34EF-4BD5-4222-8617-39E2CFB3AE45}" destId="{378A27E9-B3E7-4DF7-AA9C-366184B50BA4}" srcOrd="0" destOrd="0" presId="urn:microsoft.com/office/officeart/2005/8/layout/hierarchy4"/>
    <dgm:cxn modelId="{286F33E1-819D-4202-A6E8-0F762C20699B}" type="presParOf" srcId="{683C34EF-4BD5-4222-8617-39E2CFB3AE45}" destId="{8C522B91-7835-48CC-AB07-89E63A2199C7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5E9921-4B22-45B0-A810-65E016D4F957}" type="doc">
      <dgm:prSet loTypeId="urn:microsoft.com/office/officeart/2005/8/layout/hierarchy6" loCatId="hierarchy" qsTypeId="urn:microsoft.com/office/officeart/2005/8/quickstyle/simple1#4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E8E14F70-4D04-4110-A0EA-3CE977B869F5}">
      <dgm:prSet phldrT="[Текст]" custT="1"/>
      <dgm:spPr/>
      <dgm:t>
        <a:bodyPr/>
        <a:lstStyle/>
        <a:p>
          <a:r>
            <a:rPr lang="ru-RU" sz="1800" b="1" dirty="0" smtClean="0"/>
            <a:t>Мощность </a:t>
          </a:r>
          <a:endParaRPr lang="ru-RU" sz="1800" b="1" dirty="0"/>
        </a:p>
      </dgm:t>
    </dgm:pt>
    <dgm:pt modelId="{7E87E746-CA45-461A-94FD-79854A50756A}" type="parTrans" cxnId="{F6A20911-3B15-48C7-BF3E-A861097D2E14}">
      <dgm:prSet/>
      <dgm:spPr/>
      <dgm:t>
        <a:bodyPr/>
        <a:lstStyle/>
        <a:p>
          <a:endParaRPr lang="ru-RU"/>
        </a:p>
      </dgm:t>
    </dgm:pt>
    <dgm:pt modelId="{4C4E1D55-BB70-49B2-AEF8-29269AF2F78E}" type="sibTrans" cxnId="{F6A20911-3B15-48C7-BF3E-A861097D2E14}">
      <dgm:prSet/>
      <dgm:spPr/>
      <dgm:t>
        <a:bodyPr/>
        <a:lstStyle/>
        <a:p>
          <a:endParaRPr lang="ru-RU"/>
        </a:p>
      </dgm:t>
    </dgm:pt>
    <dgm:pt modelId="{A5060DEE-29EE-4975-B4D1-6CC27ED99B9F}">
      <dgm:prSet phldrT="[Текст]" custT="1"/>
      <dgm:spPr/>
      <dgm:t>
        <a:bodyPr/>
        <a:lstStyle/>
        <a:p>
          <a:r>
            <a:rPr lang="ru-RU" sz="2000" b="1" dirty="0" smtClean="0"/>
            <a:t>Плановая</a:t>
          </a:r>
          <a:endParaRPr lang="ru-RU" sz="2000" b="1" dirty="0"/>
        </a:p>
      </dgm:t>
    </dgm:pt>
    <dgm:pt modelId="{4F664C3D-14A7-48E8-9F18-3CB3F78AE67A}" type="parTrans" cxnId="{9DD0AF79-67AE-4DDF-BDAD-6F5F673A22DC}">
      <dgm:prSet/>
      <dgm:spPr/>
      <dgm:t>
        <a:bodyPr/>
        <a:lstStyle/>
        <a:p>
          <a:endParaRPr lang="ru-RU"/>
        </a:p>
      </dgm:t>
    </dgm:pt>
    <dgm:pt modelId="{09363B0A-B506-45B7-8810-61D024F51763}" type="sibTrans" cxnId="{9DD0AF79-67AE-4DDF-BDAD-6F5F673A22DC}">
      <dgm:prSet/>
      <dgm:spPr/>
      <dgm:t>
        <a:bodyPr/>
        <a:lstStyle/>
        <a:p>
          <a:endParaRPr lang="ru-RU"/>
        </a:p>
      </dgm:t>
    </dgm:pt>
    <dgm:pt modelId="{869A96AD-EF1E-4BB3-B505-16F8F44247BC}">
      <dgm:prSet phldrT="[Текст]" custT="1"/>
      <dgm:spPr/>
      <dgm:t>
        <a:bodyPr/>
        <a:lstStyle/>
        <a:p>
          <a:r>
            <a:rPr lang="ru-RU" sz="2000" b="1" dirty="0" smtClean="0"/>
            <a:t>18946</a:t>
          </a:r>
          <a:r>
            <a:rPr lang="ru-RU" sz="1700" dirty="0" smtClean="0"/>
            <a:t> посещений в смену</a:t>
          </a:r>
          <a:endParaRPr lang="ru-RU" sz="1700" dirty="0"/>
        </a:p>
      </dgm:t>
    </dgm:pt>
    <dgm:pt modelId="{44244BDB-09B6-45C1-918B-7AB374A1A852}" type="parTrans" cxnId="{D4B76693-F988-4563-8644-091B784BC6DA}">
      <dgm:prSet/>
      <dgm:spPr/>
      <dgm:t>
        <a:bodyPr/>
        <a:lstStyle/>
        <a:p>
          <a:endParaRPr lang="ru-RU"/>
        </a:p>
      </dgm:t>
    </dgm:pt>
    <dgm:pt modelId="{423D3DB7-10C6-436D-BC7B-9AFF0B4D7D73}" type="sibTrans" cxnId="{D4B76693-F988-4563-8644-091B784BC6DA}">
      <dgm:prSet/>
      <dgm:spPr/>
      <dgm:t>
        <a:bodyPr/>
        <a:lstStyle/>
        <a:p>
          <a:endParaRPr lang="ru-RU"/>
        </a:p>
      </dgm:t>
    </dgm:pt>
    <dgm:pt modelId="{A5FB6F33-B06F-4A9A-B031-99A7F05504C8}">
      <dgm:prSet phldrT="[Текст]" custT="1"/>
      <dgm:spPr/>
      <dgm:t>
        <a:bodyPr/>
        <a:lstStyle/>
        <a:p>
          <a:r>
            <a:rPr lang="ru-RU" sz="2000" b="1" dirty="0" smtClean="0"/>
            <a:t>Фактическая</a:t>
          </a:r>
          <a:r>
            <a:rPr lang="ru-RU" sz="1800" b="1" dirty="0" smtClean="0"/>
            <a:t> </a:t>
          </a:r>
          <a:endParaRPr lang="ru-RU" sz="1800" b="1" dirty="0"/>
        </a:p>
      </dgm:t>
    </dgm:pt>
    <dgm:pt modelId="{AF585A87-0A3E-425E-B6E5-60768FD403C9}" type="parTrans" cxnId="{69F53CA1-407F-4093-AC84-D2B73EC71F92}">
      <dgm:prSet/>
      <dgm:spPr/>
      <dgm:t>
        <a:bodyPr/>
        <a:lstStyle/>
        <a:p>
          <a:endParaRPr lang="ru-RU"/>
        </a:p>
      </dgm:t>
    </dgm:pt>
    <dgm:pt modelId="{B349C97C-C1DA-49A1-980A-3D2A2C06C21E}" type="sibTrans" cxnId="{69F53CA1-407F-4093-AC84-D2B73EC71F92}">
      <dgm:prSet/>
      <dgm:spPr/>
      <dgm:t>
        <a:bodyPr/>
        <a:lstStyle/>
        <a:p>
          <a:endParaRPr lang="ru-RU"/>
        </a:p>
      </dgm:t>
    </dgm:pt>
    <dgm:pt modelId="{925DAA8F-B92C-4FD0-B915-771BB3A9EDFF}">
      <dgm:prSet phldrT="[Текст]" custT="1"/>
      <dgm:spPr/>
      <dgm:t>
        <a:bodyPr/>
        <a:lstStyle/>
        <a:p>
          <a:r>
            <a:rPr lang="ru-RU" sz="2000" b="1" dirty="0" smtClean="0"/>
            <a:t>23634</a:t>
          </a:r>
          <a:r>
            <a:rPr lang="ru-RU" sz="1700" dirty="0" smtClean="0"/>
            <a:t> посещений в смену</a:t>
          </a:r>
          <a:endParaRPr lang="ru-RU" sz="1700" dirty="0"/>
        </a:p>
      </dgm:t>
    </dgm:pt>
    <dgm:pt modelId="{0516ABC4-0181-4FE1-8E8C-32548C1BC678}" type="parTrans" cxnId="{262CDD9F-1C24-4424-BD76-5BCAE1615B85}">
      <dgm:prSet/>
      <dgm:spPr/>
      <dgm:t>
        <a:bodyPr/>
        <a:lstStyle/>
        <a:p>
          <a:endParaRPr lang="ru-RU"/>
        </a:p>
      </dgm:t>
    </dgm:pt>
    <dgm:pt modelId="{44FD20AE-B5DD-4ADB-9699-9B79F1E6D691}" type="sibTrans" cxnId="{262CDD9F-1C24-4424-BD76-5BCAE1615B85}">
      <dgm:prSet/>
      <dgm:spPr/>
      <dgm:t>
        <a:bodyPr/>
        <a:lstStyle/>
        <a:p>
          <a:endParaRPr lang="ru-RU"/>
        </a:p>
      </dgm:t>
    </dgm:pt>
    <dgm:pt modelId="{BA0D72B7-CD98-4B11-B72A-370854EA2571}" type="pres">
      <dgm:prSet presAssocID="{7C5E9921-4B22-45B0-A810-65E016D4F957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BCBDA7-FE71-4820-9741-0F78525A9FE0}" type="pres">
      <dgm:prSet presAssocID="{7C5E9921-4B22-45B0-A810-65E016D4F957}" presName="hierFlow" presStyleCnt="0"/>
      <dgm:spPr/>
    </dgm:pt>
    <dgm:pt modelId="{5E73248B-6C9D-4D08-AA3B-74267BC0212F}" type="pres">
      <dgm:prSet presAssocID="{7C5E9921-4B22-45B0-A810-65E016D4F957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001E590-1520-497C-82FB-12528812EBD7}" type="pres">
      <dgm:prSet presAssocID="{E8E14F70-4D04-4110-A0EA-3CE977B869F5}" presName="Name14" presStyleCnt="0"/>
      <dgm:spPr/>
    </dgm:pt>
    <dgm:pt modelId="{8E12BAED-66F1-4CD9-AD49-433DD2D54596}" type="pres">
      <dgm:prSet presAssocID="{E8E14F70-4D04-4110-A0EA-3CE977B869F5}" presName="level1Shape" presStyleLbl="node0" presStyleIdx="0" presStyleCnt="1" custScaleX="2735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07722A-7FC8-4ECA-BBDC-A80B2840CD1B}" type="pres">
      <dgm:prSet presAssocID="{E8E14F70-4D04-4110-A0EA-3CE977B869F5}" presName="hierChild2" presStyleCnt="0"/>
      <dgm:spPr/>
    </dgm:pt>
    <dgm:pt modelId="{0462B2EE-397E-4AE0-B9C7-E8A19B0EB3E8}" type="pres">
      <dgm:prSet presAssocID="{4F664C3D-14A7-48E8-9F18-3CB3F78AE67A}" presName="Name19" presStyleLbl="parChTrans1D2" presStyleIdx="0" presStyleCnt="2"/>
      <dgm:spPr/>
      <dgm:t>
        <a:bodyPr/>
        <a:lstStyle/>
        <a:p>
          <a:endParaRPr lang="ru-RU"/>
        </a:p>
      </dgm:t>
    </dgm:pt>
    <dgm:pt modelId="{14B86D2C-F9B0-4FDA-BCE1-CCB9A4A2A7CD}" type="pres">
      <dgm:prSet presAssocID="{A5060DEE-29EE-4975-B4D1-6CC27ED99B9F}" presName="Name21" presStyleCnt="0"/>
      <dgm:spPr/>
    </dgm:pt>
    <dgm:pt modelId="{E9C2BE9E-5796-4CFE-9239-14B20EC7AD5C}" type="pres">
      <dgm:prSet presAssocID="{A5060DEE-29EE-4975-B4D1-6CC27ED99B9F}" presName="level2Shape" presStyleLbl="node2" presStyleIdx="0" presStyleCnt="2" custScaleX="239808" custScaleY="70991" custLinFactNeighborX="-22355" custLinFactNeighborY="2302"/>
      <dgm:spPr/>
      <dgm:t>
        <a:bodyPr/>
        <a:lstStyle/>
        <a:p>
          <a:endParaRPr lang="ru-RU"/>
        </a:p>
      </dgm:t>
    </dgm:pt>
    <dgm:pt modelId="{71089863-5818-4A43-BFC1-A3EA4456C638}" type="pres">
      <dgm:prSet presAssocID="{A5060DEE-29EE-4975-B4D1-6CC27ED99B9F}" presName="hierChild3" presStyleCnt="0"/>
      <dgm:spPr/>
    </dgm:pt>
    <dgm:pt modelId="{C68D0AF5-FB44-4A5C-9A74-BC5F82A24C6F}" type="pres">
      <dgm:prSet presAssocID="{44244BDB-09B6-45C1-918B-7AB374A1A852}" presName="Name19" presStyleLbl="parChTrans1D3" presStyleIdx="0" presStyleCnt="2"/>
      <dgm:spPr/>
      <dgm:t>
        <a:bodyPr/>
        <a:lstStyle/>
        <a:p>
          <a:endParaRPr lang="ru-RU"/>
        </a:p>
      </dgm:t>
    </dgm:pt>
    <dgm:pt modelId="{091A9A84-092B-4994-93C0-1313807FF54F}" type="pres">
      <dgm:prSet presAssocID="{869A96AD-EF1E-4BB3-B505-16F8F44247BC}" presName="Name21" presStyleCnt="0"/>
      <dgm:spPr/>
    </dgm:pt>
    <dgm:pt modelId="{7EFD7400-C0F0-4693-A39F-2DC7E6957A20}" type="pres">
      <dgm:prSet presAssocID="{869A96AD-EF1E-4BB3-B505-16F8F44247BC}" presName="level2Shape" presStyleLbl="node3" presStyleIdx="0" presStyleCnt="2" custScaleX="469713" custLinFactNeighborX="12933" custLinFactNeighborY="-2470"/>
      <dgm:spPr/>
      <dgm:t>
        <a:bodyPr/>
        <a:lstStyle/>
        <a:p>
          <a:endParaRPr lang="ru-RU"/>
        </a:p>
      </dgm:t>
    </dgm:pt>
    <dgm:pt modelId="{7D281146-DCEB-4606-BFEF-0F1E5DE008F7}" type="pres">
      <dgm:prSet presAssocID="{869A96AD-EF1E-4BB3-B505-16F8F44247BC}" presName="hierChild3" presStyleCnt="0"/>
      <dgm:spPr/>
    </dgm:pt>
    <dgm:pt modelId="{A2C6CA7F-F8FA-4910-A135-84861E0AFA00}" type="pres">
      <dgm:prSet presAssocID="{AF585A87-0A3E-425E-B6E5-60768FD403C9}" presName="Name19" presStyleLbl="parChTrans1D2" presStyleIdx="1" presStyleCnt="2"/>
      <dgm:spPr/>
      <dgm:t>
        <a:bodyPr/>
        <a:lstStyle/>
        <a:p>
          <a:endParaRPr lang="ru-RU"/>
        </a:p>
      </dgm:t>
    </dgm:pt>
    <dgm:pt modelId="{82C9BF13-4843-483D-B54C-DED691BE22B4}" type="pres">
      <dgm:prSet presAssocID="{A5FB6F33-B06F-4A9A-B031-99A7F05504C8}" presName="Name21" presStyleCnt="0"/>
      <dgm:spPr/>
    </dgm:pt>
    <dgm:pt modelId="{6E186594-3B36-4FBC-BC41-3F0ABE64F3CD}" type="pres">
      <dgm:prSet presAssocID="{A5FB6F33-B06F-4A9A-B031-99A7F05504C8}" presName="level2Shape" presStyleLbl="node2" presStyleIdx="1" presStyleCnt="2" custScaleX="285828" custScaleY="70283" custLinFactNeighborX="30257" custLinFactNeighborY="2302"/>
      <dgm:spPr/>
      <dgm:t>
        <a:bodyPr/>
        <a:lstStyle/>
        <a:p>
          <a:endParaRPr lang="ru-RU"/>
        </a:p>
      </dgm:t>
    </dgm:pt>
    <dgm:pt modelId="{10E95CDD-3FC9-4FF9-A5CB-6E417ED02B68}" type="pres">
      <dgm:prSet presAssocID="{A5FB6F33-B06F-4A9A-B031-99A7F05504C8}" presName="hierChild3" presStyleCnt="0"/>
      <dgm:spPr/>
    </dgm:pt>
    <dgm:pt modelId="{BD345C72-D9E3-465F-9C0A-33F98E11E9E1}" type="pres">
      <dgm:prSet presAssocID="{0516ABC4-0181-4FE1-8E8C-32548C1BC678}" presName="Name19" presStyleLbl="parChTrans1D3" presStyleIdx="1" presStyleCnt="2"/>
      <dgm:spPr/>
      <dgm:t>
        <a:bodyPr/>
        <a:lstStyle/>
        <a:p>
          <a:endParaRPr lang="ru-RU"/>
        </a:p>
      </dgm:t>
    </dgm:pt>
    <dgm:pt modelId="{42A728FC-E70B-4A5C-A8CA-E5BCB741061A}" type="pres">
      <dgm:prSet presAssocID="{925DAA8F-B92C-4FD0-B915-771BB3A9EDFF}" presName="Name21" presStyleCnt="0"/>
      <dgm:spPr/>
    </dgm:pt>
    <dgm:pt modelId="{EFC1B95A-BD26-4A18-BFA2-6A3404B9CEE2}" type="pres">
      <dgm:prSet presAssocID="{925DAA8F-B92C-4FD0-B915-771BB3A9EDFF}" presName="level2Shape" presStyleLbl="node3" presStyleIdx="1" presStyleCnt="2" custScaleX="437868"/>
      <dgm:spPr/>
      <dgm:t>
        <a:bodyPr/>
        <a:lstStyle/>
        <a:p>
          <a:endParaRPr lang="ru-RU"/>
        </a:p>
      </dgm:t>
    </dgm:pt>
    <dgm:pt modelId="{0913A853-50F4-43B5-BAE8-C8A50BEBE79B}" type="pres">
      <dgm:prSet presAssocID="{925DAA8F-B92C-4FD0-B915-771BB3A9EDFF}" presName="hierChild3" presStyleCnt="0"/>
      <dgm:spPr/>
    </dgm:pt>
    <dgm:pt modelId="{6026D8AB-FFDC-40A2-8012-0182FA4277AC}" type="pres">
      <dgm:prSet presAssocID="{7C5E9921-4B22-45B0-A810-65E016D4F957}" presName="bgShapesFlow" presStyleCnt="0"/>
      <dgm:spPr/>
    </dgm:pt>
  </dgm:ptLst>
  <dgm:cxnLst>
    <dgm:cxn modelId="{3A1E122B-4552-425E-A02C-AF67B9F7FE90}" type="presOf" srcId="{925DAA8F-B92C-4FD0-B915-771BB3A9EDFF}" destId="{EFC1B95A-BD26-4A18-BFA2-6A3404B9CEE2}" srcOrd="0" destOrd="0" presId="urn:microsoft.com/office/officeart/2005/8/layout/hierarchy6"/>
    <dgm:cxn modelId="{69F53CA1-407F-4093-AC84-D2B73EC71F92}" srcId="{E8E14F70-4D04-4110-A0EA-3CE977B869F5}" destId="{A5FB6F33-B06F-4A9A-B031-99A7F05504C8}" srcOrd="1" destOrd="0" parTransId="{AF585A87-0A3E-425E-B6E5-60768FD403C9}" sibTransId="{B349C97C-C1DA-49A1-980A-3D2A2C06C21E}"/>
    <dgm:cxn modelId="{BE660105-7FC4-457E-B0E1-30A2AB73304D}" type="presOf" srcId="{44244BDB-09B6-45C1-918B-7AB374A1A852}" destId="{C68D0AF5-FB44-4A5C-9A74-BC5F82A24C6F}" srcOrd="0" destOrd="0" presId="urn:microsoft.com/office/officeart/2005/8/layout/hierarchy6"/>
    <dgm:cxn modelId="{D4B76693-F988-4563-8644-091B784BC6DA}" srcId="{A5060DEE-29EE-4975-B4D1-6CC27ED99B9F}" destId="{869A96AD-EF1E-4BB3-B505-16F8F44247BC}" srcOrd="0" destOrd="0" parTransId="{44244BDB-09B6-45C1-918B-7AB374A1A852}" sibTransId="{423D3DB7-10C6-436D-BC7B-9AFF0B4D7D73}"/>
    <dgm:cxn modelId="{448D131E-24ED-4FA7-B3D0-20E2929C809C}" type="presOf" srcId="{A5FB6F33-B06F-4A9A-B031-99A7F05504C8}" destId="{6E186594-3B36-4FBC-BC41-3F0ABE64F3CD}" srcOrd="0" destOrd="0" presId="urn:microsoft.com/office/officeart/2005/8/layout/hierarchy6"/>
    <dgm:cxn modelId="{F6A20911-3B15-48C7-BF3E-A861097D2E14}" srcId="{7C5E9921-4B22-45B0-A810-65E016D4F957}" destId="{E8E14F70-4D04-4110-A0EA-3CE977B869F5}" srcOrd="0" destOrd="0" parTransId="{7E87E746-CA45-461A-94FD-79854A50756A}" sibTransId="{4C4E1D55-BB70-49B2-AEF8-29269AF2F78E}"/>
    <dgm:cxn modelId="{7B4376C0-07EA-453E-9CD0-D8C2E5F76FA9}" type="presOf" srcId="{A5060DEE-29EE-4975-B4D1-6CC27ED99B9F}" destId="{E9C2BE9E-5796-4CFE-9239-14B20EC7AD5C}" srcOrd="0" destOrd="0" presId="urn:microsoft.com/office/officeart/2005/8/layout/hierarchy6"/>
    <dgm:cxn modelId="{262CDD9F-1C24-4424-BD76-5BCAE1615B85}" srcId="{A5FB6F33-B06F-4A9A-B031-99A7F05504C8}" destId="{925DAA8F-B92C-4FD0-B915-771BB3A9EDFF}" srcOrd="0" destOrd="0" parTransId="{0516ABC4-0181-4FE1-8E8C-32548C1BC678}" sibTransId="{44FD20AE-B5DD-4ADB-9699-9B79F1E6D691}"/>
    <dgm:cxn modelId="{642A9D15-8272-49F0-BBAA-E7B2FA0F6557}" type="presOf" srcId="{7C5E9921-4B22-45B0-A810-65E016D4F957}" destId="{BA0D72B7-CD98-4B11-B72A-370854EA2571}" srcOrd="0" destOrd="0" presId="urn:microsoft.com/office/officeart/2005/8/layout/hierarchy6"/>
    <dgm:cxn modelId="{386AC437-E86B-473A-954C-0606F6EE10C9}" type="presOf" srcId="{E8E14F70-4D04-4110-A0EA-3CE977B869F5}" destId="{8E12BAED-66F1-4CD9-AD49-433DD2D54596}" srcOrd="0" destOrd="0" presId="urn:microsoft.com/office/officeart/2005/8/layout/hierarchy6"/>
    <dgm:cxn modelId="{6EA3E645-FEE3-48A4-9B0B-A908AF1C08FF}" type="presOf" srcId="{0516ABC4-0181-4FE1-8E8C-32548C1BC678}" destId="{BD345C72-D9E3-465F-9C0A-33F98E11E9E1}" srcOrd="0" destOrd="0" presId="urn:microsoft.com/office/officeart/2005/8/layout/hierarchy6"/>
    <dgm:cxn modelId="{09375C6A-09D5-45EB-92AA-627DFF931FCF}" type="presOf" srcId="{4F664C3D-14A7-48E8-9F18-3CB3F78AE67A}" destId="{0462B2EE-397E-4AE0-B9C7-E8A19B0EB3E8}" srcOrd="0" destOrd="0" presId="urn:microsoft.com/office/officeart/2005/8/layout/hierarchy6"/>
    <dgm:cxn modelId="{368A13D3-7618-4C95-B721-48BA805F9CBB}" type="presOf" srcId="{869A96AD-EF1E-4BB3-B505-16F8F44247BC}" destId="{7EFD7400-C0F0-4693-A39F-2DC7E6957A20}" srcOrd="0" destOrd="0" presId="urn:microsoft.com/office/officeart/2005/8/layout/hierarchy6"/>
    <dgm:cxn modelId="{9DD0AF79-67AE-4DDF-BDAD-6F5F673A22DC}" srcId="{E8E14F70-4D04-4110-A0EA-3CE977B869F5}" destId="{A5060DEE-29EE-4975-B4D1-6CC27ED99B9F}" srcOrd="0" destOrd="0" parTransId="{4F664C3D-14A7-48E8-9F18-3CB3F78AE67A}" sibTransId="{09363B0A-B506-45B7-8810-61D024F51763}"/>
    <dgm:cxn modelId="{34BBF266-ACB6-4DC6-ABA9-24AAAD7F8193}" type="presOf" srcId="{AF585A87-0A3E-425E-B6E5-60768FD403C9}" destId="{A2C6CA7F-F8FA-4910-A135-84861E0AFA00}" srcOrd="0" destOrd="0" presId="urn:microsoft.com/office/officeart/2005/8/layout/hierarchy6"/>
    <dgm:cxn modelId="{4F2822B8-0C0B-4B46-AD6B-6130396F7B1B}" type="presParOf" srcId="{BA0D72B7-CD98-4B11-B72A-370854EA2571}" destId="{8CBCBDA7-FE71-4820-9741-0F78525A9FE0}" srcOrd="0" destOrd="0" presId="urn:microsoft.com/office/officeart/2005/8/layout/hierarchy6"/>
    <dgm:cxn modelId="{E090EAB0-F66B-4CCF-963E-C7AAB804386B}" type="presParOf" srcId="{8CBCBDA7-FE71-4820-9741-0F78525A9FE0}" destId="{5E73248B-6C9D-4D08-AA3B-74267BC0212F}" srcOrd="0" destOrd="0" presId="urn:microsoft.com/office/officeart/2005/8/layout/hierarchy6"/>
    <dgm:cxn modelId="{F162FDFF-0726-40EC-8835-B1D083686BF3}" type="presParOf" srcId="{5E73248B-6C9D-4D08-AA3B-74267BC0212F}" destId="{3001E590-1520-497C-82FB-12528812EBD7}" srcOrd="0" destOrd="0" presId="urn:microsoft.com/office/officeart/2005/8/layout/hierarchy6"/>
    <dgm:cxn modelId="{3C716285-3E88-4F4C-AD29-838559717F4E}" type="presParOf" srcId="{3001E590-1520-497C-82FB-12528812EBD7}" destId="{8E12BAED-66F1-4CD9-AD49-433DD2D54596}" srcOrd="0" destOrd="0" presId="urn:microsoft.com/office/officeart/2005/8/layout/hierarchy6"/>
    <dgm:cxn modelId="{044E8D86-9CBC-4B71-BBDB-A051B44E64FA}" type="presParOf" srcId="{3001E590-1520-497C-82FB-12528812EBD7}" destId="{C307722A-7FC8-4ECA-BBDC-A80B2840CD1B}" srcOrd="1" destOrd="0" presId="urn:microsoft.com/office/officeart/2005/8/layout/hierarchy6"/>
    <dgm:cxn modelId="{A982390C-1219-4B15-93A5-DE6ED4087E47}" type="presParOf" srcId="{C307722A-7FC8-4ECA-BBDC-A80B2840CD1B}" destId="{0462B2EE-397E-4AE0-B9C7-E8A19B0EB3E8}" srcOrd="0" destOrd="0" presId="urn:microsoft.com/office/officeart/2005/8/layout/hierarchy6"/>
    <dgm:cxn modelId="{E920E32B-90F8-46B4-A1DF-C6B7CB00E4B6}" type="presParOf" srcId="{C307722A-7FC8-4ECA-BBDC-A80B2840CD1B}" destId="{14B86D2C-F9B0-4FDA-BCE1-CCB9A4A2A7CD}" srcOrd="1" destOrd="0" presId="urn:microsoft.com/office/officeart/2005/8/layout/hierarchy6"/>
    <dgm:cxn modelId="{8ABCAEE3-4A49-4141-8EBE-B17E59C8A334}" type="presParOf" srcId="{14B86D2C-F9B0-4FDA-BCE1-CCB9A4A2A7CD}" destId="{E9C2BE9E-5796-4CFE-9239-14B20EC7AD5C}" srcOrd="0" destOrd="0" presId="urn:microsoft.com/office/officeart/2005/8/layout/hierarchy6"/>
    <dgm:cxn modelId="{C6C25477-1F23-4EF5-A1CD-46C7AACBF33E}" type="presParOf" srcId="{14B86D2C-F9B0-4FDA-BCE1-CCB9A4A2A7CD}" destId="{71089863-5818-4A43-BFC1-A3EA4456C638}" srcOrd="1" destOrd="0" presId="urn:microsoft.com/office/officeart/2005/8/layout/hierarchy6"/>
    <dgm:cxn modelId="{1ABAE671-6DF9-4A0A-A5D7-8323487A9742}" type="presParOf" srcId="{71089863-5818-4A43-BFC1-A3EA4456C638}" destId="{C68D0AF5-FB44-4A5C-9A74-BC5F82A24C6F}" srcOrd="0" destOrd="0" presId="urn:microsoft.com/office/officeart/2005/8/layout/hierarchy6"/>
    <dgm:cxn modelId="{EBB83B90-DB74-4B0C-903A-95D8518ADBE6}" type="presParOf" srcId="{71089863-5818-4A43-BFC1-A3EA4456C638}" destId="{091A9A84-092B-4994-93C0-1313807FF54F}" srcOrd="1" destOrd="0" presId="urn:microsoft.com/office/officeart/2005/8/layout/hierarchy6"/>
    <dgm:cxn modelId="{7463CA0A-9D42-4741-9215-5E42DCE1DA0D}" type="presParOf" srcId="{091A9A84-092B-4994-93C0-1313807FF54F}" destId="{7EFD7400-C0F0-4693-A39F-2DC7E6957A20}" srcOrd="0" destOrd="0" presId="urn:microsoft.com/office/officeart/2005/8/layout/hierarchy6"/>
    <dgm:cxn modelId="{3918536E-EACC-4F51-84BC-E59006F323EC}" type="presParOf" srcId="{091A9A84-092B-4994-93C0-1313807FF54F}" destId="{7D281146-DCEB-4606-BFEF-0F1E5DE008F7}" srcOrd="1" destOrd="0" presId="urn:microsoft.com/office/officeart/2005/8/layout/hierarchy6"/>
    <dgm:cxn modelId="{0F2DF9B2-739C-43C2-8553-6752239586C7}" type="presParOf" srcId="{C307722A-7FC8-4ECA-BBDC-A80B2840CD1B}" destId="{A2C6CA7F-F8FA-4910-A135-84861E0AFA00}" srcOrd="2" destOrd="0" presId="urn:microsoft.com/office/officeart/2005/8/layout/hierarchy6"/>
    <dgm:cxn modelId="{AAC02B11-1A5F-4B10-99BD-D26645FD2888}" type="presParOf" srcId="{C307722A-7FC8-4ECA-BBDC-A80B2840CD1B}" destId="{82C9BF13-4843-483D-B54C-DED691BE22B4}" srcOrd="3" destOrd="0" presId="urn:microsoft.com/office/officeart/2005/8/layout/hierarchy6"/>
    <dgm:cxn modelId="{3841E145-BC7B-4495-B6B6-22BBC7531CFF}" type="presParOf" srcId="{82C9BF13-4843-483D-B54C-DED691BE22B4}" destId="{6E186594-3B36-4FBC-BC41-3F0ABE64F3CD}" srcOrd="0" destOrd="0" presId="urn:microsoft.com/office/officeart/2005/8/layout/hierarchy6"/>
    <dgm:cxn modelId="{FBBD6D57-55F6-4DEB-92EA-3F7A750707D7}" type="presParOf" srcId="{82C9BF13-4843-483D-B54C-DED691BE22B4}" destId="{10E95CDD-3FC9-4FF9-A5CB-6E417ED02B68}" srcOrd="1" destOrd="0" presId="urn:microsoft.com/office/officeart/2005/8/layout/hierarchy6"/>
    <dgm:cxn modelId="{0F84A6B2-81D9-41F9-8571-340EA86D4FDD}" type="presParOf" srcId="{10E95CDD-3FC9-4FF9-A5CB-6E417ED02B68}" destId="{BD345C72-D9E3-465F-9C0A-33F98E11E9E1}" srcOrd="0" destOrd="0" presId="urn:microsoft.com/office/officeart/2005/8/layout/hierarchy6"/>
    <dgm:cxn modelId="{A6729CD0-146F-44FD-B6C7-DD2DE4671D5F}" type="presParOf" srcId="{10E95CDD-3FC9-4FF9-A5CB-6E417ED02B68}" destId="{42A728FC-E70B-4A5C-A8CA-E5BCB741061A}" srcOrd="1" destOrd="0" presId="urn:microsoft.com/office/officeart/2005/8/layout/hierarchy6"/>
    <dgm:cxn modelId="{6E9E8BBA-19BA-4F8D-A718-210F761C6413}" type="presParOf" srcId="{42A728FC-E70B-4A5C-A8CA-E5BCB741061A}" destId="{EFC1B95A-BD26-4A18-BFA2-6A3404B9CEE2}" srcOrd="0" destOrd="0" presId="urn:microsoft.com/office/officeart/2005/8/layout/hierarchy6"/>
    <dgm:cxn modelId="{2A8C4632-EAB5-49EC-AC09-46721A9B8672}" type="presParOf" srcId="{42A728FC-E70B-4A5C-A8CA-E5BCB741061A}" destId="{0913A853-50F4-43B5-BAE8-C8A50BEBE79B}" srcOrd="1" destOrd="0" presId="urn:microsoft.com/office/officeart/2005/8/layout/hierarchy6"/>
    <dgm:cxn modelId="{5E5DEA96-EF54-4019-8956-012352F23F00}" type="presParOf" srcId="{BA0D72B7-CD98-4B11-B72A-370854EA2571}" destId="{6026D8AB-FFDC-40A2-8012-0182FA4277AC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FE7B5B-E1E8-476F-BAB5-40741EEFB1B6}">
      <dsp:nvSpPr>
        <dsp:cNvPr id="0" name=""/>
        <dsp:cNvSpPr/>
      </dsp:nvSpPr>
      <dsp:spPr>
        <a:xfrm>
          <a:off x="611" y="399"/>
          <a:ext cx="8142709" cy="70407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i="1" kern="1200" dirty="0" smtClean="0"/>
            <a:t>107</a:t>
          </a:r>
          <a:r>
            <a:rPr lang="ru-RU" sz="3100" kern="1200" dirty="0" smtClean="0"/>
            <a:t> объектов</a:t>
          </a:r>
          <a:endParaRPr lang="ru-RU" sz="3100" kern="1200" dirty="0"/>
        </a:p>
      </dsp:txBody>
      <dsp:txXfrm>
        <a:off x="21233" y="21021"/>
        <a:ext cx="8101465" cy="662827"/>
      </dsp:txXfrm>
    </dsp:sp>
    <dsp:sp modelId="{2B5B03D6-9101-4CE3-BBBD-9580DDCB2D45}">
      <dsp:nvSpPr>
        <dsp:cNvPr id="0" name=""/>
        <dsp:cNvSpPr/>
      </dsp:nvSpPr>
      <dsp:spPr>
        <a:xfrm>
          <a:off x="8559" y="862354"/>
          <a:ext cx="4699019" cy="114862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28 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отдельно стоящие</a:t>
          </a:r>
          <a:endParaRPr lang="ru-RU" sz="2700" b="1" kern="1200" dirty="0"/>
        </a:p>
      </dsp:txBody>
      <dsp:txXfrm>
        <a:off x="42201" y="895996"/>
        <a:ext cx="4631735" cy="1081338"/>
      </dsp:txXfrm>
    </dsp:sp>
    <dsp:sp modelId="{1B7C14E0-B7F4-4610-9DF8-91CA43A55E91}">
      <dsp:nvSpPr>
        <dsp:cNvPr id="0" name=""/>
        <dsp:cNvSpPr/>
      </dsp:nvSpPr>
      <dsp:spPr>
        <a:xfrm>
          <a:off x="8559" y="2168861"/>
          <a:ext cx="4699019" cy="114862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79 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встроено-пристроенные</a:t>
          </a:r>
          <a:endParaRPr lang="ru-RU" sz="2700" b="1" kern="1200" dirty="0"/>
        </a:p>
      </dsp:txBody>
      <dsp:txXfrm>
        <a:off x="42201" y="2202503"/>
        <a:ext cx="4631735" cy="1081338"/>
      </dsp:txXfrm>
    </dsp:sp>
    <dsp:sp modelId="{378A27E9-B3E7-4DF7-AA9C-366184B50BA4}">
      <dsp:nvSpPr>
        <dsp:cNvPr id="0" name=""/>
        <dsp:cNvSpPr/>
      </dsp:nvSpPr>
      <dsp:spPr>
        <a:xfrm>
          <a:off x="5110855" y="869088"/>
          <a:ext cx="3033076" cy="2448795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113775,6 кв.м.</a:t>
          </a:r>
          <a:endParaRPr lang="ru-RU" sz="4000" b="1" kern="1200" dirty="0"/>
        </a:p>
      </dsp:txBody>
      <dsp:txXfrm>
        <a:off x="5182578" y="940811"/>
        <a:ext cx="2889630" cy="23053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12BAED-66F1-4CD9-AD49-433DD2D54596}">
      <dsp:nvSpPr>
        <dsp:cNvPr id="0" name=""/>
        <dsp:cNvSpPr/>
      </dsp:nvSpPr>
      <dsp:spPr>
        <a:xfrm>
          <a:off x="3303623" y="20172"/>
          <a:ext cx="2208085" cy="53804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Мощность </a:t>
          </a:r>
          <a:endParaRPr lang="ru-RU" sz="1800" b="1" kern="1200" dirty="0"/>
        </a:p>
      </dsp:txBody>
      <dsp:txXfrm>
        <a:off x="3319382" y="35931"/>
        <a:ext cx="2176567" cy="506524"/>
      </dsp:txXfrm>
    </dsp:sp>
    <dsp:sp modelId="{0462B2EE-397E-4AE0-B9C7-E8A19B0EB3E8}">
      <dsp:nvSpPr>
        <dsp:cNvPr id="0" name=""/>
        <dsp:cNvSpPr/>
      </dsp:nvSpPr>
      <dsp:spPr>
        <a:xfrm>
          <a:off x="2182145" y="558215"/>
          <a:ext cx="2225520" cy="227602"/>
        </a:xfrm>
        <a:custGeom>
          <a:avLst/>
          <a:gdLst/>
          <a:ahLst/>
          <a:cxnLst/>
          <a:rect l="0" t="0" r="0" b="0"/>
          <a:pathLst>
            <a:path>
              <a:moveTo>
                <a:pt x="2225520" y="0"/>
              </a:moveTo>
              <a:lnTo>
                <a:pt x="2225520" y="113801"/>
              </a:lnTo>
              <a:lnTo>
                <a:pt x="0" y="113801"/>
              </a:lnTo>
              <a:lnTo>
                <a:pt x="0" y="227602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2BE9E-5796-4CFE-9239-14B20EC7AD5C}">
      <dsp:nvSpPr>
        <dsp:cNvPr id="0" name=""/>
        <dsp:cNvSpPr/>
      </dsp:nvSpPr>
      <dsp:spPr>
        <a:xfrm>
          <a:off x="1214444" y="785817"/>
          <a:ext cx="1935403" cy="38196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Плановая</a:t>
          </a:r>
          <a:endParaRPr lang="ru-RU" sz="2000" b="1" kern="1200" dirty="0"/>
        </a:p>
      </dsp:txBody>
      <dsp:txXfrm>
        <a:off x="1225631" y="797004"/>
        <a:ext cx="1913029" cy="359587"/>
      </dsp:txXfrm>
    </dsp:sp>
    <dsp:sp modelId="{C68D0AF5-FB44-4A5C-9A74-BC5F82A24C6F}">
      <dsp:nvSpPr>
        <dsp:cNvPr id="0" name=""/>
        <dsp:cNvSpPr/>
      </dsp:nvSpPr>
      <dsp:spPr>
        <a:xfrm>
          <a:off x="2182145" y="1167779"/>
          <a:ext cx="284796" cy="1895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770"/>
              </a:lnTo>
              <a:lnTo>
                <a:pt x="284796" y="94770"/>
              </a:lnTo>
              <a:lnTo>
                <a:pt x="284796" y="189541"/>
              </a:lnTo>
            </a:path>
          </a:pathLst>
        </a:custGeom>
        <a:noFill/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FD7400-C0F0-4693-A39F-2DC7E6957A20}">
      <dsp:nvSpPr>
        <dsp:cNvPr id="0" name=""/>
        <dsp:cNvSpPr/>
      </dsp:nvSpPr>
      <dsp:spPr>
        <a:xfrm>
          <a:off x="571500" y="1357321"/>
          <a:ext cx="3790882" cy="53804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18946</a:t>
          </a:r>
          <a:r>
            <a:rPr lang="ru-RU" sz="1700" kern="1200" dirty="0" smtClean="0"/>
            <a:t> посещений в смену</a:t>
          </a:r>
          <a:endParaRPr lang="ru-RU" sz="1700" kern="1200" dirty="0"/>
        </a:p>
      </dsp:txBody>
      <dsp:txXfrm>
        <a:off x="587259" y="1373080"/>
        <a:ext cx="3759364" cy="506524"/>
      </dsp:txXfrm>
    </dsp:sp>
    <dsp:sp modelId="{A2C6CA7F-F8FA-4910-A135-84861E0AFA00}">
      <dsp:nvSpPr>
        <dsp:cNvPr id="0" name=""/>
        <dsp:cNvSpPr/>
      </dsp:nvSpPr>
      <dsp:spPr>
        <a:xfrm>
          <a:off x="4407666" y="558215"/>
          <a:ext cx="2103589" cy="2276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801"/>
              </a:lnTo>
              <a:lnTo>
                <a:pt x="2103589" y="113801"/>
              </a:lnTo>
              <a:lnTo>
                <a:pt x="2103589" y="227602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186594-3B36-4FBC-BC41-3F0ABE64F3CD}">
      <dsp:nvSpPr>
        <dsp:cNvPr id="0" name=""/>
        <dsp:cNvSpPr/>
      </dsp:nvSpPr>
      <dsp:spPr>
        <a:xfrm>
          <a:off x="5357848" y="785817"/>
          <a:ext cx="2306813" cy="37815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Фактическая</a:t>
          </a:r>
          <a:r>
            <a:rPr lang="ru-RU" sz="1800" b="1" kern="1200" dirty="0" smtClean="0"/>
            <a:t> </a:t>
          </a:r>
          <a:endParaRPr lang="ru-RU" sz="1800" b="1" kern="1200" dirty="0"/>
        </a:p>
      </dsp:txBody>
      <dsp:txXfrm>
        <a:off x="5368924" y="796893"/>
        <a:ext cx="2284661" cy="356000"/>
      </dsp:txXfrm>
    </dsp:sp>
    <dsp:sp modelId="{BD345C72-D9E3-465F-9C0A-33F98E11E9E1}">
      <dsp:nvSpPr>
        <dsp:cNvPr id="0" name=""/>
        <dsp:cNvSpPr/>
      </dsp:nvSpPr>
      <dsp:spPr>
        <a:xfrm>
          <a:off x="6267061" y="1163970"/>
          <a:ext cx="244193" cy="202831"/>
        </a:xfrm>
        <a:custGeom>
          <a:avLst/>
          <a:gdLst/>
          <a:ahLst/>
          <a:cxnLst/>
          <a:rect l="0" t="0" r="0" b="0"/>
          <a:pathLst>
            <a:path>
              <a:moveTo>
                <a:pt x="244193" y="0"/>
              </a:moveTo>
              <a:lnTo>
                <a:pt x="244193" y="101415"/>
              </a:lnTo>
              <a:lnTo>
                <a:pt x="0" y="101415"/>
              </a:lnTo>
              <a:lnTo>
                <a:pt x="0" y="202831"/>
              </a:lnTo>
            </a:path>
          </a:pathLst>
        </a:custGeom>
        <a:noFill/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C1B95A-BD26-4A18-BFA2-6A3404B9CEE2}">
      <dsp:nvSpPr>
        <dsp:cNvPr id="0" name=""/>
        <dsp:cNvSpPr/>
      </dsp:nvSpPr>
      <dsp:spPr>
        <a:xfrm>
          <a:off x="4500125" y="1366801"/>
          <a:ext cx="3533873" cy="53804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23634</a:t>
          </a:r>
          <a:r>
            <a:rPr lang="ru-RU" sz="1700" kern="1200" dirty="0" smtClean="0"/>
            <a:t> посещений в смену</a:t>
          </a:r>
          <a:endParaRPr lang="ru-RU" sz="1700" kern="1200" dirty="0"/>
        </a:p>
      </dsp:txBody>
      <dsp:txXfrm>
        <a:off x="4515884" y="1382560"/>
        <a:ext cx="3502355" cy="5065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1275" y="0"/>
            <a:ext cx="29448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62183F3-FE41-44B9-B25C-AFD4AC58404E}" type="datetimeFigureOut">
              <a:rPr lang="ru-RU"/>
              <a:pPr>
                <a:defRPr/>
              </a:pPr>
              <a:t>18.10.2013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4813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1275" y="9378950"/>
            <a:ext cx="2944813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B88C94E-A083-4D42-8B12-95F1371167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204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48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7F96A2F-D45F-4C47-8B39-16746C2FF9DE}" type="datetimeFigureOut">
              <a:rPr lang="ru-RU"/>
              <a:pPr>
                <a:defRPr/>
              </a:pPr>
              <a:t>18.10.2013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4813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275" y="9378950"/>
            <a:ext cx="2944813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F7D5C57-DDFB-465B-BD31-4F8D3A5EB0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1209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21F0D0C-1C10-478E-B584-2F9294881DF6}" type="slidenum">
              <a:rPr lang="ru-RU" altLang="ru-RU" smtClean="0"/>
              <a:pPr eaLnBrk="1" hangingPunct="1"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9341E78-F33F-41EC-85D9-CF3F32B0E0F1}" type="slidenum">
              <a:rPr lang="ru-RU" altLang="ru-RU" smtClean="0"/>
              <a:pPr eaLnBrk="1" hangingPunct="1"/>
              <a:t>14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CEDE9BB-00D5-4C8B-988C-24FAAB9DE6DC}" type="slidenum">
              <a:rPr lang="ru-RU" altLang="ru-RU" smtClean="0"/>
              <a:pPr eaLnBrk="1" hangingPunct="1"/>
              <a:t>15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3012" name="Номер слайда 3"/>
          <p:cNvSpPr txBox="1">
            <a:spLocks noGrp="1"/>
          </p:cNvSpPr>
          <p:nvPr/>
        </p:nvSpPr>
        <p:spPr bwMode="auto">
          <a:xfrm>
            <a:off x="3851275" y="9378950"/>
            <a:ext cx="294481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62A0CDA5-4F07-4503-AE96-E2E7DBFC16BF}" type="slidenum">
              <a:rPr lang="ru-RU" altLang="ru-RU" sz="1200"/>
              <a:pPr algn="r" eaLnBrk="1" hangingPunct="1"/>
              <a:t>16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4036" name="Номер слайда 3"/>
          <p:cNvSpPr txBox="1">
            <a:spLocks noGrp="1"/>
          </p:cNvSpPr>
          <p:nvPr/>
        </p:nvSpPr>
        <p:spPr bwMode="auto">
          <a:xfrm>
            <a:off x="3851275" y="9378950"/>
            <a:ext cx="294481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F75260AC-5A79-400C-966C-A76E426ADC92}" type="slidenum">
              <a:rPr lang="ru-RU" altLang="ru-RU" sz="1200"/>
              <a:pPr algn="r" eaLnBrk="1" hangingPunct="1"/>
              <a:t>17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5060" name="Номер слайда 3"/>
          <p:cNvSpPr txBox="1">
            <a:spLocks noGrp="1"/>
          </p:cNvSpPr>
          <p:nvPr/>
        </p:nvSpPr>
        <p:spPr bwMode="auto">
          <a:xfrm>
            <a:off x="3851275" y="9378950"/>
            <a:ext cx="294481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39D4E45-0FA3-4D9F-BCD2-A8B4DCFDBE85}" type="slidenum">
              <a:rPr lang="ru-RU" altLang="ru-RU" sz="1200"/>
              <a:pPr algn="r" eaLnBrk="1" hangingPunct="1"/>
              <a:t>18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6084" name="Номер слайда 3"/>
          <p:cNvSpPr txBox="1">
            <a:spLocks noGrp="1"/>
          </p:cNvSpPr>
          <p:nvPr/>
        </p:nvSpPr>
        <p:spPr bwMode="auto">
          <a:xfrm>
            <a:off x="3851275" y="9378950"/>
            <a:ext cx="294481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332CDF3F-A4FA-40B2-8C91-1DE308FA804D}" type="slidenum">
              <a:rPr lang="ru-RU" altLang="ru-RU" sz="1200"/>
              <a:pPr algn="r" eaLnBrk="1" hangingPunct="1"/>
              <a:t>19</a:t>
            </a:fld>
            <a:endParaRPr lang="ru-RU" altLang="ru-RU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508C11B-6EE5-482E-BD04-D880B42A3094}" type="slidenum">
              <a:rPr lang="ru-RU" altLang="ru-RU" smtClean="0"/>
              <a:pPr eaLnBrk="1" hangingPunct="1"/>
              <a:t>20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E56EBC3-9170-4B8A-91C6-799D611E256B}" type="slidenum">
              <a:rPr lang="ru-RU" altLang="ru-RU" smtClean="0"/>
              <a:pPr eaLnBrk="1" hangingPunct="1"/>
              <a:t>21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3459153-D04B-4049-B2D6-0580BAB63804}" type="slidenum">
              <a:rPr lang="ru-RU" altLang="ru-RU" smtClean="0"/>
              <a:pPr eaLnBrk="1" hangingPunct="1"/>
              <a:t>23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3B5F027-438E-48F2-9D94-6B864EA3B136}" type="slidenum">
              <a:rPr lang="ru-RU" altLang="ru-RU" smtClean="0"/>
              <a:pPr eaLnBrk="1" hangingPunct="1"/>
              <a:t>24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F6B291F-8D74-4C93-96AB-D58EE61A4BD8}" type="slidenum">
              <a:rPr lang="ru-RU" altLang="ru-RU" smtClean="0"/>
              <a:pPr eaLnBrk="1" hangingPunct="1"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B15DF68-5EC1-44E8-993B-5D6E30721FA9}" type="slidenum">
              <a:rPr lang="ru-RU" altLang="ru-RU" smtClean="0"/>
              <a:pPr eaLnBrk="1" hangingPunct="1"/>
              <a:t>25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69FB676-C946-4446-8F0C-462DD271CBE8}" type="slidenum">
              <a:rPr lang="ru-RU" altLang="ru-RU" smtClean="0"/>
              <a:pPr eaLnBrk="1" hangingPunct="1"/>
              <a:t>26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3A7C7F1-17BC-4B2F-98D6-22841A171987}" type="slidenum">
              <a:rPr lang="ru-RU" altLang="ru-RU" smtClean="0"/>
              <a:pPr eaLnBrk="1" hangingPunct="1"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7EC28A5-D9A6-4380-8787-A52862E7DAEB}" type="slidenum">
              <a:rPr lang="ru-RU" altLang="ru-RU" smtClean="0"/>
              <a:pPr eaLnBrk="1" hangingPunct="1"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9FBD715-36B2-4731-AD1F-13ED6E4FDED2}" type="slidenum">
              <a:rPr lang="ru-RU" altLang="ru-RU" smtClean="0"/>
              <a:pPr eaLnBrk="1" hangingPunct="1"/>
              <a:t>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EB8453A-48A3-49A9-B264-06BF6F97FA30}" type="slidenum">
              <a:rPr lang="ru-RU" altLang="ru-RU" smtClean="0"/>
              <a:pPr eaLnBrk="1" hangingPunct="1"/>
              <a:t>10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B73EDA2-7B3C-4C9E-9911-A6D502585A68}" type="slidenum">
              <a:rPr lang="ru-RU" altLang="ru-RU" smtClean="0"/>
              <a:pPr eaLnBrk="1" hangingPunct="1"/>
              <a:t>11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AD8A2C0-CA4C-40F3-A4F1-CD7543942CB5}" type="slidenum">
              <a:rPr lang="ru-RU" altLang="ru-RU" smtClean="0"/>
              <a:pPr eaLnBrk="1" hangingPunct="1"/>
              <a:t>12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5D7D787-FE44-47F3-8FC2-AD299289EE23}" type="slidenum">
              <a:rPr lang="ru-RU" altLang="ru-RU" smtClean="0"/>
              <a:pPr eaLnBrk="1" hangingPunct="1"/>
              <a:t>13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6FBD2-3995-4193-97E4-B4F93F12C976}" type="datetime1">
              <a:rPr lang="ru-RU"/>
              <a:pPr>
                <a:defRPr/>
              </a:pPr>
              <a:t>18.10.2013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A621C-C373-4307-A886-1B7DDD7CF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881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DE400-04F1-43F3-9BCF-C2F4BB91194B}" type="datetime1">
              <a:rPr lang="ru-RU"/>
              <a:pPr>
                <a:defRPr/>
              </a:pPr>
              <a:t>18.10.2013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7CFD7-E151-4B01-9BD1-2E197882F1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374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9785F-2DBB-41CA-B888-AEE28D120CBD}" type="datetime1">
              <a:rPr lang="ru-RU"/>
              <a:pPr>
                <a:defRPr/>
              </a:pPr>
              <a:t>18.10.2013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E5A33-F086-4920-89CD-E0D3933F46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654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6DC71-2059-4630-A438-CF23B5479840}" type="datetime1">
              <a:rPr lang="ru-RU"/>
              <a:pPr>
                <a:defRPr/>
              </a:pPr>
              <a:t>18.10.2013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05619-3DCD-4F58-A0F7-DEA0CA1734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115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E62C3-6EF7-4D8F-BC69-1D3DE07AC774}" type="datetime1">
              <a:rPr lang="ru-RU"/>
              <a:pPr>
                <a:defRPr/>
              </a:pPr>
              <a:t>18.10.2013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074F1-1EE8-4708-8507-DED0A205AD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51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9BC835-5625-4BFF-9C01-727A3423C4BA}" type="datetime1">
              <a:rPr lang="ru-RU"/>
              <a:pPr>
                <a:defRPr/>
              </a:pPr>
              <a:t>18.10.2013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C6EED-83F6-4958-9BD4-FCE9E622DA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661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6F0F56-C7ED-4541-91AC-BCF16EEBDA11}" type="datetime1">
              <a:rPr lang="ru-RU"/>
              <a:pPr>
                <a:defRPr/>
              </a:pPr>
              <a:t>18.10.2013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BF931-09A7-4529-854A-DDE5D775D4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503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219B9-7711-4CC7-A23F-71FE8ED16C51}" type="datetime1">
              <a:rPr lang="ru-RU"/>
              <a:pPr>
                <a:defRPr/>
              </a:pPr>
              <a:t>18.10.2013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5567C0-0A06-4645-B389-687E7A0B68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121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A791F-E442-43D4-A767-88571830512A}" type="datetime1">
              <a:rPr lang="ru-RU"/>
              <a:pPr>
                <a:defRPr/>
              </a:pPr>
              <a:t>18.10.2013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B86A3-C46D-4316-9E3F-3978D77820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762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D061D1-02D6-4CA4-864C-3E12C935448F}" type="datetime1">
              <a:rPr lang="ru-RU"/>
              <a:pPr>
                <a:defRPr/>
              </a:pPr>
              <a:t>18.10.2013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78F76-4EDC-44D0-9A6E-36529E6648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011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529D0-2762-47D7-9DCD-D28C20A0CAA4}" type="datetime1">
              <a:rPr lang="ru-RU"/>
              <a:pPr>
                <a:defRPr/>
              </a:pPr>
              <a:t>18.10.2013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395AF-9308-42FC-A83D-1492CDB6D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068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BFCC64-2452-4D26-814C-3FBC180F1761}" type="datetime1">
              <a:rPr lang="ru-RU"/>
              <a:pPr>
                <a:defRPr/>
              </a:pPr>
              <a:t>18.10.2013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EA383-F177-4516-8638-A7F596DD5A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294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B3445-E928-445D-960B-B854210EE638}" type="datetime1">
              <a:rPr lang="ru-RU"/>
              <a:pPr>
                <a:defRPr/>
              </a:pPr>
              <a:t>18.10.2013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C6394-B995-4FE5-BD61-F9BDA65B7B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73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fld id="{A6EB78E3-6C67-483B-A307-ADA2749CCB3B}" type="datetime1">
              <a:rPr lang="ru-RU"/>
              <a:pPr>
                <a:defRPr/>
              </a:pPr>
              <a:t>18.10.2013</a:t>
            </a:fld>
            <a:endParaRPr lang="ru-RU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6A834C1B-2A3F-4548-B51E-AAB39233E3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emf"/><Relationship Id="rId5" Type="http://schemas.openxmlformats.org/officeDocument/2006/relationships/image" Target="../media/image26.wmf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40.emf"/><Relationship Id="rId4" Type="http://schemas.openxmlformats.org/officeDocument/2006/relationships/oleObject" Target="../embeddings/oleObject8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b/be/Kazan-universiade-opening-arena1.jpg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95288" y="1196975"/>
            <a:ext cx="8353425" cy="2808288"/>
          </a:xfrm>
        </p:spPr>
        <p:txBody>
          <a:bodyPr/>
          <a:lstStyle/>
          <a:p>
            <a:r>
              <a:rPr lang="ru-RU" altLang="ru-RU" b="1" i="1" smtClean="0">
                <a:cs typeface="Arial" charset="0"/>
              </a:rPr>
              <a:t>Стратегия развития первичной медико-санитарной помощи </a:t>
            </a:r>
            <a:br>
              <a:rPr lang="ru-RU" altLang="ru-RU" b="1" i="1" smtClean="0">
                <a:cs typeface="Arial" charset="0"/>
              </a:rPr>
            </a:br>
            <a:r>
              <a:rPr lang="ru-RU" altLang="ru-RU" b="1" i="1" smtClean="0">
                <a:cs typeface="Arial" charset="0"/>
              </a:rPr>
              <a:t>в г. Казани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8313" y="4221163"/>
            <a:ext cx="8496300" cy="12715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700" smtClean="0">
                <a:cs typeface="Arial" charset="0"/>
              </a:rPr>
              <a:t>Руководитель </a:t>
            </a:r>
          </a:p>
          <a:p>
            <a:pPr>
              <a:lnSpc>
                <a:spcPct val="80000"/>
              </a:lnSpc>
            </a:pPr>
            <a:r>
              <a:rPr lang="ru-RU" sz="2700" smtClean="0">
                <a:cs typeface="Arial" charset="0"/>
              </a:rPr>
              <a:t>Управления здравоохранения по г.Казани</a:t>
            </a:r>
          </a:p>
          <a:p>
            <a:pPr>
              <a:lnSpc>
                <a:spcPct val="80000"/>
              </a:lnSpc>
            </a:pPr>
            <a:r>
              <a:rPr lang="ru-RU" sz="2700" b="1" smtClean="0">
                <a:cs typeface="Arial" charset="0"/>
              </a:rPr>
              <a:t>Рамиль Уелович Ахметов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i="1" dirty="0" smtClean="0"/>
              <a:t>Молодые специалисты (чел.)</a:t>
            </a:r>
            <a:endParaRPr lang="ru-RU" b="1" i="1" dirty="0"/>
          </a:p>
        </p:txBody>
      </p:sp>
      <p:graphicFrame>
        <p:nvGraphicFramePr>
          <p:cNvPr id="11267" name="Object 20"/>
          <p:cNvGraphicFramePr>
            <a:graphicFrameLocks noGrp="1" noChangeAspect="1"/>
          </p:cNvGraphicFramePr>
          <p:nvPr>
            <p:ph idx="1"/>
          </p:nvPr>
        </p:nvGraphicFramePr>
        <p:xfrm>
          <a:off x="134938" y="876300"/>
          <a:ext cx="8953500" cy="419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Диаграмма" r:id="rId4" imgW="6058001" imgH="2838510" progId="MSGraph.Chart.8">
                  <p:embed followColorScheme="full"/>
                </p:oleObj>
              </mc:Choice>
              <mc:Fallback>
                <p:oleObj name="Диаграмма" r:id="rId4" imgW="6058001" imgH="2838510" progId="MSGraph.Chart.8">
                  <p:embed followColorScheme="full"/>
                  <p:pic>
                    <p:nvPicPr>
                      <p:cNvPr id="0" name="Object 2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938" y="876300"/>
                        <a:ext cx="8953500" cy="419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35496" y="4986057"/>
            <a:ext cx="3348880" cy="1656184"/>
          </a:xfrm>
          <a:prstGeom prst="roundRect">
            <a:avLst/>
          </a:prstGeom>
          <a:solidFill>
            <a:srgbClr val="00B050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u="sng" dirty="0">
                <a:solidFill>
                  <a:schemeClr val="tx1"/>
                </a:solidFill>
              </a:rPr>
              <a:t>2011 год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Акушеры-гинекологи </a:t>
            </a:r>
            <a:r>
              <a:rPr lang="ru-RU" b="1" dirty="0">
                <a:solidFill>
                  <a:schemeClr val="tx1"/>
                </a:solidFill>
              </a:rPr>
              <a:t>– 4 чел.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Педиатры – 11 чел.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Терапевты – 6 чел.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89412" y="4974904"/>
            <a:ext cx="2736304" cy="1683944"/>
          </a:xfrm>
          <a:prstGeom prst="roundRect">
            <a:avLst/>
          </a:prstGeom>
          <a:solidFill>
            <a:srgbClr val="00B050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u="sng" dirty="0">
                <a:solidFill>
                  <a:schemeClr val="tx1"/>
                </a:solidFill>
              </a:rPr>
              <a:t>2012 год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ВОП – 3 чел.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Педиатры – 5 чел.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Терапевты – 15 чел.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Стоматологи – 11 чел.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00856" y="4964392"/>
            <a:ext cx="2736304" cy="1704968"/>
          </a:xfrm>
          <a:prstGeom prst="roundRect">
            <a:avLst/>
          </a:prstGeom>
          <a:solidFill>
            <a:srgbClr val="00B050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u="sng" dirty="0">
                <a:solidFill>
                  <a:schemeClr val="tx1"/>
                </a:solidFill>
              </a:rPr>
              <a:t>2013 год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Терапевты – 10 чел.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Педиатрия – 7 чел.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Травматологи – 3 чел.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2292" name="Picture 2" descr="https://doc.tatar.ru/file/5113be166a4fd8.96459796.jpg?DNSID=58c86a2cb4d2ab7247abb34f2e0117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225"/>
            <a:ext cx="4700588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4" descr="https://doc.tatar.ru/file/5113be166b2566.92069575.jpg?DNSID=58c86a2cb4d2ab7247abb34f2e011790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0588" y="0"/>
            <a:ext cx="4443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107950" y="188913"/>
            <a:ext cx="8785225" cy="792162"/>
          </a:xfrm>
        </p:spPr>
        <p:txBody>
          <a:bodyPr/>
          <a:lstStyle/>
          <a:p>
            <a:r>
              <a:rPr lang="ru-RU" altLang="ru-RU" sz="3200" b="1" i="1" smtClean="0"/>
              <a:t>Освобождающиеся объекты здравоохранения</a:t>
            </a:r>
          </a:p>
        </p:txBody>
      </p:sp>
      <p:graphicFrame>
        <p:nvGraphicFramePr>
          <p:cNvPr id="107609" name="Group 89"/>
          <p:cNvGraphicFramePr>
            <a:graphicFrameLocks noGrp="1"/>
          </p:cNvGraphicFramePr>
          <p:nvPr>
            <p:ph idx="1"/>
          </p:nvPr>
        </p:nvGraphicFramePr>
        <p:xfrm>
          <a:off x="250825" y="1100138"/>
          <a:ext cx="8785226" cy="5524502"/>
        </p:xfrm>
        <a:graphic>
          <a:graphicData uri="http://schemas.openxmlformats.org/drawingml/2006/table">
            <a:tbl>
              <a:tblPr/>
              <a:tblGrid>
                <a:gridCol w="2142299"/>
                <a:gridCol w="2394334"/>
                <a:gridCol w="2250187"/>
                <a:gridCol w="1998406"/>
              </a:tblGrid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 ЛПУ</a:t>
                      </a:r>
                    </a:p>
                  </a:txBody>
                  <a:tcPr marL="91443" marR="9144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Адрес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Тип строения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Общая площадь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кв.м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ГАУЗ «Детская городская поликлиника №4»</a:t>
                      </a:r>
                    </a:p>
                  </a:txBody>
                  <a:tcPr marL="91443" marR="9144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ул.Слободская, 25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Отдельно стоящее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656,11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6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ул.Деловая,2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встроенное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888,6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50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ГАУЗ «Городская поликлиника №6»</a:t>
                      </a:r>
                    </a:p>
                  </a:txBody>
                  <a:tcPr marL="91443" marR="9144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ул. Дружбы,10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встроенное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159,1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42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ул.Ново-Азинская,2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встроенное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1049,3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ул.Круговая, 16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встроенное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134,7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31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ГАУЗ «Городская поликлиника №20»</a:t>
                      </a:r>
                    </a:p>
                  </a:txBody>
                  <a:tcPr marL="91443" marR="9144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Ул.Закиева,20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встроенное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236,9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663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Итого</a:t>
                      </a:r>
                    </a:p>
                  </a:txBody>
                  <a:tcPr marL="91443" marR="9144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3124,7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17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4000" b="1" i="1" smtClean="0"/>
              <a:t>Характеристика объектов АПУ г.Казани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571472" y="1397000"/>
          <a:ext cx="8143932" cy="3317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285720" y="4786322"/>
          <a:ext cx="8501122" cy="1928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434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0C47404-ED1E-49A2-95B8-4A4B6D8D3B94}" type="slidenum">
              <a:rPr lang="ru-RU" altLang="ru-RU" smtClean="0"/>
              <a:pPr eaLnBrk="1" hangingPunct="1"/>
              <a:t>13</a:t>
            </a:fld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250825" y="115888"/>
            <a:ext cx="8713788" cy="936625"/>
          </a:xfrm>
        </p:spPr>
        <p:txBody>
          <a:bodyPr/>
          <a:lstStyle/>
          <a:p>
            <a:r>
              <a:rPr lang="ru-RU" altLang="ru-RU" sz="3600" b="1" i="1" smtClean="0"/>
              <a:t>Реконструкция и капитальный ремонт поликлиник</a:t>
            </a:r>
          </a:p>
        </p:txBody>
      </p:sp>
      <p:pic>
        <p:nvPicPr>
          <p:cNvPr id="52227" name="Picture 3" descr="C:\Users\Шулаев\AppData\Local\Temp\Rar$DIa0.410\Изображение 00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148829"/>
            <a:ext cx="3733228" cy="248454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53250" name="Picture 2" descr="C:\Users\Шулаев\Downloads\IMG_120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6899" y="1148829"/>
            <a:ext cx="4328665" cy="248454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6394" name="Picture 10" descr="C:\Users\Шулаев\Desktop\Documents\Итоги 2012 года\ДГП№10\DSC0573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062" y="3840501"/>
            <a:ext cx="3739677" cy="279023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4036" name="Picture 4" descr="C:\Users\Шулаев\Desktop\Documents\Итоги 2012 года\Итого 2012\21 Пол\IMG_2473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2999" y="4046604"/>
            <a:ext cx="2358232" cy="263494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244" name="Picture 4" descr="C:\Users\Шулаев\Desktop\Documents\Итоги 2012 года\ГП№2\фото гп 2 февраль 2013\DSCN0878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8728" y="4032225"/>
            <a:ext cx="2346836" cy="264932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34925" y="44450"/>
            <a:ext cx="8723313" cy="706438"/>
          </a:xfrm>
        </p:spPr>
        <p:txBody>
          <a:bodyPr/>
          <a:lstStyle/>
          <a:p>
            <a:r>
              <a:rPr lang="ru-RU" altLang="ru-RU" sz="3600" b="1" i="1" smtClean="0"/>
              <a:t>Капитальный ремонт поликлиник</a:t>
            </a:r>
          </a:p>
        </p:txBody>
      </p:sp>
      <p:pic>
        <p:nvPicPr>
          <p:cNvPr id="17412" name="Picture 10" descr="ГБ 16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4" y="3724141"/>
            <a:ext cx="4392488" cy="2918230"/>
          </a:xfrm>
          <a:effectLst>
            <a:softEdge rad="112500"/>
          </a:effectLst>
        </p:spPr>
      </p:pic>
      <p:pic>
        <p:nvPicPr>
          <p:cNvPr id="17413" name="Picture 11" descr="ЖК гп18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255" y="764704"/>
            <a:ext cx="4330714" cy="2880320"/>
          </a:xfrm>
          <a:effectLst>
            <a:softEdge rad="112500"/>
          </a:effectLst>
        </p:spPr>
      </p:pic>
      <p:pic>
        <p:nvPicPr>
          <p:cNvPr id="16389" name="Picture 8" descr="DSC0603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716338"/>
            <a:ext cx="4321175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0" descr="PA11007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836613"/>
            <a:ext cx="439261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6" name="Line 4"/>
          <p:cNvSpPr>
            <a:spLocks noChangeShapeType="1"/>
          </p:cNvSpPr>
          <p:nvPr/>
        </p:nvSpPr>
        <p:spPr bwMode="auto">
          <a:xfrm>
            <a:off x="2700338" y="1773238"/>
            <a:ext cx="3887787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50917" name="Line 5"/>
          <p:cNvSpPr>
            <a:spLocks noChangeShapeType="1"/>
          </p:cNvSpPr>
          <p:nvPr/>
        </p:nvSpPr>
        <p:spPr bwMode="auto">
          <a:xfrm>
            <a:off x="6588125" y="1773238"/>
            <a:ext cx="0" cy="3024187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50918" name="Line 6"/>
          <p:cNvSpPr>
            <a:spLocks noChangeShapeType="1"/>
          </p:cNvSpPr>
          <p:nvPr/>
        </p:nvSpPr>
        <p:spPr bwMode="auto">
          <a:xfrm flipH="1">
            <a:off x="2771775" y="4797425"/>
            <a:ext cx="381635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441" name="Прямоугольник 11"/>
          <p:cNvSpPr>
            <a:spLocks noChangeArrowheads="1"/>
          </p:cNvSpPr>
          <p:nvPr/>
        </p:nvSpPr>
        <p:spPr bwMode="auto">
          <a:xfrm>
            <a:off x="468313" y="0"/>
            <a:ext cx="8064500" cy="8302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i="1" dirty="0">
                <a:latin typeface="+mj-lt"/>
              </a:rPr>
              <a:t>Открытие детской поликлиники «</a:t>
            </a:r>
            <a:r>
              <a:rPr lang="ru-RU" altLang="ru-RU" sz="2400" b="1" i="1" dirty="0" err="1">
                <a:latin typeface="+mj-lt"/>
              </a:rPr>
              <a:t>Азино</a:t>
            </a:r>
            <a:r>
              <a:rPr lang="ru-RU" altLang="ru-RU" sz="2400" b="1" i="1" dirty="0">
                <a:latin typeface="+mj-lt"/>
              </a:rPr>
              <a:t>» в </a:t>
            </a:r>
            <a:r>
              <a:rPr lang="ru-RU" altLang="ru-RU" sz="2400" b="1" i="1" dirty="0" smtClean="0">
                <a:latin typeface="+mj-lt"/>
              </a:rPr>
              <a:t>составе ГАУЗ </a:t>
            </a:r>
            <a:r>
              <a:rPr lang="ru-RU" altLang="ru-RU" sz="2400" b="1" i="1" dirty="0">
                <a:latin typeface="+mj-lt"/>
              </a:rPr>
              <a:t>«ДРКБ МЗ РТ»</a:t>
            </a:r>
          </a:p>
        </p:txBody>
      </p:sp>
      <p:sp>
        <p:nvSpPr>
          <p:cNvPr id="17414" name="Rectangle 1"/>
          <p:cNvSpPr>
            <a:spLocks noChangeArrowheads="1"/>
          </p:cNvSpPr>
          <p:nvPr/>
        </p:nvSpPr>
        <p:spPr bwMode="auto">
          <a:xfrm>
            <a:off x="5832475" y="693738"/>
            <a:ext cx="329088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ru-RU" altLang="ru-RU" sz="2800" b="1" i="1">
                <a:latin typeface="Calibri" pitchFamily="34" charset="0"/>
              </a:rPr>
              <a:t>Общая </a:t>
            </a:r>
          </a:p>
          <a:p>
            <a:pPr algn="ctr" eaLnBrk="0" hangingPunct="0"/>
            <a:r>
              <a:rPr lang="ru-RU" altLang="ru-RU" sz="2800" b="1" i="1">
                <a:latin typeface="Calibri" pitchFamily="34" charset="0"/>
              </a:rPr>
              <a:t>площадь </a:t>
            </a:r>
          </a:p>
          <a:p>
            <a:pPr algn="ctr" eaLnBrk="0" hangingPunct="0"/>
            <a:r>
              <a:rPr lang="ru-RU" altLang="ru-RU" sz="2800" b="1" i="1">
                <a:latin typeface="Calibri" pitchFamily="34" charset="0"/>
              </a:rPr>
              <a:t>здания </a:t>
            </a:r>
          </a:p>
          <a:p>
            <a:pPr algn="ctr" eaLnBrk="0" hangingPunct="0"/>
            <a:r>
              <a:rPr lang="ru-RU" altLang="ru-RU" sz="2800" b="1" i="1">
                <a:latin typeface="Calibri" pitchFamily="34" charset="0"/>
              </a:rPr>
              <a:t>9 794,3 кв.м.</a:t>
            </a:r>
            <a:endParaRPr lang="ru-RU" altLang="ru-RU" sz="2800" b="1" i="1">
              <a:latin typeface="Calibri" pitchFamily="34" charset="0"/>
              <a:cs typeface="Arial" charset="0"/>
            </a:endParaRPr>
          </a:p>
        </p:txBody>
      </p:sp>
      <p:sp>
        <p:nvSpPr>
          <p:cNvPr id="17415" name="Rectangle 1"/>
          <p:cNvSpPr>
            <a:spLocks noChangeArrowheads="1"/>
          </p:cNvSpPr>
          <p:nvPr/>
        </p:nvSpPr>
        <p:spPr bwMode="auto">
          <a:xfrm>
            <a:off x="17463" y="4468813"/>
            <a:ext cx="90185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altLang="ru-RU" sz="2400" b="1" i="1"/>
              <a:t>Детский травматологический пункт </a:t>
            </a:r>
            <a:br>
              <a:rPr lang="ru-RU" altLang="ru-RU" sz="2400" b="1" i="1"/>
            </a:br>
            <a:r>
              <a:rPr lang="ru-RU" altLang="ru-RU" sz="2400" b="1" i="1"/>
              <a:t>на 100 тыс. детей </a:t>
            </a:r>
          </a:p>
          <a:p>
            <a:pPr algn="ctr"/>
            <a:r>
              <a:rPr lang="ru-RU" altLang="ru-RU" sz="2400" b="1" i="1"/>
              <a:t>Консультативный ортопедический центр  </a:t>
            </a:r>
          </a:p>
        </p:txBody>
      </p:sp>
      <p:pic>
        <p:nvPicPr>
          <p:cNvPr id="18450" name="Picture 18" descr="Открытие детской поликлиники «Азино». Принимает участие Президент Республики Татарстан Р.Н.Минниханов. Фото Марсель Бадыкшин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17909" y="793269"/>
            <a:ext cx="5813847" cy="374468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7417" name="Rectangle 1"/>
          <p:cNvSpPr>
            <a:spLocks noChangeArrowheads="1"/>
          </p:cNvSpPr>
          <p:nvPr/>
        </p:nvSpPr>
        <p:spPr bwMode="auto">
          <a:xfrm>
            <a:off x="47625" y="5949950"/>
            <a:ext cx="90185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altLang="ru-RU" sz="2400" b="1" i="1"/>
              <a:t>Консультации узких специалистов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6"/>
          <p:cNvSpPr txBox="1">
            <a:spLocks noGrp="1"/>
          </p:cNvSpPr>
          <p:nvPr/>
        </p:nvSpPr>
        <p:spPr bwMode="auto">
          <a:xfrm>
            <a:off x="6462713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5ADBF0AD-6B74-41C4-B00B-B3BF5FC4EFDE}" type="slidenum">
              <a:rPr lang="ru-RU" altLang="ru-RU" sz="1400"/>
              <a:pPr algn="r" eaLnBrk="1" hangingPunct="1"/>
              <a:t>17</a:t>
            </a:fld>
            <a:endParaRPr lang="ru-RU" altLang="ru-RU" sz="140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4288"/>
            <a:ext cx="9144000" cy="1325562"/>
          </a:xfrm>
        </p:spPr>
        <p:txBody>
          <a:bodyPr/>
          <a:lstStyle/>
          <a:p>
            <a:pPr eaLnBrk="1" hangingPunct="1"/>
            <a:r>
              <a:rPr lang="ru-RU" altLang="ru-RU" sz="3200" b="1" i="1" smtClean="0">
                <a:solidFill>
                  <a:schemeClr val="tx1"/>
                </a:solidFill>
              </a:rPr>
              <a:t>Оснащение медицинским оборудованием амбулаторно-поликлинических учреждений</a:t>
            </a:r>
          </a:p>
        </p:txBody>
      </p:sp>
      <p:sp>
        <p:nvSpPr>
          <p:cNvPr id="18436" name="Rectangle 7"/>
          <p:cNvSpPr>
            <a:spLocks noChangeArrowheads="1"/>
          </p:cNvSpPr>
          <p:nvPr/>
        </p:nvSpPr>
        <p:spPr bwMode="auto">
          <a:xfrm>
            <a:off x="6875463" y="1773238"/>
            <a:ext cx="1692275" cy="378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44008" y="3429000"/>
            <a:ext cx="4176712" cy="1224136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</a:rPr>
              <a:t>14 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>
                <a:solidFill>
                  <a:schemeClr val="bg1"/>
                </a:solidFill>
              </a:rPr>
              <a:t>поликлиник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41329" y="1792238"/>
            <a:ext cx="4205287" cy="1407207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100 ед. диагностического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оборудования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41329" y="4950110"/>
            <a:ext cx="4176710" cy="1224136"/>
          </a:xfrm>
          <a:prstGeom prst="rect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</a:rPr>
              <a:t>80 697,3 </a:t>
            </a:r>
            <a:br>
              <a:rPr lang="ru-RU" sz="2800" b="1" dirty="0">
                <a:solidFill>
                  <a:schemeClr val="bg1"/>
                </a:solidFill>
              </a:rPr>
            </a:br>
            <a:r>
              <a:rPr lang="ru-RU" sz="2800" b="1" dirty="0" err="1">
                <a:solidFill>
                  <a:schemeClr val="bg1"/>
                </a:solidFill>
              </a:rPr>
              <a:t>тыс.рублей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19466" name="Picture 10" descr="Посещение Президентом Татарстана Рустамом Миннихановым детской городской поликлиники N4 города Казани. фото Рустема Кадырова.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3" y="1631499"/>
            <a:ext cx="3460985" cy="2301557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9468" name="Picture 12" descr="http://www.tataram.ru/uploads/foto/553365.jpg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132680" y="4252880"/>
            <a:ext cx="3435808" cy="223386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34925" y="1412875"/>
            <a:ext cx="9109075" cy="503238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59" name="Rectangle 3"/>
          <p:cNvSpPr txBox="1">
            <a:spLocks/>
          </p:cNvSpPr>
          <p:nvPr/>
        </p:nvSpPr>
        <p:spPr bwMode="auto">
          <a:xfrm>
            <a:off x="34925" y="733425"/>
            <a:ext cx="9109075" cy="598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altLang="ru-RU" sz="2000" b="1" i="1"/>
              <a:t>Организация диагностических центров</a:t>
            </a:r>
            <a:r>
              <a:rPr lang="ru-RU" altLang="ru-RU" sz="2000"/>
              <a:t>: строительство 3-х новых и дооснащение имеющихся</a:t>
            </a:r>
          </a:p>
          <a:p>
            <a:pPr eaLnBrk="1" hangingPunct="1">
              <a:spcBef>
                <a:spcPct val="20000"/>
              </a:spcBef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altLang="ru-RU" sz="2000" b="1" i="1"/>
              <a:t>Капитальный ремонт филиалов </a:t>
            </a:r>
            <a:r>
              <a:rPr lang="ru-RU" altLang="ru-RU" sz="2000"/>
              <a:t>поликлиник и отделений врачей общей практики</a:t>
            </a:r>
          </a:p>
          <a:p>
            <a:pPr eaLnBrk="1" hangingPunct="1">
              <a:spcBef>
                <a:spcPct val="20000"/>
              </a:spcBef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altLang="ru-RU" sz="2000" b="1" i="1"/>
              <a:t>Строительство врачебных амбулаторий </a:t>
            </a:r>
            <a:r>
              <a:rPr lang="ru-RU" altLang="ru-RU" sz="2000"/>
              <a:t>и ФАП в отдаленных поселках города</a:t>
            </a:r>
          </a:p>
          <a:p>
            <a:pPr eaLnBrk="1" hangingPunct="1">
              <a:spcBef>
                <a:spcPct val="20000"/>
              </a:spcBef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altLang="ru-RU" sz="2000" b="1" i="1"/>
              <a:t>Организация офисов ВОП </a:t>
            </a:r>
            <a:r>
              <a:rPr lang="ru-RU" altLang="ru-RU" sz="2000"/>
              <a:t>для взрослого и детского населения на </a:t>
            </a:r>
            <a:r>
              <a:rPr lang="en-US" altLang="ru-RU" sz="2000"/>
              <a:t>I</a:t>
            </a:r>
            <a:r>
              <a:rPr lang="ru-RU" altLang="ru-RU" sz="2000"/>
              <a:t> этажах новостроек</a:t>
            </a:r>
          </a:p>
          <a:p>
            <a:pPr eaLnBrk="1" hangingPunct="1">
              <a:spcBef>
                <a:spcPct val="20000"/>
              </a:spcBef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altLang="ru-RU" sz="2000" b="1" i="1"/>
              <a:t>Перепланировка входной зоны, регистратуры</a:t>
            </a:r>
          </a:p>
          <a:p>
            <a:pPr eaLnBrk="1" hangingPunct="1">
              <a:spcBef>
                <a:spcPct val="20000"/>
              </a:spcBef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altLang="ru-RU" sz="2000" b="1" i="1"/>
              <a:t>Приведение внешнего вида и помещений </a:t>
            </a:r>
            <a:r>
              <a:rPr lang="ru-RU" altLang="ru-RU" sz="2000"/>
              <a:t>к единому дизайн-стандарту</a:t>
            </a:r>
          </a:p>
          <a:p>
            <a:pPr eaLnBrk="1" hangingPunct="1">
              <a:spcBef>
                <a:spcPct val="20000"/>
              </a:spcBef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altLang="ru-RU" sz="2000" b="1"/>
              <a:t>Доброжелательная атмосфера</a:t>
            </a:r>
          </a:p>
          <a:p>
            <a:pPr eaLnBrk="1" hangingPunct="1">
              <a:spcBef>
                <a:spcPct val="20000"/>
              </a:spcBef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ru-RU" altLang="ru-RU" sz="2000" b="1"/>
              <a:t>Дальнейшее развитие информационных технологий</a:t>
            </a:r>
          </a:p>
        </p:txBody>
      </p:sp>
      <p:sp>
        <p:nvSpPr>
          <p:cNvPr id="19460" name="Прямоугольник 1"/>
          <p:cNvSpPr>
            <a:spLocks noChangeArrowheads="1"/>
          </p:cNvSpPr>
          <p:nvPr/>
        </p:nvSpPr>
        <p:spPr bwMode="auto">
          <a:xfrm>
            <a:off x="34925" y="115888"/>
            <a:ext cx="885825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ru-RU" altLang="ru-RU" sz="3600" b="1" i="1">
                <a:cs typeface="Arial" charset="0"/>
              </a:rPr>
              <a:t>Направления развития АПУ г.Казани</a:t>
            </a:r>
          </a:p>
        </p:txBody>
      </p:sp>
      <p:sp>
        <p:nvSpPr>
          <p:cNvPr id="3" name="Номер слайда 2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10B5A8C-E071-480B-AE43-8CFBC08183EA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052513"/>
          </a:xfrm>
        </p:spPr>
        <p:txBody>
          <a:bodyPr/>
          <a:lstStyle/>
          <a:p>
            <a:r>
              <a:rPr lang="ru-RU" altLang="ru-RU" sz="3200" b="1" i="1" smtClean="0"/>
              <a:t>Необходимо строительство новых объектов городского здравоохранения</a:t>
            </a:r>
            <a:r>
              <a:rPr lang="ru-RU" altLang="ru-RU" sz="4000" i="1" smtClean="0"/>
              <a:t>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5068888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20484" name="Picture 4" descr="Новый рисун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196975"/>
            <a:ext cx="8713787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3" name="AutoShape 5"/>
          <p:cNvSpPr>
            <a:spLocks noChangeArrowheads="1"/>
          </p:cNvSpPr>
          <p:nvPr/>
        </p:nvSpPr>
        <p:spPr bwMode="auto">
          <a:xfrm>
            <a:off x="4067175" y="3500438"/>
            <a:ext cx="433388" cy="288925"/>
          </a:xfrm>
          <a:prstGeom prst="star5">
            <a:avLst/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3924300" y="3284538"/>
            <a:ext cx="7381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chemeClr val="accent2"/>
                </a:solidFill>
              </a:rPr>
              <a:t>ГП17</a:t>
            </a:r>
          </a:p>
        </p:txBody>
      </p:sp>
      <p:sp>
        <p:nvSpPr>
          <p:cNvPr id="83975" name="AutoShape 7"/>
          <p:cNvSpPr>
            <a:spLocks noChangeArrowheads="1"/>
          </p:cNvSpPr>
          <p:nvPr/>
        </p:nvSpPr>
        <p:spPr bwMode="auto">
          <a:xfrm rot="19643658" flipV="1">
            <a:off x="5389563" y="3113088"/>
            <a:ext cx="412750" cy="306387"/>
          </a:xfrm>
          <a:prstGeom prst="star5">
            <a:avLst/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5364163" y="2803525"/>
            <a:ext cx="6445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chemeClr val="accent2"/>
                </a:solidFill>
              </a:rPr>
              <a:t>ДП 7</a:t>
            </a:r>
          </a:p>
        </p:txBody>
      </p:sp>
      <p:sp>
        <p:nvSpPr>
          <p:cNvPr id="83977" name="AutoShape 9"/>
          <p:cNvSpPr>
            <a:spLocks noChangeArrowheads="1"/>
          </p:cNvSpPr>
          <p:nvPr/>
        </p:nvSpPr>
        <p:spPr bwMode="auto">
          <a:xfrm>
            <a:off x="6877050" y="5013325"/>
            <a:ext cx="431800" cy="287338"/>
          </a:xfrm>
          <a:prstGeom prst="star5">
            <a:avLst/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6227763" y="4892675"/>
            <a:ext cx="728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chemeClr val="accent2"/>
                </a:solidFill>
              </a:rPr>
              <a:t>ГП 21</a:t>
            </a:r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8101013" y="5229225"/>
            <a:ext cx="215900" cy="144463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400" b="1"/>
          </a:p>
        </p:txBody>
      </p:sp>
      <p:sp>
        <p:nvSpPr>
          <p:cNvPr id="20492" name="Text Box 13"/>
          <p:cNvSpPr txBox="1">
            <a:spLocks noChangeArrowheads="1"/>
          </p:cNvSpPr>
          <p:nvPr/>
        </p:nvSpPr>
        <p:spPr bwMode="auto">
          <a:xfrm>
            <a:off x="7793038" y="4868863"/>
            <a:ext cx="13509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>
                <a:solidFill>
                  <a:schemeClr val="accent2"/>
                </a:solidFill>
              </a:rPr>
              <a:t>Пос.Салмачи</a:t>
            </a:r>
          </a:p>
        </p:txBody>
      </p:sp>
      <p:sp>
        <p:nvSpPr>
          <p:cNvPr id="20493" name="Oval 14"/>
          <p:cNvSpPr>
            <a:spLocks noChangeArrowheads="1"/>
          </p:cNvSpPr>
          <p:nvPr/>
        </p:nvSpPr>
        <p:spPr bwMode="auto">
          <a:xfrm>
            <a:off x="7740650" y="4437063"/>
            <a:ext cx="215900" cy="144462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494" name="Text Box 15"/>
          <p:cNvSpPr txBox="1">
            <a:spLocks noChangeArrowheads="1"/>
          </p:cNvSpPr>
          <p:nvPr/>
        </p:nvSpPr>
        <p:spPr bwMode="auto">
          <a:xfrm>
            <a:off x="7450138" y="4149725"/>
            <a:ext cx="17986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>
                <a:solidFill>
                  <a:schemeClr val="accent2"/>
                </a:solidFill>
              </a:rPr>
              <a:t>Пос.Вознесенское</a:t>
            </a:r>
          </a:p>
        </p:txBody>
      </p:sp>
      <p:sp>
        <p:nvSpPr>
          <p:cNvPr id="20495" name="Oval 16"/>
          <p:cNvSpPr>
            <a:spLocks noChangeArrowheads="1"/>
          </p:cNvSpPr>
          <p:nvPr/>
        </p:nvSpPr>
        <p:spPr bwMode="auto">
          <a:xfrm>
            <a:off x="3059113" y="1484313"/>
            <a:ext cx="217487" cy="144462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496" name="Text Box 17"/>
          <p:cNvSpPr txBox="1">
            <a:spLocks noChangeArrowheads="1"/>
          </p:cNvSpPr>
          <p:nvPr/>
        </p:nvSpPr>
        <p:spPr bwMode="auto">
          <a:xfrm>
            <a:off x="2895600" y="1195388"/>
            <a:ext cx="1538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>
                <a:solidFill>
                  <a:schemeClr val="accent2"/>
                </a:solidFill>
              </a:rPr>
              <a:t>Пос.Сухая река</a:t>
            </a:r>
          </a:p>
        </p:txBody>
      </p:sp>
      <p:sp>
        <p:nvSpPr>
          <p:cNvPr id="20497" name="Rectangle 18"/>
          <p:cNvSpPr>
            <a:spLocks noChangeArrowheads="1"/>
          </p:cNvSpPr>
          <p:nvPr/>
        </p:nvSpPr>
        <p:spPr bwMode="auto">
          <a:xfrm>
            <a:off x="971550" y="2852738"/>
            <a:ext cx="287338" cy="144462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498" name="Text Box 19"/>
          <p:cNvSpPr txBox="1">
            <a:spLocks noChangeArrowheads="1"/>
          </p:cNvSpPr>
          <p:nvPr/>
        </p:nvSpPr>
        <p:spPr bwMode="auto">
          <a:xfrm>
            <a:off x="808038" y="2563813"/>
            <a:ext cx="10033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/>
              <a:t>«Юдино»</a:t>
            </a:r>
          </a:p>
        </p:txBody>
      </p:sp>
      <p:sp>
        <p:nvSpPr>
          <p:cNvPr id="20499" name="Rectangle 20"/>
          <p:cNvSpPr>
            <a:spLocks noChangeArrowheads="1"/>
          </p:cNvSpPr>
          <p:nvPr/>
        </p:nvSpPr>
        <p:spPr bwMode="auto">
          <a:xfrm>
            <a:off x="6300788" y="5516563"/>
            <a:ext cx="360362" cy="142875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500" name="Text Box 21"/>
          <p:cNvSpPr txBox="1">
            <a:spLocks noChangeArrowheads="1"/>
          </p:cNvSpPr>
          <p:nvPr/>
        </p:nvSpPr>
        <p:spPr bwMode="auto">
          <a:xfrm>
            <a:off x="5292725" y="5661025"/>
            <a:ext cx="19700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/>
              <a:t>«Солнечный город»</a:t>
            </a:r>
          </a:p>
        </p:txBody>
      </p:sp>
      <p:sp>
        <p:nvSpPr>
          <p:cNvPr id="20501" name="Oval 22"/>
          <p:cNvSpPr>
            <a:spLocks noChangeArrowheads="1"/>
          </p:cNvSpPr>
          <p:nvPr/>
        </p:nvSpPr>
        <p:spPr bwMode="auto">
          <a:xfrm>
            <a:off x="4716463" y="5876925"/>
            <a:ext cx="215900" cy="144463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502" name="Text Box 23"/>
          <p:cNvSpPr txBox="1">
            <a:spLocks noChangeArrowheads="1"/>
          </p:cNvSpPr>
          <p:nvPr/>
        </p:nvSpPr>
        <p:spPr bwMode="auto">
          <a:xfrm>
            <a:off x="4335463" y="5588000"/>
            <a:ext cx="11525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>
                <a:solidFill>
                  <a:schemeClr val="accent2"/>
                </a:solidFill>
              </a:rPr>
              <a:t>Пос.Отары</a:t>
            </a:r>
          </a:p>
        </p:txBody>
      </p:sp>
      <p:sp>
        <p:nvSpPr>
          <p:cNvPr id="20503" name="Rectangle 24"/>
          <p:cNvSpPr>
            <a:spLocks noChangeArrowheads="1"/>
          </p:cNvSpPr>
          <p:nvPr/>
        </p:nvSpPr>
        <p:spPr bwMode="auto">
          <a:xfrm>
            <a:off x="7092950" y="3860800"/>
            <a:ext cx="431800" cy="144463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504" name="Text Box 25"/>
          <p:cNvSpPr txBox="1">
            <a:spLocks noChangeArrowheads="1"/>
          </p:cNvSpPr>
          <p:nvPr/>
        </p:nvSpPr>
        <p:spPr bwMode="auto">
          <a:xfrm>
            <a:off x="6659563" y="3573463"/>
            <a:ext cx="18176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/>
              <a:t>«Светлая долина»</a:t>
            </a:r>
          </a:p>
        </p:txBody>
      </p:sp>
      <p:sp>
        <p:nvSpPr>
          <p:cNvPr id="20505" name="Rectangle 26"/>
          <p:cNvSpPr>
            <a:spLocks noChangeArrowheads="1"/>
          </p:cNvSpPr>
          <p:nvPr/>
        </p:nvSpPr>
        <p:spPr bwMode="auto">
          <a:xfrm>
            <a:off x="6443663" y="4149725"/>
            <a:ext cx="433387" cy="142875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506" name="Text Box 27"/>
          <p:cNvSpPr txBox="1">
            <a:spLocks noChangeArrowheads="1"/>
          </p:cNvSpPr>
          <p:nvPr/>
        </p:nvSpPr>
        <p:spPr bwMode="auto">
          <a:xfrm>
            <a:off x="5795963" y="3860800"/>
            <a:ext cx="16748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/>
              <a:t>«Казань </a:t>
            </a:r>
            <a:r>
              <a:rPr lang="en-US" altLang="ru-RU" sz="1400" b="1"/>
              <a:t>XXI </a:t>
            </a:r>
            <a:r>
              <a:rPr lang="ru-RU" altLang="ru-RU" sz="1400" b="1"/>
              <a:t>век»</a:t>
            </a:r>
          </a:p>
        </p:txBody>
      </p:sp>
      <p:sp>
        <p:nvSpPr>
          <p:cNvPr id="20507" name="Rectangle 28"/>
          <p:cNvSpPr>
            <a:spLocks noChangeArrowheads="1"/>
          </p:cNvSpPr>
          <p:nvPr/>
        </p:nvSpPr>
        <p:spPr bwMode="auto">
          <a:xfrm>
            <a:off x="3492500" y="3068638"/>
            <a:ext cx="431800" cy="144462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508" name="Text Box 29"/>
          <p:cNvSpPr txBox="1">
            <a:spLocks noChangeArrowheads="1"/>
          </p:cNvSpPr>
          <p:nvPr/>
        </p:nvSpPr>
        <p:spPr bwMode="auto">
          <a:xfrm>
            <a:off x="2700338" y="2781300"/>
            <a:ext cx="20002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/>
              <a:t>«Западное Заречье»</a:t>
            </a:r>
          </a:p>
        </p:txBody>
      </p:sp>
      <p:sp>
        <p:nvSpPr>
          <p:cNvPr id="20509" name="Text Box 30"/>
          <p:cNvSpPr txBox="1">
            <a:spLocks noChangeArrowheads="1"/>
          </p:cNvSpPr>
          <p:nvPr/>
        </p:nvSpPr>
        <p:spPr bwMode="auto">
          <a:xfrm>
            <a:off x="5508625" y="5229225"/>
            <a:ext cx="195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/>
              <a:t>«Эко парк Дубрава»</a:t>
            </a:r>
          </a:p>
        </p:txBody>
      </p:sp>
      <p:sp>
        <p:nvSpPr>
          <p:cNvPr id="20510" name="Rectangle 31"/>
          <p:cNvSpPr>
            <a:spLocks noChangeArrowheads="1"/>
          </p:cNvSpPr>
          <p:nvPr/>
        </p:nvSpPr>
        <p:spPr bwMode="auto">
          <a:xfrm>
            <a:off x="6084888" y="5943600"/>
            <a:ext cx="503237" cy="149225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511" name="Rectangle 32"/>
          <p:cNvSpPr>
            <a:spLocks noChangeArrowheads="1"/>
          </p:cNvSpPr>
          <p:nvPr/>
        </p:nvSpPr>
        <p:spPr bwMode="auto">
          <a:xfrm>
            <a:off x="7308850" y="4941888"/>
            <a:ext cx="504825" cy="144462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512" name="Text Box 33"/>
          <p:cNvSpPr txBox="1">
            <a:spLocks noChangeArrowheads="1"/>
          </p:cNvSpPr>
          <p:nvPr/>
        </p:nvSpPr>
        <p:spPr bwMode="auto">
          <a:xfrm>
            <a:off x="6588125" y="4652963"/>
            <a:ext cx="20780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/>
              <a:t>«Изумрудный город»</a:t>
            </a:r>
          </a:p>
        </p:txBody>
      </p:sp>
      <p:sp>
        <p:nvSpPr>
          <p:cNvPr id="20513" name="Rectangle 34"/>
          <p:cNvSpPr>
            <a:spLocks noChangeArrowheads="1"/>
          </p:cNvSpPr>
          <p:nvPr/>
        </p:nvSpPr>
        <p:spPr bwMode="auto">
          <a:xfrm>
            <a:off x="3492500" y="1916113"/>
            <a:ext cx="431800" cy="144462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514" name="Text Box 35"/>
          <p:cNvSpPr txBox="1">
            <a:spLocks noChangeArrowheads="1"/>
          </p:cNvSpPr>
          <p:nvPr/>
        </p:nvSpPr>
        <p:spPr bwMode="auto">
          <a:xfrm>
            <a:off x="3059113" y="1628775"/>
            <a:ext cx="12938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/>
              <a:t>«Северный»</a:t>
            </a:r>
          </a:p>
        </p:txBody>
      </p:sp>
      <p:sp>
        <p:nvSpPr>
          <p:cNvPr id="20515" name="Rectangle 36"/>
          <p:cNvSpPr>
            <a:spLocks noChangeArrowheads="1"/>
          </p:cNvSpPr>
          <p:nvPr/>
        </p:nvSpPr>
        <p:spPr bwMode="auto">
          <a:xfrm>
            <a:off x="6732588" y="4581525"/>
            <a:ext cx="504825" cy="144463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516" name="Text Box 37"/>
          <p:cNvSpPr txBox="1">
            <a:spLocks noChangeArrowheads="1"/>
          </p:cNvSpPr>
          <p:nvPr/>
        </p:nvSpPr>
        <p:spPr bwMode="auto">
          <a:xfrm>
            <a:off x="5867400" y="4292600"/>
            <a:ext cx="19700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/>
              <a:t>«Ноксинский спуск»</a:t>
            </a:r>
          </a:p>
        </p:txBody>
      </p:sp>
      <p:sp>
        <p:nvSpPr>
          <p:cNvPr id="84006" name="AutoShape 38"/>
          <p:cNvSpPr>
            <a:spLocks noChangeArrowheads="1"/>
          </p:cNvSpPr>
          <p:nvPr/>
        </p:nvSpPr>
        <p:spPr bwMode="auto">
          <a:xfrm>
            <a:off x="468313" y="4724400"/>
            <a:ext cx="431800" cy="360363"/>
          </a:xfrm>
          <a:prstGeom prst="star5">
            <a:avLst/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18" name="Text Box 39"/>
          <p:cNvSpPr txBox="1">
            <a:spLocks noChangeArrowheads="1"/>
          </p:cNvSpPr>
          <p:nvPr/>
        </p:nvSpPr>
        <p:spPr bwMode="auto">
          <a:xfrm>
            <a:off x="971550" y="4697413"/>
            <a:ext cx="3095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chemeClr val="accent2"/>
                </a:solidFill>
              </a:rPr>
              <a:t>Диагностические центры</a:t>
            </a:r>
          </a:p>
        </p:txBody>
      </p:sp>
      <p:sp>
        <p:nvSpPr>
          <p:cNvPr id="20519" name="Oval 40"/>
          <p:cNvSpPr>
            <a:spLocks noChangeArrowheads="1"/>
          </p:cNvSpPr>
          <p:nvPr/>
        </p:nvSpPr>
        <p:spPr bwMode="auto">
          <a:xfrm>
            <a:off x="468313" y="5229225"/>
            <a:ext cx="430212" cy="215900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520" name="Text Box 41"/>
          <p:cNvSpPr txBox="1">
            <a:spLocks noChangeArrowheads="1"/>
          </p:cNvSpPr>
          <p:nvPr/>
        </p:nvSpPr>
        <p:spPr bwMode="auto">
          <a:xfrm>
            <a:off x="971550" y="5129213"/>
            <a:ext cx="2736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chemeClr val="accent2"/>
                </a:solidFill>
              </a:rPr>
              <a:t>Врачебные амбулатории  и ФАПы</a:t>
            </a:r>
          </a:p>
        </p:txBody>
      </p:sp>
      <p:sp>
        <p:nvSpPr>
          <p:cNvPr id="20521" name="Rectangle 42"/>
          <p:cNvSpPr>
            <a:spLocks noChangeArrowheads="1"/>
          </p:cNvSpPr>
          <p:nvPr/>
        </p:nvSpPr>
        <p:spPr bwMode="auto">
          <a:xfrm>
            <a:off x="468313" y="6029325"/>
            <a:ext cx="431800" cy="142875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522" name="Text Box 43"/>
          <p:cNvSpPr txBox="1">
            <a:spLocks noChangeArrowheads="1"/>
          </p:cNvSpPr>
          <p:nvPr/>
        </p:nvSpPr>
        <p:spPr bwMode="auto">
          <a:xfrm>
            <a:off x="974725" y="5881688"/>
            <a:ext cx="25495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chemeClr val="tx2"/>
                </a:solidFill>
              </a:rPr>
              <a:t>Офисы ВОП</a:t>
            </a:r>
          </a:p>
          <a:p>
            <a:pPr eaLnBrk="1" hangingPunct="1"/>
            <a:r>
              <a:rPr lang="ru-RU" altLang="ru-RU" sz="1600" b="1">
                <a:solidFill>
                  <a:schemeClr val="tx2"/>
                </a:solidFill>
              </a:rPr>
              <a:t>в новостройках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-107950" y="115888"/>
            <a:ext cx="9144000" cy="1143000"/>
          </a:xfrm>
        </p:spPr>
        <p:txBody>
          <a:bodyPr/>
          <a:lstStyle/>
          <a:p>
            <a:r>
              <a:rPr lang="ru-RU" altLang="ru-RU" sz="4000" b="1" i="1" smtClean="0"/>
              <a:t>Наша цель</a:t>
            </a:r>
            <a:endParaRPr lang="ru-RU" sz="4000" smtClean="0"/>
          </a:p>
        </p:txBody>
      </p:sp>
      <p:sp>
        <p:nvSpPr>
          <p:cNvPr id="3075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0F7F965-BCCD-42DA-9893-837C8ECC958E}" type="slidenum">
              <a:rPr lang="ru-RU" smtClean="0"/>
              <a:pPr eaLnBrk="1" hangingPunct="1"/>
              <a:t>2</a:t>
            </a:fld>
            <a:endParaRPr lang="ru-RU" smtClean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8428" y="1440569"/>
            <a:ext cx="8276819" cy="4717666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FontTx/>
              <a:buChar char="-"/>
              <a:defRPr/>
            </a:pPr>
            <a:r>
              <a:rPr lang="ru-RU" sz="2400" dirty="0">
                <a:solidFill>
                  <a:schemeClr val="tx1"/>
                </a:solidFill>
              </a:rPr>
              <a:t> улучшение здоровья горожан</a:t>
            </a:r>
          </a:p>
          <a:p>
            <a:pPr algn="just">
              <a:defRPr/>
            </a:pPr>
            <a:r>
              <a:rPr lang="ru-RU" sz="2400" dirty="0">
                <a:solidFill>
                  <a:schemeClr val="tx1"/>
                </a:solidFill>
              </a:rPr>
              <a:t> </a:t>
            </a:r>
          </a:p>
          <a:p>
            <a:pPr algn="just">
              <a:buFontTx/>
              <a:buChar char="-"/>
              <a:defRPr/>
            </a:pPr>
            <a:r>
              <a:rPr lang="ru-RU" sz="2400" dirty="0">
                <a:solidFill>
                  <a:schemeClr val="tx1"/>
                </a:solidFill>
              </a:rPr>
              <a:t> снижение заболеваемости, смертности</a:t>
            </a:r>
          </a:p>
          <a:p>
            <a:pPr algn="just">
              <a:defRPr/>
            </a:pPr>
            <a:r>
              <a:rPr lang="ru-RU" sz="2400" dirty="0">
                <a:solidFill>
                  <a:schemeClr val="tx1"/>
                </a:solidFill>
              </a:rPr>
              <a:t> </a:t>
            </a:r>
          </a:p>
          <a:p>
            <a:pPr algn="just">
              <a:buFontTx/>
              <a:buChar char="-"/>
              <a:defRPr/>
            </a:pPr>
            <a:r>
              <a:rPr lang="ru-RU" sz="2400" dirty="0">
                <a:solidFill>
                  <a:schemeClr val="tx1"/>
                </a:solidFill>
              </a:rPr>
              <a:t> увеличение средней продолжительности жизни на основе дальнейшего повышения качества и доступности медицинской помощи</a:t>
            </a:r>
          </a:p>
          <a:p>
            <a:pPr algn="just">
              <a:defRPr/>
            </a:pPr>
            <a:r>
              <a:rPr lang="ru-RU" sz="2400" dirty="0">
                <a:solidFill>
                  <a:schemeClr val="tx1"/>
                </a:solidFill>
              </a:rPr>
              <a:t> </a:t>
            </a:r>
          </a:p>
          <a:p>
            <a:pPr algn="just">
              <a:buFontTx/>
              <a:buChar char="-"/>
              <a:defRPr/>
            </a:pPr>
            <a:r>
              <a:rPr lang="ru-RU" sz="2400" dirty="0">
                <a:solidFill>
                  <a:schemeClr val="tx1"/>
                </a:solidFill>
              </a:rPr>
              <a:t> усиление профилактической направленности при широком вовлечении населения в формирование здорового образа жизни</a:t>
            </a:r>
            <a:r>
              <a:rPr lang="ru-RU" altLang="ru-RU" dirty="0">
                <a:solidFill>
                  <a:schemeClr val="tx1"/>
                </a:solidFill>
              </a:rPr>
              <a:t> </a:t>
            </a:r>
            <a:endParaRPr lang="ru-RU" alt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01" name="Picture 33" descr="Картинка 27 из 115177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49" y="822580"/>
            <a:ext cx="2643163" cy="1839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99" name="Picture 31" descr="Картинка 42 из 115177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5524" y="839745"/>
            <a:ext cx="2857520" cy="1906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3" descr="C:\Program Files (x86)\Microsoft Office\MEDIA\CAGCAT10\j0205462.wmf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" y="4286250"/>
            <a:ext cx="193040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3" descr="C:\Program Files (x86)\Microsoft Office\MEDIA\CAGCAT10\j0205462.wmf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1813" y="4335463"/>
            <a:ext cx="2151062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Box 8"/>
          <p:cNvSpPr txBox="1">
            <a:spLocks noChangeArrowheads="1"/>
          </p:cNvSpPr>
          <p:nvPr/>
        </p:nvSpPr>
        <p:spPr bwMode="auto">
          <a:xfrm>
            <a:off x="2357438" y="4857750"/>
            <a:ext cx="4000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Calibri" pitchFamily="34" charset="0"/>
              </a:rPr>
              <a:t>Диагностический центр</a:t>
            </a:r>
          </a:p>
        </p:txBody>
      </p:sp>
      <p:sp>
        <p:nvSpPr>
          <p:cNvPr id="21511" name="TextBox 9"/>
          <p:cNvSpPr txBox="1">
            <a:spLocks noChangeArrowheads="1"/>
          </p:cNvSpPr>
          <p:nvPr/>
        </p:nvSpPr>
        <p:spPr bwMode="auto">
          <a:xfrm>
            <a:off x="7143750" y="6215063"/>
            <a:ext cx="1441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>
                <a:latin typeface="Calibri" pitchFamily="34" charset="0"/>
              </a:rPr>
              <a:t>Офис ВОП</a:t>
            </a:r>
          </a:p>
        </p:txBody>
      </p:sp>
      <p:sp>
        <p:nvSpPr>
          <p:cNvPr id="21512" name="TextBox 10"/>
          <p:cNvSpPr txBox="1">
            <a:spLocks noChangeArrowheads="1"/>
          </p:cNvSpPr>
          <p:nvPr/>
        </p:nvSpPr>
        <p:spPr bwMode="auto">
          <a:xfrm>
            <a:off x="323850" y="6237288"/>
            <a:ext cx="21605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/>
              <a:t>Отделение ВОП</a:t>
            </a:r>
            <a:endParaRPr lang="ru-RU" altLang="ru-RU" b="1">
              <a:latin typeface="Calibri" pitchFamily="34" charset="0"/>
            </a:endParaRPr>
          </a:p>
        </p:txBody>
      </p:sp>
      <p:sp>
        <p:nvSpPr>
          <p:cNvPr id="21513" name="TextBox 12"/>
          <p:cNvSpPr txBox="1">
            <a:spLocks noChangeArrowheads="1"/>
          </p:cNvSpPr>
          <p:nvPr/>
        </p:nvSpPr>
        <p:spPr bwMode="auto">
          <a:xfrm>
            <a:off x="6786563" y="1071563"/>
            <a:ext cx="1562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chemeClr val="bg1"/>
                </a:solidFill>
                <a:latin typeface="Calibri" pitchFamily="34" charset="0"/>
              </a:rPr>
              <a:t>ПОСЕЛОК</a:t>
            </a:r>
          </a:p>
        </p:txBody>
      </p:sp>
      <p:sp>
        <p:nvSpPr>
          <p:cNvPr id="21514" name="TextBox 13"/>
          <p:cNvSpPr txBox="1">
            <a:spLocks noChangeArrowheads="1"/>
          </p:cNvSpPr>
          <p:nvPr/>
        </p:nvSpPr>
        <p:spPr bwMode="auto">
          <a:xfrm>
            <a:off x="6286500" y="2714625"/>
            <a:ext cx="2571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/>
              <a:t>Врачебная амбулатория</a:t>
            </a:r>
            <a:endParaRPr lang="ru-RU" altLang="ru-RU" b="1">
              <a:latin typeface="Calibri" pitchFamily="34" charset="0"/>
            </a:endParaRPr>
          </a:p>
        </p:txBody>
      </p:sp>
      <p:sp>
        <p:nvSpPr>
          <p:cNvPr id="21515" name="TextBox 24"/>
          <p:cNvSpPr txBox="1">
            <a:spLocks noChangeArrowheads="1"/>
          </p:cNvSpPr>
          <p:nvPr/>
        </p:nvSpPr>
        <p:spPr bwMode="auto">
          <a:xfrm>
            <a:off x="785813" y="2714625"/>
            <a:ext cx="939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b="1"/>
              <a:t>ФАП</a:t>
            </a:r>
            <a:endParaRPr lang="ru-RU" altLang="ru-RU" sz="2000" b="1">
              <a:latin typeface="Calibri" pitchFamily="34" charset="0"/>
            </a:endParaRPr>
          </a:p>
        </p:txBody>
      </p:sp>
      <p:sp>
        <p:nvSpPr>
          <p:cNvPr id="21516" name="Rectangle 21"/>
          <p:cNvSpPr>
            <a:spLocks noGrp="1" noChangeArrowheads="1"/>
          </p:cNvSpPr>
          <p:nvPr>
            <p:ph type="title"/>
          </p:nvPr>
        </p:nvSpPr>
        <p:spPr>
          <a:xfrm>
            <a:off x="500063" y="214313"/>
            <a:ext cx="8229600" cy="571500"/>
          </a:xfrm>
        </p:spPr>
        <p:txBody>
          <a:bodyPr/>
          <a:lstStyle/>
          <a:p>
            <a:pPr eaLnBrk="1" hangingPunct="1"/>
            <a:r>
              <a:rPr lang="ru-RU" altLang="ru-RU" sz="4000" b="1" i="1" smtClean="0"/>
              <a:t>Принцип организации АПУ</a:t>
            </a:r>
          </a:p>
        </p:txBody>
      </p:sp>
      <p:sp>
        <p:nvSpPr>
          <p:cNvPr id="21517" name="TextBox 12"/>
          <p:cNvSpPr txBox="1">
            <a:spLocks noChangeArrowheads="1"/>
          </p:cNvSpPr>
          <p:nvPr/>
        </p:nvSpPr>
        <p:spPr bwMode="auto">
          <a:xfrm>
            <a:off x="714375" y="928688"/>
            <a:ext cx="1357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>
                <a:solidFill>
                  <a:schemeClr val="bg1"/>
                </a:solidFill>
                <a:latin typeface="Calibri" pitchFamily="34" charset="0"/>
              </a:rPr>
              <a:t>ПОСЕЛОК</a:t>
            </a:r>
          </a:p>
        </p:txBody>
      </p:sp>
      <p:sp>
        <p:nvSpPr>
          <p:cNvPr id="21518" name="Text Box 30"/>
          <p:cNvSpPr txBox="1">
            <a:spLocks noChangeArrowheads="1"/>
          </p:cNvSpPr>
          <p:nvPr/>
        </p:nvSpPr>
        <p:spPr bwMode="auto">
          <a:xfrm>
            <a:off x="6858000" y="4286250"/>
            <a:ext cx="19685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/>
              <a:t>Новостройки</a:t>
            </a:r>
          </a:p>
        </p:txBody>
      </p:sp>
      <p:pic>
        <p:nvPicPr>
          <p:cNvPr id="21519" name="Picture 448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88" y="2714625"/>
            <a:ext cx="2214562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0" name="Text Box 25"/>
          <p:cNvSpPr txBox="1">
            <a:spLocks noChangeArrowheads="1"/>
          </p:cNvSpPr>
          <p:nvPr/>
        </p:nvSpPr>
        <p:spPr bwMode="auto">
          <a:xfrm>
            <a:off x="285750" y="2286000"/>
            <a:ext cx="17859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400" b="1">
                <a:solidFill>
                  <a:schemeClr val="bg1"/>
                </a:solidFill>
              </a:rPr>
              <a:t>(500-1500 чел.)</a:t>
            </a:r>
          </a:p>
        </p:txBody>
      </p:sp>
      <p:sp>
        <p:nvSpPr>
          <p:cNvPr id="21521" name="Text Box 26"/>
          <p:cNvSpPr txBox="1">
            <a:spLocks noChangeArrowheads="1"/>
          </p:cNvSpPr>
          <p:nvPr/>
        </p:nvSpPr>
        <p:spPr bwMode="auto">
          <a:xfrm>
            <a:off x="6572250" y="2214563"/>
            <a:ext cx="17859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chemeClr val="bg1"/>
                </a:solidFill>
              </a:rPr>
              <a:t>(2000-6000 чел.)</a:t>
            </a:r>
          </a:p>
        </p:txBody>
      </p:sp>
      <p:sp>
        <p:nvSpPr>
          <p:cNvPr id="21522" name="Text Box 27"/>
          <p:cNvSpPr txBox="1">
            <a:spLocks noChangeArrowheads="1"/>
          </p:cNvSpPr>
          <p:nvPr/>
        </p:nvSpPr>
        <p:spPr bwMode="auto">
          <a:xfrm>
            <a:off x="900113" y="5734050"/>
            <a:ext cx="184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1200"/>
          </a:p>
        </p:txBody>
      </p:sp>
      <p:sp>
        <p:nvSpPr>
          <p:cNvPr id="21523" name="Text Box 28"/>
          <p:cNvSpPr txBox="1">
            <a:spLocks noChangeArrowheads="1"/>
          </p:cNvSpPr>
          <p:nvPr/>
        </p:nvSpPr>
        <p:spPr bwMode="auto">
          <a:xfrm>
            <a:off x="428625" y="5857875"/>
            <a:ext cx="15128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200" b="1"/>
              <a:t>(18000 взрослых)</a:t>
            </a:r>
          </a:p>
        </p:txBody>
      </p:sp>
      <p:sp>
        <p:nvSpPr>
          <p:cNvPr id="21524" name="Text Box 29"/>
          <p:cNvSpPr txBox="1">
            <a:spLocks noChangeArrowheads="1"/>
          </p:cNvSpPr>
          <p:nvPr/>
        </p:nvSpPr>
        <p:spPr bwMode="auto">
          <a:xfrm>
            <a:off x="6858000" y="5929313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200" b="1"/>
              <a:t>(6000-12000 взрослых)</a:t>
            </a:r>
          </a:p>
        </p:txBody>
      </p:sp>
      <p:sp>
        <p:nvSpPr>
          <p:cNvPr id="31" name="Двойная стрелка влево/вправо 30"/>
          <p:cNvSpPr/>
          <p:nvPr/>
        </p:nvSpPr>
        <p:spPr>
          <a:xfrm rot="2417702">
            <a:off x="5295900" y="4156075"/>
            <a:ext cx="1497013" cy="35718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Двойная стрелка влево/вправо 31"/>
          <p:cNvSpPr/>
          <p:nvPr/>
        </p:nvSpPr>
        <p:spPr>
          <a:xfrm rot="19694635">
            <a:off x="1652588" y="4249738"/>
            <a:ext cx="1577975" cy="35718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Двойная стрелка влево/вправо 32"/>
          <p:cNvSpPr/>
          <p:nvPr/>
        </p:nvSpPr>
        <p:spPr>
          <a:xfrm rot="19694255">
            <a:off x="5340350" y="3081338"/>
            <a:ext cx="1497013" cy="35718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Двойная стрелка влево/вправо 33"/>
          <p:cNvSpPr/>
          <p:nvPr/>
        </p:nvSpPr>
        <p:spPr>
          <a:xfrm rot="2417702">
            <a:off x="1795463" y="3013075"/>
            <a:ext cx="1497012" cy="35718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 sz="quarter"/>
          </p:nvPr>
        </p:nvSpPr>
        <p:spPr>
          <a:xfrm>
            <a:off x="134938" y="17463"/>
            <a:ext cx="8758237" cy="1143000"/>
          </a:xfrm>
        </p:spPr>
        <p:txBody>
          <a:bodyPr/>
          <a:lstStyle/>
          <a:p>
            <a:r>
              <a:rPr lang="ru-RU" altLang="ru-RU" sz="3200" b="1" smtClean="0"/>
              <a:t>Принцип организации АПУ на примере ГАУЗ «Городская поликлиника №8»</a:t>
            </a:r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2056034-6715-4479-9490-AC73B26306E1}" type="slidenum">
              <a:rPr lang="ru-RU" altLang="ru-RU" smtClean="0"/>
              <a:pPr eaLnBrk="1" hangingPunct="1"/>
              <a:t>21</a:t>
            </a:fld>
            <a:endParaRPr lang="ru-RU" altLang="ru-RU" smtClean="0"/>
          </a:p>
        </p:txBody>
      </p:sp>
      <p:pic>
        <p:nvPicPr>
          <p:cNvPr id="26629" name="Picture 10" descr="IMG_670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4650" y="1268760"/>
            <a:ext cx="3854754" cy="2447230"/>
          </a:xfrm>
          <a:effectLst>
            <a:softEdge rad="112500"/>
          </a:effectLst>
        </p:spPr>
      </p:pic>
      <p:pic>
        <p:nvPicPr>
          <p:cNvPr id="26632" name="Picture 13" descr="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179" y="4464367"/>
            <a:ext cx="2113930" cy="180305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6633" name="Picture 14" descr="IMG_500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79010" y="1124744"/>
            <a:ext cx="3191239" cy="2393429"/>
          </a:xfrm>
          <a:effectLst>
            <a:softEdge rad="112500"/>
          </a:effectLst>
        </p:spPr>
      </p:pic>
      <p:sp>
        <p:nvSpPr>
          <p:cNvPr id="22535" name="Text Box 15"/>
          <p:cNvSpPr txBox="1">
            <a:spLocks noChangeArrowheads="1"/>
          </p:cNvSpPr>
          <p:nvPr/>
        </p:nvSpPr>
        <p:spPr bwMode="auto">
          <a:xfrm>
            <a:off x="134938" y="3213100"/>
            <a:ext cx="3792537" cy="46196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chemeClr val="bg1"/>
                </a:solidFill>
              </a:rPr>
              <a:t>Диагностический центр</a:t>
            </a:r>
          </a:p>
        </p:txBody>
      </p:sp>
      <p:sp>
        <p:nvSpPr>
          <p:cNvPr id="22536" name="Text Box 16"/>
          <p:cNvSpPr txBox="1">
            <a:spLocks noChangeArrowheads="1"/>
          </p:cNvSpPr>
          <p:nvPr/>
        </p:nvSpPr>
        <p:spPr bwMode="auto">
          <a:xfrm>
            <a:off x="5751513" y="3500438"/>
            <a:ext cx="2874962" cy="585787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600" b="1"/>
              <a:t>Врачебная амбулатория</a:t>
            </a:r>
          </a:p>
          <a:p>
            <a:pPr algn="ctr" eaLnBrk="1" hangingPunct="1"/>
            <a:r>
              <a:rPr lang="ru-RU" altLang="ru-RU" sz="1600" b="1"/>
              <a:t>Пос.Нагорный </a:t>
            </a:r>
            <a:r>
              <a:rPr lang="ru-RU" altLang="ru-RU" sz="1400" b="1"/>
              <a:t>8596 чел</a:t>
            </a:r>
            <a:r>
              <a:rPr lang="ru-RU" altLang="ru-RU" sz="1600" b="1"/>
              <a:t>.</a:t>
            </a:r>
          </a:p>
        </p:txBody>
      </p:sp>
      <p:sp>
        <p:nvSpPr>
          <p:cNvPr id="22537" name="Text Box 17"/>
          <p:cNvSpPr txBox="1">
            <a:spLocks noChangeArrowheads="1"/>
          </p:cNvSpPr>
          <p:nvPr/>
        </p:nvSpPr>
        <p:spPr bwMode="auto">
          <a:xfrm>
            <a:off x="587375" y="6243638"/>
            <a:ext cx="1563688" cy="58102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600" b="1"/>
              <a:t>Ст.Дербышки</a:t>
            </a:r>
          </a:p>
          <a:p>
            <a:pPr algn="ctr" eaLnBrk="1" hangingPunct="1"/>
            <a:r>
              <a:rPr lang="ru-RU" altLang="ru-RU" sz="1600" b="1"/>
              <a:t>826 чел.</a:t>
            </a:r>
          </a:p>
        </p:txBody>
      </p:sp>
      <p:sp>
        <p:nvSpPr>
          <p:cNvPr id="22538" name="Text Box 18"/>
          <p:cNvSpPr txBox="1">
            <a:spLocks noChangeArrowheads="1"/>
          </p:cNvSpPr>
          <p:nvPr/>
        </p:nvSpPr>
        <p:spPr bwMode="auto">
          <a:xfrm>
            <a:off x="4162425" y="6243638"/>
            <a:ext cx="1108075" cy="58102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600" b="1"/>
              <a:t>Пос.Аки</a:t>
            </a:r>
          </a:p>
          <a:p>
            <a:pPr eaLnBrk="1" hangingPunct="1"/>
            <a:r>
              <a:rPr lang="ru-RU" altLang="ru-RU" sz="1600" b="1"/>
              <a:t>1833 чел.</a:t>
            </a:r>
          </a:p>
        </p:txBody>
      </p:sp>
      <p:sp>
        <p:nvSpPr>
          <p:cNvPr id="22539" name="Text Box 19"/>
          <p:cNvSpPr txBox="1">
            <a:spLocks noChangeArrowheads="1"/>
          </p:cNvSpPr>
          <p:nvPr/>
        </p:nvSpPr>
        <p:spPr bwMode="auto">
          <a:xfrm>
            <a:off x="6246813" y="6243638"/>
            <a:ext cx="1903412" cy="58102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600" b="1"/>
              <a:t>Пос.Б.Дербышки</a:t>
            </a:r>
          </a:p>
          <a:p>
            <a:pPr algn="ctr" eaLnBrk="1" hangingPunct="1"/>
            <a:r>
              <a:rPr lang="ru-RU" altLang="ru-RU" sz="1600" b="1"/>
              <a:t>1172 чел.</a:t>
            </a:r>
          </a:p>
        </p:txBody>
      </p:sp>
      <p:sp>
        <p:nvSpPr>
          <p:cNvPr id="3" name="Двойная стрелка влево/вправо 2"/>
          <p:cNvSpPr/>
          <p:nvPr/>
        </p:nvSpPr>
        <p:spPr>
          <a:xfrm>
            <a:off x="4161928" y="2276872"/>
            <a:ext cx="1378174" cy="360040"/>
          </a:xfrm>
          <a:prstGeom prst="leftRightArrow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5" name="Прямая со стрелкой 4"/>
          <p:cNvCxnSpPr>
            <a:stCxn id="26629" idx="2"/>
          </p:cNvCxnSpPr>
          <p:nvPr/>
        </p:nvCxnSpPr>
        <p:spPr>
          <a:xfrm>
            <a:off x="2062163" y="3716338"/>
            <a:ext cx="5299075" cy="747712"/>
          </a:xfrm>
          <a:prstGeom prst="straightConnector1">
            <a:avLst/>
          </a:prstGeom>
          <a:ln w="47625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26629" idx="2"/>
          </p:cNvCxnSpPr>
          <p:nvPr/>
        </p:nvCxnSpPr>
        <p:spPr>
          <a:xfrm>
            <a:off x="2062163" y="3716338"/>
            <a:ext cx="2592387" cy="865187"/>
          </a:xfrm>
          <a:prstGeom prst="straightConnector1">
            <a:avLst/>
          </a:prstGeom>
          <a:ln w="47625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26629" idx="2"/>
            <a:endCxn id="26632" idx="0"/>
          </p:cNvCxnSpPr>
          <p:nvPr/>
        </p:nvCxnSpPr>
        <p:spPr>
          <a:xfrm flipH="1">
            <a:off x="1404938" y="3716338"/>
            <a:ext cx="657225" cy="747712"/>
          </a:xfrm>
          <a:prstGeom prst="straightConnector1">
            <a:avLst/>
          </a:prstGeom>
          <a:ln w="47625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46" name="Picture 20" descr="фото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938" y="4724400"/>
            <a:ext cx="1944687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7" name="Picture 21" descr="фото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788" y="4652963"/>
            <a:ext cx="17272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0"/>
            <a:ext cx="8229600" cy="1052513"/>
          </a:xfrm>
        </p:spPr>
        <p:txBody>
          <a:bodyPr/>
          <a:lstStyle/>
          <a:p>
            <a:r>
              <a:rPr lang="ru-RU" altLang="ru-RU" sz="3200" b="1" i="1" smtClean="0"/>
              <a:t>Открытие врачебной амбулатории </a:t>
            </a:r>
            <a:br>
              <a:rPr lang="ru-RU" altLang="ru-RU" sz="3200" b="1" i="1" smtClean="0"/>
            </a:br>
            <a:r>
              <a:rPr lang="ru-RU" altLang="ru-RU" sz="3200" b="1" i="1" smtClean="0"/>
              <a:t>в пос. Нагорный</a:t>
            </a:r>
          </a:p>
        </p:txBody>
      </p:sp>
      <p:pic>
        <p:nvPicPr>
          <p:cNvPr id="27651" name="Picture 3" descr="GQ2Q575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520" y="1268760"/>
            <a:ext cx="4105275" cy="2591817"/>
          </a:xfrm>
          <a:effectLst>
            <a:softEdge rad="112500"/>
          </a:effectLst>
        </p:spPr>
      </p:pic>
      <p:pic>
        <p:nvPicPr>
          <p:cNvPr id="27652" name="Picture 4" descr="GQ2Q576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4077072"/>
            <a:ext cx="4480477" cy="2780928"/>
          </a:xfrm>
          <a:effectLst>
            <a:softEdge rad="112500"/>
          </a:effectLst>
        </p:spPr>
      </p:pic>
      <p:pic>
        <p:nvPicPr>
          <p:cNvPr id="27653" name="Picture 5" descr="GQ2Q579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85185" y="4077073"/>
            <a:ext cx="4558815" cy="2780928"/>
          </a:xfrm>
          <a:effectLst>
            <a:softEdge rad="112500"/>
          </a:effectLst>
        </p:spPr>
      </p:pic>
      <p:pic>
        <p:nvPicPr>
          <p:cNvPr id="27654" name="Picture 6" descr="IMG_750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16016" y="1268760"/>
            <a:ext cx="4067944" cy="2664296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8928100" cy="1301750"/>
          </a:xfrm>
        </p:spPr>
        <p:txBody>
          <a:bodyPr/>
          <a:lstStyle/>
          <a:p>
            <a:r>
              <a:rPr lang="ru-RU" altLang="ru-RU" sz="3200" b="1" i="1" smtClean="0"/>
              <a:t>Реализованные модели развития первичной медико-санитарной помощи в Казани</a:t>
            </a:r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B61BD07-D3D9-4B07-86D2-C4F470A8B3A6}" type="slidenum">
              <a:rPr lang="ru-RU" altLang="ru-RU" smtClean="0"/>
              <a:pPr eaLnBrk="1" hangingPunct="1"/>
              <a:t>23</a:t>
            </a:fld>
            <a:endParaRPr lang="ru-RU" altLang="ru-RU" smtClean="0"/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138969" y="1903047"/>
            <a:ext cx="8712968" cy="947074"/>
          </a:xfrm>
          <a:prstGeom prst="snip2DiagRec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400" b="1" dirty="0">
                <a:solidFill>
                  <a:schemeClr val="tx1"/>
                </a:solidFill>
              </a:rPr>
              <a:t>Присоединение маломощных поликлиник к стационарам</a:t>
            </a: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138969" y="3140968"/>
            <a:ext cx="8712968" cy="890482"/>
          </a:xfrm>
          <a:prstGeom prst="snip2DiagRect">
            <a:avLst/>
          </a:prstGeom>
          <a:solidFill>
            <a:srgbClr val="C00000">
              <a:alpha val="56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400" b="1" dirty="0">
                <a:solidFill>
                  <a:schemeClr val="tx1"/>
                </a:solidFill>
              </a:rPr>
              <a:t>Объединение маломощных поликлиник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138969" y="4221088"/>
            <a:ext cx="8712968" cy="900100"/>
          </a:xfrm>
          <a:prstGeom prst="snip2DiagRect">
            <a:avLst/>
          </a:prstGeom>
          <a:solidFill>
            <a:srgbClr val="00B0F0"/>
          </a:solidFill>
          <a:ln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400" b="1" dirty="0">
                <a:solidFill>
                  <a:schemeClr val="tx1"/>
                </a:solidFill>
              </a:rPr>
              <a:t>Государственно-частое партнерство</a:t>
            </a: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138969" y="5301208"/>
            <a:ext cx="8712968" cy="900100"/>
          </a:xfrm>
          <a:prstGeom prst="snip2DiagRect">
            <a:avLst/>
          </a:prstGeom>
          <a:solidFill>
            <a:srgbClr val="FF99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400" b="1" dirty="0">
                <a:solidFill>
                  <a:schemeClr val="tx1"/>
                </a:solidFill>
              </a:rPr>
              <a:t>Концессионное соглашение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altLang="ru-RU" sz="4000" b="1" i="1" smtClean="0"/>
              <a:t>Концессионное соглашение</a:t>
            </a:r>
            <a:br>
              <a:rPr lang="ru-RU" altLang="ru-RU" sz="4000" b="1" i="1" smtClean="0"/>
            </a:br>
            <a:r>
              <a:rPr lang="ru-RU" altLang="ru-RU" sz="4000" b="1" i="1" smtClean="0"/>
              <a:t>с ООО «МО Спасение»</a:t>
            </a:r>
          </a:p>
        </p:txBody>
      </p:sp>
      <p:pic>
        <p:nvPicPr>
          <p:cNvPr id="25603" name="Picture 7" descr="новый вход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9750" y="1268413"/>
            <a:ext cx="4321175" cy="3960812"/>
          </a:xfrm>
        </p:spPr>
      </p:pic>
      <p:pic>
        <p:nvPicPr>
          <p:cNvPr id="25604" name="Picture 8" descr="IMG_109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08625" y="4221163"/>
            <a:ext cx="3348038" cy="2376487"/>
          </a:xfrm>
        </p:spPr>
      </p:pic>
      <p:pic>
        <p:nvPicPr>
          <p:cNvPr id="25605" name="Picture 9" descr="IMG_110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08625" y="1268413"/>
            <a:ext cx="3273425" cy="2736850"/>
          </a:xfrm>
        </p:spPr>
      </p:pic>
      <p:sp>
        <p:nvSpPr>
          <p:cNvPr id="25606" name="Text Box 10"/>
          <p:cNvSpPr txBox="1">
            <a:spLocks noChangeArrowheads="1"/>
          </p:cNvSpPr>
          <p:nvPr/>
        </p:nvSpPr>
        <p:spPr bwMode="auto">
          <a:xfrm>
            <a:off x="250825" y="5300663"/>
            <a:ext cx="5070475" cy="131127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000" b="1"/>
              <a:t>Капитальный ремонт </a:t>
            </a:r>
          </a:p>
          <a:p>
            <a:pPr algn="ctr" eaLnBrk="1" hangingPunct="1"/>
            <a:r>
              <a:rPr lang="ru-RU" sz="2000" b="1"/>
              <a:t>не менее 11 млн. руб.</a:t>
            </a:r>
          </a:p>
          <a:p>
            <a:pPr algn="ctr" eaLnBrk="1" hangingPunct="1"/>
            <a:endParaRPr lang="ru-RU" sz="2000" b="1"/>
          </a:p>
          <a:p>
            <a:pPr algn="ctr" eaLnBrk="1" hangingPunct="1"/>
            <a:r>
              <a:rPr lang="ru-RU" sz="2000" b="1"/>
              <a:t>Оснащение  не менее 4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03DE9A13-9804-4C6F-9E03-7D38DF35FD00}" type="slidenum">
              <a:rPr lang="ru-RU" sz="1400">
                <a:latin typeface="+mn-lt"/>
              </a:rPr>
              <a:pPr algn="r">
                <a:defRPr/>
              </a:pPr>
              <a:t>25</a:t>
            </a:fld>
            <a:endParaRPr lang="ru-RU" sz="1400">
              <a:latin typeface="+mn-lt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15888"/>
            <a:ext cx="9144000" cy="1079500"/>
          </a:xfrm>
        </p:spPr>
        <p:txBody>
          <a:bodyPr/>
          <a:lstStyle/>
          <a:p>
            <a:pPr eaLnBrk="1" hangingPunct="1"/>
            <a:r>
              <a:rPr lang="ru-RU" altLang="ru-RU" sz="4000" b="1" i="1" smtClean="0"/>
              <a:t>Динамика обращений жителей г.Казани</a:t>
            </a:r>
          </a:p>
        </p:txBody>
      </p:sp>
      <p:graphicFrame>
        <p:nvGraphicFramePr>
          <p:cNvPr id="26628" name="Object 12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50800" y="1476375"/>
          <a:ext cx="9031288" cy="505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" name="Диаграмма" r:id="rId4" imgW="12211089" imgH="6838830" progId="MSGraph.Chart.8">
                  <p:embed followColorScheme="full"/>
                </p:oleObj>
              </mc:Choice>
              <mc:Fallback>
                <p:oleObj name="Диаграмма" r:id="rId4" imgW="12211089" imgH="6838830" progId="MSGraph.Chart.8">
                  <p:embed followColorScheme="full"/>
                  <p:pic>
                    <p:nvPicPr>
                      <p:cNvPr id="0" name="Object 1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" y="1476375"/>
                        <a:ext cx="9031288" cy="5057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629" name="Прямая соединительная линия 4"/>
          <p:cNvCxnSpPr>
            <a:cxnSpLocks noChangeShapeType="1"/>
          </p:cNvCxnSpPr>
          <p:nvPr/>
        </p:nvCxnSpPr>
        <p:spPr bwMode="auto">
          <a:xfrm flipV="1">
            <a:off x="1692275" y="3141663"/>
            <a:ext cx="5040313" cy="1727200"/>
          </a:xfrm>
          <a:prstGeom prst="line">
            <a:avLst/>
          </a:prstGeom>
          <a:noFill/>
          <a:ln w="47625" algn="ctr">
            <a:solidFill>
              <a:srgbClr val="FF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i="1" smtClean="0"/>
              <a:t>Доброе отношение к пациенту</a:t>
            </a:r>
          </a:p>
        </p:txBody>
      </p:sp>
      <p:sp>
        <p:nvSpPr>
          <p:cNvPr id="2765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1989138"/>
            <a:ext cx="4038600" cy="45259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smtClean="0"/>
              <a:t>соблюдать этические принципы поведения </a:t>
            </a:r>
          </a:p>
          <a:p>
            <a:pPr>
              <a:lnSpc>
                <a:spcPct val="90000"/>
              </a:lnSpc>
            </a:pPr>
            <a:r>
              <a:rPr lang="ru-RU" sz="2000" smtClean="0"/>
              <a:t>создавать общий доброжелательный настрой </a:t>
            </a:r>
          </a:p>
          <a:p>
            <a:pPr>
              <a:lnSpc>
                <a:spcPct val="90000"/>
              </a:lnSpc>
            </a:pPr>
            <a:r>
              <a:rPr lang="ru-RU" sz="2000" smtClean="0"/>
              <a:t>проявлять выдержку, терпимость, готовность помочь пациентам </a:t>
            </a:r>
          </a:p>
          <a:p>
            <a:pPr>
              <a:lnSpc>
                <a:spcPct val="90000"/>
              </a:lnSpc>
            </a:pPr>
            <a:r>
              <a:rPr lang="ru-RU" sz="2000" smtClean="0"/>
              <a:t>создавать обстановку доверия между медицинским персоналом и пациентом</a:t>
            </a:r>
          </a:p>
          <a:p>
            <a:pPr>
              <a:lnSpc>
                <a:spcPct val="90000"/>
              </a:lnSpc>
            </a:pPr>
            <a:r>
              <a:rPr lang="ru-RU" sz="2000" smtClean="0"/>
              <a:t>способствовать повышению авторитета врача и ЛПУ</a:t>
            </a: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8BF731A-78AF-429E-A933-C80702A3F834}" type="slidenum">
              <a:rPr lang="ru-RU" altLang="ru-RU" smtClean="0"/>
              <a:pPr eaLnBrk="1" hangingPunct="1"/>
              <a:t>26</a:t>
            </a:fld>
            <a:endParaRPr lang="ru-RU" altLang="ru-RU" smtClean="0"/>
          </a:p>
        </p:txBody>
      </p:sp>
      <p:pic>
        <p:nvPicPr>
          <p:cNvPr id="27653" name="Picture 9" descr="фото 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3800" y="1412875"/>
            <a:ext cx="3671888" cy="2447925"/>
          </a:xfrm>
        </p:spPr>
      </p:pic>
      <p:pic>
        <p:nvPicPr>
          <p:cNvPr id="27654" name="Picture 11" descr="фото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3800" y="4005263"/>
            <a:ext cx="3816350" cy="25923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File:Kazan-universiade-opening-arena1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>
            <a:off x="0" y="8566"/>
            <a:ext cx="9144000" cy="6849434"/>
          </a:xfrm>
          <a:prstGeom prst="rect">
            <a:avLst/>
          </a:prstGeom>
          <a:noFill/>
          <a:extLst/>
        </p:spPr>
      </p:pic>
      <p:sp>
        <p:nvSpPr>
          <p:cNvPr id="7" name="Прямоугольник 6"/>
          <p:cNvSpPr/>
          <p:nvPr/>
        </p:nvSpPr>
        <p:spPr>
          <a:xfrm>
            <a:off x="323850" y="333375"/>
            <a:ext cx="8424863" cy="4154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4400" b="1" dirty="0">
              <a:solidFill>
                <a:schemeClr val="bg1"/>
              </a:solidFill>
              <a:latin typeface="+mj-lt"/>
            </a:endParaRPr>
          </a:p>
          <a:p>
            <a:pPr algn="ctr">
              <a:defRPr/>
            </a:pPr>
            <a:r>
              <a:rPr lang="ru-RU" sz="4400" b="1" dirty="0">
                <a:solidFill>
                  <a:schemeClr val="bg1"/>
                </a:solidFill>
                <a:latin typeface="+mj-lt"/>
              </a:rPr>
              <a:t>Спасибо за внимание!</a:t>
            </a:r>
          </a:p>
          <a:p>
            <a:pPr algn="ctr">
              <a:defRPr/>
            </a:pPr>
            <a:endParaRPr lang="ru-RU" sz="4400" b="1" dirty="0">
              <a:solidFill>
                <a:schemeClr val="bg1"/>
              </a:solidFill>
              <a:latin typeface="+mj-lt"/>
            </a:endParaRPr>
          </a:p>
          <a:p>
            <a:pPr algn="ctr">
              <a:defRPr/>
            </a:pPr>
            <a:endParaRPr lang="ru-RU" sz="4400" b="1" dirty="0">
              <a:solidFill>
                <a:schemeClr val="bg1"/>
              </a:solidFill>
              <a:latin typeface="+mj-lt"/>
            </a:endParaRPr>
          </a:p>
          <a:p>
            <a:pPr algn="ctr">
              <a:defRPr/>
            </a:pPr>
            <a:endParaRPr lang="ru-RU" sz="4400" b="1" dirty="0">
              <a:solidFill>
                <a:schemeClr val="bg1"/>
              </a:solidFill>
              <a:latin typeface="+mj-lt"/>
            </a:endParaRPr>
          </a:p>
          <a:p>
            <a:pPr algn="ctr">
              <a:defRPr/>
            </a:pPr>
            <a:endParaRPr lang="ru-RU" sz="44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Пользователь\Desktop\ФОТО\ВИДЫ\IMG_338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ru-RU" smtClean="0"/>
          </a:p>
          <a:p>
            <a:pPr marL="0" indent="0">
              <a:buFontTx/>
              <a:buNone/>
            </a:pPr>
            <a:endParaRPr lang="ru-RU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827584" y="548680"/>
            <a:ext cx="7344816" cy="1008112"/>
          </a:xfrm>
          <a:prstGeom prst="roundRect">
            <a:avLst/>
          </a:prstGeom>
          <a:solidFill>
            <a:srgbClr val="FF99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altLang="ru-RU" sz="3200" b="1" i="1" dirty="0">
                <a:solidFill>
                  <a:schemeClr val="tx1"/>
                </a:solidFill>
              </a:rPr>
              <a:t>Структура АПУ г.Казани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1916832"/>
            <a:ext cx="4032448" cy="1512168"/>
          </a:xfrm>
          <a:prstGeom prst="round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4000" b="1" dirty="0">
                <a:solidFill>
                  <a:schemeClr val="tx1"/>
                </a:solidFill>
              </a:rPr>
              <a:t>26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ru-RU" sz="2800" dirty="0">
                <a:solidFill>
                  <a:schemeClr val="tx1"/>
                </a:solidFill>
              </a:rPr>
              <a:t>самостоятельных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16574" y="1916832"/>
            <a:ext cx="4275905" cy="1512168"/>
          </a:xfrm>
          <a:prstGeom prst="round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4000" b="1">
                <a:solidFill>
                  <a:schemeClr val="tx1"/>
                </a:solidFill>
              </a:rPr>
              <a:t>10</a:t>
            </a:r>
            <a:r>
              <a:rPr lang="ru-RU" sz="2800" b="1">
                <a:solidFill>
                  <a:schemeClr val="tx1"/>
                </a:solidFill>
              </a:rPr>
              <a:t> 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ru-RU" sz="2000">
                <a:solidFill>
                  <a:schemeClr val="tx1"/>
                </a:solidFill>
              </a:rPr>
              <a:t>Поликлинических отделений городских больниц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92239" y="3573016"/>
            <a:ext cx="6048672" cy="432048"/>
          </a:xfrm>
          <a:prstGeom prst="round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2000" b="1" dirty="0">
                <a:solidFill>
                  <a:schemeClr val="bg1"/>
                </a:solidFill>
              </a:rPr>
              <a:t>Государственные медицинские организации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4699" y="4113981"/>
            <a:ext cx="1879029" cy="1008112"/>
          </a:xfrm>
          <a:prstGeom prst="round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dirty="0">
                <a:solidFill>
                  <a:schemeClr val="tx1"/>
                </a:solidFill>
              </a:rPr>
              <a:t>7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ru-RU" dirty="0">
                <a:solidFill>
                  <a:schemeClr val="tx1"/>
                </a:solidFill>
              </a:rPr>
              <a:t>Детских  поликлиник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66443" y="4113981"/>
            <a:ext cx="1917525" cy="1008112"/>
          </a:xfrm>
          <a:prstGeom prst="round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dirty="0">
                <a:solidFill>
                  <a:schemeClr val="tx1"/>
                </a:solidFill>
              </a:rPr>
              <a:t>14 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ru-RU" dirty="0">
                <a:solidFill>
                  <a:schemeClr val="tx1"/>
                </a:solidFill>
              </a:rPr>
              <a:t>Взрослых поликлиник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16575" y="4113981"/>
            <a:ext cx="2095127" cy="1008112"/>
          </a:xfrm>
          <a:prstGeom prst="roundRect">
            <a:avLst/>
          </a:prstGeom>
          <a:solidFill>
            <a:srgbClr val="FFFF00">
              <a:alpha val="50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dirty="0">
                <a:solidFill>
                  <a:schemeClr val="tx1"/>
                </a:solidFill>
              </a:rPr>
              <a:t>2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ru-RU" dirty="0">
                <a:solidFill>
                  <a:schemeClr val="tx1"/>
                </a:solidFill>
              </a:rPr>
              <a:t>Детских отделения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44817" y="4113981"/>
            <a:ext cx="1917525" cy="1008112"/>
          </a:xfrm>
          <a:prstGeom prst="roundRect">
            <a:avLst/>
          </a:prstGeom>
          <a:solidFill>
            <a:srgbClr val="FFFF00">
              <a:alpha val="50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>
                <a:solidFill>
                  <a:schemeClr val="tx1"/>
                </a:solidFill>
              </a:rPr>
              <a:t>6 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ru-RU">
                <a:solidFill>
                  <a:schemeClr val="tx1"/>
                </a:solidFill>
              </a:rPr>
              <a:t>Взрослых отделений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75655" y="5229200"/>
            <a:ext cx="6427923" cy="432048"/>
          </a:xfrm>
          <a:prstGeom prst="roundRect">
            <a:avLst/>
          </a:prstGeom>
          <a:solidFill>
            <a:srgbClr val="0070C0">
              <a:alpha val="50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2000" b="1" dirty="0">
                <a:solidFill>
                  <a:schemeClr val="tx1"/>
                </a:solidFill>
              </a:rPr>
              <a:t>Негосударственные медицинские организации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5536" y="5837608"/>
            <a:ext cx="3744416" cy="759743"/>
          </a:xfrm>
          <a:prstGeom prst="roundRect">
            <a:avLst/>
          </a:prstGeom>
          <a:solidFill>
            <a:schemeClr val="accent2">
              <a:lumMod val="60000"/>
              <a:lumOff val="40000"/>
              <a:alpha val="76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b="1" dirty="0">
                <a:solidFill>
                  <a:schemeClr val="tx1"/>
                </a:solidFill>
              </a:rPr>
              <a:t>5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ru-RU" b="1" dirty="0">
                <a:solidFill>
                  <a:schemeClr val="tx1"/>
                </a:solidFill>
              </a:rPr>
              <a:t>взрослых поликлиник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89616" y="5877272"/>
            <a:ext cx="4172726" cy="720080"/>
          </a:xfrm>
          <a:prstGeom prst="roundRect">
            <a:avLst/>
          </a:prstGeom>
          <a:solidFill>
            <a:srgbClr val="33CCF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b="1" dirty="0">
                <a:solidFill>
                  <a:schemeClr val="tx1"/>
                </a:solidFill>
              </a:rPr>
              <a:t>2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ru-RU" b="1" dirty="0">
                <a:solidFill>
                  <a:schemeClr val="tx1"/>
                </a:solidFill>
              </a:rPr>
              <a:t>Взрослых отделения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95288" y="44450"/>
            <a:ext cx="8229600" cy="1439863"/>
          </a:xfrm>
        </p:spPr>
        <p:txBody>
          <a:bodyPr/>
          <a:lstStyle/>
          <a:p>
            <a:r>
              <a:rPr lang="ru-RU" sz="2800" b="1" i="1" smtClean="0"/>
              <a:t>Обеспеченность врачами и средними медицинскими работниками здравоохранения г.Казани (на 10000 чел.)</a:t>
            </a:r>
            <a:endParaRPr lang="ru-RU" altLang="ru-RU" sz="2800" b="1" i="1" smtClean="0">
              <a:solidFill>
                <a:schemeClr val="tx1"/>
              </a:solidFill>
            </a:endParaRPr>
          </a:p>
        </p:txBody>
      </p:sp>
      <p:graphicFrame>
        <p:nvGraphicFramePr>
          <p:cNvPr id="5123" name="Object 12"/>
          <p:cNvGraphicFramePr>
            <a:graphicFrameLocks noGrp="1" noChangeAspect="1"/>
          </p:cNvGraphicFramePr>
          <p:nvPr>
            <p:ph idx="1"/>
          </p:nvPr>
        </p:nvGraphicFramePr>
        <p:xfrm>
          <a:off x="107950" y="1484313"/>
          <a:ext cx="8928100" cy="450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Диаграмма" r:id="rId4" imgW="7239135" imgH="3752985" progId="MSGraph.Chart.8">
                  <p:embed followColorScheme="full"/>
                </p:oleObj>
              </mc:Choice>
              <mc:Fallback>
                <p:oleObj name="Диаграмма" r:id="rId4" imgW="7239135" imgH="3752985" progId="MSGraph.Chart.8">
                  <p:embed followColorScheme="full"/>
                  <p:pic>
                    <p:nvPicPr>
                      <p:cNvPr id="0" name="Object 1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1484313"/>
                        <a:ext cx="8928100" cy="450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ru-RU" altLang="ru-RU" sz="3200" b="1" i="1" smtClean="0">
                <a:solidFill>
                  <a:schemeClr val="tx1"/>
                </a:solidFill>
              </a:rPr>
              <a:t>Укомплектованность врачебными кадрами (%)</a:t>
            </a:r>
            <a:endParaRPr lang="ru-RU" sz="3200" smtClean="0"/>
          </a:p>
        </p:txBody>
      </p:sp>
      <p:sp>
        <p:nvSpPr>
          <p:cNvPr id="6147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20EE8C3-1289-486D-B003-817123F6AEA1}" type="slidenum">
              <a:rPr lang="ru-RU" smtClean="0"/>
              <a:pPr eaLnBrk="1" hangingPunct="1"/>
              <a:t>5</a:t>
            </a:fld>
            <a:endParaRPr lang="ru-RU" smtClean="0"/>
          </a:p>
        </p:txBody>
      </p:sp>
      <p:graphicFrame>
        <p:nvGraphicFramePr>
          <p:cNvPr id="6148" name="Object 6"/>
          <p:cNvGraphicFramePr>
            <a:graphicFrameLocks noGrp="1" noChangeAspect="1"/>
          </p:cNvGraphicFramePr>
          <p:nvPr>
            <p:ph idx="1"/>
          </p:nvPr>
        </p:nvGraphicFramePr>
        <p:xfrm>
          <a:off x="95250" y="1600200"/>
          <a:ext cx="8943975" cy="500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Диаграмма" r:id="rId3" imgW="8058066" imgH="4505220" progId="MSGraph.Chart.8">
                  <p:embed followColorScheme="full"/>
                </p:oleObj>
              </mc:Choice>
              <mc:Fallback>
                <p:oleObj name="Диаграмма" r:id="rId3" imgW="8058066" imgH="4505220" progId="MSGraph.Chart.8">
                  <p:embed followColorScheme="full"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" y="1600200"/>
                        <a:ext cx="8943975" cy="500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1403350" y="3933825"/>
            <a:ext cx="6913563" cy="71438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4925" y="188913"/>
            <a:ext cx="9109075" cy="922337"/>
          </a:xfrm>
        </p:spPr>
        <p:txBody>
          <a:bodyPr/>
          <a:lstStyle/>
          <a:p>
            <a:pPr eaLnBrk="1" hangingPunct="1"/>
            <a:r>
              <a:rPr lang="ru-RU" altLang="ru-RU" sz="3200" b="1" i="1" smtClean="0"/>
              <a:t>Укомплектованность участковыми педиатрами и терапевтами (в %)</a:t>
            </a: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107950" y="1196975"/>
          <a:ext cx="8770938" cy="508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Диаграмма" r:id="rId3" imgW="8334451" imgH="4638751" progId="MSGraph.Chart.8">
                  <p:embed followColorScheme="full"/>
                </p:oleObj>
              </mc:Choice>
              <mc:Fallback>
                <p:oleObj name="Диаграмма" r:id="rId3" imgW="8334451" imgH="4638751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1196975"/>
                        <a:ext cx="8770938" cy="508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30163"/>
            <a:ext cx="8785225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i="1" dirty="0" smtClean="0"/>
              <a:t>Укомплектованность поликлиник города Казани врачами специалистами (в %) </a:t>
            </a:r>
            <a:endParaRPr lang="ru-RU" sz="3200" b="1" i="1" dirty="0"/>
          </a:p>
        </p:txBody>
      </p:sp>
      <p:graphicFrame>
        <p:nvGraphicFramePr>
          <p:cNvPr id="8195" name="Object 11"/>
          <p:cNvGraphicFramePr>
            <a:graphicFrameLocks noChangeAspect="1"/>
          </p:cNvGraphicFramePr>
          <p:nvPr/>
        </p:nvGraphicFramePr>
        <p:xfrm>
          <a:off x="95250" y="1266825"/>
          <a:ext cx="8943975" cy="501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Диаграмма" r:id="rId4" imgW="8515401" imgH="4771980" progId="MSGraph.Chart.8">
                  <p:embed followColorScheme="full"/>
                </p:oleObj>
              </mc:Choice>
              <mc:Fallback>
                <p:oleObj name="Диаграмма" r:id="rId4" imgW="8515401" imgH="4771980" progId="MSGraph.Chart.8">
                  <p:embed followColorScheme="full"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" y="1266825"/>
                        <a:ext cx="8943975" cy="501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050" cy="9080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i="1" smtClean="0"/>
              <a:t>Возрастной состав участковых терапевтов и участковых педиатров города Казани </a:t>
            </a:r>
          </a:p>
        </p:txBody>
      </p:sp>
      <p:graphicFrame>
        <p:nvGraphicFramePr>
          <p:cNvPr id="9219" name="Object 14"/>
          <p:cNvGraphicFramePr>
            <a:graphicFrameLocks noGrp="1" noChangeAspect="1"/>
          </p:cNvGraphicFramePr>
          <p:nvPr>
            <p:ph idx="1"/>
          </p:nvPr>
        </p:nvGraphicFramePr>
        <p:xfrm>
          <a:off x="323850" y="1268413"/>
          <a:ext cx="8404225" cy="539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Диаграмма" r:id="rId4" imgW="7572257" imgH="4857885" progId="MSGraph.Chart.8">
                  <p:embed followColorScheme="full"/>
                </p:oleObj>
              </mc:Choice>
              <mc:Fallback>
                <p:oleObj name="Диаграмма" r:id="rId4" imgW="7572257" imgH="4857885" progId="MSGraph.Chart.8">
                  <p:embed followColorScheme="full"/>
                  <p:pic>
                    <p:nvPicPr>
                      <p:cNvPr id="0" name="Object 1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268413"/>
                        <a:ext cx="8404225" cy="539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авая фигурная скобка 10"/>
          <p:cNvSpPr/>
          <p:nvPr/>
        </p:nvSpPr>
        <p:spPr bwMode="auto">
          <a:xfrm rot="16200000">
            <a:off x="7019925" y="3052763"/>
            <a:ext cx="288925" cy="2447925"/>
          </a:xfrm>
          <a:prstGeom prst="rightBrace">
            <a:avLst>
              <a:gd name="adj1" fmla="val 74472"/>
              <a:gd name="adj2" fmla="val 49599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авая фигурная скобка 11"/>
          <p:cNvSpPr/>
          <p:nvPr/>
        </p:nvSpPr>
        <p:spPr bwMode="auto">
          <a:xfrm rot="16200000">
            <a:off x="7272338" y="1089025"/>
            <a:ext cx="287337" cy="2087563"/>
          </a:xfrm>
          <a:prstGeom prst="rightBrace">
            <a:avLst>
              <a:gd name="adj1" fmla="val 74472"/>
              <a:gd name="adj2" fmla="val 49599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22" name="Прямоугольник 12"/>
          <p:cNvSpPr>
            <a:spLocks noChangeArrowheads="1"/>
          </p:cNvSpPr>
          <p:nvPr/>
        </p:nvSpPr>
        <p:spPr bwMode="auto">
          <a:xfrm>
            <a:off x="6011863" y="1700213"/>
            <a:ext cx="23050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altLang="ru-RU"/>
              <a:t>Более 29,5%</a:t>
            </a:r>
          </a:p>
        </p:txBody>
      </p:sp>
      <p:sp>
        <p:nvSpPr>
          <p:cNvPr id="9223" name="Прямоугольник 13"/>
          <p:cNvSpPr>
            <a:spLocks noChangeArrowheads="1"/>
          </p:cNvSpPr>
          <p:nvPr/>
        </p:nvSpPr>
        <p:spPr bwMode="auto">
          <a:xfrm>
            <a:off x="5724525" y="3844925"/>
            <a:ext cx="2338388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altLang="ru-RU"/>
              <a:t>Более 35,4%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75" y="115888"/>
            <a:ext cx="8964613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i="1" dirty="0" smtClean="0"/>
              <a:t>Движение врачебных кадров в первичной сети (чел.)</a:t>
            </a:r>
            <a:endParaRPr lang="ru-RU" b="1" i="1" dirty="0"/>
          </a:p>
        </p:txBody>
      </p:sp>
      <p:graphicFrame>
        <p:nvGraphicFramePr>
          <p:cNvPr id="10243" name="Object 10"/>
          <p:cNvGraphicFramePr>
            <a:graphicFrameLocks noGrp="1" noChangeAspect="1"/>
          </p:cNvGraphicFramePr>
          <p:nvPr>
            <p:ph idx="1"/>
          </p:nvPr>
        </p:nvGraphicFramePr>
        <p:xfrm>
          <a:off x="106363" y="1128713"/>
          <a:ext cx="8763000" cy="5319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Диаграмма" r:id="rId4" imgW="7296049" imgH="4429057" progId="MSGraph.Chart.8">
                  <p:embed followColorScheme="full"/>
                </p:oleObj>
              </mc:Choice>
              <mc:Fallback>
                <p:oleObj name="Диаграмма" r:id="rId4" imgW="7296049" imgH="4429057" progId="MSGraph.Chart.8">
                  <p:embed followColorScheme="full"/>
                  <p:pic>
                    <p:nvPicPr>
                      <p:cNvPr id="0" name="Object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363" y="1128713"/>
                        <a:ext cx="8763000" cy="5319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8564</TotalTime>
  <Words>643</Words>
  <Application>Microsoft Office PowerPoint</Application>
  <PresentationFormat>Экран (4:3)</PresentationFormat>
  <Paragraphs>213</Paragraphs>
  <Slides>28</Slides>
  <Notes>21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Arial</vt:lpstr>
      <vt:lpstr>Calibri</vt:lpstr>
      <vt:lpstr>Times New Roman</vt:lpstr>
      <vt:lpstr>Wingdings</vt:lpstr>
      <vt:lpstr>Оформление по умолчанию</vt:lpstr>
      <vt:lpstr>Диаграмма</vt:lpstr>
      <vt:lpstr>Диаграмма Microsoft Graph</vt:lpstr>
      <vt:lpstr>Стратегия развития первичной медико-санитарной помощи  в г. Казани</vt:lpstr>
      <vt:lpstr>Наша цель</vt:lpstr>
      <vt:lpstr>Презентация PowerPoint</vt:lpstr>
      <vt:lpstr>Обеспеченность врачами и средними медицинскими работниками здравоохранения г.Казани (на 10000 чел.)</vt:lpstr>
      <vt:lpstr>Укомплектованность врачебными кадрами (%)</vt:lpstr>
      <vt:lpstr>Укомплектованность участковыми педиатрами и терапевтами (в %)</vt:lpstr>
      <vt:lpstr>Укомплектованность поликлиник города Казани врачами специалистами (в %) </vt:lpstr>
      <vt:lpstr>Возрастной состав участковых терапевтов и участковых педиатров города Казани </vt:lpstr>
      <vt:lpstr>Движение врачебных кадров в первичной сети (чел.)</vt:lpstr>
      <vt:lpstr>Молодые специалисты (чел.)</vt:lpstr>
      <vt:lpstr>Презентация PowerPoint</vt:lpstr>
      <vt:lpstr>Освобождающиеся объекты здравоохранения</vt:lpstr>
      <vt:lpstr>Характеристика объектов АПУ г.Казани</vt:lpstr>
      <vt:lpstr>Реконструкция и капитальный ремонт поликлиник</vt:lpstr>
      <vt:lpstr>Капитальный ремонт поликлиник</vt:lpstr>
      <vt:lpstr>Презентация PowerPoint</vt:lpstr>
      <vt:lpstr>Оснащение медицинским оборудованием амбулаторно-поликлинических учреждений</vt:lpstr>
      <vt:lpstr>Презентация PowerPoint</vt:lpstr>
      <vt:lpstr>Необходимо строительство новых объектов городского здравоохранения </vt:lpstr>
      <vt:lpstr>Принцип организации АПУ</vt:lpstr>
      <vt:lpstr>Принцип организации АПУ на примере ГАУЗ «Городская поликлиника №8»</vt:lpstr>
      <vt:lpstr>Открытие врачебной амбулатории  в пос. Нагорный</vt:lpstr>
      <vt:lpstr>Реализованные модели развития первичной медико-санитарной помощи в Казани</vt:lpstr>
      <vt:lpstr>Концессионное соглашение с ООО «МО Спасение»</vt:lpstr>
      <vt:lpstr>Динамика обращений жителей г.Казани</vt:lpstr>
      <vt:lpstr>Доброе отношение к пациенту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Концепция развития амбулаторно-поликлинической службы г.Казани</dc:title>
  <dc:creator>USER</dc:creator>
  <cp:lastModifiedBy>Марат С. Нурмиев</cp:lastModifiedBy>
  <cp:revision>307</cp:revision>
  <cp:lastPrinted>2013-04-30T04:26:53Z</cp:lastPrinted>
  <dcterms:created xsi:type="dcterms:W3CDTF">2012-03-17T04:51:53Z</dcterms:created>
  <dcterms:modified xsi:type="dcterms:W3CDTF">2013-10-18T09:01:35Z</dcterms:modified>
</cp:coreProperties>
</file>