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35" r:id="rId2"/>
    <p:sldId id="353" r:id="rId3"/>
    <p:sldId id="369" r:id="rId4"/>
    <p:sldId id="358" r:id="rId5"/>
    <p:sldId id="300" r:id="rId6"/>
    <p:sldId id="356" r:id="rId7"/>
    <p:sldId id="357" r:id="rId8"/>
    <p:sldId id="359" r:id="rId9"/>
    <p:sldId id="361" r:id="rId10"/>
    <p:sldId id="368" r:id="rId11"/>
    <p:sldId id="371" r:id="rId12"/>
    <p:sldId id="370" r:id="rId13"/>
    <p:sldId id="362" r:id="rId14"/>
    <p:sldId id="363" r:id="rId15"/>
    <p:sldId id="365" r:id="rId16"/>
    <p:sldId id="360" r:id="rId17"/>
    <p:sldId id="323" r:id="rId18"/>
    <p:sldId id="284" r:id="rId19"/>
    <p:sldId id="289" r:id="rId20"/>
    <p:sldId id="305" r:id="rId21"/>
    <p:sldId id="366" r:id="rId22"/>
    <p:sldId id="367" r:id="rId23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F176"/>
    <a:srgbClr val="007774"/>
    <a:srgbClr val="000066"/>
    <a:srgbClr val="D7D7D7"/>
    <a:srgbClr val="C00000"/>
    <a:srgbClr val="E9C1A5"/>
    <a:srgbClr val="C7C7C7"/>
    <a:srgbClr val="2A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5" autoAdjust="0"/>
    <p:restoredTop sz="94237" autoAdjust="0"/>
  </p:normalViewPr>
  <p:slideViewPr>
    <p:cSldViewPr>
      <p:cViewPr varScale="1">
        <p:scale>
          <a:sx n="106" d="100"/>
          <a:sy n="106" d="100"/>
        </p:scale>
        <p:origin x="-17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3232588256114788E-2"/>
          <c:y val="4.4192471688737064E-2"/>
          <c:w val="0.91111111111111109"/>
          <c:h val="0.514675968168711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 w="9523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1.4270424545130217E-3"/>
                  <c:y val="1.02849144181335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800" b="1">
                      <a:solidFill>
                        <a:srgbClr val="C00000"/>
                      </a:solidFill>
                      <a:latin typeface="+mn-lt"/>
                      <a:cs typeface="Arial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811273635390912E-3"/>
                  <c:y val="-2.41618869254132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2.41618869254136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540849090260435E-3"/>
                  <c:y val="-7.2485660776240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8540849090260959E-3"/>
                  <c:y val="-9.66475477016532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4270424545130217E-3"/>
                  <c:y val="-1.2080943462706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141277202996786E-2"/>
                      <c:h val="7.8030908951161021E-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1.4270424545130217E-3"/>
                  <c:y val="4.83237738508264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4.2811273635390652E-3"/>
                  <c:y val="7.24856607762387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8540849090260435E-3"/>
                  <c:y val="9.66475477016528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4270424545130217E-3"/>
                  <c:y val="4.83237738508264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rgbClr val="00B0F0"/>
                    </a:solidFill>
                    <a:latin typeface="+mn-lt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Обращение за медицинскими услугами</c:v>
                </c:pt>
                <c:pt idx="1">
                  <c:v>Обращение в ЖКУ / ЕРЦ</c:v>
                </c:pt>
                <c:pt idx="2">
                  <c:v>Обращение в отделения Пенсионного фонда РФ по РТ</c:v>
                </c:pt>
                <c:pt idx="3">
                  <c:v>Подача налоговых деклараций и оформление документов на денежные субсидии</c:v>
                </c:pt>
                <c:pt idx="4">
                  <c:v>Услуги, связанные с личным автотранспортом</c:v>
                </c:pt>
                <c:pt idx="5">
                  <c:v>Смена паспорта, оформление постоянной / временной регистрации</c:v>
                </c:pt>
                <c:pt idx="6">
                  <c:v>Оформление в собственность жилых участков</c:v>
                </c:pt>
                <c:pt idx="7">
                  <c:v>Оформление актов гражданского состояния</c:v>
                </c:pt>
                <c:pt idx="8">
                  <c:v>Получение архивной информации</c:v>
                </c:pt>
                <c:pt idx="9">
                  <c:v>Получение иных государственных услуг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67.3</c:v>
                </c:pt>
                <c:pt idx="1">
                  <c:v>34.9</c:v>
                </c:pt>
                <c:pt idx="2">
                  <c:v>20.7</c:v>
                </c:pt>
                <c:pt idx="3">
                  <c:v>17.100000000000001</c:v>
                </c:pt>
                <c:pt idx="4">
                  <c:v>16.600000000000001</c:v>
                </c:pt>
                <c:pt idx="5">
                  <c:v>14.2</c:v>
                </c:pt>
                <c:pt idx="6">
                  <c:v>10.4</c:v>
                </c:pt>
                <c:pt idx="7">
                  <c:v>7.9</c:v>
                </c:pt>
                <c:pt idx="8">
                  <c:v>4.7</c:v>
                </c:pt>
                <c:pt idx="9">
                  <c:v>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6013568"/>
        <c:axId val="316172160"/>
      </c:barChart>
      <c:catAx>
        <c:axId val="316013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 anchor="b" anchorCtr="0"/>
          <a:lstStyle/>
          <a:p>
            <a:pPr>
              <a:defRPr sz="1200">
                <a:latin typeface="+mn-lt"/>
                <a:cs typeface="Arial" pitchFamily="34" charset="0"/>
              </a:defRPr>
            </a:pPr>
            <a:endParaRPr lang="ru-RU"/>
          </a:p>
        </c:txPr>
        <c:crossAx val="316172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6172160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316013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9B72992-CA40-405D-A77F-AF22B12BA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1638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5431D-3FE6-47C2-A12A-BFC8088E143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398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Уточнить: Сколько прошли обучение</a:t>
            </a:r>
            <a:r>
              <a:rPr lang="ru-RU" baseline="0" dirty="0" smtClean="0"/>
              <a:t> в ДЦ</a:t>
            </a:r>
          </a:p>
          <a:p>
            <a:r>
              <a:rPr lang="ru-RU" baseline="0" dirty="0" smtClean="0"/>
              <a:t>2. Раздать сертификат, повесить на стенку врачу на 2-43.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5431D-3FE6-47C2-A12A-BFC8088E143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057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C706769-3FA8-473E-A49A-91B202927215}" type="slidenum">
              <a:rPr lang="ru-RU" smtClean="0"/>
              <a:pPr eaLnBrk="1" hangingPunct="1"/>
              <a:t>13</a:t>
            </a:fld>
            <a:endParaRPr lang="ru-RU" smtClean="0"/>
          </a:p>
        </p:txBody>
      </p:sp>
      <p:sp>
        <p:nvSpPr>
          <p:cNvPr id="31747" name="Rectangle 7"/>
          <p:cNvSpPr txBox="1">
            <a:spLocks noGrp="1" noChangeArrowheads="1"/>
          </p:cNvSpPr>
          <p:nvPr/>
        </p:nvSpPr>
        <p:spPr bwMode="auto">
          <a:xfrm>
            <a:off x="3849689" y="9429751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09D3EF86-A9BE-450F-BDF8-E82E52B29FB0}" type="slidenum">
              <a:rPr lang="de-DE" sz="1200">
                <a:cs typeface="Arial" pitchFamily="34" charset="0"/>
              </a:rPr>
              <a:pPr algn="r" eaLnBrk="1" hangingPunct="1"/>
              <a:t>13</a:t>
            </a:fld>
            <a:endParaRPr lang="de-DE" sz="1200">
              <a:cs typeface="Arial" pitchFamily="34" charset="0"/>
            </a:endParaRP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4113" cy="3724275"/>
          </a:xfrm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6464"/>
            <a:ext cx="4984750" cy="446722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noProof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2" name="Номер слайда 3"/>
          <p:cNvSpPr txBox="1">
            <a:spLocks noGrp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550A95FF-4566-4CE6-8A4D-78AF21A0AF0D}" type="slidenum">
              <a:rPr lang="de-DE" sz="1200"/>
              <a:pPr algn="r" eaLnBrk="1" hangingPunct="1"/>
              <a:t>17</a:t>
            </a:fld>
            <a:endParaRPr lang="de-DE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www.minzdrav.tatar.ru</a:t>
            </a:r>
            <a:endParaRPr lang="ru-RU" sz="1400" dirty="0"/>
          </a:p>
        </p:txBody>
      </p:sp>
      <p:sp>
        <p:nvSpPr>
          <p:cNvPr id="3" name="Овал 2"/>
          <p:cNvSpPr/>
          <p:nvPr userDrawn="1"/>
        </p:nvSpPr>
        <p:spPr>
          <a:xfrm>
            <a:off x="8643938" y="6357938"/>
            <a:ext cx="428625" cy="4286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706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www.minzdrav.tatar.ru</a:t>
            </a:r>
            <a:endParaRPr lang="ru-RU" sz="1400" dirty="0"/>
          </a:p>
        </p:txBody>
      </p:sp>
      <p:sp>
        <p:nvSpPr>
          <p:cNvPr id="3" name="Овал 2"/>
          <p:cNvSpPr/>
          <p:nvPr userDrawn="1"/>
        </p:nvSpPr>
        <p:spPr>
          <a:xfrm>
            <a:off x="8643938" y="6357938"/>
            <a:ext cx="428625" cy="4286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Picture 2" descr="F:\standart_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547"/>
          <a:stretch/>
        </p:blipFill>
        <p:spPr bwMode="auto">
          <a:xfrm>
            <a:off x="0" y="5729680"/>
            <a:ext cx="9144000" cy="1128319"/>
          </a:xfrm>
          <a:prstGeom prst="rect">
            <a:avLst/>
          </a:prstGeom>
          <a:noFill/>
        </p:spPr>
      </p:pic>
      <p:pic>
        <p:nvPicPr>
          <p:cNvPr id="5" name="Picture 2" descr="F:\standart_2.jpg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98961" y="5877272"/>
            <a:ext cx="1082180" cy="368429"/>
          </a:xfrm>
          <a:prstGeom prst="rect">
            <a:avLst/>
          </a:prstGeom>
          <a:noFill/>
        </p:spPr>
      </p:pic>
      <p:pic>
        <p:nvPicPr>
          <p:cNvPr id="6" name="Picture 2" descr="F:\standart_2.jpg"/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3548" y="6269987"/>
            <a:ext cx="84849" cy="11668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F:\standart_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6565"/>
          <a:stretch/>
        </p:blipFill>
        <p:spPr bwMode="auto">
          <a:xfrm>
            <a:off x="-35496" y="-27384"/>
            <a:ext cx="9179496" cy="86409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 userDrawn="1"/>
        </p:nvSpPr>
        <p:spPr>
          <a:xfrm>
            <a:off x="144016" y="5910371"/>
            <a:ext cx="4644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solidFill>
                  <a:schemeClr val="bg1"/>
                </a:solidFill>
                <a:latin typeface="Arial" charset="0"/>
                <a:cs typeface="Arial" charset="0"/>
              </a:rPr>
              <a:t>Публичная декларация целей и задач Министерства </a:t>
            </a:r>
            <a:r>
              <a:rPr lang="ru-RU" sz="16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здравоохранения </a:t>
            </a:r>
            <a:endParaRPr lang="en-US" sz="16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l"/>
            <a:r>
              <a:rPr lang="ru-RU" sz="16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Республики </a:t>
            </a:r>
            <a:r>
              <a:rPr lang="ru-RU" sz="1600" b="1" dirty="0">
                <a:solidFill>
                  <a:schemeClr val="bg1"/>
                </a:solidFill>
                <a:latin typeface="Arial" charset="0"/>
                <a:cs typeface="Arial" charset="0"/>
              </a:rPr>
              <a:t>Татарстан на 2013 год</a:t>
            </a:r>
          </a:p>
        </p:txBody>
      </p:sp>
    </p:spTree>
    <p:extLst>
      <p:ext uri="{BB962C8B-B14F-4D97-AF65-F5344CB8AC3E}">
        <p14:creationId xmlns:p14="http://schemas.microsoft.com/office/powerpoint/2010/main" val="374427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ten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332656"/>
            <a:ext cx="56880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 userDrawn="1"/>
        </p:nvSpPr>
        <p:spPr bwMode="auto">
          <a:xfrm>
            <a:off x="251521" y="25400"/>
            <a:ext cx="87129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31859C"/>
                </a:solidFill>
                <a:latin typeface="Arial" charset="0"/>
              </a:rPr>
              <a:t>«ЭЛЕКТРОННОЕ ЗДРАВООХРАНЕНИЕ РЕСПУБЛИКИ ТАТАРСТАН»</a:t>
            </a:r>
            <a:endParaRPr lang="ru-RU" sz="1400" dirty="0">
              <a:solidFill>
                <a:srgbClr val="31859C"/>
              </a:solidFill>
              <a:latin typeface="Arial" charset="0"/>
            </a:endParaRPr>
          </a:p>
        </p:txBody>
      </p:sp>
      <p:pic>
        <p:nvPicPr>
          <p:cNvPr id="4" name="Picture 2" descr="F:\ten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6470650"/>
            <a:ext cx="3313112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>
            <a:spLocks noChangeArrowheads="1"/>
          </p:cNvSpPr>
          <p:nvPr userDrawn="1"/>
        </p:nvSpPr>
        <p:spPr bwMode="auto">
          <a:xfrm>
            <a:off x="3384550" y="6577013"/>
            <a:ext cx="2482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F7F7F"/>
                </a:solidFill>
                <a:latin typeface="Arial" charset="0"/>
              </a:rPr>
              <a:t>med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.tatarstan.ru</a:t>
            </a:r>
            <a:endParaRPr lang="ru-RU" sz="1400" dirty="0">
              <a:solidFill>
                <a:srgbClr val="7F7F7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187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8E4AEA9-801C-4517-995C-E9201E2B384B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059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99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ten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300038"/>
            <a:ext cx="56880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 userDrawn="1"/>
        </p:nvSpPr>
        <p:spPr bwMode="auto">
          <a:xfrm>
            <a:off x="1619250" y="25400"/>
            <a:ext cx="6048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>
                <a:solidFill>
                  <a:srgbClr val="31859C"/>
                </a:solidFill>
                <a:latin typeface="Arial" charset="0"/>
              </a:rPr>
              <a:t>МИНИСТЕРСТВО ЗДРАВООХРАНЕНИЯ РЕСПУБЛИКИ ТАТАРСТАН</a:t>
            </a:r>
          </a:p>
        </p:txBody>
      </p:sp>
      <p:pic>
        <p:nvPicPr>
          <p:cNvPr id="9" name="Picture 2" descr="F:\ten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6470650"/>
            <a:ext cx="3313112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 userDrawn="1"/>
        </p:nvSpPr>
        <p:spPr bwMode="auto">
          <a:xfrm>
            <a:off x="3384550" y="6577013"/>
            <a:ext cx="2482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7F7F7F"/>
                </a:solidFill>
                <a:latin typeface="Arial" charset="0"/>
              </a:rPr>
              <a:t>minzdrav</a:t>
            </a:r>
            <a:r>
              <a:rPr lang="en-US" sz="1400">
                <a:solidFill>
                  <a:srgbClr val="7F7F7F"/>
                </a:solidFill>
                <a:latin typeface="Arial" charset="0"/>
              </a:rPr>
              <a:t>.tatarstan.ru</a:t>
            </a:r>
            <a:endParaRPr lang="ru-RU" sz="1400">
              <a:solidFill>
                <a:srgbClr val="7F7F7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127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Nurmiev\Рабочий стол\Новая папка\ЛОГО\logo_podognyi.jp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532273" y="4649"/>
            <a:ext cx="573326" cy="753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Text Box 9"/>
          <p:cNvSpPr txBox="1">
            <a:spLocks noChangeArrowheads="1"/>
          </p:cNvSpPr>
          <p:nvPr userDrawn="1"/>
        </p:nvSpPr>
        <p:spPr bwMode="auto">
          <a:xfrm>
            <a:off x="3708400" y="6546850"/>
            <a:ext cx="1819275" cy="2746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b="1" smtClean="0">
                <a:solidFill>
                  <a:srgbClr val="000066"/>
                </a:solidFill>
              </a:rPr>
              <a:t>www.minzdrav.tatar.ru</a:t>
            </a:r>
            <a:endParaRPr lang="ru-RU" sz="1200" b="1" smtClean="0">
              <a:solidFill>
                <a:srgbClr val="000066"/>
              </a:solidFill>
            </a:endParaRPr>
          </a:p>
        </p:txBody>
      </p:sp>
      <p:sp>
        <p:nvSpPr>
          <p:cNvPr id="1028" name="Line 8"/>
          <p:cNvSpPr>
            <a:spLocks noChangeShapeType="1"/>
          </p:cNvSpPr>
          <p:nvPr userDrawn="1"/>
        </p:nvSpPr>
        <p:spPr bwMode="auto">
          <a:xfrm>
            <a:off x="0" y="928688"/>
            <a:ext cx="91440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happylots.com/product_info.php?products_id=22438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1214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68363" y="1988840"/>
            <a:ext cx="7704137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ru-RU" sz="3200" b="1" dirty="0" smtClean="0">
                <a:solidFill>
                  <a:srgbClr val="C00000"/>
                </a:solidFill>
              </a:rPr>
              <a:t>Электронное здравоохранение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17889" y="5169386"/>
            <a:ext cx="31260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Заместитель министра</a:t>
            </a:r>
          </a:p>
          <a:p>
            <a:pPr algn="r">
              <a:defRPr/>
            </a:pPr>
            <a:r>
              <a:rPr lang="ru-RU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И.Р.Фатихов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" charset="0"/>
                <a:cs typeface="Arial" charset="0"/>
              </a:rPr>
              <a:t>Публичная декларация целей и задач </a:t>
            </a:r>
            <a:endParaRPr lang="ru-RU" sz="20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Министерства здравоохранения </a:t>
            </a:r>
            <a:endParaRPr lang="en-US" sz="2000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Республики </a:t>
            </a:r>
            <a:r>
              <a:rPr lang="ru-RU" sz="2000" dirty="0">
                <a:solidFill>
                  <a:srgbClr val="002060"/>
                </a:solidFill>
                <a:latin typeface="Arial" charset="0"/>
                <a:cs typeface="Arial" charset="0"/>
              </a:rPr>
              <a:t>Татарстан на 2013 год</a:t>
            </a:r>
          </a:p>
        </p:txBody>
      </p:sp>
      <p:pic>
        <p:nvPicPr>
          <p:cNvPr id="7" name="Picture 9" descr="логотип мз рт англ коп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099" y="116632"/>
            <a:ext cx="685397" cy="90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2" y="980728"/>
            <a:ext cx="571782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559" y="1196752"/>
            <a:ext cx="3201945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559" y="3394011"/>
            <a:ext cx="3201945" cy="2123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9512" y="56818"/>
            <a:ext cx="7488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rPr>
              <a:t>ВНЕДРЕНИЕ ЕДИНОЙ МЕДИЦИНСКОЙ ИНФОРМАЦИОННОЙ СИСТЕМЫ</a:t>
            </a:r>
            <a:endParaRPr lang="ru-RU" sz="2000" b="1" dirty="0">
              <a:solidFill>
                <a:schemeClr val="bg1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9761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1403484"/>
            <a:ext cx="1642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н</a:t>
            </a:r>
            <a:r>
              <a:rPr lang="ru-RU" dirty="0" smtClean="0">
                <a:solidFill>
                  <a:srgbClr val="000066"/>
                </a:solidFill>
              </a:rPr>
              <a:t>а 22.11.2013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155790"/>
            <a:ext cx="813690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 smtClean="0">
                <a:solidFill>
                  <a:srgbClr val="C00000"/>
                </a:solidFill>
                <a:cs typeface="Arial" pitchFamily="34" charset="0"/>
              </a:rPr>
              <a:t>104 183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  <a:cs typeface="Arial" pitchFamily="34" charset="0"/>
              </a:rPr>
              <a:t>человека записалось на прием к врачу в электронном виде через Портал государственных услуг Республики Татарстан и терминалы электронной очереди</a:t>
            </a:r>
            <a:endParaRPr lang="ru-RU" sz="2000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8864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cs typeface="Arial" pitchFamily="34" charset="0"/>
              </a:rPr>
              <a:t>ЗАПИСЬ НА ПРИЕМ К ВРАЧУ В ЭЛЕКТРОННОМ ВИДЕ</a:t>
            </a:r>
            <a:endParaRPr lang="ru-RU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3347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1403484"/>
            <a:ext cx="1642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0066"/>
                </a:solidFill>
              </a:rPr>
              <a:t>н</a:t>
            </a:r>
            <a:r>
              <a:rPr lang="ru-RU" dirty="0" smtClean="0">
                <a:solidFill>
                  <a:srgbClr val="000066"/>
                </a:solidFill>
              </a:rPr>
              <a:t>а 22.11.2013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155790"/>
            <a:ext cx="8136904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 smtClean="0">
                <a:solidFill>
                  <a:srgbClr val="C00000"/>
                </a:solidFill>
                <a:cs typeface="Arial" pitchFamily="34" charset="0"/>
              </a:rPr>
              <a:t>56 286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  <a:cs typeface="Arial" pitchFamily="34" charset="0"/>
              </a:rPr>
              <a:t>количество поликлинических и стационарных случаев, заведенных в системе – электронная медицинская карта пациента</a:t>
            </a:r>
            <a:endParaRPr lang="ru-RU" sz="2000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48570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cs typeface="Arial" pitchFamily="34" charset="0"/>
              </a:rPr>
              <a:t>ВЕДЕНИЕ КАРТЫ ПАЦИЕНТА В ЭЛЕКТРОННОМ ВИДЕ</a:t>
            </a:r>
            <a:endParaRPr lang="ru-RU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6167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9512" y="44624"/>
            <a:ext cx="8702675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 ЦЕНТРАЛЬНЫЙ АРХИВ МЕДИЦИНСКИХ ИЗОБРАЖЕНИЙ «ЦАМИ»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Опыт промышленной эксплуатации более 5 лет</a:t>
            </a:r>
            <a:endParaRPr lang="ru-RU" sz="2000" b="1" noProof="1" smtClean="0">
              <a:solidFill>
                <a:schemeClr val="bg1"/>
              </a:solidFill>
            </a:endParaRPr>
          </a:p>
        </p:txBody>
      </p:sp>
      <p:pic>
        <p:nvPicPr>
          <p:cNvPr id="4" name="Picture 4" descr="Картта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38" y="1340768"/>
            <a:ext cx="6888162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Блок-схема: магнитный диск 7"/>
          <p:cNvSpPr>
            <a:spLocks noChangeAspect="1"/>
          </p:cNvSpPr>
          <p:nvPr/>
        </p:nvSpPr>
        <p:spPr>
          <a:xfrm>
            <a:off x="2678063" y="1778918"/>
            <a:ext cx="690562" cy="1081088"/>
          </a:xfrm>
          <a:prstGeom prst="flowChartMagneticDisk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/>
              <a:t>ЦАМИ</a:t>
            </a:r>
          </a:p>
        </p:txBody>
      </p:sp>
      <p:sp>
        <p:nvSpPr>
          <p:cNvPr id="9" name="Скругленный прямоугольник 8"/>
          <p:cNvSpPr>
            <a:spLocks/>
          </p:cNvSpPr>
          <p:nvPr/>
        </p:nvSpPr>
        <p:spPr>
          <a:xfrm>
            <a:off x="1535063" y="4422106"/>
            <a:ext cx="1182687" cy="534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ЛПУ №1</a:t>
            </a:r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3763" y="3820443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7" name="Загнутый угол 16"/>
          <p:cNvSpPr/>
          <p:nvPr/>
        </p:nvSpPr>
        <p:spPr>
          <a:xfrm>
            <a:off x="2782838" y="2113881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18" name="Скругленный прямоугольник 17"/>
          <p:cNvSpPr>
            <a:spLocks/>
          </p:cNvSpPr>
          <p:nvPr/>
        </p:nvSpPr>
        <p:spPr>
          <a:xfrm>
            <a:off x="5078363" y="2936206"/>
            <a:ext cx="1182687" cy="534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ЛПУ №2</a:t>
            </a:r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7063" y="2334543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0" name="Загнутый угол 19"/>
          <p:cNvSpPr/>
          <p:nvPr/>
        </p:nvSpPr>
        <p:spPr>
          <a:xfrm>
            <a:off x="2778075" y="2115468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/>
          </a:p>
        </p:txBody>
      </p:sp>
      <p:sp>
        <p:nvSpPr>
          <p:cNvPr id="21" name="Скругленный прямоугольник 20"/>
          <p:cNvSpPr>
            <a:spLocks/>
          </p:cNvSpPr>
          <p:nvPr/>
        </p:nvSpPr>
        <p:spPr>
          <a:xfrm>
            <a:off x="6726188" y="3345781"/>
            <a:ext cx="1182687" cy="534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ЛПУ №3</a:t>
            </a:r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4888" y="2744118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3" name="Загнутый угол 22"/>
          <p:cNvSpPr/>
          <p:nvPr/>
        </p:nvSpPr>
        <p:spPr>
          <a:xfrm>
            <a:off x="2782838" y="2104356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/>
          </a:p>
        </p:txBody>
      </p:sp>
      <p:sp>
        <p:nvSpPr>
          <p:cNvPr id="24" name="Скругленный прямоугольник 23"/>
          <p:cNvSpPr>
            <a:spLocks/>
          </p:cNvSpPr>
          <p:nvPr/>
        </p:nvSpPr>
        <p:spPr>
          <a:xfrm>
            <a:off x="6078488" y="4555456"/>
            <a:ext cx="1182687" cy="534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r>
              <a:rPr lang="ru-RU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ЛПУ №4</a:t>
            </a:r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  <a:p>
            <a:pPr>
              <a:defRPr/>
            </a:pPr>
            <a:endParaRPr lang="ru-RU" sz="1200" b="1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28729" y="3959498"/>
            <a:ext cx="706437" cy="661988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26" name="Загнутый угол 25"/>
          <p:cNvSpPr/>
          <p:nvPr/>
        </p:nvSpPr>
        <p:spPr>
          <a:xfrm>
            <a:off x="2782838" y="2113881"/>
            <a:ext cx="536575" cy="498475"/>
          </a:xfrm>
          <a:prstGeom prst="foldedCorner">
            <a:avLst>
              <a:gd name="adj" fmla="val 272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>
              <a:solidFill>
                <a:srgbClr val="000066"/>
              </a:solidFill>
            </a:endParaRPr>
          </a:p>
        </p:txBody>
      </p:sp>
      <p:sp>
        <p:nvSpPr>
          <p:cNvPr id="16402" name="Text Box 17"/>
          <p:cNvSpPr txBox="1">
            <a:spLocks noChangeArrowheads="1"/>
          </p:cNvSpPr>
          <p:nvPr/>
        </p:nvSpPr>
        <p:spPr bwMode="auto">
          <a:xfrm>
            <a:off x="142875" y="908720"/>
            <a:ext cx="88931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400" i="1" dirty="0">
                <a:solidFill>
                  <a:srgbClr val="002060"/>
                </a:solidFill>
                <a:latin typeface="Arial Narrow" pitchFamily="34" charset="0"/>
              </a:rPr>
              <a:t>Архивирование медицинских изображений в одном месте, круглосуточный доступ к ним, проведение виртуальных консультаций с участием ведущих специалистов в режиме реального времени</a:t>
            </a:r>
            <a:r>
              <a:rPr lang="ru-RU" sz="1600" i="1" dirty="0">
                <a:solidFill>
                  <a:srgbClr val="002060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504" y="515719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66"/>
                </a:solidFill>
                <a:latin typeface="Arial Narrow" pitchFamily="34" charset="0"/>
              </a:rPr>
              <a:t>ПОДКЛЮЧЕН - 121 аппарат</a:t>
            </a:r>
          </a:p>
          <a:p>
            <a:r>
              <a:rPr lang="ru-RU" dirty="0" smtClean="0">
                <a:solidFill>
                  <a:srgbClr val="000066"/>
                </a:solidFill>
                <a:latin typeface="Arial Narrow" pitchFamily="34" charset="0"/>
              </a:rPr>
              <a:t>Архивировано – 452 000 исследований и более 60 млн. изображений</a:t>
            </a:r>
            <a:endParaRPr lang="ru-RU" dirty="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27" name="Номер слайда 14"/>
          <p:cNvSpPr txBox="1">
            <a:spLocks noGrp="1"/>
          </p:cNvSpPr>
          <p:nvPr/>
        </p:nvSpPr>
        <p:spPr>
          <a:xfrm>
            <a:off x="8460432" y="6448251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221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3 0.00972 C -0.01736 -0.02616 -0.06753 -0.18519 -0.13663 -0.2051 C -0.20573 -0.225 -0.35191 -0.12917 -0.4085 -0.10926 C -0.4085 -0.10926 0.00643 0.00972 0.00643 0.00972 Z " pathEditMode="relative" rAng="0" ptsTypes="aaaa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47" y="-1173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25 C -0.02795 0.00857 0.02517 0.11945 0.00556 0.16482 C -0.01493 0.22176 -0.09896 0.31412 -0.125 0.33519 " pathEditMode="relative" rAng="0" ptsTypes="faf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1706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25 C 0.04861 0.01458 0.24966 0.09768 0.3 0.11851 " pathEditMode="relative" rAng="0" ptsTypes="ff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9" y="622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9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139 C 0.05938 0.02361 0.10677 0.12848 0.18577 0.15973 C 0.26476 0.19098 0.41424 0.18056 0.47431 0.18611 " pathEditMode="relative" rAng="0" ptsTypes="faf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98" y="960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25 C 0.03403 0.02847 0.1033 0.18009 0.16806 0.24306 C 0.23281 0.30602 0.34132 0.34537 0.38681 0.37222 " pathEditMode="relative" rAng="0" ptsTypes="faf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10" y="1891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48570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СИТУАЦИОННЫЙ ЦЕНТР МЗ РТ 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6195" name="Picture 3" descr="C:\Users\Пользователь\Desktop\ФОТО\ЛПУ\IMG_10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" y="889428"/>
            <a:ext cx="9132370" cy="596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5733256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 Narrow" pitchFamily="34" charset="0"/>
              </a:rPr>
              <a:t>600 консультаций в 2013 году</a:t>
            </a:r>
            <a:endParaRPr lang="ru-RU" sz="4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6" name="FELIX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1916832"/>
            <a:ext cx="2520280" cy="2452164"/>
          </a:xfrm>
          <a:prstGeom prst="rect">
            <a:avLst/>
          </a:prstGeom>
        </p:spPr>
      </p:pic>
      <p:sp>
        <p:nvSpPr>
          <p:cNvPr id="7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552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happylots.com/images/product_images/popup_images/Senior_Citizen_Phone_Phone_IfOnX7iu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376" y="4365104"/>
            <a:ext cx="2195736" cy="144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IMG_0012-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9" b="100000" l="85" r="993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79008" y="1340768"/>
            <a:ext cx="3365400" cy="5048099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/>
          </p:cNvSpPr>
          <p:nvPr/>
        </p:nvSpPr>
        <p:spPr bwMode="auto">
          <a:xfrm>
            <a:off x="1403416" y="116632"/>
            <a:ext cx="6408944" cy="72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  <a:sym typeface="Gill Sans" charset="0"/>
              </a:rPr>
              <a:t>УДАЛЕННЫЙ МОНИТОРИНГ СОСТОЯНИЯ ЗДОРОВЬЯ</a:t>
            </a:r>
            <a:endParaRPr lang="en-US" sz="2000" b="1" dirty="0">
              <a:solidFill>
                <a:schemeClr val="bg1"/>
              </a:solidFill>
              <a:latin typeface="+mj-lt"/>
              <a:cs typeface="Arial" pitchFamily="34" charset="0"/>
              <a:sym typeface="Gill Sans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7238" y="1988840"/>
            <a:ext cx="3868738" cy="3214688"/>
          </a:xfrm>
          <a:prstGeom prst="rect">
            <a:avLst/>
          </a:prstGeom>
        </p:spPr>
        <p:txBody>
          <a:bodyPr anchor="ctr"/>
          <a:lstStyle/>
          <a:p>
            <a:pPr algn="l">
              <a:buFont typeface="Arial" pitchFamily="34" charset="0"/>
              <a:buChar char="•"/>
            </a:pPr>
            <a:r>
              <a:rPr lang="ru-RU" sz="1800" dirty="0">
                <a:solidFill>
                  <a:srgbClr val="000066"/>
                </a:solidFill>
              </a:rPr>
              <a:t>Электрокардиограф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err="1">
                <a:solidFill>
                  <a:srgbClr val="000066"/>
                </a:solidFill>
              </a:rPr>
              <a:t>Глюкометр</a:t>
            </a:r>
            <a:endParaRPr lang="ru-RU" sz="1800" dirty="0">
              <a:solidFill>
                <a:srgbClr val="000066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ru-RU" sz="1800" dirty="0">
                <a:solidFill>
                  <a:srgbClr val="000066"/>
                </a:solidFill>
              </a:rPr>
              <a:t>Тонометр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err="1">
                <a:solidFill>
                  <a:srgbClr val="000066"/>
                </a:solidFill>
              </a:rPr>
              <a:t>Пульсоксиметр</a:t>
            </a:r>
            <a:endParaRPr lang="ru-RU" sz="1800" dirty="0">
              <a:solidFill>
                <a:srgbClr val="000066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ru-RU" sz="1800" dirty="0">
                <a:solidFill>
                  <a:srgbClr val="000066"/>
                </a:solidFill>
              </a:rPr>
              <a:t>Прибор для измерения массы тела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>
                <a:solidFill>
                  <a:srgbClr val="000066"/>
                </a:solidFill>
              </a:rPr>
              <a:t>Анализатор мочи</a:t>
            </a:r>
          </a:p>
          <a:p>
            <a:pPr marL="214305" indent="-214305">
              <a:buClr>
                <a:srgbClr val="414141"/>
              </a:buClr>
              <a:buSzPct val="81000"/>
              <a:defRPr/>
            </a:pPr>
            <a:endParaRPr lang="en-US" sz="1800" dirty="0">
              <a:solidFill>
                <a:srgbClr val="000066"/>
              </a:solidFill>
            </a:endParaRPr>
          </a:p>
        </p:txBody>
      </p:sp>
      <p:sp>
        <p:nvSpPr>
          <p:cNvPr id="20484" name="Rectangle 4"/>
          <p:cNvSpPr>
            <a:spLocks/>
          </p:cNvSpPr>
          <p:nvPr/>
        </p:nvSpPr>
        <p:spPr bwMode="auto">
          <a:xfrm>
            <a:off x="467544" y="980728"/>
            <a:ext cx="8568952" cy="8237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Мобильный комплект 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диагностического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оборудования, изготовленный в Республике Татарстан 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 Unicode MS" pitchFamily="34" charset="-128"/>
              <a:cs typeface="Arial" pitchFamily="34" charset="0"/>
              <a:sym typeface="Arial Unicode MS" pitchFamily="34" charset="-128"/>
            </a:endParaRPr>
          </a:p>
        </p:txBody>
      </p:sp>
      <p:sp>
        <p:nvSpPr>
          <p:cNvPr id="7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846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88640"/>
            <a:ext cx="29509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SMART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ФЕЛЬДШЕР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ascendant.com.ph/images/icon/patien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651097"/>
            <a:ext cx="574602" cy="574602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5400000">
            <a:off x="588515" y="2466229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15616" y="269962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2 часа /200 руб.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Picture 2" descr="http://icons.iconarchive.com/icons/bevel-and-emboss/car/256/van-bus-icon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587201"/>
            <a:ext cx="670369" cy="67036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59632" y="35496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ЦРБ / Лаборатория</a:t>
            </a:r>
            <a:endParaRPr lang="ru-RU" sz="18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588515" y="3330326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540632" y="4595767"/>
            <a:ext cx="430951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43608" y="4845766"/>
            <a:ext cx="2160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400" dirty="0" smtClean="0"/>
              <a:t>Прием у врача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400" dirty="0" smtClean="0"/>
              <a:t>Анализы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400" dirty="0" smtClean="0"/>
              <a:t>Повторный прием</a:t>
            </a:r>
            <a:endParaRPr lang="ru-RU" sz="1400" dirty="0"/>
          </a:p>
        </p:txBody>
      </p:sp>
      <p:pic>
        <p:nvPicPr>
          <p:cNvPr id="17" name="Picture 4" descr="http://png-5.findicons.com/files/icons/2035/medical_icons_for/256/doctor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869160"/>
            <a:ext cx="670369" cy="670369"/>
          </a:xfrm>
          <a:prstGeom prst="rect">
            <a:avLst/>
          </a:prstGeom>
          <a:noFill/>
        </p:spPr>
      </p:pic>
      <p:pic>
        <p:nvPicPr>
          <p:cNvPr id="18" name="Picture 6" descr="http://icons.iconarchive.com/icons/icons-land/gis-gps-map/256/Hospital-icon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477614"/>
            <a:ext cx="909786" cy="909787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4211960" y="27089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1710 руб.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2" name="Picture 2" descr="http://www.flash-house.ro/userfiles/editor/images/ambulance%20icon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2636912"/>
            <a:ext cx="614284" cy="614284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367919" y="3569479"/>
            <a:ext cx="1101321" cy="433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ЦРБ / </a:t>
            </a:r>
          </a:p>
          <a:p>
            <a:r>
              <a:rPr lang="ru-RU" sz="1800" dirty="0" smtClean="0"/>
              <a:t>БСМП</a:t>
            </a:r>
            <a:endParaRPr lang="ru-RU" sz="1800" dirty="0"/>
          </a:p>
        </p:txBody>
      </p:sp>
      <p:sp>
        <p:nvSpPr>
          <p:cNvPr id="28" name="TextBox 27"/>
          <p:cNvSpPr txBox="1"/>
          <p:nvPr/>
        </p:nvSpPr>
        <p:spPr>
          <a:xfrm>
            <a:off x="4320036" y="4869160"/>
            <a:ext cx="140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Неотложная помощь</a:t>
            </a:r>
            <a:endParaRPr lang="ru-RU" sz="14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6564449" y="2778386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8441" y="3090161"/>
            <a:ext cx="571609" cy="537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3" descr="http://www.gettyicons.com/free-icons/102/medical-icons/png/256/nurse_256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3042" y="3042277"/>
            <a:ext cx="574602" cy="574602"/>
          </a:xfrm>
          <a:prstGeom prst="rect">
            <a:avLst/>
          </a:prstGeom>
          <a:noFill/>
        </p:spPr>
      </p:pic>
      <p:pic>
        <p:nvPicPr>
          <p:cNvPr id="33" name="Picture 2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6459" y="2611326"/>
            <a:ext cx="670369" cy="47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 descr="C:\Users\hrendel\Desktop\Чемодан3s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8597" y="3233812"/>
            <a:ext cx="718232" cy="916464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228184" y="371703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 smtClean="0"/>
              <a:t>СмартФАП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1115616" y="1749422"/>
            <a:ext cx="130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Пациент</a:t>
            </a:r>
            <a:endParaRPr lang="ru-RU" sz="1800" dirty="0"/>
          </a:p>
        </p:txBody>
      </p:sp>
      <p:sp>
        <p:nvSpPr>
          <p:cNvPr id="39" name="TextBox 38"/>
          <p:cNvSpPr txBox="1"/>
          <p:nvPr/>
        </p:nvSpPr>
        <p:spPr>
          <a:xfrm>
            <a:off x="7956376" y="4149080"/>
            <a:ext cx="1012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МДК</a:t>
            </a:r>
            <a:endParaRPr lang="ru-RU" sz="1800" dirty="0"/>
          </a:p>
        </p:txBody>
      </p:sp>
      <p:sp>
        <p:nvSpPr>
          <p:cNvPr id="40" name="TextBox 39"/>
          <p:cNvSpPr txBox="1"/>
          <p:nvPr/>
        </p:nvSpPr>
        <p:spPr>
          <a:xfrm>
            <a:off x="7884368" y="2276872"/>
            <a:ext cx="1005554" cy="24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ЕГИСЗ</a:t>
            </a:r>
            <a:endParaRPr lang="ru-RU" sz="1800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7497645" y="2994394"/>
            <a:ext cx="430952" cy="2394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34" idx="1"/>
          </p:cNvCxnSpPr>
          <p:nvPr/>
        </p:nvCxnSpPr>
        <p:spPr>
          <a:xfrm>
            <a:off x="7497645" y="3425344"/>
            <a:ext cx="430952" cy="266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6923044" y="4287247"/>
            <a:ext cx="526719" cy="1436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7114577" y="4574548"/>
            <a:ext cx="143651" cy="47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6899102" y="4790022"/>
            <a:ext cx="574602" cy="1436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884368" y="4869160"/>
            <a:ext cx="1005554" cy="24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ЕГИСЗ</a:t>
            </a:r>
            <a:endParaRPr lang="ru-RU" sz="1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516216" y="5157192"/>
            <a:ext cx="1005554" cy="24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Internet</a:t>
            </a:r>
            <a:endParaRPr lang="ru-RU" sz="1800" dirty="0"/>
          </a:p>
        </p:txBody>
      </p:sp>
      <p:sp>
        <p:nvSpPr>
          <p:cNvPr id="49" name="TextBox 48"/>
          <p:cNvSpPr txBox="1"/>
          <p:nvPr/>
        </p:nvSpPr>
        <p:spPr>
          <a:xfrm>
            <a:off x="395536" y="105273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ШТАТНАЯ СИТУАЦИЯ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275856" y="105273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ЭКСТРЕННЫЙ ВЫЗОВ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00192" y="105273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УМНЫЙ ФЕЛЬДШЕР</a:t>
            </a:r>
          </a:p>
        </p:txBody>
      </p:sp>
      <p:pic>
        <p:nvPicPr>
          <p:cNvPr id="52" name="Picture 2" descr="http://www.ascendant.com.ph/images/icon/patien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651097"/>
            <a:ext cx="574602" cy="574602"/>
          </a:xfrm>
          <a:prstGeom prst="rect">
            <a:avLst/>
          </a:prstGeom>
          <a:noFill/>
        </p:spPr>
      </p:pic>
      <p:cxnSp>
        <p:nvCxnSpPr>
          <p:cNvPr id="53" name="Прямая со стрелкой 52"/>
          <p:cNvCxnSpPr/>
          <p:nvPr/>
        </p:nvCxnSpPr>
        <p:spPr>
          <a:xfrm rot="5400000">
            <a:off x="3540843" y="2466229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>
            <a:off x="3540843" y="3330326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3492960" y="4595767"/>
            <a:ext cx="430951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4" descr="http://png-5.findicons.com/files/icons/2035/medical_icons_for/256/doctor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869160"/>
            <a:ext cx="670369" cy="670369"/>
          </a:xfrm>
          <a:prstGeom prst="rect">
            <a:avLst/>
          </a:prstGeom>
          <a:noFill/>
        </p:spPr>
      </p:pic>
      <p:pic>
        <p:nvPicPr>
          <p:cNvPr id="57" name="Picture 6" descr="http://icons.iconarchive.com/icons/icons-land/gis-gps-map/256/Hospital-icon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3477614"/>
            <a:ext cx="909786" cy="909787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4139952" y="1749422"/>
            <a:ext cx="130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Пациент</a:t>
            </a:r>
            <a:endParaRPr lang="ru-RU" sz="1800" dirty="0"/>
          </a:p>
        </p:txBody>
      </p:sp>
      <p:pic>
        <p:nvPicPr>
          <p:cNvPr id="59" name="Picture 2" descr="http://www.ascendant.com.ph/images/icon/patien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702270"/>
            <a:ext cx="574602" cy="574602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6948264" y="1749422"/>
            <a:ext cx="130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Пациент</a:t>
            </a:r>
            <a:endParaRPr lang="ru-RU" sz="1800" dirty="0"/>
          </a:p>
        </p:txBody>
      </p:sp>
      <p:pic>
        <p:nvPicPr>
          <p:cNvPr id="61" name="Picture 4" descr="F:\полоскен.jpg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4028560" y="3140967"/>
            <a:ext cx="3996000" cy="28800"/>
          </a:xfrm>
          <a:prstGeom prst="rect">
            <a:avLst/>
          </a:prstGeom>
          <a:noFill/>
        </p:spPr>
      </p:pic>
      <p:pic>
        <p:nvPicPr>
          <p:cNvPr id="62" name="Picture 4" descr="F:\полоскен.jpg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1076232" y="3140967"/>
            <a:ext cx="3996000" cy="28800"/>
          </a:xfrm>
          <a:prstGeom prst="rect">
            <a:avLst/>
          </a:prstGeom>
          <a:noFill/>
        </p:spPr>
      </p:pic>
      <p:sp>
        <p:nvSpPr>
          <p:cNvPr id="63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2996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lowchart: Terminator 15"/>
          <p:cNvSpPr>
            <a:spLocks noChangeArrowheads="1"/>
          </p:cNvSpPr>
          <p:nvPr/>
        </p:nvSpPr>
        <p:spPr bwMode="auto">
          <a:xfrm>
            <a:off x="0" y="-749300"/>
            <a:ext cx="9144000" cy="1595438"/>
          </a:xfrm>
          <a:prstGeom prst="flowChartTerminator">
            <a:avLst/>
          </a:prstGeom>
          <a:noFill/>
          <a:ln w="9525" algn="ctr">
            <a:noFill/>
            <a:round/>
            <a:headEnd/>
            <a:tailEnd/>
          </a:ln>
          <a:effectLst>
            <a:outerShdw dist="63499" dir="4620015" sx="100999" sy="100999" algn="t" rotWithShape="0">
              <a:srgbClr val="000000">
                <a:alpha val="17998"/>
              </a:srgb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en-US" sz="2000">
              <a:cs typeface="Arial" pitchFamily="34" charset="0"/>
            </a:endParaRPr>
          </a:p>
        </p:txBody>
      </p:sp>
      <p:sp>
        <p:nvSpPr>
          <p:cNvPr id="2052" name="Rectangle 3"/>
          <p:cNvSpPr txBox="1">
            <a:spLocks noChangeArrowheads="1"/>
          </p:cNvSpPr>
          <p:nvPr/>
        </p:nvSpPr>
        <p:spPr bwMode="auto">
          <a:xfrm>
            <a:off x="322783" y="188888"/>
            <a:ext cx="7921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chemeClr val="bg1"/>
                </a:solidFill>
                <a:latin typeface="+mj-lt"/>
                <a:cs typeface="Tahoma" pitchFamily="34" charset="0"/>
              </a:rPr>
              <a:t>НАШ ОПЫТ – ЭЛЕКТРОННЫЕ МЕДИЦИНСКИЕ КАРТЫ</a:t>
            </a:r>
            <a:endParaRPr lang="ru-RU" sz="2000" b="1" dirty="0">
              <a:solidFill>
                <a:schemeClr val="bg1"/>
              </a:solidFill>
              <a:latin typeface="+mj-lt"/>
              <a:cs typeface="Tahoma" pitchFamily="34" charset="0"/>
            </a:endParaRPr>
          </a:p>
        </p:txBody>
      </p:sp>
      <p:sp>
        <p:nvSpPr>
          <p:cNvPr id="2054" name="Text Box 13"/>
          <p:cNvSpPr txBox="1">
            <a:spLocks noChangeArrowheads="1"/>
          </p:cNvSpPr>
          <p:nvPr/>
        </p:nvSpPr>
        <p:spPr bwMode="auto">
          <a:xfrm>
            <a:off x="2032000" y="752475"/>
            <a:ext cx="1841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sz="2000" b="1">
              <a:latin typeface="Calibri" pitchFamily="34" charset="0"/>
              <a:cs typeface="Arial" pitchFamily="34" charset="0"/>
            </a:endParaRPr>
          </a:p>
        </p:txBody>
      </p:sp>
      <p:sp>
        <p:nvSpPr>
          <p:cNvPr id="29" name="Номер слайда 14"/>
          <p:cNvSpPr txBox="1">
            <a:spLocks noGrp="1"/>
          </p:cNvSpPr>
          <p:nvPr/>
        </p:nvSpPr>
        <p:spPr>
          <a:xfrm>
            <a:off x="8491538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59A7105-D728-401A-AAAE-724095DB4F4A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1723742"/>
            <a:ext cx="871296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 smtClean="0">
                <a:solidFill>
                  <a:srgbClr val="C00000"/>
                </a:solidFill>
                <a:cs typeface="Arial" pitchFamily="34" charset="0"/>
              </a:rPr>
              <a:t>1 </a:t>
            </a:r>
            <a:r>
              <a:rPr lang="ru-RU" sz="11500" b="1" dirty="0" smtClean="0">
                <a:solidFill>
                  <a:srgbClr val="C00000"/>
                </a:solidFill>
                <a:cs typeface="Arial" pitchFamily="34" charset="0"/>
              </a:rPr>
              <a:t>253</a:t>
            </a:r>
            <a:r>
              <a:rPr lang="en-US" sz="11500" b="1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sz="11500" b="1" dirty="0" smtClean="0">
                <a:solidFill>
                  <a:srgbClr val="C00000"/>
                </a:solidFill>
                <a:cs typeface="Arial" pitchFamily="34" charset="0"/>
              </a:rPr>
              <a:t>563</a:t>
            </a:r>
          </a:p>
          <a:p>
            <a:pPr algn="ctr"/>
            <a:r>
              <a:rPr lang="ru-RU" sz="2000" dirty="0" smtClean="0">
                <a:solidFill>
                  <a:srgbClr val="000066"/>
                </a:solidFill>
                <a:cs typeface="Arial" pitchFamily="34" charset="0"/>
              </a:rPr>
              <a:t>количество электронных медицинских карт пациента в медицинских системах онкологической службы Республики Татарстан и </a:t>
            </a:r>
            <a:br>
              <a:rPr lang="ru-RU" sz="2000" dirty="0" smtClean="0">
                <a:solidFill>
                  <a:srgbClr val="000066"/>
                </a:solidFill>
                <a:cs typeface="Arial" pitchFamily="34" charset="0"/>
              </a:rPr>
            </a:br>
            <a:r>
              <a:rPr lang="ru-RU" sz="2000" dirty="0" smtClean="0">
                <a:solidFill>
                  <a:srgbClr val="000066"/>
                </a:solidFill>
                <a:cs typeface="Arial" pitchFamily="34" charset="0"/>
              </a:rPr>
              <a:t>ГАУЗ «РКБ №2»</a:t>
            </a:r>
            <a:endParaRPr lang="ru-RU" sz="2000" dirty="0">
              <a:solidFill>
                <a:srgbClr val="000066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C:\Users\Руслан\Desktop\ЦИТ РТ\Нижнекамск\2010-03-01 Электронное здравоохранение - Нижнекамск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26461"/>
            <a:ext cx="18002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7" name="Picture 6" descr="C:\Users\Руслан\Desktop\ЦИТ РТ\Нижнекамск\2010-03-01 Электронное здравоохранение - Нижнекамск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555086"/>
            <a:ext cx="16192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24580" name="Picture 8" descr="C:\Users\Руслан\Desktop\ЦИТ РТ\Нижнекамск\2010-03-01 Электронное здравоохранение - Нижнекамск\pho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626523"/>
            <a:ext cx="126047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490" name="Group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139336"/>
              </p:ext>
            </p:extLst>
          </p:nvPr>
        </p:nvGraphicFramePr>
        <p:xfrm>
          <a:off x="2143125" y="4461673"/>
          <a:ext cx="4572000" cy="41148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79413"/>
                <a:gridCol w="381000"/>
                <a:gridCol w="381000"/>
                <a:gridCol w="381000"/>
                <a:gridCol w="381000"/>
                <a:gridCol w="381000"/>
                <a:gridCol w="382587"/>
                <a:gridCol w="381000"/>
                <a:gridCol w="381000"/>
                <a:gridCol w="381000"/>
              </a:tblGrid>
              <a:tr h="24365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8.00 - 8.10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8.10 - 8.20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8.20 - 8.30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8.30 - 8.40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8.40 - 8.50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8.50 - 9.00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9.00 - 9.10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9.10 - 9.20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9.20 - 9.30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9.30 - 9.40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9.40 - 9.50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9.50 - 10.00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51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занят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занят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занят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занят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занят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занят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449263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52" name="Text Box 3"/>
          <p:cNvSpPr txBox="1">
            <a:spLocks noChangeArrowheads="1"/>
          </p:cNvSpPr>
          <p:nvPr/>
        </p:nvSpPr>
        <p:spPr bwMode="auto">
          <a:xfrm>
            <a:off x="142875" y="1598613"/>
            <a:ext cx="2286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студент</a:t>
            </a:r>
            <a:b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</a:b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запишется на сайте</a:t>
            </a:r>
          </a:p>
        </p:txBody>
      </p:sp>
      <p:pic>
        <p:nvPicPr>
          <p:cNvPr id="24664" name="Picture 9" descr="C:\Users\Руслан\Desktop\ЦИТ РТ\Нижнекамск\2010-03-01 Электронное здравоохранение - Нижнекамск\BlueMan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981075"/>
            <a:ext cx="1095375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65" name="Picture 10" descr="C:\Users\Руслан\Desktop\ЦИТ РТ\Нижнекамск\2010-03-01 Электронное здравоохранение - Нижнекамск\GreenMan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981075"/>
            <a:ext cx="1095375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66" name="Picture 11" descr="C:\Users\Руслан\Desktop\ЦИТ РТ\Нижнекамск\2010-03-01 Электронное здравоохранение - Нижнекамск\RedMan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81075"/>
            <a:ext cx="1095375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67" name="Picture 12" descr="C:\Users\Руслан\Desktop\ЦИТ РТ\Нижнекамск\2010-03-01 Электронное здравоохранение - Нижнекамск\RedWoman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25" y="981075"/>
            <a:ext cx="10445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 Box 3"/>
          <p:cNvSpPr txBox="1">
            <a:spLocks noChangeArrowheads="1"/>
          </p:cNvSpPr>
          <p:nvPr/>
        </p:nvSpPr>
        <p:spPr bwMode="auto">
          <a:xfrm>
            <a:off x="2286000" y="1598613"/>
            <a:ext cx="25717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рабочий</a:t>
            </a:r>
            <a:b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</a:b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запишется через инфомат</a:t>
            </a:r>
            <a:b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</a:b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в холле завода</a:t>
            </a:r>
          </a:p>
        </p:txBody>
      </p:sp>
      <p:sp>
        <p:nvSpPr>
          <p:cNvPr id="61" name="Text Box 3"/>
          <p:cNvSpPr txBox="1">
            <a:spLocks noChangeArrowheads="1"/>
          </p:cNvSpPr>
          <p:nvPr/>
        </p:nvSpPr>
        <p:spPr bwMode="auto">
          <a:xfrm>
            <a:off x="4572000" y="1646238"/>
            <a:ext cx="25717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дедушка</a:t>
            </a:r>
            <a:b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</a:b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запишется по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телефону</a:t>
            </a:r>
          </a:p>
        </p:txBody>
      </p:sp>
      <p:sp>
        <p:nvSpPr>
          <p:cNvPr id="62" name="Text Box 3"/>
          <p:cNvSpPr txBox="1">
            <a:spLocks noChangeArrowheads="1"/>
          </p:cNvSpPr>
          <p:nvPr/>
        </p:nvSpPr>
        <p:spPr bwMode="auto">
          <a:xfrm>
            <a:off x="6786563" y="1598613"/>
            <a:ext cx="25717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бабушка</a:t>
            </a:r>
            <a:b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</a:b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придет в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поликлинику</a:t>
            </a: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rot="5400000">
            <a:off x="750094" y="2785269"/>
            <a:ext cx="3357562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3071812" y="2749551"/>
            <a:ext cx="3286125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5357812" y="2749551"/>
            <a:ext cx="3286125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2" name="Блок-схема: ручное управление 81"/>
          <p:cNvSpPr/>
          <p:nvPr/>
        </p:nvSpPr>
        <p:spPr>
          <a:xfrm>
            <a:off x="714375" y="3890173"/>
            <a:ext cx="7572375" cy="500063"/>
          </a:xfrm>
          <a:prstGeom prst="flowChartManualOperati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Единая система электронной очереди</a:t>
            </a:r>
          </a:p>
        </p:txBody>
      </p:sp>
      <p:pic>
        <p:nvPicPr>
          <p:cNvPr id="24675" name="Picture 2" descr="C:\Users\Администратор\Documents\___СОРТИРОВАТЬ\IMG_146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197898"/>
            <a:ext cx="149225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7035800" y="2697961"/>
            <a:ext cx="207168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гибкие квоты для приема по записи</a:t>
            </a:r>
            <a:b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</a:br>
            <a:r>
              <a:rPr lang="ru-RU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ahoma" pitchFamily="34" charset="0"/>
              </a:rPr>
              <a:t>и без предварительной записи</a:t>
            </a:r>
          </a:p>
        </p:txBody>
      </p:sp>
      <p:sp>
        <p:nvSpPr>
          <p:cNvPr id="24" name="Номер слайда 14"/>
          <p:cNvSpPr txBox="1">
            <a:spLocks noGrp="1"/>
          </p:cNvSpPr>
          <p:nvPr/>
        </p:nvSpPr>
        <p:spPr>
          <a:xfrm>
            <a:off x="8501063" y="642143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34FDDD6-84B4-405D-9D93-9E26DCF34CBB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179512" y="44624"/>
            <a:ext cx="7921625" cy="7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chemeClr val="bg1"/>
                </a:solidFill>
                <a:latin typeface="+mj-lt"/>
                <a:cs typeface="Tahoma" pitchFamily="34" charset="0"/>
              </a:rPr>
              <a:t>НАШ ОПЫТ – ЭЛЕКТРОННАЯ ЗАПИСЬ К ВРАЧУ</a:t>
            </a:r>
          </a:p>
          <a:p>
            <a:pPr eaLnBrk="1" hangingPunct="1"/>
            <a:r>
              <a:rPr lang="ru-RU" sz="2000" b="1" dirty="0" smtClean="0">
                <a:solidFill>
                  <a:schemeClr val="bg1"/>
                </a:solidFill>
                <a:latin typeface="+mj-lt"/>
                <a:cs typeface="Tahoma" pitchFamily="34" charset="0"/>
              </a:rPr>
              <a:t>Нижнекамский район</a:t>
            </a:r>
            <a:endParaRPr lang="ru-RU" sz="2000" b="1" dirty="0">
              <a:solidFill>
                <a:schemeClr val="bg1"/>
              </a:solidFill>
              <a:latin typeface="+mj-lt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5300" y="4941168"/>
            <a:ext cx="78851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2 000 000 записей ежегодно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6"/>
          <p:cNvSpPr>
            <a:spLocks noChangeArrowheads="1"/>
          </p:cNvSpPr>
          <p:nvPr/>
        </p:nvSpPr>
        <p:spPr bwMode="auto">
          <a:xfrm>
            <a:off x="0" y="692150"/>
            <a:ext cx="9144000" cy="433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Oval 2"/>
          <p:cNvSpPr>
            <a:spLocks noChangeArrowheads="1"/>
          </p:cNvSpPr>
          <p:nvPr/>
        </p:nvSpPr>
        <p:spPr bwMode="auto">
          <a:xfrm>
            <a:off x="252413" y="908720"/>
            <a:ext cx="1871662" cy="1800225"/>
          </a:xfrm>
          <a:prstGeom prst="ellipse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>
              <a:spcBef>
                <a:spcPct val="50000"/>
              </a:spcBef>
            </a:pPr>
            <a:r>
              <a:rPr lang="ru-RU" dirty="0" smtClean="0">
                <a:solidFill>
                  <a:schemeClr val="tx1"/>
                </a:solidFill>
              </a:rPr>
              <a:t>Интеграция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629" name="Line 4"/>
          <p:cNvSpPr>
            <a:spLocks noChangeShapeType="1"/>
          </p:cNvSpPr>
          <p:nvPr/>
        </p:nvSpPr>
        <p:spPr bwMode="auto">
          <a:xfrm>
            <a:off x="2411413" y="692150"/>
            <a:ext cx="0" cy="507347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554163" y="937196"/>
            <a:ext cx="6410325" cy="256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/>
              <a:t>В Республике используется большое количество ИТ систем не совместимых друг с другом и </a:t>
            </a:r>
            <a:r>
              <a:rPr lang="ru-RU" dirty="0" smtClean="0"/>
              <a:t>направленных </a:t>
            </a:r>
            <a:r>
              <a:rPr lang="ru-RU" dirty="0"/>
              <a:t>на поддержку деятельности отдельного учреждения. Однако разноименные системы собирают большой объем первичных данных, которые могут стать основой для электронного составления разнообразных отчетов с системой  контроля за правильностью вводимых данных  и </a:t>
            </a:r>
            <a:r>
              <a:rPr lang="ru-RU" dirty="0" smtClean="0"/>
              <a:t>ухода </a:t>
            </a:r>
            <a:r>
              <a:rPr lang="ru-RU" dirty="0"/>
              <a:t>от бумажных отчетов, составляемых примитивными программами. 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627313" y="3710359"/>
            <a:ext cx="6337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/>
              <a:t>Интеграция систем через адаптационные механизмы.</a:t>
            </a:r>
          </a:p>
        </p:txBody>
      </p:sp>
      <p:sp>
        <p:nvSpPr>
          <p:cNvPr id="8" name="Прямоугольник 7"/>
          <p:cNvSpPr/>
          <p:nvPr/>
        </p:nvSpPr>
        <p:spPr>
          <a:xfrm rot="1795998">
            <a:off x="3308350" y="5324302"/>
            <a:ext cx="1500188" cy="5000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4154488" y="4730577"/>
            <a:ext cx="785812" cy="642938"/>
          </a:xfrm>
          <a:prstGeom prst="rtTriangle">
            <a:avLst/>
          </a:prstGeom>
          <a:solidFill>
            <a:srgbClr val="007774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4608513" y="5109990"/>
            <a:ext cx="714375" cy="928687"/>
          </a:xfrm>
          <a:prstGeom prst="parallelogram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544888" y="4572571"/>
            <a:ext cx="642937" cy="608856"/>
          </a:xfrm>
          <a:prstGeom prst="ellipse">
            <a:avLst/>
          </a:prstGeom>
          <a:solidFill>
            <a:srgbClr val="FFC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2" name="Цилиндр 11"/>
          <p:cNvSpPr/>
          <p:nvPr/>
        </p:nvSpPr>
        <p:spPr>
          <a:xfrm>
            <a:off x="4548188" y="4467052"/>
            <a:ext cx="571500" cy="642938"/>
          </a:xfrm>
          <a:prstGeom prst="can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3" name="Фигура, имеющая форму буквы L 12"/>
          <p:cNvSpPr/>
          <p:nvPr/>
        </p:nvSpPr>
        <p:spPr>
          <a:xfrm>
            <a:off x="5224463" y="4336877"/>
            <a:ext cx="571500" cy="1428750"/>
          </a:xfrm>
          <a:prstGeom prst="corner">
            <a:avLst/>
          </a:prstGeom>
          <a:solidFill>
            <a:srgbClr val="23F17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234850" y="148570"/>
            <a:ext cx="6929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chemeClr val="bg1"/>
                </a:solidFill>
                <a:latin typeface="+mj-lt"/>
                <a:cs typeface="Tahoma" pitchFamily="34" charset="0"/>
              </a:rPr>
              <a:t>ИНТЕГРАЦИЯ</a:t>
            </a:r>
            <a:endParaRPr lang="en-US" sz="2000" b="1" dirty="0">
              <a:solidFill>
                <a:schemeClr val="bg1"/>
              </a:solidFill>
              <a:latin typeface="+mj-lt"/>
              <a:cs typeface="Tahoma" pitchFamily="34" charset="0"/>
            </a:endParaRPr>
          </a:p>
        </p:txBody>
      </p:sp>
      <p:sp>
        <p:nvSpPr>
          <p:cNvPr id="14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i="1">
              <a:solidFill>
                <a:schemeClr val="bg1"/>
              </a:solidFill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cs typeface="Arial" pitchFamily="34" charset="0"/>
            </a:endParaRPr>
          </a:p>
        </p:txBody>
      </p:sp>
      <p:sp>
        <p:nvSpPr>
          <p:cNvPr id="1030" name="Text Box 21"/>
          <p:cNvSpPr txBox="1">
            <a:spLocks noChangeArrowheads="1"/>
          </p:cNvSpPr>
          <p:nvPr/>
        </p:nvSpPr>
        <p:spPr bwMode="auto">
          <a:xfrm>
            <a:off x="25672" y="56818"/>
            <a:ext cx="77866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РЕЙТИНГ ВОСТРЕБОВАННОСТИ ГОСУДАРСТВЕННЫХ И МУНИЦИПАЛЬНЫХ УСЛУГ В РЕСПУБЛИКЕ ТАТАРСТАН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1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202620"/>
              </p:ext>
            </p:extLst>
          </p:nvPr>
        </p:nvGraphicFramePr>
        <p:xfrm>
          <a:off x="92075" y="908720"/>
          <a:ext cx="8899525" cy="4612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5364088" y="908720"/>
            <a:ext cx="3528392" cy="15876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C00000"/>
                </a:solidFill>
                <a:ea typeface="Gulim" pitchFamily="34" charset="-127"/>
              </a:rPr>
              <a:t>36 746 757</a:t>
            </a:r>
            <a:r>
              <a:rPr lang="ru-RU" sz="4000" b="1" dirty="0">
                <a:solidFill>
                  <a:srgbClr val="C00000"/>
                </a:solidFill>
                <a:cs typeface="Arial" pitchFamily="34" charset="0"/>
              </a:rPr>
              <a:t/>
            </a:r>
            <a:br>
              <a:rPr lang="ru-RU" sz="4000" b="1" dirty="0">
                <a:solidFill>
                  <a:srgbClr val="C00000"/>
                </a:solidFill>
                <a:cs typeface="Arial" pitchFamily="34" charset="0"/>
              </a:rPr>
            </a:br>
            <a:r>
              <a:rPr lang="ru-RU" sz="2000" dirty="0">
                <a:solidFill>
                  <a:srgbClr val="C00000"/>
                </a:solidFill>
                <a:cs typeface="Arial" pitchFamily="34" charset="0"/>
              </a:rPr>
              <a:t>посещения медицинских учреждений в </a:t>
            </a:r>
            <a:r>
              <a:rPr lang="ru-RU" sz="2000" dirty="0" smtClean="0">
                <a:solidFill>
                  <a:srgbClr val="C00000"/>
                </a:solidFill>
                <a:cs typeface="Arial" pitchFamily="34" charset="0"/>
              </a:rPr>
              <a:t>2012 </a:t>
            </a:r>
            <a:r>
              <a:rPr lang="ru-RU" sz="2000" dirty="0">
                <a:solidFill>
                  <a:srgbClr val="C00000"/>
                </a:solidFill>
                <a:cs typeface="Arial" pitchFamily="34" charset="0"/>
              </a:rPr>
              <a:t>году</a:t>
            </a:r>
            <a:endParaRPr lang="ru-RU" sz="1600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6062" y="1838941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40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96" y="5466710"/>
            <a:ext cx="4476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по данным НИУ «Высшая школа экономики»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4"/>
          <p:cNvSpPr>
            <a:spLocks noChangeArrowheads="1"/>
          </p:cNvSpPr>
          <p:nvPr/>
        </p:nvSpPr>
        <p:spPr bwMode="auto">
          <a:xfrm>
            <a:off x="0" y="692150"/>
            <a:ext cx="9144000" cy="433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Oval 2"/>
          <p:cNvSpPr>
            <a:spLocks noChangeArrowheads="1"/>
          </p:cNvSpPr>
          <p:nvPr/>
        </p:nvSpPr>
        <p:spPr bwMode="auto">
          <a:xfrm>
            <a:off x="5004594" y="836687"/>
            <a:ext cx="1871662" cy="1800225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dirty="0" smtClean="0"/>
              <a:t>Аттестация</a:t>
            </a:r>
            <a:endParaRPr lang="ru-RU" dirty="0"/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2484438" y="36655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3275856" y="2800325"/>
            <a:ext cx="576111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 smtClean="0"/>
              <a:t>Необходимо:</a:t>
            </a:r>
            <a:endParaRPr lang="ru-RU" b="1" dirty="0"/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dirty="0"/>
              <a:t>аттестация рабочих </a:t>
            </a:r>
            <a:r>
              <a:rPr lang="ru-RU" dirty="0" smtClean="0"/>
              <a:t>мест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/>
              <a:t>на которых осуществляется работа с персональными данными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dirty="0"/>
              <a:t>аттестация  </a:t>
            </a:r>
            <a:r>
              <a:rPr lang="ru-RU" dirty="0" smtClean="0"/>
              <a:t>серверов, </a:t>
            </a:r>
            <a:r>
              <a:rPr lang="ru-RU" dirty="0"/>
              <a:t>работающих с персональными </a:t>
            </a:r>
            <a:r>
              <a:rPr lang="ru-RU" dirty="0" smtClean="0"/>
              <a:t>данными, </a:t>
            </a:r>
            <a:r>
              <a:rPr lang="ru-RU" dirty="0"/>
              <a:t>и обучение персонала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ru-RU" dirty="0"/>
              <a:t>обучение специалистов в сфере информационной безопасности </a:t>
            </a:r>
          </a:p>
        </p:txBody>
      </p:sp>
      <p:sp>
        <p:nvSpPr>
          <p:cNvPr id="28680" name="Text Box 9"/>
          <p:cNvSpPr txBox="1">
            <a:spLocks noChangeArrowheads="1"/>
          </p:cNvSpPr>
          <p:nvPr/>
        </p:nvSpPr>
        <p:spPr bwMode="auto">
          <a:xfrm>
            <a:off x="323528" y="44624"/>
            <a:ext cx="61928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ФЕДЕРАЛЬНЫЙ ЗАКОН №152-ФЗ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«О ПЕРСОНАЛЬНЫХ ДАННЫХ»</a:t>
            </a: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 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8686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556792"/>
            <a:ext cx="298782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45207"/>
            <a:ext cx="57163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ПРЕЗИДЕНТ РЕСПУБЛИКИ ТАТАРСТАН 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33239"/>
            <a:ext cx="28369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Р.Н. МИННИХАНОВ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F:\print_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56967"/>
            <a:ext cx="2448272" cy="36722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79912" y="1484784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«… нельзя забывать, что медицина, как никакая другая отрасль, должна быть человечной. Главное – это отношение врачей и медперсонала к пациентам».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64088" y="4274512"/>
            <a:ext cx="3384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Из Послания </a:t>
            </a:r>
          </a:p>
          <a:p>
            <a:r>
              <a:rPr lang="ru-RU" sz="14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Государственному Совету Республики Татарстан</a:t>
            </a:r>
            <a:endParaRPr lang="ru-RU" sz="1400" b="1" i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1603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фон2в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52" y="128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2924944"/>
            <a:ext cx="65998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Благодарю за внимание!</a:t>
            </a:r>
            <a:endParaRPr lang="ru-RU" sz="4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Публичная декларация целей и задач </a:t>
            </a:r>
            <a:endParaRPr lang="ru-RU" sz="20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Министерства здравоохранения </a:t>
            </a:r>
            <a:endParaRPr lang="en-US" sz="2000" b="1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Республики </a:t>
            </a:r>
            <a:r>
              <a:rPr lang="ru-RU" sz="2000" b="1" dirty="0">
                <a:solidFill>
                  <a:schemeClr val="bg1"/>
                </a:solidFill>
                <a:latin typeface="Arial" charset="0"/>
                <a:cs typeface="Arial" charset="0"/>
              </a:rPr>
              <a:t>Татарстан на 2013 год</a:t>
            </a:r>
          </a:p>
        </p:txBody>
      </p:sp>
    </p:spTree>
    <p:extLst>
      <p:ext uri="{BB962C8B-B14F-4D97-AF65-F5344CB8AC3E}">
        <p14:creationId xmlns:p14="http://schemas.microsoft.com/office/powerpoint/2010/main" val="3652487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4624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ГЛАВНЫЙ ПРОЕКТ ПО ИНФОРМАТИЗАЦИИ ОТРАСЛИ ЗДРАВООХРАНЕНИЯ</a:t>
            </a:r>
            <a:endParaRPr lang="ru-RU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718806"/>
            <a:ext cx="87849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/>
              <a:t>Информатизация отрасли здравоохранения Республики Татарстан в рамках программы </a:t>
            </a:r>
            <a:r>
              <a:rPr lang="ru-RU" sz="3200" b="1" dirty="0" smtClean="0">
                <a:solidFill>
                  <a:srgbClr val="C00000"/>
                </a:solidFill>
              </a:rPr>
              <a:t>«Модернизация здравоохранения Республики Татарстан на 2011-2013 годы»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68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7544" y="1214682"/>
            <a:ext cx="340445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+mj-lt"/>
                <a:ea typeface="Gulim" pitchFamily="34" charset="-127"/>
              </a:rPr>
              <a:t>148</a:t>
            </a:r>
          </a:p>
          <a:p>
            <a:pPr eaLnBrk="1" hangingPunct="1"/>
            <a:r>
              <a:rPr lang="ru-RU" dirty="0" smtClean="0">
                <a:latin typeface="+mj-lt"/>
              </a:rPr>
              <a:t>медицинских </a:t>
            </a:r>
            <a:r>
              <a:rPr lang="ru-RU" dirty="0">
                <a:latin typeface="+mj-lt"/>
              </a:rPr>
              <a:t>учреждений</a:t>
            </a:r>
          </a:p>
          <a:p>
            <a:pPr eaLnBrk="1" hangingPunct="1"/>
            <a:endParaRPr lang="ru-RU" b="1" dirty="0">
              <a:solidFill>
                <a:srgbClr val="00B05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+mj-lt"/>
                <a:ea typeface="Gulim" pitchFamily="34" charset="-127"/>
              </a:rPr>
              <a:t>500</a:t>
            </a:r>
            <a:endParaRPr lang="ru-RU" sz="2400" b="1" dirty="0">
              <a:solidFill>
                <a:srgbClr val="C0000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dirty="0" smtClean="0">
                <a:latin typeface="+mj-lt"/>
              </a:rPr>
              <a:t>зданий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236" y="56818"/>
            <a:ext cx="81671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МОДЕРНИЗАЦИЯ ЗДРАВООХРАНЕНИЯ РЕСПУБЛИКИ – </a:t>
            </a:r>
            <a:b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САМОЕ МАСШТАБНОЕ ОБНОВЛЕНИЕ ИКТ-ИНФРАСТРУКТУРЫ</a:t>
            </a:r>
            <a:endParaRPr lang="ru-RU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088814" y="1228685"/>
            <a:ext cx="4803666" cy="421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13 000</a:t>
            </a:r>
          </a:p>
          <a:p>
            <a:pPr eaLnBrk="1" hangingPunct="1"/>
            <a:r>
              <a:rPr lang="ru-RU" dirty="0" smtClean="0">
                <a:latin typeface="+mj-lt"/>
              </a:rPr>
              <a:t>новой компьютерной техники</a:t>
            </a:r>
          </a:p>
          <a:p>
            <a:pPr eaLnBrk="1" hangingPunct="1"/>
            <a:endParaRPr lang="ru-RU" sz="1400" b="1" dirty="0" smtClean="0">
              <a:solidFill>
                <a:srgbClr val="00B05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7 500</a:t>
            </a:r>
          </a:p>
          <a:p>
            <a:pPr eaLnBrk="1" hangingPunct="1"/>
            <a:r>
              <a:rPr lang="ru-RU" dirty="0" smtClean="0">
                <a:latin typeface="+mj-lt"/>
              </a:rPr>
              <a:t>новых информационных розеток </a:t>
            </a:r>
            <a:endParaRPr lang="ru-RU" b="1" dirty="0">
              <a:solidFill>
                <a:srgbClr val="C00000"/>
              </a:solidFill>
              <a:latin typeface="+mj-lt"/>
            </a:endParaRPr>
          </a:p>
          <a:p>
            <a:pPr eaLnBrk="1" hangingPunct="1"/>
            <a:endParaRPr lang="ru-RU" sz="1400" dirty="0" smtClean="0">
              <a:latin typeface="+mj-lt"/>
            </a:endParaRPr>
          </a:p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+mj-lt"/>
                <a:ea typeface="Gulim" pitchFamily="34" charset="-127"/>
              </a:rPr>
              <a:t>450 </a:t>
            </a:r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000</a:t>
            </a:r>
          </a:p>
          <a:p>
            <a:pPr eaLnBrk="1" hangingPunct="1"/>
            <a:r>
              <a:rPr lang="ru-RU" dirty="0" smtClean="0">
                <a:latin typeface="+mj-lt"/>
              </a:rPr>
              <a:t>метров кабеля</a:t>
            </a:r>
          </a:p>
          <a:p>
            <a:pPr eaLnBrk="1" hangingPunct="1"/>
            <a:r>
              <a:rPr lang="ru-RU" dirty="0" smtClean="0">
                <a:latin typeface="+mj-lt"/>
              </a:rPr>
              <a:t>локально-вычислительной сети</a:t>
            </a:r>
            <a:endParaRPr lang="ru-RU" dirty="0">
              <a:latin typeface="+mj-lt"/>
            </a:endParaRPr>
          </a:p>
          <a:p>
            <a:pPr eaLnBrk="1" hangingPunct="1"/>
            <a:endParaRPr lang="ru-RU" b="1" dirty="0">
              <a:solidFill>
                <a:srgbClr val="00B05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+mj-lt"/>
                <a:ea typeface="Gulim" pitchFamily="34" charset="-127"/>
              </a:rPr>
              <a:t>315</a:t>
            </a:r>
            <a:endParaRPr lang="ru-RU" sz="2400" b="1" dirty="0">
              <a:solidFill>
                <a:srgbClr val="C0000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dirty="0">
                <a:latin typeface="+mj-lt"/>
              </a:rPr>
              <a:t>т</a:t>
            </a:r>
            <a:r>
              <a:rPr lang="ru-RU" dirty="0" smtClean="0">
                <a:latin typeface="+mj-lt"/>
              </a:rPr>
              <a:t>ерминалов</a:t>
            </a:r>
            <a:r>
              <a:rPr lang="en-US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электронной очереди</a:t>
            </a:r>
          </a:p>
          <a:p>
            <a:pPr eaLnBrk="1" hangingPunct="1"/>
            <a:r>
              <a:rPr lang="ru-RU" dirty="0" smtClean="0">
                <a:latin typeface="+mj-lt"/>
              </a:rPr>
              <a:t>помогают </a:t>
            </a:r>
            <a:r>
              <a:rPr lang="ru-RU" dirty="0">
                <a:latin typeface="+mj-lt"/>
              </a:rPr>
              <a:t>получить талон к </a:t>
            </a:r>
            <a:r>
              <a:rPr lang="ru-RU" dirty="0" smtClean="0">
                <a:latin typeface="+mj-lt"/>
              </a:rPr>
              <a:t>врачу, </a:t>
            </a:r>
            <a:r>
              <a:rPr lang="ru-RU" dirty="0">
                <a:latin typeface="+mj-lt"/>
              </a:rPr>
              <a:t>минуя регистратуру</a:t>
            </a:r>
            <a:endParaRPr lang="ru-RU" dirty="0" smtClean="0">
              <a:latin typeface="+mj-lt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2880320" cy="267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156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ru-RU" i="1">
              <a:solidFill>
                <a:schemeClr val="bg1"/>
              </a:solidFill>
            </a:endParaRP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1763688" y="1065510"/>
            <a:ext cx="694781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i="1" dirty="0">
                <a:solidFill>
                  <a:srgbClr val="000066"/>
                </a:solidFill>
                <a:latin typeface="+mj-lt"/>
              </a:rPr>
              <a:t>Система здравоохранения  РТ  использует ресурсы  единой коммуникационной  инфраструктуры Республики Татарстан</a:t>
            </a:r>
          </a:p>
        </p:txBody>
      </p:sp>
      <p:sp>
        <p:nvSpPr>
          <p:cNvPr id="13319" name="Text Box 2"/>
          <p:cNvSpPr txBox="1">
            <a:spLocks noChangeArrowheads="1"/>
          </p:cNvSpPr>
          <p:nvPr/>
        </p:nvSpPr>
        <p:spPr bwMode="auto">
          <a:xfrm>
            <a:off x="143768" y="128826"/>
            <a:ext cx="87487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ИКТ-ИНФРАСТРУКТУРА  ОРГАНОВ ГОСУДАРСТВЕННОЙ </a:t>
            </a:r>
          </a:p>
          <a:p>
            <a:pPr algn="ctr" eaLnBrk="1" hangingPunct="1"/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ВЛАСТИ РЕСПУБЛИКИ ТАТАРСТАН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5301664" cy="351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45419"/>
            <a:ext cx="12387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446" y="2057737"/>
            <a:ext cx="2414042" cy="1947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446" y="4149080"/>
            <a:ext cx="2414042" cy="1526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2145630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54 сервера под здравоохранение,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101 Терабайт данных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44624"/>
            <a:ext cx="7360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КЛЮЧЕВЫЕ НАПРАВЛЕНИЯ РАЗВИТИЯ 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IT 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В ЗДРАВООХРАНЕНИИ*</a:t>
            </a:r>
            <a:endParaRPr lang="ru-RU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478446"/>
              </p:ext>
            </p:extLst>
          </p:nvPr>
        </p:nvGraphicFramePr>
        <p:xfrm>
          <a:off x="376781" y="908720"/>
          <a:ext cx="8515700" cy="43555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7850"/>
                <a:gridCol w="4257850"/>
              </a:tblGrid>
              <a:tr h="5760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Направление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Эффект от использования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Единая электронная история болезни пациента и электронная запись к врачам</a:t>
                      </a:r>
                      <a:endParaRPr lang="ru-RU" sz="1800" kern="1200" baseline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Повышение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эффективности оказания услуг и улучшение их качества для пациента</a:t>
                      </a: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Экономия времени на осмотр пациента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</a:rPr>
                        <a:t>Передача и хранение результатов исследований в электронном виде</a:t>
                      </a:r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Повышение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доступности полных данных о пациенте для врача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Сокращение доли ручного труда в медицинских учреждениях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</a:rPr>
                        <a:t>Системы анализа</a:t>
                      </a:r>
                      <a:r>
                        <a:rPr lang="ru-RU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</a:rPr>
                        <a:t> данных для исследования эффективности лекарств  процедур, борьбы с эпидемиями</a:t>
                      </a:r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Снижение стоимости тестирования новых лекарств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</a:rPr>
                        <a:t>Мобильные системы удаленного мониторинга пациентов</a:t>
                      </a:r>
                      <a:endParaRPr lang="ru-RU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Повышение эффективности превентивных медицинских мер</a:t>
                      </a: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Снижение затрат на лечение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5466710"/>
            <a:ext cx="878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* Доклад «О мерах по развитию ИТ в РФ». АП КИТ при участии </a:t>
            </a:r>
            <a:r>
              <a:rPr lang="en-US" sz="1600" dirty="0" smtClean="0"/>
              <a:t>McKinsey</a:t>
            </a:r>
            <a:r>
              <a:rPr lang="ru-RU" sz="1600" dirty="0" smtClean="0"/>
              <a:t> </a:t>
            </a:r>
            <a:r>
              <a:rPr lang="en-US" sz="1600" dirty="0" smtClean="0"/>
              <a:t>&amp;</a:t>
            </a:r>
            <a:r>
              <a:rPr lang="ru-RU" sz="1600" dirty="0" smtClean="0"/>
              <a:t> </a:t>
            </a:r>
            <a:r>
              <a:rPr lang="en-US" sz="1600" dirty="0" smtClean="0"/>
              <a:t>Company</a:t>
            </a:r>
            <a:endParaRPr lang="ru-RU" sz="1600" dirty="0"/>
          </a:p>
        </p:txBody>
      </p:sp>
      <p:sp>
        <p:nvSpPr>
          <p:cNvPr id="5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934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88640"/>
            <a:ext cx="6833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НАИБОЛЕЕ ВОСТРЕБОВАННЫЙ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IT-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ПРОЕКТ</a:t>
            </a:r>
            <a:endParaRPr lang="ru-RU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66899"/>
              </p:ext>
            </p:extLst>
          </p:nvPr>
        </p:nvGraphicFramePr>
        <p:xfrm>
          <a:off x="395536" y="1268760"/>
          <a:ext cx="8568952" cy="4312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6034"/>
                <a:gridCol w="3661945"/>
                <a:gridCol w="1830973"/>
              </a:tblGrid>
              <a:tr h="8073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Проект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Количество пользователей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Доля жителей республики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baseline="0" dirty="0" smtClean="0">
                          <a:solidFill>
                            <a:srgbClr val="000066"/>
                          </a:solidFill>
                          <a:latin typeface="+mj-lt"/>
                          <a:ea typeface="+mn-ea"/>
                          <a:cs typeface="+mn-cs"/>
                        </a:rPr>
                        <a:t>Э-документооборот РТ</a:t>
                      </a:r>
                      <a:endParaRPr lang="ru-RU" sz="1800" kern="1200" baseline="0" dirty="0">
                        <a:solidFill>
                          <a:srgbClr val="000066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+mj-lt"/>
                          <a:ea typeface="Gulim" pitchFamily="34" charset="-127"/>
                          <a:cs typeface="+mn-cs"/>
                        </a:rPr>
                        <a:t>18 000</a:t>
                      </a: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Госслужащие</a:t>
                      </a: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Сотрудники бюджетных учреждений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+mj-lt"/>
                          <a:ea typeface="Gulim" pitchFamily="34" charset="-127"/>
                          <a:cs typeface="+mn-cs"/>
                        </a:rPr>
                        <a:t>0,36%</a:t>
                      </a:r>
                      <a:endParaRPr lang="ru-RU" sz="2000" b="1" kern="1200" dirty="0">
                        <a:solidFill>
                          <a:srgbClr val="C00000"/>
                        </a:solidFill>
                        <a:latin typeface="+mj-lt"/>
                        <a:ea typeface="Gulim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0066"/>
                          </a:solidFill>
                          <a:latin typeface="+mj-lt"/>
                        </a:rPr>
                        <a:t>«Э-</a:t>
                      </a:r>
                      <a:r>
                        <a:rPr lang="ru-RU" baseline="0" dirty="0" smtClean="0">
                          <a:solidFill>
                            <a:srgbClr val="000066"/>
                          </a:solidFill>
                          <a:latin typeface="+mj-lt"/>
                        </a:rPr>
                        <a:t>образование РТ»</a:t>
                      </a:r>
                      <a:endParaRPr lang="ru-RU" dirty="0">
                        <a:solidFill>
                          <a:srgbClr val="000066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+mj-lt"/>
                          <a:ea typeface="Gulim" pitchFamily="34" charset="-127"/>
                          <a:cs typeface="+mn-cs"/>
                        </a:rPr>
                        <a:t>1 120 000</a:t>
                      </a:r>
                    </a:p>
                    <a:p>
                      <a:pPr marL="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40 000 учителей</a:t>
                      </a:r>
                    </a:p>
                    <a:p>
                      <a:pPr marL="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380 000 учеников</a:t>
                      </a:r>
                    </a:p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760 000 родителей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+mj-lt"/>
                          <a:ea typeface="Gulim" pitchFamily="34" charset="-127"/>
                          <a:cs typeface="+mn-cs"/>
                        </a:rPr>
                        <a:t>31%</a:t>
                      </a:r>
                      <a:endParaRPr lang="ru-RU" sz="2000" b="1" kern="1200" dirty="0">
                        <a:solidFill>
                          <a:srgbClr val="C00000"/>
                        </a:solidFill>
                        <a:latin typeface="+mj-lt"/>
                        <a:ea typeface="Gulim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66"/>
                          </a:solidFill>
                          <a:latin typeface="+mj-lt"/>
                        </a:rPr>
                        <a:t>«Э-здравоохранение РТ»</a:t>
                      </a:r>
                      <a:endParaRPr lang="ru-RU" sz="2000" b="1" dirty="0">
                        <a:solidFill>
                          <a:srgbClr val="000066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+mj-lt"/>
                          <a:ea typeface="Gulim" pitchFamily="34" charset="-127"/>
                          <a:cs typeface="+mn-cs"/>
                        </a:rPr>
                        <a:t>3 800 000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каждый житель республики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36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000 медицинских работников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latin typeface="+mj-lt"/>
                          <a:ea typeface="Gulim" pitchFamily="34" charset="-127"/>
                          <a:cs typeface="+mn-cs"/>
                        </a:rPr>
                        <a:t>100%</a:t>
                      </a:r>
                      <a:endParaRPr lang="ru-RU" sz="2000" b="1" kern="1200" dirty="0">
                        <a:solidFill>
                          <a:srgbClr val="C00000"/>
                        </a:solidFill>
                        <a:latin typeface="+mj-lt"/>
                        <a:ea typeface="Gulim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456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47468" y="1778615"/>
            <a:ext cx="3404452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200 </a:t>
            </a:r>
          </a:p>
          <a:p>
            <a:pPr eaLnBrk="1" hangingPunct="1"/>
            <a:r>
              <a:rPr lang="ru-RU" dirty="0" smtClean="0">
                <a:latin typeface="+mj-lt"/>
              </a:rPr>
              <a:t>специалистов заняты разработкой и</a:t>
            </a:r>
          </a:p>
          <a:p>
            <a:pPr eaLnBrk="1" hangingPunct="1"/>
            <a:r>
              <a:rPr lang="ru-RU" dirty="0" smtClean="0">
                <a:latin typeface="+mj-lt"/>
              </a:rPr>
              <a:t>внедрением проекта</a:t>
            </a:r>
          </a:p>
          <a:p>
            <a:pPr eaLnBrk="1" hangingPunct="1"/>
            <a:r>
              <a:rPr lang="ru-RU" dirty="0" smtClean="0">
                <a:latin typeface="+mj-lt"/>
              </a:rPr>
              <a:t>«Э-здравоохранение РТ»</a:t>
            </a:r>
          </a:p>
          <a:p>
            <a:pPr eaLnBrk="1" hangingPunct="1"/>
            <a:endParaRPr lang="ru-RU" b="1" dirty="0" smtClean="0">
              <a:solidFill>
                <a:srgbClr val="00B05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36 000</a:t>
            </a:r>
          </a:p>
          <a:p>
            <a:pPr eaLnBrk="1" hangingPunct="1"/>
            <a:r>
              <a:rPr lang="ru-RU" dirty="0" smtClean="0">
                <a:latin typeface="+mj-lt"/>
              </a:rPr>
              <a:t>мед. персонала обучаются работе в системе, из них 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60724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САМЫЙ БОЛЬШОЙ КОЛЛЕКТИВ ВНЕДРЕНИЯ:</a:t>
            </a:r>
            <a:endParaRPr lang="ru-RU" sz="20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355976" y="1524268"/>
            <a:ext cx="439248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400</a:t>
            </a:r>
          </a:p>
          <a:p>
            <a:pPr eaLnBrk="1" hangingPunct="1"/>
            <a:r>
              <a:rPr lang="ru-RU" dirty="0" smtClean="0">
                <a:latin typeface="+mj-lt"/>
              </a:rPr>
              <a:t>волонтеров планируется привлечь для обучения пациентов использованию терминалов</a:t>
            </a:r>
          </a:p>
          <a:p>
            <a:pPr eaLnBrk="1" hangingPunct="1"/>
            <a:endParaRPr lang="ru-RU" sz="1400" b="1" dirty="0" smtClean="0">
              <a:solidFill>
                <a:srgbClr val="00B050"/>
              </a:solidFill>
              <a:latin typeface="+mj-lt"/>
              <a:ea typeface="Gulim" pitchFamily="34" charset="-127"/>
            </a:endParaRPr>
          </a:p>
          <a:p>
            <a:pPr eaLnBrk="1" hangingPunct="1"/>
            <a:endParaRPr lang="ru-RU" sz="1400" b="1" dirty="0" smtClean="0">
              <a:solidFill>
                <a:srgbClr val="00B050"/>
              </a:solidFill>
              <a:latin typeface="+mj-lt"/>
              <a:ea typeface="Gulim" pitchFamily="34" charset="-127"/>
            </a:endParaRPr>
          </a:p>
          <a:p>
            <a:pPr eaLnBrk="1" hangingPunct="1"/>
            <a:r>
              <a:rPr lang="ru-RU" sz="2400" b="1" dirty="0">
                <a:solidFill>
                  <a:srgbClr val="C00000"/>
                </a:solidFill>
                <a:latin typeface="+mj-lt"/>
                <a:ea typeface="Gulim" pitchFamily="34" charset="-127"/>
              </a:rPr>
              <a:t>10</a:t>
            </a:r>
          </a:p>
          <a:p>
            <a:pPr eaLnBrk="1" hangingPunct="1"/>
            <a:r>
              <a:rPr lang="ru-RU" dirty="0" smtClean="0">
                <a:latin typeface="+mj-lt"/>
              </a:rPr>
              <a:t>операторов контакт-центра для поддержки пользователей и круглосуточной записи</a:t>
            </a:r>
          </a:p>
          <a:p>
            <a:pPr eaLnBrk="1" hangingPunct="1"/>
            <a:r>
              <a:rPr lang="ru-RU" dirty="0" smtClean="0">
                <a:latin typeface="+mj-lt"/>
              </a:rPr>
              <a:t>на прием к врачу</a:t>
            </a:r>
            <a:endParaRPr lang="ru-RU" sz="1400" dirty="0" smtClean="0">
              <a:latin typeface="+mj-lt"/>
            </a:endParaRPr>
          </a:p>
        </p:txBody>
      </p:sp>
      <p:sp>
        <p:nvSpPr>
          <p:cNvPr id="5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320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2" descr="lepestok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4103687" cy="400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51520" y="76562"/>
            <a:ext cx="44644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rPr>
              <a:t>ДИСПЕТЧЕРСКИЙ ЦЕНТР МЗ РТ</a:t>
            </a:r>
            <a:endParaRPr lang="ru-RU" sz="2000" b="1" dirty="0">
              <a:solidFill>
                <a:schemeClr val="bg1"/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52229" name="Picture 4" descr="Карттат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468" y="1748631"/>
            <a:ext cx="5545137" cy="398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1" name="Oval 5"/>
          <p:cNvSpPr>
            <a:spLocks noChangeArrowheads="1"/>
          </p:cNvSpPr>
          <p:nvPr/>
        </p:nvSpPr>
        <p:spPr bwMode="auto">
          <a:xfrm rot="780069">
            <a:off x="2915593" y="2480294"/>
            <a:ext cx="5543550" cy="2087562"/>
          </a:xfrm>
          <a:prstGeom prst="ellips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9142" name="Oval 6"/>
          <p:cNvSpPr>
            <a:spLocks noChangeArrowheads="1"/>
          </p:cNvSpPr>
          <p:nvPr/>
        </p:nvSpPr>
        <p:spPr bwMode="auto">
          <a:xfrm rot="-682689">
            <a:off x="3007668" y="1425327"/>
            <a:ext cx="5543550" cy="2087563"/>
          </a:xfrm>
          <a:prstGeom prst="ellips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232" name="Oval 7"/>
          <p:cNvSpPr>
            <a:spLocks noChangeArrowheads="1"/>
          </p:cNvSpPr>
          <p:nvPr/>
        </p:nvSpPr>
        <p:spPr bwMode="auto">
          <a:xfrm rot="-650964">
            <a:off x="3053705" y="2134512"/>
            <a:ext cx="5543550" cy="2087563"/>
          </a:xfrm>
          <a:prstGeom prst="ellips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9144" name="Oval 8"/>
          <p:cNvSpPr>
            <a:spLocks noChangeArrowheads="1"/>
          </p:cNvSpPr>
          <p:nvPr/>
        </p:nvSpPr>
        <p:spPr bwMode="auto">
          <a:xfrm rot="795328">
            <a:off x="2929880" y="3181969"/>
            <a:ext cx="5543550" cy="2087562"/>
          </a:xfrm>
          <a:prstGeom prst="ellips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2238" name="Text Box 13"/>
          <p:cNvSpPr txBox="1">
            <a:spLocks noChangeArrowheads="1"/>
          </p:cNvSpPr>
          <p:nvPr/>
        </p:nvSpPr>
        <p:spPr bwMode="auto">
          <a:xfrm>
            <a:off x="3131840" y="836712"/>
            <a:ext cx="58326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 КООРДИНАЦИЯ СЛОЖНЫХ БИЗНЕС-ПРОЦЕССОВ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МЕДИЦИНЕ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467380"/>
            <a:ext cx="3924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Narrow" pitchFamily="34" charset="0"/>
                <a:ea typeface="Tahoma" pitchFamily="34" charset="0"/>
                <a:cs typeface="Tahoma" pitchFamily="34" charset="0"/>
              </a:rPr>
              <a:t>Центр инновационного развития отрасли</a:t>
            </a:r>
            <a:endParaRPr lang="ru-RU" dirty="0">
              <a:solidFill>
                <a:schemeClr val="bg1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5157192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ПРОЦЕССНЫЙ ПОДХОД. ИНФОРМАТИЗАЦИЯ. МОНИТОРИНГ. КОНТРОЛЬ.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Номер слайда 14"/>
          <p:cNvSpPr txBox="1">
            <a:spLocks noGrp="1"/>
          </p:cNvSpPr>
          <p:nvPr/>
        </p:nvSpPr>
        <p:spPr>
          <a:xfrm>
            <a:off x="8482013" y="6402388"/>
            <a:ext cx="5715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12C660C-BA7F-4C41-9BC2-C48B7399D4D3}" type="slidenum">
              <a:rPr lang="ru-RU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921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1" grpId="0" animBg="1"/>
      <p:bldP spid="219142" grpId="0" animBg="1"/>
      <p:bldP spid="21914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</TotalTime>
  <Words>854</Words>
  <Application>Microsoft Office PowerPoint</Application>
  <PresentationFormat>Экран (4:3)</PresentationFormat>
  <Paragraphs>252</Paragraphs>
  <Slides>22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ЦЕНТРАЛЬНЫЙ АРХИВ МЕДИЦИНСКИХ ИЗОБРАЖЕНИЙ «ЦАМИ» Опыт промышленной эксплуатации более 5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505.ru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Tuishev</dc:creator>
  <cp:lastModifiedBy>Марат С. Нурмиев</cp:lastModifiedBy>
  <cp:revision>172</cp:revision>
  <dcterms:created xsi:type="dcterms:W3CDTF">2010-06-14T05:48:00Z</dcterms:created>
  <dcterms:modified xsi:type="dcterms:W3CDTF">2013-11-27T08:07:19Z</dcterms:modified>
</cp:coreProperties>
</file>