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3"/>
  </p:notesMasterIdLst>
  <p:sldIdLst>
    <p:sldId id="256" r:id="rId2"/>
    <p:sldId id="261" r:id="rId3"/>
    <p:sldId id="295" r:id="rId4"/>
    <p:sldId id="296" r:id="rId5"/>
    <p:sldId id="262" r:id="rId6"/>
    <p:sldId id="287" r:id="rId7"/>
    <p:sldId id="300" r:id="rId8"/>
    <p:sldId id="299" r:id="rId9"/>
    <p:sldId id="297" r:id="rId10"/>
    <p:sldId id="298" r:id="rId11"/>
    <p:sldId id="273" r:id="rId12"/>
    <p:sldId id="290" r:id="rId13"/>
    <p:sldId id="291" r:id="rId14"/>
    <p:sldId id="302" r:id="rId15"/>
    <p:sldId id="303" r:id="rId16"/>
    <p:sldId id="268" r:id="rId17"/>
    <p:sldId id="293" r:id="rId18"/>
    <p:sldId id="270" r:id="rId19"/>
    <p:sldId id="289" r:id="rId20"/>
    <p:sldId id="301" r:id="rId21"/>
    <p:sldId id="304" r:id="rId22"/>
    <p:sldId id="276" r:id="rId23"/>
    <p:sldId id="305" r:id="rId24"/>
    <p:sldId id="277" r:id="rId25"/>
    <p:sldId id="284" r:id="rId26"/>
    <p:sldId id="274" r:id="rId27"/>
    <p:sldId id="278" r:id="rId28"/>
    <p:sldId id="279" r:id="rId29"/>
    <p:sldId id="294" r:id="rId30"/>
    <p:sldId id="282" r:id="rId31"/>
    <p:sldId id="283" r:id="rId3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showAnimation="0">
    <p:present/>
    <p:sldAll/>
    <p:penClr>
      <a:srgbClr val="FF0000"/>
    </p:penClr>
  </p:showPr>
  <p:clrMru>
    <a:srgbClr val="FF33CC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70" d="100"/>
          <a:sy n="70" d="100"/>
        </p:scale>
        <p:origin x="-516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H:\&#1062;&#1050;&#1050;\&#1082;%20&#1082;&#1086;&#1085;&#1092;&#1077;&#1088;&#1077;&#1085;&#1094;&#1080;&#1080;%202013\&#1076;&#1080;&#1072;&#1075;&#1088;&#1072;&#1084;&#1084;&#1099;%20&#1082;%20&#1082;&#1086;&#1085;&#1092;&#1077;&#1088;&#1077;&#1085;&#1094;&#1080;&#1080;.xlsx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H:\&#1062;&#1050;&#1050;\&#1082;%20&#1082;&#1086;&#1085;&#1092;&#1077;&#1088;&#1077;&#1085;&#1094;&#1080;&#1080;%202013\&#1076;&#1080;&#1072;&#1075;&#1088;&#1072;&#1084;&#1084;&#1099;%20&#1082;%20&#1082;&#1086;&#1085;&#1092;&#1077;&#1088;&#1077;&#1085;&#1094;&#1080;&#1080;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view3D>
      <c:rAngAx val="1"/>
    </c:view3D>
    <c:plotArea>
      <c:layout/>
      <c:bar3DChart>
        <c:barDir val="col"/>
        <c:grouping val="stacked"/>
        <c:ser>
          <c:idx val="0"/>
          <c:order val="0"/>
          <c:tx>
            <c:v>сообщения от УЗ РТ</c:v>
          </c:tx>
          <c:dLbls>
            <c:txPr>
              <a:bodyPr/>
              <a:lstStyle/>
              <a:p>
                <a:pPr>
                  <a:defRPr sz="1600"/>
                </a:pPr>
                <a:endParaRPr lang="ru-RU"/>
              </a:p>
            </c:txPr>
            <c:showVal val="1"/>
          </c:dLbls>
          <c:cat>
            <c:numRef>
              <c:f>Лист1!$A$29:$A$30</c:f>
              <c:numCache>
                <c:formatCode>General</c:formatCode>
                <c:ptCount val="2"/>
                <c:pt idx="0">
                  <c:v>2012</c:v>
                </c:pt>
                <c:pt idx="1">
                  <c:v>2013</c:v>
                </c:pt>
              </c:numCache>
            </c:numRef>
          </c:cat>
          <c:val>
            <c:numRef>
              <c:f>Лист1!$B$29:$B$30</c:f>
              <c:numCache>
                <c:formatCode>General</c:formatCode>
                <c:ptCount val="2"/>
                <c:pt idx="0">
                  <c:v>45</c:v>
                </c:pt>
                <c:pt idx="1">
                  <c:v>15</c:v>
                </c:pt>
              </c:numCache>
            </c:numRef>
          </c:val>
        </c:ser>
        <c:ser>
          <c:idx val="1"/>
          <c:order val="1"/>
          <c:tx>
            <c:v>сообщения от фармкомпаний</c:v>
          </c:tx>
          <c:dLbls>
            <c:txPr>
              <a:bodyPr/>
              <a:lstStyle/>
              <a:p>
                <a:pPr>
                  <a:defRPr sz="1600"/>
                </a:pPr>
                <a:endParaRPr lang="ru-RU"/>
              </a:p>
            </c:txPr>
            <c:showVal val="1"/>
          </c:dLbls>
          <c:cat>
            <c:numRef>
              <c:f>Лист1!$A$29:$A$30</c:f>
              <c:numCache>
                <c:formatCode>General</c:formatCode>
                <c:ptCount val="2"/>
                <c:pt idx="0">
                  <c:v>2012</c:v>
                </c:pt>
                <c:pt idx="1">
                  <c:v>2013</c:v>
                </c:pt>
              </c:numCache>
            </c:numRef>
          </c:cat>
          <c:val>
            <c:numRef>
              <c:f>Лист1!$C$29:$C$30</c:f>
              <c:numCache>
                <c:formatCode>General</c:formatCode>
                <c:ptCount val="2"/>
                <c:pt idx="0">
                  <c:v>81</c:v>
                </c:pt>
                <c:pt idx="1">
                  <c:v>77</c:v>
                </c:pt>
              </c:numCache>
            </c:numRef>
          </c:val>
        </c:ser>
        <c:shape val="box"/>
        <c:axId val="60027648"/>
        <c:axId val="36729216"/>
        <c:axId val="0"/>
      </c:bar3DChart>
      <c:catAx>
        <c:axId val="60027648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sz="1600"/>
            </a:pPr>
            <a:endParaRPr lang="ru-RU"/>
          </a:p>
        </c:txPr>
        <c:crossAx val="36729216"/>
        <c:crosses val="autoZero"/>
        <c:auto val="1"/>
        <c:lblAlgn val="ctr"/>
        <c:lblOffset val="100"/>
      </c:catAx>
      <c:valAx>
        <c:axId val="36729216"/>
        <c:scaling>
          <c:orientation val="minMax"/>
        </c:scaling>
        <c:axPos val="l"/>
        <c:majorGridlines/>
        <c:numFmt formatCode="General" sourceLinked="1"/>
        <c:tickLblPos val="nextTo"/>
        <c:txPr>
          <a:bodyPr/>
          <a:lstStyle/>
          <a:p>
            <a:pPr>
              <a:defRPr sz="1600"/>
            </a:pPr>
            <a:endParaRPr lang="ru-RU"/>
          </a:p>
        </c:txPr>
        <c:crossAx val="60027648"/>
        <c:crosses val="autoZero"/>
        <c:crossBetween val="between"/>
      </c:valAx>
    </c:plotArea>
    <c:legend>
      <c:legendPos val="r"/>
      <c:layout/>
      <c:txPr>
        <a:bodyPr/>
        <a:lstStyle/>
        <a:p>
          <a:pPr>
            <a:defRPr sz="1600"/>
          </a:pPr>
          <a:endParaRPr lang="ru-RU"/>
        </a:p>
      </c:txPr>
    </c:legend>
    <c:plotVisOnly val="1"/>
  </c:chart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view3D>
      <c:rotX val="60"/>
      <c:rotY val="120"/>
      <c:perspective val="0"/>
    </c:view3D>
    <c:plotArea>
      <c:layout/>
      <c:pie3DChart>
        <c:varyColors val="1"/>
        <c:ser>
          <c:idx val="0"/>
          <c:order val="0"/>
          <c:explosion val="25"/>
          <c:dLbls>
            <c:txPr>
              <a:bodyPr/>
              <a:lstStyle/>
              <a:p>
                <a:pPr>
                  <a:defRPr sz="1600"/>
                </a:pPr>
                <a:endParaRPr lang="ru-RU"/>
              </a:p>
            </c:txPr>
            <c:dLblPos val="bestFit"/>
            <c:showVal val="1"/>
            <c:showCatName val="1"/>
            <c:showPercent val="1"/>
            <c:showLeaderLines val="1"/>
          </c:dLbls>
          <c:cat>
            <c:strRef>
              <c:f>Лист1!$A$34:$A$45</c:f>
              <c:strCache>
                <c:ptCount val="12"/>
                <c:pt idx="0">
                  <c:v>ССС</c:v>
                </c:pt>
                <c:pt idx="1">
                  <c:v>п/микробные</c:v>
                </c:pt>
                <c:pt idx="2">
                  <c:v>ЖКТ</c:v>
                </c:pt>
                <c:pt idx="3">
                  <c:v>моноклональные АТ</c:v>
                </c:pt>
                <c:pt idx="4">
                  <c:v>ЦНС</c:v>
                </c:pt>
                <c:pt idx="5">
                  <c:v>НПВС</c:v>
                </c:pt>
                <c:pt idx="6">
                  <c:v>интерфероны</c:v>
                </c:pt>
                <c:pt idx="7">
                  <c:v>дыхат.с-ма</c:v>
                </c:pt>
                <c:pt idx="8">
                  <c:v>КОК</c:v>
                </c:pt>
                <c:pt idx="9">
                  <c:v>фитопрепараты</c:v>
                </c:pt>
                <c:pt idx="10">
                  <c:v>инф. растворы</c:v>
                </c:pt>
                <c:pt idx="11">
                  <c:v>прочие</c:v>
                </c:pt>
              </c:strCache>
            </c:strRef>
          </c:cat>
          <c:val>
            <c:numRef>
              <c:f>Лист1!$B$34:$B$45</c:f>
              <c:numCache>
                <c:formatCode>General</c:formatCode>
                <c:ptCount val="12"/>
                <c:pt idx="0">
                  <c:v>51</c:v>
                </c:pt>
                <c:pt idx="1">
                  <c:v>33</c:v>
                </c:pt>
                <c:pt idx="2">
                  <c:v>33</c:v>
                </c:pt>
                <c:pt idx="3">
                  <c:v>14</c:v>
                </c:pt>
                <c:pt idx="4">
                  <c:v>10</c:v>
                </c:pt>
                <c:pt idx="5">
                  <c:v>9</c:v>
                </c:pt>
                <c:pt idx="6">
                  <c:v>9</c:v>
                </c:pt>
                <c:pt idx="7">
                  <c:v>7</c:v>
                </c:pt>
                <c:pt idx="8">
                  <c:v>7</c:v>
                </c:pt>
                <c:pt idx="9">
                  <c:v>6</c:v>
                </c:pt>
                <c:pt idx="10">
                  <c:v>5</c:v>
                </c:pt>
                <c:pt idx="11">
                  <c:v>33</c:v>
                </c:pt>
              </c:numCache>
            </c:numRef>
          </c:val>
        </c:ser>
        <c:dLbls>
          <c:showVal val="1"/>
        </c:dLbls>
      </c:pie3DChart>
    </c:plotArea>
    <c:plotVisOnly val="1"/>
  </c:chart>
  <c:externalData r:id="rId1"/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B2549D-D6DF-4DF9-8C13-0DCCDC95EAE7}" type="datetimeFigureOut">
              <a:rPr lang="ru-RU" smtClean="0"/>
              <a:pPr/>
              <a:t>23.12.2013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DDE67EE-25F1-42F1-8E46-E12872A1A43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23.12.2013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23.12.2013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23.12.2013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23.12.2013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hyperlink" Target="garantf1://34477669.0/" TargetMode="Externa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hyperlink" Target="http://www.npr.roszdravnadzor.ru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garantf1://12074909.64/" TargetMode="External"/><Relationship Id="rId2" Type="http://schemas.openxmlformats.org/officeDocument/2006/relationships/hyperlink" Target="garantf1://34477669.0/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garantf1://4090951.0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142985"/>
            <a:ext cx="7772400" cy="2457466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Анализ </a:t>
            </a:r>
            <a:r>
              <a:rPr lang="ru-RU" dirty="0" smtClean="0"/>
              <a:t>сообщений, поступивших в базу данных нежелательных реакций по Республике Татарстан за период </a:t>
            </a:r>
            <a:r>
              <a:rPr lang="ru-RU" dirty="0" smtClean="0"/>
              <a:t>2012-2013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62500" lnSpcReduction="20000"/>
          </a:bodyPr>
          <a:lstStyle/>
          <a:p>
            <a:pPr>
              <a:defRPr/>
            </a:pPr>
            <a:r>
              <a:rPr lang="ru-RU" dirty="0" err="1" smtClean="0"/>
              <a:t>Бурашникова</a:t>
            </a:r>
            <a:r>
              <a:rPr lang="ru-RU" dirty="0" smtClean="0"/>
              <a:t> Ирина Сергеевна</a:t>
            </a:r>
          </a:p>
          <a:p>
            <a:pPr>
              <a:defRPr/>
            </a:pPr>
            <a:r>
              <a:rPr lang="ru-RU" dirty="0" smtClean="0"/>
              <a:t>Клинический фармаколог Казанского филиала ФГБУ «ИМЦЭУАОСМП» </a:t>
            </a:r>
            <a:r>
              <a:rPr lang="ru-RU" dirty="0" err="1" smtClean="0"/>
              <a:t>Росздравнадзора</a:t>
            </a:r>
            <a:endParaRPr lang="ru-RU" dirty="0" smtClean="0"/>
          </a:p>
          <a:p>
            <a:pPr>
              <a:defRPr/>
            </a:pPr>
            <a:r>
              <a:rPr lang="ru-RU" dirty="0" smtClean="0"/>
              <a:t>ассистент кафедры клинической фармакологии и фармакотерапии </a:t>
            </a:r>
          </a:p>
          <a:p>
            <a:pPr>
              <a:defRPr/>
            </a:pPr>
            <a:r>
              <a:rPr lang="ru-RU" dirty="0" smtClean="0"/>
              <a:t>ГБОУ ДПО КГМА Минздрава России 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285860"/>
          </a:xfrm>
        </p:spPr>
        <p:txBody>
          <a:bodyPr>
            <a:normAutofit fontScale="90000"/>
          </a:bodyPr>
          <a:lstStyle/>
          <a:p>
            <a:r>
              <a:rPr lang="ru-RU" sz="2700" u="sng" dirty="0" smtClean="0">
                <a:solidFill>
                  <a:srgbClr val="FF0000"/>
                </a:solidFill>
                <a:latin typeface="+mn-lt"/>
                <a:ea typeface="+mn-ea"/>
                <a:cs typeface="+mn-cs"/>
                <a:hlinkClick r:id="rId2"/>
              </a:rPr>
              <a:t/>
            </a:r>
            <a:br>
              <a:rPr lang="ru-RU" sz="2700" u="sng" dirty="0" smtClean="0">
                <a:solidFill>
                  <a:srgbClr val="FF0000"/>
                </a:solidFill>
                <a:latin typeface="+mn-lt"/>
                <a:ea typeface="+mn-ea"/>
                <a:cs typeface="+mn-cs"/>
                <a:hlinkClick r:id="rId2"/>
              </a:rPr>
            </a:br>
            <a:r>
              <a:rPr lang="ru-RU" sz="2700" u="sng" dirty="0" smtClean="0">
                <a:solidFill>
                  <a:srgbClr val="FF0000"/>
                </a:solidFill>
                <a:latin typeface="+mn-lt"/>
                <a:ea typeface="+mn-ea"/>
                <a:cs typeface="+mn-cs"/>
                <a:hlinkClick r:id="rId2"/>
              </a:rPr>
              <a:t>Приказ Министерства здравоохранения Республики Татарстан</a:t>
            </a:r>
            <a:br>
              <a:rPr lang="ru-RU" sz="2700" u="sng" dirty="0" smtClean="0">
                <a:solidFill>
                  <a:srgbClr val="FF0000"/>
                </a:solidFill>
                <a:latin typeface="+mn-lt"/>
                <a:ea typeface="+mn-ea"/>
                <a:cs typeface="+mn-cs"/>
                <a:hlinkClick r:id="rId2"/>
              </a:rPr>
            </a:br>
            <a:r>
              <a:rPr lang="ru-RU" sz="2700" u="sng" dirty="0" smtClean="0">
                <a:solidFill>
                  <a:srgbClr val="FF0000"/>
                </a:solidFill>
                <a:latin typeface="+mn-lt"/>
                <a:ea typeface="+mn-ea"/>
                <a:cs typeface="+mn-cs"/>
                <a:hlinkClick r:id="rId2"/>
              </a:rPr>
              <a:t>от 30 мая 2011 г. N 733 "О регистрации побочных действий, серьезных и непредвиденных нежелательных реакций при применении лекарственных препаратов"</a:t>
            </a:r>
            <a:r>
              <a:rPr lang="ru-RU" sz="2400" b="1" dirty="0" smtClean="0"/>
              <a:t/>
            </a:r>
            <a:br>
              <a:rPr lang="ru-RU" sz="2400" b="1" dirty="0" smtClean="0"/>
            </a:br>
            <a:endParaRPr lang="ru-RU" sz="24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357298"/>
            <a:ext cx="9144000" cy="5500702"/>
          </a:xfrm>
        </p:spPr>
        <p:txBody>
          <a:bodyPr>
            <a:normAutofit fontScale="25000" lnSpcReduction="20000"/>
          </a:bodyPr>
          <a:lstStyle/>
          <a:p>
            <a:r>
              <a:rPr lang="ru-RU" sz="6400" dirty="0" smtClean="0"/>
              <a:t>2. Руководителям медицинских организаций Республики Татарстан:</a:t>
            </a:r>
          </a:p>
          <a:p>
            <a:r>
              <a:rPr lang="ru-RU" sz="6400" dirty="0" smtClean="0"/>
              <a:t>2.1. </a:t>
            </a:r>
            <a:r>
              <a:rPr lang="ru-RU" sz="6400" dirty="0" smtClean="0">
                <a:solidFill>
                  <a:srgbClr val="FF0000"/>
                </a:solidFill>
              </a:rPr>
              <a:t>назначить лиц, ответственных за контроль учета и регистрацию побочных действий</a:t>
            </a:r>
            <a:r>
              <a:rPr lang="ru-RU" sz="6400" dirty="0" smtClean="0"/>
              <a:t>, серьезных и непредвиденных нежелательных реакций, </a:t>
            </a:r>
            <a:r>
              <a:rPr lang="ru-RU" sz="6400" dirty="0" smtClean="0">
                <a:solidFill>
                  <a:srgbClr val="FF0000"/>
                </a:solidFill>
              </a:rPr>
              <a:t>своевременное представление информации </a:t>
            </a:r>
            <a:r>
              <a:rPr lang="ru-RU" sz="6400" dirty="0" smtClean="0"/>
              <a:t>о побочных действиях, серьезных и непредвиденных нежелательных реакциях в ГУ "</a:t>
            </a:r>
            <a:r>
              <a:rPr lang="ru-RU" sz="6400" dirty="0" err="1" smtClean="0"/>
              <a:t>ЦККиСЛС</a:t>
            </a:r>
            <a:r>
              <a:rPr lang="ru-RU" sz="6400" dirty="0" smtClean="0"/>
              <a:t>";</a:t>
            </a:r>
          </a:p>
          <a:p>
            <a:r>
              <a:rPr lang="ru-RU" sz="6400" dirty="0" smtClean="0"/>
              <a:t>2.2. </a:t>
            </a:r>
            <a:r>
              <a:rPr lang="ru-RU" sz="6400" dirty="0" smtClean="0">
                <a:solidFill>
                  <a:srgbClr val="FF0000"/>
                </a:solidFill>
              </a:rPr>
              <a:t>обеспечить своевременное представление в ГУ "</a:t>
            </a:r>
            <a:r>
              <a:rPr lang="ru-RU" sz="6400" dirty="0" err="1" smtClean="0">
                <a:solidFill>
                  <a:srgbClr val="FF0000"/>
                </a:solidFill>
              </a:rPr>
              <a:t>ЦККиСЛС</a:t>
            </a:r>
            <a:r>
              <a:rPr lang="ru-RU" sz="6400" dirty="0" smtClean="0">
                <a:solidFill>
                  <a:srgbClr val="FF0000"/>
                </a:solidFill>
              </a:rPr>
              <a:t>" в электронном виде по адресу </a:t>
            </a:r>
            <a:r>
              <a:rPr lang="ru-RU" sz="6400" dirty="0" err="1" smtClean="0">
                <a:solidFill>
                  <a:srgbClr val="FF0000"/>
                </a:solidFill>
              </a:rPr>
              <a:t>ckk_kazan@mail.ru</a:t>
            </a:r>
            <a:r>
              <a:rPr lang="ru-RU" sz="6400" dirty="0" smtClean="0">
                <a:solidFill>
                  <a:srgbClr val="FF0000"/>
                </a:solidFill>
              </a:rPr>
              <a:t> и факсу (843) 278-22-30 сообщений по форме "Извещение о побочных действиях,</a:t>
            </a:r>
            <a:r>
              <a:rPr lang="ru-RU" sz="6400" dirty="0" smtClean="0"/>
              <a:t> серьезных и непредвиденных нежелательных реакциях на лекарственный препарат (HP) и особенностях взаимодействия лекарственных препаратов" (далее - "Извещение") в соответствии с </a:t>
            </a:r>
            <a:r>
              <a:rPr lang="ru-RU" sz="6400" b="1" dirty="0" smtClean="0">
                <a:hlinkClick r:id="" action="ppaction://hlinkfile"/>
              </a:rPr>
              <a:t>приложением N 1</a:t>
            </a:r>
            <a:r>
              <a:rPr lang="ru-RU" sz="6400" dirty="0" smtClean="0"/>
              <a:t> к данному приказу:</a:t>
            </a:r>
          </a:p>
          <a:p>
            <a:r>
              <a:rPr lang="ru-RU" sz="6400" b="1" dirty="0" smtClean="0">
                <a:solidFill>
                  <a:srgbClr val="FF0000"/>
                </a:solidFill>
              </a:rPr>
              <a:t>не позднее 2 рабочих дней с момента их выявления:</a:t>
            </a:r>
          </a:p>
          <a:p>
            <a:r>
              <a:rPr lang="ru-RU" sz="6400" dirty="0" smtClean="0"/>
              <a:t>- о серьезных НР при применении лекарственных препаратов, приведших к смерти, врожденным аномалиям или порокам развития либо представляющих собой угрозу жизни, требующих госпитализации или приведшей к стойкой утрате трудоспособности и (или) инвалидности, с заключением клинического фармаколога (при их наличии);</a:t>
            </a:r>
          </a:p>
          <a:p>
            <a:r>
              <a:rPr lang="ru-RU" sz="6400" b="1" dirty="0" smtClean="0">
                <a:solidFill>
                  <a:srgbClr val="FF0000"/>
                </a:solidFill>
              </a:rPr>
              <a:t>в течение 3 рабочих дней с момента их выявления:</a:t>
            </a:r>
          </a:p>
          <a:p>
            <a:r>
              <a:rPr lang="ru-RU" sz="6400" dirty="0" smtClean="0"/>
              <a:t>- о побочных действиях лекарственных препаратов, в том числе, не указанных в инструкциях;</a:t>
            </a:r>
          </a:p>
          <a:p>
            <a:r>
              <a:rPr lang="ru-RU" sz="6400" dirty="0" smtClean="0"/>
              <a:t>- о непредвиденных НР при применении лекарственных препаратов, в том числе связанных с применением лекарственного препарата в соответствии с инструкцией по применению, сущность и тяжесть которых не соответствовали информации о лекарственном препарате, содержащейся в инструкции;</a:t>
            </a:r>
          </a:p>
          <a:p>
            <a:r>
              <a:rPr lang="ru-RU" sz="6400" dirty="0" smtClean="0"/>
              <a:t>- об особенностях взаимодействия лекарственных препаратов;</a:t>
            </a:r>
          </a:p>
          <a:p>
            <a:r>
              <a:rPr lang="ru-RU" sz="6400" dirty="0" smtClean="0"/>
              <a:t>2.3. организовать: 2.3.1. </a:t>
            </a:r>
            <a:r>
              <a:rPr lang="ru-RU" sz="6400" b="1" dirty="0" smtClean="0">
                <a:solidFill>
                  <a:srgbClr val="FF0000"/>
                </a:solidFill>
              </a:rPr>
              <a:t>заполнение </a:t>
            </a:r>
            <a:r>
              <a:rPr lang="ru-RU" sz="6400" b="1" dirty="0" smtClean="0">
                <a:solidFill>
                  <a:srgbClr val="FF0000"/>
                </a:solidFill>
                <a:hlinkClick r:id="" action="ppaction://hlinkfile"/>
              </a:rPr>
              <a:t>форм</a:t>
            </a:r>
            <a:r>
              <a:rPr lang="ru-RU" sz="6400" b="1" dirty="0" smtClean="0">
                <a:solidFill>
                  <a:srgbClr val="FF0000"/>
                </a:solidFill>
              </a:rPr>
              <a:t> "Извещение" в медицинскую карту стационарного больного и медицинскую карту амбулаторного больного; </a:t>
            </a:r>
            <a:r>
              <a:rPr lang="ru-RU" sz="6400" dirty="0" smtClean="0"/>
              <a:t>2.3.2. тиражирование </a:t>
            </a:r>
            <a:r>
              <a:rPr lang="ru-RU" sz="6400" b="1" dirty="0" smtClean="0">
                <a:hlinkClick r:id="" action="ppaction://hlinkfile"/>
              </a:rPr>
              <a:t>формы</a:t>
            </a:r>
            <a:r>
              <a:rPr lang="ru-RU" sz="6400" dirty="0" smtClean="0"/>
              <a:t> "Извещение" за счет средств учреждения.</a:t>
            </a:r>
          </a:p>
          <a:p>
            <a:endParaRPr lang="ru-RU" sz="2000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dirty="0" smtClean="0"/>
              <a:t>Метод спонтанных сообщений об НПР </a:t>
            </a:r>
            <a:endParaRPr lang="ru-RU" sz="36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ru-RU" dirty="0" smtClean="0"/>
              <a:t>основной в работе служб </a:t>
            </a:r>
            <a:r>
              <a:rPr lang="ru-RU" dirty="0" err="1" smtClean="0"/>
              <a:t>фармаконадзора</a:t>
            </a:r>
            <a:r>
              <a:rPr lang="ru-RU" dirty="0" smtClean="0"/>
              <a:t> во всех странах мира. </a:t>
            </a:r>
          </a:p>
          <a:p>
            <a:r>
              <a:rPr lang="ru-RU" dirty="0" smtClean="0"/>
              <a:t>Главный принцип - добровольное или законодательно оговоренное информирование соответствующих регуляторных органов о выявляемых НПР. </a:t>
            </a:r>
          </a:p>
          <a:p>
            <a:r>
              <a:rPr lang="ru-RU" b="1" dirty="0" smtClean="0">
                <a:solidFill>
                  <a:srgbClr val="FF0000"/>
                </a:solidFill>
              </a:rPr>
              <a:t>спонтанное сообщение об НПР ни в коем случае не может стать основанием для профессионального разбирательства или преследования врача, даже если из сообщения следует, что НПР возникла вследствие врачебной ошибки.</a:t>
            </a:r>
            <a:endParaRPr lang="ru-RU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329642" cy="92867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200" b="1" dirty="0" smtClean="0"/>
              <a:t/>
            </a:r>
            <a:br>
              <a:rPr lang="ru-RU" sz="3200" b="1" dirty="0" smtClean="0"/>
            </a:b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b="1" dirty="0" smtClean="0"/>
              <a:t>Динамика количества сообщений в базе данных </a:t>
            </a:r>
            <a:r>
              <a:rPr lang="ru-RU" sz="3200" b="1" dirty="0" err="1" smtClean="0"/>
              <a:t>Росздравнадзора</a:t>
            </a:r>
            <a:r>
              <a:rPr lang="ru-RU" sz="3200" b="1" dirty="0" smtClean="0"/>
              <a:t> за 2009-2013 (6мес.)</a:t>
            </a:r>
            <a:endParaRPr lang="ru-RU" sz="3200" dirty="0"/>
          </a:p>
        </p:txBody>
      </p:sp>
      <p:pic>
        <p:nvPicPr>
          <p:cNvPr id="1026" name="Рисунок 1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285720" y="928670"/>
            <a:ext cx="8643998" cy="3857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Текст 5"/>
          <p:cNvSpPr>
            <a:spLocks noGrp="1"/>
          </p:cNvSpPr>
          <p:nvPr>
            <p:ph type="body" sz="half" idx="2"/>
          </p:nvPr>
        </p:nvSpPr>
        <p:spPr>
          <a:xfrm>
            <a:off x="457200" y="4643446"/>
            <a:ext cx="8186766" cy="785818"/>
          </a:xfrm>
        </p:spPr>
        <p:txBody>
          <a:bodyPr>
            <a:normAutofit fontScale="85000" lnSpcReduction="20000"/>
          </a:bodyPr>
          <a:lstStyle/>
          <a:p>
            <a:r>
              <a:rPr lang="ru-RU" sz="1800" b="1" dirty="0" smtClean="0"/>
              <a:t>Мониторинг безопасности лекарственных средств: состояние и перспективы</a:t>
            </a:r>
          </a:p>
          <a:p>
            <a:r>
              <a:rPr lang="ru-RU" sz="1800" b="1" dirty="0" smtClean="0"/>
              <a:t>Глаголев С.В., Поливанов В.А., Чижова Д.А., Горелов К.В.</a:t>
            </a:r>
            <a:endParaRPr lang="ru-RU" sz="1800" dirty="0" smtClean="0"/>
          </a:p>
          <a:p>
            <a:r>
              <a:rPr lang="ru-RU" sz="1800" dirty="0" smtClean="0"/>
              <a:t>Ремедиум, 18.10.2013</a:t>
            </a:r>
          </a:p>
        </p:txBody>
      </p:sp>
      <p:sp>
        <p:nvSpPr>
          <p:cNvPr id="7" name="TextBox 40"/>
          <p:cNvSpPr txBox="1">
            <a:spLocks noChangeArrowheads="1"/>
          </p:cNvSpPr>
          <p:nvPr/>
        </p:nvSpPr>
        <p:spPr bwMode="auto">
          <a:xfrm>
            <a:off x="0" y="5429265"/>
            <a:ext cx="9144000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3200" b="1" dirty="0">
                <a:solidFill>
                  <a:srgbClr val="FF0000"/>
                </a:solidFill>
              </a:rPr>
              <a:t>Целевой показатель </a:t>
            </a:r>
            <a:r>
              <a:rPr lang="ru-RU" sz="3200" b="1" dirty="0" err="1" smtClean="0">
                <a:solidFill>
                  <a:srgbClr val="FF0000"/>
                </a:solidFill>
              </a:rPr>
              <a:t>Росздравнадзора</a:t>
            </a:r>
            <a:r>
              <a:rPr lang="ru-RU" sz="3200" b="1" dirty="0" smtClean="0">
                <a:solidFill>
                  <a:srgbClr val="FF0000"/>
                </a:solidFill>
              </a:rPr>
              <a:t> к </a:t>
            </a:r>
            <a:r>
              <a:rPr lang="ru-RU" sz="3200" b="1" dirty="0">
                <a:solidFill>
                  <a:srgbClr val="FF0000"/>
                </a:solidFill>
              </a:rPr>
              <a:t>2020 г.: </a:t>
            </a:r>
            <a:endParaRPr lang="ru-RU" sz="3200" b="1" dirty="0" smtClean="0">
              <a:solidFill>
                <a:srgbClr val="FF0000"/>
              </a:solidFill>
            </a:endParaRPr>
          </a:p>
          <a:p>
            <a:pPr algn="ctr">
              <a:defRPr/>
            </a:pPr>
            <a:r>
              <a:rPr lang="ru-RU" sz="3200" b="1" dirty="0" smtClean="0">
                <a:solidFill>
                  <a:srgbClr val="FF0000"/>
                </a:solidFill>
              </a:rPr>
              <a:t>не </a:t>
            </a:r>
            <a:r>
              <a:rPr lang="ru-RU" sz="3200" b="1" dirty="0">
                <a:solidFill>
                  <a:srgbClr val="FF0000"/>
                </a:solidFill>
              </a:rPr>
              <a:t>менее 50 </a:t>
            </a:r>
            <a:r>
              <a:rPr lang="ru-RU" sz="3200" b="1" dirty="0" smtClean="0">
                <a:solidFill>
                  <a:srgbClr val="FF0000"/>
                </a:solidFill>
              </a:rPr>
              <a:t>000 </a:t>
            </a:r>
            <a:r>
              <a:rPr lang="ru-RU" sz="3200" b="1" dirty="0">
                <a:solidFill>
                  <a:srgbClr val="FF0000"/>
                </a:solidFill>
              </a:rPr>
              <a:t>сообщений о </a:t>
            </a:r>
            <a:r>
              <a:rPr lang="ru-RU" sz="3200" b="1" dirty="0" smtClean="0">
                <a:solidFill>
                  <a:srgbClr val="FF0000"/>
                </a:solidFill>
              </a:rPr>
              <a:t>НЛР </a:t>
            </a:r>
            <a:r>
              <a:rPr lang="ru-RU" sz="3200" b="1" dirty="0">
                <a:solidFill>
                  <a:srgbClr val="FF0000"/>
                </a:solidFill>
              </a:rPr>
              <a:t>в России в </a:t>
            </a:r>
            <a:r>
              <a:rPr lang="ru-RU" sz="3200" b="1" dirty="0" smtClean="0">
                <a:solidFill>
                  <a:srgbClr val="FF0000"/>
                </a:solidFill>
              </a:rPr>
              <a:t>год</a:t>
            </a:r>
            <a:endParaRPr lang="ru-RU" sz="3200" b="1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714356"/>
          </a:xfrm>
        </p:spPr>
        <p:txBody>
          <a:bodyPr>
            <a:normAutofit fontScale="90000"/>
          </a:bodyPr>
          <a:lstStyle/>
          <a:p>
            <a:r>
              <a:rPr lang="ru-RU" dirty="0" err="1" smtClean="0"/>
              <a:t>Сообщаемость</a:t>
            </a:r>
            <a:r>
              <a:rPr lang="ru-RU" dirty="0" smtClean="0"/>
              <a:t> о НЛР</a:t>
            </a:r>
            <a:r>
              <a:rPr lang="en-US" dirty="0" smtClean="0"/>
              <a:t> </a:t>
            </a:r>
            <a:r>
              <a:rPr lang="ru-RU" dirty="0" smtClean="0"/>
              <a:t>в 2013 году, РФ</a:t>
            </a:r>
            <a:endParaRPr lang="ru-RU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785786" y="785794"/>
            <a:ext cx="7715304" cy="52149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Содержимое 7"/>
          <p:cNvSpPr>
            <a:spLocks noGrp="1"/>
          </p:cNvSpPr>
          <p:nvPr>
            <p:ph sz="half" idx="2"/>
          </p:nvPr>
        </p:nvSpPr>
        <p:spPr>
          <a:xfrm>
            <a:off x="0" y="5929330"/>
            <a:ext cx="9144000" cy="928670"/>
          </a:xfrm>
          <a:solidFill>
            <a:srgbClr val="FFFF00"/>
          </a:solidFill>
          <a:scene3d>
            <a:camera prst="orthographicFront">
              <a:rot lat="0" lon="0" rev="0"/>
            </a:camera>
            <a:lightRig rig="threePt" dir="t"/>
          </a:scene3d>
        </p:spPr>
        <p:txBody>
          <a:bodyPr>
            <a:normAutofit fontScale="85000" lnSpcReduction="20000"/>
          </a:bodyPr>
          <a:lstStyle/>
          <a:p>
            <a:pPr algn="ctr">
              <a:buNone/>
            </a:pPr>
            <a:r>
              <a:rPr lang="ru-RU" sz="3500" b="1" dirty="0" smtClean="0">
                <a:solidFill>
                  <a:srgbClr val="FF0000"/>
                </a:solidFill>
              </a:rPr>
              <a:t>Золотой стандарт: </a:t>
            </a:r>
          </a:p>
          <a:p>
            <a:pPr algn="ctr">
              <a:buNone/>
            </a:pPr>
            <a:r>
              <a:rPr lang="ru-RU" sz="3500" b="1" dirty="0" smtClean="0">
                <a:solidFill>
                  <a:srgbClr val="FF0000"/>
                </a:solidFill>
              </a:rPr>
              <a:t>250 –300 сообщений/ 1 млн</a:t>
            </a:r>
            <a:r>
              <a:rPr lang="ru-RU" sz="3500" b="1" dirty="0" smtClean="0"/>
              <a:t>. </a:t>
            </a:r>
            <a:r>
              <a:rPr lang="ru-RU" sz="3500" b="1" dirty="0" smtClean="0">
                <a:solidFill>
                  <a:srgbClr val="FF0000"/>
                </a:solidFill>
              </a:rPr>
              <a:t>жителей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err="1" smtClean="0"/>
              <a:t>Сообщаемость</a:t>
            </a:r>
            <a:r>
              <a:rPr lang="ru-RU" b="1" dirty="0" smtClean="0"/>
              <a:t> о НЛР в Республике Татарстан</a:t>
            </a:r>
            <a:endParaRPr lang="ru-RU" dirty="0"/>
          </a:p>
        </p:txBody>
      </p:sp>
      <p:sp>
        <p:nvSpPr>
          <p:cNvPr id="10" name="Содержимое 7"/>
          <p:cNvSpPr txBox="1">
            <a:spLocks noGrp="1"/>
          </p:cNvSpPr>
          <p:nvPr>
            <p:ph idx="1"/>
          </p:nvPr>
        </p:nvSpPr>
        <p:spPr>
          <a:prstGeom prst="rect">
            <a:avLst/>
          </a:prstGeom>
          <a:solidFill>
            <a:srgbClr val="FFFF00"/>
          </a:solidFill>
          <a:scene3d>
            <a:camera prst="orthographicFront">
              <a:rot lat="0" lon="0" rev="0"/>
            </a:camera>
            <a:lightRig rig="threePt" dir="t"/>
          </a:scene3d>
        </p:spPr>
        <p:txBody>
          <a:bodyPr vert="horz" lIns="91440" tIns="45720" rIns="91440" bIns="45720" rtlCol="0">
            <a:normAutofit/>
          </a:bodyPr>
          <a:lstStyle/>
          <a:p>
            <a:r>
              <a:rPr lang="ru-RU" sz="3000" dirty="0" smtClean="0"/>
              <a:t>Численность населения </a:t>
            </a:r>
            <a:r>
              <a:rPr lang="ru-RU" sz="3000" b="1" dirty="0" smtClean="0"/>
              <a:t>3,8 </a:t>
            </a:r>
            <a:r>
              <a:rPr lang="ru-RU" sz="3000" b="1" dirty="0" err="1" smtClean="0"/>
              <a:t>млн</a:t>
            </a:r>
            <a:r>
              <a:rPr lang="ru-RU" sz="3000" b="1" dirty="0" smtClean="0"/>
              <a:t> (</a:t>
            </a:r>
            <a:r>
              <a:rPr lang="ru-RU" sz="3000" dirty="0" smtClean="0"/>
              <a:t>на 01.01.2013)</a:t>
            </a:r>
            <a:endParaRPr lang="ru-RU" sz="3000" b="1" dirty="0" smtClean="0"/>
          </a:p>
          <a:p>
            <a:pPr>
              <a:buFont typeface="Arial" pitchFamily="34" charset="0"/>
              <a:buChar char="•"/>
            </a:pPr>
            <a:r>
              <a:rPr lang="ru-RU" sz="3000" b="1" dirty="0" smtClean="0">
                <a:solidFill>
                  <a:srgbClr val="FF0000"/>
                </a:solidFill>
              </a:rPr>
              <a:t>в идеале ≈ 950-1150 сообщений в год</a:t>
            </a:r>
          </a:p>
          <a:p>
            <a:r>
              <a:rPr lang="ru-RU" sz="3000" b="1" dirty="0" smtClean="0"/>
              <a:t>Реальная картина:</a:t>
            </a:r>
          </a:p>
          <a:p>
            <a:r>
              <a:rPr lang="ru-RU" sz="3000" b="1" dirty="0" smtClean="0"/>
              <a:t>2012 год: 126 извещений</a:t>
            </a:r>
          </a:p>
          <a:p>
            <a:r>
              <a:rPr lang="ru-RU" sz="3000" b="1" dirty="0" smtClean="0"/>
              <a:t>2013 год: 92 извещения</a:t>
            </a:r>
          </a:p>
          <a:p>
            <a:r>
              <a:rPr lang="ru-RU" sz="3000" b="1" dirty="0" smtClean="0">
                <a:solidFill>
                  <a:srgbClr val="FF0000"/>
                </a:solidFill>
              </a:rPr>
              <a:t>В 10 раз ниже идеальных значений и имеет тенденцию к снижению!</a:t>
            </a: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dirty="0" smtClean="0"/>
              <a:t>Динамика количества сообщений и источники их поступления в 2012-2013 </a:t>
            </a:r>
            <a:r>
              <a:rPr lang="ru-RU" sz="3200" b="1" dirty="0" err="1" smtClean="0"/>
              <a:t>гг</a:t>
            </a:r>
            <a:endParaRPr lang="ru-RU" sz="3200" b="1" dirty="0"/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42852"/>
            <a:ext cx="9144000" cy="107157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Структура сообщений в базе НЛР по РТ по классификации ЛС, 2012-2013 </a:t>
            </a:r>
            <a:r>
              <a:rPr lang="en-US" b="1" dirty="0" smtClean="0"/>
              <a:t>(N=218)</a:t>
            </a:r>
            <a:endParaRPr lang="ru-RU" b="1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500174"/>
          <a:ext cx="8229600" cy="50006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Структура сообщений по виду НЛР, 2012-2013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b="1" dirty="0" smtClean="0"/>
              <a:t>Аллергические реакции:</a:t>
            </a:r>
          </a:p>
          <a:p>
            <a:r>
              <a:rPr lang="ru-RU" dirty="0" smtClean="0"/>
              <a:t>Кожные аллергические реакции – 38</a:t>
            </a:r>
          </a:p>
          <a:p>
            <a:r>
              <a:rPr lang="ru-RU" dirty="0" smtClean="0"/>
              <a:t>Анафилактический шок – 8 </a:t>
            </a:r>
          </a:p>
          <a:p>
            <a:r>
              <a:rPr lang="ru-RU" b="1" dirty="0" smtClean="0"/>
              <a:t>Геморрагические осложнения – 26</a:t>
            </a:r>
          </a:p>
          <a:p>
            <a:r>
              <a:rPr lang="ru-RU" b="1" dirty="0" smtClean="0"/>
              <a:t>Неэффективность -19 </a:t>
            </a:r>
            <a:r>
              <a:rPr lang="ru-RU" dirty="0" smtClean="0"/>
              <a:t>(</a:t>
            </a:r>
            <a:r>
              <a:rPr lang="ru-RU" dirty="0" err="1" smtClean="0"/>
              <a:t>силденафил</a:t>
            </a:r>
            <a:r>
              <a:rPr lang="ru-RU" dirty="0" smtClean="0"/>
              <a:t>, </a:t>
            </a:r>
            <a:r>
              <a:rPr lang="ru-RU" dirty="0" err="1" smtClean="0"/>
              <a:t>диспорт</a:t>
            </a:r>
            <a:r>
              <a:rPr lang="ru-RU" dirty="0" smtClean="0"/>
              <a:t>, анестетики, </a:t>
            </a:r>
            <a:r>
              <a:rPr lang="ru-RU" dirty="0" err="1" smtClean="0"/>
              <a:t>сахароснижающие</a:t>
            </a:r>
            <a:r>
              <a:rPr lang="ru-RU" dirty="0" smtClean="0"/>
              <a:t> средства)</a:t>
            </a:r>
          </a:p>
          <a:p>
            <a:r>
              <a:rPr lang="ru-RU" dirty="0" smtClean="0"/>
              <a:t>Другие: тромбоз/тромбоэмболия, перелом, галлюцинации, ИМ, гипертермия, некроз кожи, …)</a:t>
            </a:r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42918"/>
          </a:xfrm>
        </p:spPr>
        <p:txBody>
          <a:bodyPr>
            <a:noAutofit/>
          </a:bodyPr>
          <a:lstStyle/>
          <a:p>
            <a:pPr algn="ctr"/>
            <a:r>
              <a:rPr lang="ru-RU" sz="2800" dirty="0" smtClean="0"/>
              <a:t>Структура сообщений по степени серьезности, 2012-2013</a:t>
            </a:r>
            <a:endParaRPr lang="ru-RU" sz="2800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28595" y="785794"/>
          <a:ext cx="8572560" cy="140207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57520"/>
                <a:gridCol w="2857520"/>
                <a:gridCol w="2857520"/>
              </a:tblGrid>
              <a:tr h="670553">
                <a:tc>
                  <a:txBody>
                    <a:bodyPr/>
                    <a:lstStyle/>
                    <a:p>
                      <a:r>
                        <a:rPr lang="ru-RU" dirty="0" smtClean="0"/>
                        <a:t>Степень связи</a:t>
                      </a:r>
                      <a:endParaRPr lang="ru-RU" dirty="0"/>
                    </a:p>
                  </a:txBody>
                  <a:tcPr marL="56797" marR="56797"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Клинический фармаколог</a:t>
                      </a:r>
                      <a:r>
                        <a:rPr lang="ru-RU" baseline="0" dirty="0" smtClean="0"/>
                        <a:t> </a:t>
                      </a:r>
                      <a:endParaRPr lang="ru-RU" dirty="0"/>
                    </a:p>
                  </a:txBody>
                  <a:tcPr marL="56797" marR="56797"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Специалист по ФН </a:t>
                      </a:r>
                      <a:r>
                        <a:rPr lang="ru-RU" dirty="0" err="1" smtClean="0"/>
                        <a:t>фармкомпании</a:t>
                      </a:r>
                      <a:endParaRPr lang="ru-RU" dirty="0"/>
                    </a:p>
                  </a:txBody>
                  <a:tcPr marL="56797" marR="56797"/>
                </a:tc>
              </a:tr>
              <a:tr h="271947"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серьезная</a:t>
                      </a:r>
                      <a:endParaRPr lang="ru-RU" sz="20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44/60 (73%)</a:t>
                      </a:r>
                      <a:endParaRPr lang="ru-RU" dirty="0"/>
                    </a:p>
                  </a:txBody>
                  <a:tcPr marL="56797" marR="56797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58/158 (37%)*</a:t>
                      </a:r>
                      <a:endParaRPr lang="ru-RU" dirty="0"/>
                    </a:p>
                  </a:txBody>
                  <a:tcPr marL="56797" marR="56797"/>
                </a:tc>
              </a:tr>
              <a:tr h="271947"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несерьезная</a:t>
                      </a:r>
                      <a:endParaRPr lang="ru-RU" sz="20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16/60 (27%)</a:t>
                      </a:r>
                      <a:endParaRPr lang="ru-RU" dirty="0"/>
                    </a:p>
                  </a:txBody>
                  <a:tcPr marL="56797" marR="56797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100/158 (63%)*</a:t>
                      </a:r>
                      <a:endParaRPr lang="ru-RU" dirty="0"/>
                    </a:p>
                  </a:txBody>
                  <a:tcPr marL="56797" marR="56797"/>
                </a:tc>
              </a:tr>
            </a:tbl>
          </a:graphicData>
        </a:graphic>
      </p:graphicFrame>
      <p:sp>
        <p:nvSpPr>
          <p:cNvPr id="6" name="Текст 5"/>
          <p:cNvSpPr>
            <a:spLocks noGrp="1"/>
          </p:cNvSpPr>
          <p:nvPr>
            <p:ph type="body" sz="half" idx="2"/>
          </p:nvPr>
        </p:nvSpPr>
        <p:spPr>
          <a:xfrm>
            <a:off x="457200" y="2571744"/>
            <a:ext cx="8258204" cy="3554419"/>
          </a:xfrm>
        </p:spPr>
        <p:txBody>
          <a:bodyPr>
            <a:normAutofit/>
          </a:bodyPr>
          <a:lstStyle/>
          <a:p>
            <a:pPr algn="ctr"/>
            <a:r>
              <a:rPr lang="ru-RU" sz="2400" dirty="0" smtClean="0"/>
              <a:t>Примеры</a:t>
            </a:r>
          </a:p>
          <a:p>
            <a:pPr algn="just">
              <a:buFont typeface="Arial" pitchFamily="34" charset="0"/>
              <a:buChar char="•"/>
            </a:pPr>
            <a:r>
              <a:rPr lang="ru-RU" sz="2400" dirty="0" smtClean="0"/>
              <a:t> Сообщение о случае развития аритмии и усилении одышки у пациентки после приема препарата </a:t>
            </a:r>
            <a:r>
              <a:rPr lang="ru-RU" sz="2400" dirty="0" err="1" smtClean="0"/>
              <a:t>Нифекард</a:t>
            </a:r>
            <a:r>
              <a:rPr lang="ru-RU" sz="2400" dirty="0" smtClean="0"/>
              <a:t> ХЛ 30 мг/</a:t>
            </a:r>
            <a:r>
              <a:rPr lang="ru-RU" sz="2400" dirty="0" err="1" smtClean="0"/>
              <a:t>сут</a:t>
            </a:r>
            <a:r>
              <a:rPr lang="ru-RU" sz="2400" dirty="0" smtClean="0"/>
              <a:t> в течение месяца расценено как несерьезная реакция.</a:t>
            </a:r>
          </a:p>
          <a:p>
            <a:pPr algn="just">
              <a:buFont typeface="Arial" pitchFamily="34" charset="0"/>
              <a:buChar char="•"/>
            </a:pPr>
            <a:endParaRPr lang="ru-RU" sz="2400" dirty="0" smtClean="0"/>
          </a:p>
          <a:p>
            <a:pPr algn="just">
              <a:buFont typeface="Arial" pitchFamily="34" charset="0"/>
              <a:buChar char="•"/>
            </a:pPr>
            <a:r>
              <a:rPr lang="ru-RU" sz="2400" dirty="0" smtClean="0"/>
              <a:t>сильный озноб, двоение в глазах и головная боль после инъекции </a:t>
            </a:r>
            <a:r>
              <a:rPr lang="ru-RU" sz="2400" dirty="0" err="1" smtClean="0"/>
              <a:t>Ронбентала</a:t>
            </a:r>
            <a:r>
              <a:rPr lang="ru-RU" sz="2400" dirty="0" smtClean="0"/>
              <a:t> 8000000МЕ расценены как несерьезная реакция</a:t>
            </a:r>
            <a:endParaRPr lang="ru-RU" sz="2400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Сообщения с летальным исходом, 2012-2013 гг.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72072"/>
          </a:xfrm>
        </p:spPr>
        <p:txBody>
          <a:bodyPr/>
          <a:lstStyle/>
          <a:p>
            <a:r>
              <a:rPr lang="ru-RU" b="1" dirty="0" smtClean="0"/>
              <a:t>Всего 9 случаев</a:t>
            </a:r>
          </a:p>
          <a:p>
            <a:r>
              <a:rPr lang="ru-RU" dirty="0" err="1" smtClean="0"/>
              <a:t>Клопидогрель+АСК</a:t>
            </a:r>
            <a:r>
              <a:rPr lang="ru-RU" dirty="0" smtClean="0"/>
              <a:t> (</a:t>
            </a:r>
            <a:r>
              <a:rPr lang="ru-RU" dirty="0" err="1" smtClean="0"/>
              <a:t>Ко-плавикс</a:t>
            </a:r>
            <a:r>
              <a:rPr lang="ru-RU" dirty="0" smtClean="0"/>
              <a:t>) (3 случая)</a:t>
            </a:r>
          </a:p>
          <a:p>
            <a:r>
              <a:rPr lang="ru-RU" b="1" dirty="0" err="1" smtClean="0"/>
              <a:t>Цефтриаксон</a:t>
            </a:r>
            <a:r>
              <a:rPr lang="ru-RU" b="1" dirty="0" smtClean="0"/>
              <a:t> (1)</a:t>
            </a:r>
          </a:p>
          <a:p>
            <a:r>
              <a:rPr lang="ru-RU" b="1" dirty="0" err="1" smtClean="0"/>
              <a:t>Реополиглюкин</a:t>
            </a:r>
            <a:r>
              <a:rPr lang="ru-RU" b="1" dirty="0" smtClean="0"/>
              <a:t> (1)</a:t>
            </a:r>
          </a:p>
          <a:p>
            <a:r>
              <a:rPr lang="ru-RU" dirty="0" err="1" smtClean="0"/>
              <a:t>Иматиниб</a:t>
            </a:r>
            <a:r>
              <a:rPr lang="ru-RU" dirty="0" smtClean="0"/>
              <a:t> (</a:t>
            </a:r>
            <a:r>
              <a:rPr lang="ru-RU" dirty="0" err="1" smtClean="0"/>
              <a:t>Гливек</a:t>
            </a:r>
            <a:r>
              <a:rPr lang="ru-RU" dirty="0" smtClean="0"/>
              <a:t>) (1)</a:t>
            </a:r>
          </a:p>
          <a:p>
            <a:r>
              <a:rPr lang="ru-RU" dirty="0" err="1" smtClean="0"/>
              <a:t>Пэгинтерферон</a:t>
            </a:r>
            <a:r>
              <a:rPr lang="ru-RU" dirty="0" smtClean="0"/>
              <a:t> альфа (</a:t>
            </a:r>
            <a:r>
              <a:rPr lang="ru-RU" dirty="0" err="1" smtClean="0"/>
              <a:t>Пегасис</a:t>
            </a:r>
            <a:r>
              <a:rPr lang="ru-RU" dirty="0" smtClean="0"/>
              <a:t>) (1)</a:t>
            </a:r>
          </a:p>
          <a:p>
            <a:r>
              <a:rPr lang="ru-RU" dirty="0" err="1" smtClean="0"/>
              <a:t>Надропарин</a:t>
            </a:r>
            <a:r>
              <a:rPr lang="ru-RU" dirty="0" smtClean="0"/>
              <a:t> кальция (</a:t>
            </a:r>
            <a:r>
              <a:rPr lang="ru-RU" dirty="0" err="1" smtClean="0"/>
              <a:t>Фраксипарин</a:t>
            </a:r>
            <a:r>
              <a:rPr lang="ru-RU" dirty="0" smtClean="0"/>
              <a:t>) (1)</a:t>
            </a:r>
          </a:p>
          <a:p>
            <a:r>
              <a:rPr lang="ru-RU" b="1" dirty="0" err="1" smtClean="0"/>
              <a:t>Цефтриаксон+лидокаин</a:t>
            </a:r>
            <a:r>
              <a:rPr lang="ru-RU" b="1" dirty="0" smtClean="0"/>
              <a:t> (1)</a:t>
            </a:r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 descr="scales_of_justic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14942" y="2357430"/>
            <a:ext cx="3643338" cy="4214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2143116"/>
          </a:xfrm>
        </p:spPr>
        <p:txBody>
          <a:bodyPr>
            <a:noAutofit/>
          </a:bodyPr>
          <a:lstStyle/>
          <a:p>
            <a:pPr algn="just">
              <a:defRPr/>
            </a:pPr>
            <a:r>
              <a:rPr lang="ru-RU" sz="2800" b="1" u="sng" dirty="0" err="1" smtClean="0"/>
              <a:t>Фармаконадзор</a:t>
            </a:r>
            <a:r>
              <a:rPr lang="ru-RU" sz="2800" b="1" dirty="0" smtClean="0"/>
              <a:t> – </a:t>
            </a:r>
            <a:r>
              <a:rPr lang="ru-RU" sz="2800" dirty="0" smtClean="0"/>
              <a:t>с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овокупность мероприятий, связанных с научными исследованиями и деятельностью, направленной на выявление, оценку и понимание возможных негативных последствий медицинского применения лекарственных средств, предупреждение и защиту пациентов  (ВОЗ, 2002 г). 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half" idx="1"/>
          </p:nvPr>
        </p:nvSpPr>
        <p:spPr>
          <a:xfrm>
            <a:off x="214282" y="2143116"/>
            <a:ext cx="4714908" cy="4500594"/>
          </a:xfrm>
        </p:spPr>
        <p:txBody>
          <a:bodyPr>
            <a:normAutofit fontScale="70000" lnSpcReduction="20000"/>
          </a:bodyPr>
          <a:lstStyle/>
          <a:p>
            <a:pPr>
              <a:defRPr/>
            </a:pPr>
            <a:r>
              <a:rPr lang="ru-RU" sz="4000" b="1" u="sng" dirty="0" smtClean="0"/>
              <a:t>Безопасность</a:t>
            </a:r>
            <a:r>
              <a:rPr lang="ru-RU" sz="4000" b="1" dirty="0" smtClean="0"/>
              <a:t> ЛС </a:t>
            </a:r>
            <a:r>
              <a:rPr lang="ru-RU" sz="4000" dirty="0" smtClean="0"/>
              <a:t>–  </a:t>
            </a:r>
          </a:p>
          <a:p>
            <a:pPr algn="just">
              <a:defRPr/>
            </a:pPr>
            <a:r>
              <a:rPr lang="ru-RU" dirty="0" smtClean="0">
                <a:latin typeface="Arial" pitchFamily="34" charset="0"/>
                <a:cs typeface="Arial" pitchFamily="34" charset="0"/>
              </a:rPr>
              <a:t>характеристика ЛС, основанная на сравнительном анализе его эффективности и риска причинения вреда здоровью  (N 61-ФЗ от 12 апреля 2010 года  «Об обращении лекарственных средств». Гл 1, ст. 4, п.23).</a:t>
            </a:r>
          </a:p>
          <a:p>
            <a:pPr algn="just"/>
            <a:r>
              <a:rPr lang="ru-RU" sz="4000" b="1" u="sng" dirty="0" smtClean="0"/>
              <a:t>Экспертиза 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отношения </a:t>
            </a:r>
          </a:p>
          <a:p>
            <a:pPr algn="just"/>
            <a:r>
              <a:rPr lang="ru-RU" dirty="0" smtClean="0">
                <a:latin typeface="Arial" pitchFamily="34" charset="0"/>
                <a:cs typeface="Arial" pitchFamily="34" charset="0"/>
              </a:rPr>
              <a:t>ожидаемой пользы к возможному риску применения ЛС для медицинского применения (ФЗ N61-ФЗ от 12.04.10</a:t>
            </a:r>
            <a:r>
              <a:rPr lang="ru-RU" smtClean="0">
                <a:latin typeface="Arial" pitchFamily="34" charset="0"/>
                <a:cs typeface="Arial" pitchFamily="34" charset="0"/>
              </a:rPr>
              <a:t> «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Об обращении </a:t>
            </a:r>
            <a:r>
              <a:rPr lang="ru-RU" smtClean="0">
                <a:latin typeface="Arial" pitchFamily="34" charset="0"/>
                <a:cs typeface="Arial" pitchFamily="34" charset="0"/>
              </a:rPr>
              <a:t>ЛС» ст.23, 24)</a:t>
            </a:r>
            <a:endParaRPr lang="ru-RU" dirty="0" smtClean="0">
              <a:latin typeface="Arial" pitchFamily="34" charset="0"/>
              <a:cs typeface="Arial" pitchFamily="34" charset="0"/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6908"/>
          </a:xfrm>
        </p:spPr>
        <p:txBody>
          <a:bodyPr>
            <a:normAutofit fontScale="90000"/>
          </a:bodyPr>
          <a:lstStyle/>
          <a:p>
            <a:r>
              <a:rPr lang="ru-RU" b="1" dirty="0" err="1" smtClean="0"/>
              <a:t>Цефтриаксон+лидокаин</a:t>
            </a:r>
            <a:r>
              <a:rPr lang="ru-RU" b="1" dirty="0" smtClean="0"/>
              <a:t>, Ж., 38л.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85860"/>
            <a:ext cx="8229600" cy="5357850"/>
          </a:xfrm>
        </p:spPr>
        <p:txBody>
          <a:bodyPr>
            <a:normAutofit fontScale="85000" lnSpcReduction="20000"/>
          </a:bodyPr>
          <a:lstStyle/>
          <a:p>
            <a:r>
              <a:rPr lang="ru-RU" dirty="0" smtClean="0"/>
              <a:t>Диагноз: гинекологическая инфекция</a:t>
            </a:r>
          </a:p>
          <a:p>
            <a:r>
              <a:rPr lang="ru-RU" dirty="0" smtClean="0"/>
              <a:t>реакция гиперчувствительности замедленного типа в виде анафилактического шока на в/м введение </a:t>
            </a:r>
            <a:r>
              <a:rPr lang="ru-RU" dirty="0" err="1" smtClean="0"/>
              <a:t>цефтриаксона</a:t>
            </a:r>
            <a:r>
              <a:rPr lang="ru-RU" dirty="0" smtClean="0"/>
              <a:t> и/или </a:t>
            </a:r>
            <a:r>
              <a:rPr lang="ru-RU" dirty="0" err="1" smtClean="0"/>
              <a:t>лидокаина</a:t>
            </a:r>
            <a:r>
              <a:rPr lang="ru-RU" dirty="0" smtClean="0"/>
              <a:t> (в анамнезе курс </a:t>
            </a:r>
            <a:r>
              <a:rPr lang="ru-RU" dirty="0" err="1" smtClean="0"/>
              <a:t>антибиотикотерапии</a:t>
            </a:r>
            <a:r>
              <a:rPr lang="ru-RU" dirty="0" smtClean="0"/>
              <a:t> </a:t>
            </a:r>
            <a:r>
              <a:rPr lang="ru-RU" dirty="0" err="1" smtClean="0"/>
              <a:t>цефтриаксоном</a:t>
            </a:r>
            <a:r>
              <a:rPr lang="ru-RU" dirty="0" smtClean="0"/>
              <a:t> в/м на </a:t>
            </a:r>
            <a:r>
              <a:rPr lang="ru-RU" dirty="0" err="1" smtClean="0"/>
              <a:t>лидокаине</a:t>
            </a:r>
            <a:r>
              <a:rPr lang="ru-RU" dirty="0" smtClean="0"/>
              <a:t> в 2010г. в связи с острым ларинготрахеитом). </a:t>
            </a:r>
          </a:p>
          <a:p>
            <a:r>
              <a:rPr lang="ru-RU" dirty="0" smtClean="0"/>
              <a:t>В связи с повторным сочетанным использованием 2х лекарственных средств невозможно исключить ни </a:t>
            </a:r>
            <a:r>
              <a:rPr lang="ru-RU" dirty="0" err="1" smtClean="0"/>
              <a:t>цефтриаксон</a:t>
            </a:r>
            <a:r>
              <a:rPr lang="ru-RU" dirty="0" smtClean="0"/>
              <a:t>, </a:t>
            </a:r>
            <a:r>
              <a:rPr lang="ru-RU" dirty="0" err="1" smtClean="0"/>
              <a:t>ни</a:t>
            </a:r>
            <a:r>
              <a:rPr lang="ru-RU" dirty="0" smtClean="0"/>
              <a:t> </a:t>
            </a:r>
            <a:r>
              <a:rPr lang="ru-RU" dirty="0" err="1" smtClean="0"/>
              <a:t>лидокаин</a:t>
            </a:r>
            <a:r>
              <a:rPr lang="ru-RU" dirty="0" smtClean="0"/>
              <a:t> как причину осложнения</a:t>
            </a:r>
          </a:p>
          <a:p>
            <a:r>
              <a:rPr lang="ru-RU" b="1" i="1" dirty="0" smtClean="0">
                <a:solidFill>
                  <a:srgbClr val="FF0000"/>
                </a:solidFill>
              </a:rPr>
              <a:t>Для лечения гинекологической инфекции могли быть назначены </a:t>
            </a:r>
            <a:r>
              <a:rPr lang="ru-RU" b="1" i="1" dirty="0" err="1" smtClean="0">
                <a:solidFill>
                  <a:srgbClr val="FF0000"/>
                </a:solidFill>
              </a:rPr>
              <a:t>игибиторозащищенные</a:t>
            </a:r>
            <a:r>
              <a:rPr lang="ru-RU" b="1" i="1" dirty="0" smtClean="0">
                <a:solidFill>
                  <a:srgbClr val="FF0000"/>
                </a:solidFill>
              </a:rPr>
              <a:t> пенициллины в </a:t>
            </a:r>
            <a:r>
              <a:rPr lang="ru-RU" b="1" i="1" dirty="0" err="1" smtClean="0">
                <a:solidFill>
                  <a:srgbClr val="FF0000"/>
                </a:solidFill>
              </a:rPr>
              <a:t>пероральной</a:t>
            </a:r>
            <a:r>
              <a:rPr lang="ru-RU" b="1" i="1" dirty="0" smtClean="0">
                <a:solidFill>
                  <a:srgbClr val="FF0000"/>
                </a:solidFill>
              </a:rPr>
              <a:t> форме</a:t>
            </a:r>
            <a:endParaRPr lang="ru-RU" b="1" i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11156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err="1" smtClean="0"/>
              <a:t>Реополиглюкин</a:t>
            </a:r>
            <a:r>
              <a:rPr lang="ru-RU" dirty="0" smtClean="0"/>
              <a:t>, м., 2 года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000108"/>
            <a:ext cx="8229600" cy="5643602"/>
          </a:xfrm>
        </p:spPr>
        <p:txBody>
          <a:bodyPr>
            <a:normAutofit fontScale="77500" lnSpcReduction="20000"/>
          </a:bodyPr>
          <a:lstStyle/>
          <a:p>
            <a:r>
              <a:rPr lang="ru-RU" dirty="0" smtClean="0"/>
              <a:t>Диагноз: острая кишечная инфекция, синдром интоксикации, обезвоживания</a:t>
            </a:r>
          </a:p>
          <a:p>
            <a:r>
              <a:rPr lang="ru-RU" dirty="0" smtClean="0"/>
              <a:t>Вероятно, развилась </a:t>
            </a:r>
            <a:r>
              <a:rPr lang="ru-RU" dirty="0" err="1" smtClean="0"/>
              <a:t>анафилактоидная</a:t>
            </a:r>
            <a:r>
              <a:rPr lang="ru-RU" dirty="0" smtClean="0"/>
              <a:t> реакция в виде анафилактического шока на в/</a:t>
            </a:r>
            <a:r>
              <a:rPr lang="ru-RU" dirty="0" err="1" smtClean="0"/>
              <a:t>в</a:t>
            </a:r>
            <a:r>
              <a:rPr lang="ru-RU" dirty="0" smtClean="0"/>
              <a:t> введение </a:t>
            </a:r>
            <a:r>
              <a:rPr lang="ru-RU" dirty="0" err="1" smtClean="0"/>
              <a:t>реополиглюкина</a:t>
            </a:r>
            <a:r>
              <a:rPr lang="ru-RU" dirty="0" smtClean="0"/>
              <a:t> (декстран) у ребенка с отягощенным </a:t>
            </a:r>
            <a:r>
              <a:rPr lang="ru-RU" dirty="0" err="1" smtClean="0"/>
              <a:t>аллергологическим</a:t>
            </a:r>
            <a:r>
              <a:rPr lang="ru-RU" dirty="0" smtClean="0"/>
              <a:t> анамнезом (у родственников со стороны матери и отца отмечались реакции гиперчувствительности на лекарственные препараты – новокаин). </a:t>
            </a:r>
          </a:p>
          <a:p>
            <a:r>
              <a:rPr lang="ru-RU" dirty="0" smtClean="0"/>
              <a:t>Причинно-следственная связь между возникновением реакции и введением </a:t>
            </a:r>
            <a:r>
              <a:rPr lang="ru-RU" dirty="0" err="1" smtClean="0"/>
              <a:t>реополиглюкина</a:t>
            </a:r>
            <a:r>
              <a:rPr lang="ru-RU" dirty="0" smtClean="0"/>
              <a:t> вероятная (6б).</a:t>
            </a:r>
          </a:p>
          <a:p>
            <a:r>
              <a:rPr lang="ru-RU" b="1" i="1" dirty="0" smtClean="0">
                <a:solidFill>
                  <a:srgbClr val="FF0000"/>
                </a:solidFill>
              </a:rPr>
              <a:t>Для </a:t>
            </a:r>
            <a:r>
              <a:rPr lang="ru-RU" b="1" i="1" dirty="0" err="1" smtClean="0">
                <a:solidFill>
                  <a:srgbClr val="FF0000"/>
                </a:solidFill>
              </a:rPr>
              <a:t>регидратации</a:t>
            </a:r>
            <a:r>
              <a:rPr lang="ru-RU" b="1" i="1" dirty="0" smtClean="0">
                <a:solidFill>
                  <a:srgbClr val="FF0000"/>
                </a:solidFill>
              </a:rPr>
              <a:t> в большинстве случаев достаточно назначения растворов кристаллоидов. При недостаточности их эффекта предпочтительны препараты </a:t>
            </a:r>
            <a:r>
              <a:rPr lang="ru-RU" b="1" i="1" dirty="0" err="1" smtClean="0">
                <a:solidFill>
                  <a:srgbClr val="FF0000"/>
                </a:solidFill>
              </a:rPr>
              <a:t>гидроксиэтилированного</a:t>
            </a:r>
            <a:r>
              <a:rPr lang="ru-RU" b="1" i="1" smtClean="0">
                <a:solidFill>
                  <a:srgbClr val="FF0000"/>
                </a:solidFill>
              </a:rPr>
              <a:t> крахмала, </a:t>
            </a:r>
            <a:r>
              <a:rPr lang="ru-RU" b="1" i="1" dirty="0" smtClean="0">
                <a:solidFill>
                  <a:srgbClr val="FF0000"/>
                </a:solidFill>
              </a:rPr>
              <a:t>которые считаются менее реактогенными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Характеристики сообщений от фармацевтических компаний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1785926"/>
            <a:ext cx="8572560" cy="4340237"/>
          </a:xfrm>
        </p:spPr>
        <p:txBody>
          <a:bodyPr>
            <a:normAutofit fontScale="92500" lnSpcReduction="10000"/>
          </a:bodyPr>
          <a:lstStyle/>
          <a:p>
            <a:r>
              <a:rPr lang="ru-RU" dirty="0" smtClean="0"/>
              <a:t>Не проводится выяснение информации по пациентам</a:t>
            </a:r>
          </a:p>
          <a:p>
            <a:r>
              <a:rPr lang="ru-RU" dirty="0" smtClean="0"/>
              <a:t>Оценка причинно-следственной связи чаще условная, </a:t>
            </a:r>
            <a:r>
              <a:rPr lang="ru-RU" dirty="0" err="1" smtClean="0"/>
              <a:t>неклассифицируемая</a:t>
            </a:r>
            <a:r>
              <a:rPr lang="ru-RU" dirty="0" smtClean="0"/>
              <a:t>, либо не определялась в связи с недостаточностью данных</a:t>
            </a:r>
          </a:p>
          <a:p>
            <a:r>
              <a:rPr lang="ru-RU" dirty="0" smtClean="0"/>
              <a:t>Сообщения о неожиданной пользе</a:t>
            </a:r>
          </a:p>
          <a:p>
            <a:r>
              <a:rPr lang="ru-RU" dirty="0" smtClean="0"/>
              <a:t>Попытки объяснить НЛР</a:t>
            </a:r>
            <a:r>
              <a:rPr lang="en-US" dirty="0" smtClean="0"/>
              <a:t> </a:t>
            </a:r>
            <a:r>
              <a:rPr lang="ru-RU" dirty="0" smtClean="0"/>
              <a:t>назначением не по показаниям специалистами здравоохранения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Факты о фармацевтической индустрии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72072"/>
          </a:xfrm>
        </p:spPr>
        <p:txBody>
          <a:bodyPr>
            <a:normAutofit fontScale="85000" lnSpcReduction="20000"/>
          </a:bodyPr>
          <a:lstStyle/>
          <a:p>
            <a:r>
              <a:rPr lang="ru-RU" dirty="0" smtClean="0"/>
              <a:t>Известны случаи сокрытия и/или приуменьшения компаниями-производителями данных о безопасности, связанных с применением их препаратов</a:t>
            </a:r>
          </a:p>
          <a:p>
            <a:r>
              <a:rPr lang="ru-RU" dirty="0" smtClean="0"/>
              <a:t>фармацевтические компании препятствовали публикации побочных эффектов</a:t>
            </a:r>
          </a:p>
          <a:p>
            <a:r>
              <a:rPr lang="ru-RU" dirty="0" smtClean="0"/>
              <a:t>При выходе на рынок нового лекарства производители рекомендуют более высокие дозы для демонстрации большей эффективности и увеличения числа назначений, что увеличивает риск побочных эффектов</a:t>
            </a:r>
          </a:p>
          <a:p>
            <a:r>
              <a:rPr lang="ru-RU" dirty="0" smtClean="0"/>
              <a:t>Под давлением </a:t>
            </a:r>
            <a:r>
              <a:rPr lang="ru-RU" dirty="0" err="1" smtClean="0"/>
              <a:t>фармкомпаний</a:t>
            </a:r>
            <a:r>
              <a:rPr lang="ru-RU" dirty="0" smtClean="0"/>
              <a:t> сокращается срок экспертной оценки и регистрации новых лекарственных средств</a:t>
            </a:r>
            <a:endParaRPr lang="ru-RU"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2547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Характеристики сообщений от ЛПУ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357298"/>
            <a:ext cx="8229600" cy="4768865"/>
          </a:xfrm>
        </p:spPr>
        <p:txBody>
          <a:bodyPr>
            <a:normAutofit fontScale="85000" lnSpcReduction="20000"/>
          </a:bodyPr>
          <a:lstStyle/>
          <a:p>
            <a:r>
              <a:rPr lang="ru-RU" dirty="0" smtClean="0"/>
              <a:t>Низкая </a:t>
            </a:r>
            <a:r>
              <a:rPr lang="ru-RU" dirty="0" err="1" smtClean="0"/>
              <a:t>сообщаемость</a:t>
            </a:r>
            <a:r>
              <a:rPr lang="ru-RU" dirty="0" smtClean="0"/>
              <a:t> (14 сообщений от  совокупности УЗ РТ в 2013 году!!!)</a:t>
            </a:r>
            <a:endParaRPr lang="en-US" dirty="0" smtClean="0"/>
          </a:p>
          <a:p>
            <a:r>
              <a:rPr lang="ru-RU" dirty="0" smtClean="0"/>
              <a:t>В основном сообщения о серьезных, летальных реакциях</a:t>
            </a:r>
          </a:p>
          <a:p>
            <a:r>
              <a:rPr lang="ru-RU" dirty="0" smtClean="0"/>
              <a:t>Нет сообщений о неэффективности, непереносимости</a:t>
            </a:r>
          </a:p>
          <a:p>
            <a:r>
              <a:rPr lang="ru-RU" dirty="0" smtClean="0"/>
              <a:t>Не регистрируются случаи НЛР,</a:t>
            </a:r>
            <a:r>
              <a:rPr lang="en-US" dirty="0" smtClean="0"/>
              <a:t> </a:t>
            </a:r>
            <a:r>
              <a:rPr lang="ru-RU" dirty="0" smtClean="0"/>
              <a:t>приведшие к госпитализации = серьезные (</a:t>
            </a:r>
            <a:r>
              <a:rPr lang="ru-RU" dirty="0" err="1" smtClean="0"/>
              <a:t>н-р</a:t>
            </a:r>
            <a:r>
              <a:rPr lang="ru-RU" dirty="0" smtClean="0"/>
              <a:t>, аллергические реакции в результате самолечения, передозировка, …)</a:t>
            </a:r>
          </a:p>
          <a:p>
            <a:r>
              <a:rPr lang="ru-RU" dirty="0" smtClean="0"/>
              <a:t>Не считают необходимым регистрировать известные НЛР, включенные в инструкцию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25470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Другие проблемы регистрации НЛР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071546"/>
            <a:ext cx="8229600" cy="5054617"/>
          </a:xfrm>
        </p:spPr>
        <p:txBody>
          <a:bodyPr>
            <a:normAutofit/>
          </a:bodyPr>
          <a:lstStyle/>
          <a:p>
            <a:r>
              <a:rPr lang="ru-RU" dirty="0" smtClean="0"/>
              <a:t>Формальность назначения лица, ответственного за мониторинг (в т.ч. Лица со средним медицинским образованием)</a:t>
            </a:r>
          </a:p>
          <a:p>
            <a:r>
              <a:rPr lang="ru-RU" dirty="0" smtClean="0"/>
              <a:t>Некачественное заполнение извещений (не заполнен раздел «Значимая дополнительная информация») </a:t>
            </a:r>
          </a:p>
          <a:p>
            <a:r>
              <a:rPr lang="ru-RU" dirty="0" smtClean="0"/>
              <a:t>Недостаточность знаний и информации</a:t>
            </a:r>
          </a:p>
          <a:p>
            <a:r>
              <a:rPr lang="ru-RU" dirty="0" smtClean="0"/>
              <a:t>страх ответственности</a:t>
            </a:r>
            <a:endParaRPr lang="ru-RU" dirty="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5 причин, чтобы заполнить извещение о НЛР/неэффективности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Исполнение законодательства</a:t>
            </a:r>
          </a:p>
          <a:p>
            <a:r>
              <a:rPr lang="ru-RU" dirty="0" smtClean="0"/>
              <a:t>Профессиональный долг (Почему Я?)</a:t>
            </a:r>
          </a:p>
          <a:p>
            <a:r>
              <a:rPr lang="ru-RU" dirty="0" smtClean="0"/>
              <a:t>Желание работать и назначать эффективные и безопасные препараты</a:t>
            </a:r>
          </a:p>
          <a:p>
            <a:r>
              <a:rPr lang="ru-RU" dirty="0" smtClean="0"/>
              <a:t>Понимание важности того, что сообщения должны быть объективными</a:t>
            </a:r>
          </a:p>
          <a:p>
            <a:r>
              <a:rPr lang="ru-RU" dirty="0" smtClean="0"/>
              <a:t>Защита врача в случаях судебных разбирательств</a:t>
            </a:r>
            <a:endParaRPr lang="ru-RU" dirty="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5403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Что сделано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071546"/>
            <a:ext cx="8229600" cy="5054617"/>
          </a:xfrm>
        </p:spPr>
        <p:txBody>
          <a:bodyPr>
            <a:normAutofit fontScale="77500" lnSpcReduction="20000"/>
          </a:bodyPr>
          <a:lstStyle/>
          <a:p>
            <a:r>
              <a:rPr lang="ru-RU" dirty="0" smtClean="0"/>
              <a:t>Достигнуты договоренности с кафедрой клинической фармакологии и фармакотерапии ГБОУ ДПО КГМА о включении в календарный план академии цикла «Безопасность фармакотерапии», зачислено 30 человек, являющихся ответственными за мониторинг НЛР в УЗ РТ</a:t>
            </a:r>
          </a:p>
          <a:p>
            <a:r>
              <a:rPr lang="ru-RU" dirty="0" smtClean="0"/>
              <a:t>Проведен обучающий семинар с участием сотрудников Казанского филиала ФГБУ и кафедры клинической фармакологии и фармакотерапии ГБОУ ДПО КГМА (5-6 апреля 2012гг.)</a:t>
            </a:r>
          </a:p>
          <a:p>
            <a:r>
              <a:rPr lang="ru-RU" dirty="0" smtClean="0"/>
              <a:t>Подготовлено к изданию учебно-методическое пособие для врачей всех специальностей и провизоров</a:t>
            </a:r>
          </a:p>
          <a:p>
            <a:r>
              <a:rPr lang="ru-RU" dirty="0" smtClean="0"/>
              <a:t>Регулярно проводится консультативная работа в УЗ РТ по вопросам хранения ЛС с целью профилактики проблем безопасности, связанных с качеством лекарств</a:t>
            </a:r>
            <a:endParaRPr lang="ru-RU" dirty="0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39718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Что еще предстоит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928670"/>
            <a:ext cx="8229600" cy="5572164"/>
          </a:xfrm>
        </p:spPr>
        <p:txBody>
          <a:bodyPr>
            <a:normAutofit fontScale="92500"/>
          </a:bodyPr>
          <a:lstStyle/>
          <a:p>
            <a:r>
              <a:rPr lang="ru-RU" dirty="0" smtClean="0"/>
              <a:t>Совершенствование законодательства</a:t>
            </a:r>
          </a:p>
          <a:p>
            <a:r>
              <a:rPr lang="ru-RU" dirty="0" smtClean="0"/>
              <a:t> пополнение базы НЛР по РТ за счет повышения числа спонтанных сообщений и проведения активного мониторинга</a:t>
            </a:r>
          </a:p>
          <a:p>
            <a:r>
              <a:rPr lang="ru-RU" dirty="0" smtClean="0"/>
              <a:t>обучение лиц, ответственных за мониторинг НЛР, и других специалистов здравоохранения принципам </a:t>
            </a:r>
            <a:r>
              <a:rPr lang="ru-RU" dirty="0" err="1" smtClean="0"/>
              <a:t>фармаконадзора</a:t>
            </a:r>
            <a:r>
              <a:rPr lang="ru-RU" dirty="0" smtClean="0"/>
              <a:t>, клинической фармакологии и рациональной фармакотерапии</a:t>
            </a:r>
          </a:p>
          <a:p>
            <a:r>
              <a:rPr lang="ru-RU" dirty="0" smtClean="0"/>
              <a:t>разъяснительная и консультативная работа по вопросам лекарственной безопасности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en-US" dirty="0" smtClean="0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868346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Основные задачи лиц, ответственных за мониторинг побочных реакций 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1428736"/>
            <a:ext cx="8401080" cy="5429264"/>
          </a:xfrm>
        </p:spPr>
        <p:txBody>
          <a:bodyPr>
            <a:normAutofit fontScale="62500" lnSpcReduction="20000"/>
          </a:bodyPr>
          <a:lstStyle/>
          <a:p>
            <a:pPr lvl="0"/>
            <a:r>
              <a:rPr lang="ru-RU" dirty="0" smtClean="0"/>
              <a:t>информирование врачей о порядке заполнения извещений;</a:t>
            </a:r>
          </a:p>
          <a:p>
            <a:pPr lvl="0"/>
            <a:r>
              <a:rPr lang="ru-RU" dirty="0" smtClean="0"/>
              <a:t>сбор извещений;</a:t>
            </a:r>
          </a:p>
          <a:p>
            <a:pPr lvl="0"/>
            <a:r>
              <a:rPr lang="ru-RU" dirty="0" smtClean="0"/>
              <a:t>внесение карт-извещений в Реестр нежелательных реакции через открытый внешний информационный ресурс </a:t>
            </a:r>
            <a:r>
              <a:rPr lang="ru-RU" dirty="0" err="1" smtClean="0"/>
              <a:t>Росздравнадзора</a:t>
            </a:r>
            <a:r>
              <a:rPr lang="ru-RU" dirty="0" smtClean="0"/>
              <a:t> (</a:t>
            </a:r>
            <a:r>
              <a:rPr lang="ru-RU" u="sng" dirty="0" err="1" smtClean="0">
                <a:hlinkClick r:id="rId2"/>
              </a:rPr>
              <a:t>www.npr.roszdravnadzor.ru</a:t>
            </a:r>
            <a:r>
              <a:rPr lang="ru-RU" dirty="0" smtClean="0"/>
              <a:t>); </a:t>
            </a:r>
          </a:p>
          <a:p>
            <a:r>
              <a:rPr lang="ru-RU" b="1" dirty="0" smtClean="0"/>
              <a:t>! В Республике Татарстан заполненное извещение необходимо и достаточно предоставлять факсом 8(843)2782230 или в электронном виде (предпочтительный вариант) по адресу </a:t>
            </a:r>
            <a:r>
              <a:rPr lang="en-US" b="1" dirty="0" err="1" smtClean="0"/>
              <a:t>ckk</a:t>
            </a:r>
            <a:r>
              <a:rPr lang="ru-RU" b="1" dirty="0" smtClean="0"/>
              <a:t>_</a:t>
            </a:r>
            <a:r>
              <a:rPr lang="en-US" b="1" dirty="0" err="1" smtClean="0"/>
              <a:t>kazan</a:t>
            </a:r>
            <a:r>
              <a:rPr lang="ru-RU" b="1" dirty="0" smtClean="0"/>
              <a:t>@</a:t>
            </a:r>
            <a:r>
              <a:rPr lang="en-US" b="1" dirty="0" smtClean="0"/>
              <a:t>mail</a:t>
            </a:r>
            <a:r>
              <a:rPr lang="ru-RU" b="1" dirty="0" smtClean="0"/>
              <a:t>.</a:t>
            </a:r>
            <a:r>
              <a:rPr lang="en-US" b="1" dirty="0" err="1" smtClean="0"/>
              <a:t>ru</a:t>
            </a:r>
            <a:endParaRPr lang="ru-RU" dirty="0" smtClean="0"/>
          </a:p>
          <a:p>
            <a:pPr lvl="0"/>
            <a:r>
              <a:rPr lang="ru-RU" dirty="0" smtClean="0"/>
              <a:t>информирование врачей об изменении профиля безопасности лекарственных средств;</a:t>
            </a:r>
          </a:p>
          <a:p>
            <a:pPr lvl="0"/>
            <a:r>
              <a:rPr lang="ru-RU" dirty="0" smtClean="0"/>
              <a:t>доведение до сведения врачей информационных писем </a:t>
            </a:r>
            <a:r>
              <a:rPr lang="ru-RU" dirty="0" err="1" smtClean="0"/>
              <a:t>Росздравнадзора</a:t>
            </a:r>
            <a:r>
              <a:rPr lang="ru-RU" dirty="0" smtClean="0"/>
              <a:t>, Территориальных управлений </a:t>
            </a:r>
            <a:r>
              <a:rPr lang="ru-RU" dirty="0" err="1" smtClean="0"/>
              <a:t>Росздравнадзора</a:t>
            </a:r>
            <a:r>
              <a:rPr lang="ru-RU" dirty="0" smtClean="0"/>
              <a:t> по вопросам качества, эффективности и безопасности лекарственных средств;</a:t>
            </a:r>
          </a:p>
          <a:p>
            <a:pPr lvl="0"/>
            <a:r>
              <a:rPr lang="ru-RU" dirty="0" smtClean="0"/>
              <a:t>верификация и уточнение данных о выявленных нежелательных реакциях в ЛПУ по обращению регионального центра мониторинга безопасности лекарственных средств или Территориального управления </a:t>
            </a:r>
            <a:r>
              <a:rPr lang="ru-RU" dirty="0" err="1" smtClean="0"/>
              <a:t>Росздравнадзора</a:t>
            </a:r>
            <a:r>
              <a:rPr lang="ru-RU" dirty="0" smtClean="0"/>
              <a:t>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071546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История международного </a:t>
            </a:r>
            <a:r>
              <a:rPr lang="ru-RU" dirty="0" err="1" smtClean="0"/>
              <a:t>фармаконадзора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071546"/>
            <a:ext cx="9144000" cy="5786454"/>
          </a:xfrm>
        </p:spPr>
        <p:txBody>
          <a:bodyPr>
            <a:normAutofit fontScale="77500" lnSpcReduction="20000"/>
          </a:bodyPr>
          <a:lstStyle/>
          <a:p>
            <a:r>
              <a:rPr lang="ru-RU" dirty="0" smtClean="0"/>
              <a:t>двадцатая Всемирная Ассамблея Здравоохранения </a:t>
            </a:r>
            <a:r>
              <a:rPr lang="en-US" dirty="0" smtClean="0"/>
              <a:t>WHA 20.51 (</a:t>
            </a:r>
            <a:r>
              <a:rPr lang="ru-RU" dirty="0" smtClean="0"/>
              <a:t>196</a:t>
            </a:r>
            <a:r>
              <a:rPr lang="en-US" dirty="0" smtClean="0"/>
              <a:t>7</a:t>
            </a:r>
            <a:r>
              <a:rPr lang="ru-RU" dirty="0" smtClean="0"/>
              <a:t> г.</a:t>
            </a:r>
            <a:r>
              <a:rPr lang="en-US" dirty="0" smtClean="0"/>
              <a:t>)</a:t>
            </a:r>
            <a:endParaRPr lang="ru-RU" dirty="0" smtClean="0"/>
          </a:p>
          <a:p>
            <a:r>
              <a:rPr lang="ru-RU" dirty="0" smtClean="0"/>
              <a:t>Принятие резолюции о запуске проекта</a:t>
            </a:r>
            <a:r>
              <a:rPr lang="en-US" dirty="0" smtClean="0"/>
              <a:t> </a:t>
            </a:r>
            <a:r>
              <a:rPr lang="ru-RU" dirty="0" smtClean="0"/>
              <a:t>о создании международной системы контроля побочных эффектов лекарственных средств. </a:t>
            </a:r>
          </a:p>
          <a:p>
            <a:r>
              <a:rPr lang="ru-RU" b="1" dirty="0" smtClean="0">
                <a:solidFill>
                  <a:srgbClr val="FF0000"/>
                </a:solidFill>
              </a:rPr>
              <a:t>Программа ВОЗ по международному мониторингу ЛС</a:t>
            </a:r>
          </a:p>
          <a:p>
            <a:r>
              <a:rPr lang="ru-RU" b="1" dirty="0" smtClean="0">
                <a:solidFill>
                  <a:srgbClr val="FF0000"/>
                </a:solidFill>
              </a:rPr>
              <a:t>1968 г. - в г. </a:t>
            </a:r>
            <a:r>
              <a:rPr lang="ru-RU" b="1" dirty="0" err="1" smtClean="0">
                <a:solidFill>
                  <a:srgbClr val="FF0000"/>
                </a:solidFill>
              </a:rPr>
              <a:t>Уппсала</a:t>
            </a:r>
            <a:r>
              <a:rPr lang="ru-RU" b="1" dirty="0" smtClean="0">
                <a:solidFill>
                  <a:srgbClr val="FF0000"/>
                </a:solidFill>
              </a:rPr>
              <a:t> (Швеция) открыт Центр МБЛС ВОЗ (UMC). </a:t>
            </a:r>
            <a:r>
              <a:rPr lang="ru-RU" dirty="0" smtClean="0"/>
              <a:t>отвечает за ведение глобальной базы данных о побочных реакциях на лекарственные препараты – </a:t>
            </a:r>
            <a:r>
              <a:rPr lang="ru-RU" dirty="0" err="1" smtClean="0"/>
              <a:t>Виджибэйс</a:t>
            </a:r>
            <a:r>
              <a:rPr lang="ru-RU" dirty="0" smtClean="0"/>
              <a:t> (</a:t>
            </a:r>
            <a:r>
              <a:rPr lang="en-US" dirty="0" err="1" smtClean="0"/>
              <a:t>Vigibase</a:t>
            </a:r>
            <a:r>
              <a:rPr lang="ru-RU" dirty="0" smtClean="0"/>
              <a:t>)</a:t>
            </a:r>
            <a:endParaRPr lang="ru-RU" b="1" dirty="0" smtClean="0">
              <a:solidFill>
                <a:srgbClr val="FF0000"/>
              </a:solidFill>
            </a:endParaRPr>
          </a:p>
          <a:p>
            <a:r>
              <a:rPr lang="ru-RU" b="1" dirty="0" smtClean="0">
                <a:solidFill>
                  <a:srgbClr val="FF0000"/>
                </a:solidFill>
              </a:rPr>
              <a:t>1990 г. - Создание Международной конференции по гармонизации технических требований к регистрации лекарственных средств (ICH). Разработка рекомендаций по мониторингу безопасности лекарств в клинических исследованиях и в </a:t>
            </a:r>
            <a:r>
              <a:rPr lang="ru-RU" b="1" dirty="0" err="1" smtClean="0">
                <a:solidFill>
                  <a:srgbClr val="FF0000"/>
                </a:solidFill>
              </a:rPr>
              <a:t>пострегистрационном</a:t>
            </a:r>
            <a:r>
              <a:rPr lang="ru-RU" b="1" dirty="0" smtClean="0">
                <a:solidFill>
                  <a:srgbClr val="FF0000"/>
                </a:solidFill>
              </a:rPr>
              <a:t> периоде, общих для ЕС, США и Японии</a:t>
            </a:r>
          </a:p>
          <a:p>
            <a:r>
              <a:rPr lang="ru-RU" b="1" dirty="0" smtClean="0">
                <a:solidFill>
                  <a:srgbClr val="FF0000"/>
                </a:solidFill>
              </a:rPr>
              <a:t>117 стран </a:t>
            </a:r>
            <a:r>
              <a:rPr lang="ru-RU" dirty="0" smtClean="0"/>
              <a:t>(данные на октябрь 2013года) </a:t>
            </a:r>
          </a:p>
          <a:p>
            <a:r>
              <a:rPr lang="ru-RU" dirty="0" smtClean="0"/>
              <a:t>около </a:t>
            </a:r>
            <a:r>
              <a:rPr lang="ru-RU" b="1" dirty="0" smtClean="0">
                <a:solidFill>
                  <a:srgbClr val="FF0000"/>
                </a:solidFill>
              </a:rPr>
              <a:t>8 млн. сообщений</a:t>
            </a:r>
            <a:r>
              <a:rPr lang="ru-RU" dirty="0" smtClean="0"/>
              <a:t>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500570"/>
            <a:ext cx="8229600" cy="1928826"/>
          </a:xfrm>
        </p:spPr>
        <p:txBody>
          <a:bodyPr/>
          <a:lstStyle/>
          <a:p>
            <a:r>
              <a:rPr lang="ru-RU" b="1" u="sng" spc="300" dirty="0" smtClean="0">
                <a:solidFill>
                  <a:srgbClr val="FF0000"/>
                </a:solidFill>
              </a:rPr>
              <a:t>ФАРМАКОБДИТЕЛЬНОСТЬ</a:t>
            </a:r>
            <a:endParaRPr lang="ru-RU" b="1" u="sng" spc="300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2428869"/>
            <a:ext cx="9144000" cy="1428760"/>
          </a:xfrm>
        </p:spPr>
        <p:txBody>
          <a:bodyPr>
            <a:noAutofit/>
          </a:bodyPr>
          <a:lstStyle/>
          <a:p>
            <a:pPr algn="ctr"/>
            <a:r>
              <a:rPr lang="ru-RU" sz="4000" dirty="0" smtClean="0"/>
              <a:t>Минздрав РТ-</a:t>
            </a:r>
            <a:r>
              <a:rPr lang="en-US" sz="4000" dirty="0" smtClean="0"/>
              <a:t>vigilance </a:t>
            </a:r>
            <a:r>
              <a:rPr lang="en-US" sz="4000" dirty="0" err="1" smtClean="0"/>
              <a:t>pharmaco</a:t>
            </a:r>
            <a:r>
              <a:rPr lang="en-US" sz="4000" dirty="0" smtClean="0"/>
              <a:t> </a:t>
            </a:r>
            <a:r>
              <a:rPr lang="ru-RU" sz="4000" dirty="0" smtClean="0"/>
              <a:t>МЗ РТ &lt;</a:t>
            </a:r>
            <a:r>
              <a:rPr lang="en-US" sz="4000" b="1" u="sng" dirty="0" smtClean="0"/>
              <a:t>Pharmaco.Vigilance@tatar.ru</a:t>
            </a:r>
            <a:r>
              <a:rPr lang="en-US" sz="4000" dirty="0" smtClean="0"/>
              <a:t>&gt;</a:t>
            </a:r>
            <a:endParaRPr lang="ru-RU" sz="4000" dirty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609600" y="428604"/>
            <a:ext cx="8229600" cy="135732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sng" strike="noStrike" kern="1200" cap="none" spc="30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ФАРМАКОБДИТЕЛЬНОСТЬ</a:t>
            </a:r>
            <a:endParaRPr kumimoji="0" lang="ru-RU" sz="4400" b="1" i="0" u="sng" strike="noStrike" kern="1200" cap="none" spc="30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b="1" i="1" dirty="0" smtClean="0"/>
              <a:t>Доброе дело совершается с усилием, но когда усилие повторено несколько раз, то же дело становится привычкой.</a:t>
            </a:r>
          </a:p>
          <a:p>
            <a:pPr algn="r">
              <a:buNone/>
            </a:pPr>
            <a:r>
              <a:rPr lang="ru-RU" b="1" dirty="0" smtClean="0"/>
              <a:t>Толстой Л.Н</a:t>
            </a:r>
            <a:r>
              <a:rPr lang="ru-RU" dirty="0" smtClean="0"/>
              <a:t>.</a:t>
            </a:r>
          </a:p>
          <a:p>
            <a:pPr algn="r">
              <a:buNone/>
            </a:pP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/>
              <a:t> Основные цели </a:t>
            </a:r>
            <a:r>
              <a:rPr lang="ru-RU" dirty="0" err="1" smtClean="0"/>
              <a:t>фармаконадзора</a:t>
            </a:r>
            <a:r>
              <a:rPr lang="ru-RU" dirty="0" smtClean="0"/>
              <a:t>: 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85875"/>
            <a:ext cx="8229600" cy="4840288"/>
          </a:xfrm>
        </p:spPr>
        <p:txBody>
          <a:bodyPr rtlCol="0">
            <a:normAutofit fontScale="77500" lnSpcReduction="20000"/>
          </a:bodyPr>
          <a:lstStyle/>
          <a:p>
            <a:pPr marL="514350" indent="-514350" eaLnBrk="1" fontAlgn="auto" hangingPunct="1">
              <a:spcAft>
                <a:spcPts val="0"/>
              </a:spcAft>
              <a:buFont typeface="Arial" pitchFamily="34" charset="0"/>
              <a:buAutoNum type="arabicPeriod"/>
              <a:defRPr/>
            </a:pPr>
            <a:r>
              <a:rPr lang="ru-RU" dirty="0" smtClean="0"/>
              <a:t>Раннее обнаружение неизвестных до сих пор реакций и взаимодействий. </a:t>
            </a:r>
          </a:p>
          <a:p>
            <a:pPr marL="514350" indent="-514350" eaLnBrk="1" fontAlgn="auto" hangingPunct="1">
              <a:spcAft>
                <a:spcPts val="0"/>
              </a:spcAft>
              <a:buFont typeface="Arial" pitchFamily="34" charset="0"/>
              <a:buAutoNum type="arabicPeriod"/>
              <a:defRPr/>
            </a:pPr>
            <a:r>
              <a:rPr lang="ru-RU" dirty="0" smtClean="0">
                <a:solidFill>
                  <a:srgbClr val="FF0000"/>
                </a:solidFill>
              </a:rPr>
              <a:t>Выявление увеличения частоты возникновения (известных) побочных реакций. </a:t>
            </a:r>
          </a:p>
          <a:p>
            <a:pPr marL="514350" indent="-514350" eaLnBrk="1" fontAlgn="auto" hangingPunct="1">
              <a:spcAft>
                <a:spcPts val="0"/>
              </a:spcAft>
              <a:buFont typeface="Arial" pitchFamily="34" charset="0"/>
              <a:buAutoNum type="arabicPeriod" startAt="3"/>
              <a:defRPr/>
            </a:pPr>
            <a:r>
              <a:rPr lang="ru-RU" dirty="0" smtClean="0"/>
              <a:t>Идентификация  факторов  риска  и  возможных  механизмов,  лежащих  в  основе побочных реакций. </a:t>
            </a:r>
          </a:p>
          <a:p>
            <a:pPr marL="514350" indent="-514350" eaLnBrk="1" fontAlgn="auto" hangingPunct="1">
              <a:spcAft>
                <a:spcPts val="0"/>
              </a:spcAft>
              <a:buFont typeface="Arial" pitchFamily="34" charset="0"/>
              <a:buAutoNum type="arabicPeriod" startAt="3"/>
              <a:defRPr/>
            </a:pPr>
            <a:r>
              <a:rPr lang="ru-RU" dirty="0" smtClean="0"/>
              <a:t>Оценка  количественных  аспектов  анализа  соотношения  пользы  и  риска  </a:t>
            </a:r>
          </a:p>
          <a:p>
            <a:pPr marL="514350" indent="-514350" eaLnBrk="1" fontAlgn="auto" hangingPunct="1">
              <a:spcAft>
                <a:spcPts val="0"/>
              </a:spcAft>
              <a:buFont typeface="Arial" pitchFamily="34" charset="0"/>
              <a:buAutoNum type="arabicPeriod" startAt="3"/>
              <a:defRPr/>
            </a:pPr>
            <a:r>
              <a:rPr lang="ru-RU" dirty="0" smtClean="0"/>
              <a:t>Функция информирования специалистов, пациентов, с целью повышения  безопасности и рациональности назначения/потребления лекарств </a:t>
            </a:r>
          </a:p>
          <a:p>
            <a:pPr marL="514350" indent="-514350" eaLnBrk="1" fontAlgn="auto" hangingPunct="1">
              <a:spcAft>
                <a:spcPts val="0"/>
              </a:spcAft>
              <a:buFont typeface="Arial" pitchFamily="34" charset="0"/>
              <a:buAutoNum type="arabicPeriod" startAt="3"/>
              <a:defRPr/>
            </a:pPr>
            <a:r>
              <a:rPr lang="ru-RU" dirty="0" smtClean="0"/>
              <a:t>Влияние на государственное регулирование в области лекарств</a:t>
            </a:r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Рисунок 10" descr="400_F_5487744_Jz2lgMDsiJddZoEOQsAIi94eoEnCihlr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263" y="889000"/>
            <a:ext cx="5080000" cy="508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9" name="Рисунок 12" descr="russia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58950" y="2492375"/>
            <a:ext cx="7385050" cy="4365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00" name="Прямоугольник 2"/>
          <p:cNvSpPr>
            <a:spLocks noChangeArrowheads="1"/>
          </p:cNvSpPr>
          <p:nvPr/>
        </p:nvSpPr>
        <p:spPr bwMode="auto">
          <a:xfrm>
            <a:off x="0" y="0"/>
            <a:ext cx="91440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Нормативно-правовая </a:t>
            </a:r>
            <a:r>
              <a:rPr lang="ru-RU" sz="3200" b="1" dirty="0">
                <a:solidFill>
                  <a:srgbClr val="FF0000"/>
                </a:solidFill>
              </a:rPr>
              <a:t>база </a:t>
            </a:r>
            <a:r>
              <a:rPr lang="ru-RU" sz="3200" b="1" dirty="0" err="1" smtClean="0">
                <a:solidFill>
                  <a:srgbClr val="FF0000"/>
                </a:solidFill>
              </a:rPr>
              <a:t>фармаконадзора</a:t>
            </a:r>
            <a:r>
              <a:rPr lang="ru-RU" sz="3200" b="1" dirty="0">
                <a:solidFill>
                  <a:srgbClr val="FF0000"/>
                </a:solidFill>
              </a:rPr>
              <a:t>:</a:t>
            </a: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1676400" y="1143000"/>
            <a:ext cx="6019800" cy="3810000"/>
          </a:xfrm>
          <a:prstGeom prst="roundRect">
            <a:avLst/>
          </a:prstGeom>
          <a:gradFill>
            <a:gsLst>
              <a:gs pos="0">
                <a:srgbClr val="FBEAC7"/>
              </a:gs>
              <a:gs pos="17999">
                <a:srgbClr val="FEE7F2"/>
              </a:gs>
              <a:gs pos="36000">
                <a:srgbClr val="FAC77D"/>
              </a:gs>
              <a:gs pos="61000">
                <a:srgbClr val="FBA97D"/>
              </a:gs>
              <a:gs pos="82001">
                <a:srgbClr val="FBD49C"/>
              </a:gs>
              <a:gs pos="100000">
                <a:srgbClr val="FEE7F2"/>
              </a:gs>
            </a:gsLst>
            <a:lin ang="5400000" scaled="0"/>
          </a:gra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1643042" y="1143000"/>
            <a:ext cx="6053158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514350" indent="-514350" algn="ctr">
              <a:defRPr/>
            </a:pPr>
            <a:r>
              <a:rPr lang="ru-RU" sz="2800" b="1" dirty="0"/>
              <a:t>1. </a:t>
            </a:r>
            <a:r>
              <a:rPr lang="ru-RU" sz="2800" b="1" u="sng" dirty="0" smtClean="0"/>
              <a:t>Международная</a:t>
            </a:r>
            <a:endParaRPr lang="ru-RU" sz="1400" b="1" dirty="0">
              <a:solidFill>
                <a:srgbClr val="FF0000"/>
              </a:solidFill>
            </a:endParaRPr>
          </a:p>
          <a:p>
            <a:pPr>
              <a:defRPr/>
            </a:pPr>
            <a:r>
              <a:rPr lang="ru-RU" sz="1400" b="1" dirty="0" smtClean="0">
                <a:solidFill>
                  <a:srgbClr val="FF0000"/>
                </a:solidFill>
              </a:rPr>
              <a:t>С 1990 года </a:t>
            </a:r>
            <a:r>
              <a:rPr lang="en-US" sz="1400" b="1" dirty="0" smtClean="0"/>
              <a:t>INTERNATIONAL </a:t>
            </a:r>
            <a:r>
              <a:rPr lang="en-US" sz="1400" b="1" dirty="0"/>
              <a:t>CONFERENCE ON HARMONISATION OF TECHNICAL REQUIREMENTS FOR REGISTRATION OF PHARMACEUTICALS FOR HUMAN </a:t>
            </a:r>
            <a:r>
              <a:rPr lang="en-US" sz="1400" b="1" dirty="0" smtClean="0"/>
              <a:t>USE</a:t>
            </a:r>
            <a:r>
              <a:rPr lang="ru-RU" sz="1400" b="1" dirty="0" smtClean="0"/>
              <a:t> Международная конференция по гармонизации технических требований к регистрации лекарственных средств</a:t>
            </a:r>
            <a:r>
              <a:rPr lang="en-US" sz="1400" b="1" dirty="0" smtClean="0"/>
              <a:t> </a:t>
            </a:r>
            <a:r>
              <a:rPr lang="en-US" sz="1400" b="1" dirty="0">
                <a:solidFill>
                  <a:srgbClr val="FF0000"/>
                </a:solidFill>
              </a:rPr>
              <a:t>(ICH</a:t>
            </a:r>
            <a:r>
              <a:rPr lang="ru-RU" sz="1400" b="1" dirty="0">
                <a:solidFill>
                  <a:srgbClr val="FF0000"/>
                </a:solidFill>
              </a:rPr>
              <a:t> Е2С – формат </a:t>
            </a:r>
            <a:r>
              <a:rPr lang="en-US" sz="1400" b="1" dirty="0" smtClean="0">
                <a:solidFill>
                  <a:srgbClr val="FF0000"/>
                </a:solidFill>
              </a:rPr>
              <a:t>PSUR)</a:t>
            </a:r>
            <a:endParaRPr lang="en-US" sz="1400" b="1" dirty="0">
              <a:solidFill>
                <a:srgbClr val="FF0000"/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467544" y="3276600"/>
            <a:ext cx="8524056" cy="2057400"/>
          </a:xfrm>
          <a:prstGeom prst="roundRect">
            <a:avLst/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4108" name="TextBox 6"/>
          <p:cNvSpPr txBox="1">
            <a:spLocks noChangeArrowheads="1"/>
          </p:cNvSpPr>
          <p:nvPr/>
        </p:nvSpPr>
        <p:spPr bwMode="auto">
          <a:xfrm>
            <a:off x="0" y="3143248"/>
            <a:ext cx="9144000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514350" indent="-514350" algn="ctr"/>
            <a:r>
              <a:rPr lang="ru-RU" b="1" dirty="0"/>
              <a:t>2. </a:t>
            </a:r>
            <a:r>
              <a:rPr lang="ru-RU" b="1" u="sng" dirty="0"/>
              <a:t>Внутригосударственная (национальная)</a:t>
            </a:r>
            <a:endParaRPr lang="ru-RU" b="1" dirty="0"/>
          </a:p>
          <a:p>
            <a:pPr marL="514350" indent="-514350" algn="ctr"/>
            <a:r>
              <a:rPr lang="ru-RU" b="1" dirty="0">
                <a:solidFill>
                  <a:srgbClr val="FF0000"/>
                </a:solidFill>
              </a:rPr>
              <a:t>Российская нормативно-правовая база</a:t>
            </a:r>
          </a:p>
          <a:p>
            <a:pPr marL="514350" indent="-514350"/>
            <a:r>
              <a:rPr lang="ru-RU" b="1" dirty="0"/>
              <a:t>	Конституция </a:t>
            </a:r>
            <a:r>
              <a:rPr lang="ru-RU" dirty="0"/>
              <a:t>- Федеральные конституционные законы – Кодексы - </a:t>
            </a:r>
            <a:r>
              <a:rPr lang="ru-RU" b="1" dirty="0"/>
              <a:t>Федеральные законы </a:t>
            </a:r>
            <a:r>
              <a:rPr lang="ru-RU" dirty="0"/>
              <a:t>- Указы Президента - Распоряжения Президента -  Постановления Правительства РФ – </a:t>
            </a:r>
            <a:r>
              <a:rPr lang="ru-RU" b="1" dirty="0"/>
              <a:t>Приказы Федерального органа исполнительной власти </a:t>
            </a:r>
            <a:r>
              <a:rPr lang="ru-RU" dirty="0"/>
              <a:t>(</a:t>
            </a:r>
            <a:r>
              <a:rPr lang="ru-RU" dirty="0" smtClean="0"/>
              <a:t>Минздрава </a:t>
            </a:r>
            <a:r>
              <a:rPr lang="ru-RU" dirty="0"/>
              <a:t>России) – </a:t>
            </a:r>
            <a:r>
              <a:rPr lang="ru-RU" b="1" dirty="0"/>
              <a:t>Приказы </a:t>
            </a:r>
            <a:r>
              <a:rPr lang="ru-RU" b="1" dirty="0" err="1" smtClean="0"/>
              <a:t>Росздравнадзора</a:t>
            </a:r>
            <a:r>
              <a:rPr lang="ru-RU" dirty="0" smtClean="0"/>
              <a:t> </a:t>
            </a:r>
            <a:r>
              <a:rPr lang="ru-RU" dirty="0"/>
              <a:t>– Приказы ФГБУ «НЦЭСМП» </a:t>
            </a:r>
            <a:r>
              <a:rPr lang="ru-RU" dirty="0" smtClean="0"/>
              <a:t>Минздрава </a:t>
            </a:r>
            <a:r>
              <a:rPr lang="ru-RU" dirty="0"/>
              <a:t>России – Национальные стандарты </a:t>
            </a:r>
            <a:r>
              <a:rPr lang="ru-RU" dirty="0" smtClean="0"/>
              <a:t>– Методические рекомендации </a:t>
            </a:r>
            <a:r>
              <a:rPr lang="ru-RU" dirty="0"/>
              <a:t>– Руководства – Информационные письма.</a:t>
            </a: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1752600" y="2492375"/>
            <a:ext cx="5791200" cy="646113"/>
          </a:xfrm>
          <a:prstGeom prst="rect">
            <a:avLst/>
          </a:prstGeom>
          <a:solidFill>
            <a:schemeClr val="tx2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b="1" dirty="0">
                <a:solidFill>
                  <a:schemeClr val="bg1"/>
                </a:solidFill>
              </a:rPr>
              <a:t>Нормативно-правовая база государств-членов Таможенного Союза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4110" name="TextBox 10"/>
          <p:cNvSpPr txBox="1">
            <a:spLocks noChangeArrowheads="1"/>
          </p:cNvSpPr>
          <p:nvPr/>
        </p:nvSpPr>
        <p:spPr bwMode="auto">
          <a:xfrm>
            <a:off x="8461375" y="6515100"/>
            <a:ext cx="6477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/>
              <a:t>3</a:t>
            </a:r>
          </a:p>
        </p:txBody>
      </p:sp>
      <p:sp>
        <p:nvSpPr>
          <p:cNvPr id="4111" name="TextBox 11"/>
          <p:cNvSpPr txBox="1">
            <a:spLocks noChangeArrowheads="1"/>
          </p:cNvSpPr>
          <p:nvPr/>
        </p:nvSpPr>
        <p:spPr bwMode="auto">
          <a:xfrm>
            <a:off x="179388" y="5429264"/>
            <a:ext cx="8785225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FF0000"/>
                </a:solidFill>
              </a:rPr>
              <a:t>Особенности:</a:t>
            </a:r>
          </a:p>
          <a:p>
            <a:r>
              <a:rPr lang="ru-RU" b="1" dirty="0"/>
              <a:t>В России (как и в странах </a:t>
            </a:r>
            <a:r>
              <a:rPr lang="ru-RU" b="1" dirty="0" err="1"/>
              <a:t>ЕвроСоюза</a:t>
            </a:r>
            <a:r>
              <a:rPr lang="ru-RU" b="1" dirty="0"/>
              <a:t>) </a:t>
            </a:r>
            <a:r>
              <a:rPr lang="ru-RU" dirty="0"/>
              <a:t>– приоритет международной нормативно-правовой базы (если по ним заключены соглашения).</a:t>
            </a:r>
          </a:p>
          <a:p>
            <a:r>
              <a:rPr lang="ru-RU" b="1" dirty="0"/>
              <a:t>В США </a:t>
            </a:r>
            <a:r>
              <a:rPr lang="ru-RU" dirty="0"/>
              <a:t>– наоборот, приоритет национальных законов.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28604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Основные нормативные документы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500042"/>
            <a:ext cx="9144000" cy="6357958"/>
          </a:xfrm>
        </p:spPr>
        <p:txBody>
          <a:bodyPr>
            <a:normAutofit fontScale="47500" lnSpcReduction="20000"/>
          </a:bodyPr>
          <a:lstStyle/>
          <a:p>
            <a:pPr lvl="0"/>
            <a:r>
              <a:rPr lang="ru-RU" sz="3400" dirty="0" smtClean="0">
                <a:latin typeface="Tahoma" pitchFamily="34" charset="0"/>
                <a:cs typeface="Tahoma" pitchFamily="34" charset="0"/>
              </a:rPr>
              <a:t>Федеральный закон от 12.04.2010 №61-ФЗ «Об обращении лекарственных средств» Глава 13.  Мониторинг безопасности лекарственных препаратов, находящихся в обращении на территории Российской Федерации, ст.64,65</a:t>
            </a:r>
          </a:p>
          <a:p>
            <a:pPr lvl="0"/>
            <a:r>
              <a:rPr lang="ru-RU" sz="3400" dirty="0" smtClean="0">
                <a:latin typeface="Tahoma" pitchFamily="34" charset="0"/>
                <a:cs typeface="Tahoma" pitchFamily="34" charset="0"/>
              </a:rPr>
              <a:t>Положение о Федеральной службе по надзору в сфере здравоохранения (утверждено постановлением Правительства РФ от 30.06.2004 № 323 в редакции постановлений  Правительства РФ от 02.05.2012 №413 и от 19.06.2012 №614)</a:t>
            </a:r>
          </a:p>
          <a:p>
            <a:pPr lvl="0"/>
            <a:r>
              <a:rPr lang="ru-RU" sz="3400" dirty="0" smtClean="0">
                <a:latin typeface="Tahoma" pitchFamily="34" charset="0"/>
                <a:cs typeface="Tahoma" pitchFamily="34" charset="0"/>
              </a:rPr>
              <a:t>Приказ МЗ СР РФ от 26.08.2010 №757н «Об утверждении </a:t>
            </a:r>
            <a:r>
              <a:rPr lang="ru-RU" sz="3400" b="1" dirty="0" smtClean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порядка осуществления мониторинга </a:t>
            </a:r>
            <a:r>
              <a:rPr lang="ru-RU" sz="3400" dirty="0" smtClean="0">
                <a:latin typeface="Tahoma" pitchFamily="34" charset="0"/>
                <a:cs typeface="Tahoma" pitchFamily="34" charset="0"/>
              </a:rPr>
              <a:t>безопасности лекарственных препаратов для медицинского применения, регистрации побочных действий, серьезных нежелательных реакций, непредвиденных нежелательных реакций при применении лекарственных препаратов для медицинского применения» </a:t>
            </a:r>
          </a:p>
          <a:p>
            <a:pPr lvl="0"/>
            <a:r>
              <a:rPr lang="ru-RU" sz="3400" dirty="0" smtClean="0">
                <a:latin typeface="Tahoma" pitchFamily="34" charset="0"/>
                <a:cs typeface="Tahoma" pitchFamily="34" charset="0"/>
              </a:rPr>
              <a:t>Приказ МЗ СР РФ от 26.08.2010 №75</a:t>
            </a:r>
            <a:r>
              <a:rPr lang="en-US" sz="3400" dirty="0" smtClean="0">
                <a:latin typeface="Tahoma" pitchFamily="34" charset="0"/>
                <a:cs typeface="Tahoma" pitchFamily="34" charset="0"/>
              </a:rPr>
              <a:t>8</a:t>
            </a:r>
            <a:r>
              <a:rPr lang="ru-RU" sz="3400" dirty="0" err="1" smtClean="0">
                <a:latin typeface="Tahoma" pitchFamily="34" charset="0"/>
                <a:cs typeface="Tahoma" pitchFamily="34" charset="0"/>
              </a:rPr>
              <a:t>н</a:t>
            </a:r>
            <a:r>
              <a:rPr lang="ru-RU" sz="3400" dirty="0" smtClean="0">
                <a:latin typeface="Tahoma" pitchFamily="34" charset="0"/>
                <a:cs typeface="Tahoma" pitchFamily="34" charset="0"/>
              </a:rPr>
              <a:t> </a:t>
            </a:r>
            <a:r>
              <a:rPr lang="ru-RU" sz="3400" b="1" dirty="0" smtClean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«Об утверждении порядка приостановления применения лекарственного препарата для медицинского применения» </a:t>
            </a:r>
          </a:p>
          <a:p>
            <a:pPr lvl="0"/>
            <a:r>
              <a:rPr lang="ru-RU" sz="3400" dirty="0" smtClean="0">
                <a:latin typeface="Tahoma" pitchFamily="34" charset="0"/>
                <a:cs typeface="Tahoma" pitchFamily="34" charset="0"/>
              </a:rPr>
              <a:t>Постановление Правительства РФ</a:t>
            </a:r>
            <a:r>
              <a:rPr lang="ru-RU" sz="3400" b="1" dirty="0" smtClean="0">
                <a:latin typeface="Tahoma" pitchFamily="34" charset="0"/>
                <a:cs typeface="Tahoma" pitchFamily="34" charset="0"/>
              </a:rPr>
              <a:t> </a:t>
            </a:r>
            <a:r>
              <a:rPr lang="ru-RU" sz="3400" dirty="0" smtClean="0">
                <a:latin typeface="Tahoma" pitchFamily="34" charset="0"/>
                <a:cs typeface="Tahoma" pitchFamily="34" charset="0"/>
              </a:rPr>
              <a:t>от 15.10.2012 № 1043 (о </a:t>
            </a:r>
            <a:r>
              <a:rPr lang="ru-RU" sz="3400" dirty="0" err="1" smtClean="0">
                <a:latin typeface="Tahoma" pitchFamily="34" charset="0"/>
                <a:cs typeface="Tahoma" pitchFamily="34" charset="0"/>
              </a:rPr>
              <a:t>гос.надзоре</a:t>
            </a:r>
            <a:r>
              <a:rPr lang="ru-RU" sz="3400" dirty="0" smtClean="0">
                <a:latin typeface="Tahoma" pitchFamily="34" charset="0"/>
                <a:cs typeface="Tahoma" pitchFamily="34" charset="0"/>
              </a:rPr>
              <a:t> в сфере обращения ЛС)</a:t>
            </a:r>
          </a:p>
          <a:p>
            <a:pPr lvl="0"/>
            <a:r>
              <a:rPr lang="ru-RU" sz="3400" dirty="0" smtClean="0">
                <a:latin typeface="Tahoma" pitchFamily="34" charset="0"/>
                <a:cs typeface="Tahoma" pitchFamily="34" charset="0"/>
              </a:rPr>
              <a:t>Информационное письмо </a:t>
            </a:r>
            <a:r>
              <a:rPr lang="ru-RU" sz="3400" dirty="0" err="1" smtClean="0">
                <a:latin typeface="Tahoma" pitchFamily="34" charset="0"/>
                <a:cs typeface="Tahoma" pitchFamily="34" charset="0"/>
              </a:rPr>
              <a:t>Росздравнадзора</a:t>
            </a:r>
            <a:r>
              <a:rPr lang="ru-RU" sz="3400" dirty="0" smtClean="0">
                <a:latin typeface="Tahoma" pitchFamily="34" charset="0"/>
                <a:cs typeface="Tahoma" pitchFamily="34" charset="0"/>
              </a:rPr>
              <a:t>  № 04И-919/11 от 29.09.2011г. (о графике отчетов)</a:t>
            </a:r>
          </a:p>
          <a:p>
            <a:pPr lvl="0"/>
            <a:r>
              <a:rPr lang="ru-RU" sz="3400" dirty="0" smtClean="0">
                <a:latin typeface="Tahoma" pitchFamily="34" charset="0"/>
                <a:cs typeface="Tahoma" pitchFamily="34" charset="0"/>
              </a:rPr>
              <a:t>Информационное письмо </a:t>
            </a:r>
            <a:r>
              <a:rPr lang="ru-RU" sz="3400" dirty="0" err="1" smtClean="0">
                <a:latin typeface="Tahoma" pitchFamily="34" charset="0"/>
                <a:cs typeface="Tahoma" pitchFamily="34" charset="0"/>
              </a:rPr>
              <a:t>Росздравнадзора</a:t>
            </a:r>
            <a:r>
              <a:rPr lang="ru-RU" sz="3400" dirty="0" smtClean="0">
                <a:latin typeface="Tahoma" pitchFamily="34" charset="0"/>
                <a:cs typeface="Tahoma" pitchFamily="34" charset="0"/>
              </a:rPr>
              <a:t> 04И-220/11 от 07.04.11 </a:t>
            </a:r>
            <a:r>
              <a:rPr lang="ru-RU" sz="3400" b="1" dirty="0" smtClean="0">
                <a:latin typeface="Tahoma" pitchFamily="34" charset="0"/>
                <a:cs typeface="Tahoma" pitchFamily="34" charset="0"/>
              </a:rPr>
              <a:t>"О сборе сведений по безопасности лекарственных препаратов" </a:t>
            </a:r>
            <a:r>
              <a:rPr lang="ru-RU" sz="3400" dirty="0" smtClean="0">
                <a:latin typeface="Tahoma" pitchFamily="34" charset="0"/>
                <a:cs typeface="Tahoma" pitchFamily="34" charset="0"/>
              </a:rPr>
              <a:t>(региональным центрам предлагается направлять информацию в РЗН)</a:t>
            </a:r>
          </a:p>
          <a:p>
            <a:pPr lvl="0"/>
            <a:r>
              <a:rPr lang="ru-RU" sz="3400" b="1" dirty="0" smtClean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Информационное письмо </a:t>
            </a:r>
            <a:r>
              <a:rPr lang="ru-RU" sz="3400" b="1" dirty="0" err="1" smtClean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Росздравнадзора</a:t>
            </a:r>
            <a:r>
              <a:rPr lang="ru-RU" sz="3400" b="1" dirty="0" smtClean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 № 04И-232/12 от 02.04.2012г. </a:t>
            </a:r>
          </a:p>
          <a:p>
            <a:pPr lvl="0"/>
            <a:r>
              <a:rPr lang="ru-RU" sz="3400" b="1" dirty="0" smtClean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Информационное письмо </a:t>
            </a:r>
            <a:r>
              <a:rPr lang="ru-RU" sz="3400" b="1" dirty="0" err="1" smtClean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Росздравнадзора</a:t>
            </a:r>
            <a:r>
              <a:rPr lang="ru-RU" sz="3400" b="1" dirty="0" smtClean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 №04И-266/12 от 11.04.2012 </a:t>
            </a:r>
            <a:r>
              <a:rPr lang="ru-RU" sz="3400" dirty="0" smtClean="0">
                <a:latin typeface="Tahoma" pitchFamily="34" charset="0"/>
                <a:cs typeface="Tahoma" pitchFamily="34" charset="0"/>
              </a:rPr>
              <a:t>О срочном предоставлении сведений о летальных нежелательных </a:t>
            </a:r>
            <a:r>
              <a:rPr lang="ru-RU" sz="3400" b="1" dirty="0" smtClean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sz="3400" dirty="0" smtClean="0">
                <a:latin typeface="Tahoma" pitchFamily="34" charset="0"/>
                <a:cs typeface="Tahoma" pitchFamily="34" charset="0"/>
              </a:rPr>
              <a:t>реакциях на лекарственные препараты</a:t>
            </a:r>
          </a:p>
          <a:p>
            <a:pPr lvl="0"/>
            <a:r>
              <a:rPr lang="ru-RU" sz="3400" dirty="0" smtClean="0">
                <a:latin typeface="Tahoma" pitchFamily="34" charset="0"/>
                <a:cs typeface="Tahoma" pitchFamily="34" charset="0"/>
              </a:rPr>
              <a:t>Постановление Правительства РФ от 20.08.2010 №650 «О внесении изменений в некоторые акты Правительства РФ в связи с принятием Федерального закона «Об обращении лекарственных средств» </a:t>
            </a:r>
          </a:p>
          <a:p>
            <a:pPr lvl="0"/>
            <a:r>
              <a:rPr lang="ru-RU" sz="3400" dirty="0" smtClean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Приказ МЗ РТ №733 от 30.05.2011 «О регистрации побочных действий, серьезных и непредвиденных нежелательных реакций при применении лекарственных препаратов»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-285776"/>
            <a:ext cx="8929749" cy="73581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Rectangle 13"/>
          <p:cNvSpPr>
            <a:spLocks noChangeArrowheads="1"/>
          </p:cNvSpPr>
          <p:nvPr/>
        </p:nvSpPr>
        <p:spPr bwMode="auto">
          <a:xfrm>
            <a:off x="1" y="0"/>
            <a:ext cx="571471" cy="6858000"/>
          </a:xfrm>
          <a:prstGeom prst="rect">
            <a:avLst/>
          </a:prstGeom>
          <a:solidFill>
            <a:srgbClr val="FF0000"/>
          </a:solidFill>
          <a:ln w="9525">
            <a:solidFill>
              <a:schemeClr val="bg2"/>
            </a:solidFill>
            <a:miter lim="800000"/>
            <a:headEnd/>
            <a:tailEnd/>
          </a:ln>
          <a:scene3d>
            <a:camera prst="orthographicFront">
              <a:rot lat="0" lon="0" rev="0"/>
            </a:camera>
            <a:lightRig rig="threePt" dir="t"/>
          </a:scene3d>
        </p:spPr>
        <p:txBody>
          <a:bodyPr vert="vert270" wrap="none" anchor="ctr"/>
          <a:lstStyle/>
          <a:p>
            <a:pPr algn="ctr"/>
            <a:r>
              <a:rPr lang="ru-RU" b="1" dirty="0">
                <a:solidFill>
                  <a:schemeClr val="bg2"/>
                </a:solidFill>
                <a:latin typeface="Calibri" pitchFamily="34" charset="0"/>
              </a:rPr>
              <a:t>Врачи, провизоры, фармацевты, компании-производители, </a:t>
            </a:r>
          </a:p>
          <a:p>
            <a:pPr algn="ctr"/>
            <a:r>
              <a:rPr lang="ru-RU" b="1" dirty="0">
                <a:solidFill>
                  <a:schemeClr val="bg2"/>
                </a:solidFill>
                <a:latin typeface="Calibri" pitchFamily="34" charset="0"/>
              </a:rPr>
              <a:t>потребители фармацевтической продукции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3571868" y="6143644"/>
            <a:ext cx="857256" cy="923330"/>
          </a:xfrm>
          <a:prstGeom prst="rect">
            <a:avLst/>
          </a:prstGeom>
          <a:solidFill>
            <a:srgbClr val="FFC000"/>
          </a:solidFill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cap="none" spc="0" dirty="0" smtClean="0">
                <a:ln w="11430">
                  <a:solidFill>
                    <a:srgbClr val="FF0000"/>
                  </a:solidFill>
                </a:ln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!!!</a:t>
            </a:r>
            <a:endParaRPr lang="ru-RU" sz="5400" b="1" cap="none" spc="0" dirty="0">
              <a:ln w="11430">
                <a:solidFill>
                  <a:srgbClr val="FF0000"/>
                </a:solidFill>
              </a:ln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 descr="karta для ЧиЛ2"/>
          <p:cNvPicPr>
            <a:picLocks noGrp="1" noChangeAspect="1" noChangeArrowheads="1"/>
          </p:cNvPicPr>
          <p:nvPr>
            <p:ph idx="4294967295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350211" name="Text Box 3"/>
          <p:cNvSpPr txBox="1">
            <a:spLocks noChangeArrowheads="1"/>
          </p:cNvSpPr>
          <p:nvPr/>
        </p:nvSpPr>
        <p:spPr bwMode="auto">
          <a:xfrm>
            <a:off x="0" y="285728"/>
            <a:ext cx="8893175" cy="83099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400" b="1" dirty="0">
                <a:latin typeface="Times New Roman" pitchFamily="18" charset="0"/>
              </a:rPr>
              <a:t>РЕГИОНАЛЬНЫЕ ЦЕНТРЫ МОНИТОРИНГА БЕЗОПАСНОСТИ </a:t>
            </a:r>
            <a:r>
              <a:rPr lang="ru-RU" sz="2400" b="1" dirty="0" smtClean="0">
                <a:latin typeface="Times New Roman" pitchFamily="18" charset="0"/>
              </a:rPr>
              <a:t>ЛЕКАРСТВЕННЫХ </a:t>
            </a:r>
            <a:r>
              <a:rPr lang="ru-RU" sz="2400" b="1" dirty="0">
                <a:latin typeface="Times New Roman" pitchFamily="18" charset="0"/>
              </a:rPr>
              <a:t>СРЕДСТВ</a:t>
            </a:r>
          </a:p>
        </p:txBody>
      </p:sp>
      <p:sp>
        <p:nvSpPr>
          <p:cNvPr id="32772" name="Text Box 4"/>
          <p:cNvSpPr txBox="1">
            <a:spLocks noChangeArrowheads="1"/>
          </p:cNvSpPr>
          <p:nvPr/>
        </p:nvSpPr>
        <p:spPr bwMode="auto">
          <a:xfrm>
            <a:off x="1095375" y="1289050"/>
            <a:ext cx="184150" cy="3667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 b="0" i="1"/>
          </a:p>
        </p:txBody>
      </p:sp>
      <p:sp>
        <p:nvSpPr>
          <p:cNvPr id="32773" name="AutoShape 5"/>
          <p:cNvSpPr>
            <a:spLocks noChangeArrowheads="1"/>
          </p:cNvSpPr>
          <p:nvPr/>
        </p:nvSpPr>
        <p:spPr bwMode="auto">
          <a:xfrm>
            <a:off x="1763713" y="5516563"/>
            <a:ext cx="914400" cy="800100"/>
          </a:xfrm>
          <a:prstGeom prst="flowChartPunchedTape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 b="0"/>
          </a:p>
        </p:txBody>
      </p:sp>
      <p:sp>
        <p:nvSpPr>
          <p:cNvPr id="32774" name="Rectangle 6"/>
          <p:cNvSpPr>
            <a:spLocks noChangeArrowheads="1"/>
          </p:cNvSpPr>
          <p:nvPr/>
        </p:nvSpPr>
        <p:spPr bwMode="auto">
          <a:xfrm>
            <a:off x="0" y="3371850"/>
            <a:ext cx="9144000" cy="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 b="0"/>
          </a:p>
        </p:txBody>
      </p:sp>
      <p:sp>
        <p:nvSpPr>
          <p:cNvPr id="32775" name="Text Box 7"/>
          <p:cNvSpPr txBox="1">
            <a:spLocks noChangeArrowheads="1"/>
          </p:cNvSpPr>
          <p:nvPr/>
        </p:nvSpPr>
        <p:spPr bwMode="auto">
          <a:xfrm>
            <a:off x="1763713" y="2924175"/>
            <a:ext cx="151130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200" i="1">
                <a:solidFill>
                  <a:srgbClr val="00121E"/>
                </a:solidFill>
              </a:rPr>
              <a:t>Мурманск</a:t>
            </a:r>
          </a:p>
        </p:txBody>
      </p:sp>
      <p:sp>
        <p:nvSpPr>
          <p:cNvPr id="32776" name="Text Box 8"/>
          <p:cNvSpPr txBox="1">
            <a:spLocks noChangeArrowheads="1"/>
          </p:cNvSpPr>
          <p:nvPr/>
        </p:nvSpPr>
        <p:spPr bwMode="auto">
          <a:xfrm>
            <a:off x="6694488" y="3500438"/>
            <a:ext cx="2449512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200" i="1">
                <a:solidFill>
                  <a:srgbClr val="00121E"/>
                </a:solidFill>
              </a:rPr>
              <a:t>Петропавловск-Камчатский</a:t>
            </a:r>
          </a:p>
        </p:txBody>
      </p:sp>
      <p:sp>
        <p:nvSpPr>
          <p:cNvPr id="32777" name="Text Box 9"/>
          <p:cNvSpPr txBox="1">
            <a:spLocks noChangeArrowheads="1"/>
          </p:cNvSpPr>
          <p:nvPr/>
        </p:nvSpPr>
        <p:spPr bwMode="auto">
          <a:xfrm>
            <a:off x="6084888" y="4149725"/>
            <a:ext cx="936625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200" i="1">
                <a:solidFill>
                  <a:srgbClr val="00121E"/>
                </a:solidFill>
              </a:rPr>
              <a:t>Якутск</a:t>
            </a:r>
          </a:p>
        </p:txBody>
      </p:sp>
      <p:sp>
        <p:nvSpPr>
          <p:cNvPr id="32778" name="Text Box 10"/>
          <p:cNvSpPr txBox="1">
            <a:spLocks noChangeArrowheads="1"/>
          </p:cNvSpPr>
          <p:nvPr/>
        </p:nvSpPr>
        <p:spPr bwMode="auto">
          <a:xfrm>
            <a:off x="7451725" y="5876925"/>
            <a:ext cx="1476375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200" i="1">
                <a:solidFill>
                  <a:srgbClr val="00121E"/>
                </a:solidFill>
              </a:rPr>
              <a:t>Владивосток</a:t>
            </a:r>
          </a:p>
        </p:txBody>
      </p:sp>
      <p:sp>
        <p:nvSpPr>
          <p:cNvPr id="32779" name="Text Box 11"/>
          <p:cNvSpPr txBox="1">
            <a:spLocks noChangeArrowheads="1"/>
          </p:cNvSpPr>
          <p:nvPr/>
        </p:nvSpPr>
        <p:spPr bwMode="auto">
          <a:xfrm>
            <a:off x="3348038" y="6021388"/>
            <a:ext cx="936625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200" i="1">
                <a:solidFill>
                  <a:srgbClr val="00121E"/>
                </a:solidFill>
              </a:rPr>
              <a:t>Барнаул</a:t>
            </a:r>
          </a:p>
        </p:txBody>
      </p:sp>
      <p:sp>
        <p:nvSpPr>
          <p:cNvPr id="32780" name="Text Box 12"/>
          <p:cNvSpPr txBox="1">
            <a:spLocks noChangeArrowheads="1"/>
          </p:cNvSpPr>
          <p:nvPr/>
        </p:nvSpPr>
        <p:spPr bwMode="auto">
          <a:xfrm>
            <a:off x="6372225" y="5589588"/>
            <a:ext cx="1439863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200" i="1">
                <a:solidFill>
                  <a:srgbClr val="00121E"/>
                </a:solidFill>
              </a:rPr>
              <a:t>Благовещенск</a:t>
            </a:r>
          </a:p>
        </p:txBody>
      </p:sp>
      <p:sp>
        <p:nvSpPr>
          <p:cNvPr id="32781" name="Text Box 13"/>
          <p:cNvSpPr txBox="1">
            <a:spLocks noChangeArrowheads="1"/>
          </p:cNvSpPr>
          <p:nvPr/>
        </p:nvSpPr>
        <p:spPr bwMode="auto">
          <a:xfrm>
            <a:off x="1908175" y="3644900"/>
            <a:ext cx="1223963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200" i="1">
                <a:solidFill>
                  <a:srgbClr val="00121E"/>
                </a:solidFill>
              </a:rPr>
              <a:t>Архангельск</a:t>
            </a:r>
          </a:p>
        </p:txBody>
      </p:sp>
      <p:sp>
        <p:nvSpPr>
          <p:cNvPr id="32782" name="Text Box 14"/>
          <p:cNvSpPr txBox="1">
            <a:spLocks noChangeArrowheads="1"/>
          </p:cNvSpPr>
          <p:nvPr/>
        </p:nvSpPr>
        <p:spPr bwMode="auto">
          <a:xfrm>
            <a:off x="611188" y="5876925"/>
            <a:ext cx="1512887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200" i="1">
                <a:solidFill>
                  <a:srgbClr val="00121E"/>
                </a:solidFill>
              </a:rPr>
              <a:t>Астрахань</a:t>
            </a:r>
          </a:p>
        </p:txBody>
      </p:sp>
      <p:sp>
        <p:nvSpPr>
          <p:cNvPr id="32783" name="Text Box 15"/>
          <p:cNvSpPr txBox="1">
            <a:spLocks noChangeArrowheads="1"/>
          </p:cNvSpPr>
          <p:nvPr/>
        </p:nvSpPr>
        <p:spPr bwMode="auto">
          <a:xfrm>
            <a:off x="0" y="4652963"/>
            <a:ext cx="936625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200" i="1">
                <a:solidFill>
                  <a:srgbClr val="00121E"/>
                </a:solidFill>
              </a:rPr>
              <a:t>Белгород</a:t>
            </a:r>
          </a:p>
        </p:txBody>
      </p:sp>
      <p:sp>
        <p:nvSpPr>
          <p:cNvPr id="32784" name="Text Box 16"/>
          <p:cNvSpPr txBox="1">
            <a:spLocks noChangeArrowheads="1"/>
          </p:cNvSpPr>
          <p:nvPr/>
        </p:nvSpPr>
        <p:spPr bwMode="auto">
          <a:xfrm>
            <a:off x="0" y="4868863"/>
            <a:ext cx="86360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200" i="1">
                <a:solidFill>
                  <a:srgbClr val="00121E"/>
                </a:solidFill>
              </a:rPr>
              <a:t>Воронеж</a:t>
            </a:r>
          </a:p>
        </p:txBody>
      </p:sp>
      <p:sp>
        <p:nvSpPr>
          <p:cNvPr id="32785" name="Text Box 17"/>
          <p:cNvSpPr txBox="1">
            <a:spLocks noChangeArrowheads="1"/>
          </p:cNvSpPr>
          <p:nvPr/>
        </p:nvSpPr>
        <p:spPr bwMode="auto">
          <a:xfrm>
            <a:off x="395288" y="5084763"/>
            <a:ext cx="1008062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200">
                <a:solidFill>
                  <a:srgbClr val="00121E"/>
                </a:solidFill>
              </a:rPr>
              <a:t>Саратов</a:t>
            </a:r>
          </a:p>
        </p:txBody>
      </p:sp>
      <p:sp>
        <p:nvSpPr>
          <p:cNvPr id="32786" name="Text Box 18"/>
          <p:cNvSpPr txBox="1">
            <a:spLocks noChangeArrowheads="1"/>
          </p:cNvSpPr>
          <p:nvPr/>
        </p:nvSpPr>
        <p:spPr bwMode="auto">
          <a:xfrm>
            <a:off x="1331913" y="5589588"/>
            <a:ext cx="935037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200" i="1">
                <a:solidFill>
                  <a:srgbClr val="00121E"/>
                </a:solidFill>
              </a:rPr>
              <a:t>Оренбург</a:t>
            </a:r>
          </a:p>
        </p:txBody>
      </p:sp>
      <p:sp>
        <p:nvSpPr>
          <p:cNvPr id="32787" name="Text Box 19"/>
          <p:cNvSpPr txBox="1">
            <a:spLocks noChangeArrowheads="1"/>
          </p:cNvSpPr>
          <p:nvPr/>
        </p:nvSpPr>
        <p:spPr bwMode="auto">
          <a:xfrm>
            <a:off x="0" y="4292600"/>
            <a:ext cx="900113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200" i="1">
                <a:solidFill>
                  <a:srgbClr val="00121E"/>
                </a:solidFill>
              </a:rPr>
              <a:t>Брянск</a:t>
            </a:r>
          </a:p>
        </p:txBody>
      </p:sp>
      <p:sp>
        <p:nvSpPr>
          <p:cNvPr id="32788" name="Text Box 20"/>
          <p:cNvSpPr txBox="1">
            <a:spLocks noChangeArrowheads="1"/>
          </p:cNvSpPr>
          <p:nvPr/>
        </p:nvSpPr>
        <p:spPr bwMode="auto">
          <a:xfrm>
            <a:off x="323850" y="5229225"/>
            <a:ext cx="1008063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200">
                <a:solidFill>
                  <a:srgbClr val="00121E"/>
                </a:solidFill>
              </a:rPr>
              <a:t>Волгоград</a:t>
            </a:r>
          </a:p>
        </p:txBody>
      </p:sp>
      <p:sp>
        <p:nvSpPr>
          <p:cNvPr id="32789" name="Text Box 21"/>
          <p:cNvSpPr txBox="1">
            <a:spLocks noChangeArrowheads="1"/>
          </p:cNvSpPr>
          <p:nvPr/>
        </p:nvSpPr>
        <p:spPr bwMode="auto">
          <a:xfrm>
            <a:off x="1258888" y="5229225"/>
            <a:ext cx="865187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200" i="1">
                <a:solidFill>
                  <a:srgbClr val="00121E"/>
                </a:solidFill>
              </a:rPr>
              <a:t>Самара</a:t>
            </a:r>
          </a:p>
        </p:txBody>
      </p:sp>
      <p:sp>
        <p:nvSpPr>
          <p:cNvPr id="32790" name="Text Box 22"/>
          <p:cNvSpPr txBox="1">
            <a:spLocks noChangeArrowheads="1"/>
          </p:cNvSpPr>
          <p:nvPr/>
        </p:nvSpPr>
        <p:spPr bwMode="auto">
          <a:xfrm>
            <a:off x="1763713" y="5084763"/>
            <a:ext cx="576262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200" i="1">
                <a:solidFill>
                  <a:srgbClr val="00121E"/>
                </a:solidFill>
              </a:rPr>
              <a:t>Уфа</a:t>
            </a:r>
          </a:p>
        </p:txBody>
      </p:sp>
      <p:sp>
        <p:nvSpPr>
          <p:cNvPr id="32791" name="Text Box 23"/>
          <p:cNvSpPr txBox="1">
            <a:spLocks noChangeArrowheads="1"/>
          </p:cNvSpPr>
          <p:nvPr/>
        </p:nvSpPr>
        <p:spPr bwMode="auto">
          <a:xfrm>
            <a:off x="1619250" y="5373688"/>
            <a:ext cx="107950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200" i="1">
                <a:solidFill>
                  <a:srgbClr val="00121E"/>
                </a:solidFill>
              </a:rPr>
              <a:t>Челябинск</a:t>
            </a:r>
          </a:p>
        </p:txBody>
      </p:sp>
      <p:sp>
        <p:nvSpPr>
          <p:cNvPr id="32792" name="Text Box 24"/>
          <p:cNvSpPr txBox="1">
            <a:spLocks noChangeArrowheads="1"/>
          </p:cNvSpPr>
          <p:nvPr/>
        </p:nvSpPr>
        <p:spPr bwMode="auto">
          <a:xfrm>
            <a:off x="2195513" y="5084763"/>
            <a:ext cx="1366837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200" i="1">
                <a:solidFill>
                  <a:srgbClr val="00121E"/>
                </a:solidFill>
              </a:rPr>
              <a:t>Екатеринбург</a:t>
            </a:r>
          </a:p>
        </p:txBody>
      </p:sp>
      <p:sp>
        <p:nvSpPr>
          <p:cNvPr id="32793" name="Text Box 25"/>
          <p:cNvSpPr txBox="1">
            <a:spLocks noChangeArrowheads="1"/>
          </p:cNvSpPr>
          <p:nvPr/>
        </p:nvSpPr>
        <p:spPr bwMode="auto">
          <a:xfrm>
            <a:off x="2339975" y="5516563"/>
            <a:ext cx="86360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200" i="1">
                <a:solidFill>
                  <a:srgbClr val="00121E"/>
                </a:solidFill>
              </a:rPr>
              <a:t>Курган</a:t>
            </a:r>
          </a:p>
        </p:txBody>
      </p:sp>
      <p:sp>
        <p:nvSpPr>
          <p:cNvPr id="32794" name="Text Box 26"/>
          <p:cNvSpPr txBox="1">
            <a:spLocks noChangeArrowheads="1"/>
          </p:cNvSpPr>
          <p:nvPr/>
        </p:nvSpPr>
        <p:spPr bwMode="auto">
          <a:xfrm>
            <a:off x="2771775" y="5661025"/>
            <a:ext cx="719138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200" i="1">
                <a:solidFill>
                  <a:srgbClr val="00121E"/>
                </a:solidFill>
              </a:rPr>
              <a:t>Омск</a:t>
            </a:r>
          </a:p>
        </p:txBody>
      </p:sp>
      <p:sp>
        <p:nvSpPr>
          <p:cNvPr id="32795" name="Text Box 27"/>
          <p:cNvSpPr txBox="1">
            <a:spLocks noChangeArrowheads="1"/>
          </p:cNvSpPr>
          <p:nvPr/>
        </p:nvSpPr>
        <p:spPr bwMode="auto">
          <a:xfrm>
            <a:off x="1187450" y="3789363"/>
            <a:ext cx="144145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200" i="1">
                <a:solidFill>
                  <a:srgbClr val="00121E"/>
                </a:solidFill>
              </a:rPr>
              <a:t>Петрозаводск</a:t>
            </a:r>
          </a:p>
        </p:txBody>
      </p:sp>
      <p:sp>
        <p:nvSpPr>
          <p:cNvPr id="32796" name="Text Box 28"/>
          <p:cNvSpPr txBox="1">
            <a:spLocks noChangeArrowheads="1"/>
          </p:cNvSpPr>
          <p:nvPr/>
        </p:nvSpPr>
        <p:spPr bwMode="auto">
          <a:xfrm>
            <a:off x="250825" y="3933825"/>
            <a:ext cx="1763713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200" i="1">
                <a:solidFill>
                  <a:srgbClr val="00121E"/>
                </a:solidFill>
              </a:rPr>
              <a:t>Великий Новгород </a:t>
            </a:r>
          </a:p>
        </p:txBody>
      </p:sp>
      <p:sp>
        <p:nvSpPr>
          <p:cNvPr id="32797" name="Text Box 29"/>
          <p:cNvSpPr txBox="1">
            <a:spLocks noChangeArrowheads="1"/>
          </p:cNvSpPr>
          <p:nvPr/>
        </p:nvSpPr>
        <p:spPr bwMode="auto">
          <a:xfrm>
            <a:off x="827088" y="3429000"/>
            <a:ext cx="360045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200" i="1">
                <a:solidFill>
                  <a:srgbClr val="00121E"/>
                </a:solidFill>
              </a:rPr>
              <a:t>Санкт –Петербург и Ленинградская обл.</a:t>
            </a:r>
          </a:p>
        </p:txBody>
      </p:sp>
      <p:sp>
        <p:nvSpPr>
          <p:cNvPr id="32798" name="Text Box 30"/>
          <p:cNvSpPr txBox="1">
            <a:spLocks noChangeArrowheads="1"/>
          </p:cNvSpPr>
          <p:nvPr/>
        </p:nvSpPr>
        <p:spPr bwMode="auto">
          <a:xfrm>
            <a:off x="323850" y="3573463"/>
            <a:ext cx="900113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200" i="1">
                <a:solidFill>
                  <a:srgbClr val="00121E"/>
                </a:solidFill>
              </a:rPr>
              <a:t>Псков</a:t>
            </a:r>
          </a:p>
        </p:txBody>
      </p:sp>
      <p:sp>
        <p:nvSpPr>
          <p:cNvPr id="32799" name="Text Box 31"/>
          <p:cNvSpPr txBox="1">
            <a:spLocks noChangeArrowheads="1"/>
          </p:cNvSpPr>
          <p:nvPr/>
        </p:nvSpPr>
        <p:spPr bwMode="auto">
          <a:xfrm>
            <a:off x="2124075" y="4365625"/>
            <a:ext cx="1152525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200" i="1">
                <a:solidFill>
                  <a:srgbClr val="00121E"/>
                </a:solidFill>
              </a:rPr>
              <a:t>Сыктывкар</a:t>
            </a:r>
          </a:p>
        </p:txBody>
      </p:sp>
      <p:sp>
        <p:nvSpPr>
          <p:cNvPr id="32800" name="Text Box 32"/>
          <p:cNvSpPr txBox="1">
            <a:spLocks noChangeArrowheads="1"/>
          </p:cNvSpPr>
          <p:nvPr/>
        </p:nvSpPr>
        <p:spPr bwMode="auto">
          <a:xfrm>
            <a:off x="7524750" y="5516563"/>
            <a:ext cx="1223963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200" i="1">
                <a:solidFill>
                  <a:srgbClr val="00121E"/>
                </a:solidFill>
              </a:rPr>
              <a:t>Биробиджан</a:t>
            </a:r>
          </a:p>
        </p:txBody>
      </p:sp>
      <p:sp>
        <p:nvSpPr>
          <p:cNvPr id="32801" name="Text Box 33"/>
          <p:cNvSpPr txBox="1">
            <a:spLocks noChangeArrowheads="1"/>
          </p:cNvSpPr>
          <p:nvPr/>
        </p:nvSpPr>
        <p:spPr bwMode="auto">
          <a:xfrm>
            <a:off x="7596188" y="5229225"/>
            <a:ext cx="107950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200" i="1">
                <a:solidFill>
                  <a:srgbClr val="00121E"/>
                </a:solidFill>
              </a:rPr>
              <a:t>Хабаровск</a:t>
            </a:r>
          </a:p>
        </p:txBody>
      </p:sp>
      <p:sp>
        <p:nvSpPr>
          <p:cNvPr id="32802" name="Text Box 34"/>
          <p:cNvSpPr txBox="1">
            <a:spLocks noChangeArrowheads="1"/>
          </p:cNvSpPr>
          <p:nvPr/>
        </p:nvSpPr>
        <p:spPr bwMode="auto">
          <a:xfrm>
            <a:off x="5940425" y="5876925"/>
            <a:ext cx="64770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200" i="1">
                <a:solidFill>
                  <a:srgbClr val="00121E"/>
                </a:solidFill>
              </a:rPr>
              <a:t>Чита</a:t>
            </a:r>
          </a:p>
        </p:txBody>
      </p:sp>
      <p:sp>
        <p:nvSpPr>
          <p:cNvPr id="32803" name="Text Box 35"/>
          <p:cNvSpPr txBox="1">
            <a:spLocks noChangeArrowheads="1"/>
          </p:cNvSpPr>
          <p:nvPr/>
        </p:nvSpPr>
        <p:spPr bwMode="auto">
          <a:xfrm>
            <a:off x="5508625" y="6021388"/>
            <a:ext cx="1081088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200" i="1">
                <a:solidFill>
                  <a:srgbClr val="00121E"/>
                </a:solidFill>
              </a:rPr>
              <a:t>Улан-Удэ</a:t>
            </a:r>
          </a:p>
        </p:txBody>
      </p:sp>
      <p:sp>
        <p:nvSpPr>
          <p:cNvPr id="32804" name="Text Box 36"/>
          <p:cNvSpPr txBox="1">
            <a:spLocks noChangeArrowheads="1"/>
          </p:cNvSpPr>
          <p:nvPr/>
        </p:nvSpPr>
        <p:spPr bwMode="auto">
          <a:xfrm>
            <a:off x="1258888" y="4365625"/>
            <a:ext cx="1081087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200" i="1">
                <a:solidFill>
                  <a:srgbClr val="00121E"/>
                </a:solidFill>
              </a:rPr>
              <a:t>Иваново</a:t>
            </a:r>
          </a:p>
        </p:txBody>
      </p:sp>
      <p:sp>
        <p:nvSpPr>
          <p:cNvPr id="32805" name="Text Box 37"/>
          <p:cNvSpPr txBox="1">
            <a:spLocks noChangeArrowheads="1"/>
          </p:cNvSpPr>
          <p:nvPr/>
        </p:nvSpPr>
        <p:spPr bwMode="auto">
          <a:xfrm>
            <a:off x="5003800" y="5734050"/>
            <a:ext cx="1008063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200" i="1">
                <a:solidFill>
                  <a:srgbClr val="00121E"/>
                </a:solidFill>
              </a:rPr>
              <a:t>Иркутск</a:t>
            </a:r>
          </a:p>
        </p:txBody>
      </p:sp>
      <p:sp>
        <p:nvSpPr>
          <p:cNvPr id="32806" name="Text Box 38"/>
          <p:cNvSpPr txBox="1">
            <a:spLocks noChangeArrowheads="1"/>
          </p:cNvSpPr>
          <p:nvPr/>
        </p:nvSpPr>
        <p:spPr bwMode="auto">
          <a:xfrm>
            <a:off x="3995738" y="5661025"/>
            <a:ext cx="1081087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200" i="1">
                <a:solidFill>
                  <a:srgbClr val="00121E"/>
                </a:solidFill>
              </a:rPr>
              <a:t>Кемерово</a:t>
            </a:r>
          </a:p>
        </p:txBody>
      </p:sp>
      <p:sp>
        <p:nvSpPr>
          <p:cNvPr id="32807" name="Text Box 39"/>
          <p:cNvSpPr txBox="1">
            <a:spLocks noChangeArrowheads="1"/>
          </p:cNvSpPr>
          <p:nvPr/>
        </p:nvSpPr>
        <p:spPr bwMode="auto">
          <a:xfrm>
            <a:off x="1763713" y="4652963"/>
            <a:ext cx="865187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200" i="1">
                <a:solidFill>
                  <a:srgbClr val="00121E"/>
                </a:solidFill>
              </a:rPr>
              <a:t>Киров</a:t>
            </a:r>
          </a:p>
        </p:txBody>
      </p:sp>
      <p:sp>
        <p:nvSpPr>
          <p:cNvPr id="32808" name="Text Box 40"/>
          <p:cNvSpPr txBox="1">
            <a:spLocks noChangeArrowheads="1"/>
          </p:cNvSpPr>
          <p:nvPr/>
        </p:nvSpPr>
        <p:spPr bwMode="auto">
          <a:xfrm>
            <a:off x="0" y="5373688"/>
            <a:ext cx="118745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200" i="1">
                <a:solidFill>
                  <a:srgbClr val="00121E"/>
                </a:solidFill>
              </a:rPr>
              <a:t>Краснодар</a:t>
            </a:r>
          </a:p>
        </p:txBody>
      </p:sp>
      <p:sp>
        <p:nvSpPr>
          <p:cNvPr id="32809" name="Text Box 41"/>
          <p:cNvSpPr txBox="1">
            <a:spLocks noChangeArrowheads="1"/>
          </p:cNvSpPr>
          <p:nvPr/>
        </p:nvSpPr>
        <p:spPr bwMode="auto">
          <a:xfrm>
            <a:off x="4356100" y="5516563"/>
            <a:ext cx="107950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200" i="1">
                <a:solidFill>
                  <a:srgbClr val="00121E"/>
                </a:solidFill>
              </a:rPr>
              <a:t>Красноярск</a:t>
            </a:r>
          </a:p>
        </p:txBody>
      </p:sp>
      <p:sp>
        <p:nvSpPr>
          <p:cNvPr id="32810" name="Text Box 42"/>
          <p:cNvSpPr txBox="1">
            <a:spLocks noChangeArrowheads="1"/>
          </p:cNvSpPr>
          <p:nvPr/>
        </p:nvSpPr>
        <p:spPr bwMode="auto">
          <a:xfrm>
            <a:off x="684213" y="4797425"/>
            <a:ext cx="792162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200" i="1">
                <a:solidFill>
                  <a:srgbClr val="00121E"/>
                </a:solidFill>
              </a:rPr>
              <a:t>Липецк</a:t>
            </a:r>
          </a:p>
        </p:txBody>
      </p:sp>
      <p:sp>
        <p:nvSpPr>
          <p:cNvPr id="32811" name="Text Box 43"/>
          <p:cNvSpPr txBox="1">
            <a:spLocks noChangeArrowheads="1"/>
          </p:cNvSpPr>
          <p:nvPr/>
        </p:nvSpPr>
        <p:spPr bwMode="auto">
          <a:xfrm>
            <a:off x="684213" y="4221163"/>
            <a:ext cx="3095625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200" i="1">
                <a:solidFill>
                  <a:srgbClr val="00121E"/>
                </a:solidFill>
              </a:rPr>
              <a:t>Москва + Мск. Обл (Г.Коломна)</a:t>
            </a:r>
          </a:p>
        </p:txBody>
      </p:sp>
      <p:sp>
        <p:nvSpPr>
          <p:cNvPr id="32812" name="Text Box 44"/>
          <p:cNvSpPr txBox="1">
            <a:spLocks noChangeArrowheads="1"/>
          </p:cNvSpPr>
          <p:nvPr/>
        </p:nvSpPr>
        <p:spPr bwMode="auto">
          <a:xfrm>
            <a:off x="1116013" y="4508500"/>
            <a:ext cx="252095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200" i="1">
                <a:solidFill>
                  <a:srgbClr val="00121E"/>
                </a:solidFill>
              </a:rPr>
              <a:t>Нижний Новгород</a:t>
            </a:r>
          </a:p>
        </p:txBody>
      </p:sp>
      <p:sp>
        <p:nvSpPr>
          <p:cNvPr id="32813" name="Text Box 45"/>
          <p:cNvSpPr txBox="1">
            <a:spLocks noChangeArrowheads="1"/>
          </p:cNvSpPr>
          <p:nvPr/>
        </p:nvSpPr>
        <p:spPr bwMode="auto">
          <a:xfrm>
            <a:off x="3492500" y="5805488"/>
            <a:ext cx="129540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200" i="1">
                <a:solidFill>
                  <a:srgbClr val="00121E"/>
                </a:solidFill>
              </a:rPr>
              <a:t>Новосибирск</a:t>
            </a:r>
          </a:p>
        </p:txBody>
      </p:sp>
      <p:sp>
        <p:nvSpPr>
          <p:cNvPr id="32814" name="Text Box 46"/>
          <p:cNvSpPr txBox="1">
            <a:spLocks noChangeArrowheads="1"/>
          </p:cNvSpPr>
          <p:nvPr/>
        </p:nvSpPr>
        <p:spPr bwMode="auto">
          <a:xfrm>
            <a:off x="179388" y="4508500"/>
            <a:ext cx="576262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200" i="1">
                <a:solidFill>
                  <a:srgbClr val="00121E"/>
                </a:solidFill>
              </a:rPr>
              <a:t>Орел</a:t>
            </a:r>
          </a:p>
        </p:txBody>
      </p:sp>
      <p:sp>
        <p:nvSpPr>
          <p:cNvPr id="32815" name="Text Box 47"/>
          <p:cNvSpPr txBox="1">
            <a:spLocks noChangeArrowheads="1"/>
          </p:cNvSpPr>
          <p:nvPr/>
        </p:nvSpPr>
        <p:spPr bwMode="auto">
          <a:xfrm>
            <a:off x="684213" y="4941888"/>
            <a:ext cx="792162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200" i="1">
                <a:solidFill>
                  <a:srgbClr val="00121E"/>
                </a:solidFill>
              </a:rPr>
              <a:t>Пенза</a:t>
            </a:r>
          </a:p>
        </p:txBody>
      </p:sp>
      <p:sp>
        <p:nvSpPr>
          <p:cNvPr id="32816" name="Text Box 48"/>
          <p:cNvSpPr txBox="1">
            <a:spLocks noChangeArrowheads="1"/>
          </p:cNvSpPr>
          <p:nvPr/>
        </p:nvSpPr>
        <p:spPr bwMode="auto">
          <a:xfrm>
            <a:off x="1187450" y="4941888"/>
            <a:ext cx="1008063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200" i="1">
                <a:solidFill>
                  <a:srgbClr val="00121E"/>
                </a:solidFill>
              </a:rPr>
              <a:t>Ульяновск</a:t>
            </a:r>
          </a:p>
        </p:txBody>
      </p:sp>
      <p:sp>
        <p:nvSpPr>
          <p:cNvPr id="32817" name="Text Box 49"/>
          <p:cNvSpPr txBox="1">
            <a:spLocks noChangeArrowheads="1"/>
          </p:cNvSpPr>
          <p:nvPr/>
        </p:nvSpPr>
        <p:spPr bwMode="auto">
          <a:xfrm>
            <a:off x="2051050" y="4941888"/>
            <a:ext cx="935038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200" i="1">
                <a:solidFill>
                  <a:srgbClr val="00121E"/>
                </a:solidFill>
              </a:rPr>
              <a:t>Пермь</a:t>
            </a:r>
          </a:p>
        </p:txBody>
      </p:sp>
      <p:sp>
        <p:nvSpPr>
          <p:cNvPr id="32818" name="Text Box 50"/>
          <p:cNvSpPr txBox="1">
            <a:spLocks noChangeArrowheads="1"/>
          </p:cNvSpPr>
          <p:nvPr/>
        </p:nvSpPr>
        <p:spPr bwMode="auto">
          <a:xfrm>
            <a:off x="323850" y="6165850"/>
            <a:ext cx="1223963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200" i="1">
                <a:solidFill>
                  <a:srgbClr val="00121E"/>
                </a:solidFill>
              </a:rPr>
              <a:t>Махачкала</a:t>
            </a:r>
          </a:p>
        </p:txBody>
      </p:sp>
      <p:sp>
        <p:nvSpPr>
          <p:cNvPr id="32819" name="Text Box 51"/>
          <p:cNvSpPr txBox="1">
            <a:spLocks noChangeArrowheads="1"/>
          </p:cNvSpPr>
          <p:nvPr/>
        </p:nvSpPr>
        <p:spPr bwMode="auto">
          <a:xfrm>
            <a:off x="755650" y="4724400"/>
            <a:ext cx="144145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200" i="1">
                <a:solidFill>
                  <a:srgbClr val="00121E"/>
                </a:solidFill>
              </a:rPr>
              <a:t>Саранск</a:t>
            </a:r>
          </a:p>
        </p:txBody>
      </p:sp>
      <p:sp>
        <p:nvSpPr>
          <p:cNvPr id="32820" name="Text Box 52"/>
          <p:cNvSpPr txBox="1">
            <a:spLocks noChangeArrowheads="1"/>
          </p:cNvSpPr>
          <p:nvPr/>
        </p:nvSpPr>
        <p:spPr bwMode="auto">
          <a:xfrm>
            <a:off x="0" y="5734050"/>
            <a:ext cx="1258888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200" i="1">
                <a:solidFill>
                  <a:srgbClr val="00121E"/>
                </a:solidFill>
              </a:rPr>
              <a:t>Владикавказ</a:t>
            </a:r>
          </a:p>
        </p:txBody>
      </p:sp>
      <p:sp>
        <p:nvSpPr>
          <p:cNvPr id="32821" name="Text Box 53"/>
          <p:cNvSpPr txBox="1">
            <a:spLocks noChangeArrowheads="1"/>
          </p:cNvSpPr>
          <p:nvPr/>
        </p:nvSpPr>
        <p:spPr bwMode="auto">
          <a:xfrm>
            <a:off x="1476375" y="4724400"/>
            <a:ext cx="1008063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400" b="1" i="1" dirty="0">
                <a:solidFill>
                  <a:srgbClr val="FF33CC"/>
                </a:solidFill>
              </a:rPr>
              <a:t>Казань</a:t>
            </a:r>
          </a:p>
        </p:txBody>
      </p:sp>
      <p:sp>
        <p:nvSpPr>
          <p:cNvPr id="32822" name="Text Box 54"/>
          <p:cNvSpPr txBox="1">
            <a:spLocks noChangeArrowheads="1"/>
          </p:cNvSpPr>
          <p:nvPr/>
        </p:nvSpPr>
        <p:spPr bwMode="auto">
          <a:xfrm>
            <a:off x="4500563" y="6237288"/>
            <a:ext cx="936625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200" i="1">
                <a:solidFill>
                  <a:srgbClr val="00121E"/>
                </a:solidFill>
              </a:rPr>
              <a:t>Кызыл</a:t>
            </a:r>
          </a:p>
        </p:txBody>
      </p:sp>
      <p:sp>
        <p:nvSpPr>
          <p:cNvPr id="32823" name="Text Box 55"/>
          <p:cNvSpPr txBox="1">
            <a:spLocks noChangeArrowheads="1"/>
          </p:cNvSpPr>
          <p:nvPr/>
        </p:nvSpPr>
        <p:spPr bwMode="auto">
          <a:xfrm>
            <a:off x="4140200" y="5949950"/>
            <a:ext cx="1008063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200" i="1">
                <a:solidFill>
                  <a:srgbClr val="00121E"/>
                </a:solidFill>
              </a:rPr>
              <a:t>Абакан</a:t>
            </a:r>
          </a:p>
        </p:txBody>
      </p:sp>
      <p:sp>
        <p:nvSpPr>
          <p:cNvPr id="32824" name="Text Box 56"/>
          <p:cNvSpPr txBox="1">
            <a:spLocks noChangeArrowheads="1"/>
          </p:cNvSpPr>
          <p:nvPr/>
        </p:nvSpPr>
        <p:spPr bwMode="auto">
          <a:xfrm>
            <a:off x="755650" y="4581525"/>
            <a:ext cx="129540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200" i="1">
                <a:solidFill>
                  <a:srgbClr val="00121E"/>
                </a:solidFill>
              </a:rPr>
              <a:t>Рязань</a:t>
            </a:r>
          </a:p>
        </p:txBody>
      </p:sp>
      <p:sp>
        <p:nvSpPr>
          <p:cNvPr id="32825" name="Text Box 57"/>
          <p:cNvSpPr txBox="1">
            <a:spLocks noChangeArrowheads="1"/>
          </p:cNvSpPr>
          <p:nvPr/>
        </p:nvSpPr>
        <p:spPr bwMode="auto">
          <a:xfrm>
            <a:off x="0" y="4149725"/>
            <a:ext cx="1584325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200" i="1">
                <a:solidFill>
                  <a:srgbClr val="00121E"/>
                </a:solidFill>
              </a:rPr>
              <a:t>Смоленск</a:t>
            </a:r>
          </a:p>
        </p:txBody>
      </p:sp>
      <p:sp>
        <p:nvSpPr>
          <p:cNvPr id="32826" name="Text Box 58"/>
          <p:cNvSpPr txBox="1">
            <a:spLocks noChangeArrowheads="1"/>
          </p:cNvSpPr>
          <p:nvPr/>
        </p:nvSpPr>
        <p:spPr bwMode="auto">
          <a:xfrm>
            <a:off x="0" y="5589588"/>
            <a:ext cx="1944688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200" i="1">
                <a:solidFill>
                  <a:srgbClr val="00121E"/>
                </a:solidFill>
              </a:rPr>
              <a:t>Ставрополь</a:t>
            </a:r>
          </a:p>
        </p:txBody>
      </p:sp>
      <p:sp>
        <p:nvSpPr>
          <p:cNvPr id="32827" name="Text Box 59"/>
          <p:cNvSpPr txBox="1">
            <a:spLocks noChangeArrowheads="1"/>
          </p:cNvSpPr>
          <p:nvPr/>
        </p:nvSpPr>
        <p:spPr bwMode="auto">
          <a:xfrm>
            <a:off x="827088" y="4076700"/>
            <a:ext cx="129540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200" i="1">
                <a:solidFill>
                  <a:srgbClr val="00121E"/>
                </a:solidFill>
              </a:rPr>
              <a:t>Тверь</a:t>
            </a:r>
          </a:p>
        </p:txBody>
      </p:sp>
      <p:sp>
        <p:nvSpPr>
          <p:cNvPr id="32828" name="Text Box 60"/>
          <p:cNvSpPr txBox="1">
            <a:spLocks noChangeArrowheads="1"/>
          </p:cNvSpPr>
          <p:nvPr/>
        </p:nvSpPr>
        <p:spPr bwMode="auto">
          <a:xfrm>
            <a:off x="3779838" y="5445125"/>
            <a:ext cx="720725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200" i="1">
                <a:solidFill>
                  <a:srgbClr val="00121E"/>
                </a:solidFill>
              </a:rPr>
              <a:t>Томск</a:t>
            </a:r>
          </a:p>
        </p:txBody>
      </p:sp>
      <p:sp>
        <p:nvSpPr>
          <p:cNvPr id="32829" name="Text Box 61"/>
          <p:cNvSpPr txBox="1">
            <a:spLocks noChangeArrowheads="1"/>
          </p:cNvSpPr>
          <p:nvPr/>
        </p:nvSpPr>
        <p:spPr bwMode="auto">
          <a:xfrm>
            <a:off x="539750" y="4365625"/>
            <a:ext cx="1800225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200" i="1">
                <a:solidFill>
                  <a:srgbClr val="00121E"/>
                </a:solidFill>
              </a:rPr>
              <a:t>Тула</a:t>
            </a:r>
          </a:p>
        </p:txBody>
      </p:sp>
      <p:sp>
        <p:nvSpPr>
          <p:cNvPr id="32830" name="Text Box 62"/>
          <p:cNvSpPr txBox="1">
            <a:spLocks noChangeArrowheads="1"/>
          </p:cNvSpPr>
          <p:nvPr/>
        </p:nvSpPr>
        <p:spPr bwMode="auto">
          <a:xfrm>
            <a:off x="1763713" y="4797425"/>
            <a:ext cx="865187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200" i="1" dirty="0">
                <a:solidFill>
                  <a:srgbClr val="00121E"/>
                </a:solidFill>
              </a:rPr>
              <a:t>Ижевск</a:t>
            </a:r>
          </a:p>
        </p:txBody>
      </p:sp>
      <p:sp>
        <p:nvSpPr>
          <p:cNvPr id="32831" name="Text Box 63"/>
          <p:cNvSpPr txBox="1">
            <a:spLocks noChangeArrowheads="1"/>
          </p:cNvSpPr>
          <p:nvPr/>
        </p:nvSpPr>
        <p:spPr bwMode="auto">
          <a:xfrm>
            <a:off x="1908175" y="6021388"/>
            <a:ext cx="1368425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200" i="1">
                <a:solidFill>
                  <a:srgbClr val="00121E"/>
                </a:solidFill>
              </a:rPr>
              <a:t>1 - Чебоксары</a:t>
            </a:r>
          </a:p>
        </p:txBody>
      </p:sp>
      <p:sp>
        <p:nvSpPr>
          <p:cNvPr id="32832" name="Text Box 64"/>
          <p:cNvSpPr txBox="1">
            <a:spLocks noChangeArrowheads="1"/>
          </p:cNvSpPr>
          <p:nvPr/>
        </p:nvSpPr>
        <p:spPr bwMode="auto">
          <a:xfrm>
            <a:off x="1403350" y="4652963"/>
            <a:ext cx="288925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200" i="1">
                <a:solidFill>
                  <a:srgbClr val="00121E"/>
                </a:solidFill>
              </a:rPr>
              <a:t>1</a:t>
            </a:r>
          </a:p>
        </p:txBody>
      </p:sp>
      <p:sp>
        <p:nvSpPr>
          <p:cNvPr id="32833" name="Text Box 65"/>
          <p:cNvSpPr txBox="1">
            <a:spLocks noChangeArrowheads="1"/>
          </p:cNvSpPr>
          <p:nvPr/>
        </p:nvSpPr>
        <p:spPr bwMode="auto">
          <a:xfrm>
            <a:off x="1908175" y="6237288"/>
            <a:ext cx="1512888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200" i="1">
                <a:solidFill>
                  <a:srgbClr val="00121E"/>
                </a:solidFill>
              </a:rPr>
              <a:t>2 - Ярославль</a:t>
            </a:r>
          </a:p>
        </p:txBody>
      </p:sp>
      <p:sp>
        <p:nvSpPr>
          <p:cNvPr id="32834" name="Text Box 66"/>
          <p:cNvSpPr txBox="1">
            <a:spLocks noChangeArrowheads="1"/>
          </p:cNvSpPr>
          <p:nvPr/>
        </p:nvSpPr>
        <p:spPr bwMode="auto">
          <a:xfrm>
            <a:off x="1331913" y="4076700"/>
            <a:ext cx="64770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200" i="1">
                <a:solidFill>
                  <a:srgbClr val="00121E"/>
                </a:solidFill>
              </a:rPr>
              <a:t>2</a:t>
            </a:r>
          </a:p>
        </p:txBody>
      </p:sp>
      <p:sp>
        <p:nvSpPr>
          <p:cNvPr id="32835" name="Line 67"/>
          <p:cNvSpPr>
            <a:spLocks noChangeShapeType="1"/>
          </p:cNvSpPr>
          <p:nvPr/>
        </p:nvSpPr>
        <p:spPr bwMode="auto">
          <a:xfrm flipV="1">
            <a:off x="1331913" y="4221163"/>
            <a:ext cx="144462" cy="71437"/>
          </a:xfrm>
          <a:prstGeom prst="line">
            <a:avLst/>
          </a:prstGeom>
          <a:noFill/>
          <a:ln w="9525">
            <a:solidFill>
              <a:srgbClr val="00121E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428736"/>
          </a:xfrm>
        </p:spPr>
        <p:txBody>
          <a:bodyPr>
            <a:normAutofit fontScale="90000"/>
          </a:bodyPr>
          <a:lstStyle/>
          <a:p>
            <a:r>
              <a:rPr lang="en-US" sz="2700" u="sng" dirty="0" smtClean="0">
                <a:solidFill>
                  <a:srgbClr val="FF0000"/>
                </a:solidFill>
                <a:latin typeface="+mn-lt"/>
                <a:ea typeface="+mn-ea"/>
                <a:cs typeface="+mn-cs"/>
                <a:hlinkClick r:id="rId2"/>
              </a:rPr>
              <a:t/>
            </a:r>
            <a:br>
              <a:rPr lang="en-US" sz="2700" u="sng" dirty="0" smtClean="0">
                <a:solidFill>
                  <a:srgbClr val="FF0000"/>
                </a:solidFill>
                <a:latin typeface="+mn-lt"/>
                <a:ea typeface="+mn-ea"/>
                <a:cs typeface="+mn-cs"/>
                <a:hlinkClick r:id="rId2"/>
              </a:rPr>
            </a:br>
            <a:r>
              <a:rPr lang="ru-RU" sz="2700" u="sng" dirty="0" smtClean="0">
                <a:solidFill>
                  <a:srgbClr val="FF0000"/>
                </a:solidFill>
                <a:latin typeface="+mn-lt"/>
                <a:ea typeface="+mn-ea"/>
                <a:cs typeface="+mn-cs"/>
                <a:hlinkClick r:id="rId2"/>
              </a:rPr>
              <a:t>Приказ Министерства здравоохранения Республики Татарстан</a:t>
            </a:r>
            <a:br>
              <a:rPr lang="ru-RU" sz="2700" u="sng" dirty="0" smtClean="0">
                <a:solidFill>
                  <a:srgbClr val="FF0000"/>
                </a:solidFill>
                <a:latin typeface="+mn-lt"/>
                <a:ea typeface="+mn-ea"/>
                <a:cs typeface="+mn-cs"/>
                <a:hlinkClick r:id="rId2"/>
              </a:rPr>
            </a:br>
            <a:r>
              <a:rPr lang="ru-RU" sz="2700" u="sng" dirty="0" smtClean="0">
                <a:solidFill>
                  <a:srgbClr val="FF0000"/>
                </a:solidFill>
                <a:latin typeface="+mn-lt"/>
                <a:ea typeface="+mn-ea"/>
                <a:cs typeface="+mn-cs"/>
                <a:hlinkClick r:id="rId2"/>
              </a:rPr>
              <a:t>от 30 мая 2011 г. N 733</a:t>
            </a:r>
            <a:r>
              <a:rPr lang="en-US" sz="2700" u="sng" dirty="0" smtClean="0">
                <a:solidFill>
                  <a:srgbClr val="FF0000"/>
                </a:solidFill>
                <a:latin typeface="+mn-lt"/>
                <a:ea typeface="+mn-ea"/>
                <a:cs typeface="+mn-cs"/>
                <a:hlinkClick r:id="rId2"/>
              </a:rPr>
              <a:t> </a:t>
            </a:r>
            <a:r>
              <a:rPr lang="ru-RU" sz="2700" u="sng" dirty="0" smtClean="0">
                <a:solidFill>
                  <a:srgbClr val="FF0000"/>
                </a:solidFill>
                <a:latin typeface="+mn-lt"/>
                <a:ea typeface="+mn-ea"/>
                <a:cs typeface="+mn-cs"/>
                <a:hlinkClick r:id="rId2"/>
              </a:rPr>
              <a:t>"О регистрации побочных действий, серьезных и непредвиденных нежелательных реакций при применении лекарственных препаратов"</a:t>
            </a:r>
            <a:r>
              <a:rPr lang="ru-RU" sz="2400" b="1" dirty="0" smtClean="0"/>
              <a:t/>
            </a:r>
            <a:br>
              <a:rPr lang="ru-RU" sz="2400" b="1" dirty="0" smtClean="0"/>
            </a:br>
            <a:endParaRPr lang="ru-RU" sz="24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428736"/>
            <a:ext cx="9144000" cy="5429264"/>
          </a:xfrm>
        </p:spPr>
        <p:txBody>
          <a:bodyPr>
            <a:normAutofit fontScale="92500" lnSpcReduction="20000"/>
          </a:bodyPr>
          <a:lstStyle/>
          <a:p>
            <a:r>
              <a:rPr lang="ru-RU" sz="2000" dirty="0" smtClean="0"/>
              <a:t>В соответствии со </a:t>
            </a:r>
            <a:r>
              <a:rPr lang="ru-RU" sz="2000" b="1" dirty="0" smtClean="0">
                <a:hlinkClick r:id="rId3"/>
              </a:rPr>
              <a:t>ст. 64-66</a:t>
            </a:r>
            <a:r>
              <a:rPr lang="ru-RU" sz="2000" dirty="0" smtClean="0"/>
              <a:t> ФЗ от 12.04.2010 N 61-ФЗ "Об обращении лекарственных средств" и </a:t>
            </a:r>
            <a:r>
              <a:rPr lang="ru-RU" sz="2000" b="1" dirty="0" smtClean="0">
                <a:hlinkClick r:id="rId4"/>
              </a:rPr>
              <a:t>приказа</a:t>
            </a:r>
            <a:r>
              <a:rPr lang="ru-RU" sz="2000" dirty="0" smtClean="0"/>
              <a:t> МЗ и СР Российской Федерации от 26.08.2010 N 757н "Об утверждении порядка осуществления мониторинга безопасности лекарственных препаратов для медицинского применения, регистрации побочных действий, серьезных нежелательных реакций, непредвиденных нежелательных реакций при применении лекарственных препаратов для медицинского применения" приказываю:</a:t>
            </a:r>
          </a:p>
          <a:p>
            <a:r>
              <a:rPr lang="ru-RU" sz="2000" dirty="0" smtClean="0"/>
              <a:t>1. </a:t>
            </a:r>
            <a:r>
              <a:rPr lang="ru-RU" sz="2000" dirty="0" smtClean="0">
                <a:solidFill>
                  <a:srgbClr val="FF0000"/>
                </a:solidFill>
              </a:rPr>
              <a:t>Определить ГУ "Центр контроля качества и сертификации лекарственных средств Республики Татарстан" (далее - ГУ "</a:t>
            </a:r>
            <a:r>
              <a:rPr lang="ru-RU" sz="2000" dirty="0" err="1" smtClean="0">
                <a:solidFill>
                  <a:srgbClr val="FF0000"/>
                </a:solidFill>
              </a:rPr>
              <a:t>ЦККиСЛС</a:t>
            </a:r>
            <a:r>
              <a:rPr lang="ru-RU" sz="2000" dirty="0" smtClean="0">
                <a:solidFill>
                  <a:srgbClr val="FF0000"/>
                </a:solidFill>
              </a:rPr>
              <a:t>") организацией, ответственной за проведение мониторинга безопасности лекарственных препаратов для медицинского применения, находящихся в обращении на территории Республики Татарстан, </a:t>
            </a:r>
            <a:r>
              <a:rPr lang="ru-RU" sz="2000" dirty="0" smtClean="0"/>
              <a:t>контроля учета и регистрации побочных действий, не указанных в инструкциях по применению лекарственных препаратов, серьезных нежелательных реакций, непредвиденных нежелательных реакций при применении лекарственных препаратов для медицинского применения, особенностей взаимодействия лекарственных препаратов с другими лекарственными препаратами при их применении (далее - побочные действия, серьезные и непредвиденные нежелательные реакции).</a:t>
            </a:r>
            <a:endParaRPr lang="en-US" sz="2000" dirty="0" smtClean="0"/>
          </a:p>
          <a:p>
            <a:r>
              <a:rPr lang="ru-RU" sz="2000" b="1" dirty="0" smtClean="0">
                <a:solidFill>
                  <a:srgbClr val="FF0000"/>
                </a:solidFill>
              </a:rPr>
              <a:t>В настоящее время – Казанский филиал ФГБУ «Информационно-методический центр по экспертизе, учету и анализу обращения средств медицинского применения» Федеральной службы по надзору в сфере здравоохранения (Казанский филиал ФГБУ "ИМЦЭУАОСМП" </a:t>
            </a:r>
            <a:r>
              <a:rPr lang="ru-RU" sz="2000" b="1" dirty="0" err="1" smtClean="0">
                <a:solidFill>
                  <a:srgbClr val="FF0000"/>
                </a:solidFill>
              </a:rPr>
              <a:t>Росздравнадзора</a:t>
            </a:r>
            <a:r>
              <a:rPr lang="ru-RU" sz="2000" b="1" dirty="0" smtClean="0">
                <a:solidFill>
                  <a:srgbClr val="FF0000"/>
                </a:solidFill>
              </a:rPr>
              <a:t>)</a:t>
            </a:r>
            <a:r>
              <a:rPr lang="en-US" sz="2000" b="1" dirty="0" smtClean="0">
                <a:solidFill>
                  <a:srgbClr val="FF0000"/>
                </a:solidFill>
              </a:rPr>
              <a:t> </a:t>
            </a:r>
            <a:r>
              <a:rPr lang="ru-RU" sz="2000" b="1" dirty="0" err="1" smtClean="0">
                <a:solidFill>
                  <a:srgbClr val="FF0000"/>
                </a:solidFill>
              </a:rPr>
              <a:t>ул.М.Гафури</a:t>
            </a:r>
            <a:r>
              <a:rPr lang="ru-RU" sz="2000" b="1" dirty="0" smtClean="0">
                <a:solidFill>
                  <a:srgbClr val="FF0000"/>
                </a:solidFill>
              </a:rPr>
              <a:t>, 71</a:t>
            </a:r>
          </a:p>
          <a:p>
            <a:endParaRPr lang="ru-RU" sz="20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1264</TotalTime>
  <Words>1868</Words>
  <Application>Microsoft Office PowerPoint</Application>
  <PresentationFormat>Экран (4:3)</PresentationFormat>
  <Paragraphs>240</Paragraphs>
  <Slides>31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31</vt:i4>
      </vt:variant>
    </vt:vector>
  </HeadingPairs>
  <TitlesOfParts>
    <vt:vector size="32" baseType="lpstr">
      <vt:lpstr>Тема Office</vt:lpstr>
      <vt:lpstr>Анализ сообщений, поступивших в базу данных нежелательных реакций по Республике Татарстан за период 2012-2013</vt:lpstr>
      <vt:lpstr>Фармаконадзор – совокупность мероприятий, связанных с научными исследованиями и деятельностью, направленной на выявление, оценку и понимание возможных негативных последствий медицинского применения лекарственных средств, предупреждение и защиту пациентов  (ВОЗ, 2002 г). </vt:lpstr>
      <vt:lpstr>История международного фармаконадзора </vt:lpstr>
      <vt:lpstr> Основные цели фармаконадзора:  </vt:lpstr>
      <vt:lpstr>Слайд 5</vt:lpstr>
      <vt:lpstr>Основные нормативные документы</vt:lpstr>
      <vt:lpstr>Слайд 7</vt:lpstr>
      <vt:lpstr>Слайд 8</vt:lpstr>
      <vt:lpstr> Приказ Министерства здравоохранения Республики Татарстан от 30 мая 2011 г. N 733 "О регистрации побочных действий, серьезных и непредвиденных нежелательных реакций при применении лекарственных препаратов" </vt:lpstr>
      <vt:lpstr> Приказ Министерства здравоохранения Республики Татарстан от 30 мая 2011 г. N 733 "О регистрации побочных действий, серьезных и непредвиденных нежелательных реакций при применении лекарственных препаратов" </vt:lpstr>
      <vt:lpstr>Метод спонтанных сообщений об НПР </vt:lpstr>
      <vt:lpstr>    Динамика количества сообщений в базе данных Росздравнадзора за 2009-2013 (6мес.)</vt:lpstr>
      <vt:lpstr>Сообщаемость о НЛР в 2013 году, РФ</vt:lpstr>
      <vt:lpstr>Сообщаемость о НЛР в Республике Татарстан</vt:lpstr>
      <vt:lpstr>Динамика количества сообщений и источники их поступления в 2012-2013 гг</vt:lpstr>
      <vt:lpstr>Структура сообщений в базе НЛР по РТ по классификации ЛС, 2012-2013 (N=218)</vt:lpstr>
      <vt:lpstr>Структура сообщений по виду НЛР, 2012-2013</vt:lpstr>
      <vt:lpstr>Структура сообщений по степени серьезности, 2012-2013</vt:lpstr>
      <vt:lpstr>Сообщения с летальным исходом, 2012-2013 гг.</vt:lpstr>
      <vt:lpstr>Цефтриаксон+лидокаин, Ж., 38л.</vt:lpstr>
      <vt:lpstr> Реополиглюкин, м., 2 года </vt:lpstr>
      <vt:lpstr>Характеристики сообщений от фармацевтических компаний</vt:lpstr>
      <vt:lpstr>Факты о фармацевтической индустрии</vt:lpstr>
      <vt:lpstr>Характеристики сообщений от ЛПУ</vt:lpstr>
      <vt:lpstr>Другие проблемы регистрации НЛР</vt:lpstr>
      <vt:lpstr>5 причин, чтобы заполнить извещение о НЛР/неэффективности</vt:lpstr>
      <vt:lpstr>Что сделано </vt:lpstr>
      <vt:lpstr>Что еще предстоит</vt:lpstr>
      <vt:lpstr>Основные задачи лиц, ответственных за мониторинг побочных реакций </vt:lpstr>
      <vt:lpstr>ФАРМАКОБДИТЕЛЬНОСТЬ</vt:lpstr>
      <vt:lpstr>Слайд 31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Кафедра</cp:lastModifiedBy>
  <cp:revision>52</cp:revision>
  <dcterms:modified xsi:type="dcterms:W3CDTF">2013-12-23T06:58:29Z</dcterms:modified>
</cp:coreProperties>
</file>