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ink/ink1.xml" ContentType="application/inkml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0"/>
  </p:notesMasterIdLst>
  <p:sldIdLst>
    <p:sldId id="257" r:id="rId3"/>
    <p:sldId id="261" r:id="rId4"/>
    <p:sldId id="258" r:id="rId5"/>
    <p:sldId id="259" r:id="rId6"/>
    <p:sldId id="260" r:id="rId7"/>
    <p:sldId id="282" r:id="rId8"/>
    <p:sldId id="262" r:id="rId9"/>
    <p:sldId id="375" r:id="rId10"/>
    <p:sldId id="358" r:id="rId11"/>
    <p:sldId id="376" r:id="rId12"/>
    <p:sldId id="338" r:id="rId13"/>
    <p:sldId id="334" r:id="rId14"/>
    <p:sldId id="335" r:id="rId15"/>
    <p:sldId id="336" r:id="rId16"/>
    <p:sldId id="339" r:id="rId17"/>
    <p:sldId id="340" r:id="rId18"/>
    <p:sldId id="342" r:id="rId19"/>
    <p:sldId id="343" r:id="rId20"/>
    <p:sldId id="345" r:id="rId21"/>
    <p:sldId id="346" r:id="rId22"/>
    <p:sldId id="347" r:id="rId23"/>
    <p:sldId id="362" r:id="rId24"/>
    <p:sldId id="363" r:id="rId25"/>
    <p:sldId id="367" r:id="rId26"/>
    <p:sldId id="344" r:id="rId27"/>
    <p:sldId id="419" r:id="rId28"/>
    <p:sldId id="372" r:id="rId29"/>
    <p:sldId id="383" r:id="rId30"/>
    <p:sldId id="390" r:id="rId31"/>
    <p:sldId id="414" r:id="rId32"/>
    <p:sldId id="397" r:id="rId33"/>
    <p:sldId id="403" r:id="rId34"/>
    <p:sldId id="404" r:id="rId35"/>
    <p:sldId id="420" r:id="rId36"/>
    <p:sldId id="421" r:id="rId37"/>
    <p:sldId id="410" r:id="rId38"/>
    <p:sldId id="303" r:id="rId39"/>
    <p:sldId id="304" r:id="rId40"/>
    <p:sldId id="422" r:id="rId41"/>
    <p:sldId id="357" r:id="rId42"/>
    <p:sldId id="301" r:id="rId43"/>
    <p:sldId id="409" r:id="rId44"/>
    <p:sldId id="286" r:id="rId45"/>
    <p:sldId id="424" r:id="rId46"/>
    <p:sldId id="807" r:id="rId47"/>
    <p:sldId id="425" r:id="rId48"/>
    <p:sldId id="317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872" autoAdjust="0"/>
  </p:normalViewPr>
  <p:slideViewPr>
    <p:cSldViewPr snapToGrid="0">
      <p:cViewPr varScale="1">
        <p:scale>
          <a:sx n="119" d="100"/>
          <a:sy n="119" d="100"/>
        </p:scale>
        <p:origin x="13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15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&#1052;&#1072;&#1090;&#1077;&#1088;&#1080;&#1072;&#1083;&#1099;%20&#1076;&#1083;&#1103;%20&#1087;&#1088;&#1077;&#1079;&#1077;&#1085;&#1090;&#1072;&#1094;&#1080;&#1080;\&#1053;&#1086;&#1074;&#1072;&#1103;%20&#1087;&#1072;&#1087;&#1082;&#1072;\&#1054;&#1090;&#1095;&#1077;&#1090;%20&#1087;&#1086;%20&#1085;&#1086;&#1079;&#1086;&#1083;%20&#1057;&#1058;&#1040;&#1062;&#1048;&#1054;&#1053;&#1040;&#1056;&#1067;%20&#1073;&#1072;&#1079;&#1086;&#1074;&#1099;&#1077;%202018_&#1080;&#1089;&#1087;&#1088;-&#1086;&#108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573244844131680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Лист1!$C$30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-3.554420131340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68C-450B-991A-ABBE2D6796B6}"/>
                </c:ext>
              </c:extLst>
            </c:dLbl>
            <c:dLbl>
              <c:idx val="1"/>
              <c:layout>
                <c:manualLayout>
                  <c:x val="-1.1333608790596857E-2"/>
                  <c:y val="-1.5551609998046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68C-450B-991A-ABBE2D6796B6}"/>
                </c:ext>
              </c:extLst>
            </c:dLbl>
            <c:dLbl>
              <c:idx val="2"/>
              <c:layout>
                <c:manualLayout>
                  <c:x val="-2.8334021976491597E-3"/>
                  <c:y val="-2.48809409193802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68C-450B-991A-ABBE2D6796B6}"/>
                </c:ext>
              </c:extLst>
            </c:dLbl>
            <c:dLbl>
              <c:idx val="3"/>
              <c:layout>
                <c:manualLayout>
                  <c:x val="-8.5002065929477115E-3"/>
                  <c:y val="-1.0663260394020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68C-450B-991A-ABBE2D6796B6}"/>
                </c:ext>
              </c:extLst>
            </c:dLbl>
            <c:dLbl>
              <c:idx val="4"/>
              <c:layout>
                <c:manualLayout>
                  <c:x val="-9.9169076917722566E-3"/>
                  <c:y val="-3.2113020306037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68C-450B-991A-ABBE2D6796B6}"/>
                </c:ext>
              </c:extLst>
            </c:dLbl>
            <c:dLbl>
              <c:idx val="5"/>
              <c:layout>
                <c:manualLayout>
                  <c:x val="1.4167010988245026E-3"/>
                  <c:y val="-2.13265207880401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68C-450B-991A-ABBE2D6796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Лист1!$B$31:$B$36</c:f>
              <c:strCache>
                <c:ptCount val="6"/>
                <c:pt idx="0">
                  <c:v>ОКН</c:v>
                </c:pt>
                <c:pt idx="1">
                  <c:v>Инфаркт миокард остр</c:v>
                </c:pt>
                <c:pt idx="2">
                  <c:v>Повторн.инфаркт миок.</c:v>
                </c:pt>
                <c:pt idx="3">
                  <c:v>Диффуз.кардиосклероз</c:v>
                </c:pt>
                <c:pt idx="4">
                  <c:v>Постинф.кардиосклер</c:v>
                </c:pt>
                <c:pt idx="5">
                  <c:v>Хр.аневризма</c:v>
                </c:pt>
              </c:strCache>
            </c:strRef>
          </c:cat>
          <c:val>
            <c:numRef>
              <c:f>Лист1!$C$31:$C$36</c:f>
              <c:numCache>
                <c:formatCode>0</c:formatCode>
                <c:ptCount val="6"/>
                <c:pt idx="0">
                  <c:v>65</c:v>
                </c:pt>
                <c:pt idx="1">
                  <c:v>882</c:v>
                </c:pt>
                <c:pt idx="2">
                  <c:v>509</c:v>
                </c:pt>
                <c:pt idx="3">
                  <c:v>3066</c:v>
                </c:pt>
                <c:pt idx="4">
                  <c:v>783</c:v>
                </c:pt>
                <c:pt idx="5">
                  <c:v>250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68C-450B-991A-ABBE2D6796B6}"/>
            </c:ext>
          </c:extLst>
        </c:ser>
        <c:ser>
          <c:idx val="1"/>
          <c:order val="1"/>
          <c:tx>
            <c:strRef>
              <c:f>Лист1!$D$30</c:f>
              <c:strCache>
                <c:ptCount val="1"/>
                <c:pt idx="0">
                  <c:v>2017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4.2501032964738462E-3"/>
                  <c:y val="-3.554420131340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68C-450B-991A-ABBE2D6796B6}"/>
                </c:ext>
              </c:extLst>
            </c:dLbl>
            <c:dLbl>
              <c:idx val="1"/>
              <c:layout>
                <c:manualLayout>
                  <c:x val="5.6668043952984304E-3"/>
                  <c:y val="-2.35468733701312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68C-450B-991A-ABBE2D6796B6}"/>
                </c:ext>
              </c:extLst>
            </c:dLbl>
            <c:dLbl>
              <c:idx val="2"/>
              <c:layout>
                <c:manualLayout>
                  <c:x val="1.4167010988246059E-3"/>
                  <c:y val="-3.1989781182060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68C-450B-991A-ABBE2D6796B6}"/>
                </c:ext>
              </c:extLst>
            </c:dLbl>
            <c:dLbl>
              <c:idx val="3"/>
              <c:layout>
                <c:manualLayout>
                  <c:x val="2.691732087766762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68C-450B-991A-ABBE2D6796B6}"/>
                </c:ext>
              </c:extLst>
            </c:dLbl>
            <c:dLbl>
              <c:idx val="4"/>
              <c:layout>
                <c:manualLayout>
                  <c:x val="1.4167010988246059E-3"/>
                  <c:y val="-3.554420131340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68C-450B-991A-ABBE2D6796B6}"/>
                </c:ext>
              </c:extLst>
            </c:dLbl>
            <c:dLbl>
              <c:idx val="5"/>
              <c:layout>
                <c:manualLayout>
                  <c:x val="9.9169076917722566E-3"/>
                  <c:y val="-3.41304017863429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68C-450B-991A-ABBE2D6796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Лист1!$B$31:$B$36</c:f>
              <c:strCache>
                <c:ptCount val="6"/>
                <c:pt idx="0">
                  <c:v>ОКН</c:v>
                </c:pt>
                <c:pt idx="1">
                  <c:v>Инфаркт миокард остр</c:v>
                </c:pt>
                <c:pt idx="2">
                  <c:v>Повторн.инфаркт миок.</c:v>
                </c:pt>
                <c:pt idx="3">
                  <c:v>Диффуз.кардиосклероз</c:v>
                </c:pt>
                <c:pt idx="4">
                  <c:v>Постинф.кардиосклер</c:v>
                </c:pt>
                <c:pt idx="5">
                  <c:v>Хр.аневризма</c:v>
                </c:pt>
              </c:strCache>
            </c:strRef>
          </c:cat>
          <c:val>
            <c:numRef>
              <c:f>Лист1!$D$31:$D$36</c:f>
              <c:numCache>
                <c:formatCode>0</c:formatCode>
                <c:ptCount val="6"/>
                <c:pt idx="0">
                  <c:v>44</c:v>
                </c:pt>
                <c:pt idx="1">
                  <c:v>730</c:v>
                </c:pt>
                <c:pt idx="2">
                  <c:v>411</c:v>
                </c:pt>
                <c:pt idx="3">
                  <c:v>3318</c:v>
                </c:pt>
                <c:pt idx="4">
                  <c:v>721</c:v>
                </c:pt>
                <c:pt idx="5">
                  <c:v>306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68C-450B-991A-ABBE2D6796B6}"/>
            </c:ext>
          </c:extLst>
        </c:ser>
        <c:ser>
          <c:idx val="2"/>
          <c:order val="2"/>
          <c:tx>
            <c:strRef>
              <c:f>Лист1!$E$30</c:f>
              <c:strCache>
                <c:ptCount val="1"/>
                <c:pt idx="0">
                  <c:v>2018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4167010988246059E-3"/>
                  <c:y val="-3.554420131340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68C-450B-991A-ABBE2D6796B6}"/>
                </c:ext>
              </c:extLst>
            </c:dLbl>
            <c:dLbl>
              <c:idx val="1"/>
              <c:layout>
                <c:manualLayout>
                  <c:x val="2.1250516482369263E-2"/>
                  <c:y val="-1.2995608628772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68C-450B-991A-ABBE2D6796B6}"/>
                </c:ext>
              </c:extLst>
            </c:dLbl>
            <c:dLbl>
              <c:idx val="2"/>
              <c:layout>
                <c:manualLayout>
                  <c:x val="7.0835054941230753E-3"/>
                  <c:y val="-3.5544201313400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68C-450B-991A-ABBE2D6796B6}"/>
                </c:ext>
              </c:extLst>
            </c:dLbl>
            <c:dLbl>
              <c:idx val="3"/>
              <c:layout>
                <c:manualLayout>
                  <c:x val="2.4083918680018485E-2"/>
                  <c:y val="-3.211302030603798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68C-450B-991A-ABBE2D6796B6}"/>
                </c:ext>
              </c:extLst>
            </c:dLbl>
            <c:dLbl>
              <c:idx val="4"/>
              <c:layout>
                <c:manualLayout>
                  <c:x val="1.9833815383544503E-2"/>
                  <c:y val="-1.8842389969189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68C-450B-991A-ABBE2D6796B6}"/>
                </c:ext>
              </c:extLst>
            </c:dLbl>
            <c:dLbl>
              <c:idx val="5"/>
              <c:layout>
                <c:manualLayout>
                  <c:x val="2.6917320877667628E-2"/>
                  <c:y val="-2.1326464508638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68C-450B-991A-ABBE2D6796B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Лист1!$B$31:$B$36</c:f>
              <c:strCache>
                <c:ptCount val="6"/>
                <c:pt idx="0">
                  <c:v>ОКН</c:v>
                </c:pt>
                <c:pt idx="1">
                  <c:v>Инфаркт миокард остр</c:v>
                </c:pt>
                <c:pt idx="2">
                  <c:v>Повторн.инфаркт миок.</c:v>
                </c:pt>
                <c:pt idx="3">
                  <c:v>Диффуз.кардиосклероз</c:v>
                </c:pt>
                <c:pt idx="4">
                  <c:v>Постинф.кардиосклер</c:v>
                </c:pt>
                <c:pt idx="5">
                  <c:v>Хр.аневризма</c:v>
                </c:pt>
              </c:strCache>
            </c:strRef>
          </c:cat>
          <c:val>
            <c:numRef>
              <c:f>Лист1!$E$31:$E$36</c:f>
              <c:numCache>
                <c:formatCode>0</c:formatCode>
                <c:ptCount val="6"/>
                <c:pt idx="0">
                  <c:v>31</c:v>
                </c:pt>
                <c:pt idx="1">
                  <c:v>788</c:v>
                </c:pt>
                <c:pt idx="2">
                  <c:v>345</c:v>
                </c:pt>
                <c:pt idx="3">
                  <c:v>2072</c:v>
                </c:pt>
                <c:pt idx="4">
                  <c:v>1235</c:v>
                </c:pt>
                <c:pt idx="5">
                  <c:v>296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68C-450B-991A-ABBE2D6796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gapDepth val="30"/>
        <c:shape val="box"/>
        <c:axId val="100713984"/>
        <c:axId val="100715520"/>
        <c:axId val="0"/>
      </c:bar3DChart>
      <c:catAx>
        <c:axId val="10071398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 rot="-5400000" vert="horz"/>
          <a:lstStyle/>
          <a:p>
            <a:pPr>
              <a:defRPr sz="1600"/>
            </a:pPr>
            <a:endParaRPr lang="ru-RU"/>
          </a:p>
        </c:txPr>
        <c:crossAx val="100715520"/>
        <c:crosses val="autoZero"/>
        <c:auto val="1"/>
        <c:lblAlgn val="ctr"/>
        <c:lblOffset val="200"/>
        <c:noMultiLvlLbl val="0"/>
      </c:catAx>
      <c:valAx>
        <c:axId val="100715520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one"/>
        <c:crossAx val="10071398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71387847247941405"/>
          <c:y val="1.5455746173160178E-3"/>
          <c:w val="0.26285382946577651"/>
          <c:h val="8.1463671027501489E-2"/>
        </c:manualLayout>
      </c:layout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1-22T20:42:30.89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15487 9931 0,'18'0'500,"-1"0"-485,1 0 1,0 0 0,-1 0-1,1 0 1,-1 0 0,1 0-1,0 0 63,-1 0 344,1 0-344,0 0-62,-1 0-16,1 17 16,0-17 30,-1 0-30,1 0 140,-1 18-140,1-18 31,0 0 0,-1 0-32,1 0 32,0 0-16,-1 0-15,1 0 0,0 0-1,-1 0 1,1 0 281,-1 0-282,1 0-15,0 0 16,-1 0 0,1 0 46,0 0-15,-1 0-16,1 0 188,0 0-219,-1 0 63,1 0-32,0 0 31,-1 0-30,1 0-17,-1-18 1,1 18-1,0 0 17,-1-17 311,1 17-311,0 0 30,-1 0-46,1 0 78,0 0-79,-1 0 79,1 0-78,-1 0-16,1 0 31,0 0 16,-1 17-32,1-17 32,0 0-31,-1 0-1,-17 18 1,18-18 31,0 0-31,-1 0 187,-17 18-172,18-18-15,-1 0-1,1 0 1,0 0 15,-1 0 32,1 0-48,0 0 188,-1 0-187,1 0-16,0 0 31,-1 0 16,1 0-16,0 0 16,-1 0-31,1 0 46,-1 0 63,1 0-109,-18 17-16,18-17 687,-1 0-671,1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1-22T20:42:37.24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15540 10089 0,'18'0'609,"-1"0"-609,1 0 16,-1 0-16,1 0 31,-18-17 47,0-1-62,0 1 31,18 17 250,-1 0-250,1 0-47,0 0 31,-1 0 0,1 0 16,0 0 172,-1 17-219,1-17 0,-18 18 0,17-1 31,1-17-15,0 0 46,-1 0-62,1 0 31,0 0-15,-1 0 0,1 0-1,0 0 1,-1 0 15,1 0 47,-1 0-62,1 18 0,0-18-1,-18 18 1,17-18 46,1 0-62,0 0 78,-1 0-62,1 0 15,0 0 94,-1 0-109,-17 17 0,18-17-16,17 0 31,-17 0 16,-1 0 0,1 0-32,-18 18 16,0 0-31,35-18 16,-17 0 140,0 0-156,-1 0 78,-17 17-62,18-17 15,0 0-15,-1 0 0,1 0 30,-1 0-46,-17 18 47,18-18 47,0 0-94,-1 18 16,1-18 15,0 0-15,-18 17-1,17 1 1,1-18 15,0 0-15,-1 0 15,1 0-15,-1 0-1,1 0 1,0 0 15,-1 0 94,1 0-109,0 0-16,-1 0 31,1 0-15,0 0 30,-1 0-30,1 0 31,0 0 0,-1 0-47,1 0 172,-1 0-172,1 0 31,0 0-31,-1 0 94,1 0-32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1-22T20:42:45.78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15469 10213 0,'18'-18'594,"-18"1"-594,35 17 31,1 0-15,-19-18-1,1 18 1,-18-18 0,0 1-1,35 17 1,-17 0-1,-1 0 1,1 0 156,0 0-156,-1 0-1,-34 0 298,17 17-298,-18-17-15,-17 0 16,17 18 0,0 0-1,1-18 1,-1 0 265,1 0-265,-1 0-16,36 0 187,-1 0-171,1 0 31,-1 0 31,1 0-78,0 0 15,-1 0 1,1 0 0,0 0-1,-1 0 32,1 0-31,-18 17 31,18-17 187,-1 0-218,1 0-16,-18 18 15,17-18 32,1 0 94,0 0-141,-1 0 31,1 0 94,0 0-109,-1 0 124,1 0-108,0 0-1,-1 0-31,1 0 125,-1 0-125,1 18 109,0-1-93,-1-17 31,1 0-16,0 18-15,-1-18 280,1 0-280,0 0 0,-18-18 77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B5C16-3D76-46CA-A19E-914EA23DB59B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41536-3AF5-4DE0-93E7-5F81AA1D35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691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i="0" u="none" strike="noStrike" dirty="0">
                <a:solidFill>
                  <a:srgbClr val="22538B"/>
                </a:solidFill>
                <a:effectLst/>
                <a:latin typeface="Arial" panose="020B0604020202020204" pitchFamily="34" charset="0"/>
              </a:rPr>
              <a:t>Всероссийский конгресс с международным участием «Актуальные вопросы амбулаторного ведения пациентов с сердечно-сосудистыми заболеваниями». 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Казань, 22 ноября.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41536-3AF5-4DE0-93E7-5F81AA1D353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426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>
            <a:extLst>
              <a:ext uri="{FF2B5EF4-FFF2-40B4-BE49-F238E27FC236}">
                <a16:creationId xmlns:a16="http://schemas.microsoft.com/office/drawing/2014/main" id="{A7D5BF17-F289-40BD-B59C-7365DD8F00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A863216-5897-4B15-A4A1-60E847E0FA2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971" name="Rectangle 2">
            <a:extLst>
              <a:ext uri="{FF2B5EF4-FFF2-40B4-BE49-F238E27FC236}">
                <a16:creationId xmlns:a16="http://schemas.microsoft.com/office/drawing/2014/main" id="{8D28B369-4E18-4C9D-8971-0E778C99E3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2" name="Rectangle 3">
            <a:extLst>
              <a:ext uri="{FF2B5EF4-FFF2-40B4-BE49-F238E27FC236}">
                <a16:creationId xmlns:a16="http://schemas.microsoft.com/office/drawing/2014/main" id="{4630A04E-5F10-4C47-A2C7-8D607F41D0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/>
              <a:t>Макрофагальные пенистые клетки в покрышке АБ, вырабатывающие металлопротеиназы.</a:t>
            </a:r>
          </a:p>
        </p:txBody>
      </p:sp>
    </p:spTree>
    <p:extLst>
      <p:ext uri="{BB962C8B-B14F-4D97-AF65-F5344CB8AC3E}">
        <p14:creationId xmlns:p14="http://schemas.microsoft.com/office/powerpoint/2010/main" val="3265275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A2F4B4-1927-4361-A1EB-B260EF2684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83CA29-5970-442A-85A2-A08C446D2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576343-6F5F-453E-9E50-0AD55DEFA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3486-899A-4EAB-8A69-E1A8EF49ABB3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46EA1A-6E3F-4253-B5D7-1EE9E8C01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22B8C2-A0D8-4E79-861F-AADA8A93E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325F-F1E8-4F18-9FEB-59AEC0BC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72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26933D-39BB-4EEF-A1C8-EA2ABC738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B9E85F-1A3C-4972-B2C9-780F763CA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32864D-CF2A-4B33-9A75-43D36600D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3486-899A-4EAB-8A69-E1A8EF49ABB3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B2AF89-FEE7-4777-8D99-739EFB985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BB09EE-31FB-4EF6-907C-51C074FBC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325F-F1E8-4F18-9FEB-59AEC0BC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855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87F9FC9-4C82-4524-95DC-7777FFF5C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BCB7F5-5E09-4CAE-AC17-0B0F021C5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FB53B6-3480-492E-B826-E877CC673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3486-899A-4EAB-8A69-E1A8EF49ABB3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AF5553-7238-47B4-AD03-39C1B5BFE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325ECB-DC5D-4E76-92A9-98970DD19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325F-F1E8-4F18-9FEB-59AEC0BC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46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3E121D2-6227-4167-847E-A8050BA85C41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600" y="457200"/>
            <a:ext cx="10972800" cy="5410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A6F096-C655-4F28-AF9A-8D6E1DF9D4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39D6CB-B6C6-4F46-9977-66E0F276CF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86526FBF-FBDE-4C2B-8AE1-C87BFD1C3DE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81CBA8-5DC8-4C46-BF88-F81C0CEEC20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9720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A42DE7-A5EB-4166-A673-EBE1C00907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8603BBC-E892-4C38-A2D4-560F710D3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18FFFB-ED87-42D3-B6AC-E0B5C28A3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D929E2-DC8A-4ED5-8EF9-5A57909C9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9E1A0E-7EB0-455C-BC9A-91C1600A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0CBC42-AF6F-4A24-AE41-502D6A05B9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73851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2C0C0B-48A9-4838-A863-EC36C5B99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D01F73-48D7-4FA4-A098-934F946300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F7CF74-EDD1-474D-87E0-E04EA3AC8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51B1F6-BEA0-44E3-AD91-F462DA129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19CBCA-8E3F-4464-8530-4A1BE665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DFC4B5-8279-4ECD-BBDB-CDBD7835E6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6270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0E3E1F-9053-4BC4-918D-C46284EC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5D2085-704B-467A-9310-4EF01BE3C5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FAF582-9DBF-411D-9CDC-87FACE15B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937CCB-5E36-40CE-9EA0-6563994A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8B3E03-37C9-45D5-B621-F066387AE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60FF42-5DE3-4471-A5A5-2F23569A01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59976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413A3-65D1-4434-A09E-F5DAFB7E7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4CECA6-2A3E-45A9-BFB7-7CAA239FA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E20DDFE-E38A-4C0E-A753-10F35BFC2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79E2D6-4852-488F-9E28-643AB4542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5C323-89C4-432B-91F0-BF84DCCB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29B0A4-85B0-47F9-859C-27FFAFDBE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70152-0842-4B3C-8F06-7AB93BE1C0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9784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497315-8B12-4E7A-BD48-E11EAC0A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1C1A43-EB7F-42D8-99AE-EBF2D0BD60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D1BD3D4-9B9E-4994-964F-CEDC72B52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704D89-6858-416C-A0F2-34068A4EA3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A0517DD-E9BA-43E7-BC88-5F07E4B4F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4E44BE-6926-4F2C-BC29-4BA5523C3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457FDF-801E-4499-9E0F-EA78B4AF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C28701F-EBBB-46A5-9D22-389949D35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F3CA99-6D99-4112-9CCE-27D133A6BCE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3650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23EA94-3A8C-4711-B3A4-394380D39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3D2B02-68BE-42D0-A260-3395A2757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5B2F2A1-D1A5-4AB0-A70A-D42BC5187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0F66CD9-2AD8-4945-9196-3E8C3EB02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67F06-61AA-42AD-BE2A-BE03576E3E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1335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41D72A0-6C46-4B4B-B0DD-9676FA22D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1B206F1-DA84-4D34-B3FD-8296451E2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81DC09-E7F3-4977-8F08-9ECFA3DB4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228195-37FA-49D7-A9E1-31603461DB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12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41DB27-D787-4C52-8EEE-6B3B8648B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8B1C5A-FB96-4667-9F1C-7582BEE03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527A68-A01F-40D8-B030-7241844D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3486-899A-4EAB-8A69-E1A8EF49ABB3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F70D72-6C67-4651-B464-0E76DD20B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34185D-78AB-4927-8A4E-B0B1B178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325F-F1E8-4F18-9FEB-59AEC0BC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151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8070ED-1C88-42FA-95CE-AEA0613D1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0EF57C-1063-4C7D-B307-D4B7A3640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9BCE51-9091-44C8-8D2E-C6A41D5EE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17334-240A-4B06-9A91-DA1506A47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C53223-CFA3-45D4-8ADA-6CE407EE7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0BC1C3-781C-43A2-B266-596D47E2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76E3FB-C76E-40BC-AF0A-53EB600BBA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7576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7AC26-C16A-461E-8B4E-EC406A86D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A789EC8-E3F3-443C-B2D1-2DEA5C48BE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ECF66C-1428-46DB-89C4-FDC134B80D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FDD0E00-5E25-4512-896E-D6AF0DD48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9EE8DC8-6898-4F12-9420-6C881D0D4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2527E8-94F4-4770-AC24-88088CE44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1880C-1BD4-426E-9B8D-8ED570A012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7509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77150-7ABB-431C-8F2D-2E369EE26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85B9EF-9982-4320-8A4F-7E3CDBB16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9A1B-5538-4C9B-9D9B-F1BA33235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E325A5-EB9F-41EB-88FB-93F2ED788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0AC2CC-F284-429D-A01D-6AD040B84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4B3FD3-6FA6-41C6-9067-81F770510B8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48192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5FEF562-AF37-49BA-8358-5269324E44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68EA-C1CD-4976-804B-A96CEF38C6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B3900-475C-4E14-866F-B1BE5A472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A9C385-F874-4184-A0E6-9ED31F94C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79379F-9B0C-4C54-89FF-1417EAA95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ED19FD-A950-499F-A802-038D72F4D2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142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23A5C-BCA0-4847-A79F-51EA9995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35E1EF-50AC-49B9-B97A-16518A7DC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179729-AEB9-4E4B-9B53-CC0117AE2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3486-899A-4EAB-8A69-E1A8EF49ABB3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B87F240-8DE1-4248-9672-EF4A91209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3781A-30AE-4DBF-913F-F08F76EA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325F-F1E8-4F18-9FEB-59AEC0BC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423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17288-EE30-4669-9B3B-F43D8BE71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043672-664B-4E4E-8EB8-55A670145A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F0BF11-C983-4248-AE11-09F7F9921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76A2EA-15DD-465A-A2CD-1090B204B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3486-899A-4EAB-8A69-E1A8EF49ABB3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715D88-C179-4E33-BEAB-CE2C3D4E6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7819D83-3551-44CC-A944-D4F37437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325F-F1E8-4F18-9FEB-59AEC0BC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6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4BD880-DDF8-4133-8C26-42DE4D95B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CE778C6-0935-485F-BF62-AD19EDEF8E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74F1736-549F-4571-A57F-AF16D8B1B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A6DB178-BE49-43D6-A11D-5583445280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14F64E7-5411-4F21-B07E-EA187A34C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A4D0EE-E351-4ACE-9CAC-6F1014082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3486-899A-4EAB-8A69-E1A8EF49ABB3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EFEDF8-0065-4FF7-8352-D0DC515D1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B729C2A-44E7-4094-8D2F-337F76CE2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325F-F1E8-4F18-9FEB-59AEC0BC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16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B24A3D-E360-49C1-8C8E-A48ED6FDB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9529414-7C43-4DEC-BC58-74F9F3F7C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3486-899A-4EAB-8A69-E1A8EF49ABB3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BC47A5-9FE5-4D09-AAB0-277633BE7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AB45A7-B3FD-46E9-9387-F7B19C07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325F-F1E8-4F18-9FEB-59AEC0BC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850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43586E-AFE3-4F91-80C7-86C079F94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3486-899A-4EAB-8A69-E1A8EF49ABB3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CAE4AC8-B5C4-4EF4-9631-5BE085C9B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F291A8-B2A0-4655-ACFC-90478312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325F-F1E8-4F18-9FEB-59AEC0BC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59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42441-770E-4B2F-BE74-86406EFEA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F19C99-5A7A-4F91-B220-3B84C7C1A7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631EDE-9149-4E56-9CF0-384C07B65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0CE8DE-70C5-4463-9CAA-73F6396D6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3486-899A-4EAB-8A69-E1A8EF49ABB3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23887A-F0B3-4A79-9FE9-DAA5EBEA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205096B-A4A0-48C9-8286-57EB0D5BB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325F-F1E8-4F18-9FEB-59AEC0BC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754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AA58E5-6755-4DF1-9061-C17A9F8BE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45FEE1-8461-4DE0-B1BB-96E09184AF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FBE346-B686-4305-8EF7-ACBCF374F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36D093-3008-4467-9C48-C0BD62913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53486-899A-4EAB-8A69-E1A8EF49ABB3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9C7106-58AB-41E5-9F9D-94AB307F1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0AE564-FF59-4566-9846-6702F292D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8325F-F1E8-4F18-9FEB-59AEC0BC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708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C467B-1980-4BB8-95A9-223E31791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8A4B8D-1C07-4D39-B21F-B1AF5AA13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FBFD84-BD6F-4FDD-A038-FA6DEA1979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53486-899A-4EAB-8A69-E1A8EF49ABB3}" type="datetimeFigureOut">
              <a:rPr lang="ru-RU" smtClean="0"/>
              <a:t>20.11.2019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B957C6-627C-4505-A094-47A2DD2E0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376429-71A3-403E-8DE7-C943E7237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8325F-F1E8-4F18-9FEB-59AEC0BCC8A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639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CCFF"/>
            </a:gs>
            <a:gs pos="50000">
              <a:srgbClr val="66CCFF">
                <a:gamma/>
                <a:tint val="43529"/>
                <a:invGamma/>
              </a:srgbClr>
            </a:gs>
            <a:gs pos="100000">
              <a:srgbClr val="66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55E0423-AF6E-4007-BEDD-C9EB29E3310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A35C9E3-0D08-4F58-BDC9-442F6EB40D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5B8FC79-8DFB-4C32-8125-D5BF69E4E74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B2609DB-3E9B-4442-9EB2-87482C28FB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192CA6C-618B-429E-8D49-4C8DF6EF726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07BA495-6A32-42DC-94E5-99D2870A16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819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microsoft.com/office/2007/relationships/hdphoto" Target="../media/hdphoto5.wdp"/><Relationship Id="rId10" Type="http://schemas.openxmlformats.org/officeDocument/2006/relationships/image" Target="../media/image19.emf"/><Relationship Id="rId4" Type="http://schemas.openxmlformats.org/officeDocument/2006/relationships/image" Target="../media/image15.png"/><Relationship Id="rId9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sgorzdrav.ru/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sgorzdrav.ru/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sgorzdrav.ru/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sgorzdrav.ru/" TargetMode="Externa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sgorzdrav.ru/" TargetMode="Externa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wmf"/><Relationship Id="rId5" Type="http://schemas.openxmlformats.org/officeDocument/2006/relationships/image" Target="../media/image30.png"/><Relationship Id="rId4" Type="http://schemas.openxmlformats.org/officeDocument/2006/relationships/image" Target="../media/image29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sgorzdrav.ru/" TargetMode="Externa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microsoft.com/office/2007/relationships/hdphoto" Target="../media/hdphoto7.wdp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sgorzdrav.ru/" TargetMode="Externa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osgorzdrav.ru/" TargetMode="Externa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emf"/><Relationship Id="rId5" Type="http://schemas.openxmlformats.org/officeDocument/2006/relationships/customXml" Target="../ink/ink2.xml"/><Relationship Id="rId4" Type="http://schemas.openxmlformats.org/officeDocument/2006/relationships/image" Target="../media/image13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osgorzdrav.ru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C6ADB2F-66DE-4A70-A0DE-DA2656EF5288}"/>
              </a:ext>
            </a:extLst>
          </p:cNvPr>
          <p:cNvSpPr/>
          <p:nvPr/>
        </p:nvSpPr>
        <p:spPr>
          <a:xfrm>
            <a:off x="3048000" y="21535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0" i="0" u="none" strike="noStrike" dirty="0">
                <a:solidFill>
                  <a:srgbClr val="22538B"/>
                </a:solidFill>
                <a:effectLst/>
                <a:latin typeface="Arial" panose="020B0604020202020204" pitchFamily="34" charset="0"/>
              </a:rPr>
              <a:t>Всероссийский конгресс с международным участием «Актуальные вопросы амбулаторного ведения пациентов с сердечно-сосудистыми заболеваниями».</a:t>
            </a:r>
            <a:endParaRPr lang="en-US" b="0" i="0" u="none" strike="noStrike" dirty="0">
              <a:solidFill>
                <a:srgbClr val="22538B"/>
              </a:solidFill>
              <a:effectLst/>
              <a:latin typeface="Arial" panose="020B0604020202020204" pitchFamily="34" charset="0"/>
            </a:endParaRPr>
          </a:p>
          <a:p>
            <a:pPr algn="ctr"/>
            <a:r>
              <a:rPr lang="ru-RU" dirty="0">
                <a:solidFill>
                  <a:srgbClr val="22538B"/>
                </a:solidFill>
                <a:latin typeface="Arial" panose="020B0604020202020204" pitchFamily="34" charset="0"/>
              </a:rPr>
              <a:t>Казань, 22 ноября</a:t>
            </a:r>
            <a:r>
              <a:rPr lang="en-US" dirty="0">
                <a:solidFill>
                  <a:srgbClr val="22538B"/>
                </a:solidFill>
                <a:latin typeface="Arial" panose="020B0604020202020204" pitchFamily="34" charset="0"/>
              </a:rPr>
              <a:t> 2019 </a:t>
            </a:r>
            <a:r>
              <a:rPr lang="ru-RU" dirty="0">
                <a:solidFill>
                  <a:srgbClr val="22538B"/>
                </a:solidFill>
                <a:latin typeface="Arial" panose="020B0604020202020204" pitchFamily="34" charset="0"/>
              </a:rPr>
              <a:t>г.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E1BEE3-6548-4333-A737-667E7E5D4D9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0128"/>
            <a:ext cx="3298371" cy="941202"/>
          </a:xfrm>
          <a:prstGeom prst="rect">
            <a:avLst/>
          </a:prstGeom>
        </p:spPr>
      </p:pic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05FAF085-7D39-459E-A9AF-27C1CD074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472" y="1611937"/>
            <a:ext cx="7886700" cy="144258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Кодирование и формулировка диагноза при</a:t>
            </a:r>
            <a:r>
              <a:rPr lang="en-US" dirty="0"/>
              <a:t> </a:t>
            </a:r>
            <a:r>
              <a:rPr lang="ru-RU" dirty="0"/>
              <a:t>сердечно-сосудистых заболеваниях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38A229-0CD1-40D2-9A77-7BA539095988}"/>
              </a:ext>
            </a:extLst>
          </p:cNvPr>
          <p:cNvSpPr txBox="1"/>
          <p:nvPr/>
        </p:nvSpPr>
        <p:spPr>
          <a:xfrm>
            <a:off x="2247899" y="3250775"/>
            <a:ext cx="972366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b="1" dirty="0"/>
              <a:t>Франк Георгий Авраамович – </a:t>
            </a:r>
            <a:r>
              <a:rPr lang="ru-RU" dirty="0"/>
              <a:t>зав. кафедрой патологической анатомии ФГБОУ ДПО «Российская медицинская академия непрерывного профессионального образования» Минздрава России, главный внештатный специалист по патологической анатомии Минздрава России, первый вице-президент Российского общества патологоанатомов, академик РАН, д.м.н., профессор, заслуженный деятель науки Российской Федерации</a:t>
            </a:r>
          </a:p>
          <a:p>
            <a:pPr algn="just">
              <a:spcAft>
                <a:spcPts val="1200"/>
              </a:spcAft>
            </a:pPr>
            <a:r>
              <a:rPr lang="ru-RU" b="1" dirty="0"/>
              <a:t>Зайратьянц Олег </a:t>
            </a:r>
            <a:r>
              <a:rPr lang="ru-RU" dirty="0"/>
              <a:t>Вадимович – зав. кафедрой патологической анатомии ФГБОУ ВО «Московский государственный медико-стоматологический университет имени А.И. Евдокимова» Минздрава России, вице-президент Российского общества патологоанатомов, д.м.н., профессор</a:t>
            </a:r>
          </a:p>
          <a:p>
            <a:pPr algn="just">
              <a:spcAft>
                <a:spcPts val="1200"/>
              </a:spcAft>
            </a:pPr>
            <a:r>
              <a:rPr lang="ru-RU" b="1" dirty="0"/>
              <a:t>Кактурский Лев Владимирович</a:t>
            </a:r>
            <a:r>
              <a:rPr lang="ru-RU" dirty="0"/>
              <a:t> – научный руководитель ФГБНУ «Научно-исследовательский институт морфологии человека», президент Российского общества патологоанатомов, член-корреспондент РАН, д.м.н., профессор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9B11905-6557-4A5D-B72E-A71D2EA26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6850" y="0"/>
            <a:ext cx="3105150" cy="255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58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 Box 4">
            <a:extLst>
              <a:ext uri="{FF2B5EF4-FFF2-40B4-BE49-F238E27FC236}">
                <a16:creationId xmlns:a16="http://schemas.microsoft.com/office/drawing/2014/main" id="{310115B2-08F5-4A40-8C2A-481511DBA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33376"/>
            <a:ext cx="9144000" cy="1446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ru-RU" altLang="ru-RU" sz="2400" b="1" dirty="0"/>
              <a:t>     </a:t>
            </a:r>
            <a:r>
              <a:rPr lang="ru-RU" altLang="ru-RU" sz="2400" b="1" dirty="0">
                <a:solidFill>
                  <a:srgbClr val="660066"/>
                </a:solidFill>
              </a:rPr>
              <a:t>Диагноз должен быть:</a:t>
            </a:r>
          </a:p>
          <a:p>
            <a:r>
              <a:rPr lang="ru-RU" altLang="ru-RU" sz="2400" b="1" dirty="0">
                <a:solidFill>
                  <a:srgbClr val="CC0099"/>
                </a:solidFill>
              </a:rPr>
              <a:t>- </a:t>
            </a:r>
            <a:r>
              <a:rPr lang="ru-RU" altLang="ru-RU" sz="2400" b="1" i="1" dirty="0">
                <a:solidFill>
                  <a:srgbClr val="CC0099"/>
                </a:solidFill>
              </a:rPr>
              <a:t>нозологическим</a:t>
            </a:r>
            <a:r>
              <a:rPr lang="ru-RU" altLang="ru-RU" sz="2000" b="1" i="1" dirty="0"/>
              <a:t> </a:t>
            </a:r>
            <a:r>
              <a:rPr lang="ru-RU" altLang="ru-RU" sz="2000" b="1" dirty="0"/>
              <a:t>(каждая рубрика должна начинаться с нозологической формы - нозологической единицы – заболевания или травмы, если это невозможно – синдрома);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5E0A33D9-7E8F-44CA-859F-EC2A2F6F2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75" y="5365284"/>
            <a:ext cx="8353425" cy="1492716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400" b="1" i="1" dirty="0"/>
              <a:t>Патологическая анатомия. Национальное руководство. Под ред. Пальцева М.А.,                             Кактурского Л.В., Зайратьянца О.В. М.: ГЭОТАР-Медиа; 2011; </a:t>
            </a:r>
          </a:p>
          <a:p>
            <a:pPr>
              <a:spcBef>
                <a:spcPct val="50000"/>
              </a:spcBef>
            </a:pPr>
            <a:r>
              <a:rPr lang="ru-RU" altLang="ru-RU" sz="1400" b="1" i="1" dirty="0"/>
              <a:t>Формулировка патологоанатомического диагноза. Клинические рекомендации. Серия «Клинические рекомендации Российского общества патологоанатомов». Под ред. Г.А. Франка, О.В. Зайратьянца, П.Г. Малькова, Л.В. Кактурского. – М.: «Практическая медицина», 2016</a:t>
            </a:r>
            <a:r>
              <a:rPr lang="ru-RU" altLang="ru-RU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1287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id="{211956F1-89CE-4381-90DB-64373B3D7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0716" y="6119336"/>
            <a:ext cx="8871284" cy="523220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ru-RU" altLang="ru-RU" sz="1400" b="1" i="1"/>
              <a:t>Приказ Минздрава России от 22 января 2001 г. № 12 «Термины и определения системы стандартизации в здравоохранении. Отраслевой стандарт ОСТ ТО № 91500.01.0005-2001»</a:t>
            </a:r>
          </a:p>
        </p:txBody>
      </p:sp>
      <p:sp>
        <p:nvSpPr>
          <p:cNvPr id="87043" name="Text Box 3">
            <a:extLst>
              <a:ext uri="{FF2B5EF4-FFF2-40B4-BE49-F238E27FC236}">
                <a16:creationId xmlns:a16="http://schemas.microsoft.com/office/drawing/2014/main" id="{D1CC4907-150E-4D93-9109-FF539F0E2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49275"/>
            <a:ext cx="9144000" cy="4647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ru-RU" altLang="ru-RU" sz="2400" b="1" dirty="0">
                <a:solidFill>
                  <a:srgbClr val="660066"/>
                </a:solidFill>
              </a:rPr>
              <a:t>    Нозологическая форма (единица)</a:t>
            </a:r>
            <a:r>
              <a:rPr lang="ru-RU" altLang="ru-RU" sz="2400" b="1" dirty="0"/>
              <a:t> </a:t>
            </a:r>
            <a:r>
              <a:rPr lang="ru-RU" altLang="ru-RU" sz="2000" b="1" dirty="0"/>
              <a:t>– это совокупность клинических, лабораторных и инструментальных диагностических признаков, позволяющих идентифицировать заболевание (отравление, травму, физиологическое состояние) и отнести его к группе состояний с общей этиологией и патогенезом, клиническими проявлениями, общими подходами к лечению и коррекции состояния</a:t>
            </a:r>
            <a:r>
              <a:rPr lang="ru-RU" altLang="ru-RU" sz="2400" b="1" dirty="0"/>
              <a:t> </a:t>
            </a:r>
          </a:p>
          <a:p>
            <a:endParaRPr lang="ru-RU" altLang="ru-RU" sz="2400" b="1" dirty="0"/>
          </a:p>
          <a:p>
            <a:r>
              <a:rPr lang="ru-RU" altLang="ru-RU" sz="2400" b="1" dirty="0">
                <a:solidFill>
                  <a:srgbClr val="660066"/>
                </a:solidFill>
              </a:rPr>
              <a:t>    Синдром</a:t>
            </a:r>
            <a:r>
              <a:rPr lang="ru-RU" altLang="ru-RU" sz="2400" b="1" dirty="0"/>
              <a:t> </a:t>
            </a:r>
            <a:r>
              <a:rPr lang="ru-RU" altLang="ru-RU" sz="2000" b="1" dirty="0"/>
              <a:t>– это состояние, развивающееся как следствие заболевания и определяющееся совокупностью клинических, лабораторных, инструментальных диагностических признаков, позволяющих идентифицировать его и отнести к группе состояний с различной этиологией, но общим патогенезом, клиническими проявлениями, общими подходами к лечению, зависящих, вместе с тем, и от заболеваний, лежащих в основе синдрома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8" name="Text Box 4">
            <a:extLst>
              <a:ext uri="{FF2B5EF4-FFF2-40B4-BE49-F238E27FC236}">
                <a16:creationId xmlns:a16="http://schemas.microsoft.com/office/drawing/2014/main" id="{310115B2-08F5-4A40-8C2A-481511DBA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33376"/>
            <a:ext cx="9144000" cy="470898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ru-RU" altLang="ru-RU" sz="2400" b="1" dirty="0"/>
              <a:t>     </a:t>
            </a:r>
            <a:r>
              <a:rPr lang="ru-RU" altLang="ru-RU" sz="2400" b="1" dirty="0">
                <a:solidFill>
                  <a:srgbClr val="660066"/>
                </a:solidFill>
              </a:rPr>
              <a:t>Диагноз должен быть:</a:t>
            </a:r>
          </a:p>
          <a:p>
            <a:r>
              <a:rPr lang="ru-RU" altLang="ru-RU" sz="2400" b="1" dirty="0">
                <a:solidFill>
                  <a:srgbClr val="CC0099"/>
                </a:solidFill>
              </a:rPr>
              <a:t>- </a:t>
            </a:r>
            <a:r>
              <a:rPr lang="ru-RU" altLang="ru-RU" sz="2400" b="1" i="1" dirty="0">
                <a:solidFill>
                  <a:srgbClr val="CC0099"/>
                </a:solidFill>
              </a:rPr>
              <a:t>нозологическим</a:t>
            </a:r>
            <a:r>
              <a:rPr lang="ru-RU" altLang="ru-RU" sz="2000" b="1" i="1" dirty="0"/>
              <a:t> </a:t>
            </a:r>
            <a:r>
              <a:rPr lang="ru-RU" altLang="ru-RU" sz="2000" b="1" dirty="0"/>
              <a:t>(каждая рубрика должна начинаться с нозологической формы - нозологической единицы – заболевания или травмы, если это невозможно – синдрома);</a:t>
            </a:r>
          </a:p>
          <a:p>
            <a:r>
              <a:rPr lang="ru-RU" altLang="ru-RU" sz="2400" b="1" dirty="0">
                <a:solidFill>
                  <a:srgbClr val="CC0099"/>
                </a:solidFill>
              </a:rPr>
              <a:t>- </a:t>
            </a:r>
            <a:r>
              <a:rPr lang="ru-RU" altLang="ru-RU" sz="2400" b="1" i="1" dirty="0">
                <a:solidFill>
                  <a:srgbClr val="CC0099"/>
                </a:solidFill>
              </a:rPr>
              <a:t>соответствующим международным номенклатуре и классификациям болезней</a:t>
            </a:r>
            <a:r>
              <a:rPr lang="ru-RU" altLang="ru-RU" sz="2000" b="1" dirty="0"/>
              <a:t> – Международной номенклатуре болезней и МКБ-10, рекомендациям ВОЗ </a:t>
            </a:r>
            <a:r>
              <a:rPr lang="ru-RU" altLang="ru-RU" sz="2000" b="1" i="1" dirty="0">
                <a:solidFill>
                  <a:schemeClr val="bg1">
                    <a:lumMod val="50000"/>
                  </a:schemeClr>
                </a:solidFill>
              </a:rPr>
              <a:t>(МКБ -10, том 2)</a:t>
            </a:r>
            <a:r>
              <a:rPr lang="ru-RU" altLang="ru-RU" sz="2000" b="1" i="1" dirty="0">
                <a:solidFill>
                  <a:schemeClr val="bg2"/>
                </a:solidFill>
              </a:rPr>
              <a:t>,</a:t>
            </a:r>
            <a:r>
              <a:rPr lang="ru-RU" altLang="ru-RU" sz="2000" b="1" dirty="0"/>
              <a:t> а также добавленным рубрикам в соответствии с обновлениями ВОЗ 1996-2019 гг. </a:t>
            </a:r>
            <a:r>
              <a:rPr lang="ru-RU" altLang="ru-RU" b="1" i="1" dirty="0">
                <a:solidFill>
                  <a:srgbClr val="5F5F5F"/>
                </a:solidFill>
              </a:rPr>
              <a:t>(</a:t>
            </a:r>
            <a:r>
              <a:rPr lang="ru-RU" altLang="ru-RU" b="1" i="1" dirty="0">
                <a:solidFill>
                  <a:schemeClr val="bg1">
                    <a:lumMod val="50000"/>
                  </a:schemeClr>
                </a:solidFill>
              </a:rPr>
              <a:t>Письмо Минздрава России от 05.12.2014 г. №13-2/1664, русскоязычная версия МКБ-10-2016 и т.д.</a:t>
            </a:r>
            <a:r>
              <a:rPr lang="ru-RU" altLang="ru-RU" b="1" i="1" dirty="0"/>
              <a:t>);</a:t>
            </a:r>
            <a:r>
              <a:rPr lang="ru-RU" altLang="ru-RU" b="1" i="1" dirty="0">
                <a:solidFill>
                  <a:schemeClr val="bg2"/>
                </a:solidFill>
              </a:rPr>
              <a:t>;</a:t>
            </a:r>
            <a:r>
              <a:rPr lang="ru-RU" altLang="ru-RU" sz="2000" b="1" dirty="0"/>
              <a:t>  </a:t>
            </a:r>
          </a:p>
          <a:p>
            <a:r>
              <a:rPr lang="ru-RU" altLang="ru-RU" sz="2400" b="1" dirty="0">
                <a:solidFill>
                  <a:srgbClr val="D60093"/>
                </a:solidFill>
              </a:rPr>
              <a:t>- </a:t>
            </a:r>
            <a:r>
              <a:rPr lang="ru-RU" altLang="ru-RU" sz="2400" b="1" i="1" dirty="0">
                <a:solidFill>
                  <a:srgbClr val="D60093"/>
                </a:solidFill>
              </a:rPr>
              <a:t>развернутым</a:t>
            </a:r>
            <a:r>
              <a:rPr lang="ru-RU" altLang="ru-RU" sz="2400" b="1" dirty="0">
                <a:solidFill>
                  <a:srgbClr val="D60093"/>
                </a:solidFill>
              </a:rPr>
              <a:t>,</a:t>
            </a:r>
            <a:r>
              <a:rPr lang="ru-RU" altLang="ru-RU" sz="2000" b="1" dirty="0"/>
              <a:t> содержать дополнительную (</a:t>
            </a:r>
            <a:r>
              <a:rPr lang="ru-RU" altLang="ru-RU" sz="2000" b="1" dirty="0" err="1"/>
              <a:t>интранозологическую</a:t>
            </a:r>
            <a:r>
              <a:rPr lang="ru-RU" altLang="ru-RU" sz="2000" b="1" dirty="0"/>
              <a:t>) характеристику патологических процессов (клинико-анатомическую форму страдания, тип течения, степень активности, стадию, локализацию процесса, функциональные нарушения), включать все известные в данном конкретном случае морфологические, клинико-лабораторные и другие данные.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5E0A33D9-7E8F-44CA-859F-EC2A2F6F2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75" y="5365284"/>
            <a:ext cx="8353425" cy="1492716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400" b="1" i="1" dirty="0"/>
              <a:t>Патологическая анатомия. Национальное руководство. Под ред. Пальцева М.А.,                             Кактурского Л.В., Зайратьянца О.В. М.: ГЭОТАР-Медиа; 2011; </a:t>
            </a:r>
          </a:p>
          <a:p>
            <a:pPr>
              <a:spcBef>
                <a:spcPct val="50000"/>
              </a:spcBef>
            </a:pPr>
            <a:r>
              <a:rPr lang="ru-RU" altLang="ru-RU" sz="1400" b="1" i="1" dirty="0"/>
              <a:t>Формулировка патологоанатомического диагноза. Клинические рекомендации. Серия «Клинические рекомендации Российского общества патологоанатомов». Под ред. Г.А. Франка, О.В. Зайратьянца, П.Г. Малькова, Л.В. Кактурского. – М.: «Практическая медицина», 2016</a:t>
            </a:r>
            <a:r>
              <a:rPr lang="ru-RU" altLang="ru-RU" sz="1400" dirty="0"/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>
            <a:extLst>
              <a:ext uri="{FF2B5EF4-FFF2-40B4-BE49-F238E27FC236}">
                <a16:creationId xmlns:a16="http://schemas.microsoft.com/office/drawing/2014/main" id="{915C4A98-9204-43AF-97CE-4C9C0AF84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75" y="5365284"/>
            <a:ext cx="8353425" cy="1492716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400" b="1" i="1" dirty="0"/>
              <a:t>Патологическая анатомия. Национальное руководство. Под ред. Пальцева М.А.,                             Кактурского Л.В., Зайратьянца О.В. М.: ГЭОТАР-Медиа; 2011; </a:t>
            </a:r>
          </a:p>
          <a:p>
            <a:pPr>
              <a:spcBef>
                <a:spcPct val="50000"/>
              </a:spcBef>
            </a:pPr>
            <a:r>
              <a:rPr lang="ru-RU" altLang="ru-RU" sz="1400" b="1" i="1" dirty="0"/>
              <a:t>Формулировка патологоанатомического диагноза. Клинические рекомендации. Серия «Клинические рекомендации Российского общества патологоанатомов». Под ред. Г.А. Франка, О.В. Зайратьянца, П.Г. Малькова, Л.В. Кактурского. – М.: «Практическая медицина», 2016</a:t>
            </a:r>
            <a:r>
              <a:rPr lang="ru-RU" altLang="ru-RU" sz="1400" dirty="0"/>
              <a:t> </a:t>
            </a:r>
          </a:p>
        </p:txBody>
      </p:sp>
      <p:sp>
        <p:nvSpPr>
          <p:cNvPr id="83971" name="Text Box 3">
            <a:extLst>
              <a:ext uri="{FF2B5EF4-FFF2-40B4-BE49-F238E27FC236}">
                <a16:creationId xmlns:a16="http://schemas.microsoft.com/office/drawing/2014/main" id="{B6421702-ED7E-479D-A282-489CA9B4D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333375"/>
            <a:ext cx="8964613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b="1">
                <a:solidFill>
                  <a:srgbClr val="800080"/>
                </a:solidFill>
              </a:rPr>
              <a:t>     </a:t>
            </a:r>
            <a:r>
              <a:rPr lang="ru-RU" altLang="ru-RU" sz="2400" b="1">
                <a:solidFill>
                  <a:srgbClr val="660066"/>
                </a:solidFill>
              </a:rPr>
              <a:t>Диагноз должен быть:</a:t>
            </a:r>
          </a:p>
          <a:p>
            <a:r>
              <a:rPr lang="ru-RU" altLang="ru-RU" sz="2400" b="1">
                <a:solidFill>
                  <a:srgbClr val="CC0099"/>
                </a:solidFill>
              </a:rPr>
              <a:t>- </a:t>
            </a:r>
            <a:r>
              <a:rPr lang="ru-RU" altLang="ru-RU" sz="2400" b="1" i="1">
                <a:solidFill>
                  <a:srgbClr val="CC0099"/>
                </a:solidFill>
              </a:rPr>
              <a:t>этиологическим и патогенетическим</a:t>
            </a:r>
            <a:r>
              <a:rPr lang="ru-RU" altLang="ru-RU" sz="2000" b="1"/>
              <a:t> (если это не противоречит медико-социальным требованиям, имеющим приоритет);  </a:t>
            </a:r>
          </a:p>
          <a:p>
            <a:r>
              <a:rPr lang="ru-RU" altLang="ru-RU" sz="2400" b="1">
                <a:solidFill>
                  <a:srgbClr val="CC0099"/>
                </a:solidFill>
              </a:rPr>
              <a:t>- </a:t>
            </a:r>
            <a:r>
              <a:rPr lang="ru-RU" altLang="ru-RU" sz="2400" b="1" i="1">
                <a:solidFill>
                  <a:srgbClr val="CC0099"/>
                </a:solidFill>
              </a:rPr>
              <a:t>структурно оформленным - рубрифицированным</a:t>
            </a:r>
            <a:r>
              <a:rPr lang="ru-RU" altLang="ru-RU" sz="2000" b="1"/>
              <a:t> (разделенным на унифицированные рубрики); </a:t>
            </a:r>
          </a:p>
          <a:p>
            <a:r>
              <a:rPr lang="ru-RU" altLang="ru-RU" sz="2400" b="1">
                <a:solidFill>
                  <a:srgbClr val="CC0099"/>
                </a:solidFill>
              </a:rPr>
              <a:t>- </a:t>
            </a:r>
            <a:r>
              <a:rPr lang="ru-RU" altLang="ru-RU" sz="2400" b="1" i="1">
                <a:solidFill>
                  <a:srgbClr val="CC0099"/>
                </a:solidFill>
              </a:rPr>
              <a:t>фактически и логически обоснованным</a:t>
            </a:r>
            <a:r>
              <a:rPr lang="ru-RU" altLang="ru-RU" sz="2000" b="1"/>
              <a:t> (достоверным);</a:t>
            </a:r>
          </a:p>
          <a:p>
            <a:r>
              <a:rPr lang="ru-RU" altLang="ru-RU" sz="2400" b="1">
                <a:solidFill>
                  <a:srgbClr val="CC0099"/>
                </a:solidFill>
              </a:rPr>
              <a:t>- </a:t>
            </a:r>
            <a:r>
              <a:rPr lang="ru-RU" altLang="ru-RU" sz="2400" b="1" i="1">
                <a:solidFill>
                  <a:srgbClr val="CC0099"/>
                </a:solidFill>
              </a:rPr>
              <a:t>своевременным и динамичным</a:t>
            </a:r>
            <a:r>
              <a:rPr lang="ru-RU" altLang="ru-RU" sz="2000" b="1"/>
              <a:t> (это касается заключительного клинического диагноза)</a:t>
            </a:r>
          </a:p>
        </p:txBody>
      </p:sp>
      <p:sp>
        <p:nvSpPr>
          <p:cNvPr id="83972" name="Text Box 4">
            <a:extLst>
              <a:ext uri="{FF2B5EF4-FFF2-40B4-BE49-F238E27FC236}">
                <a16:creationId xmlns:a16="http://schemas.microsoft.com/office/drawing/2014/main" id="{16083AD3-47C2-4C62-BDFE-1F282521F1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4126" y="3772659"/>
            <a:ext cx="835342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 dirty="0">
                <a:solidFill>
                  <a:srgbClr val="4D4D4D"/>
                </a:solidFill>
              </a:rPr>
              <a:t>МКБ-10 не является руководством для формулирования клинического, патологоанатомического или судебно-медицинского диагнозов, а служит только для их формализации </a:t>
            </a:r>
            <a:r>
              <a:rPr lang="ru-RU" altLang="ru-RU" sz="2000" b="1" i="1" dirty="0">
                <a:solidFill>
                  <a:srgbClr val="4D4D4D"/>
                </a:solidFill>
              </a:rPr>
              <a:t>(МКБ-10, т.2, 1995)</a:t>
            </a:r>
            <a:r>
              <a:rPr lang="ru-RU" altLang="ru-RU" sz="2000" b="1" dirty="0">
                <a:solidFill>
                  <a:srgbClr val="4D4D4D"/>
                </a:solidFill>
              </a:rPr>
              <a:t>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Text Box 3">
            <a:extLst>
              <a:ext uri="{FF2B5EF4-FFF2-40B4-BE49-F238E27FC236}">
                <a16:creationId xmlns:a16="http://schemas.microsoft.com/office/drawing/2014/main" id="{28255DC3-AED9-4FAF-9245-1084551B4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11188"/>
            <a:ext cx="9144000" cy="41549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ru-RU" altLang="ru-RU" sz="2400" b="1" dirty="0">
                <a:solidFill>
                  <a:srgbClr val="660066"/>
                </a:solidFill>
              </a:rPr>
              <a:t>    Основные требования к формулировке                       заключительного клинического, патологоанатомического и судебно-медицинского диагнозов являются едиными</a:t>
            </a:r>
            <a:r>
              <a:rPr lang="ru-RU" altLang="ru-RU" sz="2400" b="1" dirty="0"/>
              <a:t> </a:t>
            </a:r>
          </a:p>
          <a:p>
            <a:endParaRPr lang="ru-RU" altLang="ru-RU" sz="2400" b="1" dirty="0"/>
          </a:p>
          <a:p>
            <a:r>
              <a:rPr lang="ru-RU" altLang="ru-RU" sz="2400" b="1" dirty="0">
                <a:solidFill>
                  <a:srgbClr val="4D4D4D"/>
                </a:solidFill>
              </a:rPr>
              <a:t>    Это обусловлено не только сходными правилами формулировки, но и необходимостью их сличения (сопоставления) при проведении клинико-экспертной работы</a:t>
            </a:r>
            <a:r>
              <a:rPr lang="ru-RU" altLang="ru-RU" sz="2400" b="1" dirty="0"/>
              <a:t>  </a:t>
            </a:r>
          </a:p>
          <a:p>
            <a:endParaRPr lang="ru-RU" altLang="ru-RU" sz="2400" b="1" dirty="0"/>
          </a:p>
          <a:p>
            <a:r>
              <a:rPr lang="ru-RU" altLang="ru-RU" sz="2400" b="1" dirty="0"/>
              <a:t>    Соблюдение этих требований должно быть неукоснительным для врачей всех специальностей и во всех медицинских организациях</a:t>
            </a:r>
            <a:r>
              <a:rPr lang="ru-RU" altLang="ru-RU" sz="2400" dirty="0"/>
              <a:t> </a:t>
            </a:r>
            <a:r>
              <a:rPr lang="ru-RU" altLang="ru-RU" sz="2400" b="1" dirty="0">
                <a:solidFill>
                  <a:srgbClr val="800080"/>
                </a:solidFill>
              </a:rPr>
              <a:t> 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409CBA0B-7531-465E-A90F-CB1ACA618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575" y="5365284"/>
            <a:ext cx="8353425" cy="1492716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ru-RU" sz="1400" b="1" i="1" dirty="0"/>
              <a:t>Патологическая анатомия. Национальное руководство. Под ред. Пальцева М.А.,                             Кактурского Л.В., Зайратьянца О.В. М.: ГЭОТАР-Медиа; 2011; </a:t>
            </a:r>
          </a:p>
          <a:p>
            <a:pPr>
              <a:spcBef>
                <a:spcPct val="50000"/>
              </a:spcBef>
            </a:pPr>
            <a:r>
              <a:rPr lang="ru-RU" altLang="ru-RU" sz="1400" b="1" i="1" dirty="0"/>
              <a:t>Формулировка патологоанатомического диагноза. Клинические рекомендации. Серия «Клинические рекомендации Российского общества патологоанатомов». Под ред. Г.А. Франка, О.В. Зайратьянца, П.Г. Малькова, Л.В. Кактурского. – М.: «Практическая медицина», 2016</a:t>
            </a:r>
            <a:r>
              <a:rPr lang="ru-RU" altLang="ru-RU" sz="1400" dirty="0"/>
              <a:t>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7" name="Text Box 3">
            <a:extLst>
              <a:ext uri="{FF2B5EF4-FFF2-40B4-BE49-F238E27FC236}">
                <a16:creationId xmlns:a16="http://schemas.microsoft.com/office/drawing/2014/main" id="{B411D660-E587-4574-A919-6BA87D6FD8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49275"/>
            <a:ext cx="9144000" cy="502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ru-RU" altLang="ru-RU" sz="2400" b="1" dirty="0">
                <a:solidFill>
                  <a:srgbClr val="660066"/>
                </a:solidFill>
              </a:rPr>
              <a:t>    Функции диагноза</a:t>
            </a:r>
          </a:p>
          <a:p>
            <a:r>
              <a:rPr lang="ru-RU" altLang="ru-RU" sz="2000" b="1" dirty="0">
                <a:solidFill>
                  <a:srgbClr val="D60093"/>
                </a:solidFill>
              </a:rPr>
              <a:t>- </a:t>
            </a:r>
            <a:r>
              <a:rPr lang="ru-RU" altLang="ru-RU" sz="2000" b="1" i="1" dirty="0">
                <a:solidFill>
                  <a:srgbClr val="D60093"/>
                </a:solidFill>
              </a:rPr>
              <a:t>медицинская:</a:t>
            </a:r>
            <a:r>
              <a:rPr lang="ru-RU" altLang="ru-RU" sz="2000" b="1" dirty="0"/>
              <a:t> диагноз является обоснованием к выбору методов лечения и профилактических мероприятий, а также для оценки прогноза развития заболевания;</a:t>
            </a:r>
          </a:p>
          <a:p>
            <a:r>
              <a:rPr lang="ru-RU" altLang="ru-RU" sz="2000" b="1" dirty="0">
                <a:solidFill>
                  <a:srgbClr val="D60093"/>
                </a:solidFill>
              </a:rPr>
              <a:t>- </a:t>
            </a:r>
            <a:r>
              <a:rPr lang="ru-RU" altLang="ru-RU" sz="2000" b="1" i="1" dirty="0">
                <a:solidFill>
                  <a:srgbClr val="D60093"/>
                </a:solidFill>
              </a:rPr>
              <a:t>социальная</a:t>
            </a:r>
            <a:r>
              <a:rPr lang="ru-RU" altLang="ru-RU" sz="2000" b="1" dirty="0">
                <a:solidFill>
                  <a:srgbClr val="D60093"/>
                </a:solidFill>
              </a:rPr>
              <a:t>:</a:t>
            </a:r>
            <a:r>
              <a:rPr lang="ru-RU" altLang="ru-RU" sz="2000" b="1" dirty="0"/>
              <a:t> диагноз является обоснованием для медицинской экспертизы (экспертиза временной нетрудоспособности, медико-социальная экспертиза, военно-врачебная экспертиза, судебно-медицинская и судебно-психиатрическая экспертиза, экспертиза профессиональной пригодности и экспертиза связи заболевания с профессией, экспертиза качества медицинской помощи); </a:t>
            </a:r>
          </a:p>
          <a:p>
            <a:r>
              <a:rPr lang="ru-RU" altLang="ru-RU" sz="2000" b="1" dirty="0">
                <a:solidFill>
                  <a:srgbClr val="D60093"/>
                </a:solidFill>
              </a:rPr>
              <a:t>- </a:t>
            </a:r>
            <a:r>
              <a:rPr lang="ru-RU" altLang="ru-RU" sz="2000" b="1" i="1" dirty="0">
                <a:solidFill>
                  <a:srgbClr val="D60093"/>
                </a:solidFill>
              </a:rPr>
              <a:t>экономическая:</a:t>
            </a:r>
            <a:r>
              <a:rPr lang="ru-RU" altLang="ru-RU" sz="2000" b="1" dirty="0"/>
              <a:t> диагноз является основой для нормативного регулирования здравоохранения в рамках порядков оказания медицинской помощи, стандартов медицинской помощи и клинических рекомендаций (протоколов лечения).</a:t>
            </a:r>
          </a:p>
          <a:p>
            <a:r>
              <a:rPr lang="ru-RU" altLang="ru-RU" sz="2000" b="1" dirty="0">
                <a:solidFill>
                  <a:srgbClr val="D60093"/>
                </a:solidFill>
              </a:rPr>
              <a:t>- </a:t>
            </a:r>
            <a:r>
              <a:rPr lang="ru-RU" altLang="ru-RU" sz="2000" b="1" i="1" dirty="0">
                <a:solidFill>
                  <a:srgbClr val="D60093"/>
                </a:solidFill>
              </a:rPr>
              <a:t>статистическая:</a:t>
            </a:r>
            <a:r>
              <a:rPr lang="ru-RU" altLang="ru-RU" sz="2000" b="1" dirty="0"/>
              <a:t> диагноз является источником государственной статистики заболеваемости и причин смерти населения</a:t>
            </a:r>
          </a:p>
        </p:txBody>
      </p:sp>
      <p:sp>
        <p:nvSpPr>
          <p:cNvPr id="88068" name="Text Box 4">
            <a:extLst>
              <a:ext uri="{FF2B5EF4-FFF2-40B4-BE49-F238E27FC236}">
                <a16:creationId xmlns:a16="http://schemas.microsoft.com/office/drawing/2014/main" id="{26ECA220-61AD-4251-849D-62C8B9A72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707" y="6303277"/>
            <a:ext cx="7655293" cy="527050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ru-RU" altLang="ru-RU" sz="1400" b="1" i="1"/>
              <a:t>Федеральный закон от 21 ноября 2011 г. №  323-ФЗ «Об основах охраны здоровья граждан в Российской Федерации»</a:t>
            </a:r>
            <a:r>
              <a:rPr lang="ru-RU" altLang="ru-RU" sz="1400"/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>
            <a:extLst>
              <a:ext uri="{FF2B5EF4-FFF2-40B4-BE49-F238E27FC236}">
                <a16:creationId xmlns:a16="http://schemas.microsoft.com/office/drawing/2014/main" id="{D7710EBE-8A6E-4D6A-AABD-490C28F8A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33376"/>
            <a:ext cx="9144000" cy="48936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ru-RU" altLang="ru-RU" sz="2400" b="1" dirty="0"/>
              <a:t>      Ни одна из функций диагноза </a:t>
            </a:r>
            <a:r>
              <a:rPr lang="ru-RU" altLang="ru-RU" sz="2400" b="1" i="1" dirty="0">
                <a:solidFill>
                  <a:srgbClr val="D60093"/>
                </a:solidFill>
              </a:rPr>
              <a:t>не может быть реализуема за счет создания условий, могущих обеспечить снижение качества</a:t>
            </a:r>
            <a:r>
              <a:rPr lang="ru-RU" altLang="ru-RU" sz="2400" b="1" dirty="0"/>
              <a:t> оказания медицинской помощи </a:t>
            </a:r>
          </a:p>
          <a:p>
            <a:endParaRPr lang="ru-RU" altLang="ru-RU" sz="2400" b="1" dirty="0"/>
          </a:p>
          <a:p>
            <a:r>
              <a:rPr lang="ru-RU" altLang="ru-RU" sz="2400" b="1" dirty="0"/>
              <a:t>      Диагноз всегда должен представлять собой полноценное медицинское заключение о состоянии здоровья и об имеющемся заболевании (состоянии) </a:t>
            </a:r>
          </a:p>
          <a:p>
            <a:endParaRPr lang="ru-RU" altLang="ru-RU" sz="2400" b="1" i="1" dirty="0">
              <a:solidFill>
                <a:srgbClr val="D60093"/>
              </a:solidFill>
            </a:endParaRPr>
          </a:p>
          <a:p>
            <a:r>
              <a:rPr lang="ru-RU" altLang="ru-RU" sz="2400" b="1" i="1" dirty="0">
                <a:solidFill>
                  <a:srgbClr val="D60093"/>
                </a:solidFill>
              </a:rPr>
              <a:t>      Медицинская и социальная функции диагноза приоритетны по отношению к экономической и статистической.</a:t>
            </a:r>
            <a:r>
              <a:rPr lang="ru-RU" altLang="ru-RU" sz="2400" b="1" dirty="0"/>
              <a:t> В связи с этим недопустимо любое выхолащивание и упрощение диагноза, мотивируемое необходимостью подогнать его под стандартизованные формулировки, схемы или правила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564A1711-C9C1-4E48-A04B-32AB30384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6707" y="6303277"/>
            <a:ext cx="7655293" cy="527050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ru-RU" altLang="ru-RU" sz="1400" b="1" i="1"/>
              <a:t>Федеральный закон от 21 ноября 2011 г. №  323-ФЗ «Об основах охраны здоровья граждан в Российской Федерации»</a:t>
            </a:r>
            <a:r>
              <a:rPr lang="ru-RU" altLang="ru-RU" sz="1400"/>
              <a:t>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>
            <a:extLst>
              <a:ext uri="{FF2B5EF4-FFF2-40B4-BE49-F238E27FC236}">
                <a16:creationId xmlns:a16="http://schemas.microsoft.com/office/drawing/2014/main" id="{9D3E8590-6ECE-4D22-A082-A2FEB3F11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>
                <a:solidFill>
                  <a:srgbClr val="660066"/>
                </a:solidFill>
              </a:rPr>
              <a:t>Учение о диагнозе – приоритет отечественной медицины</a:t>
            </a:r>
            <a:endParaRPr lang="ru-RU" altLang="ru-RU" sz="2400">
              <a:solidFill>
                <a:srgbClr val="660066"/>
              </a:solidFill>
            </a:endParaRPr>
          </a:p>
        </p:txBody>
      </p:sp>
      <p:sp>
        <p:nvSpPr>
          <p:cNvPr id="91139" name="Text Box 3">
            <a:extLst>
              <a:ext uri="{FF2B5EF4-FFF2-40B4-BE49-F238E27FC236}">
                <a16:creationId xmlns:a16="http://schemas.microsoft.com/office/drawing/2014/main" id="{7859E0C0-2735-40FE-8D35-C02F4AB5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328477"/>
            <a:ext cx="9144000" cy="527050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400" b="1" i="1"/>
              <a:t>Захарьин Г.А. Клинические лекции и избранные статьи. Лекции и статьи. — 2-е изд., доп. — М.: Печатня А.И. Снегирёвой, 1910. — 557 с</a:t>
            </a:r>
          </a:p>
        </p:txBody>
      </p:sp>
      <p:pic>
        <p:nvPicPr>
          <p:cNvPr id="91140" name="Picture 4" descr="Zakharin_Grigory">
            <a:extLst>
              <a:ext uri="{FF2B5EF4-FFF2-40B4-BE49-F238E27FC236}">
                <a16:creationId xmlns:a16="http://schemas.microsoft.com/office/drawing/2014/main" id="{35386D31-8BD9-4C0E-8698-DD87468F8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836613"/>
            <a:ext cx="2562225" cy="266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864830">
            <a:extLst>
              <a:ext uri="{FF2B5EF4-FFF2-40B4-BE49-F238E27FC236}">
                <a16:creationId xmlns:a16="http://schemas.microsoft.com/office/drawing/2014/main" id="{F00C09A1-D85B-495F-B01E-CEF56D6DA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6" y="1412875"/>
            <a:ext cx="1781175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2" name="Text Box 6">
            <a:extLst>
              <a:ext uri="{FF2B5EF4-FFF2-40B4-BE49-F238E27FC236}">
                <a16:creationId xmlns:a16="http://schemas.microsoft.com/office/drawing/2014/main" id="{6F10CD1A-A64E-493E-B620-846A4CDCC2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4200" y="4076700"/>
            <a:ext cx="4751388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b="1"/>
              <a:t>Ввел понятия  главная болезнь </a:t>
            </a:r>
            <a:r>
              <a:rPr lang="ru-RU" altLang="ru-RU" sz="2400" b="1">
                <a:solidFill>
                  <a:srgbClr val="D60093"/>
                </a:solidFill>
              </a:rPr>
              <a:t>(diagnosis morbi)</a:t>
            </a:r>
            <a:r>
              <a:rPr lang="ru-RU" altLang="ru-RU" sz="2400" b="1"/>
              <a:t>                 и второстепенные расстройства                     </a:t>
            </a:r>
            <a:r>
              <a:rPr lang="ru-RU" altLang="ru-RU" sz="2400" b="1">
                <a:solidFill>
                  <a:srgbClr val="D60093"/>
                </a:solidFill>
              </a:rPr>
              <a:t>(diagnosis aegri)</a:t>
            </a:r>
          </a:p>
        </p:txBody>
      </p:sp>
      <p:sp>
        <p:nvSpPr>
          <p:cNvPr id="91143" name="Text Box 7">
            <a:extLst>
              <a:ext uri="{FF2B5EF4-FFF2-40B4-BE49-F238E27FC236}">
                <a16:creationId xmlns:a16="http://schemas.microsoft.com/office/drawing/2014/main" id="{904CCDBF-555A-452F-BE1F-EE6C60428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851" y="3860800"/>
            <a:ext cx="35988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 dirty="0">
                <a:solidFill>
                  <a:srgbClr val="4D4D4D"/>
                </a:solidFill>
              </a:rPr>
              <a:t>Григорий Антонович </a:t>
            </a:r>
            <a:r>
              <a:rPr lang="ru-RU" altLang="ru-RU" sz="2400" b="1" dirty="0">
                <a:solidFill>
                  <a:srgbClr val="4D4D4D"/>
                </a:solidFill>
              </a:rPr>
              <a:t>Захарьин</a:t>
            </a:r>
            <a:r>
              <a:rPr lang="ru-RU" altLang="ru-RU" sz="2000" b="1" dirty="0">
                <a:solidFill>
                  <a:srgbClr val="4D4D4D"/>
                </a:solidFill>
              </a:rPr>
              <a:t>                                   (1829 — 1897)</a:t>
            </a:r>
          </a:p>
        </p:txBody>
      </p:sp>
      <p:sp>
        <p:nvSpPr>
          <p:cNvPr id="91144" name="Text Box 8">
            <a:extLst>
              <a:ext uri="{FF2B5EF4-FFF2-40B4-BE49-F238E27FC236}">
                <a16:creationId xmlns:a16="http://schemas.microsoft.com/office/drawing/2014/main" id="{8FAAA7B2-619C-4192-8F80-5911897C4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1628776"/>
            <a:ext cx="46434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ru-RU" altLang="ru-RU" sz="2000" b="1" i="1">
                <a:solidFill>
                  <a:srgbClr val="4D4D4D"/>
                </a:solidFill>
              </a:rPr>
              <a:t>«Предпочитаю из писателей Толстого, из врачей - Захарьина» А.П. Чехов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9" name="Text Box 9">
            <a:extLst>
              <a:ext uri="{FF2B5EF4-FFF2-40B4-BE49-F238E27FC236}">
                <a16:creationId xmlns:a16="http://schemas.microsoft.com/office/drawing/2014/main" id="{2D95B2F6-836A-4F18-B181-46B8B643A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660066"/>
                </a:solidFill>
              </a:rPr>
              <a:t>Основы учения о диагнозе заложены в середине </a:t>
            </a:r>
            <a:r>
              <a:rPr lang="en-US" altLang="ru-RU" sz="2400" b="1">
                <a:solidFill>
                  <a:srgbClr val="660066"/>
                </a:solidFill>
              </a:rPr>
              <a:t>XX</a:t>
            </a:r>
            <a:r>
              <a:rPr lang="ru-RU" altLang="ru-RU" sz="2400" b="1">
                <a:solidFill>
                  <a:srgbClr val="660066"/>
                </a:solidFill>
              </a:rPr>
              <a:t> века отечественными патологами</a:t>
            </a:r>
            <a:endParaRPr lang="ru-RU" altLang="ru-RU"/>
          </a:p>
        </p:txBody>
      </p:sp>
      <p:pic>
        <p:nvPicPr>
          <p:cNvPr id="92172" name="Picture 12" descr="Пермяков">
            <a:extLst>
              <a:ext uri="{FF2B5EF4-FFF2-40B4-BE49-F238E27FC236}">
                <a16:creationId xmlns:a16="http://schemas.microsoft.com/office/drawing/2014/main" id="{C27CE7A2-2C08-4719-9715-B7A2C1ED8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6713"/>
          <a:stretch>
            <a:fillRect/>
          </a:stretch>
        </p:blipFill>
        <p:spPr bwMode="auto">
          <a:xfrm>
            <a:off x="2440218" y="3747678"/>
            <a:ext cx="12366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3" name="Picture 13" descr="Вихерт А">
            <a:extLst>
              <a:ext uri="{FF2B5EF4-FFF2-40B4-BE49-F238E27FC236}">
                <a16:creationId xmlns:a16="http://schemas.microsoft.com/office/drawing/2014/main" id="{7169F4E7-C54A-4C4B-81C3-2C66EF970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118" y="1876016"/>
            <a:ext cx="1243012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4" name="Picture 14" descr="рис 13 Серов В">
            <a:extLst>
              <a:ext uri="{FF2B5EF4-FFF2-40B4-BE49-F238E27FC236}">
                <a16:creationId xmlns:a16="http://schemas.microsoft.com/office/drawing/2014/main" id="{31427DE7-55C1-449C-80DF-AAC3E9E32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581" y="4900204"/>
            <a:ext cx="129381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5" name="Picture 15" descr="AAS 1998">
            <a:extLst>
              <a:ext uri="{FF2B5EF4-FFF2-40B4-BE49-F238E27FC236}">
                <a16:creationId xmlns:a16="http://schemas.microsoft.com/office/drawing/2014/main" id="{890EA1D5-754E-495F-9044-1F47A83D5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" contras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98" t="1315" r="36580" b="2631"/>
          <a:stretch>
            <a:fillRect/>
          </a:stretch>
        </p:blipFill>
        <p:spPr bwMode="auto">
          <a:xfrm>
            <a:off x="1216256" y="2739617"/>
            <a:ext cx="1281113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rgbClr val="8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77" name="Text Box 17">
            <a:extLst>
              <a:ext uri="{FF2B5EF4-FFF2-40B4-BE49-F238E27FC236}">
                <a16:creationId xmlns:a16="http://schemas.microsoft.com/office/drawing/2014/main" id="{042BF89D-7995-4463-AC70-120B97FE3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599" y="1337460"/>
            <a:ext cx="5724525" cy="37856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 dirty="0" err="1"/>
              <a:t>И.В.Давыдовский</a:t>
            </a:r>
            <a:r>
              <a:rPr lang="ru-RU" altLang="ru-RU" sz="2000" b="1" dirty="0"/>
              <a:t>,  </a:t>
            </a:r>
            <a:r>
              <a:rPr lang="ru-RU" altLang="ru-RU" sz="2000" b="1" dirty="0" err="1"/>
              <a:t>А.И.Струков</a:t>
            </a:r>
            <a:r>
              <a:rPr lang="ru-RU" altLang="ru-RU" sz="2000" b="1" dirty="0"/>
              <a:t>, </a:t>
            </a:r>
            <a:r>
              <a:rPr lang="ru-RU" altLang="ru-RU" sz="2000" b="1" dirty="0" err="1"/>
              <a:t>А.М.Вихерт</a:t>
            </a:r>
            <a:r>
              <a:rPr lang="ru-RU" altLang="ru-RU" sz="2000" b="1" dirty="0"/>
              <a:t>, </a:t>
            </a:r>
            <a:r>
              <a:rPr lang="ru-RU" altLang="ru-RU" sz="2000" b="1" dirty="0" err="1"/>
              <a:t>А.В.Смольянников</a:t>
            </a:r>
            <a:r>
              <a:rPr lang="ru-RU" altLang="ru-RU" sz="2000" b="1" dirty="0"/>
              <a:t>, </a:t>
            </a:r>
            <a:r>
              <a:rPr lang="ru-RU" altLang="ru-RU" sz="2000" b="1" dirty="0" err="1"/>
              <a:t>Д.С.Саркисов</a:t>
            </a:r>
            <a:r>
              <a:rPr lang="ru-RU" altLang="ru-RU" sz="2000" b="1" dirty="0"/>
              <a:t>, </a:t>
            </a:r>
            <a:r>
              <a:rPr lang="ru-RU" altLang="ru-RU" sz="2000" b="1" dirty="0" err="1"/>
              <a:t>В.В.Серов</a:t>
            </a:r>
            <a:r>
              <a:rPr lang="ru-RU" altLang="ru-RU" sz="2000" b="1" dirty="0"/>
              <a:t>, </a:t>
            </a:r>
            <a:r>
              <a:rPr lang="ru-RU" altLang="ru-RU" sz="2000" b="1" dirty="0" err="1"/>
              <a:t>О.К.Хмельницкий</a:t>
            </a:r>
            <a:r>
              <a:rPr lang="ru-RU" altLang="ru-RU" sz="2000" b="1" dirty="0"/>
              <a:t>, </a:t>
            </a:r>
            <a:r>
              <a:rPr lang="ru-RU" altLang="ru-RU" sz="2000" b="1" dirty="0" err="1"/>
              <a:t>Н.К.Пермяков</a:t>
            </a:r>
            <a:r>
              <a:rPr lang="ru-RU" altLang="ru-RU" sz="2000" b="1" dirty="0"/>
              <a:t>, </a:t>
            </a:r>
            <a:r>
              <a:rPr lang="ru-RU" altLang="ru-RU" sz="2000" b="1" dirty="0" err="1"/>
              <a:t>Г.Г.Автандилов</a:t>
            </a:r>
            <a:r>
              <a:rPr lang="ru-RU" altLang="ru-RU" sz="2000" b="1" dirty="0"/>
              <a:t> и другие </a:t>
            </a:r>
          </a:p>
          <a:p>
            <a:pPr>
              <a:spcBef>
                <a:spcPct val="50000"/>
              </a:spcBef>
            </a:pPr>
            <a:endParaRPr lang="ru-RU" altLang="ru-RU" sz="2000" b="1" dirty="0"/>
          </a:p>
          <a:p>
            <a:pPr>
              <a:spcBef>
                <a:spcPct val="50000"/>
              </a:spcBef>
            </a:pPr>
            <a:r>
              <a:rPr lang="ru-RU" altLang="ru-RU" sz="2000" b="1" i="1" dirty="0">
                <a:solidFill>
                  <a:srgbClr val="4D4D4D"/>
                </a:solidFill>
              </a:rPr>
              <a:t>Детально обоснованы и внедрены в практику варианты формулировки, кодирования диагноза и оформления свидетельства о смерти как при одном заболевании (состоянии), так и сочетании нескольких нозологических форм</a:t>
            </a:r>
            <a:r>
              <a:rPr lang="ru-RU" altLang="ru-RU" sz="2000" b="1" dirty="0"/>
              <a:t> </a:t>
            </a:r>
          </a:p>
        </p:txBody>
      </p:sp>
      <p:pic>
        <p:nvPicPr>
          <p:cNvPr id="92178" name="Picture 18" descr="Давыдовский">
            <a:extLst>
              <a:ext uri="{FF2B5EF4-FFF2-40B4-BE49-F238E27FC236}">
                <a16:creationId xmlns:a16="http://schemas.microsoft.com/office/drawing/2014/main" id="{BAFCF8AA-11AA-4744-AE1E-ABBFE32ED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243" y="604429"/>
            <a:ext cx="1360487" cy="191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1B7007-D53F-4CE0-A1F4-C03494FE1A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1356" y="4778980"/>
            <a:ext cx="1236663" cy="1776987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1" name="Text Box 3">
            <a:extLst>
              <a:ext uri="{FF2B5EF4-FFF2-40B4-BE49-F238E27FC236}">
                <a16:creationId xmlns:a16="http://schemas.microsoft.com/office/drawing/2014/main" id="{B3DC8911-F7D5-4386-B200-A4810C8BA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836613"/>
            <a:ext cx="9144000" cy="19389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 b="1" dirty="0">
                <a:solidFill>
                  <a:srgbClr val="660066"/>
                </a:solidFill>
              </a:rPr>
              <a:t>      Основное заболевание</a:t>
            </a:r>
            <a:r>
              <a:rPr lang="ru-RU" altLang="ru-RU" sz="2400" b="1" dirty="0"/>
              <a:t> – это заболевание, которое само по себе или в связи с осложнениями вызывает первоочередную необходимость оказания медицинской помощи в связи с наибольшей угрозой работоспособности, жизни и здоровью, либо приводит к инвалидности, либо становится причиной смерти </a:t>
            </a:r>
          </a:p>
        </p:txBody>
      </p:sp>
      <p:sp>
        <p:nvSpPr>
          <p:cNvPr id="94212" name="Text Box 4">
            <a:extLst>
              <a:ext uri="{FF2B5EF4-FFF2-40B4-BE49-F238E27FC236}">
                <a16:creationId xmlns:a16="http://schemas.microsoft.com/office/drawing/2014/main" id="{2CB2C99E-8203-487F-9550-329A2D8BA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458" y="6330950"/>
            <a:ext cx="8537542" cy="527050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ru-RU" altLang="ru-RU" sz="1400" b="1" i="1"/>
              <a:t>Федеральный закон от 21 ноября 2011 г. №  323-ФЗ «Об основах охраны здоровья граждан в Российской Федерации»</a:t>
            </a:r>
            <a:r>
              <a:rPr lang="ru-RU" altLang="ru-RU" sz="1400"/>
              <a:t> </a:t>
            </a:r>
          </a:p>
        </p:txBody>
      </p:sp>
      <p:sp>
        <p:nvSpPr>
          <p:cNvPr id="94213" name="Text Box 5">
            <a:extLst>
              <a:ext uri="{FF2B5EF4-FFF2-40B4-BE49-F238E27FC236}">
                <a16:creationId xmlns:a16="http://schemas.microsoft.com/office/drawing/2014/main" id="{790F6CD6-6646-46EA-AE92-83E683449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550" y="3789364"/>
            <a:ext cx="72723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>
                <a:solidFill>
                  <a:srgbClr val="D60093"/>
                </a:solidFill>
              </a:rPr>
              <a:t>Термин «Основной диагноз» ошибочный, не синоним термину «Основное заболевание»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1F792F-C888-4B7D-9974-F843F8D8B8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270" y="122464"/>
            <a:ext cx="2338995" cy="330653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6434EC7-EF81-418A-8740-A947E68793B6}"/>
              </a:ext>
            </a:extLst>
          </p:cNvPr>
          <p:cNvSpPr/>
          <p:nvPr/>
        </p:nvSpPr>
        <p:spPr>
          <a:xfrm>
            <a:off x="342900" y="122464"/>
            <a:ext cx="8768443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800" dirty="0"/>
              <a:t>Вице-премьер </a:t>
            </a:r>
            <a:r>
              <a:rPr lang="ru-RU" sz="2800" b="1" dirty="0"/>
              <a:t>Татьяна Голикова</a:t>
            </a:r>
            <a:r>
              <a:rPr lang="ru-RU" sz="2800" dirty="0"/>
              <a:t> заявила на брифинге в декабре 2018 года, что врачи предоставляют неверные данные о причинах смертности в стране. </a:t>
            </a:r>
          </a:p>
          <a:p>
            <a:r>
              <a:rPr lang="ru-RU" sz="2400" dirty="0"/>
              <a:t>«</a:t>
            </a:r>
            <a:r>
              <a:rPr lang="ru-RU" sz="2400" i="1" dirty="0"/>
              <a:t>Получив очередные ежемесячные данные по смертности и ее причинам, мы увидели, что перекос идет в сторону нервных, эндокринных заболеваний и прочих, которые не являются причиной смертности в нашем традиционном восприятии. У нас было такое предположение с Минздравом, что, кодируя другими причинами, коллеги занижают смертность от контролируемых причин — сердечно-сосудистых и онкологических</a:t>
            </a:r>
            <a:r>
              <a:rPr lang="ru-RU" sz="2400" dirty="0"/>
              <a:t>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85F3EAA-2591-43A7-BC3E-5CD900D6BDDB}"/>
              </a:ext>
            </a:extLst>
          </p:cNvPr>
          <p:cNvSpPr/>
          <p:nvPr/>
        </p:nvSpPr>
        <p:spPr>
          <a:xfrm>
            <a:off x="236764" y="4893001"/>
            <a:ext cx="117955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</a:t>
            </a:r>
            <a:r>
              <a:rPr lang="ru-RU" sz="2400" i="1" dirty="0"/>
              <a:t>Было дано мое поручение, чтобы каждый регион представил в Министерство здравоохранения полное обоснование, почему это произошло. И действительно: были подтверждены случаи неправильного кодирования. Было дано поручение скорректировать статистику, приведя все в соответствие</a:t>
            </a:r>
            <a:r>
              <a:rPr lang="ru-RU" dirty="0"/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7292277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3">
            <a:extLst>
              <a:ext uri="{FF2B5EF4-FFF2-40B4-BE49-F238E27FC236}">
                <a16:creationId xmlns:a16="http://schemas.microsoft.com/office/drawing/2014/main" id="{F4DADA87-239D-4F2C-AA60-E66DDC2F9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16816"/>
            <a:ext cx="9144000" cy="32316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ru-RU" altLang="ru-RU" sz="2400" b="1" dirty="0">
                <a:solidFill>
                  <a:srgbClr val="660066"/>
                </a:solidFill>
              </a:rPr>
              <a:t>     Осложнение основного заболевания</a:t>
            </a:r>
            <a:r>
              <a:rPr lang="ru-RU" altLang="ru-RU" dirty="0"/>
              <a:t> </a:t>
            </a:r>
            <a:r>
              <a:rPr lang="ru-RU" altLang="ru-RU" sz="2000" b="1" dirty="0"/>
              <a:t>– это:</a:t>
            </a:r>
            <a:r>
              <a:rPr lang="ru-RU" altLang="ru-RU" dirty="0"/>
              <a:t>                                                                                           </a:t>
            </a:r>
            <a:r>
              <a:rPr lang="ru-RU" altLang="ru-RU" sz="2000" b="1" dirty="0"/>
              <a:t>нозологическая единица, синдром или патологический процесс, патогенетически и/или этиологически связанный с основным заболеванием, но не являющийся его проявлением, утяжеляющий его течение и, нередко, являющийся непосредственной причиной смерти.</a:t>
            </a:r>
          </a:p>
          <a:p>
            <a:endParaRPr lang="ru-RU" altLang="ru-RU" sz="2000" b="1" dirty="0"/>
          </a:p>
          <a:p>
            <a:endParaRPr lang="ru-RU" altLang="ru-RU" sz="2000" b="1" dirty="0"/>
          </a:p>
          <a:p>
            <a:r>
              <a:rPr lang="ru-RU" altLang="ru-RU" sz="2000" b="1" dirty="0">
                <a:solidFill>
                  <a:srgbClr val="CC3399"/>
                </a:solidFill>
              </a:rPr>
              <a:t>Граница между понятиями «проявление» и «осложнение» основного заболевания не всегда четко определена</a:t>
            </a:r>
          </a:p>
          <a:p>
            <a:r>
              <a:rPr lang="ru-RU" altLang="ru-RU" sz="2000" b="1" dirty="0"/>
              <a:t>     </a:t>
            </a:r>
          </a:p>
        </p:txBody>
      </p:sp>
      <p:sp>
        <p:nvSpPr>
          <p:cNvPr id="95236" name="Text Box 4">
            <a:extLst>
              <a:ext uri="{FF2B5EF4-FFF2-40B4-BE49-F238E27FC236}">
                <a16:creationId xmlns:a16="http://schemas.microsoft.com/office/drawing/2014/main" id="{06403AE3-CC4A-4DC4-85E2-FC451A8C0D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812" y="6330950"/>
            <a:ext cx="8905188" cy="527050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ru-RU" altLang="ru-RU" sz="1400" b="1" i="1"/>
              <a:t>Приказ Минздрава России от 22 января 2001 г. № 12 «Термины и определения системы стандартизации в здравоохранении. Отраслевой стандарт ОСТ ТО № 91500.01.0005-2001»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ext Box 3">
            <a:extLst>
              <a:ext uri="{FF2B5EF4-FFF2-40B4-BE49-F238E27FC236}">
                <a16:creationId xmlns:a16="http://schemas.microsoft.com/office/drawing/2014/main" id="{FE7953E0-44B2-4CAF-89F6-11E9E6592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49276"/>
            <a:ext cx="9144000" cy="3631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400" b="1" dirty="0"/>
              <a:t>    </a:t>
            </a:r>
            <a:r>
              <a:rPr lang="ru-RU" altLang="ru-RU" sz="2400" b="1" dirty="0">
                <a:solidFill>
                  <a:srgbClr val="660066"/>
                </a:solidFill>
              </a:rPr>
              <a:t>Сопутствующее заболевание</a:t>
            </a:r>
            <a:r>
              <a:rPr lang="ru-RU" altLang="ru-RU" sz="2400" b="1" dirty="0"/>
              <a:t> </a:t>
            </a:r>
            <a:r>
              <a:rPr lang="ru-RU" altLang="ru-RU" sz="2000" b="1" dirty="0"/>
              <a:t>– это заболевание, которое не имеет причинно-следственной связи с основным заболеванием, уступает ему в степени необходимости оказания медицинской помощи, влияния на работоспособность, опасности для жизни и здоровья и не является причиной смерти</a:t>
            </a:r>
          </a:p>
          <a:p>
            <a:pPr>
              <a:spcBef>
                <a:spcPct val="50000"/>
              </a:spcBef>
            </a:pPr>
            <a:r>
              <a:rPr lang="ru-RU" altLang="ru-RU" sz="2000" b="1" dirty="0"/>
              <a:t>    Сопутствующие заболевания могут быть представлены одной или несколькими нозологическими единицами (реже – синдромами). По поводу этих заболеваний могли производиться определенные лечебно-диагностические мероприятия</a:t>
            </a:r>
          </a:p>
          <a:p>
            <a:pPr>
              <a:spcBef>
                <a:spcPct val="50000"/>
              </a:spcBef>
            </a:pPr>
            <a:r>
              <a:rPr lang="ru-RU" altLang="ru-RU" sz="2000" b="1" i="1" dirty="0"/>
              <a:t>    </a:t>
            </a:r>
            <a:r>
              <a:rPr lang="ru-RU" altLang="ru-RU" sz="2000" b="1" dirty="0">
                <a:solidFill>
                  <a:srgbClr val="D60093"/>
                </a:solidFill>
              </a:rPr>
              <a:t>Сопутствующие заболевания не могут иметь смертельных осложнений</a:t>
            </a:r>
            <a:r>
              <a:rPr lang="ru-RU" altLang="ru-RU" sz="2400" b="1" dirty="0">
                <a:solidFill>
                  <a:srgbClr val="D60093"/>
                </a:solidFill>
              </a:rPr>
              <a:t> </a:t>
            </a:r>
          </a:p>
        </p:txBody>
      </p:sp>
      <p:sp>
        <p:nvSpPr>
          <p:cNvPr id="96260" name="Text Box 4">
            <a:extLst>
              <a:ext uri="{FF2B5EF4-FFF2-40B4-BE49-F238E27FC236}">
                <a16:creationId xmlns:a16="http://schemas.microsoft.com/office/drawing/2014/main" id="{CCCB5764-D5BF-4682-A046-89CD1859D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5031" y="6308724"/>
            <a:ext cx="8546969" cy="527050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ru-RU" altLang="ru-RU" sz="1400" b="1" i="1"/>
              <a:t>Федеральный закон от 21 ноября 2011 г. №  323-ФЗ «Об основах охраны здоровья граждан в Российской Федерации»</a:t>
            </a:r>
            <a:r>
              <a:rPr lang="ru-RU" altLang="ru-RU" sz="1400"/>
              <a:t> </a:t>
            </a: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75A296B-AB05-42E1-AB39-BCB96434612C}"/>
              </a:ext>
            </a:extLst>
          </p:cNvPr>
          <p:cNvCxnSpPr/>
          <p:nvPr/>
        </p:nvCxnSpPr>
        <p:spPr>
          <a:xfrm>
            <a:off x="7786540" y="1909292"/>
            <a:ext cx="240383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836E7CEB-986D-4E63-8EB8-C3FBDCBB3502}"/>
              </a:ext>
            </a:extLst>
          </p:cNvPr>
          <p:cNvCxnSpPr>
            <a:cxnSpLocks/>
          </p:cNvCxnSpPr>
          <p:nvPr/>
        </p:nvCxnSpPr>
        <p:spPr>
          <a:xfrm>
            <a:off x="1621410" y="2184596"/>
            <a:ext cx="81070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>
            <a:extLst>
              <a:ext uri="{FF2B5EF4-FFF2-40B4-BE49-F238E27FC236}">
                <a16:creationId xmlns:a16="http://schemas.microsoft.com/office/drawing/2014/main" id="{8E0307DD-B8E8-4F6F-B67C-22B8D141E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 dirty="0">
                <a:solidFill>
                  <a:srgbClr val="660066"/>
                </a:solidFill>
              </a:rPr>
              <a:t>   Для анализа причин смерти в МКБ-10 введены понятия:</a:t>
            </a:r>
          </a:p>
          <a:p>
            <a:endParaRPr lang="ru-RU" altLang="ru-RU" sz="2000" b="1" dirty="0">
              <a:solidFill>
                <a:srgbClr val="660066"/>
              </a:solidFill>
            </a:endParaRPr>
          </a:p>
          <a:p>
            <a:r>
              <a:rPr lang="ru-RU" altLang="ru-RU" sz="2400" b="1" dirty="0">
                <a:solidFill>
                  <a:srgbClr val="D60093"/>
                </a:solidFill>
              </a:rPr>
              <a:t>   Первоначальная причина смерти</a:t>
            </a:r>
            <a:r>
              <a:rPr lang="ru-RU" altLang="ru-RU" sz="2000" b="1" i="1" dirty="0"/>
              <a:t> – </a:t>
            </a:r>
            <a:r>
              <a:rPr lang="ru-RU" altLang="ru-RU" sz="2000" b="1" dirty="0"/>
              <a:t>1) болезнь (травма), вызвавшая цепь болезненных процессов, непосредственно приведших к смерти, или 2) обстоятельства несчастного случая или акта насилия, которые вызвали смертельную травму </a:t>
            </a:r>
          </a:p>
          <a:p>
            <a:endParaRPr lang="ru-RU" altLang="ru-RU" sz="2000" b="1" dirty="0"/>
          </a:p>
          <a:p>
            <a:pPr>
              <a:spcAft>
                <a:spcPts val="1200"/>
              </a:spcAft>
            </a:pPr>
            <a:r>
              <a:rPr lang="ru-RU" altLang="ru-RU" sz="2400" b="1" dirty="0">
                <a:solidFill>
                  <a:srgbClr val="D60093"/>
                </a:solidFill>
              </a:rPr>
              <a:t>   Непосредственная причина смерти</a:t>
            </a:r>
            <a:r>
              <a:rPr lang="ru-RU" altLang="ru-RU" sz="2000" b="1" dirty="0"/>
              <a:t> – осложнение (синдром или нозологическая единица), определяющее развитие терминального состояния и механизма смерти (но не элемент самого механизма смерти - танатогенеза) </a:t>
            </a:r>
          </a:p>
          <a:p>
            <a:r>
              <a:rPr lang="ru-RU" altLang="ru-RU" sz="2000" b="1" dirty="0">
                <a:solidFill>
                  <a:srgbClr val="4D4D4D"/>
                </a:solidFill>
              </a:rPr>
              <a:t>   </a:t>
            </a:r>
            <a:r>
              <a:rPr lang="ru-RU" altLang="ru-RU" sz="2000" b="1" dirty="0">
                <a:solidFill>
                  <a:srgbClr val="CC3399"/>
                </a:solidFill>
              </a:rPr>
              <a:t>Понятие первоначальной причины смерти – аналог понятия </a:t>
            </a:r>
            <a:r>
              <a:rPr lang="ru-RU" altLang="ru-RU" sz="2000" b="1" i="1" dirty="0">
                <a:solidFill>
                  <a:srgbClr val="CC3399"/>
                </a:solidFill>
              </a:rPr>
              <a:t>основного заболевания</a:t>
            </a:r>
            <a:r>
              <a:rPr lang="ru-RU" altLang="ru-RU" sz="2000" b="1" dirty="0">
                <a:solidFill>
                  <a:srgbClr val="CC3399"/>
                </a:solidFill>
              </a:rPr>
              <a:t>, а понятие непосредственной причины смерти – аналог </a:t>
            </a:r>
            <a:r>
              <a:rPr lang="ru-RU" altLang="ru-RU" sz="2000" b="1" i="1" dirty="0">
                <a:solidFill>
                  <a:srgbClr val="CC3399"/>
                </a:solidFill>
              </a:rPr>
              <a:t>смертельного осложнения основного заболевания</a:t>
            </a:r>
            <a:r>
              <a:rPr lang="ru-RU" altLang="ru-RU" sz="2000" b="1" dirty="0">
                <a:solidFill>
                  <a:srgbClr val="CC3399"/>
                </a:solidFill>
              </a:rPr>
              <a:t> </a:t>
            </a:r>
          </a:p>
        </p:txBody>
      </p:sp>
      <p:sp>
        <p:nvSpPr>
          <p:cNvPr id="111619" name="Text Box 3">
            <a:extLst>
              <a:ext uri="{FF2B5EF4-FFF2-40B4-BE49-F238E27FC236}">
                <a16:creationId xmlns:a16="http://schemas.microsoft.com/office/drawing/2014/main" id="{283CDE36-8BE4-4B9E-BAEF-F29FD4D94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267324"/>
            <a:ext cx="9144000" cy="1590675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400" b="1" i="1" dirty="0"/>
              <a:t>Формулировка патологоанатомического диагноза. Клинические рекомендации. Серия «Клинические рекомендации Российского общества патологоанатомов». Под ред. </a:t>
            </a:r>
            <a:r>
              <a:rPr lang="ru-RU" altLang="ru-RU" sz="1400" b="1" i="1" dirty="0" err="1"/>
              <a:t>Г.А.Франка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О.В.Зайратьянца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П.Г.Малькова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Л.В.Кактурского</a:t>
            </a:r>
            <a:r>
              <a:rPr lang="ru-RU" altLang="ru-RU" sz="1400" b="1" i="1" dirty="0"/>
              <a:t>. М.: «Практическая медицина», 2016;     Правила формулировки патологоанатомического диагноза, выбора и кодирования по МКБ-10 причин смерти. Методические рекомендации Департамента здравоохранения г. Москвы №№ 45-56. </a:t>
            </a:r>
            <a:r>
              <a:rPr lang="ru-RU" altLang="ru-RU" sz="1400" b="1" i="1" dirty="0" err="1"/>
              <a:t>О.В.Зайратьянц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Е.Ю.Васильева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Л.М.Михалева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А.С.Оленев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С.Н.Черкасов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А.Л.Черняев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Н.А.Шамалов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А.В.Шпектор</a:t>
            </a:r>
            <a:r>
              <a:rPr lang="ru-RU" altLang="ru-RU" sz="1400" b="1" i="1" dirty="0"/>
              <a:t>. М.; ДЗМ, 2019. </a:t>
            </a:r>
            <a:r>
              <a:rPr lang="en-US" altLang="ru-RU" sz="1400" b="1" i="1" dirty="0">
                <a:hlinkClick r:id="rId2"/>
              </a:rPr>
              <a:t>www</a:t>
            </a:r>
            <a:r>
              <a:rPr lang="ru-RU" altLang="ru-RU" sz="1400" b="1" i="1" dirty="0">
                <a:hlinkClick r:id="rId2"/>
              </a:rPr>
              <a:t>.</a:t>
            </a:r>
            <a:r>
              <a:rPr lang="en-US" altLang="ru-RU" sz="1400" b="1" i="1" dirty="0" err="1">
                <a:hlinkClick r:id="rId2"/>
              </a:rPr>
              <a:t>mosgorzdrav</a:t>
            </a:r>
            <a:r>
              <a:rPr lang="ru-RU" altLang="ru-RU" sz="1400" b="1" i="1" dirty="0">
                <a:hlinkClick r:id="rId2"/>
              </a:rPr>
              <a:t>.</a:t>
            </a:r>
            <a:r>
              <a:rPr lang="en-US" altLang="ru-RU" sz="1400" b="1" i="1" dirty="0" err="1">
                <a:hlinkClick r:id="rId2"/>
              </a:rPr>
              <a:t>ru</a:t>
            </a:r>
            <a:endParaRPr lang="ru-RU" altLang="ru-RU" sz="1400" b="1" i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>
            <a:extLst>
              <a:ext uri="{FF2B5EF4-FFF2-40B4-BE49-F238E27FC236}">
                <a16:creationId xmlns:a16="http://schemas.microsoft.com/office/drawing/2014/main" id="{AAD51AEA-2390-44C6-87B5-7008A2AD1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490" y="257330"/>
            <a:ext cx="914400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400" b="1" dirty="0"/>
              <a:t>     Первоначальная и непосредственная причины смерти, а также промежуточные состояния (осложнения – при наличии) </a:t>
            </a:r>
            <a:r>
              <a:rPr lang="ru-RU" altLang="ru-RU" sz="2400" b="1" dirty="0">
                <a:solidFill>
                  <a:srgbClr val="D60093"/>
                </a:solidFill>
              </a:rPr>
              <a:t>выносятся в медицинское свидетельство о смерти (и кодируются по МКБ-10)</a:t>
            </a:r>
            <a:r>
              <a:rPr lang="ru-RU" altLang="ru-RU" sz="2400" b="1" dirty="0"/>
              <a:t> </a:t>
            </a:r>
          </a:p>
          <a:p>
            <a:endParaRPr lang="ru-RU" altLang="ru-RU" sz="2400" b="1" dirty="0"/>
          </a:p>
          <a:p>
            <a:r>
              <a:rPr lang="ru-RU" altLang="ru-RU" sz="2400" b="1" dirty="0"/>
              <a:t>      </a:t>
            </a:r>
            <a:r>
              <a:rPr lang="ru-RU" altLang="ru-RU" sz="2400" b="1" dirty="0">
                <a:solidFill>
                  <a:srgbClr val="660066"/>
                </a:solidFill>
              </a:rPr>
              <a:t>Сопутствующие заболевания,</a:t>
            </a:r>
            <a:r>
              <a:rPr lang="ru-RU" altLang="ru-RU" sz="2400" b="1" dirty="0"/>
              <a:t> поскольку они не способствуют смерти, не имеют причинно-следственной связи с основным заболеванием, не могут быть ассоциированы с причиной смерти, </a:t>
            </a:r>
            <a:r>
              <a:rPr lang="ru-RU" altLang="ru-RU" sz="2400" b="1" dirty="0">
                <a:solidFill>
                  <a:srgbClr val="D60093"/>
                </a:solidFill>
              </a:rPr>
              <a:t>в статистике причин смерти </a:t>
            </a:r>
            <a:r>
              <a:rPr lang="ru-RU" altLang="ru-RU" sz="2400" b="1" i="1" dirty="0">
                <a:solidFill>
                  <a:srgbClr val="D60093"/>
                </a:solidFill>
              </a:rPr>
              <a:t>не используются</a:t>
            </a:r>
            <a:r>
              <a:rPr lang="ru-RU" altLang="ru-RU" sz="2400" b="1" dirty="0">
                <a:solidFill>
                  <a:srgbClr val="D60093"/>
                </a:solidFill>
              </a:rPr>
              <a:t>, и потому, не кодируются по МКБ-10 в диагнозе, а в МСС </a:t>
            </a:r>
            <a:r>
              <a:rPr lang="ru-RU" altLang="ru-RU" sz="2400" b="1" i="1" dirty="0">
                <a:solidFill>
                  <a:srgbClr val="D60093"/>
                </a:solidFill>
              </a:rPr>
              <a:t>не выносятся</a:t>
            </a:r>
            <a:r>
              <a:rPr lang="ru-RU" altLang="ru-RU" sz="2400" dirty="0"/>
              <a:t> </a:t>
            </a:r>
          </a:p>
        </p:txBody>
      </p:sp>
      <p:sp>
        <p:nvSpPr>
          <p:cNvPr id="112643" name="Text Box 3">
            <a:extLst>
              <a:ext uri="{FF2B5EF4-FFF2-40B4-BE49-F238E27FC236}">
                <a16:creationId xmlns:a16="http://schemas.microsoft.com/office/drawing/2014/main" id="{56968767-7F0B-45A8-9ADF-46E4A7671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042118"/>
            <a:ext cx="9144000" cy="1815882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400" b="1" i="1" dirty="0"/>
              <a:t>Формулировка патологоанатомического диагноза. Клинические рекомендации. Серия «Клинические рекомендации Российского общества патологоанатомов». Под ред. </a:t>
            </a:r>
            <a:r>
              <a:rPr lang="ru-RU" altLang="ru-RU" sz="1400" b="1" i="1" dirty="0" err="1"/>
              <a:t>Г.А.Франка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О.В.Зайратьянца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П.Г.Малькова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Л.В.Кактурского</a:t>
            </a:r>
            <a:r>
              <a:rPr lang="ru-RU" altLang="ru-RU" sz="1400" b="1" i="1" dirty="0"/>
              <a:t>. М.: «Практическая медицина», 2016;     </a:t>
            </a:r>
          </a:p>
          <a:p>
            <a:pPr algn="r"/>
            <a:r>
              <a:rPr lang="ru-RU" altLang="ru-RU" sz="1400" b="1" i="1" dirty="0"/>
              <a:t>Правила формулировки патологоанатомического диагноза, выбора и кодирования по МКБ-10 причин смерти. Методические рекомендации Департамента здравоохранения г. Москвы №№ 45-56. </a:t>
            </a:r>
            <a:r>
              <a:rPr lang="ru-RU" altLang="ru-RU" sz="1400" b="1" i="1" dirty="0" err="1"/>
              <a:t>О.В.Зайратьянц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Е.Ю.Васильева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Л.М.Михалева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А.С.Оленев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С.Н.Черкасов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А.Л.Черняев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Н.А.Шамалов</a:t>
            </a:r>
            <a:r>
              <a:rPr lang="ru-RU" altLang="ru-RU" sz="1400" b="1" i="1" dirty="0"/>
              <a:t>, </a:t>
            </a:r>
            <a:r>
              <a:rPr lang="ru-RU" altLang="ru-RU" sz="1400" b="1" i="1" dirty="0" err="1"/>
              <a:t>А.В.Шпектор</a:t>
            </a:r>
            <a:r>
              <a:rPr lang="ru-RU" altLang="ru-RU" sz="1400" b="1" i="1" dirty="0"/>
              <a:t>. М.; ДЗМ, 2019. </a:t>
            </a:r>
            <a:r>
              <a:rPr lang="en-US" altLang="ru-RU" sz="1400" b="1" i="1" dirty="0">
                <a:hlinkClick r:id="rId2"/>
              </a:rPr>
              <a:t>www</a:t>
            </a:r>
            <a:r>
              <a:rPr lang="ru-RU" altLang="ru-RU" sz="1400" b="1" i="1" dirty="0">
                <a:hlinkClick r:id="rId2"/>
              </a:rPr>
              <a:t>.</a:t>
            </a:r>
            <a:r>
              <a:rPr lang="en-US" altLang="ru-RU" sz="1400" b="1" i="1" dirty="0" err="1">
                <a:hlinkClick r:id="rId2"/>
              </a:rPr>
              <a:t>mosgorzdrav</a:t>
            </a:r>
            <a:r>
              <a:rPr lang="ru-RU" altLang="ru-RU" sz="1400" b="1" i="1" dirty="0">
                <a:hlinkClick r:id="rId2"/>
              </a:rPr>
              <a:t>.</a:t>
            </a:r>
            <a:r>
              <a:rPr lang="en-US" altLang="ru-RU" sz="1400" b="1" i="1" dirty="0" err="1">
                <a:hlinkClick r:id="rId2"/>
              </a:rPr>
              <a:t>ru</a:t>
            </a:r>
            <a:endParaRPr lang="ru-RU" altLang="ru-RU" sz="1400" b="1" i="1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0" name="Text Box 10">
            <a:extLst>
              <a:ext uri="{FF2B5EF4-FFF2-40B4-BE49-F238E27FC236}">
                <a16:creationId xmlns:a16="http://schemas.microsoft.com/office/drawing/2014/main" id="{E59B5CD9-4F4E-43D6-8FA1-BFE1DE913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4" y="549276"/>
            <a:ext cx="7596187" cy="3444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i="1">
                <a:solidFill>
                  <a:schemeClr val="folHlink"/>
                </a:solidFill>
              </a:rPr>
              <a:t>  </a:t>
            </a:r>
            <a:r>
              <a:rPr lang="ru-RU" altLang="ru-RU" sz="2000" b="1"/>
              <a:t>«Не рекомендуется включать в Свидетельство в качестве причин смерти симптомы и состояния, сопровождающие механизм смерти, например, такие, как </a:t>
            </a:r>
            <a:r>
              <a:rPr lang="ru-RU" altLang="ru-RU" sz="2000" b="1" u="sng">
                <a:solidFill>
                  <a:srgbClr val="4D4D4D"/>
                </a:solidFill>
              </a:rPr>
              <a:t>сердечная</a:t>
            </a:r>
            <a:r>
              <a:rPr lang="ru-RU" altLang="ru-RU" sz="2000" b="1">
                <a:solidFill>
                  <a:srgbClr val="FF0000"/>
                </a:solidFill>
              </a:rPr>
              <a:t> </a:t>
            </a:r>
            <a:r>
              <a:rPr lang="ru-RU" altLang="ru-RU" sz="2000" b="1"/>
              <a:t>или дыхательная</a:t>
            </a:r>
            <a:r>
              <a:rPr lang="ru-RU" altLang="ru-RU" sz="2000" b="1">
                <a:solidFill>
                  <a:srgbClr val="FF0000"/>
                </a:solidFill>
              </a:rPr>
              <a:t> </a:t>
            </a:r>
            <a:r>
              <a:rPr lang="ru-RU" altLang="ru-RU" sz="2000" b="1" u="sng">
                <a:solidFill>
                  <a:srgbClr val="4D4D4D"/>
                </a:solidFill>
              </a:rPr>
              <a:t>недостаточность</a:t>
            </a:r>
            <a:r>
              <a:rPr lang="ru-RU" altLang="ru-RU" sz="2000" b="1"/>
              <a:t>, которые встречаются у всех умерших»</a:t>
            </a:r>
          </a:p>
          <a:p>
            <a:endParaRPr lang="ru-RU" altLang="ru-RU" sz="2000" b="1"/>
          </a:p>
          <a:p>
            <a:r>
              <a:rPr lang="ru-RU" altLang="ru-RU" sz="2000" b="1">
                <a:solidFill>
                  <a:srgbClr val="A50021"/>
                </a:solidFill>
              </a:rPr>
              <a:t>   </a:t>
            </a:r>
            <a:r>
              <a:rPr lang="ru-RU" altLang="ru-RU" sz="2000" b="1">
                <a:solidFill>
                  <a:srgbClr val="D60093"/>
                </a:solidFill>
              </a:rPr>
              <a:t>НО: в МКБ-10 </a:t>
            </a:r>
          </a:p>
          <a:p>
            <a:r>
              <a:rPr lang="en-US" altLang="ru-RU" sz="2000" b="1">
                <a:solidFill>
                  <a:srgbClr val="D60093"/>
                </a:solidFill>
              </a:rPr>
              <a:t>I50.</a:t>
            </a:r>
            <a:r>
              <a:rPr lang="ru-RU" altLang="ru-RU" sz="2000" b="1">
                <a:solidFill>
                  <a:srgbClr val="D60093"/>
                </a:solidFill>
              </a:rPr>
              <a:t>0 – застойная сердечная недостаточность (при болезнях сердца); </a:t>
            </a:r>
          </a:p>
          <a:p>
            <a:r>
              <a:rPr lang="en-US" altLang="ru-RU" sz="2000" b="1">
                <a:solidFill>
                  <a:srgbClr val="D60093"/>
                </a:solidFill>
              </a:rPr>
              <a:t>I</a:t>
            </a:r>
            <a:r>
              <a:rPr lang="ru-RU" altLang="ru-RU" sz="2000" b="1">
                <a:solidFill>
                  <a:srgbClr val="D60093"/>
                </a:solidFill>
              </a:rPr>
              <a:t>50.1 – левожелудочковая недостаточность (острая, с отеком легких, при болезнях сердца)</a:t>
            </a:r>
          </a:p>
        </p:txBody>
      </p:sp>
      <p:sp>
        <p:nvSpPr>
          <p:cNvPr id="116742" name="Text Box 13">
            <a:extLst>
              <a:ext uri="{FF2B5EF4-FFF2-40B4-BE49-F238E27FC236}">
                <a16:creationId xmlns:a16="http://schemas.microsoft.com/office/drawing/2014/main" id="{7153D135-6D54-429E-A849-78ED73104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800080"/>
                </a:solidFill>
              </a:rPr>
              <a:t>Рекомендации Минздрава России и ЦНИИОИЗ</a:t>
            </a:r>
          </a:p>
        </p:txBody>
      </p:sp>
      <p:pic>
        <p:nvPicPr>
          <p:cNvPr id="116743" name="Picture 7" descr="MKB101">
            <a:extLst>
              <a:ext uri="{FF2B5EF4-FFF2-40B4-BE49-F238E27FC236}">
                <a16:creationId xmlns:a16="http://schemas.microsoft.com/office/drawing/2014/main" id="{BE26EBB0-27FF-4B9F-AB52-54B0B6E99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2276476"/>
            <a:ext cx="1108075" cy="1681163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4" name="Picture 8" descr="753d30d1">
            <a:extLst>
              <a:ext uri="{FF2B5EF4-FFF2-40B4-BE49-F238E27FC236}">
                <a16:creationId xmlns:a16="http://schemas.microsoft.com/office/drawing/2014/main" id="{5435809E-6E67-4B37-B283-A22EE5148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3" b="61301"/>
          <a:stretch>
            <a:fillRect/>
          </a:stretch>
        </p:blipFill>
        <p:spPr bwMode="auto">
          <a:xfrm>
            <a:off x="1847850" y="692150"/>
            <a:ext cx="1079500" cy="1366838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5" name="Text Box 9">
            <a:extLst>
              <a:ext uri="{FF2B5EF4-FFF2-40B4-BE49-F238E27FC236}">
                <a16:creationId xmlns:a16="http://schemas.microsoft.com/office/drawing/2014/main" id="{038A38EB-6F09-41D9-A923-F60253D4C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416425"/>
            <a:ext cx="9144000" cy="2441575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400" b="1" i="1" dirty="0"/>
              <a:t> Письма Минздрава России от 19.01.2009 г. № 14-6/10/2-178 «О порядке выдачи и заполнения медицинских свидетельств о рождении и смерти»; от 26.04.2011 г. № 14-9/10/2-4150 «Об особенностях кодирования некоторых заболеваний класса IX МКБ-10»; от 14.03.2013 г. № 13-7/10/2-1691 «Применение принципов кодирования некоторых заболеваний класса </a:t>
            </a:r>
            <a:r>
              <a:rPr lang="en-US" altLang="ru-RU" sz="1400" b="1" i="1" dirty="0"/>
              <a:t>IX </a:t>
            </a:r>
            <a:r>
              <a:rPr lang="ru-RU" altLang="ru-RU" sz="1400" b="1" i="1" dirty="0"/>
              <a:t>болезней системы кровообращения по  МКБ-10»; от 01.07.2016 г. № 13-2/10/2-4009 «Методические рекомендации по порядку статистического учета и кодирования болезни, вызванной ВИЧ в статистике заболеваемости и смертности»; Вайсман Д.Ш. Руководство по использованию Международной классификации болезней в практике врача: в 2-х томах. М.: РИО  ЦНИИОИЗ, 2013; Порядок оформления «Медицинских свидетельств о смерти» в случаях смерти от некоторых болезней системы кровообращения / Методические рекомендации./ Вайсман Д.Ш., Леонов С.А. – М.: ЦНИИОИЗ, 2013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7" name="Text Box 3">
            <a:extLst>
              <a:ext uri="{FF2B5EF4-FFF2-40B4-BE49-F238E27FC236}">
                <a16:creationId xmlns:a16="http://schemas.microsoft.com/office/drawing/2014/main" id="{1ADDEA68-D562-4527-8F37-14B117B025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660066"/>
                </a:solidFill>
              </a:rPr>
              <a:t>Основы учения о коморбидности заложены в середине </a:t>
            </a:r>
            <a:r>
              <a:rPr lang="en-US" altLang="ru-RU" sz="2400" b="1">
                <a:solidFill>
                  <a:srgbClr val="660066"/>
                </a:solidFill>
              </a:rPr>
              <a:t>XX</a:t>
            </a:r>
            <a:r>
              <a:rPr lang="ru-RU" altLang="ru-RU" sz="2400" b="1">
                <a:solidFill>
                  <a:srgbClr val="660066"/>
                </a:solidFill>
              </a:rPr>
              <a:t> века отечественными патологами</a:t>
            </a:r>
          </a:p>
        </p:txBody>
      </p:sp>
      <p:pic>
        <p:nvPicPr>
          <p:cNvPr id="93188" name="Picture 4" descr="Формулировка диагноза Автандилов">
            <a:extLst>
              <a:ext uri="{FF2B5EF4-FFF2-40B4-BE49-F238E27FC236}">
                <a16:creationId xmlns:a16="http://schemas.microsoft.com/office/drawing/2014/main" id="{EFEBA89E-3A19-4DB9-AE44-451DC5F1B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"/>
          <a:stretch>
            <a:fillRect/>
          </a:stretch>
        </p:blipFill>
        <p:spPr bwMode="auto">
          <a:xfrm>
            <a:off x="1847851" y="3789364"/>
            <a:ext cx="1725613" cy="23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9" name="Text Box 5">
            <a:extLst>
              <a:ext uri="{FF2B5EF4-FFF2-40B4-BE49-F238E27FC236}">
                <a16:creationId xmlns:a16="http://schemas.microsoft.com/office/drawing/2014/main" id="{6B73DBCE-34BC-4024-9C18-7781138A4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4" y="1125538"/>
            <a:ext cx="673258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FE8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b="1">
                <a:solidFill>
                  <a:srgbClr val="CC0000"/>
                </a:solidFill>
              </a:rPr>
              <a:t>1971 год</a:t>
            </a:r>
            <a:r>
              <a:rPr lang="ru-RU" altLang="ru-RU" sz="2400" b="1"/>
              <a:t> – предложено понятие </a:t>
            </a:r>
            <a:r>
              <a:rPr lang="ru-RU" altLang="ru-RU" sz="2400" b="1">
                <a:solidFill>
                  <a:srgbClr val="000066"/>
                </a:solidFill>
              </a:rPr>
              <a:t>«Комбинированное основное заболевание (конкурирующие, сочетанные и фоновые заболевания)»</a:t>
            </a:r>
            <a:r>
              <a:rPr lang="ru-RU" altLang="ru-RU" sz="2400" b="1"/>
              <a:t> (Г.Г.Автандилов)</a:t>
            </a:r>
          </a:p>
          <a:p>
            <a:endParaRPr lang="ru-RU" altLang="ru-RU" sz="2400" b="1"/>
          </a:p>
          <a:p>
            <a:r>
              <a:rPr lang="ru-RU" altLang="ru-RU" sz="2400" b="1">
                <a:solidFill>
                  <a:srgbClr val="CC0000"/>
                </a:solidFill>
              </a:rPr>
              <a:t>1970 – 1983 гг.</a:t>
            </a:r>
            <a:r>
              <a:rPr lang="ru-RU" altLang="ru-RU" sz="2400" b="1"/>
              <a:t> - разработка  мультикаузального диагноза А.В.Смольянниковым, А.К.Апатенко, А.М.Вихертом, О.К.Хмельницким Д.С.Саркисовым, Н.К.Пермяковым, В.В.Серовым и др.</a:t>
            </a:r>
            <a:endParaRPr kumimoji="1" lang="ru-RU" altLang="ru-RU" sz="2400" b="1"/>
          </a:p>
        </p:txBody>
      </p:sp>
      <p:pic>
        <p:nvPicPr>
          <p:cNvPr id="93190" name="Picture 6" descr="Автандилов Г">
            <a:extLst>
              <a:ext uri="{FF2B5EF4-FFF2-40B4-BE49-F238E27FC236}">
                <a16:creationId xmlns:a16="http://schemas.microsoft.com/office/drawing/2014/main" id="{D1FFC975-C1B4-4957-8AD0-3B6D7CF15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87" r="20241"/>
          <a:stretch>
            <a:fillRect/>
          </a:stretch>
        </p:blipFill>
        <p:spPr bwMode="auto">
          <a:xfrm>
            <a:off x="1847850" y="1052513"/>
            <a:ext cx="1733550" cy="2520950"/>
          </a:xfrm>
          <a:prstGeom prst="rect">
            <a:avLst/>
          </a:prstGeom>
          <a:noFill/>
          <a:ln w="15875" cmpd="thinThick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Рисунок 5">
            <a:extLst>
              <a:ext uri="{FF2B5EF4-FFF2-40B4-BE49-F238E27FC236}">
                <a16:creationId xmlns:a16="http://schemas.microsoft.com/office/drawing/2014/main" id="{13235CFE-1C39-4205-B511-CB716FAE9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62"/>
          <a:stretch>
            <a:fillRect/>
          </a:stretch>
        </p:blipFill>
        <p:spPr bwMode="auto">
          <a:xfrm>
            <a:off x="0" y="30162"/>
            <a:ext cx="7258050" cy="29940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79" name="Рисунок 1">
            <a:extLst>
              <a:ext uri="{FF2B5EF4-FFF2-40B4-BE49-F238E27FC236}">
                <a16:creationId xmlns:a16="http://schemas.microsoft.com/office/drawing/2014/main" id="{AD972C3A-9CA1-4E21-860D-8F6009E82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4" y="3240088"/>
            <a:ext cx="8764587" cy="9636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DD2D18-EF4D-4F56-A6BA-304CE8B26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4635501"/>
            <a:ext cx="8723312" cy="1755775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>
            <a:extLst>
              <a:ext uri="{FF2B5EF4-FFF2-40B4-BE49-F238E27FC236}">
                <a16:creationId xmlns:a16="http://schemas.microsoft.com/office/drawing/2014/main" id="{C1DC19CC-48D7-4DDD-AEE2-942F6D850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19" y="0"/>
            <a:ext cx="914400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660066"/>
                </a:solidFill>
              </a:rPr>
              <a:t>Структура «сложного» диагноза                                                             (при наличии коморбидных заболеваний)</a:t>
            </a:r>
            <a:r>
              <a:rPr lang="ru-RU" altLang="ru-RU" sz="2400" b="1" dirty="0"/>
              <a:t> </a:t>
            </a:r>
          </a:p>
          <a:p>
            <a:endParaRPr lang="ru-RU" altLang="ru-RU" sz="2400" b="1" dirty="0"/>
          </a:p>
          <a:p>
            <a:r>
              <a:rPr lang="ru-RU" altLang="ru-RU" sz="2400" b="1" dirty="0"/>
              <a:t>  1. Основное заболевание</a:t>
            </a:r>
          </a:p>
          <a:p>
            <a:endParaRPr lang="ru-RU" altLang="ru-RU" sz="2400" b="1" dirty="0"/>
          </a:p>
          <a:p>
            <a:r>
              <a:rPr lang="ru-RU" altLang="ru-RU" sz="2400" b="1" dirty="0"/>
              <a:t>  2. Конкурирующие, сочетанные, фоновые заболевания (коморбидные заболевания – при наличии)</a:t>
            </a:r>
          </a:p>
          <a:p>
            <a:endParaRPr lang="ru-RU" altLang="ru-RU" sz="2400" b="1" dirty="0"/>
          </a:p>
          <a:p>
            <a:r>
              <a:rPr lang="ru-RU" altLang="ru-RU" sz="2400" b="1" dirty="0"/>
              <a:t>  3. Осложнения основного заболевания (и коморбидных – при наличии)</a:t>
            </a:r>
          </a:p>
          <a:p>
            <a:endParaRPr lang="ru-RU" altLang="ru-RU" sz="2400" b="1" dirty="0"/>
          </a:p>
          <a:p>
            <a:r>
              <a:rPr lang="ru-RU" altLang="ru-RU" sz="2400" b="1" dirty="0"/>
              <a:t>  4. Сопутствующие заболевания</a:t>
            </a:r>
          </a:p>
        </p:txBody>
      </p:sp>
      <p:sp>
        <p:nvSpPr>
          <p:cNvPr id="120835" name="Text Box 3">
            <a:extLst>
              <a:ext uri="{FF2B5EF4-FFF2-40B4-BE49-F238E27FC236}">
                <a16:creationId xmlns:a16="http://schemas.microsoft.com/office/drawing/2014/main" id="{0FB1754B-4EF3-4D63-BA55-9F9835773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820" y="5267325"/>
            <a:ext cx="9144000" cy="1590675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400" b="1" i="1"/>
              <a:t>Формулировка патологоанатомического диагноза. Клинические рекомендации. Серия «Клинические рекомендации Российского общества патологоанатомов». Под ред. Г.А.Франка, О.В.Зайратьянца, П.Г.Малькова, Л.В.Кактурского. М.: «Практическая медицина», 2016;     Правила формулировки патологоанатомического диагноза, выбора и кодирования по МКБ-10 причин смерти. Методические рекомендации Департамента здравоохранения г. Москвы №№ 45-56. О.В.Зайратьянц, Е.Ю.Васильева, Л.М.Михалева, А.С.Оленев, С.Н.Черкасов, А.Л.Черняев, Н.А.Шамалов, А.В.Шпектор. М.; ДЗМ, 2019. </a:t>
            </a:r>
            <a:r>
              <a:rPr lang="en-US" altLang="ru-RU" sz="1400" b="1" i="1">
                <a:hlinkClick r:id="rId2"/>
              </a:rPr>
              <a:t>www</a:t>
            </a:r>
            <a:r>
              <a:rPr lang="ru-RU" altLang="ru-RU" sz="1400" b="1" i="1">
                <a:hlinkClick r:id="rId2"/>
              </a:rPr>
              <a:t>.</a:t>
            </a:r>
            <a:r>
              <a:rPr lang="en-US" altLang="ru-RU" sz="1400" b="1" i="1">
                <a:hlinkClick r:id="rId2"/>
              </a:rPr>
              <a:t>mosgorzdrav</a:t>
            </a:r>
            <a:r>
              <a:rPr lang="ru-RU" altLang="ru-RU" sz="1400" b="1" i="1">
                <a:hlinkClick r:id="rId2"/>
              </a:rPr>
              <a:t>.</a:t>
            </a:r>
            <a:r>
              <a:rPr lang="en-US" altLang="ru-RU" sz="1400" b="1" i="1">
                <a:hlinkClick r:id="rId2"/>
              </a:rPr>
              <a:t>ru</a:t>
            </a:r>
            <a:endParaRPr lang="ru-RU" altLang="ru-RU" sz="1400" b="1" i="1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99739B-36B9-43A7-AFA3-F7E62755289A}"/>
              </a:ext>
            </a:extLst>
          </p:cNvPr>
          <p:cNvSpPr/>
          <p:nvPr/>
        </p:nvSpPr>
        <p:spPr>
          <a:xfrm>
            <a:off x="5761703" y="369549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CC3399"/>
                </a:solidFill>
              </a:rPr>
              <a:t>Коморбидные заболевания (конкурирующие, сочетанные и фоновые) обязательно должны быть отражены в части II п. 19 медицинского свидетельства о смерти как прочие важные состояния, способствовавшие смерти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ext Box 2">
            <a:extLst>
              <a:ext uri="{FF2B5EF4-FFF2-40B4-BE49-F238E27FC236}">
                <a16:creationId xmlns:a16="http://schemas.microsoft.com/office/drawing/2014/main" id="{9836A090-FF52-4AE3-9A9F-B499FFCE4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773239"/>
            <a:ext cx="9144000" cy="36933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ru-RU" altLang="ru-RU" b="1" dirty="0"/>
              <a:t>    2) нозологическая форма, </a:t>
            </a:r>
            <a:r>
              <a:rPr lang="ru-RU" altLang="ru-RU" b="1" dirty="0">
                <a:solidFill>
                  <a:srgbClr val="D60093"/>
                </a:solidFill>
              </a:rPr>
              <a:t>более тяжелая</a:t>
            </a:r>
            <a:r>
              <a:rPr lang="ru-RU" altLang="ru-RU" b="1" dirty="0"/>
              <a:t> по характеру, осложнениям,  которая имеет более высокую вероятность по частоте летальных исходов, </a:t>
            </a:r>
          </a:p>
          <a:p>
            <a:r>
              <a:rPr lang="ru-RU" altLang="ru-RU" b="1" dirty="0">
                <a:solidFill>
                  <a:srgbClr val="D60093"/>
                </a:solidFill>
              </a:rPr>
              <a:t>    3) в случаях, когда применение пп.1-2 не позволяет выявить приоритет одной из нозологических единиц, первой указывается та, которая:</a:t>
            </a:r>
            <a:r>
              <a:rPr lang="ru-RU" altLang="ru-RU" b="1" dirty="0"/>
              <a:t> </a:t>
            </a:r>
          </a:p>
          <a:p>
            <a:r>
              <a:rPr lang="ru-RU" altLang="ru-RU" b="1" dirty="0">
                <a:solidFill>
                  <a:srgbClr val="4D4D4D"/>
                </a:solidFill>
              </a:rPr>
              <a:t>        - была более значима в социальном и санитарно-эпидемиологическом аспектах (инфекционные болезни и др.),</a:t>
            </a:r>
          </a:p>
          <a:p>
            <a:r>
              <a:rPr lang="ru-RU" altLang="ru-RU" b="1" dirty="0">
                <a:solidFill>
                  <a:srgbClr val="4D4D4D"/>
                </a:solidFill>
              </a:rPr>
              <a:t>        - потребовала больших экономических затрат при проведении лечебно-диагностических мероприятий, соответствовала профилю отделения или медицинского учреждения, где проводились лечебно-диагностические мероприятия, если степень и стадия этого заболевания соответствовали тяжести и лечебные мероприятия проводились по показаниям,                </a:t>
            </a:r>
          </a:p>
          <a:p>
            <a:r>
              <a:rPr lang="ru-RU" altLang="ru-RU" b="1" dirty="0">
                <a:solidFill>
                  <a:srgbClr val="4D4D4D"/>
                </a:solidFill>
              </a:rPr>
              <a:t>        - была выставлена первой в заключительном клиническом диагнозе (если формулируется патологоанатомический или судебно-медицинский диагноз)</a:t>
            </a:r>
            <a:r>
              <a:rPr lang="ru-RU" altLang="ru-RU" dirty="0">
                <a:solidFill>
                  <a:srgbClr val="4D4D4D"/>
                </a:solidFill>
              </a:rPr>
              <a:t> </a:t>
            </a:r>
          </a:p>
        </p:txBody>
      </p:sp>
      <p:sp>
        <p:nvSpPr>
          <p:cNvPr id="133124" name="Text Box 4">
            <a:extLst>
              <a:ext uri="{FF2B5EF4-FFF2-40B4-BE49-F238E27FC236}">
                <a16:creationId xmlns:a16="http://schemas.microsoft.com/office/drawing/2014/main" id="{FB16B77B-5DA4-4876-9332-AB7768820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0716" y="5843588"/>
            <a:ext cx="8871284" cy="1014412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200" b="1" i="1" dirty="0"/>
              <a:t>Формулировка патологоанатомического диагноза. Клинические рекомендации. Под ред. </a:t>
            </a:r>
            <a:r>
              <a:rPr lang="ru-RU" altLang="ru-RU" sz="1200" b="1" i="1" dirty="0" err="1"/>
              <a:t>Г.А.Франка</a:t>
            </a:r>
            <a:r>
              <a:rPr lang="ru-RU" altLang="ru-RU" sz="1200" b="1" i="1" dirty="0"/>
              <a:t>, </a:t>
            </a:r>
            <a:r>
              <a:rPr lang="ru-RU" altLang="ru-RU" sz="1200" b="1" i="1" dirty="0" err="1"/>
              <a:t>О.В.Зайратьянца</a:t>
            </a:r>
            <a:r>
              <a:rPr lang="ru-RU" altLang="ru-RU" sz="1200" b="1" i="1" dirty="0"/>
              <a:t>, </a:t>
            </a:r>
            <a:r>
              <a:rPr lang="ru-RU" altLang="ru-RU" sz="1200" b="1" i="1" dirty="0" err="1"/>
              <a:t>П.Г.Малькова</a:t>
            </a:r>
            <a:r>
              <a:rPr lang="ru-RU" altLang="ru-RU" sz="1200" b="1" i="1" dirty="0"/>
              <a:t>, </a:t>
            </a:r>
            <a:r>
              <a:rPr lang="ru-RU" altLang="ru-RU" sz="1200" b="1" i="1" dirty="0" err="1"/>
              <a:t>Л.В.Кактурского</a:t>
            </a:r>
            <a:r>
              <a:rPr lang="ru-RU" altLang="ru-RU" sz="1200" b="1" i="1" dirty="0"/>
              <a:t>. М.: «Практическая медицина», 2016;</a:t>
            </a:r>
          </a:p>
          <a:p>
            <a:pPr algn="r"/>
            <a:r>
              <a:rPr lang="ru-RU" altLang="ru-RU" sz="1200" b="1" i="1" dirty="0"/>
              <a:t>    Правила формулировки патологоанатомического диагноза, выбора и кодирования по МКБ-10 причин смерти. Методические рекомендации ДЗМ №№ 45-56. </a:t>
            </a:r>
            <a:r>
              <a:rPr lang="ru-RU" altLang="ru-RU" sz="1200" b="1" i="1" dirty="0" err="1"/>
              <a:t>О.В.Зайратьянц</a:t>
            </a:r>
            <a:r>
              <a:rPr lang="ru-RU" altLang="ru-RU" sz="1200" b="1" i="1" dirty="0"/>
              <a:t>, </a:t>
            </a:r>
            <a:r>
              <a:rPr lang="ru-RU" altLang="ru-RU" sz="1200" b="1" i="1" dirty="0" err="1"/>
              <a:t>Е.Ю.Васильева</a:t>
            </a:r>
            <a:r>
              <a:rPr lang="ru-RU" altLang="ru-RU" sz="1200" b="1" i="1" dirty="0"/>
              <a:t>, </a:t>
            </a:r>
            <a:r>
              <a:rPr lang="ru-RU" altLang="ru-RU" sz="1200" b="1" i="1" dirty="0" err="1"/>
              <a:t>Л.М.Михалева</a:t>
            </a:r>
            <a:r>
              <a:rPr lang="ru-RU" altLang="ru-RU" sz="1200" b="1" i="1" dirty="0"/>
              <a:t>, </a:t>
            </a:r>
            <a:r>
              <a:rPr lang="ru-RU" altLang="ru-RU" sz="1200" b="1" i="1" dirty="0" err="1"/>
              <a:t>А.С.Оленев</a:t>
            </a:r>
            <a:r>
              <a:rPr lang="ru-RU" altLang="ru-RU" sz="1200" b="1" i="1" dirty="0"/>
              <a:t>, </a:t>
            </a:r>
            <a:r>
              <a:rPr lang="ru-RU" altLang="ru-RU" sz="1200" b="1" i="1" dirty="0" err="1"/>
              <a:t>С.Н.Черкасов</a:t>
            </a:r>
            <a:r>
              <a:rPr lang="ru-RU" altLang="ru-RU" sz="1200" b="1" i="1" dirty="0"/>
              <a:t>, </a:t>
            </a:r>
            <a:r>
              <a:rPr lang="ru-RU" altLang="ru-RU" sz="1200" b="1" i="1" dirty="0" err="1"/>
              <a:t>А.Л.Черняев</a:t>
            </a:r>
            <a:r>
              <a:rPr lang="ru-RU" altLang="ru-RU" sz="1200" b="1" i="1" dirty="0"/>
              <a:t>, </a:t>
            </a:r>
            <a:r>
              <a:rPr lang="ru-RU" altLang="ru-RU" sz="1200" b="1" i="1" dirty="0" err="1"/>
              <a:t>Н.А.Шамалов</a:t>
            </a:r>
            <a:r>
              <a:rPr lang="ru-RU" altLang="ru-RU" sz="1200" b="1" i="1" dirty="0"/>
              <a:t>, </a:t>
            </a:r>
            <a:r>
              <a:rPr lang="ru-RU" altLang="ru-RU" sz="1200" b="1" i="1" dirty="0" err="1"/>
              <a:t>А.В.Шпектор</a:t>
            </a:r>
            <a:r>
              <a:rPr lang="ru-RU" altLang="ru-RU" sz="1200" b="1" i="1" dirty="0"/>
              <a:t>. М.; ДЗМ, 2019. </a:t>
            </a:r>
            <a:r>
              <a:rPr lang="en-US" altLang="ru-RU" sz="1200" b="1" i="1" dirty="0">
                <a:hlinkClick r:id="rId2"/>
              </a:rPr>
              <a:t>www</a:t>
            </a:r>
            <a:r>
              <a:rPr lang="ru-RU" altLang="ru-RU" sz="1200" b="1" i="1" dirty="0">
                <a:hlinkClick r:id="rId2"/>
              </a:rPr>
              <a:t>.</a:t>
            </a:r>
            <a:r>
              <a:rPr lang="en-US" altLang="ru-RU" sz="1200" b="1" i="1" dirty="0" err="1">
                <a:hlinkClick r:id="rId2"/>
              </a:rPr>
              <a:t>mosgorzdrav</a:t>
            </a:r>
            <a:r>
              <a:rPr lang="ru-RU" altLang="ru-RU" sz="1200" b="1" i="1" dirty="0">
                <a:hlinkClick r:id="rId2"/>
              </a:rPr>
              <a:t>.</a:t>
            </a:r>
            <a:r>
              <a:rPr lang="en-US" altLang="ru-RU" sz="1200" b="1" i="1" dirty="0" err="1">
                <a:hlinkClick r:id="rId2"/>
              </a:rPr>
              <a:t>ru</a:t>
            </a:r>
            <a:endParaRPr lang="ru-RU" altLang="ru-RU" sz="1200" b="1" i="1" dirty="0"/>
          </a:p>
        </p:txBody>
      </p:sp>
      <p:sp>
        <p:nvSpPr>
          <p:cNvPr id="133125" name="Text Box 5">
            <a:extLst>
              <a:ext uri="{FF2B5EF4-FFF2-40B4-BE49-F238E27FC236}">
                <a16:creationId xmlns:a16="http://schemas.microsoft.com/office/drawing/2014/main" id="{1DEE8D45-5531-42B0-8595-783AFEEE6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03579"/>
            <a:ext cx="9144000" cy="15696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r>
              <a:rPr lang="ru-RU" altLang="ru-RU" sz="2000" b="1" i="1" dirty="0">
                <a:solidFill>
                  <a:srgbClr val="660066"/>
                </a:solidFill>
              </a:rPr>
              <a:t>     При </a:t>
            </a:r>
            <a:r>
              <a:rPr lang="ru-RU" altLang="ru-RU" sz="2000" b="1" i="1" dirty="0" err="1">
                <a:solidFill>
                  <a:srgbClr val="660066"/>
                </a:solidFill>
              </a:rPr>
              <a:t>коморбидности</a:t>
            </a:r>
            <a:r>
              <a:rPr lang="ru-RU" altLang="ru-RU" sz="2000" b="1" i="1" dirty="0">
                <a:solidFill>
                  <a:srgbClr val="660066"/>
                </a:solidFill>
              </a:rPr>
              <a:t> в случае летального исхода, как и в заключительном клиническом диагнозе, при прочих равных условиях, предпочтение имеет и в рубрику «Основное заболевание» в диагнозе выставляется:</a:t>
            </a:r>
            <a:r>
              <a:rPr lang="ru-RU" altLang="ru-RU" b="1" i="1" dirty="0"/>
              <a:t> </a:t>
            </a:r>
            <a:endParaRPr lang="ru-RU" altLang="ru-RU" b="1" dirty="0"/>
          </a:p>
          <a:p>
            <a:r>
              <a:rPr lang="ru-RU" altLang="ru-RU" b="1" dirty="0"/>
              <a:t>    1) нозологическая форма, при летальном исходе имеющая </a:t>
            </a:r>
            <a:r>
              <a:rPr lang="ru-RU" altLang="ru-RU" b="1" dirty="0">
                <a:solidFill>
                  <a:srgbClr val="D60093"/>
                </a:solidFill>
              </a:rPr>
              <a:t>наибольшую вероятность</a:t>
            </a:r>
            <a:r>
              <a:rPr lang="ru-RU" altLang="ru-RU" b="1" dirty="0"/>
              <a:t> быть причиной смерти (танатогенез которой был ведущим),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>
            <a:extLst>
              <a:ext uri="{FF2B5EF4-FFF2-40B4-BE49-F238E27FC236}">
                <a16:creationId xmlns:a16="http://schemas.microsoft.com/office/drawing/2014/main" id="{B9DB0449-29B1-4270-8F38-83C1721C19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9063" y="248655"/>
            <a:ext cx="83338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660066"/>
                </a:solidFill>
              </a:rPr>
              <a:t>Пример заполнения медицинского свидетельства о смерти</a:t>
            </a:r>
          </a:p>
        </p:txBody>
      </p:sp>
      <p:sp>
        <p:nvSpPr>
          <p:cNvPr id="140291" name="Text Box 3">
            <a:extLst>
              <a:ext uri="{FF2B5EF4-FFF2-40B4-BE49-F238E27FC236}">
                <a16:creationId xmlns:a16="http://schemas.microsoft.com/office/drawing/2014/main" id="{C55FBF2E-F0F3-44F1-8E8D-F37BEE04D1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9431" y="1807913"/>
            <a:ext cx="9144000" cy="228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b="1" i="1" dirty="0"/>
              <a:t>                             Медицинское свидетельство о смерти</a:t>
            </a:r>
            <a:endParaRPr lang="ru-RU" altLang="ru-RU" b="1" dirty="0"/>
          </a:p>
          <a:p>
            <a:r>
              <a:rPr lang="ru-RU" altLang="ru-RU" b="1" dirty="0"/>
              <a:t>I.  а)  Левожелудочковая недостаточность (</a:t>
            </a:r>
            <a:r>
              <a:rPr lang="en-US" altLang="ru-RU" b="1" dirty="0"/>
              <a:t>I</a:t>
            </a:r>
            <a:r>
              <a:rPr lang="ru-RU" altLang="ru-RU" b="1" dirty="0"/>
              <a:t>50.1).</a:t>
            </a:r>
          </a:p>
          <a:p>
            <a:r>
              <a:rPr lang="ru-RU" altLang="ru-RU" b="1" dirty="0"/>
              <a:t>     б) Острый трансмуральный инфаркт передней стенки миокарда (</a:t>
            </a:r>
            <a:r>
              <a:rPr lang="ru-RU" altLang="ru-RU" b="1" u="sng" dirty="0"/>
              <a:t>I21.0</a:t>
            </a:r>
            <a:r>
              <a:rPr lang="ru-RU" altLang="ru-RU" b="1" dirty="0"/>
              <a:t>).</a:t>
            </a:r>
          </a:p>
          <a:p>
            <a:r>
              <a:rPr lang="ru-RU" altLang="ru-RU" b="1" dirty="0"/>
              <a:t>     в)  —.</a:t>
            </a:r>
          </a:p>
          <a:p>
            <a:r>
              <a:rPr lang="ru-RU" altLang="ru-RU" b="1" dirty="0"/>
              <a:t>     г)  —. </a:t>
            </a:r>
          </a:p>
          <a:p>
            <a:r>
              <a:rPr lang="ru-RU" altLang="ru-RU" b="1" dirty="0"/>
              <a:t>II. Ишемический инфаркт головного мозга, вызванный тромбозом мозговых артерий (I63.3). </a:t>
            </a:r>
          </a:p>
          <a:p>
            <a:r>
              <a:rPr lang="ru-RU" altLang="ru-RU" b="1" dirty="0"/>
              <a:t>    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EE0A499-00E0-461C-BB7D-67DFE2718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2785" y="4763"/>
            <a:ext cx="4489677" cy="256808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F2832C2-CAA1-49BC-906F-27A5B7D16728}"/>
              </a:ext>
            </a:extLst>
          </p:cNvPr>
          <p:cNvSpPr/>
          <p:nvPr/>
        </p:nvSpPr>
        <p:spPr>
          <a:xfrm>
            <a:off x="166347" y="5117914"/>
            <a:ext cx="118593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0000"/>
                </a:solidFill>
                <a:latin typeface="Noto Serif"/>
              </a:rPr>
              <a:t>«Регионы не должны манипулировать статистикой смертности и "подгонять" показатели. Если такие случаи будут обнаружены, последуют весьма неприятные меры для руководителей регионов»</a:t>
            </a:r>
            <a:r>
              <a:rPr lang="ru-RU" sz="2800" dirty="0">
                <a:solidFill>
                  <a:srgbClr val="000000"/>
                </a:solidFill>
                <a:latin typeface="Noto Serif"/>
              </a:rPr>
              <a:t>. </a:t>
            </a:r>
            <a:endParaRPr lang="ru-RU" sz="28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0E5611-7C15-4F41-8D5F-E6EE8977A269}"/>
              </a:ext>
            </a:extLst>
          </p:cNvPr>
          <p:cNvSpPr/>
          <p:nvPr/>
        </p:nvSpPr>
        <p:spPr>
          <a:xfrm>
            <a:off x="166347" y="189695"/>
            <a:ext cx="749175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u="sng" dirty="0"/>
              <a:t>На заседании президиума Совета при Президенте РФ по </a:t>
            </a:r>
            <a:r>
              <a:rPr lang="ru-RU" sz="2800" i="1" u="sng" dirty="0" err="1"/>
              <a:t>по</a:t>
            </a:r>
            <a:r>
              <a:rPr lang="ru-RU" sz="2800" i="1" u="sng" dirty="0"/>
              <a:t> стратегическому развитию и  нацпроектам</a:t>
            </a:r>
            <a:r>
              <a:rPr lang="ru-RU" sz="2800" i="1" dirty="0"/>
              <a:t> </a:t>
            </a:r>
            <a:r>
              <a:rPr lang="ru-RU" dirty="0"/>
              <a:t>(14 октября 2019 г., Горки, Московская область)</a:t>
            </a:r>
            <a:r>
              <a:rPr lang="ru-RU" sz="2800" i="1" dirty="0"/>
              <a:t> </a:t>
            </a:r>
            <a:r>
              <a:rPr lang="ru-RU" sz="2800" dirty="0"/>
              <a:t>Премьер-министр РФ </a:t>
            </a:r>
            <a:r>
              <a:rPr lang="ru-RU" sz="2800" b="1" dirty="0"/>
              <a:t>Дмитрий Медведев</a:t>
            </a:r>
            <a:r>
              <a:rPr lang="ru-RU" sz="2800" dirty="0"/>
              <a:t> подверг резкой критике практику ряда регионов по искажению данных о смертности населения. Глава правительства предостерег губернаторов от попыток улучшить показатели, указывая вместо кардиологических и онкологических заболеваний иные причины смерти.</a:t>
            </a:r>
          </a:p>
        </p:txBody>
      </p:sp>
    </p:spTree>
    <p:extLst>
      <p:ext uri="{BB962C8B-B14F-4D97-AF65-F5344CB8AC3E}">
        <p14:creationId xmlns:p14="http://schemas.microsoft.com/office/powerpoint/2010/main" val="2762672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6" name="Text Box 4">
            <a:extLst>
              <a:ext uri="{FF2B5EF4-FFF2-40B4-BE49-F238E27FC236}">
                <a16:creationId xmlns:a16="http://schemas.microsoft.com/office/drawing/2014/main" id="{8EF4A26E-972A-4413-B79E-32817D4E3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Российский национальный конгресс кардиологов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Москва,</a:t>
            </a:r>
            <a:r>
              <a:rPr lang="ru-RU" altLang="ru-RU" sz="2400" b="1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i="1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25-28 сентября 2018 г.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ПРИНЯТА (за основу) НОВАЯ КЛАССИФИКАЦИЯ </a:t>
            </a:r>
            <a:r>
              <a:rPr lang="ru-RU" altLang="ru-RU" sz="24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ИБС</a:t>
            </a:r>
            <a:r>
              <a:rPr lang="ru-RU" altLang="ru-RU" sz="20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С УЧЕТОМ МКБ-10-2016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z="2000" b="1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6917" name="Picture 5" descr="IMG_7936">
            <a:extLst>
              <a:ext uri="{FF2B5EF4-FFF2-40B4-BE49-F238E27FC236}">
                <a16:creationId xmlns:a16="http://schemas.microsoft.com/office/drawing/2014/main" id="{34152F95-0A01-4E76-B9EC-F23ABDB57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733" y="1597957"/>
            <a:ext cx="4395787" cy="293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8" name="Picture 6" descr="IMG_7881">
            <a:extLst>
              <a:ext uri="{FF2B5EF4-FFF2-40B4-BE49-F238E27FC236}">
                <a16:creationId xmlns:a16="http://schemas.microsoft.com/office/drawing/2014/main" id="{584FD440-8710-4020-B78B-6BA712158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43805" b="70012"/>
          <a:stretch>
            <a:fillRect/>
          </a:stretch>
        </p:blipFill>
        <p:spPr bwMode="auto">
          <a:xfrm>
            <a:off x="59239" y="1435101"/>
            <a:ext cx="4176712" cy="1909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19" name="Picture 7" descr="?email=ovzair%40mail">
            <a:extLst>
              <a:ext uri="{FF2B5EF4-FFF2-40B4-BE49-F238E27FC236}">
                <a16:creationId xmlns:a16="http://schemas.microsoft.com/office/drawing/2014/main" id="{90F1E12F-34BA-443F-B09D-C3475FAE0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30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9" y="3250983"/>
            <a:ext cx="4176712" cy="143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20" name="Прямоугольник 9">
            <a:extLst>
              <a:ext uri="{FF2B5EF4-FFF2-40B4-BE49-F238E27FC236}">
                <a16:creationId xmlns:a16="http://schemas.microsoft.com/office/drawing/2014/main" id="{F1C4EFF1-2BD8-4A6A-BBCE-E4CF5989C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5013325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>
                <a:solidFill>
                  <a:srgbClr val="800080"/>
                </a:solidFill>
                <a:latin typeface="Calibri" panose="020F0502020204030204" pitchFamily="34" charset="0"/>
              </a:rPr>
              <a:t>РОССИЙСКИЙ НАЦИОНАЛЬНЫЙ КОНГРЕСС ТЕРАПЕВТОВ</a:t>
            </a:r>
            <a:r>
              <a:rPr lang="ru-RU" altLang="ru-RU" sz="2800" b="1">
                <a:solidFill>
                  <a:srgbClr val="0000CC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66921" name="Прямоугольник 8">
            <a:extLst>
              <a:ext uri="{FF2B5EF4-FFF2-40B4-BE49-F238E27FC236}">
                <a16:creationId xmlns:a16="http://schemas.microsoft.com/office/drawing/2014/main" id="{17FA2452-43BF-427B-B404-F5ED7EB3F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6021388"/>
            <a:ext cx="4090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>
                <a:solidFill>
                  <a:srgbClr val="000000"/>
                </a:solidFill>
              </a:rPr>
              <a:t>Москва, 23 ноября 2018 г.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14" name="Text Box 10">
            <a:extLst>
              <a:ext uri="{FF2B5EF4-FFF2-40B4-BE49-F238E27FC236}">
                <a16:creationId xmlns:a16="http://schemas.microsoft.com/office/drawing/2014/main" id="{B62056AF-B153-4EF5-9725-5C0807073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000" b="1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Современная отечественная клиническая классификация ИБС</a:t>
            </a:r>
            <a:r>
              <a:rPr lang="ru-RU" altLang="ru-RU" sz="2000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(принята на национальных конгрессах кардиологов и терапевтов в 2018 г.) </a:t>
            </a:r>
          </a:p>
        </p:txBody>
      </p:sp>
      <p:graphicFrame>
        <p:nvGraphicFramePr>
          <p:cNvPr id="149546" name="Group 42">
            <a:extLst>
              <a:ext uri="{FF2B5EF4-FFF2-40B4-BE49-F238E27FC236}">
                <a16:creationId xmlns:a16="http://schemas.microsoft.com/office/drawing/2014/main" id="{76ADC770-D9E8-481E-A537-E4F641EDD0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8224487"/>
              </p:ext>
            </p:extLst>
          </p:nvPr>
        </p:nvGraphicFramePr>
        <p:xfrm>
          <a:off x="288758" y="1271588"/>
          <a:ext cx="11542295" cy="4846320"/>
        </p:xfrm>
        <a:graphic>
          <a:graphicData uri="http://schemas.openxmlformats.org/drawingml/2006/table">
            <a:tbl>
              <a:tblPr/>
              <a:tblGrid>
                <a:gridCol w="1564423">
                  <a:extLst>
                    <a:ext uri="{9D8B030D-6E8A-4147-A177-3AD203B41FA5}">
                      <a16:colId xmlns:a16="http://schemas.microsoft.com/office/drawing/2014/main" val="3502319646"/>
                    </a:ext>
                  </a:extLst>
                </a:gridCol>
                <a:gridCol w="3658615">
                  <a:extLst>
                    <a:ext uri="{9D8B030D-6E8A-4147-A177-3AD203B41FA5}">
                      <a16:colId xmlns:a16="http://schemas.microsoft.com/office/drawing/2014/main" val="3006816082"/>
                    </a:ext>
                  </a:extLst>
                </a:gridCol>
                <a:gridCol w="5332667">
                  <a:extLst>
                    <a:ext uri="{9D8B030D-6E8A-4147-A177-3AD203B41FA5}">
                      <a16:colId xmlns:a16="http://schemas.microsoft.com/office/drawing/2014/main" val="675480287"/>
                    </a:ext>
                  </a:extLst>
                </a:gridCol>
                <a:gridCol w="986590">
                  <a:extLst>
                    <a:ext uri="{9D8B030D-6E8A-4147-A177-3AD203B41FA5}">
                      <a16:colId xmlns:a16="http://schemas.microsoft.com/office/drawing/2014/main" val="1203625638"/>
                    </a:ext>
                  </a:extLst>
                </a:gridCol>
              </a:tblGrid>
              <a:tr h="139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7000" algn="l"/>
                        </a:tabLst>
                      </a:pPr>
                      <a:r>
                        <a:rPr kumimoji="0" lang="ru-RU" altLang="ru-RU" sz="1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Над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нозоло</a:t>
                      </a: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гические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7000" algn="l"/>
                        </a:tabLst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понятия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7000" algn="l"/>
                        </a:tabLst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Нозологические формы ИБС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7000" algn="l"/>
                        </a:tabLst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Термины для использования в клиническом и патологоанатомическом диагнозах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7000" algn="l"/>
                        </a:tabLst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Коды МКБ-10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32062"/>
                  </a:ext>
                </a:extLst>
              </a:tr>
              <a:tr h="1060450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27000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27000" algn="l"/>
                        </a:tabLst>
                      </a:pP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Острая ИБС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синоним: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острый коронарный синдром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1125" algn="l"/>
                          <a:tab pos="201613" algn="l"/>
                        </a:tabLst>
                      </a:pP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Инфаркт миокарда 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Острый ИМ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Первичный ИМ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Повторный ИМ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(возникший после 28 сут. от начала предыдущего ИМ)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   Рецидивирующий ИМ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(син.: </a:t>
                      </a: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Рецидив ИМ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; возникший до 28 сут. включительно от начала предыдущего ИМ)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I21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.-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I21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.- 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21.- 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6943722"/>
                  </a:ext>
                </a:extLst>
              </a:tr>
              <a:tr h="219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1125" algn="l"/>
                          <a:tab pos="201613" algn="l"/>
                        </a:tabLst>
                      </a:pP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Внезапная коронарная смерть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Внезапная коронарная смерть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24.8 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886039"/>
                  </a:ext>
                </a:extLst>
              </a:tr>
              <a:tr h="7445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1125" algn="l"/>
                          <a:tab pos="201613" algn="l"/>
                        </a:tabLst>
                      </a:pP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Острый коронарный тромбоз без развития ИМ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 (на фоне ТЛТ/ЧКВ, ТЛТ и ЧКВ)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Острый коронарный тромбоз без развития ИМ на фоне ТЛТ (или «на фоне ЧКВ», или «на фоне ТЛТ и ЧКВ»)</a:t>
                      </a: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при летальном исходе и в П-А диагнозе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kumimoji="0" lang="ru-RU" altLang="ru-RU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24.0</a:t>
                      </a:r>
                      <a:endParaRPr kumimoji="0" lang="ru-RU" altLang="ru-RU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907915"/>
                  </a:ext>
                </a:extLst>
              </a:tr>
              <a:tr h="1682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111125" algn="l"/>
                          <a:tab pos="201613" algn="l"/>
                        </a:tabLs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1125" algn="l"/>
                          <a:tab pos="201613" algn="l"/>
                        </a:tabLst>
                      </a:pP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Нестабильная стенокардия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Нестабильная стенокардия</a:t>
                      </a:r>
                      <a:r>
                        <a:rPr kumimoji="0" lang="en-US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конкретный вариант,                                 </a:t>
                      </a:r>
                      <a:r>
                        <a:rPr kumimoji="0" lang="ru-RU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при летальном исходе и в П-А диагнозе</a:t>
                      </a:r>
                      <a:r>
                        <a:rPr kumimoji="0" lang="en-US" altLang="ru-RU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CC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kumimoji="0" lang="ru-RU" altLang="ru-RU" sz="1600" b="1" i="1" u="none" strike="noStrike" cap="none" normalizeH="0" baseline="0">
                        <a:ln>
                          <a:noFill/>
                        </a:ln>
                        <a:solidFill>
                          <a:srgbClr val="CC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I20.0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2569111"/>
                  </a:ext>
                </a:extLst>
              </a:tr>
            </a:tbl>
          </a:graphicData>
        </a:graphic>
      </p:graphicFrame>
      <p:sp>
        <p:nvSpPr>
          <p:cNvPr id="149544" name="Text Box 40">
            <a:extLst>
              <a:ext uri="{FF2B5EF4-FFF2-40B4-BE49-F238E27FC236}">
                <a16:creationId xmlns:a16="http://schemas.microsoft.com/office/drawing/2014/main" id="{1B13EE39-50A0-4CFD-8C27-043B36C3B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4114" y="692150"/>
            <a:ext cx="727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Острые формы ИБС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1" name="Text Box 3">
            <a:extLst>
              <a:ext uri="{FF2B5EF4-FFF2-40B4-BE49-F238E27FC236}">
                <a16:creationId xmlns:a16="http://schemas.microsoft.com/office/drawing/2014/main" id="{2D472003-E006-40EC-A0AA-A2404B583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5889"/>
            <a:ext cx="9144000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 dirty="0"/>
              <a:t>       </a:t>
            </a:r>
            <a:r>
              <a:rPr lang="ru-RU" altLang="ru-RU" sz="2000" b="1" dirty="0">
                <a:solidFill>
                  <a:srgbClr val="800080"/>
                </a:solidFill>
              </a:rPr>
              <a:t>Стенокардия </a:t>
            </a:r>
            <a:r>
              <a:rPr lang="ru-RU" altLang="ru-RU" sz="2000" b="1" dirty="0"/>
              <a:t>— группа выделяемых клинически нозологических единиц, включенных в МКБ‑10 (</a:t>
            </a:r>
            <a:r>
              <a:rPr lang="en-US" altLang="ru-RU" sz="2000" b="1" dirty="0"/>
              <a:t>I</a:t>
            </a:r>
            <a:r>
              <a:rPr lang="ru-RU" altLang="ru-RU" sz="2000" b="1" dirty="0"/>
              <a:t>20.0—</a:t>
            </a:r>
            <a:r>
              <a:rPr lang="en-US" altLang="ru-RU" sz="2000" b="1" dirty="0"/>
              <a:t>I</a:t>
            </a:r>
            <a:r>
              <a:rPr lang="ru-RU" altLang="ru-RU" sz="2000" b="1" dirty="0"/>
              <a:t>20.9). Ее морфологическим субстратом могут быть разнообразные острые и хронические изменения миокарда. </a:t>
            </a:r>
            <a:r>
              <a:rPr lang="ru-RU" altLang="ru-RU" sz="2000" b="1" dirty="0">
                <a:solidFill>
                  <a:srgbClr val="A50021"/>
                </a:solidFill>
              </a:rPr>
              <a:t>В посмертных заключительном клиническом, патологоанатомическом и судебно-медицинском диагнозах как основное заболевание (первоначальная причина смерти) не употребляется</a:t>
            </a:r>
            <a:r>
              <a:rPr lang="ru-RU" altLang="ru-RU" sz="2000" b="1" dirty="0"/>
              <a:t> </a:t>
            </a:r>
          </a:p>
          <a:p>
            <a:pPr>
              <a:spcBef>
                <a:spcPct val="50000"/>
              </a:spcBef>
            </a:pPr>
            <a:r>
              <a:rPr lang="ru-RU" altLang="ru-RU" sz="2000" b="1" dirty="0" err="1">
                <a:solidFill>
                  <a:srgbClr val="800080"/>
                </a:solidFill>
              </a:rPr>
              <a:t>Безболевая</a:t>
            </a:r>
            <a:r>
              <a:rPr lang="ru-RU" altLang="ru-RU" sz="2000" b="1" dirty="0">
                <a:solidFill>
                  <a:srgbClr val="800080"/>
                </a:solidFill>
              </a:rPr>
              <a:t> ишемия миокарда</a:t>
            </a:r>
            <a:r>
              <a:rPr lang="ru-RU" altLang="ru-RU" sz="2000" b="1" dirty="0"/>
              <a:t> (бессимптомная ишемия, код </a:t>
            </a:r>
            <a:r>
              <a:rPr lang="en-US" altLang="ru-RU" sz="2000" b="1" dirty="0"/>
              <a:t>I</a:t>
            </a:r>
            <a:r>
              <a:rPr lang="ru-RU" altLang="ru-RU" sz="2000" b="1" dirty="0"/>
              <a:t>25.6) диагностируется у больного при выявлении на ЭКГ эпизодов ишемии миокарда, но при отсутствии приступов стенокардии. Как и стенокардия, </a:t>
            </a:r>
            <a:r>
              <a:rPr lang="ru-RU" altLang="ru-RU" sz="2000" b="1" dirty="0" err="1"/>
              <a:t>безболевая</a:t>
            </a:r>
            <a:r>
              <a:rPr lang="ru-RU" altLang="ru-RU" sz="2000" b="1" dirty="0"/>
              <a:t> ишемия миокарда </a:t>
            </a:r>
            <a:r>
              <a:rPr lang="ru-RU" altLang="ru-RU" sz="2000" b="1" dirty="0">
                <a:solidFill>
                  <a:srgbClr val="A50021"/>
                </a:solidFill>
              </a:rPr>
              <a:t>не может фигурировать в посмертном заключительном клиническом диагнозе, патологоанатомическом или судебно-медицинском  диагнозах</a:t>
            </a:r>
            <a:r>
              <a:rPr lang="ru-RU" altLang="ru-RU" sz="2000" b="1" dirty="0"/>
              <a:t>  </a:t>
            </a:r>
          </a:p>
        </p:txBody>
      </p:sp>
      <p:sp>
        <p:nvSpPr>
          <p:cNvPr id="155652" name="Text Box 4">
            <a:extLst>
              <a:ext uri="{FF2B5EF4-FFF2-40B4-BE49-F238E27FC236}">
                <a16:creationId xmlns:a16="http://schemas.microsoft.com/office/drawing/2014/main" id="{2EB457E3-83B1-486B-9587-502F9C94D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843588"/>
            <a:ext cx="9144000" cy="1014412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200" i="1"/>
              <a:t>Формулировка патологоанатомического диагноза. Клинические рекомендации Российского общества патологоанатомов». Под ред. Г.А.Франка, О.В.Зайратьянца, П.Г.Малькова, Л.В.Кактурского. М.: «Практическая медицина», 2016; Правила формулировки патологоанатомического диагноза, выбора и кодирования по МКБ-10 причин смерти. Методические рекомендации ДЗМ №№ 45-56. О.В.Зайратьянц, Е.Ю.Васильева, Л.М.Михалева, А.С.Оленев, С.Н.Черкасов, А.Л.Черняев, Н.А.Шамалов, А.В.Шпектор. М.; ДЗМ, 2019. </a:t>
            </a:r>
            <a:r>
              <a:rPr lang="en-US" altLang="ru-RU" sz="1200" i="1">
                <a:hlinkClick r:id="rId2"/>
              </a:rPr>
              <a:t>www</a:t>
            </a:r>
            <a:r>
              <a:rPr lang="ru-RU" altLang="ru-RU" sz="1200" i="1">
                <a:hlinkClick r:id="rId2"/>
              </a:rPr>
              <a:t>.</a:t>
            </a:r>
            <a:r>
              <a:rPr lang="en-US" altLang="ru-RU" sz="1200" i="1">
                <a:hlinkClick r:id="rId2"/>
              </a:rPr>
              <a:t>mosgorzdrav</a:t>
            </a:r>
            <a:r>
              <a:rPr lang="ru-RU" altLang="ru-RU" sz="1200" i="1">
                <a:hlinkClick r:id="rId2"/>
              </a:rPr>
              <a:t>.</a:t>
            </a:r>
            <a:r>
              <a:rPr lang="en-US" altLang="ru-RU" sz="1200" i="1">
                <a:hlinkClick r:id="rId2"/>
              </a:rPr>
              <a:t>ru</a:t>
            </a:r>
            <a:endParaRPr lang="ru-RU" altLang="ru-RU" sz="1200" i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80" name="Text Box 8">
            <a:extLst>
              <a:ext uri="{FF2B5EF4-FFF2-40B4-BE49-F238E27FC236}">
                <a16:creationId xmlns:a16="http://schemas.microsoft.com/office/drawing/2014/main" id="{61660CA9-9343-46A2-8BE6-771F9A954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93310"/>
            <a:ext cx="10058399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800080"/>
                </a:solidFill>
              </a:rPr>
              <a:t>Острый коронарный синдром</a:t>
            </a:r>
          </a:p>
          <a:p>
            <a:pPr algn="ctr"/>
            <a:r>
              <a:rPr lang="ru-RU" altLang="ru-RU" sz="2000" b="1" dirty="0">
                <a:solidFill>
                  <a:srgbClr val="A50021"/>
                </a:solidFill>
              </a:rPr>
              <a:t>Термин предложен </a:t>
            </a:r>
            <a:r>
              <a:rPr lang="en-US" altLang="ru-RU" sz="2000" b="1" dirty="0" err="1">
                <a:solidFill>
                  <a:srgbClr val="A50021"/>
                </a:solidFill>
              </a:rPr>
              <a:t>V.Fuster</a:t>
            </a:r>
            <a:r>
              <a:rPr lang="ru-RU" altLang="ru-RU" sz="2000" b="1" dirty="0">
                <a:solidFill>
                  <a:srgbClr val="A50021"/>
                </a:solidFill>
              </a:rPr>
              <a:t> и </a:t>
            </a:r>
            <a:r>
              <a:rPr lang="ru-RU" altLang="ru-RU" sz="2000" b="1" dirty="0" err="1">
                <a:solidFill>
                  <a:srgbClr val="A50021"/>
                </a:solidFill>
              </a:rPr>
              <a:t>соавт</a:t>
            </a:r>
            <a:r>
              <a:rPr lang="ru-RU" altLang="ru-RU" sz="2000" b="1" dirty="0">
                <a:solidFill>
                  <a:srgbClr val="A50021"/>
                </a:solidFill>
              </a:rPr>
              <a:t>. (1985)</a:t>
            </a:r>
            <a:endParaRPr lang="ru-RU" altLang="ru-RU" sz="2000" b="1" i="1" dirty="0">
              <a:solidFill>
                <a:srgbClr val="A50021"/>
              </a:solidFill>
            </a:endParaRPr>
          </a:p>
          <a:p>
            <a:r>
              <a:rPr lang="ru-RU" altLang="ru-RU" i="1" dirty="0"/>
              <a:t>      </a:t>
            </a:r>
            <a:r>
              <a:rPr lang="ru-RU" altLang="ru-RU" b="1" dirty="0">
                <a:solidFill>
                  <a:srgbClr val="800080"/>
                </a:solidFill>
              </a:rPr>
              <a:t>ОКС </a:t>
            </a:r>
            <a:r>
              <a:rPr lang="ru-RU" altLang="ru-RU" b="1" dirty="0"/>
              <a:t>– это групповое клиническое понятие в составе ИБС, которое объединяет различные проявления острой ишемии миокарда, обусловленные осложненной, чаще нестабильной атеросклеротической бляшкой коронарной артерии сердца</a:t>
            </a:r>
            <a:r>
              <a:rPr lang="ru-RU" altLang="ru-RU" dirty="0"/>
              <a:t> </a:t>
            </a:r>
          </a:p>
          <a:p>
            <a:r>
              <a:rPr lang="ru-RU" altLang="ru-RU" dirty="0"/>
              <a:t>      Введение в практику понятия ОКС привело к исключению из употребления термина «острая коронарная недостаточность», который пока фигурирует в МКБ-10 в группе «прочие острые формы ИБС» с общим кодом </a:t>
            </a:r>
            <a:r>
              <a:rPr lang="en-US" altLang="ru-RU" dirty="0"/>
              <a:t>I</a:t>
            </a:r>
            <a:r>
              <a:rPr lang="ru-RU" altLang="ru-RU" dirty="0"/>
              <a:t>24.8. Такие термины, как «предынфарктное состояние» и «острая коронарная недостаточность» в диагнозе не используются </a:t>
            </a:r>
          </a:p>
        </p:txBody>
      </p:sp>
      <p:sp>
        <p:nvSpPr>
          <p:cNvPr id="156681" name="Text Box 9">
            <a:extLst>
              <a:ext uri="{FF2B5EF4-FFF2-40B4-BE49-F238E27FC236}">
                <a16:creationId xmlns:a16="http://schemas.microsoft.com/office/drawing/2014/main" id="{751DCCDC-7728-4F03-8E1B-54E0D3DDA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5526" y="3500439"/>
            <a:ext cx="5832475" cy="174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A50021"/>
              </a:buClr>
              <a:buSzPct val="165000"/>
              <a:buFontTx/>
              <a:buChar char="•"/>
            </a:pPr>
            <a:r>
              <a:rPr lang="ru-RU" altLang="ru-RU" b="1" dirty="0"/>
              <a:t> Нестабильная стенокардия</a:t>
            </a:r>
          </a:p>
          <a:p>
            <a:pPr>
              <a:spcBef>
                <a:spcPct val="50000"/>
              </a:spcBef>
              <a:buClr>
                <a:srgbClr val="A50021"/>
              </a:buClr>
              <a:buSzPct val="165000"/>
              <a:buFontTx/>
              <a:buChar char="•"/>
            </a:pPr>
            <a:r>
              <a:rPr lang="ru-RU" altLang="ru-RU" b="1" dirty="0"/>
              <a:t> Инфаркт миокарда без подъема сегмента </a:t>
            </a:r>
            <a:r>
              <a:rPr lang="en-US" altLang="ru-RU" b="1" dirty="0"/>
              <a:t>ST</a:t>
            </a:r>
            <a:r>
              <a:rPr lang="ru-RU" altLang="ru-RU" b="1" dirty="0"/>
              <a:t> </a:t>
            </a:r>
            <a:r>
              <a:rPr lang="en-US" altLang="ru-RU" b="1" dirty="0"/>
              <a:t>–</a:t>
            </a:r>
            <a:r>
              <a:rPr lang="ru-RU" altLang="ru-RU" b="1" dirty="0"/>
              <a:t> </a:t>
            </a:r>
            <a:r>
              <a:rPr lang="en-US" altLang="ru-RU" b="1" dirty="0"/>
              <a:t>NSTEMI</a:t>
            </a:r>
            <a:r>
              <a:rPr lang="ru-RU" altLang="ru-RU" b="1" dirty="0"/>
              <a:t> </a:t>
            </a:r>
            <a:r>
              <a:rPr lang="en-US" altLang="ru-RU" b="1" dirty="0"/>
              <a:t>(</a:t>
            </a:r>
            <a:r>
              <a:rPr lang="ru-RU" altLang="ru-RU" b="1" dirty="0"/>
              <a:t>чаще субэндокардиальный</a:t>
            </a:r>
            <a:r>
              <a:rPr lang="en-US" altLang="ru-RU" b="1" dirty="0"/>
              <a:t>)</a:t>
            </a:r>
            <a:endParaRPr lang="ru-RU" altLang="ru-RU" b="1" dirty="0"/>
          </a:p>
          <a:p>
            <a:pPr>
              <a:spcBef>
                <a:spcPct val="50000"/>
              </a:spcBef>
              <a:buClr>
                <a:srgbClr val="A50021"/>
              </a:buClr>
              <a:buSzPct val="165000"/>
              <a:buFontTx/>
              <a:buChar char="•"/>
            </a:pPr>
            <a:r>
              <a:rPr lang="en-US" altLang="ru-RU" b="1" dirty="0"/>
              <a:t> </a:t>
            </a:r>
            <a:r>
              <a:rPr lang="ru-RU" altLang="ru-RU" b="1" dirty="0"/>
              <a:t> Инфаркт миокарда с подъемом сегмента </a:t>
            </a:r>
            <a:r>
              <a:rPr lang="en-US" altLang="ru-RU" b="1" dirty="0"/>
              <a:t>ST –</a:t>
            </a:r>
            <a:r>
              <a:rPr lang="ru-RU" altLang="ru-RU" b="1" dirty="0"/>
              <a:t>   </a:t>
            </a:r>
            <a:r>
              <a:rPr lang="en-US" altLang="ru-RU" b="1" dirty="0"/>
              <a:t>STEMI</a:t>
            </a:r>
            <a:r>
              <a:rPr lang="ru-RU" altLang="ru-RU" b="1" dirty="0"/>
              <a:t> (чаще трансмуральный)</a:t>
            </a:r>
          </a:p>
        </p:txBody>
      </p:sp>
      <p:sp>
        <p:nvSpPr>
          <p:cNvPr id="156682" name="Text Box 10">
            <a:extLst>
              <a:ext uri="{FF2B5EF4-FFF2-40B4-BE49-F238E27FC236}">
                <a16:creationId xmlns:a16="http://schemas.microsoft.com/office/drawing/2014/main" id="{C413F1E1-6D92-4ACE-B963-602DC8EC83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590" y="6295358"/>
            <a:ext cx="10980820" cy="369332"/>
          </a:xfrm>
          <a:prstGeom prst="rect">
            <a:avLst/>
          </a:prstGeom>
          <a:solidFill>
            <a:srgbClr val="FFFFCC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b="1" dirty="0"/>
              <a:t>Острый коронарный синдром – не нозологическая форма и не может быть указан в диагнозе</a:t>
            </a:r>
          </a:p>
        </p:txBody>
      </p:sp>
      <p:graphicFrame>
        <p:nvGraphicFramePr>
          <p:cNvPr id="156683" name="Object 11">
            <a:extLst>
              <a:ext uri="{FF2B5EF4-FFF2-40B4-BE49-F238E27FC236}">
                <a16:creationId xmlns:a16="http://schemas.microsoft.com/office/drawing/2014/main" id="{9279BDF3-DCA9-4DCE-84D6-817CB75689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47851" y="3429000"/>
          <a:ext cx="1368425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Слайд" r:id="rId3" imgW="4572000" imgH="3429000" progId="PowerPoint.Slide.8">
                  <p:embed/>
                </p:oleObj>
              </mc:Choice>
              <mc:Fallback>
                <p:oleObj name="Слайд" r:id="rId3" imgW="4572000" imgH="3429000" progId="PowerPoint.Slide.8">
                  <p:embed/>
                  <p:pic>
                    <p:nvPicPr>
                      <p:cNvPr id="156683" name="Object 11">
                        <a:extLst>
                          <a:ext uri="{FF2B5EF4-FFF2-40B4-BE49-F238E27FC236}">
                            <a16:creationId xmlns:a16="http://schemas.microsoft.com/office/drawing/2014/main" id="{9279BDF3-DCA9-4DCE-84D6-817CB75689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7851" y="3429000"/>
                        <a:ext cx="1368425" cy="10731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66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6684" name="Picture 2">
            <a:extLst>
              <a:ext uri="{FF2B5EF4-FFF2-40B4-BE49-F238E27FC236}">
                <a16:creationId xmlns:a16="http://schemas.microsoft.com/office/drawing/2014/main" id="{87983C70-F0B6-4B46-BB94-AF33BAEDC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652964"/>
            <a:ext cx="1379538" cy="12160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85" name="Text Box 13">
            <a:extLst>
              <a:ext uri="{FF2B5EF4-FFF2-40B4-BE49-F238E27FC236}">
                <a16:creationId xmlns:a16="http://schemas.microsoft.com/office/drawing/2014/main" id="{9232F530-27AB-4A8A-AEC5-AAD97EC56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5373689"/>
            <a:ext cx="579596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rgbClr val="CC0099"/>
              </a:buClr>
              <a:buSzPct val="155000"/>
              <a:buFont typeface="Wingdings" panose="05000000000000000000" pitchFamily="2" charset="2"/>
              <a:buNone/>
            </a:pPr>
            <a:r>
              <a:rPr lang="en-US" altLang="ru-RU" sz="2000" b="1"/>
              <a:t>±</a:t>
            </a:r>
            <a:r>
              <a:rPr lang="ru-RU" altLang="ru-RU" sz="2000" b="1"/>
              <a:t> Острая /внезапная/ коронарная /сердечная/ смерть</a:t>
            </a:r>
            <a:endParaRPr lang="ru-RU" altLang="ru-RU" sz="2000"/>
          </a:p>
        </p:txBody>
      </p:sp>
      <p:pic>
        <p:nvPicPr>
          <p:cNvPr id="156686" name="Picture 14">
            <a:extLst>
              <a:ext uri="{FF2B5EF4-FFF2-40B4-BE49-F238E27FC236}">
                <a16:creationId xmlns:a16="http://schemas.microsoft.com/office/drawing/2014/main" id="{1F2110C7-69C8-4DAD-A53D-8946844D2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6" t="23462" r="14832" b="46443"/>
          <a:stretch>
            <a:fillRect/>
          </a:stretch>
        </p:blipFill>
        <p:spPr bwMode="auto">
          <a:xfrm>
            <a:off x="3287714" y="3429000"/>
            <a:ext cx="1266825" cy="1062038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6687" name="Picture 15">
            <a:extLst>
              <a:ext uri="{FF2B5EF4-FFF2-40B4-BE49-F238E27FC236}">
                <a16:creationId xmlns:a16="http://schemas.microsoft.com/office/drawing/2014/main" id="{A72E6D5B-228B-4540-880D-1782536EC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6" t="20956" r="61055" b="46693"/>
          <a:stretch>
            <a:fillRect/>
          </a:stretch>
        </p:blipFill>
        <p:spPr bwMode="auto">
          <a:xfrm>
            <a:off x="3282951" y="4657726"/>
            <a:ext cx="1266825" cy="1216025"/>
          </a:xfrm>
          <a:prstGeom prst="rect">
            <a:avLst/>
          </a:prstGeom>
          <a:noFill/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8" name="Text Box 28">
            <a:extLst>
              <a:ext uri="{FF2B5EF4-FFF2-40B4-BE49-F238E27FC236}">
                <a16:creationId xmlns:a16="http://schemas.microsoft.com/office/drawing/2014/main" id="{6AF8D9C6-9E27-4E70-BCA5-D98995EF7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758" y="332457"/>
            <a:ext cx="10090484" cy="5847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dirty="0"/>
              <a:t>           </a:t>
            </a:r>
            <a:r>
              <a:rPr lang="ru-RU" altLang="ru-RU" b="1" dirty="0">
                <a:solidFill>
                  <a:srgbClr val="800080"/>
                </a:solidFill>
              </a:rPr>
              <a:t>Инфаркт миокарда (ИМ)</a:t>
            </a:r>
            <a:r>
              <a:rPr lang="ru-RU" altLang="ru-RU" b="1" dirty="0"/>
              <a:t> – это </a:t>
            </a:r>
            <a:r>
              <a:rPr lang="ru-RU" altLang="ru-RU" b="1" dirty="0" err="1"/>
              <a:t>коронарогенный</a:t>
            </a:r>
            <a:r>
              <a:rPr lang="ru-RU" altLang="ru-RU" b="1" dirty="0"/>
              <a:t> (ишемический) некроз миокарда, который может быть как нозологической формой в составе ИБС, так и проявлением или осложнением различных заболеваний или травм, сопровождающихся нарушениями коронарной перфузии (</a:t>
            </a:r>
            <a:r>
              <a:rPr lang="ru-RU" altLang="ru-RU" b="1" dirty="0" err="1"/>
              <a:t>коронарииты</a:t>
            </a:r>
            <a:r>
              <a:rPr lang="ru-RU" altLang="ru-RU" b="1" dirty="0"/>
              <a:t>, тромбозы и тромбоэмболии коронарных артерий, их аномалии развития, </a:t>
            </a:r>
            <a:r>
              <a:rPr lang="ru-RU" altLang="ru-RU" b="1" dirty="0" err="1"/>
              <a:t>диссекция</a:t>
            </a:r>
            <a:r>
              <a:rPr lang="ru-RU" altLang="ru-RU" b="1" dirty="0"/>
              <a:t> и т.д.)</a:t>
            </a:r>
            <a:r>
              <a:rPr lang="ru-RU" altLang="ru-RU" dirty="0"/>
              <a:t> </a:t>
            </a:r>
          </a:p>
          <a:p>
            <a:r>
              <a:rPr lang="ru-RU" altLang="ru-RU" sz="1600" dirty="0"/>
              <a:t>          Современные дефиниция, критерии клинической диагностики и классификация ИМ, получившие название «</a:t>
            </a:r>
            <a:r>
              <a:rPr lang="ru-RU" altLang="ru-RU" sz="1600" b="1" i="1" dirty="0"/>
              <a:t>4-е Универсальное международное определение ИМ</a:t>
            </a:r>
            <a:r>
              <a:rPr lang="ru-RU" altLang="ru-RU" sz="1600" dirty="0"/>
              <a:t>» явились результатом очередного международного консенсуса (2018).</a:t>
            </a:r>
            <a:r>
              <a:rPr lang="ru-RU" altLang="ru-RU" dirty="0"/>
              <a:t> </a:t>
            </a:r>
          </a:p>
          <a:p>
            <a:r>
              <a:rPr lang="ru-RU" altLang="ru-RU" dirty="0"/>
              <a:t>        </a:t>
            </a:r>
            <a:r>
              <a:rPr lang="ru-RU" altLang="ru-RU" b="1" dirty="0">
                <a:solidFill>
                  <a:srgbClr val="A50021"/>
                </a:solidFill>
              </a:rPr>
              <a:t>Острым считается ИМ</a:t>
            </a:r>
            <a:r>
              <a:rPr lang="ru-RU" altLang="ru-RU" dirty="0"/>
              <a:t> давностью 28 </a:t>
            </a:r>
            <a:r>
              <a:rPr lang="ru-RU" altLang="ru-RU" dirty="0" err="1"/>
              <a:t>сут</a:t>
            </a:r>
            <a:r>
              <a:rPr lang="ru-RU" altLang="ru-RU" dirty="0"/>
              <a:t>. и менее. </a:t>
            </a:r>
          </a:p>
          <a:p>
            <a:r>
              <a:rPr lang="ru-RU" altLang="ru-RU" dirty="0"/>
              <a:t>        </a:t>
            </a:r>
            <a:r>
              <a:rPr lang="ru-RU" altLang="ru-RU" b="1" dirty="0">
                <a:solidFill>
                  <a:srgbClr val="A50021"/>
                </a:solidFill>
              </a:rPr>
              <a:t>Рецидивирующим в отечественной практике называют ИМ</a:t>
            </a:r>
            <a:r>
              <a:rPr lang="ru-RU" altLang="ru-RU" dirty="0"/>
              <a:t> при повторении ишемического приступа более, чем через 3 </a:t>
            </a:r>
            <a:r>
              <a:rPr lang="ru-RU" altLang="ru-RU" dirty="0" err="1"/>
              <a:t>сут</a:t>
            </a:r>
            <a:r>
              <a:rPr lang="ru-RU" altLang="ru-RU" dirty="0"/>
              <a:t>. и менее, чем через 28 </a:t>
            </a:r>
            <a:r>
              <a:rPr lang="ru-RU" altLang="ru-RU" dirty="0" err="1"/>
              <a:t>сут</a:t>
            </a:r>
            <a:r>
              <a:rPr lang="ru-RU" altLang="ru-RU" dirty="0"/>
              <a:t>. после предыдущего. За рубежом, любой ИМ, развившийся в пределах 28 суток после первого, называют повторным (термин «рецидивирующий» не применяется)  </a:t>
            </a:r>
          </a:p>
          <a:p>
            <a:r>
              <a:rPr lang="ru-RU" altLang="ru-RU" dirty="0"/>
              <a:t>        </a:t>
            </a:r>
            <a:r>
              <a:rPr lang="ru-RU" altLang="ru-RU" b="1" dirty="0">
                <a:solidFill>
                  <a:srgbClr val="A50021"/>
                </a:solidFill>
              </a:rPr>
              <a:t>Повторным (острым повторным) в отечественной практике </a:t>
            </a:r>
            <a:r>
              <a:rPr lang="ru-RU" altLang="ru-RU" dirty="0">
                <a:solidFill>
                  <a:srgbClr val="A50021"/>
                </a:solidFill>
              </a:rPr>
              <a:t>признается </a:t>
            </a:r>
            <a:r>
              <a:rPr lang="ru-RU" altLang="ru-RU" b="1" dirty="0">
                <a:solidFill>
                  <a:srgbClr val="A50021"/>
                </a:solidFill>
              </a:rPr>
              <a:t>ИМ</a:t>
            </a:r>
            <a:r>
              <a:rPr lang="ru-RU" altLang="ru-RU" dirty="0"/>
              <a:t> при его развитии через 28 </a:t>
            </a:r>
            <a:r>
              <a:rPr lang="ru-RU" altLang="ru-RU" dirty="0" err="1"/>
              <a:t>сут</a:t>
            </a:r>
            <a:r>
              <a:rPr lang="ru-RU" altLang="ru-RU" dirty="0"/>
              <a:t>. после первичного. За рубежом любой ИМ, развившийся, более, чем через 28 суток после первичного, называют «острым» (неважно, какой он, - второй, третий и т.д.). </a:t>
            </a:r>
          </a:p>
          <a:p>
            <a:r>
              <a:rPr lang="ru-RU" altLang="ru-RU" dirty="0"/>
              <a:t>          </a:t>
            </a:r>
            <a:r>
              <a:rPr lang="ru-RU" altLang="ru-RU" b="1" dirty="0">
                <a:solidFill>
                  <a:srgbClr val="A50021"/>
                </a:solidFill>
              </a:rPr>
              <a:t>При летальном исходе от любого ИМ (острого, рецидивирующего, повторного), независимо от отечественных или зарубежных его дефиниций, используют только коды </a:t>
            </a:r>
            <a:r>
              <a:rPr lang="en-US" altLang="ru-RU" b="1" dirty="0">
                <a:solidFill>
                  <a:srgbClr val="A50021"/>
                </a:solidFill>
              </a:rPr>
              <a:t>I</a:t>
            </a:r>
            <a:r>
              <a:rPr lang="ru-RU" altLang="ru-RU" b="1" dirty="0">
                <a:solidFill>
                  <a:srgbClr val="A50021"/>
                </a:solidFill>
              </a:rPr>
              <a:t>21.-.</a:t>
            </a:r>
            <a:r>
              <a:rPr lang="ru-RU" altLang="ru-RU" dirty="0"/>
              <a:t>  В этапных клинических диагнозах (но не посмертных, заключительных) для рецидивирующего ИМ используют коды </a:t>
            </a:r>
            <a:r>
              <a:rPr lang="en-US" altLang="ru-RU" dirty="0"/>
              <a:t>I</a:t>
            </a:r>
            <a:r>
              <a:rPr lang="ru-RU" altLang="ru-RU" dirty="0"/>
              <a:t>22.-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6" name="Text Box 8">
            <a:extLst>
              <a:ext uri="{FF2B5EF4-FFF2-40B4-BE49-F238E27FC236}">
                <a16:creationId xmlns:a16="http://schemas.microsoft.com/office/drawing/2014/main" id="{823F4A4C-5BE1-4A2F-B4C5-242C9B96F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821" y="188914"/>
            <a:ext cx="1001829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b="1" dirty="0"/>
              <a:t>       Рекомендуется выделять только </a:t>
            </a:r>
            <a:r>
              <a:rPr lang="ru-RU" altLang="ru-RU" b="1" dirty="0">
                <a:solidFill>
                  <a:srgbClr val="A50021"/>
                </a:solidFill>
              </a:rPr>
              <a:t>субэндокардиальный</a:t>
            </a:r>
            <a:r>
              <a:rPr lang="ru-RU" altLang="ru-RU" b="1" dirty="0"/>
              <a:t> (при поражении менее 50% толщины стенки сердца со стороны его полости) и </a:t>
            </a:r>
            <a:r>
              <a:rPr lang="ru-RU" altLang="ru-RU" b="1" dirty="0">
                <a:solidFill>
                  <a:srgbClr val="A50021"/>
                </a:solidFill>
              </a:rPr>
              <a:t>трансмуральный ИМ</a:t>
            </a:r>
            <a:r>
              <a:rPr lang="ru-RU" altLang="ru-RU" b="1" dirty="0"/>
              <a:t>, т.к. это более, хотя и не всегда,  соответствует его клиническим проявлениям (</a:t>
            </a:r>
            <a:r>
              <a:rPr lang="en-US" altLang="ru-RU" b="1" dirty="0"/>
              <a:t>NSTEMI</a:t>
            </a:r>
            <a:r>
              <a:rPr lang="ru-RU" altLang="ru-RU" b="1" dirty="0"/>
              <a:t> и </a:t>
            </a:r>
            <a:r>
              <a:rPr lang="en-US" altLang="ru-RU" b="1" dirty="0"/>
              <a:t>STEMI</a:t>
            </a:r>
            <a:r>
              <a:rPr lang="ru-RU" altLang="ru-RU" b="1" dirty="0"/>
              <a:t>). </a:t>
            </a:r>
          </a:p>
        </p:txBody>
      </p:sp>
      <p:sp>
        <p:nvSpPr>
          <p:cNvPr id="94217" name="Text Box 9">
            <a:extLst>
              <a:ext uri="{FF2B5EF4-FFF2-40B4-BE49-F238E27FC236}">
                <a16:creationId xmlns:a16="http://schemas.microsoft.com/office/drawing/2014/main" id="{9A7C2BFB-7324-421F-A67B-407B7FEB9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821" y="1557339"/>
            <a:ext cx="10018295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ru-RU" altLang="ru-RU" b="1" dirty="0"/>
              <a:t>      Рекомендуется в диагнозе либо использовать только термины </a:t>
            </a:r>
            <a:r>
              <a:rPr lang="ru-RU" altLang="ru-RU" b="1" dirty="0">
                <a:solidFill>
                  <a:srgbClr val="A50021"/>
                </a:solidFill>
              </a:rPr>
              <a:t>мелкоочаговый и крупноочаговый ИМ</a:t>
            </a:r>
            <a:r>
              <a:rPr lang="ru-RU" altLang="ru-RU" b="1" dirty="0"/>
              <a:t>, либо просто указывать в скобках размеры ИМ, т.к. макроскопическое определение его размеров достаточно условно, а фокальные некрозы миокарда по «4-у Универсальному международному определению ИМ» более соответствуют клиническому понятию «повреждение миокарда».   </a:t>
            </a:r>
          </a:p>
          <a:p>
            <a:pPr>
              <a:spcAft>
                <a:spcPts val="1200"/>
              </a:spcAft>
            </a:pPr>
            <a:r>
              <a:rPr lang="ru-RU" altLang="ru-RU" b="1" dirty="0"/>
              <a:t>        </a:t>
            </a:r>
            <a:endParaRPr lang="en-US" altLang="ru-RU" b="1"/>
          </a:p>
          <a:p>
            <a:pPr>
              <a:spcAft>
                <a:spcPts val="1200"/>
              </a:spcAft>
            </a:pPr>
            <a:r>
              <a:rPr lang="ru-RU" altLang="ru-RU" b="1"/>
              <a:t>       </a:t>
            </a:r>
            <a:r>
              <a:rPr lang="ru-RU" altLang="ru-RU" b="1" dirty="0"/>
              <a:t>Классификация ИМ включает 5 его типов. Типы ИМ целесообразно указывать в диагнозе, хотя они не имеют специальных кодов в МКБ-10 </a:t>
            </a:r>
          </a:p>
        </p:txBody>
      </p:sp>
      <p:sp>
        <p:nvSpPr>
          <p:cNvPr id="94218" name="Text Box 10">
            <a:extLst>
              <a:ext uri="{FF2B5EF4-FFF2-40B4-BE49-F238E27FC236}">
                <a16:creationId xmlns:a16="http://schemas.microsoft.com/office/drawing/2014/main" id="{BCFCB278-F70F-4192-BE19-8F23EF4F5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843588"/>
            <a:ext cx="9144000" cy="1014412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200" i="1"/>
              <a:t>Формулировка патологоанатомического диагноза. Клинические рекомендации Российского общества патологоанатомов». Под ред. Г.А.Франка, О.В.Зайратьянца, П.Г.Малькова, Л.В.Кактурского. М.: «Практическая медицина», 2016; Правила формулировки патологоанатомического диагноза, выбора и кодирования по МКБ-10 причин смерти. Методические рекомендации ДЗМ №№ 45-56. О.В.Зайратьянц, Е.Ю.Васильева, Л.М.Михалева, А.С.Оленев, С.Н.Черкасов, А.Л.Черняев, Н.А.Шамалов, А.В.Шпектор. М.; ДЗМ, 2019. </a:t>
            </a:r>
            <a:r>
              <a:rPr lang="en-US" altLang="ru-RU" sz="1200" i="1">
                <a:hlinkClick r:id="rId2"/>
              </a:rPr>
              <a:t>www</a:t>
            </a:r>
            <a:r>
              <a:rPr lang="ru-RU" altLang="ru-RU" sz="1200" i="1">
                <a:hlinkClick r:id="rId2"/>
              </a:rPr>
              <a:t>.</a:t>
            </a:r>
            <a:r>
              <a:rPr lang="en-US" altLang="ru-RU" sz="1200" i="1">
                <a:hlinkClick r:id="rId2"/>
              </a:rPr>
              <a:t>mosgorzdrav</a:t>
            </a:r>
            <a:r>
              <a:rPr lang="ru-RU" altLang="ru-RU" sz="1200" i="1">
                <a:hlinkClick r:id="rId2"/>
              </a:rPr>
              <a:t>.</a:t>
            </a:r>
            <a:r>
              <a:rPr lang="en-US" altLang="ru-RU" sz="1200" i="1">
                <a:hlinkClick r:id="rId2"/>
              </a:rPr>
              <a:t>ru</a:t>
            </a:r>
            <a:endParaRPr lang="ru-RU" altLang="ru-RU" sz="1200" i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1" name="Text Box 5">
            <a:extLst>
              <a:ext uri="{FF2B5EF4-FFF2-40B4-BE49-F238E27FC236}">
                <a16:creationId xmlns:a16="http://schemas.microsoft.com/office/drawing/2014/main" id="{46088D80-598A-4A56-BB60-81F198FEA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15888"/>
            <a:ext cx="9144000" cy="572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660066"/>
                </a:solidFill>
              </a:rPr>
              <a:t>Четвертое универсальное определение инфаркта миокарда (2018)</a:t>
            </a:r>
            <a:r>
              <a:rPr lang="ru-RU" altLang="ru-RU" sz="1400">
                <a:solidFill>
                  <a:srgbClr val="660066"/>
                </a:solidFill>
              </a:rPr>
              <a:t> </a:t>
            </a:r>
          </a:p>
          <a:p>
            <a:pPr>
              <a:spcBef>
                <a:spcPct val="50000"/>
              </a:spcBef>
              <a:buClr>
                <a:srgbClr val="A50021"/>
              </a:buClr>
              <a:buSzPct val="165000"/>
              <a:buFontTx/>
              <a:buChar char="•"/>
            </a:pPr>
            <a:r>
              <a:rPr lang="ru-RU" altLang="ru-RU" sz="2400" b="1"/>
              <a:t> </a:t>
            </a:r>
            <a:r>
              <a:rPr lang="ru-RU" altLang="ru-RU" sz="2000" b="1">
                <a:solidFill>
                  <a:srgbClr val="CC0000"/>
                </a:solidFill>
              </a:rPr>
              <a:t>ИМ тип 1</a:t>
            </a:r>
            <a:r>
              <a:rPr lang="ru-RU" altLang="ru-RU" sz="2000" b="1"/>
              <a:t> – осложненная атеросклеротическая бляшка (часто, но не всегда, атеротромбоз) коронарной артерии. </a:t>
            </a:r>
            <a:r>
              <a:rPr lang="ru-RU" altLang="ru-RU" sz="2000" b="1">
                <a:solidFill>
                  <a:srgbClr val="A50021"/>
                </a:solidFill>
              </a:rPr>
              <a:t>Всегда нозологическая единица из группы ИБС</a:t>
            </a:r>
          </a:p>
          <a:p>
            <a:pPr>
              <a:spcBef>
                <a:spcPct val="50000"/>
              </a:spcBef>
              <a:buClr>
                <a:srgbClr val="A50021"/>
              </a:buClr>
              <a:buSzPct val="165000"/>
              <a:buFontTx/>
              <a:buChar char="•"/>
            </a:pPr>
            <a:r>
              <a:rPr lang="ru-RU" altLang="ru-RU" sz="2400" b="1"/>
              <a:t> </a:t>
            </a:r>
            <a:r>
              <a:rPr lang="ru-RU" altLang="ru-RU" sz="2000" b="1">
                <a:solidFill>
                  <a:srgbClr val="CC0000"/>
                </a:solidFill>
              </a:rPr>
              <a:t>ИМ тип 2</a:t>
            </a:r>
            <a:r>
              <a:rPr lang="ru-RU" altLang="ru-RU" sz="2000" b="1"/>
              <a:t> - несоответствие между доставкой кислорода и потребностью миокарда без признаков острого атеротромбоза. </a:t>
            </a:r>
            <a:r>
              <a:rPr lang="ru-RU" altLang="ru-RU" sz="2000" b="1">
                <a:solidFill>
                  <a:srgbClr val="A50021"/>
                </a:solidFill>
              </a:rPr>
              <a:t>Всегда осложнение или проявление других нозологических единиц</a:t>
            </a:r>
            <a:r>
              <a:rPr lang="ru-RU" altLang="ru-RU" sz="2000" b="1"/>
              <a:t>, результат коморбидности (нозологической, синдромной), даже при наличии ИБС и стенозирующего атеросклероза коронарных артерий   </a:t>
            </a:r>
          </a:p>
          <a:p>
            <a:pPr>
              <a:spcBef>
                <a:spcPct val="50000"/>
              </a:spcBef>
              <a:buClr>
                <a:srgbClr val="A50021"/>
              </a:buClr>
              <a:buSzPct val="165000"/>
              <a:buFontTx/>
              <a:buChar char="•"/>
            </a:pPr>
            <a:r>
              <a:rPr lang="ru-RU" altLang="ru-RU" sz="2400" b="1"/>
              <a:t> </a:t>
            </a:r>
            <a:r>
              <a:rPr lang="ru-RU" altLang="ru-RU" sz="2000" b="1">
                <a:solidFill>
                  <a:srgbClr val="CC0000"/>
                </a:solidFill>
              </a:rPr>
              <a:t>ИМ тип 3</a:t>
            </a:r>
            <a:r>
              <a:rPr lang="ru-RU" altLang="ru-RU" sz="2000" b="1"/>
              <a:t> – групповое клиническое понятие: сердечная смерть при симптомах и ЭКГ ишемии миокарда. </a:t>
            </a:r>
            <a:r>
              <a:rPr lang="ru-RU" altLang="ru-RU" sz="2000" b="1">
                <a:solidFill>
                  <a:srgbClr val="A50021"/>
                </a:solidFill>
              </a:rPr>
              <a:t>Морфологически могут быть любые изменения миокарда</a:t>
            </a:r>
            <a:r>
              <a:rPr lang="ru-RU" altLang="ru-RU" sz="2000" b="1"/>
              <a:t>  </a:t>
            </a:r>
          </a:p>
          <a:p>
            <a:pPr>
              <a:spcBef>
                <a:spcPct val="50000"/>
              </a:spcBef>
              <a:buClr>
                <a:srgbClr val="A50021"/>
              </a:buClr>
              <a:buSzPct val="165000"/>
              <a:buFontTx/>
              <a:buChar char="•"/>
            </a:pPr>
            <a:r>
              <a:rPr lang="ru-RU" altLang="ru-RU" b="1"/>
              <a:t> </a:t>
            </a:r>
            <a:r>
              <a:rPr lang="ru-RU" altLang="ru-RU" sz="2000" b="1">
                <a:solidFill>
                  <a:srgbClr val="CC0000"/>
                </a:solidFill>
              </a:rPr>
              <a:t>ИМ типа 4, а, в, с, 5</a:t>
            </a:r>
            <a:r>
              <a:rPr lang="ru-RU" altLang="ru-RU" sz="2000" b="1"/>
              <a:t> - ассоциированы с вмешательством на коронарных артериях. </a:t>
            </a:r>
            <a:r>
              <a:rPr lang="ru-RU" altLang="ru-RU" sz="2000" b="1">
                <a:solidFill>
                  <a:srgbClr val="A50021"/>
                </a:solidFill>
              </a:rPr>
              <a:t>Чаще из группы ИБС</a:t>
            </a:r>
            <a:r>
              <a:rPr lang="ru-RU" altLang="ru-RU" sz="2000"/>
              <a:t>  </a:t>
            </a:r>
          </a:p>
        </p:txBody>
      </p:sp>
      <p:sp>
        <p:nvSpPr>
          <p:cNvPr id="162822" name="Text Box 6">
            <a:extLst>
              <a:ext uri="{FF2B5EF4-FFF2-40B4-BE49-F238E27FC236}">
                <a16:creationId xmlns:a16="http://schemas.microsoft.com/office/drawing/2014/main" id="{F24434CA-9A27-4081-BD72-E67E0660B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521450"/>
            <a:ext cx="9144000" cy="336550"/>
          </a:xfrm>
          <a:prstGeom prst="rect">
            <a:avLst/>
          </a:prstGeom>
          <a:solidFill>
            <a:srgbClr val="33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600" b="1" i="1"/>
              <a:t>Российский кардиологический журнал,</a:t>
            </a:r>
            <a:r>
              <a:rPr lang="en-US" altLang="ru-RU" sz="1600" b="1" i="1"/>
              <a:t> 2019;24(3)</a:t>
            </a:r>
            <a:endParaRPr lang="ru-RU" altLang="ru-RU" sz="1600" b="1" i="1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КровоизлБляшМакро">
            <a:extLst>
              <a:ext uri="{FF2B5EF4-FFF2-40B4-BE49-F238E27FC236}">
                <a16:creationId xmlns:a16="http://schemas.microsoft.com/office/drawing/2014/main" id="{77D7BABF-D661-4D9B-8556-1E7559D00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984" y="1607385"/>
            <a:ext cx="5352032" cy="3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A19C72-3E30-46E5-989E-BEFB0B056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9" y="106363"/>
            <a:ext cx="79216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032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032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032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03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503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3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3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3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3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НЕСТАБИЛЬНЫЕ (РАНИМЫЕ) БЛЯШКИ (</a:t>
            </a:r>
            <a:r>
              <a:rPr lang="en-US" altLang="ru-RU" b="1" i="1" dirty="0">
                <a:solidFill>
                  <a:srgbClr val="C00000"/>
                </a:solidFill>
                <a:latin typeface="Arial" panose="020B0604020202020204" pitchFamily="34" charset="0"/>
              </a:rPr>
              <a:t>VULNERABLE PLAQUES</a:t>
            </a: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)</a:t>
            </a:r>
            <a:endParaRPr lang="en-US" altLang="ru-RU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859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FABD627F-8162-45F6-865D-771CCAF1C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5189" y="106363"/>
            <a:ext cx="79216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032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032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5032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503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503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3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3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3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5032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НЕСТАБИЛЬНЫЕ (РАНИМЫЕ) БЛЯШКИ (</a:t>
            </a:r>
            <a:r>
              <a:rPr lang="en-US" altLang="ru-RU" b="1" i="1" dirty="0">
                <a:solidFill>
                  <a:srgbClr val="C00000"/>
                </a:solidFill>
                <a:latin typeface="Arial" panose="020B0604020202020204" pitchFamily="34" charset="0"/>
              </a:rPr>
              <a:t>VULNERABLE PLAQUES</a:t>
            </a:r>
            <a:r>
              <a:rPr lang="ru-RU" alt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)</a:t>
            </a:r>
            <a:endParaRPr lang="en-US" altLang="ru-RU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82947" name="Picture 3" descr="Нестаб">
            <a:extLst>
              <a:ext uri="{FF2B5EF4-FFF2-40B4-BE49-F238E27FC236}">
                <a16:creationId xmlns:a16="http://schemas.microsoft.com/office/drawing/2014/main" id="{DD091CE9-4549-4723-B808-E2C13C092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4" y="1341438"/>
            <a:ext cx="5165725" cy="5256212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46203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1" name="Text Box 5">
            <a:extLst>
              <a:ext uri="{FF2B5EF4-FFF2-40B4-BE49-F238E27FC236}">
                <a16:creationId xmlns:a16="http://schemas.microsoft.com/office/drawing/2014/main" id="{CFDB7416-0DDD-4FB2-B68B-7D55D5332D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505" y="861261"/>
            <a:ext cx="10299031" cy="55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dirty="0"/>
              <a:t>   </a:t>
            </a:r>
            <a:r>
              <a:rPr lang="ru-RU" altLang="ru-RU" i="1" dirty="0"/>
              <a:t>Основное заболевание:</a:t>
            </a:r>
            <a:r>
              <a:rPr lang="ru-RU" altLang="ru-RU" dirty="0"/>
              <a:t>  </a:t>
            </a:r>
            <a:r>
              <a:rPr lang="ru-RU" altLang="ru-RU" b="1" dirty="0"/>
              <a:t>Острый повторный трансмуральный инфаркт миокарда</a:t>
            </a:r>
            <a:r>
              <a:rPr lang="ru-RU" altLang="ru-RU" dirty="0"/>
              <a:t> </a:t>
            </a:r>
            <a:r>
              <a:rPr lang="ru-RU" altLang="ru-RU" b="1" dirty="0"/>
              <a:t>(тип 1)</a:t>
            </a:r>
            <a:r>
              <a:rPr lang="ru-RU" altLang="ru-RU" dirty="0"/>
              <a:t> </a:t>
            </a:r>
            <a:r>
              <a:rPr lang="ru-RU" altLang="ru-RU" b="1" dirty="0"/>
              <a:t>заднебоковой стенки левого и задней стенки правого желудочков</a:t>
            </a:r>
            <a:r>
              <a:rPr lang="ru-RU" altLang="ru-RU" dirty="0"/>
              <a:t> </a:t>
            </a:r>
            <a:r>
              <a:rPr lang="ru-RU" altLang="ru-RU" b="1" dirty="0"/>
              <a:t>(I21.2) </a:t>
            </a:r>
            <a:r>
              <a:rPr lang="ru-RU" altLang="ru-RU" dirty="0"/>
              <a:t>(давностью около 3 суток, размеры очага некроза), крупноочаговый (постинфарктный) кардиосклероз боковой стенки левого желудочка (размеры рубца). Эксцентрическая гипертрофия миокарда (масса сердца 360 г, толщина стенки левого желудочка 1,7 см, правого — 0,3 см). Атеросклероз коронарных  артерий сердца (3-я степень, II</a:t>
            </a:r>
            <a:r>
              <a:rPr lang="en-US" altLang="ru-RU" dirty="0"/>
              <a:t>I</a:t>
            </a:r>
            <a:r>
              <a:rPr lang="ru-RU" altLang="ru-RU" dirty="0"/>
              <a:t> стадия, нестабильная с кровоизлиянием атеросклеротическая бляшка и красный </a:t>
            </a:r>
            <a:r>
              <a:rPr lang="ru-RU" altLang="ru-RU" dirty="0" err="1"/>
              <a:t>обтурирующий</a:t>
            </a:r>
            <a:r>
              <a:rPr lang="ru-RU" altLang="ru-RU" dirty="0"/>
              <a:t> тромб длиной 2 см нисходящей ветви левой артерии, стеноз до 75% устья левой артерии) </a:t>
            </a:r>
            <a:endParaRPr lang="ru-RU" altLang="ru-RU" i="1" dirty="0"/>
          </a:p>
          <a:p>
            <a:r>
              <a:rPr lang="ru-RU" altLang="ru-RU" sz="1600" i="1" dirty="0"/>
              <a:t>     Фоновое заболевание:</a:t>
            </a:r>
            <a:r>
              <a:rPr lang="ru-RU" altLang="ru-RU" sz="1600" dirty="0"/>
              <a:t> </a:t>
            </a:r>
            <a:r>
              <a:rPr lang="ru-RU" altLang="ru-RU" sz="1600" b="1" dirty="0"/>
              <a:t>Сахарный диабет 2-го типа</a:t>
            </a:r>
            <a:r>
              <a:rPr lang="ru-RU" altLang="ru-RU" sz="1600" dirty="0"/>
              <a:t> </a:t>
            </a:r>
            <a:r>
              <a:rPr lang="ru-RU" altLang="ru-RU" sz="1600" b="1" dirty="0"/>
              <a:t>(глюкоза крови - …, дата). Диабетическая макро- и микроангиопатия: атеросклероз аорты (3-я степень, III стадия), артерий головного мозга (3–я степень, II стадия, стеноз артерий основания головного мозга до 25%), диабетическая ретинопатия (по данным истории болезни), диабетический нефросклероз (ХБП, стадия 3, артериальная  гипертензия —  клинически)</a:t>
            </a:r>
            <a:r>
              <a:rPr lang="ru-RU" altLang="ru-RU" sz="1600" dirty="0"/>
              <a:t> </a:t>
            </a:r>
            <a:r>
              <a:rPr lang="ru-RU" altLang="ru-RU" sz="1600" b="1" dirty="0"/>
              <a:t>(Е11.7)</a:t>
            </a:r>
            <a:endParaRPr lang="ru-RU" altLang="ru-RU" sz="1600" i="1" dirty="0"/>
          </a:p>
          <a:p>
            <a:r>
              <a:rPr lang="ru-RU" altLang="ru-RU" sz="1600" i="1" dirty="0"/>
              <a:t>    Осложнения основного заболевания</a:t>
            </a:r>
            <a:r>
              <a:rPr lang="ru-RU" altLang="ru-RU" sz="1600" dirty="0"/>
              <a:t>: </a:t>
            </a:r>
            <a:r>
              <a:rPr lang="ru-RU" altLang="ru-RU" sz="1600" b="1" dirty="0"/>
              <a:t>Острая сердечная (левожелудочковая) недостаточность (</a:t>
            </a:r>
            <a:r>
              <a:rPr lang="en-US" altLang="ru-RU" sz="1600" b="1" dirty="0"/>
              <a:t>I</a:t>
            </a:r>
            <a:r>
              <a:rPr lang="ru-RU" altLang="ru-RU" sz="1600" b="1" dirty="0"/>
              <a:t>50.1). </a:t>
            </a:r>
            <a:r>
              <a:rPr lang="ru-RU" altLang="ru-RU" sz="1600" dirty="0"/>
              <a:t>Общее венозное полнокровие. Отек легких </a:t>
            </a:r>
            <a:endParaRPr lang="ru-RU" altLang="ru-RU" sz="1600" i="1" dirty="0"/>
          </a:p>
          <a:p>
            <a:r>
              <a:rPr lang="ru-RU" altLang="ru-RU" sz="1600" i="1" dirty="0"/>
              <a:t>                            Медицинское свидетельство о смерти</a:t>
            </a:r>
            <a:endParaRPr lang="en-US" altLang="ru-RU" sz="1600" dirty="0"/>
          </a:p>
          <a:p>
            <a:r>
              <a:rPr lang="en-US" altLang="ru-RU" sz="1600" dirty="0"/>
              <a:t>I</a:t>
            </a:r>
            <a:r>
              <a:rPr lang="ru-RU" altLang="ru-RU" sz="1600" dirty="0"/>
              <a:t>. а) Недостаточность левого желудочка (</a:t>
            </a:r>
            <a:r>
              <a:rPr lang="en-US" altLang="ru-RU" sz="1600" dirty="0"/>
              <a:t>I</a:t>
            </a:r>
            <a:r>
              <a:rPr lang="ru-RU" altLang="ru-RU" sz="1600" dirty="0"/>
              <a:t>50.1) </a:t>
            </a:r>
          </a:p>
          <a:p>
            <a:r>
              <a:rPr lang="ru-RU" altLang="ru-RU" sz="1600" dirty="0"/>
              <a:t>   б) Острый трансмуральный инфаркт миокарда других локализаций (</a:t>
            </a:r>
            <a:r>
              <a:rPr lang="ru-RU" altLang="ru-RU" sz="1600" u="sng" dirty="0"/>
              <a:t>I21.2</a:t>
            </a:r>
            <a:r>
              <a:rPr lang="ru-RU" altLang="ru-RU" sz="1600" dirty="0"/>
              <a:t>).</a:t>
            </a:r>
          </a:p>
          <a:p>
            <a:r>
              <a:rPr lang="ru-RU" altLang="ru-RU" sz="1600" dirty="0"/>
              <a:t>    в) —.</a:t>
            </a:r>
          </a:p>
          <a:p>
            <a:r>
              <a:rPr lang="ru-RU" altLang="ru-RU" sz="1600" dirty="0"/>
              <a:t>    г) —.</a:t>
            </a:r>
            <a:endParaRPr lang="en-US" altLang="ru-RU" sz="1600" dirty="0"/>
          </a:p>
          <a:p>
            <a:r>
              <a:rPr lang="en-US" altLang="ru-RU" sz="1600" dirty="0"/>
              <a:t>II</a:t>
            </a:r>
            <a:r>
              <a:rPr lang="ru-RU" altLang="ru-RU" sz="1600" dirty="0"/>
              <a:t>. Инсулиннезависимый сахарный диабет с множественными осложнениями (Е11.7)</a:t>
            </a:r>
          </a:p>
        </p:txBody>
      </p:sp>
      <p:sp>
        <p:nvSpPr>
          <p:cNvPr id="101382" name="Text Box 6">
            <a:extLst>
              <a:ext uri="{FF2B5EF4-FFF2-40B4-BE49-F238E27FC236}">
                <a16:creationId xmlns:a16="http://schemas.microsoft.com/office/drawing/2014/main" id="{4F1D0D82-5929-484A-BAEB-BFF272F32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 dirty="0">
                <a:solidFill>
                  <a:srgbClr val="800080"/>
                </a:solidFill>
              </a:rPr>
              <a:t>Пример патологоанатомического диагноза и медицинского свидетельства о смерти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519C99-7068-4137-8326-3CFD7BC9AF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049" y="87086"/>
            <a:ext cx="3941829" cy="2215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382EDC-F5B3-4B36-9DC3-55122FC279D7}"/>
              </a:ext>
            </a:extLst>
          </p:cNvPr>
          <p:cNvSpPr txBox="1"/>
          <p:nvPr/>
        </p:nvSpPr>
        <p:spPr>
          <a:xfrm>
            <a:off x="155122" y="1360295"/>
            <a:ext cx="773759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ru-RU" sz="2400" dirty="0"/>
              <a:t>Замглавы Минздрава РФ </a:t>
            </a:r>
            <a:r>
              <a:rPr lang="ru-RU" sz="2400" b="1" dirty="0"/>
              <a:t>Наталья </a:t>
            </a:r>
            <a:r>
              <a:rPr lang="ru-RU" sz="2400" b="1" dirty="0" err="1"/>
              <a:t>Хорова</a:t>
            </a:r>
            <a:r>
              <a:rPr lang="ru-RU" sz="2400" b="1" dirty="0"/>
              <a:t>: </a:t>
            </a:r>
          </a:p>
          <a:p>
            <a:pPr algn="just">
              <a:spcAft>
                <a:spcPts val="1200"/>
              </a:spcAft>
            </a:pPr>
            <a:r>
              <a:rPr lang="ru-RU" sz="2800" dirty="0"/>
              <a:t>«</a:t>
            </a:r>
            <a:r>
              <a:rPr lang="ru-RU" sz="2800" i="1" dirty="0"/>
              <a:t>За январь – август по сравнению с аналогичным периодом 2018 года отмечено снижение показателя смертности от болезней системы кровообращения… Но в 36 субъектах Российской Федерации отмечается рост показателя смертности от болезней системы кровообращения. Это, по оценке Министерства здравоохранения, связано с усилением контроля в данных регионах за достоверностью кодирования причин смертности.</a:t>
            </a:r>
            <a:r>
              <a:rPr lang="ru-RU" sz="2800" dirty="0"/>
              <a:t>»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9ECF43B-E431-4156-8E13-5D19E9999ED5}"/>
              </a:ext>
            </a:extLst>
          </p:cNvPr>
          <p:cNvSpPr/>
          <p:nvPr/>
        </p:nvSpPr>
        <p:spPr>
          <a:xfrm>
            <a:off x="155122" y="8083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Helvetica" panose="020B0604020202020204" pitchFamily="34" charset="0"/>
              </a:rPr>
              <a:t>Заседание президиума Совета при Президенте Российской Федерации по стратегическому развитию и национальным проектам (</a:t>
            </a:r>
            <a:r>
              <a:rPr lang="ru-RU" dirty="0">
                <a:solidFill>
                  <a:srgbClr val="C00000"/>
                </a:solidFill>
              </a:rPr>
              <a:t>(14 октября 2019 г., Горки, Московская область)</a:t>
            </a:r>
          </a:p>
        </p:txBody>
      </p:sp>
    </p:spTree>
    <p:extLst>
      <p:ext uri="{BB962C8B-B14F-4D97-AF65-F5344CB8AC3E}">
        <p14:creationId xmlns:p14="http://schemas.microsoft.com/office/powerpoint/2010/main" val="9928351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Text Box 4">
            <a:extLst>
              <a:ext uri="{FF2B5EF4-FFF2-40B4-BE49-F238E27FC236}">
                <a16:creationId xmlns:a16="http://schemas.microsoft.com/office/drawing/2014/main" id="{4FE6FDE2-4583-40F6-8368-9850B9E08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427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000" b="1" dirty="0">
                <a:solidFill>
                  <a:srgbClr val="800080"/>
                </a:solidFill>
              </a:rPr>
              <a:t>Пример патологоанатомического диагноза и медицинского свидетельства о смерти</a:t>
            </a:r>
          </a:p>
        </p:txBody>
      </p:sp>
      <p:sp>
        <p:nvSpPr>
          <p:cNvPr id="106501" name="Text Box 5">
            <a:extLst>
              <a:ext uri="{FF2B5EF4-FFF2-40B4-BE49-F238E27FC236}">
                <a16:creationId xmlns:a16="http://schemas.microsoft.com/office/drawing/2014/main" id="{592CA1EA-054A-452C-B4BB-E71785BC6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045077"/>
            <a:ext cx="9144000" cy="531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dirty="0"/>
              <a:t>       </a:t>
            </a:r>
            <a:r>
              <a:rPr lang="ru-RU" altLang="ru-RU" i="1" dirty="0"/>
              <a:t>Основное заболевание:</a:t>
            </a:r>
            <a:r>
              <a:rPr lang="ru-RU" altLang="ru-RU" dirty="0"/>
              <a:t> </a:t>
            </a:r>
            <a:r>
              <a:rPr lang="ru-RU" altLang="ru-RU" b="1" dirty="0"/>
              <a:t>Изъязвленный субтотальный рак желудка</a:t>
            </a:r>
            <a:r>
              <a:rPr lang="ru-RU" altLang="ru-RU" dirty="0"/>
              <a:t> </a:t>
            </a:r>
            <a:r>
              <a:rPr lang="ru-RU" altLang="ru-RU" b="1" dirty="0"/>
              <a:t>(</a:t>
            </a:r>
            <a:r>
              <a:rPr lang="en-US" altLang="ru-RU" b="1" dirty="0"/>
              <a:t>C</a:t>
            </a:r>
            <a:r>
              <a:rPr lang="ru-RU" altLang="ru-RU" b="1" dirty="0"/>
              <a:t>16.8) </a:t>
            </a:r>
            <a:r>
              <a:rPr lang="ru-RU" altLang="ru-RU" dirty="0"/>
              <a:t>с обширным распадом опухоли (биопсия – </a:t>
            </a:r>
            <a:r>
              <a:rPr lang="ru-RU" altLang="ru-RU" dirty="0" err="1"/>
              <a:t>умереннодифференцированная</a:t>
            </a:r>
            <a:r>
              <a:rPr lang="ru-RU" altLang="ru-RU" dirty="0"/>
              <a:t> аденокарцинома, №, дата). Метастазы рака в </a:t>
            </a:r>
            <a:r>
              <a:rPr lang="ru-RU" altLang="ru-RU" dirty="0" err="1"/>
              <a:t>перигастральные</a:t>
            </a:r>
            <a:r>
              <a:rPr lang="ru-RU" altLang="ru-RU" dirty="0"/>
              <a:t> лимфатические узлы, в печень, легкие (</a:t>
            </a:r>
            <a:r>
              <a:rPr lang="en-US" altLang="ru-RU" dirty="0"/>
              <a:t>T</a:t>
            </a:r>
            <a:r>
              <a:rPr lang="ru-RU" altLang="ru-RU" dirty="0"/>
              <a:t>4</a:t>
            </a:r>
            <a:r>
              <a:rPr lang="en-US" altLang="ru-RU" dirty="0"/>
              <a:t>N</a:t>
            </a:r>
            <a:r>
              <a:rPr lang="ru-RU" altLang="ru-RU" dirty="0"/>
              <a:t>1</a:t>
            </a:r>
            <a:r>
              <a:rPr lang="en-US" altLang="ru-RU" dirty="0"/>
              <a:t>M</a:t>
            </a:r>
            <a:r>
              <a:rPr lang="ru-RU" altLang="ru-RU" dirty="0"/>
              <a:t>1) </a:t>
            </a:r>
            <a:endParaRPr lang="ru-RU" altLang="ru-RU" i="1" dirty="0"/>
          </a:p>
          <a:p>
            <a:r>
              <a:rPr lang="ru-RU" altLang="ru-RU" i="1" dirty="0"/>
              <a:t>       Осложнения основного заболевания:</a:t>
            </a:r>
            <a:r>
              <a:rPr lang="ru-RU" altLang="ru-RU" dirty="0"/>
              <a:t> </a:t>
            </a:r>
            <a:r>
              <a:rPr lang="ru-RU" altLang="ru-RU" dirty="0" err="1"/>
              <a:t>Паранеопластический</a:t>
            </a:r>
            <a:r>
              <a:rPr lang="ru-RU" altLang="ru-RU" dirty="0"/>
              <a:t> синдром (синдром </a:t>
            </a:r>
            <a:r>
              <a:rPr lang="ru-RU" altLang="ru-RU" dirty="0" err="1"/>
              <a:t>гиперкоагуляции</a:t>
            </a:r>
            <a:r>
              <a:rPr lang="ru-RU" altLang="ru-RU" dirty="0"/>
              <a:t> …). </a:t>
            </a:r>
            <a:r>
              <a:rPr lang="ru-RU" altLang="ru-RU" dirty="0" err="1"/>
              <a:t>Обтурирующий</a:t>
            </a:r>
            <a:r>
              <a:rPr lang="ru-RU" altLang="ru-RU" dirty="0"/>
              <a:t> красный тромб … коронарной артерии.</a:t>
            </a:r>
            <a:r>
              <a:rPr lang="ru-RU" altLang="ru-RU" b="1" dirty="0"/>
              <a:t> Инфаркт миокарда (2-го типа) передней стенки левого желудочка (</a:t>
            </a:r>
            <a:r>
              <a:rPr lang="en-US" altLang="ru-RU" b="1" dirty="0"/>
              <a:t>I</a:t>
            </a:r>
            <a:r>
              <a:rPr lang="ru-RU" altLang="ru-RU" b="1" dirty="0"/>
              <a:t>21.0). Острая сердечная (левожелудочковая) недостаточность (</a:t>
            </a:r>
            <a:r>
              <a:rPr lang="en-US" altLang="ru-RU" b="1" dirty="0"/>
              <a:t>I</a:t>
            </a:r>
            <a:r>
              <a:rPr lang="ru-RU" altLang="ru-RU" b="1" dirty="0"/>
              <a:t>50.1).</a:t>
            </a:r>
            <a:r>
              <a:rPr lang="ru-RU" altLang="ru-RU" dirty="0"/>
              <a:t> Острое общее венозное полнокровие. Отек легких и головного мозга </a:t>
            </a:r>
            <a:endParaRPr lang="ru-RU" altLang="ru-RU" i="1" dirty="0"/>
          </a:p>
          <a:p>
            <a:r>
              <a:rPr lang="ru-RU" altLang="ru-RU" i="1" dirty="0"/>
              <a:t>       Сопутствующие заболевания: </a:t>
            </a:r>
            <a:r>
              <a:rPr lang="ru-RU" altLang="ru-RU" dirty="0"/>
              <a:t>Хронический калькулезный холецистит, стадия ремиссии </a:t>
            </a:r>
            <a:endParaRPr lang="ru-RU" altLang="ru-RU" i="1" dirty="0"/>
          </a:p>
          <a:p>
            <a:endParaRPr lang="ru-RU" altLang="ru-RU" i="1" dirty="0"/>
          </a:p>
          <a:p>
            <a:r>
              <a:rPr lang="ru-RU" altLang="ru-RU" i="1" dirty="0"/>
              <a:t>               Медицинское свидетельство о смерти</a:t>
            </a:r>
            <a:endParaRPr lang="ru-RU" altLang="ru-RU" dirty="0"/>
          </a:p>
          <a:p>
            <a:r>
              <a:rPr lang="ru-RU" altLang="ru-RU" dirty="0"/>
              <a:t>I.  а) Недостаточность левого желудочка (</a:t>
            </a:r>
            <a:r>
              <a:rPr lang="en-US" altLang="ru-RU" dirty="0"/>
              <a:t>I</a:t>
            </a:r>
            <a:r>
              <a:rPr lang="ru-RU" altLang="ru-RU" dirty="0"/>
              <a:t>50.1)</a:t>
            </a:r>
          </a:p>
          <a:p>
            <a:r>
              <a:rPr lang="ru-RU" altLang="ru-RU" dirty="0"/>
              <a:t>    б)  Острый трансмуральный инфаркт передней стенки (</a:t>
            </a:r>
            <a:r>
              <a:rPr lang="en-US" altLang="ru-RU" dirty="0"/>
              <a:t>I</a:t>
            </a:r>
            <a:r>
              <a:rPr lang="ru-RU" altLang="ru-RU" dirty="0"/>
              <a:t>21.0)</a:t>
            </a:r>
          </a:p>
          <a:p>
            <a:r>
              <a:rPr lang="ru-RU" altLang="ru-RU" dirty="0"/>
              <a:t>    в) Злокачественное новообразование желудка, выходящее за пределы одной и более вышеуказанных локализаций  (</a:t>
            </a:r>
            <a:r>
              <a:rPr lang="ru-RU" altLang="ru-RU" u="sng" dirty="0"/>
              <a:t>С16.8</a:t>
            </a:r>
            <a:r>
              <a:rPr lang="ru-RU" altLang="ru-RU" dirty="0"/>
              <a:t>)</a:t>
            </a:r>
          </a:p>
          <a:p>
            <a:r>
              <a:rPr lang="ru-RU" altLang="ru-RU" dirty="0"/>
              <a:t>    г) —. </a:t>
            </a:r>
          </a:p>
          <a:p>
            <a:r>
              <a:rPr lang="ru-RU" altLang="ru-RU" dirty="0"/>
              <a:t>II. —.     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7">
            <a:extLst>
              <a:ext uri="{FF2B5EF4-FFF2-40B4-BE49-F238E27FC236}">
                <a16:creationId xmlns:a16="http://schemas.microsoft.com/office/drawing/2014/main" id="{A08EE762-0C3E-40BC-914D-555934E1C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3250" y="981076"/>
            <a:ext cx="752475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 МЗ СР РФ, 2011; ЦНИИОИЗ, 2013 </a:t>
            </a:r>
            <a:endParaRPr lang="en-US" altLang="ru-RU" sz="20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 сочетании</a:t>
            </a:r>
            <a:r>
              <a:rPr lang="ru-RU" altLang="ru-RU" sz="20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острого или повторного инфаркта миокарда со злокачественным новообразованием, сахарным диабетом или бронхиальной астмой </a:t>
            </a:r>
            <a:r>
              <a:rPr lang="ru-RU" altLang="ru-RU" sz="2000" b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первоначальной причиной смерти считают эти заболевания, а инфаркты миокарда – их осложнениями</a:t>
            </a:r>
            <a:r>
              <a:rPr lang="ru-RU" altLang="ru-RU" sz="20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(МКБ-10, т.2, стр. 75)»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b="1" i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u="sng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Подлинный</a:t>
            </a:r>
            <a:r>
              <a:rPr lang="ru-RU" altLang="ru-RU" sz="2000" b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текст </a:t>
            </a:r>
            <a:r>
              <a:rPr lang="en-US" altLang="ru-RU" sz="2000" b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ICD</a:t>
            </a:r>
            <a:r>
              <a:rPr lang="ru-RU" altLang="ru-RU" sz="2000" b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ru-RU" sz="2000" b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Acute or terminal circulatory diseases </a:t>
            </a:r>
            <a:r>
              <a:rPr lang="en-US" altLang="ru-RU" sz="2000" b="1" u="sng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reported as due to</a:t>
            </a:r>
            <a:r>
              <a:rPr lang="en-US" altLang="ru-RU" sz="2000" b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malignant neoplasm, diabetes or asthma </a:t>
            </a:r>
            <a:r>
              <a:rPr lang="en-US" altLang="ru-RU" sz="2000" b="1" u="sng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should be accepted</a:t>
            </a:r>
            <a:r>
              <a:rPr lang="en-US" altLang="ru-RU" sz="2000" b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ru-RU" sz="2000" b="1" u="sng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possible</a:t>
            </a:r>
            <a:r>
              <a:rPr lang="en-US" altLang="ru-RU" sz="2000" b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sequences in Part I of the certificate </a:t>
            </a:r>
            <a:endParaRPr lang="ru-RU" altLang="ru-RU" sz="2000" b="1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2000" b="1">
              <a:solidFill>
                <a:srgbClr val="66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 u="sng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Подлинный</a:t>
            </a:r>
            <a:r>
              <a:rPr lang="ru-RU" altLang="ru-RU" sz="2000" b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текст МКБ-10  </a:t>
            </a:r>
            <a:r>
              <a:rPr lang="ru-RU" altLang="ru-RU" sz="2000" b="1" i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(МКБ-10, т.2, стр. 75)</a:t>
            </a:r>
            <a:r>
              <a:rPr lang="ru-RU" altLang="ru-RU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2000" b="1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0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Острые или терминальные болезни системы кровообращения, </a:t>
            </a:r>
            <a:r>
              <a:rPr lang="ru-RU" altLang="ru-RU" sz="2000" b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указанные как следствие</a:t>
            </a:r>
            <a:r>
              <a:rPr lang="ru-RU" altLang="ru-RU" sz="20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злокачественного новообразования, сахарного диабета или бронхиальной астмы, следует рассматривать как </a:t>
            </a:r>
            <a:r>
              <a:rPr lang="ru-RU" altLang="ru-RU" sz="2000" b="1" u="sng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возможный</a:t>
            </a:r>
            <a:r>
              <a:rPr lang="ru-RU" altLang="ru-RU" sz="20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последовательный ряд событий в части I свидетельства</a:t>
            </a:r>
            <a:endParaRPr lang="ru-RU" altLang="ru-RU" sz="2000" b="1" i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563" name="Picture 8" descr="753d30d1">
            <a:extLst>
              <a:ext uri="{FF2B5EF4-FFF2-40B4-BE49-F238E27FC236}">
                <a16:creationId xmlns:a16="http://schemas.microsoft.com/office/drawing/2014/main" id="{1A28EBDA-F119-42C0-ACDB-3A807321A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3" b="61301"/>
          <a:stretch>
            <a:fillRect/>
          </a:stretch>
        </p:blipFill>
        <p:spPr bwMode="auto">
          <a:xfrm>
            <a:off x="1631951" y="1125539"/>
            <a:ext cx="1408113" cy="1584325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4" name="Picture 9" descr="picture ВОЗ">
            <a:extLst>
              <a:ext uri="{FF2B5EF4-FFF2-40B4-BE49-F238E27FC236}">
                <a16:creationId xmlns:a16="http://schemas.microsoft.com/office/drawing/2014/main" id="{7880F9CD-754C-420C-96E0-9378FB328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3284538"/>
            <a:ext cx="1439863" cy="1193800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65" name="Text Box 10">
            <a:extLst>
              <a:ext uri="{FF2B5EF4-FFF2-40B4-BE49-F238E27FC236}">
                <a16:creationId xmlns:a16="http://schemas.microsoft.com/office/drawing/2014/main" id="{9C3B3894-FC17-40E8-A75B-B57261D23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ru-RU" altLang="ru-RU" sz="2400" b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ПРЕДЛОЖЕННОЕ ЦНИИОИЗ МЗ РФ</a:t>
            </a:r>
            <a:r>
              <a:rPr lang="ru-RU" altLang="ru-RU" sz="2400" b="1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«РЕШЕНИЕ»</a:t>
            </a:r>
            <a:r>
              <a:rPr lang="ru-RU" altLang="ru-RU" sz="2400" b="1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 ИНФАРКТОВ МИОКАРДА</a:t>
            </a:r>
            <a:r>
              <a:rPr lang="ru-RU" altLang="ru-RU" sz="2400" b="1">
                <a:solidFill>
                  <a:srgbClr val="8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6566" name="Picture 11" descr="MKB101">
            <a:extLst>
              <a:ext uri="{FF2B5EF4-FFF2-40B4-BE49-F238E27FC236}">
                <a16:creationId xmlns:a16="http://schemas.microsoft.com/office/drawing/2014/main" id="{208D15FE-332D-4E36-8DFB-E65491C92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1" y="4652963"/>
            <a:ext cx="1406525" cy="1897062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6" name="Text Box 4">
            <a:extLst>
              <a:ext uri="{FF2B5EF4-FFF2-40B4-BE49-F238E27FC236}">
                <a16:creationId xmlns:a16="http://schemas.microsoft.com/office/drawing/2014/main" id="{2BFE2D42-7846-4685-AE63-8E9A92D20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660066"/>
                </a:solidFill>
              </a:rPr>
              <a:t>Хронические формы ИБС – причины смерти </a:t>
            </a:r>
            <a:r>
              <a:rPr lang="en-US" altLang="ru-RU" sz="2400" b="1">
                <a:solidFill>
                  <a:srgbClr val="660066"/>
                </a:solidFill>
              </a:rPr>
              <a:t> </a:t>
            </a:r>
            <a:endParaRPr lang="ru-RU" altLang="ru-RU" sz="2400" b="1">
              <a:solidFill>
                <a:srgbClr val="660066"/>
              </a:solidFill>
            </a:endParaRPr>
          </a:p>
        </p:txBody>
      </p:sp>
      <p:graphicFrame>
        <p:nvGraphicFramePr>
          <p:cNvPr id="161797" name="Group 5">
            <a:extLst>
              <a:ext uri="{FF2B5EF4-FFF2-40B4-BE49-F238E27FC236}">
                <a16:creationId xmlns:a16="http://schemas.microsoft.com/office/drawing/2014/main" id="{D8E0F6C6-F505-45F4-B779-7173B4D5DACC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692151"/>
          <a:ext cx="9144000" cy="3258503"/>
        </p:xfrm>
        <a:graphic>
          <a:graphicData uri="http://schemas.openxmlformats.org/drawingml/2006/table">
            <a:tbl>
              <a:tblPr/>
              <a:tblGrid>
                <a:gridCol w="2627313">
                  <a:extLst>
                    <a:ext uri="{9D8B030D-6E8A-4147-A177-3AD203B41FA5}">
                      <a16:colId xmlns:a16="http://schemas.microsoft.com/office/drawing/2014/main" val="112958973"/>
                    </a:ext>
                  </a:extLst>
                </a:gridCol>
                <a:gridCol w="2808287">
                  <a:extLst>
                    <a:ext uri="{9D8B030D-6E8A-4147-A177-3AD203B41FA5}">
                      <a16:colId xmlns:a16="http://schemas.microsoft.com/office/drawing/2014/main" val="2723900108"/>
                    </a:ext>
                  </a:extLst>
                </a:gridCol>
                <a:gridCol w="3708400">
                  <a:extLst>
                    <a:ext uri="{9D8B030D-6E8A-4147-A177-3AD203B41FA5}">
                      <a16:colId xmlns:a16="http://schemas.microsoft.com/office/drawing/2014/main" val="4122137714"/>
                    </a:ext>
                  </a:extLst>
                </a:gridCol>
              </a:tblGrid>
              <a:tr h="4206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МКБ-10-2016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Клинический термин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Патологоанатомический термин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431831"/>
                  </a:ext>
                </a:extLst>
              </a:tr>
              <a:tr h="479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I25.3 Аневризма сердца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Хроническая аневризма сердца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Хроническая аневризма сердца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8206820"/>
                  </a:ext>
                </a:extLst>
              </a:tr>
              <a:tr h="538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I25.5 Ишемическая кардиомиопатия</a:t>
                      </a:r>
                      <a:r>
                        <a:rPr kumimoji="0" lang="ru-RU" alt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Ишемическая кардиомиопатия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Ишемическая кардиомиопатия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282398"/>
                  </a:ext>
                </a:extLst>
              </a:tr>
              <a:tr h="11858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I25.8 Другие формы хронической ИБС</a:t>
                      </a:r>
                      <a:r>
                        <a:rPr kumimoji="0" lang="ru-RU" altLang="ru-RU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Постинфарктный кардиосклероз                          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Крупноочаговый (постинфарктный) кардиосклероз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982515"/>
                  </a:ext>
                </a:extLst>
              </a:tr>
            </a:tbl>
          </a:graphicData>
        </a:graphic>
      </p:graphicFrame>
      <p:sp>
        <p:nvSpPr>
          <p:cNvPr id="161828" name="Text Box 36">
            <a:extLst>
              <a:ext uri="{FF2B5EF4-FFF2-40B4-BE49-F238E27FC236}">
                <a16:creationId xmlns:a16="http://schemas.microsoft.com/office/drawing/2014/main" id="{0DD5DF90-82AA-405B-853F-FBDC8AD50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611" y="4309311"/>
            <a:ext cx="1020277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b="1" dirty="0">
                <a:solidFill>
                  <a:srgbClr val="A50021"/>
                </a:solidFill>
              </a:rPr>
              <a:t>I25.1 </a:t>
            </a:r>
            <a:r>
              <a:rPr lang="ru-RU" altLang="ru-RU" b="1" dirty="0">
                <a:solidFill>
                  <a:srgbClr val="A50021"/>
                </a:solidFill>
              </a:rPr>
              <a:t>- Диффузный мелкоочаговый (атеросклеротический) кардиосклероз не является нозологической формой и не может фигурировать в диагнозе как форма ХИБС, тем более, как основное заболевание – первоначальная причина смерти</a:t>
            </a:r>
            <a:r>
              <a:rPr lang="ru-RU" altLang="ru-RU" b="1" dirty="0"/>
              <a:t>  </a:t>
            </a:r>
          </a:p>
        </p:txBody>
      </p:sp>
      <p:sp>
        <p:nvSpPr>
          <p:cNvPr id="161829" name="Text Box 37">
            <a:extLst>
              <a:ext uri="{FF2B5EF4-FFF2-40B4-BE49-F238E27FC236}">
                <a16:creationId xmlns:a16="http://schemas.microsoft.com/office/drawing/2014/main" id="{5825EA58-BC75-4E6D-A8A2-E7952BB86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763378"/>
            <a:ext cx="9144000" cy="1014412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200" i="1"/>
              <a:t>Формулировка патологоанатомического диагноза. Клинические рекомендации Российского общества патологоанатомов». Под ред. Г.А.Франка, О.В.Зайратьянца, П.Г.Малькова, Л.В.Кактурского. М.: «Практическая медицина», 2016; Правила формулировки патологоанатомического диагноза, выбора и кодирования по МКБ-10 причин смерти. Методические рекомендации ДЗМ №№ 45-56. О.В.Зайратьянц, Е.Ю.Васильева, Л.М.Михалева, А.С.Оленев, С.Н.Черкасов, А.Л.Черняев, Н.А.Шамалов, А.В.Шпектор. М.; ДЗМ, 2019. </a:t>
            </a:r>
            <a:r>
              <a:rPr lang="en-US" altLang="ru-RU" sz="1200" i="1">
                <a:hlinkClick r:id="rId2"/>
              </a:rPr>
              <a:t>www</a:t>
            </a:r>
            <a:r>
              <a:rPr lang="ru-RU" altLang="ru-RU" sz="1200" i="1">
                <a:hlinkClick r:id="rId2"/>
              </a:rPr>
              <a:t>.</a:t>
            </a:r>
            <a:r>
              <a:rPr lang="en-US" altLang="ru-RU" sz="1200" i="1">
                <a:hlinkClick r:id="rId2"/>
              </a:rPr>
              <a:t>mosgorzdrav</a:t>
            </a:r>
            <a:r>
              <a:rPr lang="ru-RU" altLang="ru-RU" sz="1200" i="1">
                <a:hlinkClick r:id="rId2"/>
              </a:rPr>
              <a:t>.</a:t>
            </a:r>
            <a:r>
              <a:rPr lang="en-US" altLang="ru-RU" sz="1200" i="1">
                <a:hlinkClick r:id="rId2"/>
              </a:rPr>
              <a:t>ru</a:t>
            </a:r>
            <a:endParaRPr lang="ru-RU" altLang="ru-RU" sz="1200" i="1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/>
        </p:nvGraphicFramePr>
        <p:xfrm>
          <a:off x="1703512" y="1412776"/>
          <a:ext cx="8964488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524000" y="38789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4F81BD">
                    <a:lumMod val="75000"/>
                  </a:srgbClr>
                </a:solidFill>
                <a:latin typeface="Calibri"/>
                <a:cs typeface="Arial" pitchFamily="34" charset="0"/>
              </a:rPr>
              <a:t>Динамика ишемической болезни сердца в стационарах взрослой сети ДЗМ </a:t>
            </a:r>
          </a:p>
          <a:p>
            <a:pPr algn="ctr"/>
            <a:r>
              <a:rPr lang="ru-RU" sz="2000" b="1" dirty="0">
                <a:solidFill>
                  <a:srgbClr val="4F81BD">
                    <a:lumMod val="75000"/>
                  </a:srgbClr>
                </a:solidFill>
                <a:latin typeface="Calibri"/>
                <a:cs typeface="Arial" pitchFamily="34" charset="0"/>
              </a:rPr>
              <a:t>за 2016-2018 гг. (случаи)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ext Box 2">
            <a:extLst>
              <a:ext uri="{FF2B5EF4-FFF2-40B4-BE49-F238E27FC236}">
                <a16:creationId xmlns:a16="http://schemas.microsoft.com/office/drawing/2014/main" id="{461CF821-1F3E-419B-B090-40C1025E2B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567" y="898358"/>
            <a:ext cx="10274969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ru-RU" altLang="ru-RU" dirty="0"/>
              <a:t> </a:t>
            </a:r>
            <a:r>
              <a:rPr lang="ru-RU" altLang="ru-RU" sz="2000" b="1" dirty="0">
                <a:solidFill>
                  <a:srgbClr val="800080"/>
                </a:solidFill>
              </a:rPr>
              <a:t>Ишемическая кардиомиопатия (код </a:t>
            </a:r>
            <a:r>
              <a:rPr lang="en-US" altLang="ru-RU" sz="2000" b="1" dirty="0">
                <a:solidFill>
                  <a:srgbClr val="800080"/>
                </a:solidFill>
              </a:rPr>
              <a:t>I</a:t>
            </a:r>
            <a:r>
              <a:rPr lang="ru-RU" altLang="ru-RU" sz="2000" b="1" dirty="0">
                <a:solidFill>
                  <a:srgbClr val="800080"/>
                </a:solidFill>
              </a:rPr>
              <a:t>25.5)</a:t>
            </a:r>
            <a:r>
              <a:rPr lang="ru-RU" altLang="ru-RU" dirty="0"/>
              <a:t>  </a:t>
            </a:r>
            <a:r>
              <a:rPr lang="ru-RU" altLang="ru-RU" b="1" dirty="0"/>
              <a:t>— крайнее проявление длительной хронической ишемии миокарда с его диффузным поражением, сходным с дилатационной </a:t>
            </a:r>
            <a:r>
              <a:rPr lang="ru-RU" altLang="ru-RU" b="1" dirty="0" err="1"/>
              <a:t>кардиомиопатией</a:t>
            </a:r>
            <a:r>
              <a:rPr lang="ru-RU" altLang="ru-RU" b="1" dirty="0"/>
              <a:t> с выраженным синдромом хронической сердечной (застойной) недостаточности – смертельным осложнением</a:t>
            </a:r>
            <a:r>
              <a:rPr lang="ru-RU" altLang="ru-RU" dirty="0"/>
              <a:t> </a:t>
            </a:r>
          </a:p>
          <a:p>
            <a:r>
              <a:rPr lang="ru-RU" altLang="ru-RU" dirty="0"/>
              <a:t>  </a:t>
            </a:r>
            <a:endParaRPr lang="en-US" altLang="ru-RU" dirty="0"/>
          </a:p>
          <a:p>
            <a:endParaRPr lang="en-US" altLang="ru-RU" dirty="0"/>
          </a:p>
          <a:p>
            <a:r>
              <a:rPr lang="ru-RU" altLang="ru-RU" dirty="0"/>
              <a:t>Морфологически характерны признаки диффузного мелкоочагового кардиосклероза с дилатацией полостей сердца и признаками сердечной декомпенсации (застойное полнокровие органов, водянка полостей, мускатная печень, </a:t>
            </a:r>
            <a:r>
              <a:rPr lang="ru-RU" altLang="ru-RU" dirty="0" err="1"/>
              <a:t>цианотическая</a:t>
            </a:r>
            <a:r>
              <a:rPr lang="ru-RU" altLang="ru-RU" dirty="0"/>
              <a:t> </a:t>
            </a:r>
            <a:r>
              <a:rPr lang="ru-RU" altLang="ru-RU" dirty="0" err="1"/>
              <a:t>индурация</a:t>
            </a:r>
            <a:r>
              <a:rPr lang="ru-RU" altLang="ru-RU" dirty="0"/>
              <a:t> селезенки, анасарка и т.п.).</a:t>
            </a:r>
            <a:endParaRPr lang="ru-RU" altLang="ru-RU" i="1" dirty="0"/>
          </a:p>
        </p:txBody>
      </p:sp>
      <p:sp>
        <p:nvSpPr>
          <p:cNvPr id="177156" name="Text Box 4">
            <a:extLst>
              <a:ext uri="{FF2B5EF4-FFF2-40B4-BE49-F238E27FC236}">
                <a16:creationId xmlns:a16="http://schemas.microsoft.com/office/drawing/2014/main" id="{E77A5682-705E-44E5-B3F3-417DA788A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843588"/>
            <a:ext cx="9144000" cy="1014412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ru-RU" altLang="ru-RU" sz="1200" i="1"/>
              <a:t>Формулировка патологоанатомического диагноза. Клинические рекомендации Российского общества патологоанатомов». Под ред. Г.А.Франка, О.В.Зайратьянца, П.Г.Малькова, Л.В.Кактурского. М.: «Практическая медицина», 2016; Правила формулировки патологоанатомического диагноза, выбора и кодирования по МКБ-10 причин смерти. Методические рекомендации ДЗМ №№ 45-56. О.В.Зайратьянц, Е.Ю.Васильева, Л.М.Михалева, А.С.Оленев, С.Н.Черкасов, А.Л.Черняев, Н.А.Шамалов, А.В.Шпектор. М.; ДЗМ, 2019. </a:t>
            </a:r>
            <a:r>
              <a:rPr lang="en-US" altLang="ru-RU" sz="1200" i="1">
                <a:hlinkClick r:id="rId2"/>
              </a:rPr>
              <a:t>www</a:t>
            </a:r>
            <a:r>
              <a:rPr lang="ru-RU" altLang="ru-RU" sz="1200" i="1">
                <a:hlinkClick r:id="rId2"/>
              </a:rPr>
              <a:t>.</a:t>
            </a:r>
            <a:r>
              <a:rPr lang="en-US" altLang="ru-RU" sz="1200" i="1">
                <a:hlinkClick r:id="rId2"/>
              </a:rPr>
              <a:t>mosgorzdrav</a:t>
            </a:r>
            <a:r>
              <a:rPr lang="ru-RU" altLang="ru-RU" sz="1200" i="1">
                <a:hlinkClick r:id="rId2"/>
              </a:rPr>
              <a:t>.</a:t>
            </a:r>
            <a:r>
              <a:rPr lang="en-US" altLang="ru-RU" sz="1200" i="1">
                <a:hlinkClick r:id="rId2"/>
              </a:rPr>
              <a:t>ru</a:t>
            </a:r>
            <a:endParaRPr lang="ru-RU" altLang="ru-RU" sz="1200" i="1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14182" y="592640"/>
            <a:ext cx="5710630" cy="647700"/>
          </a:xfrm>
          <a:noFill/>
        </p:spPr>
        <p:txBody>
          <a:bodyPr>
            <a:normAutofit fontScale="90000"/>
          </a:bodyPr>
          <a:lstStyle/>
          <a:p>
            <a:pPr>
              <a:buClr>
                <a:srgbClr val="000066"/>
              </a:buClr>
              <a:buFont typeface="Wingdings" panose="05000000000000000000" pitchFamily="2" charset="2"/>
              <a:buNone/>
            </a:pPr>
            <a:r>
              <a:rPr lang="ru-RU" altLang="ru-RU" sz="4000" dirty="0">
                <a:solidFill>
                  <a:srgbClr val="CC0000"/>
                </a:solidFill>
              </a:rPr>
              <a:t>Гипертоническая болезнь</a:t>
            </a:r>
          </a:p>
        </p:txBody>
      </p:sp>
      <p:sp>
        <p:nvSpPr>
          <p:cNvPr id="159747" name="Text Box 3"/>
          <p:cNvSpPr txBox="1">
            <a:spLocks noChangeArrowheads="1"/>
          </p:cNvSpPr>
          <p:nvPr/>
        </p:nvSpPr>
        <p:spPr bwMode="auto">
          <a:xfrm>
            <a:off x="1548322" y="2209729"/>
            <a:ext cx="9424478" cy="267765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square">
            <a:spAutoFit/>
          </a:bodyPr>
          <a:lstStyle>
            <a:lvl1pPr marL="898525" indent="-898525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173163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525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319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66"/>
              </a:buClr>
              <a:buFont typeface="Wingdings" panose="05000000000000000000" pitchFamily="2" charset="2"/>
              <a:buChar char="q"/>
              <a:defRPr/>
            </a:pPr>
            <a:r>
              <a:rPr lang="en-US" altLang="ru-R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/>
              </a:rPr>
              <a:t>I10</a:t>
            </a:r>
            <a:r>
              <a:rPr lang="en-US" altLang="ru-RU" sz="2400" b="1" dirty="0">
                <a:solidFill>
                  <a:srgbClr val="000066"/>
                </a:solidFill>
                <a:cs typeface="Arial"/>
              </a:rPr>
              <a:t> </a:t>
            </a:r>
            <a:r>
              <a:rPr lang="en-US" alt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Arial"/>
              </a:rPr>
              <a:t>–</a:t>
            </a:r>
            <a:r>
              <a:rPr lang="en-US" altLang="ru-RU" sz="2400" b="1" dirty="0">
                <a:solidFill>
                  <a:srgbClr val="000066"/>
                </a:solidFill>
                <a:cs typeface="Arial"/>
              </a:rPr>
              <a:t> </a:t>
            </a:r>
            <a:r>
              <a:rPr lang="ru-RU" altLang="ru-RU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Arial"/>
              </a:rPr>
              <a:t>эссенциальная</a:t>
            </a:r>
            <a:r>
              <a:rPr lang="ru-RU" alt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Arial"/>
              </a:rPr>
              <a:t> (первичная) гипертензия     (гипертоническая болезнь)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66"/>
              </a:buClr>
              <a:buFont typeface="Wingdings" panose="05000000000000000000" pitchFamily="2" charset="2"/>
              <a:buChar char="q"/>
              <a:defRPr/>
            </a:pPr>
            <a:r>
              <a:rPr lang="en-US" altLang="ru-R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/>
              </a:rPr>
              <a:t>I12</a:t>
            </a:r>
            <a:r>
              <a:rPr lang="ru-RU" altLang="ru-R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/>
              </a:rPr>
              <a:t>.0</a:t>
            </a:r>
            <a:r>
              <a:rPr lang="ru-RU" altLang="ru-RU" sz="2400" b="1" dirty="0">
                <a:solidFill>
                  <a:srgbClr val="000066"/>
                </a:solidFill>
                <a:cs typeface="Arial"/>
              </a:rPr>
              <a:t> </a:t>
            </a:r>
            <a:r>
              <a:rPr lang="en-US" alt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Arial"/>
              </a:rPr>
              <a:t>–</a:t>
            </a:r>
            <a:r>
              <a:rPr lang="ru-RU" altLang="ru-RU" sz="2400" b="1" dirty="0">
                <a:solidFill>
                  <a:srgbClr val="000066"/>
                </a:solidFill>
                <a:cs typeface="Arial"/>
              </a:rPr>
              <a:t> </a:t>
            </a:r>
            <a:r>
              <a:rPr lang="ru-RU" alt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Arial"/>
              </a:rPr>
              <a:t>гипертоническая болезнь с преимущественным поражением почек с почечной недостаточностью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000066"/>
              </a:buClr>
              <a:buFont typeface="Wingdings" panose="05000000000000000000" pitchFamily="2" charset="2"/>
              <a:buChar char="q"/>
              <a:defRPr/>
            </a:pPr>
            <a:r>
              <a:rPr lang="en-US" altLang="ru-R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/>
              </a:rPr>
              <a:t>I11</a:t>
            </a:r>
            <a:r>
              <a:rPr lang="ru-RU" altLang="ru-RU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Arial"/>
              </a:rPr>
              <a:t>.0</a:t>
            </a:r>
            <a:r>
              <a:rPr lang="en-US" altLang="ru-RU" sz="2400" b="1" dirty="0">
                <a:solidFill>
                  <a:srgbClr val="000066"/>
                </a:solidFill>
                <a:cs typeface="Arial"/>
              </a:rPr>
              <a:t> </a:t>
            </a:r>
            <a:r>
              <a:rPr lang="en-US" alt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Arial"/>
              </a:rPr>
              <a:t>–</a:t>
            </a:r>
            <a:r>
              <a:rPr lang="en-US" altLang="ru-RU" sz="2400" b="1" dirty="0">
                <a:solidFill>
                  <a:srgbClr val="000066"/>
                </a:solidFill>
                <a:cs typeface="Arial"/>
              </a:rPr>
              <a:t> </a:t>
            </a:r>
            <a:r>
              <a:rPr lang="ru-RU" altLang="ru-RU" sz="2400" b="1" dirty="0">
                <a:solidFill>
                  <a:srgbClr val="000066"/>
                </a:solidFill>
                <a:latin typeface="Times New Roman" panose="02020603050405020304" pitchFamily="18" charset="0"/>
                <a:cs typeface="Arial"/>
              </a:rPr>
              <a:t>гипертоническая болезнь с преимущественным поражением сердца с сердечной недостаточностью</a:t>
            </a:r>
            <a:endParaRPr lang="ru-RU" altLang="ru-RU" sz="2400" b="1" dirty="0">
              <a:solidFill>
                <a:srgbClr val="3366FF"/>
              </a:solidFill>
              <a:latin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10438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C:\Users\o.orehov\Downloads\СТАРОСТЬ (2).jpg">
            <a:extLst>
              <a:ext uri="{FF2B5EF4-FFF2-40B4-BE49-F238E27FC236}">
                <a16:creationId xmlns:a16="http://schemas.microsoft.com/office/drawing/2014/main" id="{7C662680-4609-4761-AD0B-DDE7E3F73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1"/>
          <a:stretch>
            <a:fillRect/>
          </a:stretch>
        </p:blipFill>
        <p:spPr bwMode="auto">
          <a:xfrm>
            <a:off x="3000375" y="26988"/>
            <a:ext cx="6091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02B7C7C6-F18D-414C-8E84-201D609A57A2}"/>
                  </a:ext>
                </a:extLst>
              </p14:cNvPr>
              <p14:cNvContentPartPr/>
              <p14:nvPr/>
            </p14:nvContentPartPr>
            <p14:xfrm>
              <a:off x="5575320" y="3575160"/>
              <a:ext cx="527400" cy="2556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02B7C7C6-F18D-414C-8E84-201D609A57A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59480" y="3511800"/>
                <a:ext cx="55872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Рукописный ввод 2">
                <a:extLst>
                  <a:ext uri="{FF2B5EF4-FFF2-40B4-BE49-F238E27FC236}">
                    <a16:creationId xmlns:a16="http://schemas.microsoft.com/office/drawing/2014/main" id="{FDCC1BE3-1D70-414C-978B-8F0A57293CE8}"/>
                  </a:ext>
                </a:extLst>
              </p14:cNvPr>
              <p14:cNvContentPartPr/>
              <p14:nvPr/>
            </p14:nvContentPartPr>
            <p14:xfrm>
              <a:off x="5594400" y="3613320"/>
              <a:ext cx="508320" cy="82800"/>
            </p14:xfrm>
          </p:contentPart>
        </mc:Choice>
        <mc:Fallback xmlns="">
          <p:pic>
            <p:nvPicPr>
              <p:cNvPr id="3" name="Рукописный ввод 2">
                <a:extLst>
                  <a:ext uri="{FF2B5EF4-FFF2-40B4-BE49-F238E27FC236}">
                    <a16:creationId xmlns:a16="http://schemas.microsoft.com/office/drawing/2014/main" id="{FDCC1BE3-1D70-414C-978B-8F0A57293CE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78560" y="3549960"/>
                <a:ext cx="53964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Рукописный ввод 3">
                <a:extLst>
                  <a:ext uri="{FF2B5EF4-FFF2-40B4-BE49-F238E27FC236}">
                    <a16:creationId xmlns:a16="http://schemas.microsoft.com/office/drawing/2014/main" id="{3B6FAD2D-8C0A-47E5-A522-F09B492ECFEB}"/>
                  </a:ext>
                </a:extLst>
              </p14:cNvPr>
              <p14:cNvContentPartPr/>
              <p14:nvPr/>
            </p14:nvContentPartPr>
            <p14:xfrm>
              <a:off x="5568840" y="3645000"/>
              <a:ext cx="241920" cy="51120"/>
            </p14:xfrm>
          </p:contentPart>
        </mc:Choice>
        <mc:Fallback xmlns="">
          <p:pic>
            <p:nvPicPr>
              <p:cNvPr id="4" name="Рукописный ввод 3">
                <a:extLst>
                  <a:ext uri="{FF2B5EF4-FFF2-40B4-BE49-F238E27FC236}">
                    <a16:creationId xmlns:a16="http://schemas.microsoft.com/office/drawing/2014/main" id="{3B6FAD2D-8C0A-47E5-A522-F09B492ECF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53000" y="3581640"/>
                <a:ext cx="273240" cy="1778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1919288" y="2492376"/>
            <a:ext cx="84264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6000" i="1" dirty="0">
                <a:solidFill>
                  <a:srgbClr val="A50021"/>
                </a:solidFill>
                <a:latin typeface="Times New Roman" panose="02020603050405020304" pitchFamily="18" charset="0"/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050334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124336-7298-4803-8EEB-DAD22392B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75" y="260576"/>
            <a:ext cx="2152650" cy="21240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FEA744D-0148-4581-BC80-04A97C8C9AA0}"/>
              </a:ext>
            </a:extLst>
          </p:cNvPr>
          <p:cNvSpPr/>
          <p:nvPr/>
        </p:nvSpPr>
        <p:spPr>
          <a:xfrm>
            <a:off x="155122" y="1393460"/>
            <a:ext cx="8724183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Губернатор Ивановской области </a:t>
            </a:r>
            <a:r>
              <a:rPr lang="ru-RU" sz="2800" b="1" dirty="0"/>
              <a:t>Станислав Воскресенский: </a:t>
            </a:r>
          </a:p>
          <a:p>
            <a:r>
              <a:rPr lang="ru-RU" sz="2800" i="1" dirty="0">
                <a:solidFill>
                  <a:srgbClr val="000000"/>
                </a:solidFill>
                <a:latin typeface="Arial" panose="020B0604020202020204" pitchFamily="34" charset="0"/>
              </a:rPr>
              <a:t>«</a:t>
            </a:r>
            <a:r>
              <a:rPr lang="ru-RU" sz="2400" i="1" dirty="0">
                <a:solidFill>
                  <a:srgbClr val="000000"/>
                </a:solidFill>
                <a:latin typeface="Arial" panose="020B0604020202020204" pitchFamily="34" charset="0"/>
              </a:rPr>
              <a:t>Показатель смертности от сердечно-сосудистых болезней в Ивановской области за восемь месяцев 2019 г. вырос на 24,1%, причем по итогам первых четырех месяцев рост был еще выше — 32%.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2ED1499-BF68-4F9C-A036-8D8024BC6D29}"/>
              </a:ext>
            </a:extLst>
          </p:cNvPr>
          <p:cNvSpPr/>
          <p:nvPr/>
        </p:nvSpPr>
        <p:spPr>
          <a:xfrm>
            <a:off x="155122" y="4130131"/>
            <a:ext cx="109156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0000"/>
                </a:solidFill>
                <a:latin typeface="Arial" panose="020B0604020202020204" pitchFamily="34" charset="0"/>
              </a:rPr>
              <a:t>Мы в конце 2018 года провели инвентаризацию кодировки причин смертности. У нас пряталась смертность от сердечно-сосудистых заболеваний в смертности от старости и в смертности от болезней нервной системы. Чтобы этого не происходило, чтобы иметь реальную картину и реальный диагноз, мы там навели порядок»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07786FE-369C-401A-AC99-51447B519B75}"/>
              </a:ext>
            </a:extLst>
          </p:cNvPr>
          <p:cNvSpPr/>
          <p:nvPr/>
        </p:nvSpPr>
        <p:spPr>
          <a:xfrm>
            <a:off x="155122" y="8083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C00000"/>
                </a:solidFill>
                <a:latin typeface="Helvetica" panose="020B0604020202020204" pitchFamily="34" charset="0"/>
              </a:rPr>
              <a:t>Заседание президиума Совета при Президенте Российской Федерации по стратегическому развитию и национальным проектам (</a:t>
            </a:r>
            <a:r>
              <a:rPr lang="ru-RU" dirty="0">
                <a:solidFill>
                  <a:srgbClr val="C00000"/>
                </a:solidFill>
              </a:rPr>
              <a:t>(14 октября 2019 г., Горки, Московская область)</a:t>
            </a:r>
          </a:p>
        </p:txBody>
      </p:sp>
    </p:spTree>
    <p:extLst>
      <p:ext uri="{BB962C8B-B14F-4D97-AF65-F5344CB8AC3E}">
        <p14:creationId xmlns:p14="http://schemas.microsoft.com/office/powerpoint/2010/main" val="275758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81" name="Object 9">
            <a:extLst>
              <a:ext uri="{FF2B5EF4-FFF2-40B4-BE49-F238E27FC236}">
                <a16:creationId xmlns:a16="http://schemas.microsoft.com/office/drawing/2014/main" id="{F1047147-EF2F-4702-BD16-5B212405734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19288" y="1541464"/>
          <a:ext cx="8424862" cy="431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" name="Диаграмма" r:id="rId3" imgW="7943970" imgH="4067203" progId="MSGraph.Chart.8">
                  <p:embed followColorScheme="full"/>
                </p:oleObj>
              </mc:Choice>
              <mc:Fallback>
                <p:oleObj name="Диаграмма" r:id="rId3" imgW="7943970" imgH="4067203" progId="MSGraph.Chart.8">
                  <p:embed followColorScheme="full"/>
                  <p:pic>
                    <p:nvPicPr>
                      <p:cNvPr id="28681" name="Object 9">
                        <a:extLst>
                          <a:ext uri="{FF2B5EF4-FFF2-40B4-BE49-F238E27FC236}">
                            <a16:creationId xmlns:a16="http://schemas.microsoft.com/office/drawing/2014/main" id="{F1047147-EF2F-4702-BD16-5B212405734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9288" y="1541464"/>
                        <a:ext cx="8424862" cy="4319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2" name="Text Box 10">
            <a:extLst>
              <a:ext uri="{FF2B5EF4-FFF2-40B4-BE49-F238E27FC236}">
                <a16:creationId xmlns:a16="http://schemas.microsoft.com/office/drawing/2014/main" id="{988A0054-AF2B-4707-8C38-19376A218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88914"/>
            <a:ext cx="9144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>
                <a:solidFill>
                  <a:srgbClr val="800080"/>
                </a:solidFill>
              </a:rPr>
              <a:t>КТО ФОРМУЛИРУЕТ ПОСМЕРТНЫЙ ДИАГНОЗ И ОФОРМЛЯЕТ СВИДЕТЕЛЬСТВО О СМЕРТИ В РОССИИ ?</a:t>
            </a:r>
          </a:p>
        </p:txBody>
      </p:sp>
      <p:sp>
        <p:nvSpPr>
          <p:cNvPr id="28683" name="Text Box 11">
            <a:extLst>
              <a:ext uri="{FF2B5EF4-FFF2-40B4-BE49-F238E27FC236}">
                <a16:creationId xmlns:a16="http://schemas.microsoft.com/office/drawing/2014/main" id="{5E5B7CCE-771B-498F-9765-D59B9DEEC5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6308725"/>
            <a:ext cx="9144000" cy="527050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ru-RU" sz="1400" b="1" i="1" dirty="0"/>
              <a:t>Андреев Е.М. Демографическое обозрение, 2016;3,2:103-142; Франк Г.А. (ред.). Состояние и основные задачи развития патолого-анатомической службы РФ. Минздрав России, 2016-2018 </a:t>
            </a:r>
          </a:p>
        </p:txBody>
      </p:sp>
      <p:sp>
        <p:nvSpPr>
          <p:cNvPr id="28684" name="Text Box 12">
            <a:extLst>
              <a:ext uri="{FF2B5EF4-FFF2-40B4-BE49-F238E27FC236}">
                <a16:creationId xmlns:a16="http://schemas.microsoft.com/office/drawing/2014/main" id="{42AAF066-FB5F-4BA4-B0DC-2D48AF9F8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9" y="1989138"/>
            <a:ext cx="1476375" cy="523220"/>
          </a:xfrm>
          <a:prstGeom prst="rect">
            <a:avLst/>
          </a:prstGeom>
          <a:solidFill>
            <a:srgbClr val="B9D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1400" b="1"/>
              <a:t>65% - умершие от заболеваний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>
            <a:extLst>
              <a:ext uri="{FF2B5EF4-FFF2-40B4-BE49-F238E27FC236}">
                <a16:creationId xmlns:a16="http://schemas.microsoft.com/office/drawing/2014/main" id="{2AEC29DF-1DC2-444E-A2D9-510293C7F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6852" y="0"/>
            <a:ext cx="3049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2400" b="1" dirty="0">
                <a:solidFill>
                  <a:srgbClr val="660066"/>
                </a:solidFill>
              </a:rPr>
              <a:t>Основные источники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5C3D9C6-3265-438C-A29C-CBCF3AA7E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3586518" cy="5313145"/>
          </a:xfrm>
          <a:prstGeom prst="rect">
            <a:avLst/>
          </a:prstGeom>
          <a:effectLst>
            <a:outerShdw blurRad="2159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8080C3-44D2-4BFC-AD80-AFC5F62758E6}"/>
              </a:ext>
            </a:extLst>
          </p:cNvPr>
          <p:cNvSpPr txBox="1"/>
          <p:nvPr/>
        </p:nvSpPr>
        <p:spPr>
          <a:xfrm>
            <a:off x="3792355" y="630454"/>
            <a:ext cx="3946357" cy="4606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aseline="-25000" dirty="0"/>
              <a:t>СОСТАВИТЕЛИ:</a:t>
            </a:r>
          </a:p>
          <a:p>
            <a:r>
              <a:rPr lang="ru-RU" sz="2000" b="1" baseline="-25000" dirty="0"/>
              <a:t>Г.А. Франк</a:t>
            </a:r>
            <a:r>
              <a:rPr lang="ru-RU" sz="2000" baseline="-25000" dirty="0"/>
              <a:t>, академик РАН, д.м.н., профессор, заведующий кафедрой патологической анатомии ГБОУ ДПО РМАНПО Минздрава РФ, главный внештатный патологоанатом Минздрава России, первый вице-президент Российского общества патологоанатомов</a:t>
            </a:r>
            <a:br>
              <a:rPr lang="ru-RU" sz="2000" baseline="-25000" dirty="0"/>
            </a:br>
            <a:r>
              <a:rPr lang="ru-RU" sz="2000" b="1" baseline="-25000" dirty="0"/>
              <a:t>О.В. Зайратьянц</a:t>
            </a:r>
            <a:r>
              <a:rPr lang="ru-RU" sz="2000" baseline="-25000" dirty="0"/>
              <a:t>, д.м.н., профессор, заведующий кафедрой патологической анатомии ГБОУ ВПО «МГМСУ им. А.И. Евдокимова» Минздрава России, вице-президент Российского и председатель Московского общества патологоанатомов</a:t>
            </a:r>
          </a:p>
          <a:p>
            <a:r>
              <a:rPr lang="ru-RU" sz="2000" b="1" baseline="-25000" dirty="0"/>
              <a:t>П.Г. Мальков</a:t>
            </a:r>
            <a:r>
              <a:rPr lang="ru-RU" sz="2000" baseline="-25000" dirty="0"/>
              <a:t>, д.м.н., доцент, профессор кафедры патологической анатомии ГБОУ ДПО РМАПО Минздрава РФ, руководитель курса патологической анатомии кафедры физиологии и общей патологии факультета фундаментальной медицины ФГБОУ ВО «МГУ им. М.В. Ломоносова»</a:t>
            </a:r>
          </a:p>
          <a:p>
            <a:r>
              <a:rPr lang="ru-RU" sz="2000" b="1" baseline="-25000" dirty="0"/>
              <a:t>Л.В. Кактурский</a:t>
            </a:r>
            <a:r>
              <a:rPr lang="ru-RU" sz="2000" baseline="-25000" dirty="0"/>
              <a:t>, член-корреспондент РАН, д.м.н., профессор, научный руководитель ФГБНУ «НИИ морфологии человека», президент Российского общества патологоанатомов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7CCE4A5-4729-4E59-9F3D-D7760BA9F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6362" y="0"/>
            <a:ext cx="4051710" cy="5313145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190500" dist="38100" dir="2700000" sx="102000" sy="102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9467F9B-D820-46E3-8275-5327247FD854}"/>
              </a:ext>
            </a:extLst>
          </p:cNvPr>
          <p:cNvSpPr/>
          <p:nvPr/>
        </p:nvSpPr>
        <p:spPr>
          <a:xfrm>
            <a:off x="7658501" y="5537280"/>
            <a:ext cx="4533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b="1" i="1" dirty="0" err="1">
                <a:solidFill>
                  <a:prstClr val="black"/>
                </a:solidFill>
              </a:rPr>
              <a:t>О.В.Зайратьянц</a:t>
            </a:r>
            <a:r>
              <a:rPr lang="ru-RU" altLang="ru-RU" b="1" i="1" dirty="0">
                <a:solidFill>
                  <a:prstClr val="black"/>
                </a:solidFill>
              </a:rPr>
              <a:t>, </a:t>
            </a:r>
            <a:r>
              <a:rPr lang="ru-RU" altLang="ru-RU" b="1" i="1" dirty="0" err="1">
                <a:solidFill>
                  <a:prstClr val="black"/>
                </a:solidFill>
              </a:rPr>
              <a:t>Е.Ю.Васильева</a:t>
            </a:r>
            <a:r>
              <a:rPr lang="ru-RU" altLang="ru-RU" b="1" i="1" dirty="0">
                <a:solidFill>
                  <a:prstClr val="black"/>
                </a:solidFill>
              </a:rPr>
              <a:t>, </a:t>
            </a:r>
            <a:r>
              <a:rPr lang="ru-RU" altLang="ru-RU" b="1" i="1" dirty="0" err="1">
                <a:solidFill>
                  <a:prstClr val="black"/>
                </a:solidFill>
              </a:rPr>
              <a:t>Л.М.Михалева</a:t>
            </a:r>
            <a:r>
              <a:rPr lang="ru-RU" altLang="ru-RU" b="1" i="1" dirty="0">
                <a:solidFill>
                  <a:prstClr val="black"/>
                </a:solidFill>
              </a:rPr>
              <a:t>, </a:t>
            </a:r>
            <a:r>
              <a:rPr lang="ru-RU" altLang="ru-RU" b="1" i="1" dirty="0" err="1">
                <a:solidFill>
                  <a:prstClr val="black"/>
                </a:solidFill>
              </a:rPr>
              <a:t>А.С.Оленев</a:t>
            </a:r>
            <a:r>
              <a:rPr lang="ru-RU" altLang="ru-RU" b="1" i="1" dirty="0">
                <a:solidFill>
                  <a:prstClr val="black"/>
                </a:solidFill>
              </a:rPr>
              <a:t>, </a:t>
            </a:r>
            <a:r>
              <a:rPr lang="ru-RU" altLang="ru-RU" b="1" i="1" dirty="0" err="1">
                <a:solidFill>
                  <a:prstClr val="black"/>
                </a:solidFill>
              </a:rPr>
              <a:t>С.Н.Черкасов</a:t>
            </a:r>
            <a:r>
              <a:rPr lang="ru-RU" altLang="ru-RU" b="1" i="1" dirty="0">
                <a:solidFill>
                  <a:prstClr val="black"/>
                </a:solidFill>
              </a:rPr>
              <a:t>, </a:t>
            </a:r>
            <a:r>
              <a:rPr lang="ru-RU" altLang="ru-RU" b="1" i="1" dirty="0" err="1">
                <a:solidFill>
                  <a:prstClr val="black"/>
                </a:solidFill>
              </a:rPr>
              <a:t>А.Л.Черняев</a:t>
            </a:r>
            <a:r>
              <a:rPr lang="ru-RU" altLang="ru-RU" b="1" i="1" dirty="0">
                <a:solidFill>
                  <a:prstClr val="black"/>
                </a:solidFill>
              </a:rPr>
              <a:t>, </a:t>
            </a:r>
            <a:r>
              <a:rPr lang="ru-RU" altLang="ru-RU" b="1" i="1" dirty="0" err="1">
                <a:solidFill>
                  <a:prstClr val="black"/>
                </a:solidFill>
              </a:rPr>
              <a:t>Н.А.Шамалов</a:t>
            </a:r>
            <a:r>
              <a:rPr lang="ru-RU" altLang="ru-RU" b="1" i="1" dirty="0">
                <a:solidFill>
                  <a:prstClr val="black"/>
                </a:solidFill>
              </a:rPr>
              <a:t>, </a:t>
            </a:r>
            <a:r>
              <a:rPr lang="ru-RU" altLang="ru-RU" b="1" i="1" dirty="0" err="1">
                <a:solidFill>
                  <a:prstClr val="black"/>
                </a:solidFill>
              </a:rPr>
              <a:t>А.В.Шпектор</a:t>
            </a:r>
            <a:r>
              <a:rPr lang="ru-RU" altLang="ru-RU" b="1" i="1" dirty="0">
                <a:solidFill>
                  <a:prstClr val="black"/>
                </a:solidFill>
              </a:rPr>
              <a:t>.</a:t>
            </a:r>
            <a:r>
              <a:rPr lang="ru-RU" altLang="ru-RU" b="1" dirty="0">
                <a:solidFill>
                  <a:prstClr val="black"/>
                </a:solidFill>
              </a:rPr>
              <a:t> М.; ДЗМ, 2019. </a:t>
            </a:r>
            <a:r>
              <a:rPr lang="en-US" altLang="ru-RU" b="1" dirty="0">
                <a:solidFill>
                  <a:prstClr val="blac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</a:t>
            </a:r>
            <a:r>
              <a:rPr lang="ru-RU" altLang="ru-RU" b="1" dirty="0">
                <a:solidFill>
                  <a:prstClr val="blac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altLang="ru-RU" b="1" dirty="0" err="1">
                <a:solidFill>
                  <a:prstClr val="blac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mosgorzdrav</a:t>
            </a:r>
            <a:r>
              <a:rPr lang="ru-RU" altLang="ru-RU" b="1" dirty="0">
                <a:solidFill>
                  <a:prstClr val="blac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altLang="ru-RU" b="1" dirty="0" err="1">
                <a:solidFill>
                  <a:prstClr val="black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r>
              <a:rPr lang="ru-RU" altLang="ru-RU" dirty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BF68CF-32C1-435B-85AF-608E54CA4B09}"/>
              </a:ext>
            </a:extLst>
          </p:cNvPr>
          <p:cNvSpPr txBox="1"/>
          <p:nvPr/>
        </p:nvSpPr>
        <p:spPr>
          <a:xfrm>
            <a:off x="6012581" y="5537280"/>
            <a:ext cx="1645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СОСТАВИТЕЛИ:</a:t>
            </a:r>
          </a:p>
        </p:txBody>
      </p:sp>
    </p:spTree>
    <p:extLst>
      <p:ext uri="{BB962C8B-B14F-4D97-AF65-F5344CB8AC3E}">
        <p14:creationId xmlns:p14="http://schemas.microsoft.com/office/powerpoint/2010/main" val="443438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4" name="Text Box 6">
            <a:extLst>
              <a:ext uri="{FF2B5EF4-FFF2-40B4-BE49-F238E27FC236}">
                <a16:creationId xmlns:a16="http://schemas.microsoft.com/office/drawing/2014/main" id="{7FC69DCD-3823-4B4B-8776-6643976F3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92151"/>
            <a:ext cx="9144000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solidFill>
                  <a:srgbClr val="4D4D4D"/>
                </a:solidFill>
              </a:rPr>
              <a:t>                     </a:t>
            </a:r>
          </a:p>
          <a:p>
            <a:pPr algn="ctr"/>
            <a:r>
              <a:rPr lang="ru-RU" altLang="ru-RU" b="1" dirty="0">
                <a:solidFill>
                  <a:srgbClr val="CC0000"/>
                </a:solidFill>
              </a:rPr>
              <a:t>Письма Минздрава России</a:t>
            </a:r>
            <a:endParaRPr lang="ru-RU" altLang="ru-RU" b="1" dirty="0">
              <a:solidFill>
                <a:srgbClr val="800080"/>
              </a:solidFill>
            </a:endParaRPr>
          </a:p>
          <a:p>
            <a:pPr>
              <a:buClr>
                <a:srgbClr val="CC0000"/>
              </a:buClr>
              <a:buSzPct val="150000"/>
              <a:buFontTx/>
              <a:buChar char="●"/>
            </a:pPr>
            <a:r>
              <a:rPr lang="ru-RU" altLang="ru-RU" b="1" dirty="0"/>
              <a:t> от 19.01.2009 г. № 14-6/10/2-178 </a:t>
            </a:r>
            <a:r>
              <a:rPr lang="ru-RU" altLang="ru-RU" b="1" i="1" dirty="0"/>
              <a:t>«О порядке выдачи и заполнения медицинских свидетельств о рождении и смерти»;</a:t>
            </a:r>
            <a:r>
              <a:rPr lang="ru-RU" altLang="ru-RU" b="1" dirty="0"/>
              <a:t> </a:t>
            </a:r>
          </a:p>
          <a:p>
            <a:pPr>
              <a:buClr>
                <a:srgbClr val="CC0000"/>
              </a:buClr>
              <a:buSzPct val="150000"/>
              <a:buFontTx/>
              <a:buChar char="●"/>
            </a:pPr>
            <a:r>
              <a:rPr lang="ru-RU" altLang="ru-RU" b="1" dirty="0"/>
              <a:t> от 26.04.2011 г. № 14-9/10/2-4150 </a:t>
            </a:r>
            <a:r>
              <a:rPr lang="ru-RU" altLang="ru-RU" b="1" i="1" dirty="0"/>
              <a:t>«Об особенностях кодирования некоторых заболеваний класса IX МКБ-10»;</a:t>
            </a:r>
            <a:endParaRPr lang="ru-RU" altLang="ru-RU" b="1" dirty="0"/>
          </a:p>
          <a:p>
            <a:pPr>
              <a:buClr>
                <a:srgbClr val="CC0000"/>
              </a:buClr>
              <a:buSzPct val="150000"/>
              <a:buFontTx/>
              <a:buChar char="●"/>
            </a:pPr>
            <a:r>
              <a:rPr lang="ru-RU" altLang="ru-RU" b="1" dirty="0"/>
              <a:t> от 14.03.2013 г. № 13-7/10/2-1691 </a:t>
            </a:r>
            <a:r>
              <a:rPr lang="ru-RU" altLang="ru-RU" b="1" i="1" dirty="0"/>
              <a:t>«Применение принципов кодирования некоторых заболеваний класса </a:t>
            </a:r>
            <a:r>
              <a:rPr lang="en-US" altLang="ru-RU" b="1" i="1" dirty="0"/>
              <a:t>IX </a:t>
            </a:r>
            <a:r>
              <a:rPr lang="ru-RU" altLang="ru-RU" b="1" i="1" dirty="0"/>
              <a:t>болезней системы кровообращения по  МКБ-10»</a:t>
            </a:r>
            <a:endParaRPr lang="ru-RU" altLang="ru-RU" b="1" dirty="0"/>
          </a:p>
          <a:p>
            <a:pPr>
              <a:buClr>
                <a:srgbClr val="CC0000"/>
              </a:buClr>
              <a:buSzPct val="150000"/>
              <a:buFontTx/>
              <a:buChar char="●"/>
            </a:pPr>
            <a:r>
              <a:rPr lang="ru-RU" altLang="ru-RU" b="1" dirty="0"/>
              <a:t> от 05.10.2015 г. № 13-2/1112 «О кодировании состояний «Деменция» и «Старость» в качестве первоначальной причины смерти»</a:t>
            </a:r>
          </a:p>
          <a:p>
            <a:pPr>
              <a:buClr>
                <a:srgbClr val="CC0000"/>
              </a:buClr>
              <a:buSzPct val="150000"/>
              <a:buFontTx/>
              <a:buChar char="●"/>
            </a:pPr>
            <a:r>
              <a:rPr lang="ru-RU" altLang="ru-RU" b="1" dirty="0"/>
              <a:t> от 01.07.2016 г. № 13-2/10/2-4009 </a:t>
            </a:r>
            <a:r>
              <a:rPr lang="ru-RU" altLang="ru-RU" b="1" i="1" dirty="0"/>
              <a:t>«Методические рекомендации по порядку статистического учета и кодирования болезни, вызванной ВИЧ в статистике заболеваемости и смертности»</a:t>
            </a:r>
            <a:r>
              <a:rPr lang="ru-RU" altLang="ru-RU" b="1" dirty="0"/>
              <a:t>  </a:t>
            </a:r>
            <a:r>
              <a:rPr lang="ru-RU" altLang="ru-RU" sz="1400" b="1" i="1" dirty="0">
                <a:solidFill>
                  <a:srgbClr val="A50021"/>
                </a:solidFill>
              </a:rPr>
              <a:t>В части </a:t>
            </a:r>
            <a:r>
              <a:rPr lang="en-US" altLang="ru-RU" sz="1400" b="1" i="1" dirty="0">
                <a:solidFill>
                  <a:srgbClr val="A50021"/>
                </a:solidFill>
              </a:rPr>
              <a:t>I</a:t>
            </a:r>
            <a:r>
              <a:rPr lang="ru-RU" altLang="ru-RU" sz="1400" b="1" i="1" dirty="0">
                <a:solidFill>
                  <a:srgbClr val="A50021"/>
                </a:solidFill>
              </a:rPr>
              <a:t> повторены все ранние рекомендации из писем Минздрава России 2009-2013 гг.</a:t>
            </a:r>
            <a:r>
              <a:rPr lang="ru-RU" altLang="ru-RU" b="1" dirty="0">
                <a:solidFill>
                  <a:srgbClr val="A50021"/>
                </a:solidFill>
              </a:rPr>
              <a:t> </a:t>
            </a:r>
            <a:endParaRPr lang="ru-RU" altLang="ru-RU" sz="2000" b="1" dirty="0">
              <a:solidFill>
                <a:srgbClr val="A50021"/>
              </a:solidFill>
            </a:endParaRPr>
          </a:p>
        </p:txBody>
      </p:sp>
      <p:pic>
        <p:nvPicPr>
          <p:cNvPr id="124935" name="Picture 7" descr="753d30d1">
            <a:extLst>
              <a:ext uri="{FF2B5EF4-FFF2-40B4-BE49-F238E27FC236}">
                <a16:creationId xmlns:a16="http://schemas.microsoft.com/office/drawing/2014/main" id="{E76DD686-DC85-4387-A6DC-C3620A43B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93" b="61301"/>
          <a:stretch>
            <a:fillRect/>
          </a:stretch>
        </p:blipFill>
        <p:spPr bwMode="auto">
          <a:xfrm>
            <a:off x="2424113" y="188913"/>
            <a:ext cx="958850" cy="1079500"/>
          </a:xfrm>
          <a:prstGeom prst="rect">
            <a:avLst/>
          </a:prstGeom>
          <a:noFill/>
          <a:ln w="19050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6" name="Picture 8" descr="МЗ РФ">
            <a:extLst>
              <a:ext uri="{FF2B5EF4-FFF2-40B4-BE49-F238E27FC236}">
                <a16:creationId xmlns:a16="http://schemas.microsoft.com/office/drawing/2014/main" id="{38A6561C-9622-47B7-BC70-4F56A8BE1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9"/>
          <a:stretch>
            <a:fillRect/>
          </a:stretch>
        </p:blipFill>
        <p:spPr bwMode="auto">
          <a:xfrm>
            <a:off x="1770063" y="188914"/>
            <a:ext cx="717550" cy="71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37" name="Text Box 9">
            <a:extLst>
              <a:ext uri="{FF2B5EF4-FFF2-40B4-BE49-F238E27FC236}">
                <a16:creationId xmlns:a16="http://schemas.microsoft.com/office/drawing/2014/main" id="{D231D8B8-47F2-499C-B667-5256BE52B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13" y="115888"/>
            <a:ext cx="64817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ru-RU" sz="2000" b="1">
                <a:solidFill>
                  <a:srgbClr val="660066"/>
                </a:solidFill>
              </a:rPr>
              <a:t>Рекомендации по кодированию и учету причин смерти</a:t>
            </a:r>
          </a:p>
        </p:txBody>
      </p:sp>
      <p:sp>
        <p:nvSpPr>
          <p:cNvPr id="124938" name="Text Box 10">
            <a:extLst>
              <a:ext uri="{FF2B5EF4-FFF2-40B4-BE49-F238E27FC236}">
                <a16:creationId xmlns:a16="http://schemas.microsoft.com/office/drawing/2014/main" id="{C73C152B-1DFE-4124-B615-678C66A47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493095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C0000"/>
                </a:solidFill>
              </a:rPr>
              <a:t>Рекомендации специалистов по статистике (ЦНИИОИЗ)</a:t>
            </a:r>
          </a:p>
        </p:txBody>
      </p:sp>
      <p:sp>
        <p:nvSpPr>
          <p:cNvPr id="124939" name="Text Box 11">
            <a:extLst>
              <a:ext uri="{FF2B5EF4-FFF2-40B4-BE49-F238E27FC236}">
                <a16:creationId xmlns:a16="http://schemas.microsoft.com/office/drawing/2014/main" id="{C44D7332-C20F-41B2-B310-F319596CB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291316"/>
            <a:ext cx="91440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1600" b="1" i="1" dirty="0">
                <a:solidFill>
                  <a:srgbClr val="CC0000"/>
                </a:solidFill>
              </a:rPr>
              <a:t>●</a:t>
            </a:r>
            <a:r>
              <a:rPr lang="ru-RU" altLang="ru-RU" sz="1600" b="1" i="1" dirty="0"/>
              <a:t> Вайсман Д.Ш.</a:t>
            </a:r>
            <a:r>
              <a:rPr lang="ru-RU" altLang="ru-RU" sz="1600" b="1" dirty="0"/>
              <a:t> Руководство по использованию Международной классификации болезней в практике врача: в 2-х томах. М.: РИО  ЦНИИОИЗ, 2013;</a:t>
            </a:r>
          </a:p>
          <a:p>
            <a:r>
              <a:rPr lang="ru-RU" altLang="ru-RU" sz="1600" b="1" i="1" dirty="0">
                <a:solidFill>
                  <a:srgbClr val="CC0000"/>
                </a:solidFill>
              </a:rPr>
              <a:t>●</a:t>
            </a:r>
            <a:r>
              <a:rPr lang="ru-RU" altLang="ru-RU" sz="1600" dirty="0"/>
              <a:t> </a:t>
            </a:r>
            <a:r>
              <a:rPr lang="ru-RU" altLang="ru-RU" sz="1600" b="1" dirty="0"/>
              <a:t>Порядок оформления «Медицинских свидетельств о смерти» в случаях смерти от некоторых болезней системы кровообращения / Методические рекомендации./ </a:t>
            </a:r>
            <a:r>
              <a:rPr lang="ru-RU" altLang="ru-RU" sz="1600" b="1" i="1" dirty="0"/>
              <a:t>Вайсман Д.Ш., Леонов С.А.</a:t>
            </a:r>
            <a:r>
              <a:rPr lang="ru-RU" altLang="ru-RU" sz="1600" b="1" dirty="0"/>
              <a:t> – М.: ЦНИИОИЗ, 2013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ext Box 2">
            <a:extLst>
              <a:ext uri="{FF2B5EF4-FFF2-40B4-BE49-F238E27FC236}">
                <a16:creationId xmlns:a16="http://schemas.microsoft.com/office/drawing/2014/main" id="{46F2F125-B8E8-4239-AD05-1A4A53A85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8025" y="5365284"/>
            <a:ext cx="9743975" cy="1492716"/>
          </a:xfrm>
          <a:prstGeom prst="rect">
            <a:avLst/>
          </a:prstGeom>
          <a:solidFill>
            <a:srgbClr val="33CCFF"/>
          </a:solidFill>
          <a:ln w="9525">
            <a:solidFill>
              <a:srgbClr val="0099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Большая медицинская энциклопедия. Под ред. Петровского Б.В. М.: Советская энциклопедия; 1977; Энциклопедический словарь медицинских терминов. Под ред. акад. Петровского Б.В. М.: Советская энциклопедия; 1982; 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Формулировка патологоанатомического диагноза. Клинические рекомендации. Серия «Клинические рекомендации Российского общества патологоанатомов». Под ред. Г.А. Франка, О.В. Зайратьянца, П.Г. Малькова, Л.В. Кактурского. – М.: «Практическая медицина», 2016</a:t>
            </a:r>
            <a:r>
              <a:rPr lang="ru-RU" altLang="ru-RU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7523" name="Text Box 3">
            <a:extLst>
              <a:ext uri="{FF2B5EF4-FFF2-40B4-BE49-F238E27FC236}">
                <a16:creationId xmlns:a16="http://schemas.microsoft.com/office/drawing/2014/main" id="{A8C45A9B-4590-47E6-AF4D-2CA19F857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6623" y="198623"/>
            <a:ext cx="9144000" cy="48936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66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Диагноз</a:t>
            </a:r>
            <a:r>
              <a:rPr lang="ru-RU" alt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000" b="1" i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(греч. </a:t>
            </a:r>
            <a:r>
              <a:rPr lang="el-GR" altLang="ru-RU" sz="2000" b="1" i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διάγνωσις</a:t>
            </a:r>
            <a:r>
              <a:rPr lang="ru-RU" altLang="ru-RU" sz="2000" b="1" i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 – распознать, различить, точно взвесить, составить мнение)</a:t>
            </a:r>
            <a:r>
              <a:rPr lang="ru-RU" altLang="ru-RU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ru-RU" alt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b="1" i="1" dirty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</a:t>
            </a:r>
            <a:r>
              <a:rPr lang="ru-RU" alt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медицинское заключение о состоянии здоровья, об имеющемся заболевании, </a:t>
            </a:r>
            <a:r>
              <a:rPr lang="ru-RU" altLang="ru-RU" sz="2400" b="1" dirty="0">
                <a:solidFill>
                  <a:srgbClr val="D600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оформленное в соответствии с действующими стандартами,</a:t>
            </a:r>
            <a:r>
              <a:rPr lang="ru-RU" alt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выраженное в терминах, предусмотренных принятыми классификациями и номенклатурой болезней</a:t>
            </a:r>
            <a:r>
              <a:rPr lang="ru-RU" alt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обозначающих название болезней, их форм, вариантов течения, и основанное на всестороннем систематическом изучении пациента;                                </a:t>
            </a:r>
            <a:r>
              <a:rPr lang="ru-RU" altLang="ru-RU" sz="2400" b="1" dirty="0">
                <a:solidFill>
                  <a:srgbClr val="4D4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содержанием диагноза могут быть также особые физиологические состояния организма (беременность, климакс, состояние после разрешения патологического процесса и др.), заключение об эпидемическом очаге</a:t>
            </a:r>
            <a:r>
              <a:rPr lang="ru-RU" altLang="ru-RU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6187</Words>
  <Application>Microsoft Office PowerPoint</Application>
  <PresentationFormat>Широкоэкранный</PresentationFormat>
  <Paragraphs>299</Paragraphs>
  <Slides>47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47</vt:i4>
      </vt:variant>
    </vt:vector>
  </HeadingPairs>
  <TitlesOfParts>
    <vt:vector size="58" baseType="lpstr">
      <vt:lpstr>Arial</vt:lpstr>
      <vt:lpstr>Calibri</vt:lpstr>
      <vt:lpstr>Calibri Light</vt:lpstr>
      <vt:lpstr>Helvetica</vt:lpstr>
      <vt:lpstr>Noto Serif</vt:lpstr>
      <vt:lpstr>Times New Roman</vt:lpstr>
      <vt:lpstr>Wingdings</vt:lpstr>
      <vt:lpstr>Тема Office</vt:lpstr>
      <vt:lpstr>Оформление по умолчанию</vt:lpstr>
      <vt:lpstr>Диаграмма</vt:lpstr>
      <vt:lpstr>Слайд</vt:lpstr>
      <vt:lpstr>Кодирование и формулировка диагноза при сердечно-сосудистых заболеваниях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Гипертоническая болезнь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Лев Кактурский</dc:creator>
  <cp:lastModifiedBy>Лев Кактурский</cp:lastModifiedBy>
  <cp:revision>63</cp:revision>
  <dcterms:created xsi:type="dcterms:W3CDTF">2019-11-17T18:08:53Z</dcterms:created>
  <dcterms:modified xsi:type="dcterms:W3CDTF">2019-11-20T19:53:29Z</dcterms:modified>
</cp:coreProperties>
</file>