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8"/>
  </p:notesMasterIdLst>
  <p:sldIdLst>
    <p:sldId id="317" r:id="rId2"/>
    <p:sldId id="376" r:id="rId3"/>
    <p:sldId id="377" r:id="rId4"/>
    <p:sldId id="319" r:id="rId5"/>
    <p:sldId id="323" r:id="rId6"/>
    <p:sldId id="321" r:id="rId7"/>
    <p:sldId id="325" r:id="rId8"/>
    <p:sldId id="324" r:id="rId9"/>
    <p:sldId id="378" r:id="rId10"/>
    <p:sldId id="392" r:id="rId11"/>
    <p:sldId id="375" r:id="rId12"/>
    <p:sldId id="379" r:id="rId13"/>
    <p:sldId id="388" r:id="rId14"/>
    <p:sldId id="380" r:id="rId15"/>
    <p:sldId id="381" r:id="rId16"/>
    <p:sldId id="407" r:id="rId17"/>
    <p:sldId id="382" r:id="rId18"/>
    <p:sldId id="383" r:id="rId19"/>
    <p:sldId id="395" r:id="rId20"/>
    <p:sldId id="396" r:id="rId21"/>
    <p:sldId id="369" r:id="rId22"/>
    <p:sldId id="405" r:id="rId23"/>
    <p:sldId id="399" r:id="rId24"/>
    <p:sldId id="397" r:id="rId25"/>
    <p:sldId id="406" r:id="rId26"/>
    <p:sldId id="393" r:id="rId27"/>
    <p:sldId id="370" r:id="rId28"/>
    <p:sldId id="398" r:id="rId29"/>
    <p:sldId id="412" r:id="rId30"/>
    <p:sldId id="389" r:id="rId31"/>
    <p:sldId id="372" r:id="rId32"/>
    <p:sldId id="410" r:id="rId33"/>
    <p:sldId id="394" r:id="rId34"/>
    <p:sldId id="371" r:id="rId35"/>
    <p:sldId id="373" r:id="rId36"/>
    <p:sldId id="41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5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253CD-99D1-4CA6-B807-B3B21D5D6672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40022-A359-48F5-AAFD-45463F3959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57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40022-A359-48F5-AAFD-45463F39591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33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40022-A359-48F5-AAFD-45463F39591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6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4C3A5E-E1B3-4899-8DC5-4F99CD27AA3A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ru-RU" alt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40022-A359-48F5-AAFD-45463F39591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303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C4A92C-3D3C-464E-AF63-95D104D5E922}" type="slidenum">
              <a:rPr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18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4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ru-RU"/>
              <a:t>A</a:t>
            </a:r>
            <a:r>
              <a:rPr lang="ru-RU" altLang="ru-RU"/>
              <a:t> </a:t>
            </a:r>
            <a:r>
              <a:rPr lang="en-US" altLang="ru-RU"/>
              <a:t>If echocardiography has already been performed during diagnostic work-up for PE and detected RV dysfunction, or if the CT already performed for diagnostic work-up has</a:t>
            </a:r>
            <a:r>
              <a:rPr lang="ru-RU" altLang="ru-RU"/>
              <a:t> </a:t>
            </a:r>
            <a:r>
              <a:rPr lang="en-US" altLang="ru-RU"/>
              <a:t>shown RV enlargement (RV/LV (left ventricular) ratio ≥0.9 , a cardiac troponin test should be performed except for cases in which primary reperfusion is not a therapeutic option(e.g. due to severe comorbidity or limited life expectancy of the patient).</a:t>
            </a:r>
          </a:p>
          <a:p>
            <a:r>
              <a:rPr lang="en-US" altLang="ru-RU"/>
              <a:t>B</a:t>
            </a:r>
            <a:r>
              <a:rPr lang="ru-RU" altLang="ru-RU"/>
              <a:t> </a:t>
            </a:r>
            <a:r>
              <a:rPr lang="en-US" altLang="ru-RU"/>
              <a:t>Markers of myocardial injury (e.g. elevated cardiac troponin I or T concentrations in plasma), or of heart failure as a result of (right) ventricular dysfunction (elevated natriuretic</a:t>
            </a:r>
            <a:r>
              <a:rPr lang="ru-RU" altLang="ru-RU"/>
              <a:t> </a:t>
            </a:r>
            <a:r>
              <a:rPr lang="en-US" altLang="ru-RU"/>
              <a:t>peptide concentrations in plasma). If a laboratory test for a cardiac biomarker has already been performed during initial diagnostic work-up (e.g. in the chest pain unit) and was</a:t>
            </a:r>
            <a:r>
              <a:rPr lang="ru-RU" altLang="ru-RU"/>
              <a:t> </a:t>
            </a:r>
            <a:r>
              <a:rPr lang="en-US" altLang="ru-RU"/>
              <a:t>positive, then an echocardiogram should be considered to assess RV function, or RV size should be (re)assessed on CT.</a:t>
            </a:r>
          </a:p>
          <a:p>
            <a:r>
              <a:rPr lang="en-US" altLang="ru-RU"/>
              <a:t>c –low</a:t>
            </a:r>
            <a:r>
              <a:rPr lang="ru-RU" altLang="ru-RU"/>
              <a:t> </a:t>
            </a:r>
            <a:r>
              <a:rPr lang="en-US" altLang="ru-RU"/>
              <a:t>risk category. This might apply to situations in which imaging or biomarker results become available before calculation of the clinical severity index. These patients are probably</a:t>
            </a:r>
            <a:r>
              <a:rPr lang="ru-RU" altLang="ru-RU"/>
              <a:t> </a:t>
            </a:r>
            <a:r>
              <a:rPr lang="en-US" altLang="ru-RU"/>
              <a:t>not candidates for home treatment.</a:t>
            </a:r>
          </a:p>
          <a:p>
            <a:r>
              <a:rPr lang="en-US" altLang="ru-RU"/>
              <a:t>D</a:t>
            </a:r>
            <a:r>
              <a:rPr lang="ru-RU" altLang="ru-RU"/>
              <a:t> </a:t>
            </a:r>
            <a:r>
              <a:rPr lang="en-US" altLang="ru-RU"/>
              <a:t>Thrombolysis, if (and as soon as) clinical signs of haemodynamic decompensation appear; surgical pulmonary embolectomy or percutaneous catheter-directed treatment may be</a:t>
            </a:r>
            <a:r>
              <a:rPr lang="ru-RU" altLang="ru-RU"/>
              <a:t> </a:t>
            </a:r>
            <a:r>
              <a:rPr lang="en-US" altLang="ru-RU"/>
              <a:t>considered as alternative options to systemic thrombolysis, particularly if the bleeding risk is high.</a:t>
            </a: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EDAAC7-670C-4902-B19A-92032AEA9C2E}" type="slidenum">
              <a:rPr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72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40022-A359-48F5-AAFD-45463F39591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560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40022-A359-48F5-AAFD-45463F395912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91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B180-7645-45F2-8ECC-CC0BAFBF9B2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452F-5336-48D4-8CBC-342CFBD91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71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B180-7645-45F2-8ECC-CC0BAFBF9B2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452F-5336-48D4-8CBC-342CFBD91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3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B180-7645-45F2-8ECC-CC0BAFBF9B2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452F-5336-48D4-8CBC-342CFBD91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37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496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sz="1600">
              <a:solidFill>
                <a:srgbClr val="4D4D4D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sz="1600">
              <a:solidFill>
                <a:srgbClr val="4D4D4D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7200" y="6526934"/>
            <a:ext cx="365125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22F00DD-FE1A-4135-8399-BBF8E7F1EF4B}" type="slidenum">
              <a:rPr lang="ru-RU" altLang="ru-RU">
                <a:solidFill>
                  <a:srgbClr val="5F5F5F"/>
                </a:solidFill>
              </a:rPr>
              <a:pPr/>
              <a:t>‹#›</a:t>
            </a:fld>
            <a:endParaRPr lang="ru-RU" altLang="ru-RU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4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B180-7645-45F2-8ECC-CC0BAFBF9B2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452F-5336-48D4-8CBC-342CFBD91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06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B180-7645-45F2-8ECC-CC0BAFBF9B2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452F-5336-48D4-8CBC-342CFBD91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63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B180-7645-45F2-8ECC-CC0BAFBF9B2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452F-5336-48D4-8CBC-342CFBD91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5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B180-7645-45F2-8ECC-CC0BAFBF9B2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452F-5336-48D4-8CBC-342CFBD91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3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B180-7645-45F2-8ECC-CC0BAFBF9B2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452F-5336-48D4-8CBC-342CFBD91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32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B180-7645-45F2-8ECC-CC0BAFBF9B2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452F-5336-48D4-8CBC-342CFBD91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2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B180-7645-45F2-8ECC-CC0BAFBF9B2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452F-5336-48D4-8CBC-342CFBD91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61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B180-7645-45F2-8ECC-CC0BAFBF9B2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452F-5336-48D4-8CBC-342CFBD91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41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DB180-7645-45F2-8ECC-CC0BAFBF9B2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2452F-5336-48D4-8CBC-342CFBD91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7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276872"/>
            <a:ext cx="6347012" cy="1143000"/>
          </a:xfrm>
        </p:spPr>
        <p:txBody>
          <a:bodyPr>
            <a:noAutofit/>
          </a:bodyPr>
          <a:lstStyle/>
          <a:p>
            <a:pPr algn="r"/>
            <a:r>
              <a:rPr lang="ru-RU" sz="4400" b="1" dirty="0">
                <a:latin typeface="+mn-lt"/>
              </a:rPr>
              <a:t>Тромбоэмболия легочной </a:t>
            </a:r>
            <a:r>
              <a:rPr lang="ru-RU" sz="4400" b="1" dirty="0" smtClean="0">
                <a:latin typeface="+mn-lt"/>
              </a:rPr>
              <a:t>артерии: профилактика и терапия</a:t>
            </a:r>
            <a:endParaRPr lang="ru-RU" sz="4400" b="1" dirty="0">
              <a:latin typeface="+mn-lt"/>
            </a:endParaRPr>
          </a:p>
        </p:txBody>
      </p:sp>
      <p:pic>
        <p:nvPicPr>
          <p:cNvPr id="9" name="Рисунок 8" descr="EMBnew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111602"/>
              </a:clrFrom>
              <a:clrTo>
                <a:srgbClr val="11160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227493"/>
            <a:ext cx="1900257" cy="103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Documents and Settings\All Users\Документы\297\Цветной герб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27493"/>
            <a:ext cx="1119331" cy="83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067944" y="5013176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Лапшина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b="1" i="1" dirty="0">
                <a:latin typeface="Arial" charset="0"/>
                <a:cs typeface="Arial" charset="0"/>
              </a:rPr>
              <a:t>доцент кафедры госпитальной терапии КГМУ, к.м.н.</a:t>
            </a:r>
            <a:endParaRPr lang="en-US" b="1" i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270" y="-141381"/>
            <a:ext cx="8024812" cy="889000"/>
          </a:xfrm>
        </p:spPr>
        <p:txBody>
          <a:bodyPr/>
          <a:lstStyle/>
          <a:p>
            <a:pPr>
              <a:defRPr/>
            </a:pPr>
            <a:r>
              <a:rPr lang="ru-RU" sz="3600" b="1" dirty="0"/>
              <a:t>Венозные тромбоэмболии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228600" y="968375"/>
            <a:ext cx="8740588" cy="4897438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b="1" dirty="0"/>
              <a:t>Неспровоцированные </a:t>
            </a:r>
            <a:r>
              <a:rPr lang="ru-RU" altLang="ru-RU" sz="2400" dirty="0"/>
              <a:t>– более 20% </a:t>
            </a:r>
            <a:r>
              <a:rPr lang="en-US" altLang="ru-RU" sz="2400" dirty="0"/>
              <a:t>[</a:t>
            </a:r>
            <a:r>
              <a:rPr lang="ru-RU" altLang="ru-RU" sz="2400" dirty="0"/>
              <a:t>регистр </a:t>
            </a:r>
            <a:r>
              <a:rPr lang="en-US" altLang="ru-RU" sz="2400" dirty="0"/>
              <a:t>ICOPER]</a:t>
            </a:r>
            <a:endParaRPr lang="ru-RU" altLang="ru-RU" sz="2400" dirty="0"/>
          </a:p>
          <a:p>
            <a:pPr marL="0" indent="0">
              <a:buNone/>
            </a:pPr>
            <a:r>
              <a:rPr lang="ru-RU" altLang="ru-RU" sz="2400" b="1" dirty="0"/>
              <a:t>Спровоцированные</a:t>
            </a:r>
            <a:r>
              <a:rPr lang="ru-RU" altLang="ru-RU" sz="2400" dirty="0"/>
              <a:t> – взаимодействие 2 типов факторов риска: особенности больного + клиническая ситуация</a:t>
            </a:r>
          </a:p>
          <a:p>
            <a:r>
              <a:rPr lang="ru-RU" altLang="ru-RU" sz="2400" dirty="0"/>
              <a:t>Хирургические вмешательства</a:t>
            </a:r>
            <a:endParaRPr lang="en-US" altLang="ru-RU" sz="2400" dirty="0"/>
          </a:p>
          <a:p>
            <a:r>
              <a:rPr lang="ru-RU" altLang="ru-RU" sz="2400" dirty="0"/>
              <a:t>Прием эстрогенов</a:t>
            </a:r>
            <a:endParaRPr lang="en-US" altLang="ru-RU" sz="2400" dirty="0"/>
          </a:p>
          <a:p>
            <a:r>
              <a:rPr lang="ru-RU" altLang="ru-RU" sz="2400" dirty="0"/>
              <a:t>Беременность </a:t>
            </a:r>
            <a:endParaRPr lang="en-US" altLang="ru-RU" sz="2400" dirty="0"/>
          </a:p>
          <a:p>
            <a:r>
              <a:rPr lang="ru-RU" altLang="ru-RU" sz="2400" dirty="0"/>
              <a:t>Переломы костей нижних конечностей</a:t>
            </a:r>
            <a:endParaRPr lang="en-US" altLang="ru-RU" sz="2400" dirty="0"/>
          </a:p>
          <a:p>
            <a:r>
              <a:rPr lang="ru-RU" altLang="ru-RU" sz="2400" dirty="0"/>
              <a:t>Длительная иммобилизация</a:t>
            </a:r>
          </a:p>
          <a:p>
            <a:endParaRPr lang="ru-RU" altLang="ru-RU" sz="2400" dirty="0"/>
          </a:p>
          <a:p>
            <a:pPr marL="0" indent="0">
              <a:buNone/>
            </a:pPr>
            <a:endParaRPr lang="ru-RU" altLang="ru-RU" dirty="0"/>
          </a:p>
          <a:p>
            <a:pPr marL="0" indent="0"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63906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562235"/>
              </p:ext>
            </p:extLst>
          </p:nvPr>
        </p:nvGraphicFramePr>
        <p:xfrm>
          <a:off x="251520" y="908720"/>
          <a:ext cx="8496945" cy="585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92576645"/>
                    </a:ext>
                  </a:extLst>
                </a:gridCol>
                <a:gridCol w="2862161">
                  <a:extLst>
                    <a:ext uri="{9D8B030D-6E8A-4147-A177-3AD203B41FA5}">
                      <a16:colId xmlns:a16="http://schemas.microsoft.com/office/drawing/2014/main" val="1428107915"/>
                    </a:ext>
                  </a:extLst>
                </a:gridCol>
                <a:gridCol w="3546552">
                  <a:extLst>
                    <a:ext uri="{9D8B030D-6E8A-4147-A177-3AD203B41FA5}">
                      <a16:colId xmlns:a16="http://schemas.microsoft.com/office/drawing/2014/main" val="24645302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Категории пациентов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Препараты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Длительность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206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Хирургические больные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НФГ, НМГ либо </a:t>
                      </a:r>
                      <a:r>
                        <a:rPr lang="ru-RU" sz="1600" dirty="0" err="1" smtClean="0"/>
                        <a:t>фондапаринукс</a:t>
                      </a:r>
                      <a:r>
                        <a:rPr lang="ru-RU" sz="1600" dirty="0" smtClean="0"/>
                        <a:t> натрия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Умеренный и высокий риск — до выписки, но не менее 7 дней; </a:t>
                      </a:r>
                    </a:p>
                    <a:p>
                      <a:r>
                        <a:rPr lang="ru-RU" sz="1600" dirty="0" smtClean="0"/>
                        <a:t>ВТЭО в анамнезе - введение НМГ по меньшей мере до 4 </a:t>
                      </a:r>
                      <a:r>
                        <a:rPr lang="ru-RU" sz="1600" dirty="0" err="1" smtClean="0"/>
                        <a:t>нед</a:t>
                      </a:r>
                      <a:r>
                        <a:rPr lang="ru-RU" sz="1600" dirty="0" smtClean="0"/>
                        <a:t> (</a:t>
                      </a:r>
                      <a:r>
                        <a:rPr lang="ru-RU" sz="1600" dirty="0" err="1" smtClean="0"/>
                        <a:t>эноксапарин</a:t>
                      </a:r>
                      <a:r>
                        <a:rPr lang="ru-RU" sz="1600" dirty="0" smtClean="0"/>
                        <a:t> и </a:t>
                      </a:r>
                      <a:r>
                        <a:rPr lang="ru-RU" sz="1600" dirty="0" err="1" smtClean="0"/>
                        <a:t>далтепарин</a:t>
                      </a:r>
                      <a:r>
                        <a:rPr lang="ru-RU" sz="1600" dirty="0" smtClean="0"/>
                        <a:t>).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077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Онкология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НМГ, в качестве альтернативы НМГ у пациентов с активным раком может быть использованы </a:t>
                      </a:r>
                      <a:r>
                        <a:rPr lang="ru-RU" sz="1600" dirty="0" err="1" smtClean="0"/>
                        <a:t>ривароксбан</a:t>
                      </a:r>
                      <a:r>
                        <a:rPr lang="ru-RU" sz="1600" dirty="0" smtClean="0"/>
                        <a:t> или </a:t>
                      </a:r>
                      <a:r>
                        <a:rPr lang="ru-RU" sz="1600" dirty="0" err="1" smtClean="0"/>
                        <a:t>эдоксабан</a:t>
                      </a:r>
                      <a:r>
                        <a:rPr lang="ru-RU" sz="1600" dirty="0" smtClean="0"/>
                        <a:t> (кроме поражений ЖКТ).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До полной активизации пациента, не менее 7 дней;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крупные операции по поводу онкологических заболеваний, а также ВТЭО в анамнезе - до 4 </a:t>
                      </a:r>
                      <a:r>
                        <a:rPr lang="ru-RU" sz="1600" dirty="0" err="1" smtClean="0"/>
                        <a:t>нед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712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Травматология, ортопедия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НФГ, НМГ ,</a:t>
                      </a:r>
                    </a:p>
                    <a:p>
                      <a:r>
                        <a:rPr lang="ru-RU" sz="1600" dirty="0" smtClean="0"/>
                        <a:t>При длительной терапии - ПОАК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Умеренный и высокий риск - до полной активизации пациента.</a:t>
                      </a:r>
                    </a:p>
                    <a:p>
                      <a:r>
                        <a:rPr lang="ru-RU" sz="1600" dirty="0" smtClean="0"/>
                        <a:t>У больных с высоким риском </a:t>
                      </a:r>
                    </a:p>
                    <a:p>
                      <a:r>
                        <a:rPr lang="ru-RU" sz="1600" dirty="0" smtClean="0"/>
                        <a:t>ВТЭО -  до 28—35 </a:t>
                      </a:r>
                      <a:r>
                        <a:rPr lang="ru-RU" sz="1600" dirty="0" err="1" smtClean="0"/>
                        <a:t>сут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190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Терапевтические, неврологические больные, </a:t>
                      </a:r>
                    </a:p>
                    <a:p>
                      <a:r>
                        <a:rPr lang="ru-RU" sz="1600" dirty="0" smtClean="0"/>
                        <a:t>длительная иммобилизация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 6 до 21 </a:t>
                      </a:r>
                      <a:r>
                        <a:rPr lang="ru-RU" sz="1600" dirty="0" err="1" smtClean="0"/>
                        <a:t>сут</a:t>
                      </a:r>
                      <a:r>
                        <a:rPr lang="ru-RU" sz="1600" dirty="0" smtClean="0"/>
                        <a:t> (до восстановления двигательной активности или выписки —что наступит раньше)</a:t>
                      </a:r>
                      <a:r>
                        <a:rPr lang="ru-RU" sz="1600" baseline="0" dirty="0" smtClean="0"/>
                        <a:t> – если нет особых условий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132649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475656" y="118240"/>
            <a:ext cx="8320742" cy="812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+mn-lt"/>
              </a:rPr>
              <a:t>Профилактика ВТЭ ( в </a:t>
            </a:r>
            <a:r>
              <a:rPr lang="ru-RU" sz="3600" b="1" dirty="0" err="1" smtClean="0">
                <a:latin typeface="+mn-lt"/>
              </a:rPr>
              <a:t>т.ч</a:t>
            </a:r>
            <a:r>
              <a:rPr lang="ru-RU" sz="3600" b="1" dirty="0" smtClean="0">
                <a:latin typeface="+mn-lt"/>
              </a:rPr>
              <a:t>. ТЭЛА)</a:t>
            </a:r>
            <a:endParaRPr lang="ru-RU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38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090" y="178057"/>
            <a:ext cx="8245475" cy="46782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Симптомы и признаки ТЭЛА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463090" y="777850"/>
          <a:ext cx="8245476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2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2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Характерные</a:t>
                      </a:r>
                      <a:r>
                        <a:rPr lang="ru-RU" sz="1800" baseline="0" dirty="0"/>
                        <a:t> жалобы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Встречаются у %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altLang="ru-RU" sz="1800" dirty="0"/>
                        <a:t>Внезапная одышка (</a:t>
                      </a:r>
                      <a:r>
                        <a:rPr lang="ru-RU" altLang="ru-RU" sz="1800" dirty="0" err="1"/>
                        <a:t>ортопноэ</a:t>
                      </a:r>
                      <a:r>
                        <a:rPr lang="ru-RU" altLang="ru-RU" sz="1800" dirty="0"/>
                        <a:t> не характерно)</a:t>
                      </a:r>
                    </a:p>
                    <a:p>
                      <a:r>
                        <a:rPr lang="ru-RU" sz="1800" dirty="0"/>
                        <a:t>Какой-либо вариант одышки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80%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Плевральная боль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52%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«Ангинозная» боль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12%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Кашель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20%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Резкая слабость, головокружение, синкопа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19%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Кровохарканье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11%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«Типичные» симптомы</a:t>
                      </a:r>
                      <a:endParaRPr lang="ru-RU" sz="1800" b="1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Встречаются у %</a:t>
                      </a:r>
                      <a:endParaRPr lang="ru-RU" sz="1800" b="1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ЧД ≥ 20 в мин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70%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ЧСС </a:t>
                      </a:r>
                      <a:r>
                        <a:rPr lang="en-US" sz="1800" dirty="0"/>
                        <a:t>&gt;</a:t>
                      </a:r>
                      <a:r>
                        <a:rPr lang="ru-RU" sz="1800" dirty="0"/>
                        <a:t> 100 в мин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26%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Признаки ТГВ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15%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Цианоз 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11%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Фебрильная лихорадка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7%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7965" y="6525167"/>
            <a:ext cx="365125" cy="184666"/>
          </a:xfrm>
        </p:spPr>
        <p:txBody>
          <a:bodyPr/>
          <a:lstStyle/>
          <a:p>
            <a:fld id="{C07F71C6-5866-4F7E-8472-1BAA1CE42E18}" type="slidenum">
              <a:rPr lang="en-US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187" y="302665"/>
            <a:ext cx="8245475" cy="935641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  <a:cs typeface="Arial" panose="020B0604020202020204" pitchFamily="34" charset="0"/>
              </a:rPr>
              <a:t>Выбор правильной тактики обследования больного с подозрением на ТЭЛА: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187" y="1653617"/>
            <a:ext cx="8245475" cy="424076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cs typeface="Arial" panose="020B0604020202020204" pitchFamily="34" charset="0"/>
              </a:rPr>
              <a:t>Оценить риск смерти связанной с ТЭЛА во время госпитализации или первые 30 дней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cs typeface="Arial" panose="020B0604020202020204" pitchFamily="34" charset="0"/>
              </a:rPr>
              <a:t>При отсутствии признаков высокого риска оценить клиническую вероятность наличия у больного ТЭЛА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cs typeface="Arial" panose="020B0604020202020204" pitchFamily="34" charset="0"/>
            </a:endParaRPr>
          </a:p>
          <a:p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7965" y="6525167"/>
            <a:ext cx="365125" cy="184666"/>
          </a:xfrm>
          <a:prstGeom prst="rect">
            <a:avLst/>
          </a:prstGeom>
        </p:spPr>
        <p:txBody>
          <a:bodyPr/>
          <a:lstStyle/>
          <a:p>
            <a:endParaRPr lang="ru-RU" altLang="ru-RU" dirty="0">
              <a:solidFill>
                <a:srgbClr val="5F5F5F"/>
              </a:solidFill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11186" y="2492896"/>
            <a:ext cx="7914626" cy="1182674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71111" tIns="36978" rIns="71111" bIns="36978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Подозрение на ТЭЛА + шок или стойкая гипотония,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САД менее 90 мм </a:t>
            </a:r>
            <a:r>
              <a:rPr lang="ru-RU" altLang="ru-RU" sz="2400" dirty="0" err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рт.ст</a:t>
            </a:r>
            <a:r>
              <a:rPr lang="ru-RU" altLang="ru-RU" sz="24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 более 15 мин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или падение </a:t>
            </a:r>
            <a:r>
              <a:rPr lang="en-US" altLang="ru-RU" sz="24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&gt;</a:t>
            </a:r>
            <a:r>
              <a:rPr lang="ru-RU" altLang="ru-RU" sz="24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40 мм </a:t>
            </a:r>
            <a:r>
              <a:rPr lang="ru-RU" altLang="ru-RU" sz="2400" dirty="0" err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рт.ст</a:t>
            </a:r>
            <a:r>
              <a:rPr lang="ru-RU" altLang="ru-RU" sz="24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за 15 мин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11186" y="5342493"/>
            <a:ext cx="7914626" cy="4440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71111" tIns="36978" rIns="71111" bIns="36978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Женевский индекс или индекс </a:t>
            </a:r>
            <a:r>
              <a:rPr lang="en-US" altLang="ru-RU" sz="24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Wells</a:t>
            </a:r>
            <a:endParaRPr lang="ru-RU" altLang="ru-RU" sz="24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46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52093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FF0000"/>
                </a:solidFill>
                <a:cs typeface="Arial" pitchFamily="34" charset="0"/>
              </a:rPr>
              <a:t>ТЭЛА стратифицируется по риску ранней смерти (</a:t>
            </a:r>
            <a:r>
              <a:rPr lang="ru-RU" sz="1800" dirty="0" err="1" smtClean="0">
                <a:solidFill>
                  <a:srgbClr val="FF0000"/>
                </a:solidFill>
                <a:cs typeface="Arial" pitchFamily="34" charset="0"/>
              </a:rPr>
              <a:t>внутригоспитальная</a:t>
            </a:r>
            <a:r>
              <a:rPr lang="ru-RU" sz="1800" dirty="0" smtClean="0">
                <a:solidFill>
                  <a:srgbClr val="FF0000"/>
                </a:solidFill>
                <a:cs typeface="Arial" pitchFamily="34" charset="0"/>
              </a:rPr>
              <a:t> или 30-дневная смертность) </a:t>
            </a:r>
            <a:r>
              <a:rPr lang="ru-RU" sz="1800" dirty="0" smtClean="0">
                <a:cs typeface="Arial" pitchFamily="34" charset="0"/>
              </a:rPr>
              <a:t>на основании маркеров риска, определяемых клинически (при помощи </a:t>
            </a:r>
            <a:r>
              <a:rPr lang="ru-RU" sz="1800" dirty="0" err="1" smtClean="0">
                <a:cs typeface="Arial" pitchFamily="34" charset="0"/>
              </a:rPr>
              <a:t>эхокардиографии</a:t>
            </a:r>
            <a:r>
              <a:rPr lang="ru-RU" sz="1800" dirty="0" smtClean="0">
                <a:cs typeface="Arial" pitchFamily="34" charset="0"/>
              </a:rPr>
              <a:t> (</a:t>
            </a:r>
            <a:r>
              <a:rPr lang="ru-RU" sz="1800" dirty="0" err="1" smtClean="0">
                <a:cs typeface="Arial" pitchFamily="34" charset="0"/>
              </a:rPr>
              <a:t>ЭхоКГ</a:t>
            </a:r>
            <a:r>
              <a:rPr lang="ru-RU" sz="1800" dirty="0" smtClean="0">
                <a:cs typeface="Arial" pitchFamily="34" charset="0"/>
              </a:rPr>
              <a:t>), компьютерной томографии (КТ)) или лабораторно: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cs typeface="Arial" pitchFamily="34" charset="0"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cs typeface="Arial" pitchFamily="34" charset="0"/>
              </a:rPr>
              <a:t>1. </a:t>
            </a:r>
            <a:r>
              <a:rPr lang="ru-RU" sz="1800" b="1" dirty="0" smtClean="0">
                <a:cs typeface="Arial" pitchFamily="34" charset="0"/>
              </a:rPr>
              <a:t>Клинические маркеры </a:t>
            </a:r>
            <a:r>
              <a:rPr lang="ru-RU" sz="1800" dirty="0" smtClean="0">
                <a:cs typeface="Arial" pitchFamily="34" charset="0"/>
              </a:rPr>
              <a:t>— </a:t>
            </a:r>
            <a:r>
              <a:rPr lang="ru-RU" sz="1800" dirty="0" smtClean="0">
                <a:cs typeface="Arial" pitchFamily="34" charset="0"/>
              </a:rPr>
              <a:t> признаки </a:t>
            </a:r>
            <a:r>
              <a:rPr lang="ru-RU" sz="1800" dirty="0" smtClean="0">
                <a:cs typeface="Arial" pitchFamily="34" charset="0"/>
              </a:rPr>
              <a:t>гемодинамической нестабильности:</a:t>
            </a:r>
          </a:p>
          <a:p>
            <a:pPr marL="533400" indent="-261938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ru-RU" sz="1800" dirty="0"/>
              <a:t>остановка работы сердца, требующая реанимации; </a:t>
            </a:r>
          </a:p>
          <a:p>
            <a:pPr marL="533400" indent="-261938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ru-RU" sz="1800" dirty="0" err="1"/>
              <a:t>обструктивный</a:t>
            </a:r>
            <a:r>
              <a:rPr lang="ru-RU" sz="1800" dirty="0"/>
              <a:t> шок (гипотония менее 90 мм </a:t>
            </a:r>
            <a:r>
              <a:rPr lang="ru-RU" sz="1800" dirty="0" err="1"/>
              <a:t>рт.ст</a:t>
            </a:r>
            <a:r>
              <a:rPr lang="ru-RU" sz="1800" dirty="0"/>
              <a:t>. или потребность в </a:t>
            </a:r>
            <a:r>
              <a:rPr lang="ru-RU" sz="1800" dirty="0" err="1"/>
              <a:t>вазопрессорах</a:t>
            </a:r>
            <a:r>
              <a:rPr lang="ru-RU" sz="1800" dirty="0"/>
              <a:t> для поддержания САД более 90 мм </a:t>
            </a:r>
            <a:r>
              <a:rPr lang="ru-RU" sz="1800" dirty="0" err="1"/>
              <a:t>рт.ст</a:t>
            </a:r>
            <a:r>
              <a:rPr lang="ru-RU" sz="1800" dirty="0"/>
              <a:t>. при условии отсутствия дефицита объема в сочетании с признаками </a:t>
            </a:r>
            <a:r>
              <a:rPr lang="ru-RU" sz="1800" dirty="0" err="1"/>
              <a:t>гипоперфузии</a:t>
            </a:r>
            <a:r>
              <a:rPr lang="ru-RU" sz="1800" dirty="0"/>
              <a:t> органов-мишеней; </a:t>
            </a:r>
          </a:p>
          <a:p>
            <a:pPr marL="533400" indent="-261938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ru-RU" sz="1800" dirty="0" smtClean="0"/>
              <a:t> </a:t>
            </a:r>
            <a:r>
              <a:rPr lang="ru-RU" sz="1800" dirty="0"/>
              <a:t>стойкая гипотония (САД &lt; 90 мм </a:t>
            </a:r>
            <a:r>
              <a:rPr lang="ru-RU" sz="1800" dirty="0" err="1"/>
              <a:t>рт.ст</a:t>
            </a:r>
            <a:r>
              <a:rPr lang="ru-RU" sz="1800" dirty="0"/>
              <a:t>. или падение САД на 40 мм </a:t>
            </a:r>
            <a:r>
              <a:rPr lang="ru-RU" sz="1800" dirty="0" err="1"/>
              <a:t>рт.ст</a:t>
            </a:r>
            <a:r>
              <a:rPr lang="ru-RU" sz="1800" dirty="0"/>
              <a:t>. от исходного как минимум на 15 минут при условии отсутствия иных причин для гипотонии – новый эпизод аритмии, сепсис, </a:t>
            </a:r>
            <a:r>
              <a:rPr lang="ru-RU" sz="1800" dirty="0" err="1"/>
              <a:t>гипорволемия</a:t>
            </a:r>
            <a:r>
              <a:rPr lang="ru-RU" sz="1800" dirty="0" smtClean="0"/>
              <a:t>).</a:t>
            </a:r>
          </a:p>
          <a:p>
            <a:pPr marL="271462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cs typeface="Arial" pitchFamily="34" charset="0"/>
              </a:rPr>
              <a:t>2</a:t>
            </a:r>
            <a:r>
              <a:rPr lang="ru-RU" sz="1800" dirty="0" smtClean="0">
                <a:cs typeface="Arial" pitchFamily="34" charset="0"/>
              </a:rPr>
              <a:t>. </a:t>
            </a:r>
            <a:r>
              <a:rPr lang="ru-RU" sz="1800" b="1" dirty="0" smtClean="0">
                <a:cs typeface="Arial" pitchFamily="34" charset="0"/>
              </a:rPr>
              <a:t>Правожелудочковая дисфункция: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cs typeface="Arial" pitchFamily="34" charset="0"/>
              </a:rPr>
              <a:t> — дилатация, гипокинезия или перегрузка давлением на </a:t>
            </a:r>
            <a:r>
              <a:rPr lang="ru-RU" sz="1800" dirty="0" err="1" smtClean="0">
                <a:cs typeface="Arial" pitchFamily="34" charset="0"/>
              </a:rPr>
              <a:t>ЭхоКГ</a:t>
            </a:r>
            <a:r>
              <a:rPr lang="ru-RU" sz="1800" dirty="0" smtClean="0">
                <a:cs typeface="Arial" pitchFamily="34" charset="0"/>
              </a:rPr>
              <a:t> и/или КТ;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cs typeface="Arial" pitchFamily="34" charset="0"/>
              </a:rPr>
              <a:t> — повышение уровня BNP (</a:t>
            </a:r>
            <a:r>
              <a:rPr lang="ru-RU" sz="1800" dirty="0" err="1" smtClean="0">
                <a:cs typeface="Arial" pitchFamily="34" charset="0"/>
              </a:rPr>
              <a:t>brain</a:t>
            </a:r>
            <a:r>
              <a:rPr lang="ru-RU" sz="1800" dirty="0" smtClean="0">
                <a:cs typeface="Arial" pitchFamily="34" charset="0"/>
              </a:rPr>
              <a:t> </a:t>
            </a:r>
            <a:r>
              <a:rPr lang="ru-RU" sz="1800" dirty="0" err="1" smtClean="0">
                <a:cs typeface="Arial" pitchFamily="34" charset="0"/>
              </a:rPr>
              <a:t>natriuretic</a:t>
            </a:r>
            <a:r>
              <a:rPr lang="ru-RU" sz="1800" dirty="0" smtClean="0">
                <a:cs typeface="Arial" pitchFamily="34" charset="0"/>
              </a:rPr>
              <a:t> </a:t>
            </a:r>
            <a:r>
              <a:rPr lang="ru-RU" sz="1800" dirty="0" err="1" smtClean="0">
                <a:cs typeface="Arial" pitchFamily="34" charset="0"/>
              </a:rPr>
              <a:t>peptide</a:t>
            </a:r>
            <a:r>
              <a:rPr lang="ru-RU" sz="1800" dirty="0" smtClean="0">
                <a:cs typeface="Arial" pitchFamily="34" charset="0"/>
              </a:rPr>
              <a:t>; мозговой натрийуретический пептид) или </a:t>
            </a:r>
            <a:r>
              <a:rPr lang="ru-RU" sz="1800" dirty="0" err="1" smtClean="0">
                <a:cs typeface="Arial" pitchFamily="34" charset="0"/>
              </a:rPr>
              <a:t>NT-proBNP</a:t>
            </a:r>
            <a:r>
              <a:rPr lang="ru-RU" sz="1800" dirty="0" smtClean="0">
                <a:cs typeface="Arial" pitchFamily="34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cs typeface="Arial" pitchFamily="34" charset="0"/>
              </a:rPr>
              <a:t> — повышение давления в правом желудочке (ПЖ) при катетеризации.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cs typeface="Arial" pitchFamily="34" charset="0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cs typeface="Arial" pitchFamily="34" charset="0"/>
              </a:rPr>
              <a:t>3. </a:t>
            </a:r>
            <a:r>
              <a:rPr lang="ru-RU" sz="1800" b="1" dirty="0" smtClean="0">
                <a:cs typeface="Arial" pitchFamily="34" charset="0"/>
              </a:rPr>
              <a:t>Повреждения миокарда </a:t>
            </a:r>
            <a:r>
              <a:rPr lang="ru-RU" sz="1800" dirty="0" smtClean="0">
                <a:cs typeface="Arial" pitchFamily="34" charset="0"/>
              </a:rPr>
              <a:t>— повышение уровней сердечных </a:t>
            </a:r>
            <a:r>
              <a:rPr lang="ru-RU" sz="1800" dirty="0" err="1" smtClean="0">
                <a:cs typeface="Arial" pitchFamily="34" charset="0"/>
              </a:rPr>
              <a:t>тропонинов</a:t>
            </a:r>
            <a:r>
              <a:rPr lang="ru-RU" sz="1800" dirty="0" smtClean="0">
                <a:cs typeface="Arial" pitchFamily="34" charset="0"/>
              </a:rPr>
              <a:t> Т и I.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2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61787" y="94005"/>
            <a:ext cx="8805333" cy="118267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1111" tIns="36978" rIns="71111" bIns="369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600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ТЭЛА высокий риск смерти: диагностический алгоритм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010589" y="1271784"/>
            <a:ext cx="7322243" cy="609953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1111" tIns="36978" rIns="71111" bIns="36978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39" b="1" dirty="0">
                <a:latin typeface="+mn-lt"/>
                <a:cs typeface="Arial" panose="020B0604020202020204" pitchFamily="34" charset="0"/>
              </a:rPr>
              <a:t>Подозрение на ТЭЛА + шок или стойкая гипотония 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39" b="1" dirty="0">
                <a:latin typeface="+mn-lt"/>
                <a:cs typeface="Arial" panose="020B0604020202020204" pitchFamily="34" charset="0"/>
              </a:rPr>
              <a:t>САД менее 90 мм </a:t>
            </a:r>
            <a:r>
              <a:rPr lang="ru-RU" altLang="ru-RU" sz="1739" b="1" dirty="0" err="1">
                <a:latin typeface="+mn-lt"/>
                <a:cs typeface="Arial" panose="020B0604020202020204" pitchFamily="34" charset="0"/>
              </a:rPr>
              <a:t>рт.ст</a:t>
            </a:r>
            <a:r>
              <a:rPr lang="ru-RU" altLang="ru-RU" sz="1739" b="1" dirty="0">
                <a:latin typeface="+mn-lt"/>
                <a:cs typeface="Arial" panose="020B0604020202020204" pitchFamily="34" charset="0"/>
              </a:rPr>
              <a:t>. более 15 мин или падение </a:t>
            </a:r>
            <a:r>
              <a:rPr lang="en-US" altLang="ru-RU" sz="1739" b="1" dirty="0">
                <a:latin typeface="+mn-lt"/>
                <a:cs typeface="Arial" panose="020B0604020202020204" pitchFamily="34" charset="0"/>
              </a:rPr>
              <a:t>&gt;</a:t>
            </a:r>
            <a:r>
              <a:rPr lang="ru-RU" altLang="ru-RU" sz="1739" b="1" dirty="0">
                <a:latin typeface="+mn-lt"/>
                <a:cs typeface="Arial" panose="020B0604020202020204" pitchFamily="34" charset="0"/>
              </a:rPr>
              <a:t> 40 мм </a:t>
            </a:r>
            <a:r>
              <a:rPr lang="ru-RU" altLang="ru-RU" sz="1739" b="1" dirty="0" err="1">
                <a:latin typeface="+mn-lt"/>
                <a:cs typeface="Arial" panose="020B0604020202020204" pitchFamily="34" charset="0"/>
              </a:rPr>
              <a:t>рт.ст</a:t>
            </a:r>
            <a:r>
              <a:rPr lang="ru-RU" altLang="ru-RU" sz="1739" b="1" dirty="0">
                <a:latin typeface="+mn-lt"/>
                <a:cs typeface="Arial" panose="020B0604020202020204" pitchFamily="34" charset="0"/>
              </a:rPr>
              <a:t> за 15 мин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088446" y="2007856"/>
            <a:ext cx="4505574" cy="3423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1111" tIns="36978" rIns="71111" bIns="36978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39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Возможна ли немедленная </a:t>
            </a:r>
            <a:r>
              <a:rPr lang="ru-RU" altLang="ru-RU" sz="1739" b="1" dirty="0" smtClean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КТ ангиография</a:t>
            </a:r>
            <a:r>
              <a:rPr lang="en-US" altLang="ru-RU" sz="1739" b="1" dirty="0" smtClean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?</a:t>
            </a:r>
            <a:endParaRPr lang="ru-RU" altLang="ru-RU" sz="1739" b="1" dirty="0">
              <a:solidFill>
                <a:srgbClr val="00498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6806" name="Line 10"/>
          <p:cNvSpPr>
            <a:spLocks noChangeShapeType="1"/>
          </p:cNvSpPr>
          <p:nvPr/>
        </p:nvSpPr>
        <p:spPr bwMode="auto">
          <a:xfrm>
            <a:off x="2637837" y="2330214"/>
            <a:ext cx="0" cy="227033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111" tIns="36978" rIns="71111" bIns="36978">
            <a:spAutoFit/>
          </a:bodyPr>
          <a:lstStyle/>
          <a:p>
            <a:pPr algn="ctr"/>
            <a:endParaRPr lang="ru-RU" sz="1422" b="1">
              <a:solidFill>
                <a:srgbClr val="00498B"/>
              </a:solidFill>
              <a:cs typeface="Arial" panose="020B0604020202020204" pitchFamily="34" charset="0"/>
            </a:endParaRPr>
          </a:p>
        </p:txBody>
      </p:sp>
      <p:sp>
        <p:nvSpPr>
          <p:cNvPr id="76807" name="Line 11"/>
          <p:cNvSpPr>
            <a:spLocks noChangeShapeType="1"/>
          </p:cNvSpPr>
          <p:nvPr/>
        </p:nvSpPr>
        <p:spPr bwMode="auto">
          <a:xfrm>
            <a:off x="2637837" y="2931036"/>
            <a:ext cx="0" cy="112889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111" tIns="36978" rIns="71111" bIns="36978">
            <a:spAutoFit/>
          </a:bodyPr>
          <a:lstStyle/>
          <a:p>
            <a:pPr algn="ctr"/>
            <a:endParaRPr lang="ru-RU" sz="1422" b="1">
              <a:solidFill>
                <a:srgbClr val="00498B"/>
              </a:solidFill>
              <a:cs typeface="Arial" panose="020B0604020202020204" pitchFamily="34" charset="0"/>
            </a:endParaRPr>
          </a:p>
        </p:txBody>
      </p:sp>
      <p:sp>
        <p:nvSpPr>
          <p:cNvPr id="76808" name="Text Box 14"/>
          <p:cNvSpPr txBox="1">
            <a:spLocks noChangeArrowheads="1"/>
          </p:cNvSpPr>
          <p:nvPr/>
        </p:nvSpPr>
        <p:spPr bwMode="auto">
          <a:xfrm>
            <a:off x="1415282" y="2950335"/>
            <a:ext cx="1885498" cy="609953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1111" tIns="36978" rIns="71111" bIns="36978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39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Эхокардиография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39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(перегрузка ПЖ)</a:t>
            </a:r>
          </a:p>
        </p:txBody>
      </p:sp>
      <p:sp>
        <p:nvSpPr>
          <p:cNvPr id="76809" name="Line 15"/>
          <p:cNvSpPr>
            <a:spLocks noChangeShapeType="1"/>
          </p:cNvSpPr>
          <p:nvPr/>
        </p:nvSpPr>
        <p:spPr bwMode="auto">
          <a:xfrm>
            <a:off x="5936701" y="2330214"/>
            <a:ext cx="0" cy="227033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111" tIns="36978" rIns="71111" bIns="36978">
            <a:spAutoFit/>
          </a:bodyPr>
          <a:lstStyle/>
          <a:p>
            <a:pPr algn="ctr"/>
            <a:endParaRPr lang="ru-RU" sz="1422" b="1">
              <a:solidFill>
                <a:srgbClr val="00498B"/>
              </a:solidFill>
              <a:cs typeface="Arial" panose="020B0604020202020204" pitchFamily="34" charset="0"/>
            </a:endParaRPr>
          </a:p>
        </p:txBody>
      </p:sp>
      <p:sp>
        <p:nvSpPr>
          <p:cNvPr id="76810" name="Text Box 32"/>
          <p:cNvSpPr txBox="1">
            <a:spLocks noChangeArrowheads="1"/>
          </p:cNvSpPr>
          <p:nvPr/>
        </p:nvSpPr>
        <p:spPr bwMode="auto">
          <a:xfrm>
            <a:off x="5471887" y="3346419"/>
            <a:ext cx="691710" cy="34231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1111" tIns="36978" rIns="71111" bIns="36978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39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МСКТ</a:t>
            </a:r>
          </a:p>
        </p:txBody>
      </p:sp>
      <p:sp>
        <p:nvSpPr>
          <p:cNvPr id="76811" name="Text Box 36"/>
          <p:cNvSpPr txBox="1">
            <a:spLocks noChangeArrowheads="1"/>
          </p:cNvSpPr>
          <p:nvPr/>
        </p:nvSpPr>
        <p:spPr bwMode="auto">
          <a:xfrm>
            <a:off x="5136444" y="5256548"/>
            <a:ext cx="852939" cy="3178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lIns="71111" tIns="36978" rIns="71111" bIns="36978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80" b="1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ТЭЛА</a:t>
            </a:r>
          </a:p>
        </p:txBody>
      </p:sp>
      <p:sp>
        <p:nvSpPr>
          <p:cNvPr id="76812" name="Text Box 37"/>
          <p:cNvSpPr txBox="1">
            <a:spLocks noChangeArrowheads="1"/>
          </p:cNvSpPr>
          <p:nvPr/>
        </p:nvSpPr>
        <p:spPr bwMode="auto">
          <a:xfrm>
            <a:off x="2652890" y="5719391"/>
            <a:ext cx="4628444" cy="3178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1111" tIns="36978" rIns="71111" bIns="36978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80" b="1" u="sng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Рассмотреть тромболизис или эмболэктомию</a:t>
            </a:r>
          </a:p>
        </p:txBody>
      </p:sp>
      <p:sp>
        <p:nvSpPr>
          <p:cNvPr id="76813" name="Line 42"/>
          <p:cNvSpPr>
            <a:spLocks noChangeShapeType="1"/>
          </p:cNvSpPr>
          <p:nvPr/>
        </p:nvSpPr>
        <p:spPr bwMode="auto">
          <a:xfrm>
            <a:off x="6605255" y="4270651"/>
            <a:ext cx="0" cy="112889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1111" tIns="36978" rIns="71111" bIns="36978">
            <a:spAutoFit/>
          </a:bodyPr>
          <a:lstStyle/>
          <a:p>
            <a:pPr algn="ctr"/>
            <a:endParaRPr lang="ru-RU" sz="1422" b="1">
              <a:solidFill>
                <a:srgbClr val="00498B"/>
              </a:solidFill>
              <a:cs typeface="Arial" panose="020B0604020202020204" pitchFamily="34" charset="0"/>
            </a:endParaRPr>
          </a:p>
        </p:txBody>
      </p:sp>
      <p:sp>
        <p:nvSpPr>
          <p:cNvPr id="76814" name="Line 47"/>
          <p:cNvSpPr>
            <a:spLocks noChangeShapeType="1"/>
          </p:cNvSpPr>
          <p:nvPr/>
        </p:nvSpPr>
        <p:spPr bwMode="auto">
          <a:xfrm>
            <a:off x="5588000" y="5630335"/>
            <a:ext cx="0" cy="112889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1111" tIns="36978" rIns="71111" bIns="36978">
            <a:spAutoFit/>
          </a:bodyPr>
          <a:lstStyle/>
          <a:p>
            <a:pPr algn="ctr"/>
            <a:endParaRPr lang="ru-RU" sz="1422" b="1">
              <a:solidFill>
                <a:srgbClr val="00498B"/>
              </a:solidFill>
              <a:cs typeface="Arial" panose="020B0604020202020204" pitchFamily="34" charset="0"/>
            </a:endParaRPr>
          </a:p>
        </p:txBody>
      </p:sp>
      <p:sp>
        <p:nvSpPr>
          <p:cNvPr id="76815" name="Text Box 37"/>
          <p:cNvSpPr txBox="1">
            <a:spLocks noChangeArrowheads="1"/>
          </p:cNvSpPr>
          <p:nvPr/>
        </p:nvSpPr>
        <p:spPr bwMode="auto">
          <a:xfrm>
            <a:off x="5644444" y="4353437"/>
            <a:ext cx="2652889" cy="3178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1111" tIns="36978" rIns="71111" bIns="36978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80" b="1" u="sng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искать другие причины</a:t>
            </a:r>
            <a:endParaRPr lang="ru-RU" altLang="ru-RU" sz="1580" b="1">
              <a:solidFill>
                <a:srgbClr val="00498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6816" name="Text Box 39"/>
          <p:cNvSpPr txBox="1">
            <a:spLocks noChangeArrowheads="1"/>
          </p:cNvSpPr>
          <p:nvPr/>
        </p:nvSpPr>
        <p:spPr bwMode="auto">
          <a:xfrm>
            <a:off x="2065868" y="2544706"/>
            <a:ext cx="1137669" cy="31782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1111" tIns="36978" rIns="71111" bIns="36978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80" b="1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76817" name="Text Box 39"/>
          <p:cNvSpPr txBox="1">
            <a:spLocks noChangeArrowheads="1"/>
          </p:cNvSpPr>
          <p:nvPr/>
        </p:nvSpPr>
        <p:spPr bwMode="auto">
          <a:xfrm>
            <a:off x="5362223" y="2525890"/>
            <a:ext cx="1137669" cy="31782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1111" tIns="36978" rIns="71111" bIns="36978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80" b="1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76818" name="Line 33"/>
          <p:cNvSpPr>
            <a:spLocks noChangeShapeType="1"/>
          </p:cNvSpPr>
          <p:nvPr/>
        </p:nvSpPr>
        <p:spPr bwMode="auto">
          <a:xfrm>
            <a:off x="6244693" y="3767668"/>
            <a:ext cx="0" cy="112889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1111" tIns="36978" rIns="71111" bIns="36978">
            <a:spAutoFit/>
          </a:bodyPr>
          <a:lstStyle/>
          <a:p>
            <a:pPr algn="ctr"/>
            <a:endParaRPr lang="ru-RU" sz="1422" b="1">
              <a:solidFill>
                <a:srgbClr val="00498B"/>
              </a:solidFill>
              <a:cs typeface="Arial" panose="020B0604020202020204" pitchFamily="34" charset="0"/>
            </a:endParaRPr>
          </a:p>
        </p:txBody>
      </p:sp>
      <p:cxnSp>
        <p:nvCxnSpPr>
          <p:cNvPr id="76819" name="Прямая со стрелкой 73"/>
          <p:cNvCxnSpPr>
            <a:cxnSpLocks noChangeShapeType="1"/>
          </p:cNvCxnSpPr>
          <p:nvPr/>
        </p:nvCxnSpPr>
        <p:spPr bwMode="auto">
          <a:xfrm rot="5400000">
            <a:off x="4798406" y="4522144"/>
            <a:ext cx="1467556" cy="1254"/>
          </a:xfrm>
          <a:prstGeom prst="straightConnector1">
            <a:avLst/>
          </a:prstGeom>
          <a:noFill/>
          <a:ln w="44450" algn="ctr">
            <a:solidFill>
              <a:schemeClr val="accent2">
                <a:lumMod val="75000"/>
              </a:schemeClr>
            </a:solidFill>
            <a:miter lim="800000"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20" name="Text Box 39"/>
          <p:cNvSpPr txBox="1">
            <a:spLocks noChangeArrowheads="1"/>
          </p:cNvSpPr>
          <p:nvPr/>
        </p:nvSpPr>
        <p:spPr bwMode="auto">
          <a:xfrm>
            <a:off x="1458777" y="3767668"/>
            <a:ext cx="686114" cy="31782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1111" tIns="36978" rIns="71111" bIns="36978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80" b="1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76821" name="Line 42"/>
          <p:cNvSpPr>
            <a:spLocks noChangeShapeType="1"/>
          </p:cNvSpPr>
          <p:nvPr/>
        </p:nvSpPr>
        <p:spPr bwMode="auto">
          <a:xfrm>
            <a:off x="2032000" y="4136438"/>
            <a:ext cx="0" cy="112889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1111" tIns="36978" rIns="71111" bIns="36978">
            <a:spAutoFit/>
          </a:bodyPr>
          <a:lstStyle/>
          <a:p>
            <a:pPr algn="ctr"/>
            <a:endParaRPr lang="ru-RU" sz="1422" b="1">
              <a:solidFill>
                <a:srgbClr val="00498B"/>
              </a:solidFill>
              <a:cs typeface="Arial" panose="020B0604020202020204" pitchFamily="34" charset="0"/>
            </a:endParaRPr>
          </a:p>
        </p:txBody>
      </p:sp>
      <p:sp>
        <p:nvSpPr>
          <p:cNvPr id="76822" name="Text Box 37"/>
          <p:cNvSpPr txBox="1">
            <a:spLocks noChangeArrowheads="1"/>
          </p:cNvSpPr>
          <p:nvPr/>
        </p:nvSpPr>
        <p:spPr bwMode="auto">
          <a:xfrm>
            <a:off x="1467558" y="4264379"/>
            <a:ext cx="1185333" cy="80410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1111" tIns="36978" rIns="71111" bIns="36978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80" b="1" u="sng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искать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80" b="1" u="sng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другие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80" b="1" u="sng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причины</a:t>
            </a:r>
            <a:endParaRPr lang="ru-RU" altLang="ru-RU" sz="1580" b="1">
              <a:solidFill>
                <a:srgbClr val="00498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6823" name="Line 33"/>
          <p:cNvSpPr>
            <a:spLocks noChangeShapeType="1"/>
          </p:cNvSpPr>
          <p:nvPr/>
        </p:nvSpPr>
        <p:spPr bwMode="auto">
          <a:xfrm>
            <a:off x="2032000" y="3654779"/>
            <a:ext cx="0" cy="112889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1111" tIns="36978" rIns="71111" bIns="36978">
            <a:spAutoFit/>
          </a:bodyPr>
          <a:lstStyle/>
          <a:p>
            <a:pPr algn="ctr"/>
            <a:endParaRPr lang="ru-RU" sz="1422" b="1">
              <a:solidFill>
                <a:srgbClr val="00498B"/>
              </a:solidFill>
              <a:cs typeface="Arial" panose="020B0604020202020204" pitchFamily="34" charset="0"/>
            </a:endParaRPr>
          </a:p>
        </p:txBody>
      </p:sp>
      <p:sp>
        <p:nvSpPr>
          <p:cNvPr id="76824" name="Text Box 39"/>
          <p:cNvSpPr txBox="1">
            <a:spLocks noChangeArrowheads="1"/>
          </p:cNvSpPr>
          <p:nvPr/>
        </p:nvSpPr>
        <p:spPr bwMode="auto">
          <a:xfrm>
            <a:off x="2765780" y="3767668"/>
            <a:ext cx="620889" cy="31782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1111" tIns="36978" rIns="71111" bIns="36978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80" b="1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есть</a:t>
            </a:r>
          </a:p>
        </p:txBody>
      </p:sp>
      <p:sp>
        <p:nvSpPr>
          <p:cNvPr id="76825" name="Line 33"/>
          <p:cNvSpPr>
            <a:spLocks noChangeShapeType="1"/>
          </p:cNvSpPr>
          <p:nvPr/>
        </p:nvSpPr>
        <p:spPr bwMode="auto">
          <a:xfrm>
            <a:off x="3169669" y="3654779"/>
            <a:ext cx="0" cy="112889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1111" tIns="36978" rIns="71111" bIns="36978">
            <a:spAutoFit/>
          </a:bodyPr>
          <a:lstStyle/>
          <a:p>
            <a:pPr algn="ctr"/>
            <a:endParaRPr lang="ru-RU" sz="1422" b="1">
              <a:solidFill>
                <a:srgbClr val="00498B"/>
              </a:solidFill>
              <a:cs typeface="Arial" panose="020B0604020202020204" pitchFamily="34" charset="0"/>
            </a:endParaRPr>
          </a:p>
        </p:txBody>
      </p:sp>
      <p:sp>
        <p:nvSpPr>
          <p:cNvPr id="76826" name="Text Box 39"/>
          <p:cNvSpPr txBox="1">
            <a:spLocks noChangeArrowheads="1"/>
          </p:cNvSpPr>
          <p:nvPr/>
        </p:nvSpPr>
        <p:spPr bwMode="auto">
          <a:xfrm>
            <a:off x="3737163" y="3322395"/>
            <a:ext cx="1384230" cy="104738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71111" tIns="36978" rIns="71111" bIns="36978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64" b="1" dirty="0" smtClean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КТ –ангиография (МСКТ)</a:t>
            </a:r>
            <a:endParaRPr lang="ru-RU" altLang="ru-RU" sz="1264" b="1" dirty="0">
              <a:solidFill>
                <a:srgbClr val="00498B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64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доступна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64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и больной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64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стабилизирован</a:t>
            </a:r>
          </a:p>
        </p:txBody>
      </p:sp>
      <p:sp>
        <p:nvSpPr>
          <p:cNvPr id="76827" name="Line 38"/>
          <p:cNvSpPr>
            <a:spLocks noChangeShapeType="1"/>
          </p:cNvSpPr>
          <p:nvPr/>
        </p:nvSpPr>
        <p:spPr bwMode="auto">
          <a:xfrm>
            <a:off x="5121393" y="3549415"/>
            <a:ext cx="211980" cy="0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111" tIns="36978" rIns="71111" bIns="36978">
            <a:spAutoFit/>
          </a:bodyPr>
          <a:lstStyle/>
          <a:p>
            <a:pPr algn="ctr"/>
            <a:endParaRPr lang="ru-RU" sz="1422" b="1">
              <a:solidFill>
                <a:srgbClr val="00498B"/>
              </a:solidFill>
              <a:cs typeface="Arial" panose="020B0604020202020204" pitchFamily="34" charset="0"/>
            </a:endParaRPr>
          </a:p>
        </p:txBody>
      </p:sp>
      <p:sp>
        <p:nvSpPr>
          <p:cNvPr id="76828" name="Line 38"/>
          <p:cNvSpPr>
            <a:spLocks noChangeShapeType="1"/>
          </p:cNvSpPr>
          <p:nvPr/>
        </p:nvSpPr>
        <p:spPr bwMode="auto">
          <a:xfrm>
            <a:off x="3456911" y="3937000"/>
            <a:ext cx="211980" cy="0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111" tIns="36978" rIns="71111" bIns="36978">
            <a:spAutoFit/>
          </a:bodyPr>
          <a:lstStyle/>
          <a:p>
            <a:pPr algn="ctr"/>
            <a:endParaRPr lang="ru-RU" sz="1422" b="1">
              <a:solidFill>
                <a:srgbClr val="00498B"/>
              </a:solidFill>
              <a:cs typeface="Arial" panose="020B0604020202020204" pitchFamily="34" charset="0"/>
            </a:endParaRPr>
          </a:p>
        </p:txBody>
      </p:sp>
      <p:sp>
        <p:nvSpPr>
          <p:cNvPr id="76829" name="Text Box 39"/>
          <p:cNvSpPr txBox="1">
            <a:spLocks noChangeArrowheads="1"/>
          </p:cNvSpPr>
          <p:nvPr/>
        </p:nvSpPr>
        <p:spPr bwMode="auto">
          <a:xfrm>
            <a:off x="2878667" y="4445002"/>
            <a:ext cx="1241778" cy="104738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1111" tIns="36978" rIns="71111" bIns="36978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64" b="1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Другие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64" b="1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исследования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64" b="1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не доступны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64" b="1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или больной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64" b="1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не стабилен</a:t>
            </a:r>
          </a:p>
        </p:txBody>
      </p:sp>
      <p:cxnSp>
        <p:nvCxnSpPr>
          <p:cNvPr id="76830" name="Прямая со стрелкой 89"/>
          <p:cNvCxnSpPr>
            <a:cxnSpLocks noChangeShapeType="1"/>
          </p:cNvCxnSpPr>
          <p:nvPr/>
        </p:nvCxnSpPr>
        <p:spPr bwMode="auto">
          <a:xfrm rot="5400000">
            <a:off x="5701516" y="3146150"/>
            <a:ext cx="451556" cy="1255"/>
          </a:xfrm>
          <a:prstGeom prst="straightConnector1">
            <a:avLst/>
          </a:prstGeom>
          <a:noFill/>
          <a:ln w="44450" algn="ctr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31" name="Прямая со стрелкой 90"/>
          <p:cNvCxnSpPr>
            <a:cxnSpLocks noChangeShapeType="1"/>
          </p:cNvCxnSpPr>
          <p:nvPr/>
        </p:nvCxnSpPr>
        <p:spPr bwMode="auto">
          <a:xfrm rot="5400000">
            <a:off x="2950791" y="4275042"/>
            <a:ext cx="451556" cy="1254"/>
          </a:xfrm>
          <a:prstGeom prst="straightConnector1">
            <a:avLst/>
          </a:prstGeom>
          <a:noFill/>
          <a:ln w="44450" algn="ctr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32" name="Line 33"/>
          <p:cNvSpPr>
            <a:spLocks noChangeShapeType="1"/>
          </p:cNvSpPr>
          <p:nvPr/>
        </p:nvSpPr>
        <p:spPr bwMode="auto">
          <a:xfrm>
            <a:off x="3290084" y="5630335"/>
            <a:ext cx="0" cy="112889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1111" tIns="36978" rIns="71111" bIns="36978">
            <a:spAutoFit/>
          </a:bodyPr>
          <a:lstStyle/>
          <a:p>
            <a:pPr algn="ctr"/>
            <a:endParaRPr lang="ru-RU" sz="1422" b="1">
              <a:solidFill>
                <a:srgbClr val="00498B"/>
              </a:solidFill>
              <a:cs typeface="Arial" panose="020B0604020202020204" pitchFamily="34" charset="0"/>
            </a:endParaRPr>
          </a:p>
        </p:txBody>
      </p:sp>
      <p:sp>
        <p:nvSpPr>
          <p:cNvPr id="76833" name="TextBox 3"/>
          <p:cNvSpPr txBox="1">
            <a:spLocks noChangeArrowheads="1"/>
          </p:cNvSpPr>
          <p:nvPr/>
        </p:nvSpPr>
        <p:spPr bwMode="auto">
          <a:xfrm>
            <a:off x="664293" y="6471949"/>
            <a:ext cx="1447832" cy="21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790" b="1" dirty="0" err="1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Eur</a:t>
            </a:r>
            <a:r>
              <a:rPr lang="en-US" altLang="ru-RU" sz="790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 Heart J 20</a:t>
            </a:r>
            <a:r>
              <a:rPr lang="ru-RU" altLang="ru-RU" sz="790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14</a:t>
            </a:r>
            <a:r>
              <a:rPr lang="en-US" altLang="ru-RU" sz="790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; 29: 2276-315</a:t>
            </a:r>
            <a:endParaRPr lang="ru-RU" altLang="ru-RU" sz="790" b="1" dirty="0">
              <a:solidFill>
                <a:srgbClr val="00498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6834" name="Text Box 39"/>
          <p:cNvSpPr txBox="1">
            <a:spLocks noChangeArrowheads="1"/>
          </p:cNvSpPr>
          <p:nvPr/>
        </p:nvSpPr>
        <p:spPr bwMode="auto">
          <a:xfrm>
            <a:off x="6039556" y="3901881"/>
            <a:ext cx="1128889" cy="31782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71111" tIns="36978" rIns="71111" bIns="36978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80" b="1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нет ТЭЛА</a:t>
            </a:r>
          </a:p>
        </p:txBody>
      </p:sp>
    </p:spTree>
    <p:extLst>
      <p:ext uri="{BB962C8B-B14F-4D97-AF65-F5344CB8AC3E}">
        <p14:creationId xmlns:p14="http://schemas.microsoft.com/office/powerpoint/2010/main" val="232057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204151"/>
              </p:ext>
            </p:extLst>
          </p:nvPr>
        </p:nvGraphicFramePr>
        <p:xfrm>
          <a:off x="755576" y="1556792"/>
          <a:ext cx="7776863" cy="43310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13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9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1223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56" marR="72256" marT="36044" marB="360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Класс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56" marR="72256" marT="36044" marB="360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Степень доказанности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56" marR="72256" marT="36044" marB="360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3736">
                <a:tc>
                  <a:txBody>
                    <a:bodyPr/>
                    <a:lstStyle/>
                    <a:p>
                      <a:r>
                        <a:rPr lang="ru-RU" sz="2100" u="none" strike="noStrike" kern="1200" baseline="0" dirty="0" err="1"/>
                        <a:t>Ангиопульмонография</a:t>
                      </a:r>
                      <a:r>
                        <a:rPr lang="ru-RU" sz="2100" u="none" strike="noStrike" kern="1200" baseline="0" dirty="0"/>
                        <a:t>:</a:t>
                      </a:r>
                    </a:p>
                    <a:p>
                      <a:r>
                        <a:rPr lang="en-US" sz="1600" u="none" strike="noStrike" kern="1200" baseline="0" dirty="0"/>
                        <a:t>    - </a:t>
                      </a:r>
                      <a:r>
                        <a:rPr lang="ru-RU" sz="1600" u="none" strike="noStrike" kern="1200" baseline="0" dirty="0"/>
                        <a:t>у больных с шоком или гипотонией</a:t>
                      </a:r>
                    </a:p>
                    <a:p>
                      <a:r>
                        <a:rPr lang="en-US" sz="1600" dirty="0"/>
                        <a:t>    </a:t>
                      </a:r>
                      <a:r>
                        <a:rPr lang="ru-RU" sz="1600" dirty="0"/>
                        <a:t>может рассматриваться</a:t>
                      </a:r>
                      <a:r>
                        <a:rPr lang="en-US" sz="1600" dirty="0"/>
                        <a:t>…</a:t>
                      </a:r>
                      <a:r>
                        <a:rPr lang="ru-RU" sz="1600" dirty="0"/>
                        <a:t>, 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    </a:t>
                      </a:r>
                      <a:r>
                        <a:rPr lang="ru-RU" sz="1600" dirty="0"/>
                        <a:t>когда коронарная ангиография 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    </a:t>
                      </a:r>
                      <a:r>
                        <a:rPr lang="ru-RU" sz="1600" dirty="0"/>
                        <a:t>отвергла наличие ОКС 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    </a:t>
                      </a:r>
                      <a:r>
                        <a:rPr lang="ru-RU" sz="1600" dirty="0"/>
                        <a:t>и сохраняется подозрение на ТЭЛА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56" marR="72256" marT="36044" marB="36044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en-US" sz="1600" dirty="0" err="1"/>
                        <a:t>IIb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56" marR="72256" marT="36044" marB="36044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С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56" marR="72256" marT="36044" marB="3604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3120">
                <a:tc>
                  <a:txBody>
                    <a:bodyPr/>
                    <a:lstStyle/>
                    <a:p>
                      <a:r>
                        <a:rPr lang="en-US" sz="1600" u="none" strike="noStrike" kern="1200" baseline="0" dirty="0"/>
                        <a:t>   - </a:t>
                      </a:r>
                      <a:r>
                        <a:rPr lang="ru-RU" sz="1600" u="none" strike="noStrike" kern="1200" baseline="0" dirty="0"/>
                        <a:t>у больных без шока или гипотонии</a:t>
                      </a:r>
                    </a:p>
                    <a:p>
                      <a:r>
                        <a:rPr lang="en-US" sz="1600" dirty="0"/>
                        <a:t>    </a:t>
                      </a:r>
                      <a:r>
                        <a:rPr lang="ru-RU" sz="1600" dirty="0"/>
                        <a:t>может рассматриваться </a:t>
                      </a:r>
                    </a:p>
                    <a:p>
                      <a:r>
                        <a:rPr lang="ru-RU" sz="1600" dirty="0"/>
                        <a:t>    при несоответствии клинической</a:t>
                      </a:r>
                      <a:r>
                        <a:rPr lang="ru-RU" sz="1600" baseline="0" dirty="0"/>
                        <a:t> оценки </a:t>
                      </a:r>
                    </a:p>
                    <a:p>
                      <a:r>
                        <a:rPr lang="ru-RU" sz="1600" baseline="0" dirty="0"/>
                        <a:t>    и результатов неинвазивного обследования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56" marR="72256" marT="36044" marB="360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IIb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56" marR="72256" marT="36044" marB="360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56" marR="72256" marT="36044" marB="3604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931">
                <a:tc>
                  <a:txBody>
                    <a:bodyPr/>
                    <a:lstStyle/>
                    <a:p>
                      <a:r>
                        <a:rPr lang="ru-RU" sz="2100" u="none" dirty="0"/>
                        <a:t>МРТ</a:t>
                      </a:r>
                      <a:r>
                        <a:rPr lang="ru-RU" sz="1800" baseline="0" dirty="0"/>
                        <a:t> не должна использоваться </a:t>
                      </a:r>
                    </a:p>
                    <a:p>
                      <a:r>
                        <a:rPr lang="ru-RU" sz="1800" baseline="0" dirty="0"/>
                        <a:t>для исключения ТЭЛА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56" marR="72256" marT="36044" marB="360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III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56" marR="72256" marT="36044" marB="360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56" marR="72256" marT="36044" marB="3604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01868" y="332656"/>
            <a:ext cx="7224889" cy="910637"/>
          </a:xfrm>
          <a:prstGeom prst="rect">
            <a:avLst/>
          </a:prstGeom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44" dirty="0">
                <a:solidFill>
                  <a:srgbClr val="002060"/>
                </a:solidFill>
                <a:latin typeface="+mn-lt"/>
              </a:rPr>
              <a:t>Диагностика ТЭЛА</a:t>
            </a:r>
          </a:p>
          <a:p>
            <a:pPr eaLnBrk="1" hangingPunct="1"/>
            <a:r>
              <a:rPr lang="ru-RU" altLang="ru-RU" sz="1422" b="0" dirty="0">
                <a:solidFill>
                  <a:srgbClr val="002060"/>
                </a:solidFill>
                <a:latin typeface="+mn-lt"/>
              </a:rPr>
              <a:t>Рекомендации Европейского кардиологического общества (2014)</a:t>
            </a:r>
          </a:p>
        </p:txBody>
      </p:sp>
      <p:sp>
        <p:nvSpPr>
          <p:cNvPr id="31771" name="Text Box 26"/>
          <p:cNvSpPr txBox="1">
            <a:spLocks noChangeArrowheads="1"/>
          </p:cNvSpPr>
          <p:nvPr/>
        </p:nvSpPr>
        <p:spPr bwMode="auto">
          <a:xfrm>
            <a:off x="1063377" y="6010007"/>
            <a:ext cx="2369412" cy="21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79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Eur</a:t>
            </a:r>
            <a:r>
              <a:rPr lang="en-US" altLang="ru-RU" sz="79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Heart J 20</a:t>
            </a:r>
            <a:r>
              <a:rPr lang="ru-RU" altLang="ru-RU" sz="79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14</a:t>
            </a:r>
            <a:r>
              <a:rPr lang="en-US" altLang="ru-RU" sz="79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;</a:t>
            </a:r>
            <a:r>
              <a:rPr lang="ru-RU" altLang="ru-RU" sz="79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ru-RU" sz="79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doi:10.1093/</a:t>
            </a:r>
            <a:r>
              <a:rPr lang="en-US" altLang="ru-RU" sz="79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eurheartj</a:t>
            </a:r>
            <a:r>
              <a:rPr lang="en-US" altLang="ru-RU" sz="79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/ehu283</a:t>
            </a:r>
            <a:endParaRPr lang="ru-RU" altLang="ru-RU" sz="79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64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l="12903" r="11831" b="11114"/>
          <a:stretch/>
        </p:blipFill>
        <p:spPr>
          <a:xfrm>
            <a:off x="55239" y="1041868"/>
            <a:ext cx="4552765" cy="4032448"/>
          </a:xfrm>
          <a:prstGeom prst="rect">
            <a:avLst/>
          </a:prstGeom>
        </p:spPr>
      </p:pic>
      <p:pic>
        <p:nvPicPr>
          <p:cNvPr id="3" name="Slide"/>
          <p:cNvPicPr>
            <a:picLocks noChangeAspect="1"/>
          </p:cNvPicPr>
          <p:nvPr/>
        </p:nvPicPr>
        <p:blipFill rotWithShape="1">
          <a:blip r:embed="rId3"/>
          <a:srcRect l="14252" t="9962" r="11414" b="3940"/>
          <a:stretch/>
        </p:blipFill>
        <p:spPr>
          <a:xfrm>
            <a:off x="4588261" y="789840"/>
            <a:ext cx="4427983" cy="45365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118373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cs typeface="Arial" panose="020B0604020202020204" pitchFamily="34" charset="0"/>
              </a:rPr>
              <a:t>ТЭЛА невысокого риска: алгоритм диагностики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7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51" y="70533"/>
            <a:ext cx="8940599" cy="935641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ТЭЛА невысокого риска: алгоритм диагностики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25475" y="1400175"/>
            <a:ext cx="8289925" cy="5149850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endParaRPr lang="ru-RU" b="1" dirty="0">
              <a:solidFill>
                <a:srgbClr val="00498B"/>
              </a:solidFill>
              <a:cs typeface="Arial" panose="020B0604020202020204" pitchFamily="34" charset="0"/>
            </a:endParaRP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2058988" y="1052513"/>
            <a:ext cx="5400675" cy="36036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5000"/>
              </a:spcBef>
              <a:buClr>
                <a:schemeClr val="accent1"/>
              </a:buClr>
              <a:buSzPct val="80000"/>
              <a:buFont typeface="Wingdings" pitchFamily="2" charset="2"/>
              <a:buChar char="u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accent1"/>
              </a:buClr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Подозрение на ТЭЛА без шока или гипотензии </a:t>
            </a:r>
          </a:p>
        </p:txBody>
      </p:sp>
      <p:cxnSp>
        <p:nvCxnSpPr>
          <p:cNvPr id="64517" name="Прямая со стрелкой 6"/>
          <p:cNvCxnSpPr>
            <a:cxnSpLocks noChangeShapeType="1"/>
          </p:cNvCxnSpPr>
          <p:nvPr/>
        </p:nvCxnSpPr>
        <p:spPr bwMode="auto">
          <a:xfrm>
            <a:off x="4500563" y="1412875"/>
            <a:ext cx="0" cy="215900"/>
          </a:xfrm>
          <a:prstGeom prst="straightConnector1">
            <a:avLst/>
          </a:prstGeom>
          <a:noFill/>
          <a:ln w="12700" cap="sq" algn="ctr">
            <a:solidFill>
              <a:schemeClr val="accent2">
                <a:lumMod val="75000"/>
              </a:schemeClr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1547813" y="1557338"/>
            <a:ext cx="6454775" cy="431800"/>
          </a:xfrm>
          <a:prstGeom prst="rect">
            <a:avLst/>
          </a:prstGeom>
          <a:noFill/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5000"/>
              </a:spcBef>
              <a:buClr>
                <a:schemeClr val="accent1"/>
              </a:buClr>
              <a:buSzPct val="80000"/>
              <a:buFont typeface="Wingdings" pitchFamily="2" charset="2"/>
              <a:buChar char="u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accent1"/>
              </a:buClr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Оценка клинической вероятности ТЭЛА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На основании клиники или используя специальные шкалы (</a:t>
            </a:r>
            <a:r>
              <a:rPr lang="en-US" altLang="ru-RU" sz="1400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Wells</a:t>
            </a:r>
            <a:r>
              <a:rPr lang="ru-RU" altLang="ru-RU" sz="1400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; </a:t>
            </a:r>
            <a:r>
              <a:rPr lang="en-US" altLang="ru-RU" sz="1400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Geneva)</a:t>
            </a:r>
            <a:endParaRPr lang="ru-RU" altLang="ru-RU" sz="1400" b="1" dirty="0">
              <a:solidFill>
                <a:srgbClr val="00498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625475" y="2493963"/>
            <a:ext cx="3875088" cy="698500"/>
          </a:xfrm>
          <a:prstGeom prst="rect">
            <a:avLst/>
          </a:prstGeom>
          <a:noFill/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5000"/>
              </a:spcBef>
              <a:buClr>
                <a:schemeClr val="accent1"/>
              </a:buClr>
              <a:buSzPct val="80000"/>
              <a:buFont typeface="Wingdings" pitchFamily="2" charset="2"/>
              <a:buChar char="u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accent1"/>
              </a:buClr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Низкая/промежуточная вероятность</a:t>
            </a:r>
            <a:r>
              <a:rPr lang="en-US" altLang="ru-RU" sz="1400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ru-RU" altLang="ru-RU" sz="1400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оригинальная версия) или ТЭЛА маловероятна (упрощенная версия)</a:t>
            </a:r>
          </a:p>
        </p:txBody>
      </p:sp>
      <p:sp>
        <p:nvSpPr>
          <p:cNvPr id="16" name="Прямоугольник 19"/>
          <p:cNvSpPr>
            <a:spLocks noChangeArrowheads="1"/>
          </p:cNvSpPr>
          <p:nvPr/>
        </p:nvSpPr>
        <p:spPr bwMode="auto">
          <a:xfrm>
            <a:off x="5148263" y="2520950"/>
            <a:ext cx="3476625" cy="708026"/>
          </a:xfrm>
          <a:prstGeom prst="rect">
            <a:avLst/>
          </a:prstGeom>
          <a:noFill/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5000"/>
              </a:spcBef>
              <a:buClr>
                <a:schemeClr val="accent1"/>
              </a:buClr>
              <a:buSzPct val="80000"/>
              <a:buFont typeface="Wingdings" pitchFamily="2" charset="2"/>
              <a:buChar char="u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accent1"/>
              </a:buClr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Высокая вероятность (оригинальная версия) или ТЭЛА вероятна (упрощенная версия)</a:t>
            </a:r>
          </a:p>
        </p:txBody>
      </p:sp>
      <p:sp>
        <p:nvSpPr>
          <p:cNvPr id="17" name="Прямоугольник 22"/>
          <p:cNvSpPr>
            <a:spLocks noChangeArrowheads="1"/>
          </p:cNvSpPr>
          <p:nvPr/>
        </p:nvSpPr>
        <p:spPr bwMode="auto">
          <a:xfrm>
            <a:off x="1617663" y="3357563"/>
            <a:ext cx="1441450" cy="504825"/>
          </a:xfrm>
          <a:prstGeom prst="rect">
            <a:avLst/>
          </a:prstGeom>
          <a:noFill/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5000"/>
              </a:spcBef>
              <a:buClr>
                <a:schemeClr val="accent1"/>
              </a:buClr>
              <a:buSzPct val="80000"/>
              <a:buFont typeface="Wingdings" pitchFamily="2" charset="2"/>
              <a:buChar char="u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accent1"/>
              </a:buClr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Д-</a:t>
            </a:r>
            <a:r>
              <a:rPr lang="ru-RU" altLang="ru-RU" sz="1800" b="1" dirty="0" err="1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димер</a:t>
            </a:r>
            <a:endParaRPr lang="ru-RU" altLang="ru-RU" sz="1800" b="1" dirty="0">
              <a:solidFill>
                <a:srgbClr val="00498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Прямоугольник 25"/>
          <p:cNvSpPr>
            <a:spLocks noChangeArrowheads="1"/>
          </p:cNvSpPr>
          <p:nvPr/>
        </p:nvSpPr>
        <p:spPr bwMode="auto">
          <a:xfrm>
            <a:off x="2251075" y="4108450"/>
            <a:ext cx="1744663" cy="431800"/>
          </a:xfrm>
          <a:prstGeom prst="rect">
            <a:avLst/>
          </a:prstGeom>
          <a:noFill/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5000"/>
              </a:spcBef>
              <a:buClr>
                <a:schemeClr val="accent1"/>
              </a:buClr>
              <a:buSzPct val="80000"/>
              <a:buFont typeface="Wingdings" pitchFamily="2" charset="2"/>
              <a:buChar char="u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accent1"/>
              </a:buClr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положительный</a:t>
            </a:r>
          </a:p>
        </p:txBody>
      </p:sp>
      <p:sp>
        <p:nvSpPr>
          <p:cNvPr id="19" name="Прямоугольник 27"/>
          <p:cNvSpPr>
            <a:spLocks noChangeArrowheads="1"/>
          </p:cNvSpPr>
          <p:nvPr/>
        </p:nvSpPr>
        <p:spPr bwMode="auto">
          <a:xfrm>
            <a:off x="595313" y="4108450"/>
            <a:ext cx="1744662" cy="431800"/>
          </a:xfrm>
          <a:prstGeom prst="rect">
            <a:avLst/>
          </a:prstGeom>
          <a:noFill/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5000"/>
              </a:spcBef>
              <a:buClr>
                <a:schemeClr val="accent1"/>
              </a:buClr>
              <a:buSzPct val="80000"/>
              <a:buFont typeface="Wingdings" pitchFamily="2" charset="2"/>
              <a:buChar char="u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accent1"/>
              </a:buClr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отрицательный</a:t>
            </a:r>
          </a:p>
        </p:txBody>
      </p:sp>
      <p:cxnSp>
        <p:nvCxnSpPr>
          <p:cNvPr id="64524" name="Прямая соединительная линия 5119"/>
          <p:cNvCxnSpPr>
            <a:cxnSpLocks noChangeShapeType="1"/>
          </p:cNvCxnSpPr>
          <p:nvPr/>
        </p:nvCxnSpPr>
        <p:spPr bwMode="auto">
          <a:xfrm>
            <a:off x="2138363" y="3790950"/>
            <a:ext cx="0" cy="0"/>
          </a:xfrm>
          <a:prstGeom prst="line">
            <a:avLst/>
          </a:prstGeom>
          <a:noFill/>
          <a:ln w="12700" cap="sq" algn="ctr">
            <a:solidFill>
              <a:schemeClr val="accent2">
                <a:lumMod val="75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5" name="Прямая со стрелкой 5122"/>
          <p:cNvCxnSpPr>
            <a:cxnSpLocks noChangeShapeType="1"/>
            <a:stCxn id="17" idx="2"/>
            <a:endCxn id="19" idx="0"/>
          </p:cNvCxnSpPr>
          <p:nvPr/>
        </p:nvCxnSpPr>
        <p:spPr bwMode="auto">
          <a:xfrm flipH="1">
            <a:off x="1466850" y="3862388"/>
            <a:ext cx="871538" cy="246062"/>
          </a:xfrm>
          <a:prstGeom prst="straightConnector1">
            <a:avLst/>
          </a:prstGeom>
          <a:noFill/>
          <a:ln w="12700" cap="sq" algn="ctr">
            <a:solidFill>
              <a:schemeClr val="accent2">
                <a:lumMod val="75000"/>
              </a:schemeClr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6" name="Прямая со стрелкой 5124"/>
          <p:cNvCxnSpPr>
            <a:cxnSpLocks noChangeShapeType="1"/>
            <a:stCxn id="17" idx="2"/>
            <a:endCxn id="18" idx="0"/>
          </p:cNvCxnSpPr>
          <p:nvPr/>
        </p:nvCxnSpPr>
        <p:spPr bwMode="auto">
          <a:xfrm>
            <a:off x="2338388" y="3862388"/>
            <a:ext cx="785812" cy="246062"/>
          </a:xfrm>
          <a:prstGeom prst="straightConnector1">
            <a:avLst/>
          </a:prstGeom>
          <a:noFill/>
          <a:ln w="12700" cap="sq" algn="ctr">
            <a:solidFill>
              <a:schemeClr val="accent2">
                <a:lumMod val="75000"/>
              </a:schemeClr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7" name="Прямая соединительная линия 5126"/>
          <p:cNvCxnSpPr>
            <a:cxnSpLocks noChangeShapeType="1"/>
          </p:cNvCxnSpPr>
          <p:nvPr/>
        </p:nvCxnSpPr>
        <p:spPr bwMode="auto">
          <a:xfrm>
            <a:off x="3021013" y="5116513"/>
            <a:ext cx="0" cy="150812"/>
          </a:xfrm>
          <a:prstGeom prst="line">
            <a:avLst/>
          </a:prstGeom>
          <a:noFill/>
          <a:ln w="12700" cap="sq" algn="ctr">
            <a:solidFill>
              <a:schemeClr val="accent2">
                <a:lumMod val="75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8" name="Прямая соединительная линия 5128"/>
          <p:cNvCxnSpPr>
            <a:cxnSpLocks noChangeShapeType="1"/>
          </p:cNvCxnSpPr>
          <p:nvPr/>
        </p:nvCxnSpPr>
        <p:spPr bwMode="auto">
          <a:xfrm>
            <a:off x="2139950" y="5267325"/>
            <a:ext cx="1744663" cy="0"/>
          </a:xfrm>
          <a:prstGeom prst="line">
            <a:avLst/>
          </a:prstGeom>
          <a:noFill/>
          <a:ln w="12700" cap="sq" algn="ctr">
            <a:solidFill>
              <a:schemeClr val="accent2">
                <a:lumMod val="75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9" name="Прямая со стрелкой 5131"/>
          <p:cNvCxnSpPr>
            <a:cxnSpLocks noChangeShapeType="1"/>
          </p:cNvCxnSpPr>
          <p:nvPr/>
        </p:nvCxnSpPr>
        <p:spPr bwMode="auto">
          <a:xfrm>
            <a:off x="3878263" y="5267325"/>
            <a:ext cx="0" cy="142875"/>
          </a:xfrm>
          <a:prstGeom prst="straightConnector1">
            <a:avLst/>
          </a:prstGeom>
          <a:noFill/>
          <a:ln w="12700" cap="sq" algn="ctr">
            <a:solidFill>
              <a:schemeClr val="accent2">
                <a:lumMod val="75000"/>
              </a:schemeClr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Прямоугольник 5134"/>
          <p:cNvSpPr>
            <a:spLocks noChangeArrowheads="1"/>
          </p:cNvSpPr>
          <p:nvPr/>
        </p:nvSpPr>
        <p:spPr bwMode="auto">
          <a:xfrm>
            <a:off x="3222626" y="5410200"/>
            <a:ext cx="1795462" cy="433388"/>
          </a:xfrm>
          <a:prstGeom prst="rect">
            <a:avLst/>
          </a:prstGeom>
          <a:noFill/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5000"/>
              </a:spcBef>
              <a:buClr>
                <a:schemeClr val="accent1"/>
              </a:buClr>
              <a:buSzPct val="80000"/>
              <a:buFont typeface="Wingdings" pitchFamily="2" charset="2"/>
              <a:buChar char="u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accent1"/>
              </a:buClr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ТЭЛА подтверждена</a:t>
            </a:r>
          </a:p>
        </p:txBody>
      </p:sp>
      <p:cxnSp>
        <p:nvCxnSpPr>
          <p:cNvPr id="64531" name="Прямая со стрелкой 5138"/>
          <p:cNvCxnSpPr>
            <a:cxnSpLocks noChangeShapeType="1"/>
          </p:cNvCxnSpPr>
          <p:nvPr/>
        </p:nvCxnSpPr>
        <p:spPr bwMode="auto">
          <a:xfrm>
            <a:off x="2138363" y="5267325"/>
            <a:ext cx="1587" cy="142875"/>
          </a:xfrm>
          <a:prstGeom prst="straightConnector1">
            <a:avLst/>
          </a:prstGeom>
          <a:noFill/>
          <a:ln w="12700" cap="sq" algn="ctr">
            <a:solidFill>
              <a:schemeClr val="accent2">
                <a:lumMod val="75000"/>
              </a:schemeClr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Прямоугольник 51"/>
          <p:cNvSpPr>
            <a:spLocks noChangeArrowheads="1"/>
          </p:cNvSpPr>
          <p:nvPr/>
        </p:nvSpPr>
        <p:spPr bwMode="auto">
          <a:xfrm>
            <a:off x="809626" y="5410200"/>
            <a:ext cx="2114550" cy="433388"/>
          </a:xfrm>
          <a:prstGeom prst="rect">
            <a:avLst/>
          </a:prstGeom>
          <a:noFill/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5000"/>
              </a:spcBef>
              <a:buClr>
                <a:schemeClr val="accent1"/>
              </a:buClr>
              <a:buSzPct val="80000"/>
              <a:buFont typeface="Wingdings" pitchFamily="2" charset="2"/>
              <a:buChar char="u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accent1"/>
              </a:buClr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ТЭЛА не подтверждена</a:t>
            </a:r>
          </a:p>
        </p:txBody>
      </p:sp>
      <p:sp>
        <p:nvSpPr>
          <p:cNvPr id="29" name="Прямоугольник 5139"/>
          <p:cNvSpPr>
            <a:spLocks noChangeArrowheads="1"/>
          </p:cNvSpPr>
          <p:nvPr/>
        </p:nvSpPr>
        <p:spPr bwMode="auto">
          <a:xfrm>
            <a:off x="1858963" y="4760913"/>
            <a:ext cx="2352675" cy="287337"/>
          </a:xfrm>
          <a:prstGeom prst="rect">
            <a:avLst/>
          </a:prstGeom>
          <a:noFill/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5000"/>
              </a:spcBef>
              <a:buClr>
                <a:schemeClr val="accent1"/>
              </a:buClr>
              <a:buSzPct val="80000"/>
              <a:buFont typeface="Wingdings" pitchFamily="2" charset="2"/>
              <a:buChar char="u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accent1"/>
              </a:buClr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МСКТ</a:t>
            </a:r>
          </a:p>
        </p:txBody>
      </p:sp>
      <p:cxnSp>
        <p:nvCxnSpPr>
          <p:cNvPr id="64534" name="Прямая со стрелкой 5141"/>
          <p:cNvCxnSpPr>
            <a:cxnSpLocks noChangeShapeType="1"/>
          </p:cNvCxnSpPr>
          <p:nvPr/>
        </p:nvCxnSpPr>
        <p:spPr bwMode="auto">
          <a:xfrm>
            <a:off x="3052763" y="4533900"/>
            <a:ext cx="0" cy="227013"/>
          </a:xfrm>
          <a:prstGeom prst="straightConnector1">
            <a:avLst/>
          </a:prstGeom>
          <a:noFill/>
          <a:ln w="12700" cap="sq" algn="ctr">
            <a:solidFill>
              <a:schemeClr val="accent2">
                <a:lumMod val="75000"/>
              </a:schemeClr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Прямоугольник 5145"/>
          <p:cNvSpPr>
            <a:spLocks noChangeArrowheads="1"/>
          </p:cNvSpPr>
          <p:nvPr/>
        </p:nvSpPr>
        <p:spPr bwMode="auto">
          <a:xfrm>
            <a:off x="2987675" y="6107113"/>
            <a:ext cx="1800225" cy="358775"/>
          </a:xfrm>
          <a:prstGeom prst="rect">
            <a:avLst/>
          </a:prstGeom>
          <a:noFill/>
          <a:ln w="12700" cap="sq" algn="ctr">
            <a:solidFill>
              <a:schemeClr val="accent2">
                <a:lumMod val="75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5000"/>
              </a:spcBef>
              <a:buClr>
                <a:schemeClr val="accent1"/>
              </a:buClr>
              <a:buSzPct val="80000"/>
              <a:buFont typeface="Wingdings" pitchFamily="2" charset="2"/>
              <a:buChar char="u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accent1"/>
              </a:buClr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Лечение</a:t>
            </a:r>
          </a:p>
        </p:txBody>
      </p:sp>
      <p:sp>
        <p:nvSpPr>
          <p:cNvPr id="32" name="Прямоугольник 5149"/>
          <p:cNvSpPr>
            <a:spLocks noChangeArrowheads="1"/>
          </p:cNvSpPr>
          <p:nvPr/>
        </p:nvSpPr>
        <p:spPr bwMode="auto">
          <a:xfrm>
            <a:off x="684213" y="6107113"/>
            <a:ext cx="2239962" cy="358775"/>
          </a:xfrm>
          <a:prstGeom prst="rect">
            <a:avLst/>
          </a:prstGeom>
          <a:noFill/>
          <a:ln w="12700" cap="sq" algn="ctr">
            <a:solidFill>
              <a:schemeClr val="accent2">
                <a:lumMod val="75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5000"/>
              </a:spcBef>
              <a:buClr>
                <a:schemeClr val="accent1"/>
              </a:buClr>
              <a:buSzPct val="80000"/>
              <a:buFont typeface="Wingdings" pitchFamily="2" charset="2"/>
              <a:buChar char="u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accent1"/>
              </a:buClr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Лечение не показано</a:t>
            </a:r>
          </a:p>
        </p:txBody>
      </p:sp>
      <p:cxnSp>
        <p:nvCxnSpPr>
          <p:cNvPr id="64537" name="Прямая со стрелкой 31"/>
          <p:cNvCxnSpPr>
            <a:cxnSpLocks noChangeShapeType="1"/>
          </p:cNvCxnSpPr>
          <p:nvPr/>
        </p:nvCxnSpPr>
        <p:spPr bwMode="auto">
          <a:xfrm>
            <a:off x="2124075" y="5732463"/>
            <a:ext cx="0" cy="263525"/>
          </a:xfrm>
          <a:prstGeom prst="straightConnector1">
            <a:avLst/>
          </a:prstGeom>
          <a:noFill/>
          <a:ln w="12700" cap="sq" algn="ctr">
            <a:solidFill>
              <a:schemeClr val="accent2">
                <a:lumMod val="75000"/>
              </a:schemeClr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38" name="Прямая со стрелкой 33"/>
          <p:cNvCxnSpPr>
            <a:cxnSpLocks noChangeShapeType="1"/>
          </p:cNvCxnSpPr>
          <p:nvPr/>
        </p:nvCxnSpPr>
        <p:spPr bwMode="auto">
          <a:xfrm>
            <a:off x="900113" y="4437063"/>
            <a:ext cx="0" cy="1519237"/>
          </a:xfrm>
          <a:prstGeom prst="straightConnector1">
            <a:avLst/>
          </a:prstGeom>
          <a:noFill/>
          <a:ln w="12700" cap="sq" algn="ctr">
            <a:solidFill>
              <a:schemeClr val="accent2">
                <a:lumMod val="75000"/>
              </a:schemeClr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39" name="Прямая со стрелкой 36"/>
          <p:cNvCxnSpPr>
            <a:cxnSpLocks noChangeShapeType="1"/>
          </p:cNvCxnSpPr>
          <p:nvPr/>
        </p:nvCxnSpPr>
        <p:spPr bwMode="auto">
          <a:xfrm>
            <a:off x="3884613" y="5732463"/>
            <a:ext cx="0" cy="241300"/>
          </a:xfrm>
          <a:prstGeom prst="straightConnector1">
            <a:avLst/>
          </a:prstGeom>
          <a:noFill/>
          <a:ln w="12700" cap="sq" algn="ctr">
            <a:solidFill>
              <a:schemeClr val="accent2">
                <a:lumMod val="75000"/>
              </a:schemeClr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Прямоугольник 72"/>
          <p:cNvSpPr>
            <a:spLocks noChangeArrowheads="1"/>
          </p:cNvSpPr>
          <p:nvPr/>
        </p:nvSpPr>
        <p:spPr bwMode="auto">
          <a:xfrm>
            <a:off x="5824538" y="3429000"/>
            <a:ext cx="2238375" cy="288925"/>
          </a:xfrm>
          <a:prstGeom prst="rect">
            <a:avLst/>
          </a:prstGeom>
          <a:noFill/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5000"/>
              </a:spcBef>
              <a:buClr>
                <a:schemeClr val="accent1"/>
              </a:buClr>
              <a:buSzPct val="80000"/>
              <a:buFont typeface="Wingdings" pitchFamily="2" charset="2"/>
              <a:buChar char="u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accent1"/>
              </a:buClr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МСКТ</a:t>
            </a:r>
          </a:p>
        </p:txBody>
      </p:sp>
      <p:sp>
        <p:nvSpPr>
          <p:cNvPr id="37" name="Прямоугольник 74"/>
          <p:cNvSpPr>
            <a:spLocks noChangeArrowheads="1"/>
          </p:cNvSpPr>
          <p:nvPr/>
        </p:nvSpPr>
        <p:spPr bwMode="auto">
          <a:xfrm>
            <a:off x="6884988" y="4725988"/>
            <a:ext cx="2022475" cy="431800"/>
          </a:xfrm>
          <a:prstGeom prst="rect">
            <a:avLst/>
          </a:prstGeom>
          <a:noFill/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5000"/>
              </a:spcBef>
              <a:buClr>
                <a:schemeClr val="accent1"/>
              </a:buClr>
              <a:buSzPct val="80000"/>
              <a:buFont typeface="Wingdings" pitchFamily="2" charset="2"/>
              <a:buChar char="u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accent1"/>
              </a:buClr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ТЭЛА подтверждена</a:t>
            </a:r>
          </a:p>
        </p:txBody>
      </p:sp>
      <p:sp>
        <p:nvSpPr>
          <p:cNvPr id="38" name="Прямоугольник 75"/>
          <p:cNvSpPr>
            <a:spLocks noChangeArrowheads="1"/>
          </p:cNvSpPr>
          <p:nvPr/>
        </p:nvSpPr>
        <p:spPr bwMode="auto">
          <a:xfrm>
            <a:off x="4824413" y="4724400"/>
            <a:ext cx="2060575" cy="431800"/>
          </a:xfrm>
          <a:prstGeom prst="rect">
            <a:avLst/>
          </a:prstGeom>
          <a:noFill/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5000"/>
              </a:spcBef>
              <a:buClr>
                <a:schemeClr val="accent1"/>
              </a:buClr>
              <a:buSzPct val="80000"/>
              <a:buFont typeface="Wingdings" pitchFamily="2" charset="2"/>
              <a:buChar char="u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accent1"/>
              </a:buClr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ТЭЛА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не подтверждена</a:t>
            </a:r>
          </a:p>
        </p:txBody>
      </p:sp>
      <p:cxnSp>
        <p:nvCxnSpPr>
          <p:cNvPr id="64543" name="Прямая соединительная линия 42"/>
          <p:cNvCxnSpPr>
            <a:cxnSpLocks noChangeShapeType="1"/>
          </p:cNvCxnSpPr>
          <p:nvPr/>
        </p:nvCxnSpPr>
        <p:spPr bwMode="auto">
          <a:xfrm>
            <a:off x="5934075" y="4165600"/>
            <a:ext cx="1970088" cy="0"/>
          </a:xfrm>
          <a:prstGeom prst="line">
            <a:avLst/>
          </a:prstGeom>
          <a:noFill/>
          <a:ln w="12700" cap="sq" algn="ctr">
            <a:solidFill>
              <a:schemeClr val="accent2">
                <a:lumMod val="75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44" name="Прямая соединительная линия 47"/>
          <p:cNvCxnSpPr>
            <a:cxnSpLocks noChangeShapeType="1"/>
          </p:cNvCxnSpPr>
          <p:nvPr/>
        </p:nvCxnSpPr>
        <p:spPr bwMode="auto">
          <a:xfrm>
            <a:off x="6927850" y="3816350"/>
            <a:ext cx="0" cy="349250"/>
          </a:xfrm>
          <a:prstGeom prst="line">
            <a:avLst/>
          </a:prstGeom>
          <a:noFill/>
          <a:ln w="12700" cap="sq" algn="ctr">
            <a:solidFill>
              <a:schemeClr val="accent2">
                <a:lumMod val="75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45" name="Прямая со стрелкой 49"/>
          <p:cNvCxnSpPr>
            <a:cxnSpLocks noChangeShapeType="1"/>
          </p:cNvCxnSpPr>
          <p:nvPr/>
        </p:nvCxnSpPr>
        <p:spPr bwMode="auto">
          <a:xfrm>
            <a:off x="7904163" y="4165600"/>
            <a:ext cx="0" cy="481013"/>
          </a:xfrm>
          <a:prstGeom prst="straightConnector1">
            <a:avLst/>
          </a:prstGeom>
          <a:noFill/>
          <a:ln w="12700" cap="sq" algn="ctr">
            <a:solidFill>
              <a:schemeClr val="accent2">
                <a:lumMod val="75000"/>
              </a:schemeClr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46" name="Прямая со стрелкой 54"/>
          <p:cNvCxnSpPr>
            <a:cxnSpLocks noChangeShapeType="1"/>
          </p:cNvCxnSpPr>
          <p:nvPr/>
        </p:nvCxnSpPr>
        <p:spPr bwMode="auto">
          <a:xfrm>
            <a:off x="5934075" y="4152900"/>
            <a:ext cx="0" cy="493713"/>
          </a:xfrm>
          <a:prstGeom prst="straightConnector1">
            <a:avLst/>
          </a:prstGeom>
          <a:noFill/>
          <a:ln w="12700" cap="sq" algn="ctr">
            <a:solidFill>
              <a:schemeClr val="accent2">
                <a:lumMod val="75000"/>
              </a:schemeClr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Прямоугольник 93"/>
          <p:cNvSpPr>
            <a:spLocks noChangeArrowheads="1"/>
          </p:cNvSpPr>
          <p:nvPr/>
        </p:nvSpPr>
        <p:spPr bwMode="auto">
          <a:xfrm>
            <a:off x="7234238" y="6059488"/>
            <a:ext cx="1225550" cy="393700"/>
          </a:xfrm>
          <a:prstGeom prst="rect">
            <a:avLst/>
          </a:prstGeom>
          <a:noFill/>
          <a:ln w="12700" cap="sq" algn="ctr">
            <a:solidFill>
              <a:schemeClr val="accent2">
                <a:lumMod val="75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5000"/>
              </a:spcBef>
              <a:buClr>
                <a:schemeClr val="accent1"/>
              </a:buClr>
              <a:buSzPct val="80000"/>
              <a:buFont typeface="Wingdings" pitchFamily="2" charset="2"/>
              <a:buChar char="u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accent1"/>
              </a:buClr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Лечение</a:t>
            </a:r>
          </a:p>
        </p:txBody>
      </p:sp>
      <p:sp>
        <p:nvSpPr>
          <p:cNvPr id="44" name="Прямоугольник 94"/>
          <p:cNvSpPr>
            <a:spLocks noChangeArrowheads="1"/>
          </p:cNvSpPr>
          <p:nvPr/>
        </p:nvSpPr>
        <p:spPr bwMode="auto">
          <a:xfrm>
            <a:off x="4932363" y="5732463"/>
            <a:ext cx="2214562" cy="733425"/>
          </a:xfrm>
          <a:prstGeom prst="rect">
            <a:avLst/>
          </a:prstGeom>
          <a:noFill/>
          <a:ln w="12700" cap="sq" algn="ctr">
            <a:solidFill>
              <a:schemeClr val="accent2">
                <a:lumMod val="75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5000"/>
              </a:spcBef>
              <a:buClr>
                <a:schemeClr val="accent1"/>
              </a:buClr>
              <a:buSzPct val="80000"/>
              <a:buFont typeface="Wingdings" pitchFamily="2" charset="2"/>
              <a:buChar char="u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accent1"/>
              </a:buClr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>
                <a:solidFill>
                  <a:srgbClr val="00498B"/>
                </a:solidFill>
                <a:latin typeface="+mn-lt"/>
                <a:cs typeface="Arial" panose="020B0604020202020204" pitchFamily="34" charset="0"/>
              </a:rPr>
              <a:t>Лечение не показано/продолжение диагностики</a:t>
            </a:r>
          </a:p>
        </p:txBody>
      </p:sp>
      <p:cxnSp>
        <p:nvCxnSpPr>
          <p:cNvPr id="64549" name="Прямая со стрелкой 58"/>
          <p:cNvCxnSpPr>
            <a:cxnSpLocks noChangeShapeType="1"/>
          </p:cNvCxnSpPr>
          <p:nvPr/>
        </p:nvCxnSpPr>
        <p:spPr bwMode="auto">
          <a:xfrm>
            <a:off x="7896225" y="5191125"/>
            <a:ext cx="0" cy="868363"/>
          </a:xfrm>
          <a:prstGeom prst="straightConnector1">
            <a:avLst/>
          </a:prstGeom>
          <a:noFill/>
          <a:ln w="12700" cap="sq" algn="ctr">
            <a:solidFill>
              <a:schemeClr val="accent2">
                <a:lumMod val="75000"/>
              </a:schemeClr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50" name="Прямая со стрелкой 62"/>
          <p:cNvCxnSpPr>
            <a:cxnSpLocks noChangeShapeType="1"/>
          </p:cNvCxnSpPr>
          <p:nvPr/>
        </p:nvCxnSpPr>
        <p:spPr bwMode="auto">
          <a:xfrm>
            <a:off x="5921375" y="5264150"/>
            <a:ext cx="0" cy="361950"/>
          </a:xfrm>
          <a:prstGeom prst="straightConnector1">
            <a:avLst/>
          </a:prstGeom>
          <a:noFill/>
          <a:ln w="12700" cap="sq" algn="ctr">
            <a:solidFill>
              <a:schemeClr val="accent2">
                <a:lumMod val="75000"/>
              </a:schemeClr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611188" y="6588125"/>
            <a:ext cx="3673475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rgbClr val="00498B"/>
                </a:solidFill>
                <a:cs typeface="Arial" panose="020B0604020202020204" pitchFamily="34" charset="0"/>
              </a:rPr>
              <a:t>European Heart Journal</a:t>
            </a:r>
            <a:r>
              <a:rPr lang="ru-RU" sz="1000" b="1" dirty="0">
                <a:solidFill>
                  <a:srgbClr val="00498B"/>
                </a:solidFill>
                <a:cs typeface="Arial" panose="020B0604020202020204" pitchFamily="34" charset="0"/>
              </a:rPr>
              <a:t>, 2014; </a:t>
            </a:r>
            <a:r>
              <a:rPr lang="en-US" sz="1000" b="1" dirty="0">
                <a:solidFill>
                  <a:srgbClr val="00498B"/>
                </a:solidFill>
                <a:cs typeface="Arial" panose="020B0604020202020204" pitchFamily="34" charset="0"/>
              </a:rPr>
              <a:t>doi:10.1093/</a:t>
            </a:r>
            <a:r>
              <a:rPr lang="en-US" sz="1000" b="1" dirty="0" err="1">
                <a:solidFill>
                  <a:srgbClr val="00498B"/>
                </a:solidFill>
                <a:cs typeface="Arial" panose="020B0604020202020204" pitchFamily="34" charset="0"/>
              </a:rPr>
              <a:t>eurheartj</a:t>
            </a:r>
            <a:r>
              <a:rPr lang="en-US" sz="1000" b="1" dirty="0">
                <a:solidFill>
                  <a:srgbClr val="00498B"/>
                </a:solidFill>
                <a:cs typeface="Arial" panose="020B0604020202020204" pitchFamily="34" charset="0"/>
              </a:rPr>
              <a:t>/ehu283</a:t>
            </a:r>
            <a:endParaRPr lang="ru-RU" sz="1000" b="1" dirty="0">
              <a:solidFill>
                <a:srgbClr val="00498B"/>
              </a:solidFill>
              <a:cs typeface="Arial" panose="020B0604020202020204" pitchFamily="34" charset="0"/>
            </a:endParaRPr>
          </a:p>
        </p:txBody>
      </p:sp>
      <p:grpSp>
        <p:nvGrpSpPr>
          <p:cNvPr id="64552" name="Группа 3"/>
          <p:cNvGrpSpPr>
            <a:grpSpLocks/>
          </p:cNvGrpSpPr>
          <p:nvPr/>
        </p:nvGrpSpPr>
        <p:grpSpPr bwMode="auto">
          <a:xfrm>
            <a:off x="2071688" y="2022475"/>
            <a:ext cx="4872037" cy="469900"/>
            <a:chOff x="2071688" y="1844675"/>
            <a:chExt cx="5403850" cy="469900"/>
          </a:xfrm>
        </p:grpSpPr>
        <p:cxnSp>
          <p:nvCxnSpPr>
            <p:cNvPr id="64557" name="Прямая соединительная линия 10"/>
            <p:cNvCxnSpPr>
              <a:cxnSpLocks noChangeShapeType="1"/>
            </p:cNvCxnSpPr>
            <p:nvPr/>
          </p:nvCxnSpPr>
          <p:spPr bwMode="auto">
            <a:xfrm>
              <a:off x="2074863" y="2149475"/>
              <a:ext cx="5400675" cy="0"/>
            </a:xfrm>
            <a:prstGeom prst="line">
              <a:avLst/>
            </a:prstGeom>
            <a:noFill/>
            <a:ln w="12700" cap="sq" algn="ctr">
              <a:solidFill>
                <a:schemeClr val="accent2">
                  <a:lumMod val="75000"/>
                </a:scheme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58" name="Прямая со стрелкой 14"/>
            <p:cNvCxnSpPr>
              <a:cxnSpLocks noChangeShapeType="1"/>
            </p:cNvCxnSpPr>
            <p:nvPr/>
          </p:nvCxnSpPr>
          <p:spPr bwMode="auto">
            <a:xfrm>
              <a:off x="7472363" y="2149475"/>
              <a:ext cx="0" cy="165100"/>
            </a:xfrm>
            <a:prstGeom prst="straightConnector1">
              <a:avLst/>
            </a:prstGeom>
            <a:noFill/>
            <a:ln w="12700" cap="sq" algn="ctr">
              <a:solidFill>
                <a:schemeClr val="accent2">
                  <a:lumMod val="75000"/>
                </a:schemeClr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59" name="Прямая со стрелкой 16"/>
            <p:cNvCxnSpPr>
              <a:cxnSpLocks noChangeShapeType="1"/>
            </p:cNvCxnSpPr>
            <p:nvPr/>
          </p:nvCxnSpPr>
          <p:spPr bwMode="auto">
            <a:xfrm>
              <a:off x="2071688" y="2149475"/>
              <a:ext cx="0" cy="165100"/>
            </a:xfrm>
            <a:prstGeom prst="straightConnector1">
              <a:avLst/>
            </a:prstGeom>
            <a:noFill/>
            <a:ln w="12700" cap="sq" algn="ctr">
              <a:solidFill>
                <a:schemeClr val="accent2">
                  <a:lumMod val="75000"/>
                </a:schemeClr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4758647" y="1844675"/>
              <a:ext cx="0" cy="3048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 стрелкой 48"/>
          <p:cNvCxnSpPr/>
          <p:nvPr/>
        </p:nvCxnSpPr>
        <p:spPr>
          <a:xfrm>
            <a:off x="6923088" y="3213100"/>
            <a:ext cx="0" cy="2159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2336800" y="3168650"/>
            <a:ext cx="0" cy="22066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145" y="6562725"/>
            <a:ext cx="9239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0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1" y="404664"/>
            <a:ext cx="8178466" cy="452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450761" y="5146005"/>
            <a:ext cx="8229600" cy="10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133" dirty="0">
                <a:latin typeface="Arial" panose="020B0604020202020204" pitchFamily="34" charset="0"/>
              </a:rPr>
              <a:t>Проксимальный ТГВ – более 50% ТЭЛА (чаще бессимптомная)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133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133" dirty="0">
                <a:latin typeface="Arial" panose="020B0604020202020204" pitchFamily="34" charset="0"/>
              </a:rPr>
              <a:t>ТЭЛА – более 70% случаев выявляется ТГВ</a:t>
            </a:r>
          </a:p>
        </p:txBody>
      </p:sp>
    </p:spTree>
    <p:extLst>
      <p:ext uri="{BB962C8B-B14F-4D97-AF65-F5344CB8AC3E}">
        <p14:creationId xmlns:p14="http://schemas.microsoft.com/office/powerpoint/2010/main" val="3784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47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Прямая со стрелкой 55"/>
          <p:cNvCxnSpPr>
            <a:endCxn id="16" idx="0"/>
          </p:cNvCxnSpPr>
          <p:nvPr/>
        </p:nvCxnSpPr>
        <p:spPr>
          <a:xfrm>
            <a:off x="4572000" y="5264150"/>
            <a:ext cx="1490663" cy="23653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15" idx="0"/>
          </p:cNvCxnSpPr>
          <p:nvPr/>
        </p:nvCxnSpPr>
        <p:spPr>
          <a:xfrm flipH="1">
            <a:off x="3595688" y="5305425"/>
            <a:ext cx="1223962" cy="1873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718300" y="3956050"/>
            <a:ext cx="0" cy="3667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1" name="Заголовок 1"/>
          <p:cNvSpPr>
            <a:spLocks noGrp="1"/>
          </p:cNvSpPr>
          <p:nvPr>
            <p:ph type="title"/>
          </p:nvPr>
        </p:nvSpPr>
        <p:spPr>
          <a:xfrm>
            <a:off x="639763" y="-69850"/>
            <a:ext cx="7886700" cy="1325563"/>
          </a:xfrm>
        </p:spPr>
        <p:txBody>
          <a:bodyPr/>
          <a:lstStyle/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Выбор стратегии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лечения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6513" y="1014414"/>
            <a:ext cx="6553200" cy="3603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Подозрение на ТЭЛА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90748" y="1638082"/>
            <a:ext cx="6553200" cy="6963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ШОК/Гипотензия</a:t>
            </a:r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altLang="ru-RU" b="1" dirty="0">
                <a:cs typeface="Arial" panose="020B0604020202020204" pitchFamily="34" charset="0"/>
              </a:rPr>
              <a:t> </a:t>
            </a:r>
            <a:r>
              <a:rPr lang="ru-RU" altLang="ru-RU" b="1" dirty="0" smtClean="0">
                <a:cs typeface="Arial" panose="020B0604020202020204" pitchFamily="34" charset="0"/>
              </a:rPr>
              <a:t>(стойкая </a:t>
            </a:r>
            <a:r>
              <a:rPr lang="ru-RU" altLang="ru-RU" b="1" dirty="0">
                <a:cs typeface="Arial" panose="020B0604020202020204" pitchFamily="34" charset="0"/>
              </a:rPr>
              <a:t>гипотония , 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dirty="0">
                <a:cs typeface="Arial" panose="020B0604020202020204" pitchFamily="34" charset="0"/>
              </a:rPr>
              <a:t>САД менее 90 мм </a:t>
            </a:r>
            <a:r>
              <a:rPr lang="ru-RU" altLang="ru-RU" sz="1400" b="1" dirty="0" err="1">
                <a:cs typeface="Arial" panose="020B0604020202020204" pitchFamily="34" charset="0"/>
              </a:rPr>
              <a:t>рт.ст</a:t>
            </a:r>
            <a:r>
              <a:rPr lang="ru-RU" altLang="ru-RU" sz="1400" b="1" dirty="0">
                <a:cs typeface="Arial" panose="020B0604020202020204" pitchFamily="34" charset="0"/>
              </a:rPr>
              <a:t>. более 15 мин или падение </a:t>
            </a:r>
            <a:r>
              <a:rPr lang="en-US" altLang="ru-RU" sz="1400" b="1" dirty="0">
                <a:cs typeface="Arial" panose="020B0604020202020204" pitchFamily="34" charset="0"/>
              </a:rPr>
              <a:t>&gt;</a:t>
            </a:r>
            <a:r>
              <a:rPr lang="ru-RU" altLang="ru-RU" sz="1400" b="1" dirty="0">
                <a:cs typeface="Arial" panose="020B0604020202020204" pitchFamily="34" charset="0"/>
              </a:rPr>
              <a:t> 40 мм </a:t>
            </a:r>
            <a:r>
              <a:rPr lang="ru-RU" altLang="ru-RU" sz="1400" b="1" dirty="0" err="1">
                <a:cs typeface="Arial" panose="020B0604020202020204" pitchFamily="34" charset="0"/>
              </a:rPr>
              <a:t>рт.ст</a:t>
            </a:r>
            <a:r>
              <a:rPr lang="ru-RU" altLang="ru-RU" sz="1400" b="1" dirty="0">
                <a:cs typeface="Arial" panose="020B0604020202020204" pitchFamily="34" charset="0"/>
              </a:rPr>
              <a:t> за 15 </a:t>
            </a:r>
            <a:r>
              <a:rPr lang="ru-RU" altLang="ru-RU" sz="1400" b="1" dirty="0" smtClean="0">
                <a:cs typeface="Arial" panose="020B0604020202020204" pitchFamily="34" charset="0"/>
              </a:rPr>
              <a:t>мин)</a:t>
            </a:r>
            <a:endParaRPr lang="ru-RU" altLang="ru-RU" sz="1400" b="1" dirty="0"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2349500"/>
            <a:ext cx="2087563" cy="6477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диагностики как  при подозрении на ТЭЛА высокого риска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24563" y="2363788"/>
            <a:ext cx="2087562" cy="6334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диагностики как  при ТЭЛА невысокого риска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08625" y="3354388"/>
            <a:ext cx="1871663" cy="579437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прогноза заболевания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PESI </a:t>
            </a:r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sPESI</a:t>
            </a:r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86213" y="4160838"/>
            <a:ext cx="2089150" cy="2841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Умеренный риск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86213" y="4695825"/>
            <a:ext cx="2089150" cy="579438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 ПЖ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ЭхоКГ</a:t>
            </a:r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КТ)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Лабораторные тесты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70738" y="4152900"/>
            <a:ext cx="1355725" cy="301625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 риск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19925" y="4687887"/>
            <a:ext cx="1944688" cy="97313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Антикоагулянты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Рассмотреть раннюю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выписку или лечение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дому, если возможно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1188" y="4797425"/>
            <a:ext cx="1512887" cy="3587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 риск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1188" y="5430838"/>
            <a:ext cx="1512887" cy="5191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Тактика </a:t>
            </a:r>
            <a:r>
              <a:rPr lang="ru-RU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реперфузии</a:t>
            </a:r>
            <a:endParaRPr lang="ru-RU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84438" y="5492750"/>
            <a:ext cx="2222500" cy="284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Умеренно высокий риск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18088" y="5500688"/>
            <a:ext cx="2087562" cy="2841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Умеренно низкий риск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17788" y="5959475"/>
            <a:ext cx="2089150" cy="5762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Антикоагулянты; мониторинг;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рассмотреть </a:t>
            </a:r>
            <a:r>
              <a:rPr lang="ru-RU" sz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реперфузию</a:t>
            </a:r>
            <a:endParaRPr lang="ru-RU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38725" y="5965825"/>
            <a:ext cx="1943100" cy="5762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Госпитализация;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антикоагулянты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4559521" y="1393968"/>
            <a:ext cx="3175" cy="2524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567348" y="2290763"/>
            <a:ext cx="0" cy="3889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6" idx="3"/>
            <a:endCxn id="7" idx="1"/>
          </p:cNvCxnSpPr>
          <p:nvPr/>
        </p:nvCxnSpPr>
        <p:spPr>
          <a:xfrm>
            <a:off x="2411413" y="2673350"/>
            <a:ext cx="3613150" cy="63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80" name="TextBox 28"/>
          <p:cNvSpPr txBox="1">
            <a:spLocks noChangeArrowheads="1"/>
          </p:cNvSpPr>
          <p:nvPr/>
        </p:nvSpPr>
        <p:spPr bwMode="auto">
          <a:xfrm>
            <a:off x="3276600" y="2276475"/>
            <a:ext cx="442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Да</a:t>
            </a:r>
          </a:p>
        </p:txBody>
      </p:sp>
      <p:sp>
        <p:nvSpPr>
          <p:cNvPr id="70681" name="TextBox 29"/>
          <p:cNvSpPr txBox="1">
            <a:spLocks noChangeArrowheads="1"/>
          </p:cNvSpPr>
          <p:nvPr/>
        </p:nvSpPr>
        <p:spPr bwMode="auto">
          <a:xfrm>
            <a:off x="5149850" y="2276475"/>
            <a:ext cx="542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Нет</a:t>
            </a:r>
          </a:p>
        </p:txBody>
      </p:sp>
      <p:cxnSp>
        <p:nvCxnSpPr>
          <p:cNvPr id="31" name="Прямая со стрелкой 30"/>
          <p:cNvCxnSpPr>
            <a:stCxn id="6" idx="2"/>
            <a:endCxn id="13" idx="0"/>
          </p:cNvCxnSpPr>
          <p:nvPr/>
        </p:nvCxnSpPr>
        <p:spPr>
          <a:xfrm>
            <a:off x="1368425" y="2997200"/>
            <a:ext cx="0" cy="18002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1363663" y="5180013"/>
            <a:ext cx="4762" cy="2508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84" name="TextBox 35"/>
          <p:cNvSpPr txBox="1">
            <a:spLocks noChangeArrowheads="1"/>
          </p:cNvSpPr>
          <p:nvPr/>
        </p:nvSpPr>
        <p:spPr bwMode="auto">
          <a:xfrm>
            <a:off x="26988" y="3714750"/>
            <a:ext cx="1284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</a:rPr>
              <a:t>ТЭЛА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</a:rPr>
              <a:t>подтверждена</a:t>
            </a:r>
          </a:p>
        </p:txBody>
      </p:sp>
      <p:cxnSp>
        <p:nvCxnSpPr>
          <p:cNvPr id="38" name="Прямая со стрелкой 37"/>
          <p:cNvCxnSpPr>
            <a:stCxn id="7" idx="2"/>
          </p:cNvCxnSpPr>
          <p:nvPr/>
        </p:nvCxnSpPr>
        <p:spPr>
          <a:xfrm>
            <a:off x="7069138" y="2997200"/>
            <a:ext cx="0" cy="2778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9" idx="3"/>
            <a:endCxn id="11" idx="1"/>
          </p:cNvCxnSpPr>
          <p:nvPr/>
        </p:nvCxnSpPr>
        <p:spPr>
          <a:xfrm>
            <a:off x="6075363" y="4303713"/>
            <a:ext cx="1095375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9" idx="2"/>
            <a:endCxn id="10" idx="0"/>
          </p:cNvCxnSpPr>
          <p:nvPr/>
        </p:nvCxnSpPr>
        <p:spPr>
          <a:xfrm>
            <a:off x="5030788" y="4445000"/>
            <a:ext cx="0" cy="2508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endCxn id="17" idx="0"/>
          </p:cNvCxnSpPr>
          <p:nvPr/>
        </p:nvCxnSpPr>
        <p:spPr>
          <a:xfrm>
            <a:off x="3662363" y="5776913"/>
            <a:ext cx="0" cy="1825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146800" y="5784850"/>
            <a:ext cx="0" cy="1746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90" name="TextBox 63"/>
          <p:cNvSpPr txBox="1">
            <a:spLocks noChangeArrowheads="1"/>
          </p:cNvSpPr>
          <p:nvPr/>
        </p:nvSpPr>
        <p:spPr bwMode="auto">
          <a:xfrm>
            <a:off x="3635375" y="3644900"/>
            <a:ext cx="19462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200" b="1">
                <a:solidFill>
                  <a:srgbClr val="000000"/>
                </a:solidFill>
              </a:rPr>
              <a:t>PESI III-IV </a:t>
            </a:r>
            <a:r>
              <a:rPr lang="ru-RU" altLang="ru-RU" sz="1200" b="1">
                <a:solidFill>
                  <a:srgbClr val="000000"/>
                </a:solidFill>
              </a:rPr>
              <a:t>или </a:t>
            </a:r>
            <a:r>
              <a:rPr lang="en-US" altLang="ru-RU" sz="1200" b="1">
                <a:solidFill>
                  <a:srgbClr val="000000"/>
                </a:solidFill>
              </a:rPr>
              <a:t>sPESI≥1</a:t>
            </a:r>
            <a:r>
              <a:rPr lang="ru-RU" altLang="ru-RU" sz="12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0691" name="TextBox 67"/>
          <p:cNvSpPr txBox="1">
            <a:spLocks noChangeArrowheads="1"/>
          </p:cNvSpPr>
          <p:nvPr/>
        </p:nvSpPr>
        <p:spPr bwMode="auto">
          <a:xfrm>
            <a:off x="7380288" y="3644900"/>
            <a:ext cx="187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200" b="1">
                <a:solidFill>
                  <a:srgbClr val="000000"/>
                </a:solidFill>
              </a:rPr>
              <a:t>PESI II-III </a:t>
            </a:r>
            <a:r>
              <a:rPr lang="ru-RU" altLang="ru-RU" sz="1200" b="1">
                <a:solidFill>
                  <a:srgbClr val="000000"/>
                </a:solidFill>
              </a:rPr>
              <a:t>или </a:t>
            </a:r>
            <a:r>
              <a:rPr lang="en-US" altLang="ru-RU" sz="1200" b="1">
                <a:solidFill>
                  <a:srgbClr val="000000"/>
                </a:solidFill>
              </a:rPr>
              <a:t>sPESI=0</a:t>
            </a:r>
            <a:endParaRPr lang="ru-RU" altLang="ru-RU" sz="1200" b="1">
              <a:solidFill>
                <a:srgbClr val="000000"/>
              </a:solidFill>
            </a:endParaRPr>
          </a:p>
        </p:txBody>
      </p:sp>
      <p:sp>
        <p:nvSpPr>
          <p:cNvPr id="70692" name="TextBox 68"/>
          <p:cNvSpPr txBox="1">
            <a:spLocks noChangeArrowheads="1"/>
          </p:cNvSpPr>
          <p:nvPr/>
        </p:nvSpPr>
        <p:spPr bwMode="auto">
          <a:xfrm>
            <a:off x="4395788" y="2997200"/>
            <a:ext cx="2060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</a:rPr>
              <a:t>ТЭЛА </a:t>
            </a:r>
            <a:r>
              <a:rPr lang="en-US" altLang="ru-RU" sz="1200" b="1">
                <a:solidFill>
                  <a:srgbClr val="000000"/>
                </a:solidFill>
              </a:rPr>
              <a:t> </a:t>
            </a:r>
            <a:r>
              <a:rPr lang="ru-RU" altLang="ru-RU" sz="1200" b="1">
                <a:solidFill>
                  <a:srgbClr val="000000"/>
                </a:solidFill>
              </a:rPr>
              <a:t>подтверждена</a:t>
            </a:r>
          </a:p>
        </p:txBody>
      </p:sp>
      <p:cxnSp>
        <p:nvCxnSpPr>
          <p:cNvPr id="70" name="Прямая со стрелкой 69"/>
          <p:cNvCxnSpPr/>
          <p:nvPr/>
        </p:nvCxnSpPr>
        <p:spPr>
          <a:xfrm flipH="1">
            <a:off x="7956550" y="4429125"/>
            <a:ext cx="3175" cy="2524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94" name="TextBox 70"/>
          <p:cNvSpPr txBox="1">
            <a:spLocks noChangeArrowheads="1"/>
          </p:cNvSpPr>
          <p:nvPr/>
        </p:nvSpPr>
        <p:spPr bwMode="auto">
          <a:xfrm>
            <a:off x="3001963" y="5197475"/>
            <a:ext cx="5667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600" b="1">
                <a:solidFill>
                  <a:srgbClr val="000000"/>
                </a:solidFill>
              </a:rPr>
              <a:t>+</a:t>
            </a:r>
            <a:r>
              <a:rPr lang="ru-RU" altLang="ru-RU" sz="1600" b="1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70695" name="TextBox 71"/>
          <p:cNvSpPr txBox="1">
            <a:spLocks noChangeArrowheads="1"/>
          </p:cNvSpPr>
          <p:nvPr/>
        </p:nvSpPr>
        <p:spPr bwMode="auto">
          <a:xfrm>
            <a:off x="6075363" y="5192713"/>
            <a:ext cx="7889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600" b="1">
                <a:solidFill>
                  <a:srgbClr val="000000"/>
                </a:solidFill>
              </a:rPr>
              <a:t>+</a:t>
            </a:r>
            <a:r>
              <a:rPr lang="ru-RU" altLang="ru-RU" sz="1600" b="1">
                <a:solidFill>
                  <a:srgbClr val="000000"/>
                </a:solidFill>
              </a:rPr>
              <a:t>-/--</a:t>
            </a:r>
          </a:p>
        </p:txBody>
      </p:sp>
      <p:sp>
        <p:nvSpPr>
          <p:cNvPr id="70696" name="TextBox 72"/>
          <p:cNvSpPr txBox="1">
            <a:spLocks noChangeArrowheads="1"/>
          </p:cNvSpPr>
          <p:nvPr/>
        </p:nvSpPr>
        <p:spPr bwMode="auto">
          <a:xfrm>
            <a:off x="2822575" y="4419600"/>
            <a:ext cx="2327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</a:rPr>
              <a:t>Дальнейшая оценка риска</a:t>
            </a:r>
          </a:p>
        </p:txBody>
      </p:sp>
      <p:pic>
        <p:nvPicPr>
          <p:cNvPr id="70697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93663"/>
            <a:ext cx="798512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E0054"/>
                  </a:outerShdw>
                </a:effectLst>
              </a14:hiddenEffects>
            </a:ext>
          </a:extLst>
        </p:spPr>
      </p:pic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425450" y="6596063"/>
            <a:ext cx="43275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b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de-DE" sz="1000" b="0" i="1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Konstantinidis</a:t>
            </a:r>
            <a:r>
              <a:rPr lang="en-US" altLang="de-DE" sz="1000" b="0" i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 et al., EHJ (2014):doi:10.1093/</a:t>
            </a:r>
            <a:r>
              <a:rPr lang="en-US" altLang="de-DE" sz="1000" b="0" i="1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eurheartj</a:t>
            </a:r>
            <a:r>
              <a:rPr lang="en-US" altLang="de-DE" sz="1000" b="0" i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/ehu283.</a:t>
            </a:r>
            <a:endParaRPr lang="fr-FR" altLang="de-DE" sz="1000" b="0" i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659" y="3024598"/>
            <a:ext cx="193862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00498B"/>
                </a:solidFill>
                <a:cs typeface="Arial" panose="020B0604020202020204" pitchFamily="34" charset="0"/>
              </a:rPr>
              <a:t>Эхокардиография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00498B"/>
                </a:solidFill>
                <a:cs typeface="Arial" panose="020B0604020202020204" pitchFamily="34" charset="0"/>
              </a:rPr>
              <a:t>(перегрузка ПЖ)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3396" y="3037900"/>
            <a:ext cx="196092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00498B"/>
                </a:solidFill>
                <a:cs typeface="Arial" panose="020B0604020202020204" pitchFamily="34" charset="0"/>
              </a:rPr>
              <a:t>КТ –ангиография (МСКТ)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845425" y="2938354"/>
            <a:ext cx="107753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rgbClr val="00498B"/>
                </a:solidFill>
                <a:cs typeface="Arial" panose="020B0604020202020204" pitchFamily="34" charset="0"/>
              </a:rPr>
              <a:t>Д-</a:t>
            </a:r>
            <a:r>
              <a:rPr lang="ru-RU" altLang="ru-RU" b="1" dirty="0" err="1" smtClean="0">
                <a:solidFill>
                  <a:srgbClr val="00498B"/>
                </a:solidFill>
                <a:cs typeface="Arial" panose="020B0604020202020204" pitchFamily="34" charset="0"/>
              </a:rPr>
              <a:t>димер</a:t>
            </a:r>
            <a:endParaRPr lang="ru-RU" altLang="ru-RU" b="1" dirty="0" smtClean="0">
              <a:solidFill>
                <a:srgbClr val="00498B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rgbClr val="00498B"/>
                </a:solidFill>
                <a:cs typeface="Arial" panose="020B0604020202020204" pitchFamily="34" charset="0"/>
              </a:rPr>
              <a:t>МСКТ</a:t>
            </a:r>
            <a:endParaRPr lang="ru-RU" altLang="ru-RU" b="1" dirty="0">
              <a:solidFill>
                <a:srgbClr val="00498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9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59557" y="5455288"/>
            <a:ext cx="5856230" cy="736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790" dirty="0">
              <a:solidFill>
                <a:srgbClr val="004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790" dirty="0">
              <a:solidFill>
                <a:srgbClr val="004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790" dirty="0">
              <a:solidFill>
                <a:srgbClr val="004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90" dirty="0">
                <a:solidFill>
                  <a:srgbClr val="004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 – уровень доказанности, ТЭЛА – тромбоэмболия легочной артерии</a:t>
            </a:r>
          </a:p>
          <a:p>
            <a:r>
              <a:rPr lang="en-US" sz="790" dirty="0" err="1">
                <a:solidFill>
                  <a:srgbClr val="004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Konstantinides</a:t>
            </a:r>
            <a:r>
              <a:rPr lang="en-US" sz="790" dirty="0">
                <a:solidFill>
                  <a:srgbClr val="004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et al European heart journal; 2014; doi:10.1093/</a:t>
            </a:r>
            <a:r>
              <a:rPr lang="en-US" sz="790" dirty="0" err="1">
                <a:solidFill>
                  <a:srgbClr val="004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eurheartj</a:t>
            </a:r>
            <a:r>
              <a:rPr lang="en-US" sz="790" dirty="0">
                <a:solidFill>
                  <a:srgbClr val="004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/ehu283</a:t>
            </a:r>
            <a:endParaRPr lang="ru-RU" sz="790" dirty="0">
              <a:solidFill>
                <a:srgbClr val="004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556" y="467084"/>
            <a:ext cx="7083052" cy="918200"/>
          </a:xfrm>
        </p:spPr>
        <p:txBody>
          <a:bodyPr>
            <a:normAutofit fontScale="90000"/>
          </a:bodyPr>
          <a:lstStyle/>
          <a:p>
            <a:r>
              <a:rPr lang="ru-RU" sz="1896" dirty="0">
                <a:latin typeface="Arial" panose="020B0604020202020204" pitchFamily="34" charset="0"/>
                <a:cs typeface="Arial" panose="020B0604020202020204" pitchFamily="34" charset="0"/>
              </a:rPr>
              <a:t>Европейское общество кардиологов. Клинические рекомендации по диагностике и лечению ТЭЛА 2014. </a:t>
            </a:r>
            <a:br>
              <a:rPr lang="ru-RU" sz="1896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89" b="1" dirty="0" err="1">
                <a:latin typeface="Arial" panose="020B0604020202020204" pitchFamily="34" charset="0"/>
                <a:cs typeface="Arial" panose="020B0604020202020204" pitchFamily="34" charset="0"/>
              </a:rPr>
              <a:t>Реперфузионная</a:t>
            </a:r>
            <a:r>
              <a:rPr lang="ru-RU" sz="2489" b="1" dirty="0">
                <a:latin typeface="Arial" panose="020B0604020202020204" pitchFamily="34" charset="0"/>
                <a:cs typeface="Arial" panose="020B0604020202020204" pitchFamily="34" charset="0"/>
              </a:rPr>
              <a:t> терапия</a:t>
            </a:r>
            <a:endParaRPr lang="ru-RU" sz="18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451995"/>
              </p:ext>
            </p:extLst>
          </p:nvPr>
        </p:nvGraphicFramePr>
        <p:xfrm>
          <a:off x="959556" y="1552500"/>
          <a:ext cx="7284852" cy="42538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0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034">
                <a:tc>
                  <a:txBody>
                    <a:bodyPr/>
                    <a:lstStyle/>
                    <a:p>
                      <a:r>
                        <a:rPr lang="ru-RU" sz="1200" dirty="0"/>
                        <a:t>Рекомендация</a:t>
                      </a:r>
                      <a:endParaRPr lang="ru-RU" sz="12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49" marR="72249" marT="48166" marB="48166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Класс</a:t>
                      </a:r>
                      <a:endParaRPr lang="ru-RU" sz="12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49" marR="72249" marT="48166" marB="48166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УД</a:t>
                      </a:r>
                      <a:endParaRPr lang="ru-RU" sz="12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49" marR="72249" marT="48166" marB="4816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826">
                <a:tc>
                  <a:txBody>
                    <a:bodyPr/>
                    <a:lstStyle/>
                    <a:p>
                      <a:r>
                        <a:rPr lang="ru-RU" sz="1400" dirty="0"/>
                        <a:t>Рутинное применение</a:t>
                      </a:r>
                      <a:r>
                        <a:rPr lang="ru-RU" sz="1400" baseline="0" dirty="0"/>
                        <a:t> первичного системного </a:t>
                      </a:r>
                      <a:r>
                        <a:rPr lang="ru-RU" sz="1400" baseline="0" dirty="0" err="1"/>
                        <a:t>тромболизиса</a:t>
                      </a:r>
                      <a:r>
                        <a:rPr lang="ru-RU" sz="1400" baseline="0" dirty="0"/>
                        <a:t> не рекомендовано пациентам с ТЭЛА без шока</a:t>
                      </a:r>
                      <a:r>
                        <a:rPr lang="en-US" sz="1400" baseline="0" dirty="0"/>
                        <a:t>/</a:t>
                      </a:r>
                      <a:r>
                        <a:rPr lang="ru-RU" sz="1400" baseline="0" dirty="0"/>
                        <a:t>гипотонии</a:t>
                      </a:r>
                      <a:endParaRPr lang="ru-RU" sz="14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49" marR="72249" marT="48166" marB="48166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III</a:t>
                      </a:r>
                      <a:endParaRPr lang="ru-RU" sz="13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49" marR="72249" marT="48166" marB="48166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</a:t>
                      </a:r>
                      <a:endParaRPr lang="ru-RU" sz="13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49" marR="72249" marT="48166" marB="4816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3319">
                <a:tc>
                  <a:txBody>
                    <a:bodyPr/>
                    <a:lstStyle/>
                    <a:p>
                      <a:r>
                        <a:rPr lang="ru-RU" sz="1400" u="none" dirty="0"/>
                        <a:t>Пациентам</a:t>
                      </a:r>
                      <a:r>
                        <a:rPr lang="ru-RU" sz="1400" u="none" baseline="0" dirty="0"/>
                        <a:t> с ТЭЛА умеренного-высокого риска рекомендуется тщательным мониторинг с целью раннего выявления гемодинамической </a:t>
                      </a:r>
                      <a:r>
                        <a:rPr lang="ru-RU" sz="1400" u="none" baseline="0" dirty="0" err="1"/>
                        <a:t>декоменсации</a:t>
                      </a:r>
                      <a:r>
                        <a:rPr lang="ru-RU" sz="1400" u="none" baseline="0" dirty="0"/>
                        <a:t> и своевременного начала неотложной </a:t>
                      </a:r>
                      <a:r>
                        <a:rPr lang="ru-RU" sz="1400" u="none" baseline="0" dirty="0" err="1"/>
                        <a:t>реперфузионной</a:t>
                      </a:r>
                      <a:r>
                        <a:rPr lang="ru-RU" sz="1400" u="none" baseline="0" dirty="0"/>
                        <a:t> терапии</a:t>
                      </a:r>
                      <a:endParaRPr lang="ru-RU" sz="1400" u="none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49" marR="72249" marT="48166" marB="48166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</a:t>
                      </a:r>
                      <a:endParaRPr lang="ru-RU" sz="13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49" marR="72249" marT="48166" marB="48166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</a:t>
                      </a:r>
                      <a:endParaRPr lang="ru-RU" sz="13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49" marR="72249" marT="48166" marB="4816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572">
                <a:tc>
                  <a:txBody>
                    <a:bodyPr/>
                    <a:lstStyle/>
                    <a:p>
                      <a:r>
                        <a:rPr lang="ru-RU" sz="1400" u="none" dirty="0"/>
                        <a:t>Пациентам</a:t>
                      </a:r>
                      <a:r>
                        <a:rPr lang="ru-RU" sz="1400" u="none" baseline="0" dirty="0"/>
                        <a:t> с ТЭЛА умеренного-высокого риска и признаками гемодинамической декомпенсации следует рассмотреть возможность проведения </a:t>
                      </a:r>
                      <a:r>
                        <a:rPr lang="ru-RU" sz="1400" u="none" baseline="0" dirty="0" err="1"/>
                        <a:t>тромболитической</a:t>
                      </a:r>
                      <a:r>
                        <a:rPr lang="ru-RU" sz="1400" u="none" baseline="0" dirty="0"/>
                        <a:t> терапии</a:t>
                      </a:r>
                      <a:endParaRPr lang="ru-RU" sz="1400" u="none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49" marR="72249" marT="48166" marB="48166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IIa</a:t>
                      </a:r>
                      <a:endParaRPr lang="ru-RU" sz="13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49" marR="72249" marT="48166" marB="48166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</a:t>
                      </a:r>
                      <a:endParaRPr lang="ru-RU" sz="13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49" marR="72249" marT="48166" marB="4816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/>
                        <a:t>У</a:t>
                      </a:r>
                      <a:r>
                        <a:rPr lang="ru-RU" sz="1400" u="none" baseline="0" dirty="0"/>
                        <a:t> пациентов умеренного-высокого риска можно рассмотреть возможность хирургической </a:t>
                      </a:r>
                      <a:r>
                        <a:rPr lang="ru-RU" sz="1400" u="none" baseline="0" dirty="0" err="1"/>
                        <a:t>эмболэктомии</a:t>
                      </a:r>
                      <a:r>
                        <a:rPr lang="ru-RU" sz="1400" u="none" baseline="0" dirty="0"/>
                        <a:t> в случае ожидаемого высокого риска кровотечения при проведении </a:t>
                      </a:r>
                      <a:r>
                        <a:rPr lang="ru-RU" sz="1400" u="none" baseline="0" dirty="0" err="1"/>
                        <a:t>тромболизиса</a:t>
                      </a:r>
                      <a:endParaRPr lang="ru-RU" sz="1400" u="none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49" marR="72249" marT="48166" marB="48166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IIb</a:t>
                      </a:r>
                      <a:endParaRPr lang="ru-RU" sz="13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49" marR="72249" marT="48166" marB="48166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</a:t>
                      </a:r>
                      <a:endParaRPr lang="ru-RU" sz="13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49" marR="72249" marT="48166" marB="4816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6572">
                <a:tc>
                  <a:txBody>
                    <a:bodyPr/>
                    <a:lstStyle/>
                    <a:p>
                      <a:r>
                        <a:rPr lang="ru-RU" sz="1400" dirty="0"/>
                        <a:t>У</a:t>
                      </a:r>
                      <a:r>
                        <a:rPr lang="ru-RU" sz="1400" baseline="0" dirty="0"/>
                        <a:t> пациентов умеренного-высокого риска можно рассмотреть возможность </a:t>
                      </a:r>
                      <a:r>
                        <a:rPr lang="ru-RU" sz="1400" baseline="0" dirty="0" err="1"/>
                        <a:t>чрезкожной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baseline="0" dirty="0" err="1"/>
                        <a:t>катетерной</a:t>
                      </a:r>
                      <a:r>
                        <a:rPr lang="ru-RU" sz="1400" baseline="0" dirty="0"/>
                        <a:t> процедуры в случае ожидаемого высокого риска кровотечения при проведении </a:t>
                      </a:r>
                      <a:r>
                        <a:rPr lang="ru-RU" sz="1400" baseline="0" dirty="0" err="1"/>
                        <a:t>тромболизиса</a:t>
                      </a:r>
                      <a:endParaRPr lang="ru-RU" sz="14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49" marR="72249" marT="48166" marB="48166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IIb</a:t>
                      </a:r>
                      <a:endParaRPr lang="ru-RU" sz="13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49" marR="72249" marT="48166" marB="48166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</a:t>
                      </a:r>
                      <a:endParaRPr lang="ru-RU" sz="1300" dirty="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249" marR="72249" marT="48166" marB="4816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312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68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89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5442" name="Group 19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14396239"/>
              </p:ext>
            </p:extLst>
          </p:nvPr>
        </p:nvGraphicFramePr>
        <p:xfrm>
          <a:off x="347730" y="1828800"/>
          <a:ext cx="8319752" cy="4443214"/>
        </p:xfrm>
        <a:graphic>
          <a:graphicData uri="http://schemas.openxmlformats.org/drawingml/2006/table">
            <a:tbl>
              <a:tblPr/>
              <a:tblGrid>
                <a:gridCol w="2566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3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25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Клиническое                                     подозрение                                          на ТЭЛА:</a:t>
                      </a:r>
                    </a:p>
                  </a:txBody>
                  <a:tcPr marL="79999" marR="79999" marT="41596" marB="4159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Предполагаемое начало лечения парентеральными антикоагулянтами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[2C]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9999" marR="79999" marT="41596" marB="415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21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сильное</a:t>
                      </a:r>
                    </a:p>
                  </a:txBody>
                  <a:tcPr marL="79999" marR="79999" marT="41596" marB="4159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 дожидаясь результатов диагностических тестов</a:t>
                      </a:r>
                    </a:p>
                  </a:txBody>
                  <a:tcPr marL="79999" marR="79999" marT="41596" marB="415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21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умеренное</a:t>
                      </a:r>
                    </a:p>
                  </a:txBody>
                  <a:tcPr marL="79999" marR="79999" marT="41596" marB="4159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Если результаты диагностических тестов не ожидаются в ближайшие 4 часа </a:t>
                      </a:r>
                    </a:p>
                  </a:txBody>
                  <a:tcPr marL="79999" marR="79999" marT="41596" marB="415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021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слабое</a:t>
                      </a:r>
                    </a:p>
                  </a:txBody>
                  <a:tcPr marL="79999" marR="79999" marT="41596" marB="4159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Если результаты диагностических тестов ожидаются в ближайшие 24 часа</a:t>
                      </a:r>
                    </a:p>
                  </a:txBody>
                  <a:tcPr marL="79999" marR="79999" marT="41596" marB="415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63" name="Text Box 122"/>
          <p:cNvSpPr txBox="1">
            <a:spLocks noChangeArrowheads="1"/>
          </p:cNvSpPr>
          <p:nvPr/>
        </p:nvSpPr>
        <p:spPr bwMode="auto">
          <a:xfrm>
            <a:off x="702616" y="400756"/>
            <a:ext cx="7464022" cy="123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000" tIns="41600" rIns="80000" bIns="416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44" dirty="0">
                <a:latin typeface="+mn-lt"/>
              </a:rPr>
              <a:t>Клиническое подозрение на ВТЭ: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44" dirty="0">
                <a:latin typeface="+mn-lt"/>
              </a:rPr>
              <a:t>когда начать антикоагулянты?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78" dirty="0">
                <a:latin typeface="+mn-lt"/>
              </a:rPr>
              <a:t>Рекомендации Американской коллегии торакальных врачей (2012) </a:t>
            </a:r>
          </a:p>
        </p:txBody>
      </p:sp>
      <p:sp>
        <p:nvSpPr>
          <p:cNvPr id="6164" name="Прямоугольник 4"/>
          <p:cNvSpPr>
            <a:spLocks noChangeArrowheads="1"/>
          </p:cNvSpPr>
          <p:nvPr/>
        </p:nvSpPr>
        <p:spPr bwMode="auto">
          <a:xfrm>
            <a:off x="506331" y="6579202"/>
            <a:ext cx="4155822" cy="229165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889">
                <a:latin typeface="+mn-lt"/>
              </a:rPr>
              <a:t>Chest 20</a:t>
            </a:r>
            <a:r>
              <a:rPr lang="ru-RU" altLang="ru-RU" sz="889">
                <a:latin typeface="+mn-lt"/>
              </a:rPr>
              <a:t>12</a:t>
            </a:r>
            <a:r>
              <a:rPr lang="en-US" altLang="ru-RU" sz="889">
                <a:latin typeface="+mn-lt"/>
              </a:rPr>
              <a:t>; 1</a:t>
            </a:r>
            <a:r>
              <a:rPr lang="ru-RU" altLang="ru-RU" sz="889">
                <a:latin typeface="+mn-lt"/>
              </a:rPr>
              <a:t>41 </a:t>
            </a:r>
            <a:r>
              <a:rPr lang="en-US" altLang="ru-RU" sz="889">
                <a:latin typeface="+mn-lt"/>
              </a:rPr>
              <a:t>(suppl.)</a:t>
            </a:r>
            <a:r>
              <a:rPr lang="ru-RU" altLang="ru-RU" sz="889">
                <a:latin typeface="+mn-lt"/>
              </a:rPr>
              <a:t>: е419</a:t>
            </a:r>
            <a:r>
              <a:rPr lang="en-US" altLang="ru-RU" sz="889">
                <a:latin typeface="+mn-lt"/>
              </a:rPr>
              <a:t>-</a:t>
            </a:r>
            <a:r>
              <a:rPr lang="ru-RU" altLang="ru-RU" sz="889">
                <a:latin typeface="+mn-lt"/>
              </a:rPr>
              <a:t>е494</a:t>
            </a:r>
            <a:r>
              <a:rPr lang="en-US" altLang="ru-RU" sz="889">
                <a:latin typeface="+mn-lt"/>
              </a:rPr>
              <a:t>S</a:t>
            </a:r>
            <a:r>
              <a:rPr lang="ru-RU" altLang="ru-RU" sz="889">
                <a:latin typeface="+mn-lt"/>
              </a:rPr>
              <a:t> </a:t>
            </a:r>
            <a:endParaRPr lang="en-GB" altLang="ru-RU" sz="889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003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4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2911" y="536660"/>
            <a:ext cx="7840133" cy="41584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dirty="0">
                <a:latin typeface="+mn-lt"/>
                <a:cs typeface="Arial" panose="020B0604020202020204" pitchFamily="34" charset="0"/>
              </a:rPr>
              <a:t>Современные подходы к лечению ТГВ</a:t>
            </a:r>
            <a:r>
              <a:rPr lang="en-US" altLang="ru-RU" b="1" dirty="0">
                <a:latin typeface="+mn-lt"/>
                <a:cs typeface="Arial" panose="020B0604020202020204" pitchFamily="34" charset="0"/>
              </a:rPr>
              <a:t>/</a:t>
            </a:r>
            <a:r>
              <a:rPr lang="ru-RU" altLang="ru-RU" b="1" dirty="0">
                <a:latin typeface="+mn-lt"/>
                <a:cs typeface="Arial" panose="020B0604020202020204" pitchFamily="34" charset="0"/>
              </a:rPr>
              <a:t>ТЭЛА</a:t>
            </a:r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955324" y="3829757"/>
            <a:ext cx="63500" cy="1270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latin typeface="+mn-lt"/>
            </a:endParaRPr>
          </a:p>
        </p:txBody>
      </p:sp>
      <p:sp>
        <p:nvSpPr>
          <p:cNvPr id="7172" name="Rectangle 12"/>
          <p:cNvSpPr>
            <a:spLocks noChangeArrowheads="1"/>
          </p:cNvSpPr>
          <p:nvPr/>
        </p:nvSpPr>
        <p:spPr bwMode="auto">
          <a:xfrm>
            <a:off x="1083734" y="3829757"/>
            <a:ext cx="63500" cy="1270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latin typeface="+mn-lt"/>
            </a:endParaRPr>
          </a:p>
        </p:txBody>
      </p:sp>
      <p:sp>
        <p:nvSpPr>
          <p:cNvPr id="7173" name="Line 13"/>
          <p:cNvSpPr>
            <a:spLocks noChangeShapeType="1"/>
          </p:cNvSpPr>
          <p:nvPr/>
        </p:nvSpPr>
        <p:spPr bwMode="auto">
          <a:xfrm flipV="1">
            <a:off x="894644" y="3893256"/>
            <a:ext cx="0" cy="5122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600" b="1"/>
          </a:p>
        </p:txBody>
      </p:sp>
      <p:sp>
        <p:nvSpPr>
          <p:cNvPr id="7174" name="Rectangle 14"/>
          <p:cNvSpPr>
            <a:spLocks noChangeArrowheads="1"/>
          </p:cNvSpPr>
          <p:nvPr/>
        </p:nvSpPr>
        <p:spPr bwMode="auto">
          <a:xfrm>
            <a:off x="4924778" y="3829757"/>
            <a:ext cx="63500" cy="1270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latin typeface="+mn-lt"/>
            </a:endParaRPr>
          </a:p>
        </p:txBody>
      </p:sp>
      <p:sp>
        <p:nvSpPr>
          <p:cNvPr id="7175" name="Rectangle 15"/>
          <p:cNvSpPr>
            <a:spLocks noChangeArrowheads="1"/>
          </p:cNvSpPr>
          <p:nvPr/>
        </p:nvSpPr>
        <p:spPr bwMode="auto">
          <a:xfrm>
            <a:off x="4923368" y="2374902"/>
            <a:ext cx="63500" cy="1270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latin typeface="+mn-lt"/>
            </a:endParaRPr>
          </a:p>
        </p:txBody>
      </p:sp>
      <p:sp>
        <p:nvSpPr>
          <p:cNvPr id="7176" name="Rectangle 16"/>
          <p:cNvSpPr>
            <a:spLocks noChangeArrowheads="1"/>
          </p:cNvSpPr>
          <p:nvPr/>
        </p:nvSpPr>
        <p:spPr bwMode="auto">
          <a:xfrm>
            <a:off x="5564013" y="3829757"/>
            <a:ext cx="63500" cy="1270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latin typeface="+mn-lt"/>
            </a:endParaRPr>
          </a:p>
        </p:txBody>
      </p:sp>
      <p:sp>
        <p:nvSpPr>
          <p:cNvPr id="7177" name="Rectangle 17"/>
          <p:cNvSpPr>
            <a:spLocks noChangeArrowheads="1"/>
          </p:cNvSpPr>
          <p:nvPr/>
        </p:nvSpPr>
        <p:spPr bwMode="auto">
          <a:xfrm>
            <a:off x="5564013" y="2374902"/>
            <a:ext cx="63500" cy="1270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latin typeface="+mn-lt"/>
            </a:endParaRPr>
          </a:p>
        </p:txBody>
      </p:sp>
      <p:sp>
        <p:nvSpPr>
          <p:cNvPr id="7178" name="Rectangle 18"/>
          <p:cNvSpPr>
            <a:spLocks noChangeArrowheads="1"/>
          </p:cNvSpPr>
          <p:nvPr/>
        </p:nvSpPr>
        <p:spPr bwMode="auto">
          <a:xfrm>
            <a:off x="6204657" y="3829757"/>
            <a:ext cx="63500" cy="1270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latin typeface="+mn-lt"/>
            </a:endParaRPr>
          </a:p>
        </p:txBody>
      </p:sp>
      <p:sp>
        <p:nvSpPr>
          <p:cNvPr id="7179" name="Rectangle 19"/>
          <p:cNvSpPr>
            <a:spLocks noChangeArrowheads="1"/>
          </p:cNvSpPr>
          <p:nvPr/>
        </p:nvSpPr>
        <p:spPr bwMode="auto">
          <a:xfrm>
            <a:off x="6204657" y="2374902"/>
            <a:ext cx="63500" cy="1270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latin typeface="+mn-lt"/>
            </a:endParaRPr>
          </a:p>
        </p:txBody>
      </p:sp>
      <p:sp>
        <p:nvSpPr>
          <p:cNvPr id="7180" name="Rectangle 20"/>
          <p:cNvSpPr>
            <a:spLocks noChangeArrowheads="1"/>
          </p:cNvSpPr>
          <p:nvPr/>
        </p:nvSpPr>
        <p:spPr bwMode="auto">
          <a:xfrm>
            <a:off x="1979790" y="3829757"/>
            <a:ext cx="63500" cy="1270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latin typeface="+mn-lt"/>
            </a:endParaRPr>
          </a:p>
        </p:txBody>
      </p:sp>
      <p:sp>
        <p:nvSpPr>
          <p:cNvPr id="7181" name="Rectangle 21"/>
          <p:cNvSpPr>
            <a:spLocks noChangeArrowheads="1"/>
          </p:cNvSpPr>
          <p:nvPr/>
        </p:nvSpPr>
        <p:spPr bwMode="auto">
          <a:xfrm>
            <a:off x="1979790" y="2374902"/>
            <a:ext cx="63500" cy="1270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latin typeface="+mn-lt"/>
            </a:endParaRPr>
          </a:p>
        </p:txBody>
      </p:sp>
      <p:sp>
        <p:nvSpPr>
          <p:cNvPr id="7182" name="Rectangle 22"/>
          <p:cNvSpPr>
            <a:spLocks noChangeArrowheads="1"/>
          </p:cNvSpPr>
          <p:nvPr/>
        </p:nvSpPr>
        <p:spPr bwMode="auto">
          <a:xfrm>
            <a:off x="2940756" y="3829757"/>
            <a:ext cx="63500" cy="1270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latin typeface="+mn-lt"/>
            </a:endParaRPr>
          </a:p>
        </p:txBody>
      </p:sp>
      <p:sp>
        <p:nvSpPr>
          <p:cNvPr id="7183" name="Rectangle 23"/>
          <p:cNvSpPr>
            <a:spLocks noChangeArrowheads="1"/>
          </p:cNvSpPr>
          <p:nvPr/>
        </p:nvSpPr>
        <p:spPr bwMode="auto">
          <a:xfrm>
            <a:off x="2940756" y="2374902"/>
            <a:ext cx="63500" cy="1270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latin typeface="+mn-lt"/>
            </a:endParaRPr>
          </a:p>
        </p:txBody>
      </p:sp>
      <p:sp>
        <p:nvSpPr>
          <p:cNvPr id="7184" name="Rectangle 27"/>
          <p:cNvSpPr>
            <a:spLocks noChangeArrowheads="1"/>
          </p:cNvSpPr>
          <p:nvPr/>
        </p:nvSpPr>
        <p:spPr bwMode="auto">
          <a:xfrm>
            <a:off x="698502" y="1079502"/>
            <a:ext cx="7745588" cy="477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latin typeface="+mn-lt"/>
            </a:endParaRPr>
          </a:p>
        </p:txBody>
      </p:sp>
      <p:sp>
        <p:nvSpPr>
          <p:cNvPr id="7185" name="Line 28"/>
          <p:cNvSpPr>
            <a:spLocks noChangeShapeType="1"/>
          </p:cNvSpPr>
          <p:nvPr/>
        </p:nvSpPr>
        <p:spPr bwMode="auto">
          <a:xfrm>
            <a:off x="891822" y="3891844"/>
            <a:ext cx="627238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600" b="1"/>
          </a:p>
        </p:txBody>
      </p:sp>
      <p:sp>
        <p:nvSpPr>
          <p:cNvPr id="7186" name="Text Box 4"/>
          <p:cNvSpPr txBox="1">
            <a:spLocks noChangeArrowheads="1"/>
          </p:cNvSpPr>
          <p:nvPr/>
        </p:nvSpPr>
        <p:spPr bwMode="auto">
          <a:xfrm>
            <a:off x="889000" y="1206501"/>
            <a:ext cx="3873500" cy="74879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33" b="1">
                <a:latin typeface="+mn-lt"/>
              </a:rPr>
              <a:t>Лечение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33" b="1">
                <a:latin typeface="+mn-lt"/>
              </a:rPr>
              <a:t>острого эпизода</a:t>
            </a:r>
          </a:p>
        </p:txBody>
      </p:sp>
      <p:sp>
        <p:nvSpPr>
          <p:cNvPr id="7187" name="Line 10"/>
          <p:cNvSpPr>
            <a:spLocks noChangeShapeType="1"/>
          </p:cNvSpPr>
          <p:nvPr/>
        </p:nvSpPr>
        <p:spPr bwMode="auto">
          <a:xfrm flipH="1" flipV="1">
            <a:off x="4827411" y="3429001"/>
            <a:ext cx="22578" cy="2413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600" b="1"/>
          </a:p>
        </p:txBody>
      </p:sp>
      <p:sp>
        <p:nvSpPr>
          <p:cNvPr id="7188" name="Text Box 9"/>
          <p:cNvSpPr txBox="1">
            <a:spLocks noChangeArrowheads="1"/>
          </p:cNvSpPr>
          <p:nvPr/>
        </p:nvSpPr>
        <p:spPr bwMode="auto">
          <a:xfrm>
            <a:off x="2184540" y="4156904"/>
            <a:ext cx="2552184" cy="639534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556" b="1" dirty="0">
                <a:latin typeface="+mn-lt"/>
              </a:rPr>
              <a:t>3 месяца</a:t>
            </a:r>
            <a:endParaRPr lang="ru-RU" altLang="ru-RU" sz="3556" b="1" dirty="0">
              <a:latin typeface="+mn-lt"/>
              <a:sym typeface="Symbol" panose="05050102010706020507" pitchFamily="18" charset="2"/>
            </a:endParaRPr>
          </a:p>
        </p:txBody>
      </p:sp>
      <p:sp>
        <p:nvSpPr>
          <p:cNvPr id="7189" name="Text Box 9"/>
          <p:cNvSpPr txBox="1">
            <a:spLocks noChangeArrowheads="1"/>
          </p:cNvSpPr>
          <p:nvPr/>
        </p:nvSpPr>
        <p:spPr bwMode="auto">
          <a:xfrm>
            <a:off x="4953001" y="4127501"/>
            <a:ext cx="4025897" cy="1323439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+mn-lt"/>
              </a:rPr>
              <a:t>Продолжительность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+mn-lt"/>
                <a:sym typeface="Symbol" panose="05050102010706020507" pitchFamily="18" charset="2"/>
              </a:rPr>
              <a:t>Индивидуализирована с </a:t>
            </a:r>
            <a:r>
              <a:rPr lang="ru-RU" altLang="ru-RU" sz="2000" dirty="0">
                <a:latin typeface="+mn-lt"/>
                <a:sym typeface="Symbol" panose="05050102010706020507" pitchFamily="18" charset="2"/>
              </a:rPr>
              <a:t>учетом: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000" dirty="0">
                <a:latin typeface="+mn-lt"/>
                <a:sym typeface="Symbol" panose="05050102010706020507" pitchFamily="18" charset="2"/>
              </a:rPr>
              <a:t> риска рецидива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000" dirty="0">
                <a:latin typeface="+mn-lt"/>
                <a:sym typeface="Symbol" panose="05050102010706020507" pitchFamily="18" charset="2"/>
              </a:rPr>
              <a:t> риска кровотечений</a:t>
            </a:r>
          </a:p>
        </p:txBody>
      </p:sp>
      <p:sp>
        <p:nvSpPr>
          <p:cNvPr id="7190" name="Text Box 4"/>
          <p:cNvSpPr txBox="1">
            <a:spLocks noChangeArrowheads="1"/>
          </p:cNvSpPr>
          <p:nvPr/>
        </p:nvSpPr>
        <p:spPr bwMode="auto">
          <a:xfrm>
            <a:off x="4876800" y="1206501"/>
            <a:ext cx="3279422" cy="74879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33" b="1">
                <a:latin typeface="+mn-lt"/>
              </a:rPr>
              <a:t>Вторичная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33" b="1">
                <a:latin typeface="+mn-lt"/>
              </a:rPr>
              <a:t>профилактика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894646" y="2501900"/>
            <a:ext cx="7261578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2" name="Line 28"/>
          <p:cNvSpPr>
            <a:spLocks noChangeShapeType="1"/>
          </p:cNvSpPr>
          <p:nvPr/>
        </p:nvSpPr>
        <p:spPr bwMode="auto">
          <a:xfrm>
            <a:off x="7157156" y="3894667"/>
            <a:ext cx="932745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600" b="1"/>
          </a:p>
        </p:txBody>
      </p:sp>
      <p:sp>
        <p:nvSpPr>
          <p:cNvPr id="7193" name="Text Box 8"/>
          <p:cNvSpPr txBox="1">
            <a:spLocks noChangeArrowheads="1"/>
          </p:cNvSpPr>
          <p:nvPr/>
        </p:nvSpPr>
        <p:spPr bwMode="auto">
          <a:xfrm>
            <a:off x="3433234" y="2277534"/>
            <a:ext cx="2600677" cy="420564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33" b="1">
                <a:latin typeface="+mn-lt"/>
              </a:rPr>
              <a:t>Антикоагулянты </a:t>
            </a:r>
          </a:p>
        </p:txBody>
      </p:sp>
      <p:sp>
        <p:nvSpPr>
          <p:cNvPr id="7194" name="Line 13"/>
          <p:cNvSpPr>
            <a:spLocks noChangeShapeType="1"/>
          </p:cNvSpPr>
          <p:nvPr/>
        </p:nvSpPr>
        <p:spPr bwMode="auto">
          <a:xfrm flipV="1">
            <a:off x="2204156" y="3379612"/>
            <a:ext cx="0" cy="5122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600" b="1"/>
          </a:p>
        </p:txBody>
      </p:sp>
      <p:sp>
        <p:nvSpPr>
          <p:cNvPr id="7195" name="TextBox 1"/>
          <p:cNvSpPr txBox="1">
            <a:spLocks noChangeArrowheads="1"/>
          </p:cNvSpPr>
          <p:nvPr/>
        </p:nvSpPr>
        <p:spPr bwMode="auto">
          <a:xfrm>
            <a:off x="763413" y="3173591"/>
            <a:ext cx="1442156" cy="6667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44" b="1">
                <a:latin typeface="+mn-lt"/>
              </a:rPr>
              <a:t>Первоначальное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44" b="1">
                <a:latin typeface="+mn-lt"/>
              </a:rPr>
              <a:t>лечение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44" b="1">
                <a:latin typeface="+mn-lt"/>
              </a:rPr>
              <a:t>(≥5 суток)</a:t>
            </a:r>
          </a:p>
        </p:txBody>
      </p:sp>
      <p:sp>
        <p:nvSpPr>
          <p:cNvPr id="7196" name="TextBox 27"/>
          <p:cNvSpPr txBox="1">
            <a:spLocks noChangeArrowheads="1"/>
          </p:cNvSpPr>
          <p:nvPr/>
        </p:nvSpPr>
        <p:spPr bwMode="auto">
          <a:xfrm>
            <a:off x="2428524" y="3334457"/>
            <a:ext cx="2204156" cy="283796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44" b="1">
                <a:latin typeface="+mn-lt"/>
              </a:rPr>
              <a:t>Длительное лечение </a:t>
            </a:r>
          </a:p>
        </p:txBody>
      </p:sp>
      <p:sp>
        <p:nvSpPr>
          <p:cNvPr id="7197" name="TextBox 28"/>
          <p:cNvSpPr txBox="1">
            <a:spLocks noChangeArrowheads="1"/>
          </p:cNvSpPr>
          <p:nvPr/>
        </p:nvSpPr>
        <p:spPr bwMode="auto">
          <a:xfrm>
            <a:off x="5276146" y="3334457"/>
            <a:ext cx="2655711" cy="283796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44" b="1">
                <a:latin typeface="+mn-lt"/>
              </a:rPr>
              <a:t>Продленное </a:t>
            </a:r>
            <a:r>
              <a:rPr lang="en-US" altLang="ru-RU" sz="1244" b="1">
                <a:latin typeface="+mn-lt"/>
              </a:rPr>
              <a:t>(extended) </a:t>
            </a:r>
            <a:r>
              <a:rPr lang="ru-RU" altLang="ru-RU" sz="1244" b="1">
                <a:latin typeface="+mn-lt"/>
              </a:rPr>
              <a:t>лечение 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747564" y="5082688"/>
            <a:ext cx="2674212" cy="38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96" b="1" dirty="0">
                <a:solidFill>
                  <a:srgbClr val="4D4D4D"/>
                </a:solidFill>
                <a:latin typeface="+mn-lt"/>
                <a:cs typeface="Arial" panose="020B0604020202020204" pitchFamily="34" charset="0"/>
              </a:rPr>
              <a:t>НФГ</a:t>
            </a:r>
            <a:r>
              <a:rPr lang="ru-RU" altLang="ru-RU" sz="1580" b="1" dirty="0">
                <a:solidFill>
                  <a:srgbClr val="4D4D4D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422" b="1" dirty="0">
                <a:solidFill>
                  <a:srgbClr val="4D4D4D"/>
                </a:solidFill>
                <a:latin typeface="+mn-lt"/>
                <a:cs typeface="Arial" panose="020B0604020202020204" pitchFamily="34" charset="0"/>
              </a:rPr>
              <a:t>(лечебная доза</a:t>
            </a:r>
            <a:r>
              <a:rPr lang="ru-RU" altLang="ru-RU" sz="1422" b="1" dirty="0">
                <a:solidFill>
                  <a:srgbClr val="4D4D4D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747564" y="5366163"/>
            <a:ext cx="2674212" cy="38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96" b="1" dirty="0">
                <a:solidFill>
                  <a:srgbClr val="4D4D4D"/>
                </a:solidFill>
                <a:latin typeface="+mn-lt"/>
                <a:cs typeface="Arial" panose="020B0604020202020204" pitchFamily="34" charset="0"/>
              </a:rPr>
              <a:t>НМГ</a:t>
            </a:r>
            <a:r>
              <a:rPr lang="ru-RU" altLang="ru-RU" sz="1422" b="1" dirty="0">
                <a:solidFill>
                  <a:srgbClr val="4D4D4D"/>
                </a:solidFill>
                <a:latin typeface="+mn-lt"/>
                <a:cs typeface="Arial" panose="020B0604020202020204" pitchFamily="34" charset="0"/>
              </a:rPr>
              <a:t> (лечебная доза</a:t>
            </a:r>
            <a:r>
              <a:rPr lang="ru-RU" altLang="ru-RU" sz="1422" b="1" dirty="0">
                <a:solidFill>
                  <a:srgbClr val="4D4D4D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747564" y="5658420"/>
            <a:ext cx="2674212" cy="38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96" b="1">
                <a:solidFill>
                  <a:srgbClr val="4D4D4D"/>
                </a:solidFill>
                <a:latin typeface="+mn-lt"/>
                <a:cs typeface="Arial" panose="020B0604020202020204" pitchFamily="34" charset="0"/>
              </a:rPr>
              <a:t>Фондапаринукс</a:t>
            </a:r>
            <a:endParaRPr lang="ru-RU" altLang="ru-RU" sz="1422" b="1">
              <a:solidFill>
                <a:srgbClr val="4D4D4D"/>
              </a:solidFill>
              <a:latin typeface="+mn-lt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58864" y="5421629"/>
            <a:ext cx="4185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err="1" smtClean="0">
                <a:solidFill>
                  <a:srgbClr val="4D4D4D"/>
                </a:solidFill>
                <a:cs typeface="Arial" panose="020B0604020202020204" pitchFamily="34" charset="0"/>
              </a:rPr>
              <a:t>Варфарин</a:t>
            </a:r>
            <a:r>
              <a:rPr lang="ru-RU" altLang="ru-RU" sz="2000" b="1" dirty="0" smtClean="0">
                <a:solidFill>
                  <a:srgbClr val="4D4D4D"/>
                </a:solidFill>
                <a:cs typeface="Arial" panose="020B0604020202020204" pitchFamily="34" charset="0"/>
              </a:rPr>
              <a:t> (</a:t>
            </a:r>
            <a:r>
              <a:rPr lang="ru-RU" altLang="ru-RU" sz="2000" b="1" dirty="0">
                <a:solidFill>
                  <a:srgbClr val="4D4D4D"/>
                </a:solidFill>
                <a:cs typeface="Arial" panose="020B0604020202020204" pitchFamily="34" charset="0"/>
              </a:rPr>
              <a:t>МНО от 2 до 3)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5438081" y="5685108"/>
            <a:ext cx="3749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000" b="1" dirty="0">
                <a:solidFill>
                  <a:srgbClr val="4D4D4D"/>
                </a:solidFill>
                <a:latin typeface="+mn-lt"/>
                <a:cs typeface="Arial" panose="020B0604020202020204" pitchFamily="34" charset="0"/>
              </a:rPr>
              <a:t>НМГ</a:t>
            </a:r>
            <a:r>
              <a:rPr lang="ru-RU" altLang="ru-RU" sz="1600" b="1" dirty="0">
                <a:solidFill>
                  <a:srgbClr val="4D4D4D"/>
                </a:solidFill>
                <a:latin typeface="+mn-lt"/>
                <a:cs typeface="Arial" panose="020B0604020202020204" pitchFamily="34" charset="0"/>
              </a:rPr>
              <a:t> (онкология, беременность</a:t>
            </a:r>
            <a:r>
              <a:rPr lang="ru-RU" altLang="ru-RU" sz="1600" b="1" dirty="0">
                <a:solidFill>
                  <a:srgbClr val="4D4D4D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36" name="TextBox 1"/>
          <p:cNvSpPr txBox="1">
            <a:spLocks noChangeArrowheads="1"/>
          </p:cNvSpPr>
          <p:nvPr/>
        </p:nvSpPr>
        <p:spPr bwMode="auto">
          <a:xfrm>
            <a:off x="2880643" y="6051996"/>
            <a:ext cx="6098255" cy="70788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b="1" dirty="0" smtClean="0">
                <a:solidFill>
                  <a:srgbClr val="4D4D4D"/>
                </a:solidFill>
                <a:latin typeface="+mn-lt"/>
                <a:cs typeface="Arial" panose="020B0604020202020204" pitchFamily="34" charset="0"/>
              </a:rPr>
              <a:t>ПОАК: </a:t>
            </a:r>
            <a:r>
              <a:rPr lang="ru-RU" altLang="ru-RU" sz="1400" dirty="0" err="1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Апиксабан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с первого дня 10 мг 2 р/д – 1 неделя,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затем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5 мг 2 р/д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</a:pPr>
            <a:r>
              <a:rPr lang="ru-RU" altLang="ru-RU" sz="120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Дабигатран</a:t>
            </a:r>
            <a:r>
              <a:rPr lang="ru-RU" altLang="ru-RU" sz="1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150 мг 2 р/д после окончания НМГ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</a:pPr>
            <a:r>
              <a:rPr lang="ru-RU" altLang="ru-RU" sz="140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Ривароксабан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c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первого дня 15 мг 2 р/д – 3 недели, затем 20 мг 1 р/д</a:t>
            </a:r>
          </a:p>
        </p:txBody>
      </p:sp>
    </p:spTree>
    <p:extLst>
      <p:ext uri="{BB962C8B-B14F-4D97-AF65-F5344CB8AC3E}">
        <p14:creationId xmlns:p14="http://schemas.microsoft.com/office/powerpoint/2010/main" val="214670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27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рямоугольник 1"/>
          <p:cNvSpPr>
            <a:spLocks noChangeArrowheads="1"/>
          </p:cNvSpPr>
          <p:nvPr/>
        </p:nvSpPr>
        <p:spPr bwMode="auto">
          <a:xfrm>
            <a:off x="294345" y="153554"/>
            <a:ext cx="8128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/>
              <a:t>Основные ограничения </a:t>
            </a:r>
            <a:br>
              <a:rPr lang="ru-RU" altLang="ru-RU" sz="2800" b="1" dirty="0"/>
            </a:br>
            <a:r>
              <a:rPr lang="ru-RU" altLang="ru-RU" sz="2800" b="1" dirty="0"/>
              <a:t>для новых пероральных антикоагулянтов при ТГВ</a:t>
            </a:r>
            <a:r>
              <a:rPr lang="en-US" altLang="ru-RU" sz="2800" b="1" dirty="0"/>
              <a:t>/</a:t>
            </a:r>
            <a:r>
              <a:rPr lang="ru-RU" altLang="ru-RU" sz="2800" b="1" dirty="0"/>
              <a:t>ТЭЛА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3801" y="1538549"/>
            <a:ext cx="7968544" cy="51090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marL="304804" indent="-304804">
              <a:buFont typeface="Arial" pitchFamily="34" charset="0"/>
              <a:buChar char="•"/>
              <a:defRPr/>
            </a:pPr>
            <a:r>
              <a:rPr lang="ru-RU" sz="2000" dirty="0" err="1">
                <a:latin typeface="Arial" charset="0"/>
                <a:cs typeface="Arial" charset="0"/>
              </a:rPr>
              <a:t>Тромбэктомия</a:t>
            </a:r>
            <a:r>
              <a:rPr lang="ru-RU" sz="2000" dirty="0">
                <a:latin typeface="Arial" charset="0"/>
                <a:cs typeface="Arial" charset="0"/>
              </a:rPr>
              <a:t>, </a:t>
            </a:r>
            <a:r>
              <a:rPr lang="ru-RU" sz="2000" dirty="0" err="1">
                <a:latin typeface="Arial" charset="0"/>
                <a:cs typeface="Arial" charset="0"/>
              </a:rPr>
              <a:t>тромболитическая</a:t>
            </a:r>
            <a:r>
              <a:rPr lang="ru-RU" sz="2000" dirty="0">
                <a:latin typeface="Arial" charset="0"/>
                <a:cs typeface="Arial" charset="0"/>
              </a:rPr>
              <a:t> терапия </a:t>
            </a:r>
            <a:br>
              <a:rPr lang="ru-RU" sz="2000" dirty="0">
                <a:latin typeface="Arial" charset="0"/>
                <a:cs typeface="Arial" charset="0"/>
              </a:rPr>
            </a:br>
            <a:r>
              <a:rPr lang="ru-RU" sz="2000" dirty="0">
                <a:latin typeface="Arial" charset="0"/>
                <a:cs typeface="Arial" charset="0"/>
              </a:rPr>
              <a:t>(для лечения с ранних сроков)</a:t>
            </a:r>
          </a:p>
          <a:p>
            <a:pPr marL="304804" indent="-304804">
              <a:buFont typeface="Arial" pitchFamily="34" charset="0"/>
              <a:buChar char="•"/>
              <a:defRPr/>
            </a:pPr>
            <a:endParaRPr lang="ru-RU" sz="800" dirty="0">
              <a:latin typeface="Arial" charset="0"/>
              <a:cs typeface="Arial" charset="0"/>
            </a:endParaRPr>
          </a:p>
          <a:p>
            <a:pPr marL="304804" indent="-304804">
              <a:buFont typeface="Arial" pitchFamily="34" charset="0"/>
              <a:buChar char="•"/>
              <a:defRPr/>
            </a:pPr>
            <a:r>
              <a:rPr lang="ru-RU" sz="2000" dirty="0">
                <a:latin typeface="Arial" charset="0"/>
                <a:cs typeface="Arial" charset="0"/>
              </a:rPr>
              <a:t>Кава-фильтр </a:t>
            </a:r>
          </a:p>
          <a:p>
            <a:pPr>
              <a:defRPr/>
            </a:pPr>
            <a:r>
              <a:rPr lang="ru-RU" sz="800" dirty="0">
                <a:latin typeface="Arial" charset="0"/>
                <a:cs typeface="Arial" charset="0"/>
              </a:rPr>
              <a:t>                                                                    </a:t>
            </a:r>
          </a:p>
          <a:p>
            <a:pPr marL="304804" indent="-304804">
              <a:buFont typeface="Arial" pitchFamily="34" charset="0"/>
              <a:buChar char="•"/>
              <a:defRPr/>
            </a:pPr>
            <a:r>
              <a:rPr lang="ru-RU" sz="2000" dirty="0">
                <a:latin typeface="Arial" charset="0"/>
                <a:cs typeface="Arial" charset="0"/>
              </a:rPr>
              <a:t>Клиренс </a:t>
            </a:r>
            <a:r>
              <a:rPr lang="ru-RU" sz="2000" dirty="0" err="1">
                <a:latin typeface="Arial" charset="0"/>
                <a:cs typeface="Arial" charset="0"/>
              </a:rPr>
              <a:t>креатинина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br>
              <a:rPr lang="ru-RU" sz="2000" dirty="0">
                <a:latin typeface="Arial" charset="0"/>
                <a:cs typeface="Arial" charset="0"/>
              </a:rPr>
            </a:br>
            <a:r>
              <a:rPr lang="en-US" sz="2000" dirty="0">
                <a:latin typeface="Arial" charset="0"/>
                <a:cs typeface="Arial" charset="0"/>
              </a:rPr>
              <a:t>&lt;</a:t>
            </a:r>
            <a:r>
              <a:rPr lang="ru-RU" sz="2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5 </a:t>
            </a:r>
            <a:r>
              <a:rPr lang="ru-RU" sz="2000" dirty="0">
                <a:latin typeface="Arial" charset="0"/>
                <a:cs typeface="Arial" charset="0"/>
              </a:rPr>
              <a:t>(апиксабан) – 3</a:t>
            </a:r>
            <a:r>
              <a:rPr lang="en-US" sz="2000" dirty="0">
                <a:latin typeface="Arial" charset="0"/>
                <a:cs typeface="Arial" charset="0"/>
              </a:rPr>
              <a:t>0 </a:t>
            </a:r>
            <a:r>
              <a:rPr lang="ru-RU" sz="2000" dirty="0">
                <a:latin typeface="Arial" charset="0"/>
                <a:cs typeface="Arial" charset="0"/>
              </a:rPr>
              <a:t>(дабигатран, ривароксабан) </a:t>
            </a:r>
          </a:p>
          <a:p>
            <a:pPr marL="304804" indent="-304804">
              <a:buFont typeface="Arial" pitchFamily="34" charset="0"/>
              <a:buChar char="•"/>
              <a:defRPr/>
            </a:pPr>
            <a:endParaRPr lang="ru-RU" sz="900" dirty="0">
              <a:latin typeface="Arial" charset="0"/>
              <a:cs typeface="Arial" charset="0"/>
            </a:endParaRPr>
          </a:p>
          <a:p>
            <a:pPr marL="304804" indent="-304804">
              <a:buFont typeface="Arial" pitchFamily="34" charset="0"/>
              <a:buChar char="•"/>
              <a:defRPr/>
            </a:pPr>
            <a:r>
              <a:rPr lang="ru-RU" sz="2000" dirty="0" err="1">
                <a:latin typeface="Arial" charset="0"/>
                <a:cs typeface="Arial" charset="0"/>
              </a:rPr>
              <a:t>АлТ</a:t>
            </a:r>
            <a:r>
              <a:rPr lang="ru-RU" sz="2000" dirty="0">
                <a:latin typeface="Arial" charset="0"/>
                <a:cs typeface="Arial" charset="0"/>
              </a:rPr>
              <a:t> или </a:t>
            </a:r>
            <a:r>
              <a:rPr lang="ru-RU" sz="2000" dirty="0" err="1">
                <a:latin typeface="Arial" charset="0"/>
                <a:cs typeface="Arial" charset="0"/>
              </a:rPr>
              <a:t>АсТ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br>
              <a:rPr lang="ru-RU" sz="2000" dirty="0">
                <a:latin typeface="Arial" charset="0"/>
                <a:cs typeface="Arial" charset="0"/>
              </a:rPr>
            </a:br>
            <a:r>
              <a:rPr lang="ru-RU" sz="2000" dirty="0">
                <a:latin typeface="Arial" charset="0"/>
                <a:cs typeface="Arial" charset="0"/>
              </a:rPr>
              <a:t>выше </a:t>
            </a:r>
            <a:r>
              <a:rPr lang="en-US" sz="2000" dirty="0">
                <a:latin typeface="Arial" charset="0"/>
                <a:cs typeface="Arial" charset="0"/>
              </a:rPr>
              <a:t>&gt;</a:t>
            </a:r>
            <a:r>
              <a:rPr lang="ru-RU" sz="2000" dirty="0">
                <a:latin typeface="Arial" charset="0"/>
                <a:cs typeface="Arial" charset="0"/>
              </a:rPr>
              <a:t>2 (апиксабан, дабигатран) , выше  3 норм (ривароксабан)</a:t>
            </a:r>
          </a:p>
          <a:p>
            <a:pPr marL="304804" indent="-304804">
              <a:buFont typeface="Arial" pitchFamily="34" charset="0"/>
              <a:buChar char="•"/>
              <a:defRPr/>
            </a:pPr>
            <a:endParaRPr lang="ru-RU" sz="900" dirty="0">
              <a:latin typeface="Arial" charset="0"/>
              <a:cs typeface="Arial" charset="0"/>
            </a:endParaRPr>
          </a:p>
          <a:p>
            <a:pPr marL="304804" indent="-304804">
              <a:buFont typeface="Arial" pitchFamily="34" charset="0"/>
              <a:buChar char="•"/>
              <a:defRPr/>
            </a:pPr>
            <a:r>
              <a:rPr lang="ru-RU" sz="2000" dirty="0">
                <a:latin typeface="Arial" charset="0"/>
                <a:cs typeface="Arial" charset="0"/>
              </a:rPr>
              <a:t>Клинически значимое заболевание печени с плохим прогнозом</a:t>
            </a:r>
          </a:p>
          <a:p>
            <a:pPr marL="304804" indent="-304804">
              <a:buFont typeface="Arial" pitchFamily="34" charset="0"/>
              <a:buChar char="•"/>
              <a:defRPr/>
            </a:pPr>
            <a:endParaRPr lang="ru-RU" sz="900" dirty="0">
              <a:latin typeface="Arial" charset="0"/>
              <a:cs typeface="Arial" charset="0"/>
            </a:endParaRPr>
          </a:p>
          <a:p>
            <a:pPr marL="304804" indent="-304804">
              <a:buFont typeface="Arial" pitchFamily="34" charset="0"/>
              <a:buChar char="•"/>
              <a:defRPr/>
            </a:pPr>
            <a:r>
              <a:rPr lang="ru-RU" sz="2000" dirty="0">
                <a:latin typeface="Arial" charset="0"/>
                <a:cs typeface="Arial" charset="0"/>
              </a:rPr>
              <a:t>Беременность, кормление грудью  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endParaRPr lang="ru-RU" sz="2000" dirty="0">
              <a:latin typeface="Arial" charset="0"/>
              <a:cs typeface="Arial" charset="0"/>
            </a:endParaRPr>
          </a:p>
          <a:p>
            <a:pPr marL="304804" indent="-304804">
              <a:buFont typeface="Arial" pitchFamily="34" charset="0"/>
              <a:buChar char="•"/>
              <a:defRPr/>
            </a:pPr>
            <a:endParaRPr lang="ru-RU" sz="900" dirty="0">
              <a:latin typeface="Arial" charset="0"/>
              <a:cs typeface="Arial" charset="0"/>
            </a:endParaRPr>
          </a:p>
          <a:p>
            <a:pPr marL="304804" indent="-304804">
              <a:buFont typeface="Arial" pitchFamily="34" charset="0"/>
              <a:buChar char="•"/>
              <a:defRPr/>
            </a:pPr>
            <a:r>
              <a:rPr lang="ru-RU" sz="2000" dirty="0">
                <a:latin typeface="Arial" charset="0"/>
                <a:cs typeface="Arial" charset="0"/>
              </a:rPr>
              <a:t>Одновременный прием двух антиагрегатнов</a:t>
            </a:r>
          </a:p>
          <a:p>
            <a:pPr>
              <a:defRPr/>
            </a:pPr>
            <a:endParaRPr lang="ru-RU" sz="800" dirty="0">
              <a:latin typeface="Arial" charset="0"/>
              <a:cs typeface="Arial" charset="0"/>
            </a:endParaRPr>
          </a:p>
          <a:p>
            <a:pPr marL="304804" indent="-304804">
              <a:buFont typeface="Arial" pitchFamily="34" charset="0"/>
              <a:buChar char="•"/>
              <a:defRPr/>
            </a:pPr>
            <a:r>
              <a:rPr lang="ru-RU" sz="2000" dirty="0">
                <a:latin typeface="Arial" charset="0"/>
                <a:cs typeface="Arial" charset="0"/>
              </a:rPr>
              <a:t>Некоторые лекарственные взаимодействия</a:t>
            </a:r>
            <a:endParaRPr lang="ru-RU" sz="900" dirty="0">
              <a:latin typeface="Arial" charset="0"/>
              <a:cs typeface="Arial" charset="0"/>
            </a:endParaRPr>
          </a:p>
          <a:p>
            <a:pPr marL="304804" indent="-304804">
              <a:buFont typeface="Arial" pitchFamily="34" charset="0"/>
              <a:buChar char="•"/>
              <a:defRPr/>
            </a:pPr>
            <a:endParaRPr lang="ru-RU" sz="800" dirty="0">
              <a:latin typeface="Arial" charset="0"/>
              <a:cs typeface="Arial" charset="0"/>
            </a:endParaRPr>
          </a:p>
          <a:p>
            <a:pPr marL="304804" indent="-304804">
              <a:buFont typeface="Arial" pitchFamily="34" charset="0"/>
              <a:buChar char="•"/>
              <a:defRPr/>
            </a:pPr>
            <a:r>
              <a:rPr lang="ru-RU" sz="2000" dirty="0">
                <a:latin typeface="Arial" charset="0"/>
                <a:cs typeface="Arial" charset="0"/>
              </a:rPr>
              <a:t>Малая изученность при раке и </a:t>
            </a:r>
            <a:r>
              <a:rPr lang="ru-RU" sz="2000" dirty="0" err="1">
                <a:latin typeface="Arial" charset="0"/>
                <a:cs typeface="Arial" charset="0"/>
              </a:rPr>
              <a:t>тромбофилиях</a:t>
            </a:r>
            <a:endParaRPr lang="ru-RU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5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719" y="555231"/>
            <a:ext cx="8636000" cy="332399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effectLst/>
              </a:rPr>
              <a:t>Клинические рекомендации по диагностике и лечению ТЭЛА</a:t>
            </a:r>
            <a:r>
              <a:rPr lang="en-US" sz="2400" b="1" dirty="0">
                <a:effectLst/>
              </a:rPr>
              <a:t>, ESC</a:t>
            </a:r>
            <a:r>
              <a:rPr lang="ru-RU" sz="2400" b="1" dirty="0">
                <a:effectLst/>
              </a:rPr>
              <a:t> 2014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34719" y="1118463"/>
          <a:ext cx="8636001" cy="3076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0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Рекомендация</a:t>
                      </a:r>
                    </a:p>
                  </a:txBody>
                  <a:tcPr marL="81280" marR="81280" marT="54187" marB="5418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Класс</a:t>
                      </a:r>
                    </a:p>
                  </a:txBody>
                  <a:tcPr marL="81280" marR="81280" marT="54187" marB="5418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81280" marR="81280" marT="54187" marB="5418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728">
                <a:tc>
                  <a:txBody>
                    <a:bodyPr/>
                    <a:lstStyle/>
                    <a:p>
                      <a:r>
                        <a:rPr lang="ru-RU" sz="1700" dirty="0"/>
                        <a:t>У пациентов с неспровоцированной</a:t>
                      </a:r>
                      <a:r>
                        <a:rPr lang="ru-RU" sz="1700" baseline="0" dirty="0"/>
                        <a:t> ТЭЛА рекомендуется </a:t>
                      </a:r>
                      <a:r>
                        <a:rPr lang="ru-RU" sz="1700" baseline="0" dirty="0" err="1"/>
                        <a:t>антикоагулянтная</a:t>
                      </a:r>
                      <a:r>
                        <a:rPr lang="ru-RU" sz="1700" baseline="0" dirty="0"/>
                        <a:t> терапия на протяжение как минимум 3 месяцев</a:t>
                      </a:r>
                      <a:endParaRPr lang="ru-RU" sz="1700" dirty="0"/>
                    </a:p>
                  </a:txBody>
                  <a:tcPr marL="81280" marR="81280" marT="54187" marB="5418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I</a:t>
                      </a:r>
                      <a:endParaRPr lang="ru-RU" sz="1700" dirty="0"/>
                    </a:p>
                  </a:txBody>
                  <a:tcPr marL="81280" marR="81280" marT="54187" marB="5418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A</a:t>
                      </a:r>
                      <a:endParaRPr lang="ru-RU" sz="1700" dirty="0"/>
                    </a:p>
                  </a:txBody>
                  <a:tcPr marL="81280" marR="81280" marT="54187" marB="5418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533">
                <a:tc>
                  <a:txBody>
                    <a:bodyPr/>
                    <a:lstStyle/>
                    <a:p>
                      <a:r>
                        <a:rPr lang="ru-RU" sz="1700" dirty="0"/>
                        <a:t>У</a:t>
                      </a:r>
                      <a:r>
                        <a:rPr lang="ru-RU" sz="1700" baseline="0" dirty="0"/>
                        <a:t> пациентов с первым эпизодом неспровоцированной ТЭЛА и низким риском кровотечений следует рассмотреть возможность продленной </a:t>
                      </a:r>
                      <a:r>
                        <a:rPr lang="ru-RU" sz="1700" baseline="0" dirty="0" err="1"/>
                        <a:t>антикоагулянтной</a:t>
                      </a:r>
                      <a:r>
                        <a:rPr lang="ru-RU" sz="1700" baseline="0" dirty="0"/>
                        <a:t> терапии</a:t>
                      </a:r>
                      <a:endParaRPr lang="ru-RU" sz="1700" dirty="0"/>
                    </a:p>
                  </a:txBody>
                  <a:tcPr marL="81280" marR="81280" marT="54187" marB="5418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/>
                        <a:t>IIa</a:t>
                      </a:r>
                      <a:endParaRPr lang="ru-RU" sz="1700" dirty="0"/>
                    </a:p>
                  </a:txBody>
                  <a:tcPr marL="81280" marR="81280" marT="54187" marB="5418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B</a:t>
                      </a:r>
                      <a:endParaRPr lang="ru-RU" sz="1700" dirty="0"/>
                    </a:p>
                  </a:txBody>
                  <a:tcPr marL="81280" marR="81280" marT="54187" marB="5418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533">
                <a:tc>
                  <a:txBody>
                    <a:bodyPr/>
                    <a:lstStyle/>
                    <a:p>
                      <a:r>
                        <a:rPr lang="ru-RU" sz="1700" dirty="0"/>
                        <a:t>У пациентов с повторным эпизодом</a:t>
                      </a:r>
                      <a:r>
                        <a:rPr lang="ru-RU" sz="1700" baseline="0" dirty="0"/>
                        <a:t> неспровоцированной ТЭЛА рекомендуется </a:t>
                      </a:r>
                      <a:r>
                        <a:rPr lang="ru-RU" sz="1700" baseline="0" dirty="0" err="1"/>
                        <a:t>антикоагулянтная</a:t>
                      </a:r>
                      <a:r>
                        <a:rPr lang="ru-RU" sz="1700" baseline="0" dirty="0"/>
                        <a:t> терапия неопределенной продолжительности</a:t>
                      </a:r>
                      <a:endParaRPr lang="ru-RU" sz="1700" dirty="0"/>
                    </a:p>
                  </a:txBody>
                  <a:tcPr marL="81280" marR="81280" marT="54187" marB="5418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I</a:t>
                      </a:r>
                      <a:endParaRPr lang="ru-RU" sz="1700" dirty="0"/>
                    </a:p>
                  </a:txBody>
                  <a:tcPr marL="81280" marR="81280" marT="54187" marB="5418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B</a:t>
                      </a:r>
                      <a:endParaRPr lang="ru-RU" sz="1700" dirty="0"/>
                    </a:p>
                  </a:txBody>
                  <a:tcPr marL="81280" marR="81280" marT="54187" marB="5418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4719" y="4512226"/>
            <a:ext cx="844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АССР,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719" y="4973891"/>
            <a:ext cx="8636000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Пациентам с первым неспровоцированным эпизодом ТЭЛА или проксимального ТГВ и низким/умеренным геморрагическим риском, мы рекомендует продленный прием антикоагулянтов (более 3 месяцев) – 2В, при высоком геморрагическом риске – ограничится 3-х месячным курсом – 1В</a:t>
            </a:r>
          </a:p>
        </p:txBody>
      </p:sp>
    </p:spTree>
    <p:extLst>
      <p:ext uri="{BB962C8B-B14F-4D97-AF65-F5344CB8AC3E}">
        <p14:creationId xmlns:p14="http://schemas.microsoft.com/office/powerpoint/2010/main" val="181415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l="5907" t="5627" r="1260"/>
          <a:stretch/>
        </p:blipFill>
        <p:spPr>
          <a:xfrm>
            <a:off x="857355" y="116632"/>
            <a:ext cx="7920880" cy="6039290"/>
          </a:xfrm>
          <a:prstGeom prst="rect">
            <a:avLst/>
          </a:prstGeom>
        </p:spPr>
      </p:pic>
      <p:pic>
        <p:nvPicPr>
          <p:cNvPr id="3" name="Slide"/>
          <p:cNvPicPr>
            <a:picLocks noChangeAspect="1"/>
          </p:cNvPicPr>
          <p:nvPr/>
        </p:nvPicPr>
        <p:blipFill rotWithShape="1">
          <a:blip r:embed="rId3"/>
          <a:srcRect l="5113" t="56536" r="5901" b="25989"/>
          <a:stretch/>
        </p:blipFill>
        <p:spPr>
          <a:xfrm>
            <a:off x="857355" y="5620553"/>
            <a:ext cx="8136904" cy="107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6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17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73585" y="1069029"/>
          <a:ext cx="8870415" cy="525088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391155">
                  <a:extLst>
                    <a:ext uri="{9D8B030D-6E8A-4147-A177-3AD203B41FA5}">
                      <a16:colId xmlns:a16="http://schemas.microsoft.com/office/drawing/2014/main" val="4024018240"/>
                    </a:ext>
                  </a:extLst>
                </a:gridCol>
                <a:gridCol w="2555332">
                  <a:extLst>
                    <a:ext uri="{9D8B030D-6E8A-4147-A177-3AD203B41FA5}">
                      <a16:colId xmlns:a16="http://schemas.microsoft.com/office/drawing/2014/main" val="3041895537"/>
                    </a:ext>
                  </a:extLst>
                </a:gridCol>
                <a:gridCol w="3923928">
                  <a:extLst>
                    <a:ext uri="{9D8B030D-6E8A-4147-A177-3AD203B41FA5}">
                      <a16:colId xmlns:a16="http://schemas.microsoft.com/office/drawing/2014/main" val="513527489"/>
                    </a:ext>
                  </a:extLst>
                </a:gridCol>
              </a:tblGrid>
              <a:tr h="37964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Риск повторной ТЭЛА</a:t>
                      </a:r>
                    </a:p>
                  </a:txBody>
                  <a:tcPr marL="32561" marR="32561" marT="16280" marB="1628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Категории факторов риска, характеризующие первый (индексный) эпизод ТЭЛА</a:t>
                      </a:r>
                    </a:p>
                  </a:txBody>
                  <a:tcPr marL="32561" marR="32561" marT="16280" marB="162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Примеры</a:t>
                      </a:r>
                    </a:p>
                  </a:txBody>
                  <a:tcPr marL="32561" marR="32561" marT="16280" marB="16280" anchor="ctr"/>
                </a:tc>
                <a:extLst>
                  <a:ext uri="{0D108BD9-81ED-4DB2-BD59-A6C34878D82A}">
                    <a16:rowId xmlns:a16="http://schemas.microsoft.com/office/drawing/2014/main" val="3377350595"/>
                  </a:ext>
                </a:extLst>
              </a:tr>
              <a:tr h="59319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Низкий (&lt;3%)</a:t>
                      </a:r>
                    </a:p>
                  </a:txBody>
                  <a:tcPr marL="32561" marR="32561" marT="16280" marB="1628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Большие транзиторные или обратимые факторы, увеличивающие риск ТЭЛА в 10 и более раз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1" marR="32561" marT="16280" marB="1628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Операция с общей анестезией более 30 мин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Постельный режим ≥ 3 суток в стационаре из-за острого состояния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Травма с переломом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1" marR="32561" marT="16280" marB="16280" anchor="ctr"/>
                </a:tc>
                <a:extLst>
                  <a:ext uri="{0D108BD9-81ED-4DB2-BD59-A6C34878D82A}">
                    <a16:rowId xmlns:a16="http://schemas.microsoft.com/office/drawing/2014/main" val="4139690348"/>
                  </a:ext>
                </a:extLst>
              </a:tr>
              <a:tr h="180332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Промежуточный (3-8%)</a:t>
                      </a:r>
                    </a:p>
                  </a:txBody>
                  <a:tcPr marL="32561" marR="32561" marT="16280" marB="1628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Транзиторные или обратимые факторы, увеличивающие риск ТЭЛА &lt; чем в 10 раз</a:t>
                      </a:r>
                    </a:p>
                    <a:p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Персистирующие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факторы риска, не связанные со злокачественными новообразованиями</a:t>
                      </a:r>
                    </a:p>
                    <a:p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 идентифицированные факторы риска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1" marR="32561" marT="16280" marB="1628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Малая хирургия (общая анестезия &lt; 30 мин)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Госпитализация менее 3 дней в связи с острым состоянием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Прием эстрогенов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Беременность, послеродовый период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Постельный режим ≥ 3 суток вне стационара из-за острого состояния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Травма ноги без перелома с ограничением подвижности на ≥ 3 суток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Длительный перелет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Воспалительное заболевание кишки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Активное аутоиммунное заболевание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1" marR="32561" marT="16280" marB="16280" anchor="ctr"/>
                </a:tc>
                <a:extLst>
                  <a:ext uri="{0D108BD9-81ED-4DB2-BD59-A6C34878D82A}">
                    <a16:rowId xmlns:a16="http://schemas.microsoft.com/office/drawing/2014/main" val="387373761"/>
                  </a:ext>
                </a:extLst>
              </a:tr>
              <a:tr h="52201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Высокий (&gt;8%)</a:t>
                      </a:r>
                    </a:p>
                  </a:txBody>
                  <a:tcPr marL="32561" marR="32561" marT="16280" marB="16280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2561" marR="32561" marT="16280" marB="1628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Активный рак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или более эпизодов ТЭЛА при отсутствии больших преходящих или обратимых факторов риска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АФС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1" marR="32561" marT="16280" marB="16280" anchor="ctr"/>
                </a:tc>
                <a:extLst>
                  <a:ext uri="{0D108BD9-81ED-4DB2-BD59-A6C34878D82A}">
                    <a16:rowId xmlns:a16="http://schemas.microsoft.com/office/drawing/2014/main" val="310546958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68604" y="21480"/>
            <a:ext cx="8499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Рекомендации Европейского Общества Кардиологов совместно с Европейским Респираторным Обществом по ведению пациентов с ТЭЛА 2019г.</a:t>
            </a:r>
          </a:p>
        </p:txBody>
      </p:sp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5" y="44427"/>
            <a:ext cx="870046" cy="65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5057" y="568756"/>
            <a:ext cx="7847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Категории 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риска повторного эпизода ТЭЛА</a:t>
            </a:r>
            <a:endParaRPr lang="ru-RU" altLang="ru-RU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9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ТЭЛА </a:t>
            </a:r>
            <a:r>
              <a:rPr lang="ru-RU" b="1" dirty="0"/>
              <a:t>во время беременности и послеродового </a:t>
            </a:r>
            <a:r>
              <a:rPr lang="ru-RU" b="1" dirty="0" smtClean="0"/>
              <a:t>периода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Беременность является фактором риска ВТЭО, однако в пределах 4—6 </a:t>
            </a:r>
            <a:r>
              <a:rPr lang="ru-RU" dirty="0" err="1"/>
              <a:t>нед</a:t>
            </a:r>
            <a:r>
              <a:rPr lang="ru-RU" dirty="0"/>
              <a:t> после родов опасность ТГВ выше, чем во время беременности.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Д-</a:t>
            </a:r>
            <a:r>
              <a:rPr lang="ru-RU" dirty="0" err="1" smtClean="0"/>
              <a:t>димер</a:t>
            </a:r>
            <a:r>
              <a:rPr lang="ru-RU" dirty="0" smtClean="0"/>
              <a:t> </a:t>
            </a:r>
            <a:r>
              <a:rPr lang="ru-RU" dirty="0"/>
              <a:t>(в сочетании с оценкой клинической вероятности) рекомендован в диагностике ТЭЛА у беременных.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При </a:t>
            </a:r>
            <a:r>
              <a:rPr lang="ru-RU" dirty="0"/>
              <a:t>выявлении ТЭЛА высокого риска у беременных должно </a:t>
            </a:r>
            <a:r>
              <a:rPr lang="ru-RU" dirty="0" smtClean="0"/>
              <a:t>быть рассмотрено </a:t>
            </a:r>
            <a:r>
              <a:rPr lang="ru-RU" dirty="0"/>
              <a:t>проведение </a:t>
            </a:r>
            <a:r>
              <a:rPr lang="ru-RU" dirty="0" err="1"/>
              <a:t>тромболизиса</a:t>
            </a:r>
            <a:r>
              <a:rPr lang="ru-RU" dirty="0"/>
              <a:t> или </a:t>
            </a:r>
            <a:r>
              <a:rPr lang="ru-RU" dirty="0" err="1"/>
              <a:t>эмболэктомии</a:t>
            </a:r>
            <a:r>
              <a:rPr lang="ru-RU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При гемодинамической </a:t>
            </a:r>
            <a:r>
              <a:rPr lang="ru-RU" dirty="0"/>
              <a:t>нестабильности, нарушениях дыхания, ДВС должна быть исключена эмболия амниотической жидкостью.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ППАКГ </a:t>
            </a:r>
            <a:r>
              <a:rPr lang="ru-RU" dirty="0"/>
              <a:t>(НОАК) противопоказаны во время беременности и лактации.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429000"/>
            <a:ext cx="7215347" cy="2880320"/>
          </a:xfrm>
          <a:prstGeom prst="rect">
            <a:avLst/>
          </a:prstGeom>
        </p:spPr>
      </p:pic>
      <p:pic>
        <p:nvPicPr>
          <p:cNvPr id="9" name="Picture 2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420" y="33472"/>
            <a:ext cx="870046" cy="65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096" y="5589240"/>
            <a:ext cx="1652766" cy="103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4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3835341" cy="16561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260648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и стандарты</a:t>
            </a:r>
            <a:endParaRPr lang="en-US" b="1" i="1" dirty="0">
              <a:latin typeface="Arial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237" y="895552"/>
            <a:ext cx="4538126" cy="2830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3776162"/>
            <a:ext cx="3062793" cy="29077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43153" y="2906941"/>
            <a:ext cx="36731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Рекомендации Европейского Общества Кардиологов совместно с Европейским Респираторным Обществом по ведению пациентов с ТЭЛА 2019г.</a:t>
            </a:r>
          </a:p>
        </p:txBody>
      </p:sp>
      <p:pic>
        <p:nvPicPr>
          <p:cNvPr id="23554" name="Picture 2" descr="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71" y="2636912"/>
            <a:ext cx="109758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de"/>
          <p:cNvPicPr>
            <a:picLocks noChangeAspect="1"/>
          </p:cNvPicPr>
          <p:nvPr/>
        </p:nvPicPr>
        <p:blipFill rotWithShape="1">
          <a:blip r:embed="rId6"/>
          <a:srcRect l="57087" t="61411" r="1963"/>
          <a:stretch/>
        </p:blipFill>
        <p:spPr>
          <a:xfrm>
            <a:off x="755576" y="4365104"/>
            <a:ext cx="2646834" cy="1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20742" cy="8128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+mn-lt"/>
              </a:rPr>
              <a:t>Первичная профилактика </a:t>
            </a:r>
            <a:r>
              <a:rPr lang="ru-RU" sz="3600" b="1" dirty="0" smtClean="0">
                <a:latin typeface="+mn-lt"/>
              </a:rPr>
              <a:t>ВТЭ ( в </a:t>
            </a:r>
            <a:r>
              <a:rPr lang="ru-RU" sz="3600" b="1" dirty="0" err="1" smtClean="0">
                <a:latin typeface="+mn-lt"/>
              </a:rPr>
              <a:t>т.ч</a:t>
            </a:r>
            <a:r>
              <a:rPr lang="ru-RU" sz="3600" b="1" dirty="0" smtClean="0">
                <a:latin typeface="+mn-lt"/>
              </a:rPr>
              <a:t>. ТЭЛА)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498541" cy="45167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altLang="ru-RU" sz="2800" b="1" dirty="0" smtClean="0"/>
              <a:t>Профилактика: </a:t>
            </a:r>
          </a:p>
          <a:p>
            <a:pPr marL="361950" indent="-361950"/>
            <a:r>
              <a:rPr lang="ru-RU" altLang="ru-RU" sz="2800" b="1" dirty="0" smtClean="0"/>
              <a:t>Первичная </a:t>
            </a:r>
            <a:r>
              <a:rPr lang="ru-RU" altLang="ru-RU" sz="2200" dirty="0" smtClean="0"/>
              <a:t>(госпитализации/вмешательства/предрасполагающие ситуации)</a:t>
            </a:r>
          </a:p>
          <a:p>
            <a:pPr marL="361950" indent="-361950"/>
            <a:r>
              <a:rPr lang="ru-RU" altLang="ru-RU" sz="2800" b="1" dirty="0" smtClean="0"/>
              <a:t>Вторичная (после ВТЭ) </a:t>
            </a:r>
            <a:endParaRPr lang="en-US" altLang="ru-RU" sz="3600" b="1" dirty="0" smtClean="0"/>
          </a:p>
          <a:p>
            <a:pPr marL="0" indent="0">
              <a:buNone/>
            </a:pPr>
            <a:endParaRPr lang="ru-RU" sz="2489" b="1" dirty="0" smtClean="0"/>
          </a:p>
          <a:p>
            <a:pPr marL="0" indent="0">
              <a:buNone/>
            </a:pPr>
            <a:r>
              <a:rPr lang="ru-RU" sz="2489" b="1" dirty="0" smtClean="0"/>
              <a:t>Профилактика </a:t>
            </a:r>
            <a:r>
              <a:rPr lang="ru-RU" sz="2489" b="1" dirty="0"/>
              <a:t>ВТЭ проводится ВСЕМ госпитализированным </a:t>
            </a:r>
            <a:r>
              <a:rPr lang="ru-RU" sz="2489" b="1" dirty="0" smtClean="0"/>
              <a:t>больным:</a:t>
            </a:r>
          </a:p>
          <a:p>
            <a:pPr marL="457200" indent="-457200">
              <a:buAutoNum type="arabicPeriod"/>
            </a:pPr>
            <a:r>
              <a:rPr lang="ru-RU" sz="2489" b="1" dirty="0" smtClean="0"/>
              <a:t>Оценка риска</a:t>
            </a:r>
          </a:p>
          <a:p>
            <a:pPr marL="457200" indent="-457200">
              <a:buAutoNum type="arabicPeriod"/>
            </a:pPr>
            <a:r>
              <a:rPr lang="ru-RU" sz="2489" b="1" dirty="0" smtClean="0"/>
              <a:t>Ультразвуковое исследование вен нижних конечностей с ранних сроков заболевания и в динамике</a:t>
            </a:r>
            <a:endParaRPr lang="ru-RU" sz="2489" b="1" dirty="0"/>
          </a:p>
          <a:p>
            <a:pPr marL="0" indent="0">
              <a:buNone/>
            </a:pPr>
            <a:r>
              <a:rPr lang="ru-RU" sz="2489" b="1" dirty="0" smtClean="0"/>
              <a:t>2. Три </a:t>
            </a:r>
            <a:r>
              <a:rPr lang="ru-RU" sz="2489" b="1" dirty="0"/>
              <a:t>основных способа профилактики</a:t>
            </a:r>
          </a:p>
          <a:p>
            <a:pPr marL="53938" indent="0">
              <a:buNone/>
            </a:pPr>
            <a:r>
              <a:rPr lang="ru-RU" dirty="0"/>
              <a:t>    1. ранняя </a:t>
            </a:r>
            <a:r>
              <a:rPr lang="ru-RU" dirty="0" smtClean="0"/>
              <a:t>активизация </a:t>
            </a:r>
            <a:r>
              <a:rPr lang="ru-RU" dirty="0" smtClean="0"/>
              <a:t>(прежде всего, хирургических </a:t>
            </a:r>
            <a:r>
              <a:rPr lang="ru-RU" dirty="0" smtClean="0"/>
              <a:t>больных)</a:t>
            </a:r>
            <a:endParaRPr lang="ru-RU" dirty="0"/>
          </a:p>
          <a:p>
            <a:pPr marL="53938" indent="0">
              <a:buNone/>
            </a:pPr>
            <a:r>
              <a:rPr lang="ru-RU" dirty="0"/>
              <a:t>    2. антикоагулянты</a:t>
            </a:r>
          </a:p>
          <a:p>
            <a:pPr marL="53938" indent="0">
              <a:buNone/>
            </a:pPr>
            <a:r>
              <a:rPr lang="ru-RU" dirty="0"/>
              <a:t>    3. механические способы (чулки с градуальным сдавлением, </a:t>
            </a:r>
            <a:r>
              <a:rPr lang="ru-RU" dirty="0" err="1"/>
              <a:t>пневмокомпрессия</a:t>
            </a:r>
            <a:r>
              <a:rPr lang="ru-RU" dirty="0"/>
              <a:t>) </a:t>
            </a:r>
          </a:p>
          <a:p>
            <a:pPr marL="5393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05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63071" y="116602"/>
            <a:ext cx="8205695" cy="79022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/>
              <a:t>Факторы, предрасполагающие к ВТЭ </a:t>
            </a:r>
            <a:r>
              <a:rPr lang="ru-RU" altLang="ru-RU" sz="1800" b="1" dirty="0"/>
              <a:t>(Е</a:t>
            </a:r>
            <a:r>
              <a:rPr lang="en-US" altLang="ru-RU" sz="1800" b="1" dirty="0"/>
              <a:t>SC </a:t>
            </a:r>
            <a:r>
              <a:rPr lang="ru-RU" altLang="ru-RU" sz="1800" b="1" dirty="0"/>
              <a:t>2014)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96752"/>
            <a:ext cx="6141156" cy="367265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Сильные факторы риска (OP&gt;10)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/>
              <a:t>Перелом нижней конечности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/>
              <a:t>Госпитализация по поводу ХСН или МА (3 </a:t>
            </a:r>
            <a:r>
              <a:rPr lang="ru-RU" altLang="ru-RU" sz="1600" dirty="0" err="1"/>
              <a:t>мес</a:t>
            </a:r>
            <a:r>
              <a:rPr lang="ru-RU" altLang="ru-RU" sz="1600" dirty="0"/>
              <a:t>)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/>
              <a:t>Протезирование крупный суставов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/>
              <a:t>Тяжелая травма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/>
              <a:t>ИМ в последние 3 </a:t>
            </a:r>
            <a:r>
              <a:rPr lang="ru-RU" altLang="ru-RU" sz="1600" dirty="0" err="1"/>
              <a:t>мес</a:t>
            </a:r>
            <a:endParaRPr lang="ru-RU" altLang="ru-RU" sz="1600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/>
              <a:t>ВТЭ в анамнезе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/>
              <a:t>Травмы спинного </a:t>
            </a:r>
            <a:r>
              <a:rPr lang="ru-RU" altLang="ru-RU" sz="1600" dirty="0" smtClean="0"/>
              <a:t>мозга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altLang="ru-RU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Слабые факторы риска (OP&lt;2)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/>
              <a:t>Постельный режим &gt; 3 дней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/>
              <a:t>Сахарный диабет, артериальная гипертензия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/>
              <a:t>Иммобилизация (длительные путешествия)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/>
              <a:t>Возраст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 err="1"/>
              <a:t>Лапароскопическая</a:t>
            </a:r>
            <a:r>
              <a:rPr lang="ru-RU" altLang="ru-RU" sz="1600" dirty="0"/>
              <a:t> хирургия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/>
              <a:t>Ожирение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/>
              <a:t>Беременность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/>
              <a:t>Варикозные вены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altLang="ru-RU" sz="1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altLang="ru-RU" sz="1600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alt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906824"/>
            <a:ext cx="4572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kern="0" dirty="0">
                <a:solidFill>
                  <a:srgbClr val="FF0000"/>
                </a:solidFill>
              </a:rPr>
              <a:t>Промежуточные факторы риска (OP2-9)</a:t>
            </a:r>
          </a:p>
          <a:p>
            <a:pPr marL="304804" indent="-304804">
              <a:buFont typeface="Arial" panose="020B0604020202020204" pitchFamily="34" charset="0"/>
              <a:buChar char="•"/>
            </a:pPr>
            <a:r>
              <a:rPr lang="ru-RU" altLang="ru-RU" sz="1600" kern="0" dirty="0" err="1">
                <a:solidFill>
                  <a:srgbClr val="00498B"/>
                </a:solidFill>
              </a:rPr>
              <a:t>Артроскопия</a:t>
            </a:r>
            <a:r>
              <a:rPr lang="ru-RU" altLang="ru-RU" sz="1600" kern="0" dirty="0">
                <a:solidFill>
                  <a:srgbClr val="00498B"/>
                </a:solidFill>
              </a:rPr>
              <a:t> коленного сустава</a:t>
            </a:r>
          </a:p>
          <a:p>
            <a:pPr marL="304804" indent="-304804">
              <a:buFont typeface="Arial" panose="020B0604020202020204" pitchFamily="34" charset="0"/>
              <a:buChar char="•"/>
            </a:pPr>
            <a:r>
              <a:rPr lang="ru-RU" altLang="ru-RU" sz="1600" kern="0" dirty="0">
                <a:solidFill>
                  <a:srgbClr val="00498B"/>
                </a:solidFill>
              </a:rPr>
              <a:t>Аутоиммунные заболевания</a:t>
            </a:r>
          </a:p>
          <a:p>
            <a:pPr marL="304804" indent="-304804">
              <a:buFont typeface="Arial" panose="020B0604020202020204" pitchFamily="34" charset="0"/>
              <a:buChar char="•"/>
            </a:pPr>
            <a:r>
              <a:rPr lang="ru-RU" altLang="ru-RU" sz="1600" kern="0" dirty="0">
                <a:solidFill>
                  <a:srgbClr val="00498B"/>
                </a:solidFill>
              </a:rPr>
              <a:t>Переливание крови</a:t>
            </a:r>
          </a:p>
          <a:p>
            <a:pPr marL="304804" indent="-304804">
              <a:buFont typeface="Arial" panose="020B0604020202020204" pitchFamily="34" charset="0"/>
              <a:buChar char="•"/>
            </a:pPr>
            <a:r>
              <a:rPr lang="ru-RU" altLang="ru-RU" sz="1600" kern="0" dirty="0">
                <a:solidFill>
                  <a:srgbClr val="00498B"/>
                </a:solidFill>
              </a:rPr>
              <a:t>Центральный венозный катетер</a:t>
            </a:r>
          </a:p>
          <a:p>
            <a:pPr marL="304804" indent="-304804">
              <a:buFont typeface="Arial" panose="020B0604020202020204" pitchFamily="34" charset="0"/>
              <a:buChar char="•"/>
            </a:pPr>
            <a:r>
              <a:rPr lang="ru-RU" altLang="ru-RU" sz="1600" kern="0" dirty="0">
                <a:solidFill>
                  <a:srgbClr val="00498B"/>
                </a:solidFill>
              </a:rPr>
              <a:t>Химиотерапия</a:t>
            </a:r>
          </a:p>
          <a:p>
            <a:pPr marL="304804" indent="-304804">
              <a:buFont typeface="Arial" panose="020B0604020202020204" pitchFamily="34" charset="0"/>
              <a:buChar char="•"/>
            </a:pPr>
            <a:r>
              <a:rPr lang="ru-RU" altLang="ru-RU" sz="1600" b="1" kern="0" dirty="0">
                <a:solidFill>
                  <a:schemeClr val="accent1">
                    <a:lumMod val="50000"/>
                  </a:schemeClr>
                </a:solidFill>
              </a:rPr>
              <a:t>Хроническая сердечная или дыхательная недостаточность</a:t>
            </a:r>
          </a:p>
          <a:p>
            <a:pPr marL="304804" indent="-304804">
              <a:buFont typeface="Arial" panose="020B0604020202020204" pitchFamily="34" charset="0"/>
              <a:buChar char="•"/>
            </a:pPr>
            <a:r>
              <a:rPr lang="ru-RU" altLang="ru-RU" sz="1600" kern="0" dirty="0">
                <a:solidFill>
                  <a:srgbClr val="00498B"/>
                </a:solidFill>
              </a:rPr>
              <a:t>Стимуляторы </a:t>
            </a:r>
            <a:r>
              <a:rPr lang="ru-RU" altLang="ru-RU" sz="1600" kern="0" dirty="0" err="1">
                <a:solidFill>
                  <a:srgbClr val="00498B"/>
                </a:solidFill>
              </a:rPr>
              <a:t>эритропоэза</a:t>
            </a:r>
            <a:endParaRPr lang="ru-RU" altLang="ru-RU" sz="1600" kern="0" dirty="0">
              <a:solidFill>
                <a:srgbClr val="00498B"/>
              </a:solidFill>
            </a:endParaRPr>
          </a:p>
          <a:p>
            <a:pPr marL="304804" indent="-304804">
              <a:buFont typeface="Arial" panose="020B0604020202020204" pitchFamily="34" charset="0"/>
              <a:buChar char="•"/>
            </a:pPr>
            <a:r>
              <a:rPr lang="ru-RU" altLang="ru-RU" sz="1600" b="1" kern="0" dirty="0">
                <a:solidFill>
                  <a:srgbClr val="00498B"/>
                </a:solidFill>
              </a:rPr>
              <a:t>Заместительная гормонотерапия/ пероральные контрацептивы</a:t>
            </a:r>
          </a:p>
          <a:p>
            <a:pPr marL="304804" indent="-304804">
              <a:buFont typeface="Arial" panose="020B0604020202020204" pitchFamily="34" charset="0"/>
              <a:buChar char="•"/>
            </a:pPr>
            <a:r>
              <a:rPr lang="ru-RU" altLang="ru-RU" sz="1600" b="1" kern="0" dirty="0">
                <a:solidFill>
                  <a:srgbClr val="00498B"/>
                </a:solidFill>
              </a:rPr>
              <a:t>ЭКО</a:t>
            </a:r>
          </a:p>
          <a:p>
            <a:pPr marL="304804" indent="-304804">
              <a:buFont typeface="Arial" panose="020B0604020202020204" pitchFamily="34" charset="0"/>
              <a:buChar char="•"/>
            </a:pPr>
            <a:r>
              <a:rPr lang="ru-RU" altLang="ru-RU" sz="1600" b="1" kern="0" dirty="0">
                <a:solidFill>
                  <a:srgbClr val="00498B"/>
                </a:solidFill>
              </a:rPr>
              <a:t>Инфекция </a:t>
            </a:r>
            <a:r>
              <a:rPr lang="ru-RU" altLang="ru-RU" sz="1600" kern="0" dirty="0">
                <a:solidFill>
                  <a:srgbClr val="00498B"/>
                </a:solidFill>
              </a:rPr>
              <a:t>(особенно пневмонии, инфекции МПС и ВИЧ)</a:t>
            </a:r>
          </a:p>
          <a:p>
            <a:pPr marL="304804" indent="-304804">
              <a:buFont typeface="Arial" panose="020B0604020202020204" pitchFamily="34" charset="0"/>
              <a:buChar char="•"/>
            </a:pPr>
            <a:r>
              <a:rPr lang="ru-RU" altLang="ru-RU" sz="1600" kern="0" dirty="0">
                <a:solidFill>
                  <a:srgbClr val="00498B"/>
                </a:solidFill>
              </a:rPr>
              <a:t>Воспалительные заболевания кишечника</a:t>
            </a:r>
          </a:p>
          <a:p>
            <a:pPr marL="304804" indent="-304804">
              <a:buFont typeface="Arial" panose="020B0604020202020204" pitchFamily="34" charset="0"/>
              <a:buChar char="•"/>
            </a:pPr>
            <a:r>
              <a:rPr lang="ru-RU" altLang="ru-RU" sz="1600" kern="0" dirty="0">
                <a:solidFill>
                  <a:srgbClr val="00498B"/>
                </a:solidFill>
              </a:rPr>
              <a:t>Онкологические заболевания</a:t>
            </a:r>
          </a:p>
          <a:p>
            <a:pPr marL="304804" indent="-304804">
              <a:buFont typeface="Arial" panose="020B0604020202020204" pitchFamily="34" charset="0"/>
              <a:buChar char="•"/>
            </a:pPr>
            <a:r>
              <a:rPr lang="ru-RU" altLang="ru-RU" sz="1600" kern="0" dirty="0">
                <a:solidFill>
                  <a:srgbClr val="00498B"/>
                </a:solidFill>
              </a:rPr>
              <a:t>Инсульт с параличом</a:t>
            </a:r>
          </a:p>
          <a:p>
            <a:pPr marL="304804" indent="-304804">
              <a:buFont typeface="Arial" panose="020B0604020202020204" pitchFamily="34" charset="0"/>
              <a:buChar char="•"/>
            </a:pPr>
            <a:r>
              <a:rPr lang="ru-RU" altLang="ru-RU" sz="1600" b="1" kern="0" dirty="0">
                <a:solidFill>
                  <a:srgbClr val="00498B"/>
                </a:solidFill>
              </a:rPr>
              <a:t>Послеродовый период</a:t>
            </a:r>
          </a:p>
          <a:p>
            <a:pPr marL="304804" indent="-304804">
              <a:buFont typeface="Arial" panose="020B0604020202020204" pitchFamily="34" charset="0"/>
              <a:buChar char="•"/>
            </a:pPr>
            <a:r>
              <a:rPr lang="ru-RU" altLang="ru-RU" sz="1600" b="1" kern="0" dirty="0">
                <a:solidFill>
                  <a:srgbClr val="00498B"/>
                </a:solidFill>
              </a:rPr>
              <a:t>Тромбоз поверхностных вен</a:t>
            </a:r>
          </a:p>
          <a:p>
            <a:pPr marL="304804" indent="-304804">
              <a:buFont typeface="Arial" panose="020B0604020202020204" pitchFamily="34" charset="0"/>
              <a:buChar char="•"/>
            </a:pPr>
            <a:r>
              <a:rPr lang="ru-RU" altLang="ru-RU" sz="1600" b="1" kern="0" dirty="0" err="1">
                <a:solidFill>
                  <a:srgbClr val="00498B"/>
                </a:solidFill>
              </a:rPr>
              <a:t>Тромбофилия</a:t>
            </a:r>
            <a:r>
              <a:rPr lang="ru-RU" altLang="ru-RU" sz="1600" b="1" kern="0" dirty="0">
                <a:solidFill>
                  <a:srgbClr val="00498B"/>
                </a:solidFill>
              </a:rPr>
              <a:t> </a:t>
            </a:r>
            <a:r>
              <a:rPr lang="ru-RU" altLang="ru-RU" sz="1600" kern="0" dirty="0">
                <a:solidFill>
                  <a:srgbClr val="00498B"/>
                </a:solidFill>
              </a:rPr>
              <a:t>(АФС, </a:t>
            </a:r>
            <a:r>
              <a:rPr lang="ru-RU" sz="1600" kern="0" dirty="0" err="1">
                <a:solidFill>
                  <a:srgbClr val="00498B"/>
                </a:solidFill>
              </a:rPr>
              <a:t>Гомозиготы</a:t>
            </a:r>
            <a:r>
              <a:rPr lang="ru-RU" sz="1600" kern="0" dirty="0">
                <a:solidFill>
                  <a:srgbClr val="00498B"/>
                </a:solidFill>
              </a:rPr>
              <a:t> по мутации Лейдена, </a:t>
            </a:r>
            <a:r>
              <a:rPr lang="ru-RU" sz="1600" kern="0" dirty="0" err="1">
                <a:solidFill>
                  <a:srgbClr val="00498B"/>
                </a:solidFill>
              </a:rPr>
              <a:t>Гомозиготы</a:t>
            </a:r>
            <a:r>
              <a:rPr lang="ru-RU" sz="1600" kern="0" dirty="0">
                <a:solidFill>
                  <a:srgbClr val="00498B"/>
                </a:solidFill>
              </a:rPr>
              <a:t> по </a:t>
            </a:r>
            <a:r>
              <a:rPr lang="en-US" sz="1600" kern="0" dirty="0">
                <a:solidFill>
                  <a:srgbClr val="00498B"/>
                </a:solidFill>
              </a:rPr>
              <a:t>G</a:t>
            </a:r>
            <a:r>
              <a:rPr lang="ru-RU" sz="1600" kern="0" dirty="0">
                <a:solidFill>
                  <a:srgbClr val="00498B"/>
                </a:solidFill>
              </a:rPr>
              <a:t>20120А гена протромбина, Дефицит АТ</a:t>
            </a:r>
            <a:r>
              <a:rPr lang="en-US" sz="1600" kern="0" dirty="0">
                <a:solidFill>
                  <a:srgbClr val="00498B"/>
                </a:solidFill>
              </a:rPr>
              <a:t>III</a:t>
            </a:r>
            <a:r>
              <a:rPr lang="ru-RU" sz="1600" kern="0" dirty="0">
                <a:solidFill>
                  <a:srgbClr val="00498B"/>
                </a:solidFill>
              </a:rPr>
              <a:t>, протеинов С и </a:t>
            </a:r>
            <a:r>
              <a:rPr lang="en-US" sz="1600" kern="0" dirty="0">
                <a:solidFill>
                  <a:srgbClr val="00498B"/>
                </a:solidFill>
              </a:rPr>
              <a:t>S</a:t>
            </a:r>
            <a:r>
              <a:rPr lang="ru-RU" sz="1600" kern="0" dirty="0">
                <a:solidFill>
                  <a:srgbClr val="00498B"/>
                </a:solidFill>
              </a:rPr>
              <a:t>)</a:t>
            </a:r>
            <a:endParaRPr lang="ru-RU" altLang="ru-RU" sz="1600" kern="0" dirty="0">
              <a:solidFill>
                <a:srgbClr val="00498B"/>
              </a:solidFill>
            </a:endParaRP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0" y="6477314"/>
            <a:ext cx="2402024" cy="22828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1050" kern="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Atch</a:t>
            </a:r>
            <a:r>
              <a:rPr lang="en-US" sz="1050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 Med 2010; 170:  1710-16</a:t>
            </a:r>
            <a:endParaRPr lang="en-GB" sz="1050" kern="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4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Объект 4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86" y="786495"/>
            <a:ext cx="8733592" cy="607150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</p:pic>
      <p:sp>
        <p:nvSpPr>
          <p:cNvPr id="51" name="Заголовок 1"/>
          <p:cNvSpPr>
            <a:spLocks noGrp="1"/>
          </p:cNvSpPr>
          <p:nvPr>
            <p:ph type="title"/>
          </p:nvPr>
        </p:nvSpPr>
        <p:spPr>
          <a:xfrm>
            <a:off x="683568" y="-29467"/>
            <a:ext cx="8064897" cy="812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Шкала </a:t>
            </a:r>
            <a:r>
              <a:rPr lang="en-US" sz="2800" b="1" dirty="0" err="1" smtClean="0">
                <a:latin typeface="+mn-lt"/>
              </a:rPr>
              <a:t>Caprini</a:t>
            </a:r>
            <a:r>
              <a:rPr lang="ru-RU" sz="2800" b="1" dirty="0" smtClean="0">
                <a:latin typeface="+mn-lt"/>
              </a:rPr>
              <a:t> </a:t>
            </a:r>
            <a:br>
              <a:rPr lang="ru-RU" sz="28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для  оценки риска ВТЭ у больных хирургического профиля</a:t>
            </a:r>
            <a:endParaRPr lang="ru-RU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89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580" y="404664"/>
            <a:ext cx="7772400" cy="812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+mn-lt"/>
              </a:rPr>
              <a:t>Оценка риска у терапевтических больных </a:t>
            </a:r>
            <a:r>
              <a:rPr lang="ru-RU" sz="3200" dirty="0">
                <a:latin typeface="+mn-lt"/>
              </a:rPr>
              <a:t>(</a:t>
            </a:r>
            <a:r>
              <a:rPr lang="en-US" sz="3200" dirty="0">
                <a:latin typeface="+mn-lt"/>
              </a:rPr>
              <a:t>Padua Prediction Score</a:t>
            </a:r>
            <a:r>
              <a:rPr lang="ru-RU" sz="3200" dirty="0">
                <a:latin typeface="+mn-lt"/>
              </a:rPr>
              <a:t>)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2688" y="1700808"/>
            <a:ext cx="8538184" cy="416046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1906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l="11413" t="16800" r="8263" b="16001"/>
          <a:stretch/>
        </p:blipFill>
        <p:spPr>
          <a:xfrm>
            <a:off x="107504" y="0"/>
            <a:ext cx="5508612" cy="345638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462613"/>
              </p:ext>
            </p:extLst>
          </p:nvPr>
        </p:nvGraphicFramePr>
        <p:xfrm>
          <a:off x="3347864" y="3456384"/>
          <a:ext cx="5814004" cy="32710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539">
                <a:tc>
                  <a:txBody>
                    <a:bodyPr/>
                    <a:lstStyle/>
                    <a:p>
                      <a:r>
                        <a:rPr lang="ru-RU" sz="1200" dirty="0" err="1"/>
                        <a:t>Тромбофилии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Метод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725">
                <a:tc>
                  <a:txBody>
                    <a:bodyPr/>
                    <a:lstStyle/>
                    <a:p>
                      <a:r>
                        <a:rPr lang="ru-RU" sz="1800" dirty="0"/>
                        <a:t>Дефицит АТ </a:t>
                      </a:r>
                      <a:r>
                        <a:rPr lang="en-US" sz="1800" dirty="0"/>
                        <a:t>III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ИФА, оценка</a:t>
                      </a:r>
                      <a:r>
                        <a:rPr lang="ru-RU" sz="1200" baseline="0" dirty="0"/>
                        <a:t> активности </a:t>
                      </a:r>
                      <a:r>
                        <a:rPr lang="ru-RU" sz="1200" baseline="0" dirty="0" err="1"/>
                        <a:t>коагулогическим</a:t>
                      </a:r>
                      <a:r>
                        <a:rPr lang="ru-RU" sz="1200" baseline="0" dirty="0"/>
                        <a:t> методом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725">
                <a:tc>
                  <a:txBody>
                    <a:bodyPr/>
                    <a:lstStyle/>
                    <a:p>
                      <a:r>
                        <a:rPr lang="ru-RU" sz="1800" dirty="0"/>
                        <a:t>Дефицит протеина С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Иммунохимический, </a:t>
                      </a:r>
                      <a:r>
                        <a:rPr lang="ru-RU" sz="1200" dirty="0" err="1"/>
                        <a:t>коагуляционный</a:t>
                      </a:r>
                      <a:r>
                        <a:rPr lang="ru-RU" sz="1200" dirty="0"/>
                        <a:t>, метод хромогенных субстратов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780">
                <a:tc>
                  <a:txBody>
                    <a:bodyPr/>
                    <a:lstStyle/>
                    <a:p>
                      <a:r>
                        <a:rPr lang="ru-RU" sz="1800" dirty="0"/>
                        <a:t>Дефицит протеина </a:t>
                      </a:r>
                      <a:r>
                        <a:rPr lang="en-US" sz="1800" dirty="0"/>
                        <a:t>S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Иммунохимический, </a:t>
                      </a:r>
                      <a:r>
                        <a:rPr lang="ru-RU" sz="1200" dirty="0" err="1"/>
                        <a:t>коагуляционный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615">
                <a:tc>
                  <a:txBody>
                    <a:bodyPr/>
                    <a:lstStyle/>
                    <a:p>
                      <a:r>
                        <a:rPr lang="ru-RU" sz="1800" dirty="0" err="1"/>
                        <a:t>Лейденовская</a:t>
                      </a:r>
                      <a:r>
                        <a:rPr lang="ru-RU" sz="1800" baseline="0" dirty="0"/>
                        <a:t> мутация в гене фактора </a:t>
                      </a:r>
                      <a:r>
                        <a:rPr lang="en-US" sz="1800" baseline="0" dirty="0"/>
                        <a:t>V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Оценка</a:t>
                      </a:r>
                      <a:r>
                        <a:rPr lang="ru-RU" sz="1200" baseline="0" dirty="0"/>
                        <a:t> резистентности к </a:t>
                      </a:r>
                      <a:r>
                        <a:rPr lang="ru-RU" sz="1200" baseline="0" dirty="0" err="1"/>
                        <a:t>ПрС</a:t>
                      </a:r>
                      <a:r>
                        <a:rPr lang="ru-RU" sz="1200" baseline="0" dirty="0"/>
                        <a:t> (</a:t>
                      </a:r>
                      <a:r>
                        <a:rPr lang="ru-RU" sz="1200" baseline="0" dirty="0" err="1"/>
                        <a:t>коагулогически</a:t>
                      </a:r>
                      <a:r>
                        <a:rPr lang="ru-RU" sz="1200" baseline="0" dirty="0"/>
                        <a:t>), ПЦР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725">
                <a:tc>
                  <a:txBody>
                    <a:bodyPr/>
                    <a:lstStyle/>
                    <a:p>
                      <a:r>
                        <a:rPr lang="ru-RU" sz="1800" dirty="0"/>
                        <a:t>Ген</a:t>
                      </a:r>
                      <a:r>
                        <a:rPr lang="ru-RU" sz="1800" baseline="0" dirty="0"/>
                        <a:t> протромбина </a:t>
                      </a:r>
                      <a:r>
                        <a:rPr lang="en-US" sz="1800" baseline="0" dirty="0"/>
                        <a:t>G</a:t>
                      </a:r>
                      <a:r>
                        <a:rPr lang="ru-RU" sz="1800" baseline="0" dirty="0"/>
                        <a:t>20210А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ПЦР (оценка по уровню ПВ, ПТИ – не информативна!)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780">
                <a:tc>
                  <a:txBody>
                    <a:bodyPr/>
                    <a:lstStyle/>
                    <a:p>
                      <a:r>
                        <a:rPr lang="ru-RU" sz="1800" dirty="0"/>
                        <a:t>АФЛС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АТ к </a:t>
                      </a:r>
                      <a:r>
                        <a:rPr lang="ru-RU" sz="1600" dirty="0" err="1"/>
                        <a:t>кардиолипину</a:t>
                      </a:r>
                      <a:r>
                        <a:rPr lang="ru-RU" sz="1600" dirty="0"/>
                        <a:t> и </a:t>
                      </a:r>
                      <a:r>
                        <a:rPr lang="el-GR" sz="1600" dirty="0"/>
                        <a:t>β</a:t>
                      </a:r>
                      <a:r>
                        <a:rPr lang="ru-RU" sz="1600" dirty="0"/>
                        <a:t>2ГП, ВА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3643" y="4193779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ru-RU" sz="1600" dirty="0"/>
              <a:t>Активность/уровень</a:t>
            </a:r>
            <a:r>
              <a:rPr lang="en-US" sz="1600" dirty="0"/>
              <a:t> </a:t>
            </a:r>
            <a:r>
              <a:rPr lang="ru-RU" sz="1600" dirty="0"/>
              <a:t>факторов  - </a:t>
            </a:r>
            <a:r>
              <a:rPr lang="ru-RU" sz="1600" b="1" dirty="0"/>
              <a:t>минимум через 2 недели после отмены антикоагулянтов, не ранее 3 месяцев от эпизода венозного тромбоза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ru-RU" sz="1600" dirty="0"/>
              <a:t>Беременность – сильное влияние на уровень протеина </a:t>
            </a:r>
            <a:r>
              <a:rPr lang="en-US" sz="1600" dirty="0"/>
              <a:t>S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975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883</TotalTime>
  <Words>2115</Words>
  <Application>Microsoft Office PowerPoint</Application>
  <PresentationFormat>Экран (4:3)</PresentationFormat>
  <Paragraphs>417</Paragraphs>
  <Slides>36</Slides>
  <Notes>8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Тромбоэмболия легочной артерии: профилактика и терапия</vt:lpstr>
      <vt:lpstr>Презентация PowerPoint</vt:lpstr>
      <vt:lpstr>Презентация PowerPoint</vt:lpstr>
      <vt:lpstr>Презентация PowerPoint</vt:lpstr>
      <vt:lpstr>Первичная профилактика ВТЭ ( в т.ч. ТЭЛА)</vt:lpstr>
      <vt:lpstr>Факторы, предрасполагающие к ВТЭ (ЕSC 2014)</vt:lpstr>
      <vt:lpstr>Шкала Caprini  для  оценки риска ВТЭ у больных хирургического профиля</vt:lpstr>
      <vt:lpstr>Оценка риска у терапевтических больных (Padua Prediction Score)</vt:lpstr>
      <vt:lpstr>Презентация PowerPoint</vt:lpstr>
      <vt:lpstr>Венозные тромбоэмболии</vt:lpstr>
      <vt:lpstr>Презентация PowerPoint</vt:lpstr>
      <vt:lpstr>Симптомы и признаки ТЭЛА</vt:lpstr>
      <vt:lpstr>Выбор правильной тактики обследования больного с подозрением на ТЭЛА:</vt:lpstr>
      <vt:lpstr>Презентация PowerPoint</vt:lpstr>
      <vt:lpstr>Презентация PowerPoint</vt:lpstr>
      <vt:lpstr>Презентация PowerPoint</vt:lpstr>
      <vt:lpstr>Презентация PowerPoint</vt:lpstr>
      <vt:lpstr>ТЭЛА невысокого риска: алгоритм диагностики</vt:lpstr>
      <vt:lpstr>Презентация PowerPoint</vt:lpstr>
      <vt:lpstr>Презентация PowerPoint</vt:lpstr>
      <vt:lpstr>Выбор стратегии лечения</vt:lpstr>
      <vt:lpstr>Европейское общество кардиологов. Клинические рекомендации по диагностике и лечению ТЭЛА 2014.  Реперфузионная терапия</vt:lpstr>
      <vt:lpstr>Презентация PowerPoint</vt:lpstr>
      <vt:lpstr>Презентация PowerPoint</vt:lpstr>
      <vt:lpstr>Презентация PowerPoint</vt:lpstr>
      <vt:lpstr>Презентация PowerPoint</vt:lpstr>
      <vt:lpstr>Современные подходы к лечению ТГВ/ТЭЛА</vt:lpstr>
      <vt:lpstr>Презентация PowerPoint</vt:lpstr>
      <vt:lpstr>Презентация PowerPoint</vt:lpstr>
      <vt:lpstr>Клинические рекомендации по диагностике и лечению ТЭЛА, ESC 2014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Пользователь</cp:lastModifiedBy>
  <cp:revision>82</cp:revision>
  <dcterms:created xsi:type="dcterms:W3CDTF">2012-11-13T17:19:49Z</dcterms:created>
  <dcterms:modified xsi:type="dcterms:W3CDTF">2019-11-19T21:20:40Z</dcterms:modified>
</cp:coreProperties>
</file>