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12" r:id="rId3"/>
    <p:sldId id="302" r:id="rId4"/>
    <p:sldId id="309" r:id="rId5"/>
    <p:sldId id="303" r:id="rId6"/>
    <p:sldId id="305" r:id="rId7"/>
    <p:sldId id="306" r:id="rId8"/>
    <p:sldId id="307" r:id="rId9"/>
    <p:sldId id="308" r:id="rId10"/>
    <p:sldId id="310" r:id="rId11"/>
    <p:sldId id="311" r:id="rId12"/>
    <p:sldId id="313" r:id="rId13"/>
    <p:sldId id="304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3" autoAdjust="0"/>
    <p:restoredTop sz="94660"/>
  </p:normalViewPr>
  <p:slideViewPr>
    <p:cSldViewPr>
      <p:cViewPr>
        <p:scale>
          <a:sx n="60" d="100"/>
          <a:sy n="60" d="100"/>
        </p:scale>
        <p:origin x="-177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пневмония</c:v>
                </c:pt>
              </c:strCache>
            </c:strRef>
          </c:tx>
          <c:cat>
            <c:numRef>
              <c:f>Лист1!$B$2:$T$2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Лист1!$B$3:$T$3</c:f>
              <c:numCache>
                <c:formatCode>General</c:formatCode>
                <c:ptCount val="19"/>
                <c:pt idx="0">
                  <c:v>345.1</c:v>
                </c:pt>
                <c:pt idx="1">
                  <c:v>342.7</c:v>
                </c:pt>
                <c:pt idx="2">
                  <c:v>294.8</c:v>
                </c:pt>
                <c:pt idx="3">
                  <c:v>338</c:v>
                </c:pt>
                <c:pt idx="4">
                  <c:v>383.2</c:v>
                </c:pt>
                <c:pt idx="5">
                  <c:v>390.3</c:v>
                </c:pt>
                <c:pt idx="6">
                  <c:v>397.4</c:v>
                </c:pt>
                <c:pt idx="7">
                  <c:v>371</c:v>
                </c:pt>
                <c:pt idx="8">
                  <c:v>337.8</c:v>
                </c:pt>
                <c:pt idx="9">
                  <c:v>323.2</c:v>
                </c:pt>
                <c:pt idx="10">
                  <c:v>366.9</c:v>
                </c:pt>
                <c:pt idx="11">
                  <c:v>367.2</c:v>
                </c:pt>
                <c:pt idx="12">
                  <c:v>383.1</c:v>
                </c:pt>
                <c:pt idx="13">
                  <c:v>421.2</c:v>
                </c:pt>
                <c:pt idx="14">
                  <c:v>424.9</c:v>
                </c:pt>
                <c:pt idx="15">
                  <c:v>479.7</c:v>
                </c:pt>
                <c:pt idx="16">
                  <c:v>418.1</c:v>
                </c:pt>
                <c:pt idx="17">
                  <c:v>440.5</c:v>
                </c:pt>
                <c:pt idx="18">
                  <c:v>529.79999999999995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Лист1!$A$4</c:f>
              <c:strCache>
                <c:ptCount val="1"/>
                <c:pt idx="0">
                  <c:v>БА</c:v>
                </c:pt>
              </c:strCache>
            </c:strRef>
          </c:tx>
          <c:cat>
            <c:numRef>
              <c:f>Лист1!$B$2:$T$2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Лист1!$B$4:$T$4</c:f>
              <c:numCache>
                <c:formatCode>General</c:formatCode>
                <c:ptCount val="19"/>
                <c:pt idx="0">
                  <c:v>37.5</c:v>
                </c:pt>
                <c:pt idx="1">
                  <c:v>35.299999999999997</c:v>
                </c:pt>
                <c:pt idx="2">
                  <c:v>44.3</c:v>
                </c:pt>
                <c:pt idx="3">
                  <c:v>48.5</c:v>
                </c:pt>
                <c:pt idx="4">
                  <c:v>49.4</c:v>
                </c:pt>
                <c:pt idx="5">
                  <c:v>55.3</c:v>
                </c:pt>
                <c:pt idx="6">
                  <c:v>58.4</c:v>
                </c:pt>
                <c:pt idx="7">
                  <c:v>63.9</c:v>
                </c:pt>
                <c:pt idx="8">
                  <c:v>63.7</c:v>
                </c:pt>
                <c:pt idx="9">
                  <c:v>63.6</c:v>
                </c:pt>
                <c:pt idx="10">
                  <c:v>73.5</c:v>
                </c:pt>
                <c:pt idx="11">
                  <c:v>106.8</c:v>
                </c:pt>
                <c:pt idx="12">
                  <c:v>114</c:v>
                </c:pt>
                <c:pt idx="13">
                  <c:v>114.8</c:v>
                </c:pt>
                <c:pt idx="14">
                  <c:v>99.5</c:v>
                </c:pt>
                <c:pt idx="15">
                  <c:v>103</c:v>
                </c:pt>
                <c:pt idx="16">
                  <c:v>70.5</c:v>
                </c:pt>
                <c:pt idx="17">
                  <c:v>72.900000000000006</c:v>
                </c:pt>
                <c:pt idx="18">
                  <c:v>73.900000000000006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Лист1!$A$5</c:f>
              <c:strCache>
                <c:ptCount val="1"/>
                <c:pt idx="0">
                  <c:v>ХОБЛ</c:v>
                </c:pt>
              </c:strCache>
            </c:strRef>
          </c:tx>
          <c:cat>
            <c:numRef>
              <c:f>Лист1!$B$2:$T$2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Лист1!$B$5:$T$5</c:f>
              <c:numCache>
                <c:formatCode>General</c:formatCode>
                <c:ptCount val="19"/>
                <c:pt idx="0">
                  <c:v>169.1</c:v>
                </c:pt>
                <c:pt idx="1">
                  <c:v>144.1</c:v>
                </c:pt>
                <c:pt idx="2">
                  <c:v>159.5</c:v>
                </c:pt>
                <c:pt idx="3">
                  <c:v>160.1</c:v>
                </c:pt>
                <c:pt idx="4">
                  <c:v>152</c:v>
                </c:pt>
                <c:pt idx="5">
                  <c:v>151.69999999999999</c:v>
                </c:pt>
                <c:pt idx="6">
                  <c:v>155</c:v>
                </c:pt>
                <c:pt idx="7">
                  <c:v>165.2</c:v>
                </c:pt>
                <c:pt idx="8">
                  <c:v>165.6</c:v>
                </c:pt>
                <c:pt idx="9">
                  <c:v>171.2</c:v>
                </c:pt>
                <c:pt idx="10">
                  <c:v>212.6</c:v>
                </c:pt>
                <c:pt idx="11">
                  <c:v>279.60000000000002</c:v>
                </c:pt>
                <c:pt idx="12">
                  <c:v>317.5</c:v>
                </c:pt>
                <c:pt idx="13">
                  <c:v>386.8</c:v>
                </c:pt>
                <c:pt idx="14">
                  <c:v>297.8</c:v>
                </c:pt>
                <c:pt idx="15">
                  <c:v>301.89999999999998</c:v>
                </c:pt>
                <c:pt idx="16">
                  <c:v>443.1</c:v>
                </c:pt>
                <c:pt idx="17">
                  <c:v>1753.3</c:v>
                </c:pt>
                <c:pt idx="18">
                  <c:v>628.29999999999995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889664"/>
        <c:axId val="33655616"/>
      </c:lineChart>
      <c:catAx>
        <c:axId val="5988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655616"/>
        <c:crosses val="autoZero"/>
        <c:auto val="1"/>
        <c:lblAlgn val="ctr"/>
        <c:lblOffset val="100"/>
        <c:noMultiLvlLbl val="0"/>
      </c:catAx>
      <c:valAx>
        <c:axId val="3365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9889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пневмония</c:v>
                </c:pt>
              </c:strCache>
            </c:strRef>
          </c:tx>
          <c:cat>
            <c:numRef>
              <c:f>Лист1!$B$2:$T$2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Лист1!$B$3:$T$3</c:f>
              <c:numCache>
                <c:formatCode>General</c:formatCode>
                <c:ptCount val="19"/>
                <c:pt idx="0">
                  <c:v>345.1</c:v>
                </c:pt>
                <c:pt idx="1">
                  <c:v>342.7</c:v>
                </c:pt>
                <c:pt idx="2">
                  <c:v>294.8</c:v>
                </c:pt>
                <c:pt idx="3">
                  <c:v>338</c:v>
                </c:pt>
                <c:pt idx="4">
                  <c:v>383.2</c:v>
                </c:pt>
                <c:pt idx="5">
                  <c:v>390.3</c:v>
                </c:pt>
                <c:pt idx="6">
                  <c:v>397.4</c:v>
                </c:pt>
                <c:pt idx="7">
                  <c:v>371</c:v>
                </c:pt>
                <c:pt idx="8">
                  <c:v>337.8</c:v>
                </c:pt>
                <c:pt idx="9">
                  <c:v>323.2</c:v>
                </c:pt>
                <c:pt idx="10">
                  <c:v>366.9</c:v>
                </c:pt>
                <c:pt idx="11">
                  <c:v>367.2</c:v>
                </c:pt>
                <c:pt idx="12">
                  <c:v>383.1</c:v>
                </c:pt>
                <c:pt idx="13">
                  <c:v>421.2</c:v>
                </c:pt>
                <c:pt idx="14">
                  <c:v>424.9</c:v>
                </c:pt>
                <c:pt idx="15">
                  <c:v>479.7</c:v>
                </c:pt>
                <c:pt idx="16">
                  <c:v>418.1</c:v>
                </c:pt>
                <c:pt idx="17">
                  <c:v>440.5</c:v>
                </c:pt>
                <c:pt idx="18">
                  <c:v>529.79999999999995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Лист1!$A$4</c:f>
              <c:strCache>
                <c:ptCount val="1"/>
                <c:pt idx="0">
                  <c:v>БА</c:v>
                </c:pt>
              </c:strCache>
            </c:strRef>
          </c:tx>
          <c:cat>
            <c:numRef>
              <c:f>Лист1!$B$2:$T$2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Лист1!$B$4:$T$4</c:f>
              <c:numCache>
                <c:formatCode>General</c:formatCode>
                <c:ptCount val="19"/>
                <c:pt idx="0">
                  <c:v>37.5</c:v>
                </c:pt>
                <c:pt idx="1">
                  <c:v>35.299999999999997</c:v>
                </c:pt>
                <c:pt idx="2">
                  <c:v>44.3</c:v>
                </c:pt>
                <c:pt idx="3">
                  <c:v>48.5</c:v>
                </c:pt>
                <c:pt idx="4">
                  <c:v>49.4</c:v>
                </c:pt>
                <c:pt idx="5">
                  <c:v>55.3</c:v>
                </c:pt>
                <c:pt idx="6">
                  <c:v>58.4</c:v>
                </c:pt>
                <c:pt idx="7">
                  <c:v>63.9</c:v>
                </c:pt>
                <c:pt idx="8">
                  <c:v>63.7</c:v>
                </c:pt>
                <c:pt idx="9">
                  <c:v>63.6</c:v>
                </c:pt>
                <c:pt idx="10">
                  <c:v>73.5</c:v>
                </c:pt>
                <c:pt idx="11">
                  <c:v>106.8</c:v>
                </c:pt>
                <c:pt idx="12">
                  <c:v>114</c:v>
                </c:pt>
                <c:pt idx="13">
                  <c:v>114.8</c:v>
                </c:pt>
                <c:pt idx="14">
                  <c:v>99.5</c:v>
                </c:pt>
                <c:pt idx="15">
                  <c:v>103</c:v>
                </c:pt>
                <c:pt idx="16">
                  <c:v>70.5</c:v>
                </c:pt>
                <c:pt idx="17">
                  <c:v>72.900000000000006</c:v>
                </c:pt>
                <c:pt idx="18">
                  <c:v>73.900000000000006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119744"/>
        <c:axId val="50596096"/>
      </c:lineChart>
      <c:catAx>
        <c:axId val="16911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596096"/>
        <c:crosses val="autoZero"/>
        <c:auto val="1"/>
        <c:lblAlgn val="ctr"/>
        <c:lblOffset val="100"/>
        <c:noMultiLvlLbl val="0"/>
      </c:catAx>
      <c:valAx>
        <c:axId val="50596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91197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Лист1!$A$10</c:f>
              <c:strCache>
                <c:ptCount val="1"/>
                <c:pt idx="0">
                  <c:v>БА</c:v>
                </c:pt>
              </c:strCache>
            </c:strRef>
          </c:tx>
          <c:cat>
            <c:numRef>
              <c:f>Лист1!$B$9:$T$9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Лист1!$B$10:$T$10</c:f>
              <c:numCache>
                <c:formatCode>0.0</c:formatCode>
                <c:ptCount val="19"/>
                <c:pt idx="0">
                  <c:v>314.8</c:v>
                </c:pt>
                <c:pt idx="1">
                  <c:v>341.5</c:v>
                </c:pt>
                <c:pt idx="2">
                  <c:v>356.5</c:v>
                </c:pt>
                <c:pt idx="3">
                  <c:v>382.6</c:v>
                </c:pt>
                <c:pt idx="4">
                  <c:v>409.6</c:v>
                </c:pt>
                <c:pt idx="5">
                  <c:v>448.3</c:v>
                </c:pt>
                <c:pt idx="6">
                  <c:v>512.9</c:v>
                </c:pt>
                <c:pt idx="7">
                  <c:v>573.6</c:v>
                </c:pt>
                <c:pt idx="8">
                  <c:v>603.9</c:v>
                </c:pt>
                <c:pt idx="9">
                  <c:v>628.20000000000005</c:v>
                </c:pt>
                <c:pt idx="10">
                  <c:v>678.6</c:v>
                </c:pt>
                <c:pt idx="11">
                  <c:v>756.5</c:v>
                </c:pt>
                <c:pt idx="12">
                  <c:v>807.8</c:v>
                </c:pt>
                <c:pt idx="13">
                  <c:v>848.5</c:v>
                </c:pt>
                <c:pt idx="14">
                  <c:v>778.4</c:v>
                </c:pt>
                <c:pt idx="15">
                  <c:v>846</c:v>
                </c:pt>
                <c:pt idx="16">
                  <c:v>884.6</c:v>
                </c:pt>
                <c:pt idx="17">
                  <c:v>930.1</c:v>
                </c:pt>
                <c:pt idx="18">
                  <c:v>931.1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Лист1!$A$11</c:f>
              <c:strCache>
                <c:ptCount val="1"/>
                <c:pt idx="0">
                  <c:v>ХОБЛ</c:v>
                </c:pt>
              </c:strCache>
            </c:strRef>
          </c:tx>
          <c:cat>
            <c:numRef>
              <c:f>Лист1!$B$9:$T$9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Лист1!$B$11:$T$11</c:f>
              <c:numCache>
                <c:formatCode>General</c:formatCode>
                <c:ptCount val="19"/>
                <c:pt idx="0">
                  <c:v>1498</c:v>
                </c:pt>
                <c:pt idx="1">
                  <c:v>1433</c:v>
                </c:pt>
                <c:pt idx="2">
                  <c:v>1437.8</c:v>
                </c:pt>
                <c:pt idx="3">
                  <c:v>1422.9</c:v>
                </c:pt>
                <c:pt idx="4">
                  <c:v>1389.4</c:v>
                </c:pt>
                <c:pt idx="5">
                  <c:v>1326.4</c:v>
                </c:pt>
                <c:pt idx="6">
                  <c:v>1425.5</c:v>
                </c:pt>
                <c:pt idx="7">
                  <c:v>1430.1</c:v>
                </c:pt>
                <c:pt idx="8">
                  <c:v>1436.7</c:v>
                </c:pt>
                <c:pt idx="9">
                  <c:v>1534.4</c:v>
                </c:pt>
                <c:pt idx="10">
                  <c:v>1596.7</c:v>
                </c:pt>
                <c:pt idx="11">
                  <c:v>1762.4</c:v>
                </c:pt>
                <c:pt idx="12">
                  <c:v>1894</c:v>
                </c:pt>
                <c:pt idx="13">
                  <c:v>2185.3000000000002</c:v>
                </c:pt>
                <c:pt idx="14">
                  <c:v>2035.3</c:v>
                </c:pt>
                <c:pt idx="15">
                  <c:v>2046</c:v>
                </c:pt>
                <c:pt idx="16">
                  <c:v>2111.5</c:v>
                </c:pt>
                <c:pt idx="17">
                  <c:v>3414.3</c:v>
                </c:pt>
                <c:pt idx="18">
                  <c:v>2261.4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575488"/>
        <c:axId val="33625152"/>
      </c:lineChart>
      <c:catAx>
        <c:axId val="12057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625152"/>
        <c:crosses val="autoZero"/>
        <c:auto val="1"/>
        <c:lblAlgn val="ctr"/>
        <c:lblOffset val="100"/>
        <c:noMultiLvlLbl val="0"/>
      </c:catAx>
      <c:valAx>
        <c:axId val="3362515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205754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745704583548688E-2"/>
          <c:y val="2.6644791791857619E-2"/>
          <c:w val="0.95123645681880764"/>
          <c:h val="0.913234072498505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Лист1!$A$17</c:f>
              <c:strCache>
                <c:ptCount val="1"/>
                <c:pt idx="0">
                  <c:v>пневмония</c:v>
                </c:pt>
              </c:strCache>
            </c:strRef>
          </c:tx>
          <c:cat>
            <c:numRef>
              <c:f>Лист1!$B$16:$T$16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Лист1!$B$17:$T$17</c:f>
              <c:numCache>
                <c:formatCode>General</c:formatCode>
                <c:ptCount val="19"/>
                <c:pt idx="0">
                  <c:v>8.77</c:v>
                </c:pt>
                <c:pt idx="1">
                  <c:v>8.98</c:v>
                </c:pt>
                <c:pt idx="2">
                  <c:v>9.2100000000000009</c:v>
                </c:pt>
                <c:pt idx="3">
                  <c:v>9.67</c:v>
                </c:pt>
                <c:pt idx="4" formatCode="0.0">
                  <c:v>13</c:v>
                </c:pt>
                <c:pt idx="5" formatCode="0.0">
                  <c:v>18.608668943585336</c:v>
                </c:pt>
                <c:pt idx="6">
                  <c:v>22.4</c:v>
                </c:pt>
                <c:pt idx="7">
                  <c:v>21.8</c:v>
                </c:pt>
                <c:pt idx="8">
                  <c:v>21.1</c:v>
                </c:pt>
                <c:pt idx="9">
                  <c:v>23.8</c:v>
                </c:pt>
                <c:pt idx="10">
                  <c:v>23.4</c:v>
                </c:pt>
                <c:pt idx="11">
                  <c:v>24.6</c:v>
                </c:pt>
                <c:pt idx="12" formatCode="0.0">
                  <c:v>19</c:v>
                </c:pt>
                <c:pt idx="13">
                  <c:v>19.2</c:v>
                </c:pt>
                <c:pt idx="14" formatCode="0.0">
                  <c:v>24</c:v>
                </c:pt>
                <c:pt idx="15">
                  <c:v>22.8</c:v>
                </c:pt>
                <c:pt idx="16">
                  <c:v>22.5</c:v>
                </c:pt>
                <c:pt idx="17">
                  <c:v>24.7</c:v>
                </c:pt>
                <c:pt idx="18">
                  <c:v>23.7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Лист1!$A$18</c:f>
              <c:strCache>
                <c:ptCount val="1"/>
                <c:pt idx="0">
                  <c:v>бронхиальная астма</c:v>
                </c:pt>
              </c:strCache>
            </c:strRef>
          </c:tx>
          <c:cat>
            <c:numRef>
              <c:f>Лист1!$B$16:$T$16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Лист1!$B$18:$T$18</c:f>
              <c:numCache>
                <c:formatCode>0.0</c:formatCode>
                <c:ptCount val="19"/>
                <c:pt idx="0" formatCode="General">
                  <c:v>11.8</c:v>
                </c:pt>
                <c:pt idx="1">
                  <c:v>11</c:v>
                </c:pt>
                <c:pt idx="2" formatCode="General">
                  <c:v>9.16</c:v>
                </c:pt>
                <c:pt idx="3" formatCode="General">
                  <c:v>8.58</c:v>
                </c:pt>
                <c:pt idx="4" formatCode="0.00">
                  <c:v>8.9700000000000006</c:v>
                </c:pt>
                <c:pt idx="5" formatCode="0.00">
                  <c:v>7.903397747346613</c:v>
                </c:pt>
                <c:pt idx="6" formatCode="General">
                  <c:v>7.73</c:v>
                </c:pt>
                <c:pt idx="7" formatCode="General">
                  <c:v>6.63</c:v>
                </c:pt>
                <c:pt idx="8" formatCode="General">
                  <c:v>5.74</c:v>
                </c:pt>
                <c:pt idx="9" formatCode="General">
                  <c:v>6.17</c:v>
                </c:pt>
                <c:pt idx="10" formatCode="General">
                  <c:v>5.86</c:v>
                </c:pt>
                <c:pt idx="11" formatCode="General">
                  <c:v>6.22</c:v>
                </c:pt>
                <c:pt idx="12" formatCode="General">
                  <c:v>4.92</c:v>
                </c:pt>
                <c:pt idx="13" formatCode="General">
                  <c:v>5.16</c:v>
                </c:pt>
                <c:pt idx="14" formatCode="General">
                  <c:v>4.75</c:v>
                </c:pt>
                <c:pt idx="15" formatCode="General">
                  <c:v>4.45</c:v>
                </c:pt>
                <c:pt idx="16" formatCode="General">
                  <c:v>3.41</c:v>
                </c:pt>
                <c:pt idx="17" formatCode="General">
                  <c:v>3.35</c:v>
                </c:pt>
                <c:pt idx="18" formatCode="General">
                  <c:v>2.17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Лист1!$A$19</c:f>
              <c:strCache>
                <c:ptCount val="1"/>
                <c:pt idx="0">
                  <c:v>ХОБЛ</c:v>
                </c:pt>
              </c:strCache>
            </c:strRef>
          </c:tx>
          <c:cat>
            <c:numRef>
              <c:f>Лист1!$B$16:$T$16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Лист1!$B$19:$T$19</c:f>
              <c:numCache>
                <c:formatCode>General</c:formatCode>
                <c:ptCount val="19"/>
                <c:pt idx="2">
                  <c:v>26.4</c:v>
                </c:pt>
                <c:pt idx="4">
                  <c:v>28.3</c:v>
                </c:pt>
                <c:pt idx="5">
                  <c:v>36.1</c:v>
                </c:pt>
                <c:pt idx="6">
                  <c:v>32.278560804805061</c:v>
                </c:pt>
                <c:pt idx="7">
                  <c:v>27.859402528472721</c:v>
                </c:pt>
                <c:pt idx="8">
                  <c:v>25.979186899264509</c:v>
                </c:pt>
                <c:pt idx="9">
                  <c:v>25.216499006967911</c:v>
                </c:pt>
                <c:pt idx="10">
                  <c:v>24.053697825089571</c:v>
                </c:pt>
                <c:pt idx="11">
                  <c:v>23.74486540525832</c:v>
                </c:pt>
                <c:pt idx="12">
                  <c:v>22.360872036785629</c:v>
                </c:pt>
                <c:pt idx="13">
                  <c:v>20.070864773811323</c:v>
                </c:pt>
                <c:pt idx="14">
                  <c:v>20.447755387485628</c:v>
                </c:pt>
                <c:pt idx="15">
                  <c:v>23.346765452723197</c:v>
                </c:pt>
                <c:pt idx="16">
                  <c:v>21.279438814938803</c:v>
                </c:pt>
                <c:pt idx="17">
                  <c:v>19.99822413661817</c:v>
                </c:pt>
                <c:pt idx="18">
                  <c:v>20.303304153438557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264128"/>
        <c:axId val="50599552"/>
      </c:lineChart>
      <c:catAx>
        <c:axId val="169264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599552"/>
        <c:crosses val="autoZero"/>
        <c:auto val="1"/>
        <c:lblAlgn val="ctr"/>
        <c:lblOffset val="100"/>
        <c:noMultiLvlLbl val="0"/>
      </c:catAx>
      <c:valAx>
        <c:axId val="50599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9264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7843138202035516"/>
          <c:y val="8.1511308947458741E-2"/>
          <c:w val="0.23293015751872981"/>
          <c:h val="0.1650088550158392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Лист1!$A$24</c:f>
              <c:strCache>
                <c:ptCount val="1"/>
                <c:pt idx="0">
                  <c:v>пневмония</c:v>
                </c:pt>
              </c:strCache>
            </c:strRef>
          </c:tx>
          <c:cat>
            <c:numRef>
              <c:f>Лист1!$B$23:$T$23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Лист1!$B$24:$T$24</c:f>
              <c:numCache>
                <c:formatCode>0.0</c:formatCode>
                <c:ptCount val="19"/>
                <c:pt idx="0" formatCode="General">
                  <c:v>1.4</c:v>
                </c:pt>
                <c:pt idx="1">
                  <c:v>1.3</c:v>
                </c:pt>
                <c:pt idx="2">
                  <c:v>1.7</c:v>
                </c:pt>
                <c:pt idx="3">
                  <c:v>1.4</c:v>
                </c:pt>
                <c:pt idx="4">
                  <c:v>1.4</c:v>
                </c:pt>
                <c:pt idx="5">
                  <c:v>1.9</c:v>
                </c:pt>
                <c:pt idx="6">
                  <c:v>2.1</c:v>
                </c:pt>
                <c:pt idx="7">
                  <c:v>1.8</c:v>
                </c:pt>
                <c:pt idx="8">
                  <c:v>2.2000000000000002</c:v>
                </c:pt>
                <c:pt idx="9">
                  <c:v>2.6</c:v>
                </c:pt>
                <c:pt idx="10">
                  <c:v>2.2999999999999998</c:v>
                </c:pt>
                <c:pt idx="11" formatCode="General">
                  <c:v>2.7</c:v>
                </c:pt>
                <c:pt idx="12" formatCode="General">
                  <c:v>2.4</c:v>
                </c:pt>
                <c:pt idx="13" formatCode="General">
                  <c:v>2.2999999999999998</c:v>
                </c:pt>
                <c:pt idx="14" formatCode="General">
                  <c:v>2.8</c:v>
                </c:pt>
                <c:pt idx="15" formatCode="General">
                  <c:v>2.8</c:v>
                </c:pt>
                <c:pt idx="16" formatCode="General">
                  <c:v>3.3</c:v>
                </c:pt>
                <c:pt idx="17" formatCode="General">
                  <c:v>2.2000000000000002</c:v>
                </c:pt>
                <c:pt idx="18">
                  <c:v>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Лист1!$A$25</c:f>
              <c:strCache>
                <c:ptCount val="1"/>
                <c:pt idx="0">
                  <c:v>бронхиальная астма</c:v>
                </c:pt>
              </c:strCache>
            </c:strRef>
          </c:tx>
          <c:cat>
            <c:numRef>
              <c:f>Лист1!$B$23:$T$23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Лист1!$B$25:$T$25</c:f>
              <c:numCache>
                <c:formatCode>General</c:formatCode>
                <c:ptCount val="19"/>
                <c:pt idx="0">
                  <c:v>0.59</c:v>
                </c:pt>
                <c:pt idx="1">
                  <c:v>0.71</c:v>
                </c:pt>
                <c:pt idx="2">
                  <c:v>0.33</c:v>
                </c:pt>
                <c:pt idx="3">
                  <c:v>0.38</c:v>
                </c:pt>
                <c:pt idx="4">
                  <c:v>0.28000000000000003</c:v>
                </c:pt>
                <c:pt idx="5">
                  <c:v>0.33</c:v>
                </c:pt>
                <c:pt idx="6">
                  <c:v>0.22</c:v>
                </c:pt>
                <c:pt idx="7">
                  <c:v>0.21</c:v>
                </c:pt>
                <c:pt idx="8">
                  <c:v>0.17</c:v>
                </c:pt>
                <c:pt idx="9">
                  <c:v>0.22</c:v>
                </c:pt>
                <c:pt idx="10">
                  <c:v>0.23</c:v>
                </c:pt>
                <c:pt idx="11">
                  <c:v>0.22</c:v>
                </c:pt>
                <c:pt idx="12">
                  <c:v>0.17</c:v>
                </c:pt>
                <c:pt idx="13">
                  <c:v>0.25</c:v>
                </c:pt>
                <c:pt idx="14">
                  <c:v>0.27</c:v>
                </c:pt>
                <c:pt idx="15">
                  <c:v>0.23</c:v>
                </c:pt>
                <c:pt idx="16">
                  <c:v>0.15</c:v>
                </c:pt>
                <c:pt idx="17">
                  <c:v>0.16</c:v>
                </c:pt>
                <c:pt idx="18">
                  <c:v>0.22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Лист1!$A$26</c:f>
              <c:strCache>
                <c:ptCount val="1"/>
                <c:pt idx="0">
                  <c:v>ХОБЛ</c:v>
                </c:pt>
              </c:strCache>
            </c:strRef>
          </c:tx>
          <c:cat>
            <c:numRef>
              <c:f>Лист1!$B$23:$T$23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Лист1!$B$26:$T$26</c:f>
              <c:numCache>
                <c:formatCode>General</c:formatCode>
                <c:ptCount val="19"/>
                <c:pt idx="0">
                  <c:v>3.77</c:v>
                </c:pt>
                <c:pt idx="1">
                  <c:v>3.22</c:v>
                </c:pt>
                <c:pt idx="2">
                  <c:v>2.74</c:v>
                </c:pt>
                <c:pt idx="3">
                  <c:v>2.4500000000000002</c:v>
                </c:pt>
                <c:pt idx="4">
                  <c:v>1.1100000000000001</c:v>
                </c:pt>
                <c:pt idx="5">
                  <c:v>0.56000000000000005</c:v>
                </c:pt>
                <c:pt idx="6">
                  <c:v>0.52</c:v>
                </c:pt>
                <c:pt idx="7">
                  <c:v>0.42</c:v>
                </c:pt>
                <c:pt idx="8">
                  <c:v>0.69</c:v>
                </c:pt>
                <c:pt idx="9">
                  <c:v>0.82</c:v>
                </c:pt>
                <c:pt idx="10">
                  <c:v>0.84</c:v>
                </c:pt>
                <c:pt idx="11">
                  <c:v>0.86</c:v>
                </c:pt>
                <c:pt idx="12">
                  <c:v>0.76</c:v>
                </c:pt>
                <c:pt idx="13">
                  <c:v>0.97</c:v>
                </c:pt>
                <c:pt idx="14">
                  <c:v>1.18</c:v>
                </c:pt>
                <c:pt idx="15">
                  <c:v>1.37</c:v>
                </c:pt>
                <c:pt idx="16">
                  <c:v>1.1499999999999999</c:v>
                </c:pt>
                <c:pt idx="17">
                  <c:v>1.51</c:v>
                </c:pt>
                <c:pt idx="18">
                  <c:v>1.44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864192"/>
        <c:axId val="31739264"/>
      </c:lineChart>
      <c:catAx>
        <c:axId val="33864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739264"/>
        <c:crosses val="autoZero"/>
        <c:auto val="1"/>
        <c:lblAlgn val="ctr"/>
        <c:lblOffset val="100"/>
        <c:noMultiLvlLbl val="0"/>
      </c:catAx>
      <c:valAx>
        <c:axId val="31739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864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Лист1!$A$32</c:f>
              <c:strCache>
                <c:ptCount val="1"/>
                <c:pt idx="0">
                  <c:v>ХБ</c:v>
                </c:pt>
              </c:strCache>
            </c:strRef>
          </c:tx>
          <c:cat>
            <c:numRef>
              <c:f>Лист1!$B$31:$T$31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Лист1!$B$32:$T$32</c:f>
              <c:numCache>
                <c:formatCode>0.0</c:formatCode>
                <c:ptCount val="19"/>
                <c:pt idx="0">
                  <c:v>26</c:v>
                </c:pt>
                <c:pt idx="1">
                  <c:v>20.9</c:v>
                </c:pt>
                <c:pt idx="2">
                  <c:v>21.6</c:v>
                </c:pt>
                <c:pt idx="3">
                  <c:v>19.100000000000001</c:v>
                </c:pt>
                <c:pt idx="4">
                  <c:v>17.5</c:v>
                </c:pt>
                <c:pt idx="5">
                  <c:v>17</c:v>
                </c:pt>
                <c:pt idx="6">
                  <c:v>16</c:v>
                </c:pt>
                <c:pt idx="7">
                  <c:v>16.5</c:v>
                </c:pt>
                <c:pt idx="8" formatCode="General">
                  <c:v>16.600000000000001</c:v>
                </c:pt>
                <c:pt idx="9" formatCode="General">
                  <c:v>15.9</c:v>
                </c:pt>
                <c:pt idx="10" formatCode="General">
                  <c:v>13.7</c:v>
                </c:pt>
                <c:pt idx="11" formatCode="General">
                  <c:v>13.1</c:v>
                </c:pt>
                <c:pt idx="12" formatCode="General">
                  <c:v>13.5</c:v>
                </c:pt>
                <c:pt idx="13" formatCode="General">
                  <c:v>12.8</c:v>
                </c:pt>
                <c:pt idx="14" formatCode="General">
                  <c:v>12.6</c:v>
                </c:pt>
                <c:pt idx="15" formatCode="General">
                  <c:v>12.3</c:v>
                </c:pt>
                <c:pt idx="16" formatCode="General">
                  <c:v>11.9</c:v>
                </c:pt>
                <c:pt idx="17" formatCode="General">
                  <c:v>11.4</c:v>
                </c:pt>
                <c:pt idx="18" formatCode="General">
                  <c:v>11.9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Лист1!$A$33</c:f>
              <c:strCache>
                <c:ptCount val="1"/>
                <c:pt idx="0">
                  <c:v>БА</c:v>
                </c:pt>
              </c:strCache>
            </c:strRef>
          </c:tx>
          <c:cat>
            <c:numRef>
              <c:f>Лист1!$B$31:$T$31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Лист1!$B$33:$T$33</c:f>
              <c:numCache>
                <c:formatCode>General</c:formatCode>
                <c:ptCount val="19"/>
                <c:pt idx="0">
                  <c:v>20.9</c:v>
                </c:pt>
                <c:pt idx="1">
                  <c:v>20.9</c:v>
                </c:pt>
                <c:pt idx="2">
                  <c:v>18.8</c:v>
                </c:pt>
                <c:pt idx="3">
                  <c:v>17.899999999999999</c:v>
                </c:pt>
                <c:pt idx="4">
                  <c:v>16.2</c:v>
                </c:pt>
                <c:pt idx="5">
                  <c:v>15.8</c:v>
                </c:pt>
                <c:pt idx="6">
                  <c:v>15.3</c:v>
                </c:pt>
                <c:pt idx="7">
                  <c:v>14.6</c:v>
                </c:pt>
                <c:pt idx="8">
                  <c:v>14.3</c:v>
                </c:pt>
                <c:pt idx="9">
                  <c:v>13.5</c:v>
                </c:pt>
                <c:pt idx="10">
                  <c:v>12.8</c:v>
                </c:pt>
                <c:pt idx="11" formatCode="0.0">
                  <c:v>12</c:v>
                </c:pt>
                <c:pt idx="12">
                  <c:v>11.5</c:v>
                </c:pt>
                <c:pt idx="13">
                  <c:v>11.3</c:v>
                </c:pt>
                <c:pt idx="14">
                  <c:v>10.9</c:v>
                </c:pt>
                <c:pt idx="15">
                  <c:v>10.6</c:v>
                </c:pt>
                <c:pt idx="16">
                  <c:v>10.3</c:v>
                </c:pt>
                <c:pt idx="17">
                  <c:v>10.7</c:v>
                </c:pt>
                <c:pt idx="18">
                  <c:v>10.7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Лист1!$A$34</c:f>
              <c:strCache>
                <c:ptCount val="1"/>
                <c:pt idx="0">
                  <c:v>пнев.</c:v>
                </c:pt>
              </c:strCache>
            </c:strRef>
          </c:tx>
          <c:cat>
            <c:numRef>
              <c:f>Лист1!$B$31:$T$31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Лист1!$B$34:$T$34</c:f>
              <c:numCache>
                <c:formatCode>0.0</c:formatCode>
                <c:ptCount val="19"/>
                <c:pt idx="0">
                  <c:v>20.3</c:v>
                </c:pt>
                <c:pt idx="1">
                  <c:v>20.399999999999999</c:v>
                </c:pt>
                <c:pt idx="2">
                  <c:v>21.2</c:v>
                </c:pt>
                <c:pt idx="3">
                  <c:v>19.7</c:v>
                </c:pt>
                <c:pt idx="4">
                  <c:v>18.600000000000001</c:v>
                </c:pt>
                <c:pt idx="5">
                  <c:v>17.8</c:v>
                </c:pt>
                <c:pt idx="6">
                  <c:v>17.399999999999999</c:v>
                </c:pt>
                <c:pt idx="7">
                  <c:v>17.100000000000001</c:v>
                </c:pt>
                <c:pt idx="8">
                  <c:v>17</c:v>
                </c:pt>
                <c:pt idx="9" formatCode="General">
                  <c:v>16.3</c:v>
                </c:pt>
                <c:pt idx="10" formatCode="General">
                  <c:v>15.3</c:v>
                </c:pt>
                <c:pt idx="11">
                  <c:v>14.9</c:v>
                </c:pt>
                <c:pt idx="12">
                  <c:v>14.3</c:v>
                </c:pt>
                <c:pt idx="13">
                  <c:v>14.3</c:v>
                </c:pt>
                <c:pt idx="14">
                  <c:v>14</c:v>
                </c:pt>
                <c:pt idx="15">
                  <c:v>13.3</c:v>
                </c:pt>
                <c:pt idx="16" formatCode="General">
                  <c:v>13.2</c:v>
                </c:pt>
                <c:pt idx="17" formatCode="General">
                  <c:v>12.1</c:v>
                </c:pt>
                <c:pt idx="18" formatCode="General">
                  <c:v>12.2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934848"/>
        <c:axId val="31738688"/>
      </c:lineChart>
      <c:catAx>
        <c:axId val="3393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738688"/>
        <c:crosses val="autoZero"/>
        <c:auto val="1"/>
        <c:lblAlgn val="ctr"/>
        <c:lblOffset val="100"/>
        <c:noMultiLvlLbl val="0"/>
      </c:catAx>
      <c:valAx>
        <c:axId val="3173868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33934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Лист1!$A$54:$A$98</c:f>
              <c:strCache>
                <c:ptCount val="45"/>
                <c:pt idx="0">
                  <c:v>32 Нурлатский район</c:v>
                </c:pt>
                <c:pt idx="1">
                  <c:v>17 Дрожжановский район</c:v>
                </c:pt>
                <c:pt idx="2">
                  <c:v>03 Аксубаевский район</c:v>
                </c:pt>
                <c:pt idx="3">
                  <c:v>22 Камско-Устьинский район</c:v>
                </c:pt>
                <c:pt idx="4">
                  <c:v>23 Кукморский район</c:v>
                </c:pt>
                <c:pt idx="5">
                  <c:v>27 Менделеевский район</c:v>
                </c:pt>
                <c:pt idx="6">
                  <c:v>02 Азнакаевский район</c:v>
                </c:pt>
                <c:pt idx="7">
                  <c:v>08 Апастовский район</c:v>
                </c:pt>
                <c:pt idx="8">
                  <c:v>10 Атнинский район</c:v>
                </c:pt>
                <c:pt idx="9">
                  <c:v>14 Буинский район</c:v>
                </c:pt>
                <c:pt idx="10">
                  <c:v>38 Тетюшский район</c:v>
                </c:pt>
                <c:pt idx="11">
                  <c:v>25 Лениногорский район</c:v>
                </c:pt>
                <c:pt idx="12">
                  <c:v>34 Рыбнослободский район</c:v>
                </c:pt>
                <c:pt idx="13">
                  <c:v>44 г. Набережные Челны</c:v>
                </c:pt>
                <c:pt idx="14">
                  <c:v>42 Чистопольский район</c:v>
                </c:pt>
                <c:pt idx="15">
                  <c:v>13 Бугульминский район</c:v>
                </c:pt>
                <c:pt idx="16">
                  <c:v>43 Ютазинский район</c:v>
                </c:pt>
                <c:pt idx="17">
                  <c:v>07 Альметьевский район</c:v>
                </c:pt>
                <c:pt idx="18">
                  <c:v>09 Арский район</c:v>
                </c:pt>
                <c:pt idx="19">
                  <c:v>24 Лаишевский район</c:v>
                </c:pt>
                <c:pt idx="20">
                  <c:v>04 Актанышский район</c:v>
                </c:pt>
                <c:pt idx="21">
                  <c:v>06 Алькеевский район</c:v>
                </c:pt>
                <c:pt idx="22">
                  <c:v>19 Заинский район</c:v>
                </c:pt>
                <c:pt idx="23">
                  <c:v>39 Тукаевский район</c:v>
                </c:pt>
                <c:pt idx="24">
                  <c:v>15 Верхнеуслонский район</c:v>
                </c:pt>
                <c:pt idx="25">
                  <c:v>41 Черемшанский район</c:v>
                </c:pt>
                <c:pt idx="26">
                  <c:v>01 Агрызский район</c:v>
                </c:pt>
                <c:pt idx="27">
                  <c:v>30 Нижнекамский район</c:v>
                </c:pt>
                <c:pt idx="28">
                  <c:v>36 Сармановский район</c:v>
                </c:pt>
                <c:pt idx="29">
                  <c:v>18 Елабужский район</c:v>
                </c:pt>
                <c:pt idx="30">
                  <c:v>05 Алексеевский район</c:v>
                </c:pt>
                <c:pt idx="31">
                  <c:v>45 г. Казань</c:v>
                </c:pt>
                <c:pt idx="32">
                  <c:v>20 Зеленодольский район</c:v>
                </c:pt>
                <c:pt idx="33">
                  <c:v>31 Новошешминский район</c:v>
                </c:pt>
                <c:pt idx="34">
                  <c:v>37 Спасский район</c:v>
                </c:pt>
                <c:pt idx="35">
                  <c:v>29 Муслюмовский район</c:v>
                </c:pt>
                <c:pt idx="36">
                  <c:v>26 Мамадышский район</c:v>
                </c:pt>
                <c:pt idx="37">
                  <c:v>21 Кайбицкий район</c:v>
                </c:pt>
                <c:pt idx="38">
                  <c:v>40 Тюлячинский район</c:v>
                </c:pt>
                <c:pt idx="39">
                  <c:v>16 Высокогорский район</c:v>
                </c:pt>
                <c:pt idx="40">
                  <c:v>33 Пестречинский район</c:v>
                </c:pt>
                <c:pt idx="41">
                  <c:v>11 Бавлинский район</c:v>
                </c:pt>
                <c:pt idx="42">
                  <c:v>12 Балтасинский район</c:v>
                </c:pt>
                <c:pt idx="43">
                  <c:v>28 Мензелинский район</c:v>
                </c:pt>
                <c:pt idx="44">
                  <c:v>35 Сабинский район</c:v>
                </c:pt>
              </c:strCache>
            </c:strRef>
          </c:cat>
          <c:val>
            <c:numRef>
              <c:f>Лист1!$B$54:$B$98</c:f>
              <c:numCache>
                <c:formatCode>0.0</c:formatCode>
                <c:ptCount val="45"/>
                <c:pt idx="0">
                  <c:v>73.766094420600865</c:v>
                </c:pt>
                <c:pt idx="1">
                  <c:v>119.14690813773382</c:v>
                </c:pt>
                <c:pt idx="2">
                  <c:v>196.85039370078741</c:v>
                </c:pt>
                <c:pt idx="3">
                  <c:v>229.73218064204099</c:v>
                </c:pt>
                <c:pt idx="4">
                  <c:v>234.2963364572845</c:v>
                </c:pt>
                <c:pt idx="5">
                  <c:v>263.46122180141612</c:v>
                </c:pt>
                <c:pt idx="6">
                  <c:v>269.44466201926843</c:v>
                </c:pt>
                <c:pt idx="7">
                  <c:v>309.36533233336456</c:v>
                </c:pt>
                <c:pt idx="8">
                  <c:v>311.64205683757513</c:v>
                </c:pt>
                <c:pt idx="9">
                  <c:v>330.33299339334013</c:v>
                </c:pt>
                <c:pt idx="10">
                  <c:v>340.45695065425161</c:v>
                </c:pt>
                <c:pt idx="11">
                  <c:v>375.90059517594239</c:v>
                </c:pt>
                <c:pt idx="12">
                  <c:v>380.74318140215996</c:v>
                </c:pt>
                <c:pt idx="13">
                  <c:v>393.89358485745311</c:v>
                </c:pt>
                <c:pt idx="14">
                  <c:v>402.9987109047446</c:v>
                </c:pt>
                <c:pt idx="15">
                  <c:v>410.06236930959255</c:v>
                </c:pt>
                <c:pt idx="16">
                  <c:v>420.03080225883235</c:v>
                </c:pt>
                <c:pt idx="17">
                  <c:v>423.2751036822923</c:v>
                </c:pt>
                <c:pt idx="18">
                  <c:v>438.15626930203825</c:v>
                </c:pt>
                <c:pt idx="19">
                  <c:v>454.5330829318745</c:v>
                </c:pt>
                <c:pt idx="20">
                  <c:v>463.09422549853514</c:v>
                </c:pt>
                <c:pt idx="21">
                  <c:v>501.15265109752426</c:v>
                </c:pt>
                <c:pt idx="22">
                  <c:v>505.81163713211731</c:v>
                </c:pt>
                <c:pt idx="23">
                  <c:v>507.57287877965359</c:v>
                </c:pt>
                <c:pt idx="24">
                  <c:v>516.23746923584849</c:v>
                </c:pt>
                <c:pt idx="25">
                  <c:v>543.93512337437573</c:v>
                </c:pt>
                <c:pt idx="26">
                  <c:v>549.37508583985709</c:v>
                </c:pt>
                <c:pt idx="27">
                  <c:v>551.12368402730704</c:v>
                </c:pt>
                <c:pt idx="28">
                  <c:v>563.71013861278288</c:v>
                </c:pt>
                <c:pt idx="29">
                  <c:v>582.21167812530257</c:v>
                </c:pt>
                <c:pt idx="30">
                  <c:v>589.97050147492621</c:v>
                </c:pt>
                <c:pt idx="31">
                  <c:v>615.34063314813989</c:v>
                </c:pt>
                <c:pt idx="32">
                  <c:v>617.85371183152188</c:v>
                </c:pt>
                <c:pt idx="33">
                  <c:v>637.4901511353055</c:v>
                </c:pt>
                <c:pt idx="34">
                  <c:v>655.52762580708759</c:v>
                </c:pt>
                <c:pt idx="35">
                  <c:v>715.74642126789365</c:v>
                </c:pt>
                <c:pt idx="36">
                  <c:v>729.45043564401021</c:v>
                </c:pt>
                <c:pt idx="37">
                  <c:v>733.54615227874751</c:v>
                </c:pt>
                <c:pt idx="38">
                  <c:v>768.74250652373223</c:v>
                </c:pt>
                <c:pt idx="39">
                  <c:v>777.45160994404182</c:v>
                </c:pt>
                <c:pt idx="40">
                  <c:v>834.64459191352535</c:v>
                </c:pt>
                <c:pt idx="41">
                  <c:v>901.10011609265302</c:v>
                </c:pt>
                <c:pt idx="42">
                  <c:v>1149.7641509433961</c:v>
                </c:pt>
                <c:pt idx="43">
                  <c:v>1182.397696894921</c:v>
                </c:pt>
                <c:pt idx="44">
                  <c:v>1735.9436782717717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9842048"/>
        <c:axId val="31752192"/>
        <c:axId val="0"/>
      </c:bar3DChart>
      <c:catAx>
        <c:axId val="59842048"/>
        <c:scaling>
          <c:orientation val="minMax"/>
        </c:scaling>
        <c:delete val="0"/>
        <c:axPos val="l"/>
        <c:majorTickMark val="out"/>
        <c:minorTickMark val="none"/>
        <c:tickLblPos val="nextTo"/>
        <c:crossAx val="31752192"/>
        <c:crosses val="autoZero"/>
        <c:auto val="1"/>
        <c:lblAlgn val="ctr"/>
        <c:lblOffset val="100"/>
        <c:noMultiLvlLbl val="0"/>
      </c:catAx>
      <c:valAx>
        <c:axId val="31752192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59842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Лист1!$A$103:$A$147</c:f>
              <c:strCache>
                <c:ptCount val="45"/>
                <c:pt idx="0">
                  <c:v>23 Кукморский район</c:v>
                </c:pt>
                <c:pt idx="1">
                  <c:v>27 Менделеевский район</c:v>
                </c:pt>
                <c:pt idx="2">
                  <c:v>39 Тукаевский район</c:v>
                </c:pt>
                <c:pt idx="3">
                  <c:v>38 Тетюшский район</c:v>
                </c:pt>
                <c:pt idx="4">
                  <c:v>28 Мензелинский район</c:v>
                </c:pt>
                <c:pt idx="5">
                  <c:v>15 Верхнеуслонский район</c:v>
                </c:pt>
                <c:pt idx="6">
                  <c:v>05 Алексеевский район</c:v>
                </c:pt>
                <c:pt idx="7">
                  <c:v>40 Тюлячинский район</c:v>
                </c:pt>
                <c:pt idx="8">
                  <c:v>42 Чистопольский район</c:v>
                </c:pt>
                <c:pt idx="9">
                  <c:v>31 Новошешминский район</c:v>
                </c:pt>
                <c:pt idx="10">
                  <c:v>07 Альметьевский район</c:v>
                </c:pt>
                <c:pt idx="11">
                  <c:v>35 Сабинский район</c:v>
                </c:pt>
                <c:pt idx="12">
                  <c:v>02 Азнакаевский район</c:v>
                </c:pt>
                <c:pt idx="13">
                  <c:v>12 Балтасинский район</c:v>
                </c:pt>
                <c:pt idx="14">
                  <c:v>33 Пестречинский район</c:v>
                </c:pt>
                <c:pt idx="15">
                  <c:v>26 Мамадышский район</c:v>
                </c:pt>
                <c:pt idx="16">
                  <c:v>44 г. Набережные Челны</c:v>
                </c:pt>
                <c:pt idx="17">
                  <c:v>14 Буинский район</c:v>
                </c:pt>
                <c:pt idx="18">
                  <c:v>17 Дрожжановский район</c:v>
                </c:pt>
                <c:pt idx="19">
                  <c:v>10 Атнинский район</c:v>
                </c:pt>
                <c:pt idx="20">
                  <c:v>32 Нурлатский район</c:v>
                </c:pt>
                <c:pt idx="21">
                  <c:v>41 Черемшанский район</c:v>
                </c:pt>
                <c:pt idx="22">
                  <c:v>22 Камско-Устьинский район</c:v>
                </c:pt>
                <c:pt idx="23">
                  <c:v>36 Сармановский район</c:v>
                </c:pt>
                <c:pt idx="24">
                  <c:v>25 Лениногорский район</c:v>
                </c:pt>
                <c:pt idx="25">
                  <c:v>04 Актанышский район</c:v>
                </c:pt>
                <c:pt idx="26">
                  <c:v>16 Высокогорский район</c:v>
                </c:pt>
                <c:pt idx="27">
                  <c:v>11 Бавлинский район</c:v>
                </c:pt>
                <c:pt idx="28">
                  <c:v>09 Арский район</c:v>
                </c:pt>
                <c:pt idx="29">
                  <c:v>01 Агрызский район</c:v>
                </c:pt>
                <c:pt idx="30">
                  <c:v>29 Муслюмовский район</c:v>
                </c:pt>
                <c:pt idx="31">
                  <c:v>43 Ютазинский район</c:v>
                </c:pt>
                <c:pt idx="32">
                  <c:v>19 Заинский район</c:v>
                </c:pt>
                <c:pt idx="33">
                  <c:v>21 Кайбицкий район</c:v>
                </c:pt>
                <c:pt idx="34">
                  <c:v>03 Аксубаевский район</c:v>
                </c:pt>
                <c:pt idx="35">
                  <c:v>06 Алькеевский район</c:v>
                </c:pt>
                <c:pt idx="36">
                  <c:v>20 Зеленодольский район</c:v>
                </c:pt>
                <c:pt idx="37">
                  <c:v>45 г. Казань</c:v>
                </c:pt>
                <c:pt idx="38">
                  <c:v>13 Бугульминский район</c:v>
                </c:pt>
                <c:pt idx="39">
                  <c:v>30 Нижнекамский район</c:v>
                </c:pt>
                <c:pt idx="40">
                  <c:v>37 Спасский район</c:v>
                </c:pt>
                <c:pt idx="41">
                  <c:v>24 Лаишевский район</c:v>
                </c:pt>
                <c:pt idx="42">
                  <c:v>18 Елабужский район</c:v>
                </c:pt>
                <c:pt idx="43">
                  <c:v>34 Рыбнослободский район</c:v>
                </c:pt>
                <c:pt idx="44">
                  <c:v>08 Апастовский район</c:v>
                </c:pt>
              </c:strCache>
            </c:strRef>
          </c:cat>
          <c:val>
            <c:numRef>
              <c:f>Лист1!$B$103:$B$147</c:f>
              <c:numCache>
                <c:formatCode>0.0</c:formatCode>
                <c:ptCount val="45"/>
                <c:pt idx="0">
                  <c:v>15.490666873208893</c:v>
                </c:pt>
                <c:pt idx="1">
                  <c:v>16.466326362588507</c:v>
                </c:pt>
                <c:pt idx="2">
                  <c:v>19.000054285869389</c:v>
                </c:pt>
                <c:pt idx="3">
                  <c:v>20.509454858689853</c:v>
                </c:pt>
                <c:pt idx="4">
                  <c:v>20.563438206868188</c:v>
                </c:pt>
                <c:pt idx="5">
                  <c:v>24.011045080737137</c:v>
                </c:pt>
                <c:pt idx="6">
                  <c:v>26.816840976133012</c:v>
                </c:pt>
                <c:pt idx="7">
                  <c:v>28.21073418435715</c:v>
                </c:pt>
                <c:pt idx="8">
                  <c:v>32.540268582370679</c:v>
                </c:pt>
                <c:pt idx="9">
                  <c:v>35.814053434567725</c:v>
                </c:pt>
                <c:pt idx="10">
                  <c:v>42.226969963554104</c:v>
                </c:pt>
                <c:pt idx="11">
                  <c:v>45.005947214453336</c:v>
                </c:pt>
                <c:pt idx="12">
                  <c:v>46.996161980104958</c:v>
                </c:pt>
                <c:pt idx="13">
                  <c:v>47.169811320754718</c:v>
                </c:pt>
                <c:pt idx="14">
                  <c:v>47.889443798317032</c:v>
                </c:pt>
                <c:pt idx="15">
                  <c:v>49.530585136321683</c:v>
                </c:pt>
                <c:pt idx="16">
                  <c:v>49.744791797722577</c:v>
                </c:pt>
                <c:pt idx="17">
                  <c:v>50.990998980180024</c:v>
                </c:pt>
                <c:pt idx="18">
                  <c:v>51.630326859684658</c:v>
                </c:pt>
                <c:pt idx="19">
                  <c:v>51.940342806262528</c:v>
                </c:pt>
                <c:pt idx="20">
                  <c:v>53.648068669527895</c:v>
                </c:pt>
                <c:pt idx="21">
                  <c:v>54.393512337437564</c:v>
                </c:pt>
                <c:pt idx="22">
                  <c:v>54.410253309957078</c:v>
                </c:pt>
                <c:pt idx="23">
                  <c:v>54.464747692056314</c:v>
                </c:pt>
                <c:pt idx="24">
                  <c:v>58.009351107398516</c:v>
                </c:pt>
                <c:pt idx="25">
                  <c:v>59.85571622089909</c:v>
                </c:pt>
                <c:pt idx="26">
                  <c:v>61.920924685808636</c:v>
                </c:pt>
                <c:pt idx="27">
                  <c:v>63.57454806788656</c:v>
                </c:pt>
                <c:pt idx="28">
                  <c:v>63.696726374305129</c:v>
                </c:pt>
                <c:pt idx="29">
                  <c:v>65.925010300782859</c:v>
                </c:pt>
                <c:pt idx="30">
                  <c:v>69.715560513106524</c:v>
                </c:pt>
                <c:pt idx="31">
                  <c:v>70.005133709805378</c:v>
                </c:pt>
                <c:pt idx="32">
                  <c:v>74.485960262606312</c:v>
                </c:pt>
                <c:pt idx="33">
                  <c:v>74.71303402839095</c:v>
                </c:pt>
                <c:pt idx="34">
                  <c:v>79.375158750317496</c:v>
                </c:pt>
                <c:pt idx="35">
                  <c:v>80.184424175603894</c:v>
                </c:pt>
                <c:pt idx="36">
                  <c:v>84.766515342739282</c:v>
                </c:pt>
                <c:pt idx="37">
                  <c:v>93.687462757511355</c:v>
                </c:pt>
                <c:pt idx="38">
                  <c:v>101.3840736482878</c:v>
                </c:pt>
                <c:pt idx="39">
                  <c:v>104.06856799451809</c:v>
                </c:pt>
                <c:pt idx="40">
                  <c:v>108.43314111094681</c:v>
                </c:pt>
                <c:pt idx="41">
                  <c:v>125.20072943033669</c:v>
                </c:pt>
                <c:pt idx="42">
                  <c:v>133.14612181659726</c:v>
                </c:pt>
                <c:pt idx="43">
                  <c:v>157.42266154127771</c:v>
                </c:pt>
                <c:pt idx="44">
                  <c:v>187.49414080809976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2892288"/>
        <c:axId val="31756800"/>
        <c:axId val="0"/>
      </c:bar3DChart>
      <c:catAx>
        <c:axId val="82892288"/>
        <c:scaling>
          <c:orientation val="minMax"/>
        </c:scaling>
        <c:delete val="0"/>
        <c:axPos val="l"/>
        <c:majorTickMark val="out"/>
        <c:minorTickMark val="none"/>
        <c:tickLblPos val="nextTo"/>
        <c:crossAx val="31756800"/>
        <c:crosses val="autoZero"/>
        <c:auto val="1"/>
        <c:lblAlgn val="ctr"/>
        <c:lblOffset val="100"/>
        <c:noMultiLvlLbl val="0"/>
      </c:catAx>
      <c:valAx>
        <c:axId val="31756800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82892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0773105811341306E-2"/>
          <c:w val="0.87971303587051619"/>
          <c:h val="0.85296693821053349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val>
            <c:numRef>
              <c:f>Лист1!$F$3:$F$47</c:f>
              <c:numCache>
                <c:formatCode>0.0</c:formatCode>
                <c:ptCount val="45"/>
                <c:pt idx="0">
                  <c:v>30.236393622869709</c:v>
                </c:pt>
                <c:pt idx="1">
                  <c:v>26.751431988418201</c:v>
                </c:pt>
                <c:pt idx="2">
                  <c:v>16.103059581320451</c:v>
                </c:pt>
                <c:pt idx="3">
                  <c:v>9.4948727687048997</c:v>
                </c:pt>
                <c:pt idx="4">
                  <c:v>11.50439084250489</c:v>
                </c:pt>
                <c:pt idx="5">
                  <c:v>35.140562248995984</c:v>
                </c:pt>
                <c:pt idx="6">
                  <c:v>26.948528310926132</c:v>
                </c:pt>
                <c:pt idx="7">
                  <c:v>47.045540082800152</c:v>
                </c:pt>
                <c:pt idx="8">
                  <c:v>19.301293186643505</c:v>
                </c:pt>
                <c:pt idx="9">
                  <c:v>22.359692926883806</c:v>
                </c:pt>
                <c:pt idx="10">
                  <c:v>13.896995469579476</c:v>
                </c:pt>
                <c:pt idx="11">
                  <c:v>17.713745866792632</c:v>
                </c:pt>
                <c:pt idx="12">
                  <c:v>10.936232650122577</c:v>
                </c:pt>
                <c:pt idx="13">
                  <c:v>20.049901978256997</c:v>
                </c:pt>
                <c:pt idx="14">
                  <c:v>78.625861860408847</c:v>
                </c:pt>
                <c:pt idx="15">
                  <c:v>15.747677217610402</c:v>
                </c:pt>
                <c:pt idx="16">
                  <c:v>24.305274244511061</c:v>
                </c:pt>
                <c:pt idx="17">
                  <c:v>20.318887003083692</c:v>
                </c:pt>
                <c:pt idx="18">
                  <c:v>5.2314935914203504</c:v>
                </c:pt>
                <c:pt idx="19">
                  <c:v>59.317906514979335</c:v>
                </c:pt>
                <c:pt idx="20">
                  <c:v>20.567667626491158</c:v>
                </c:pt>
                <c:pt idx="21">
                  <c:v>24.457352491592783</c:v>
                </c:pt>
                <c:pt idx="22">
                  <c:v>9.694619486185168</c:v>
                </c:pt>
                <c:pt idx="23">
                  <c:v>24.062240996711495</c:v>
                </c:pt>
                <c:pt idx="24">
                  <c:v>31.329047829013017</c:v>
                </c:pt>
                <c:pt idx="25">
                  <c:v>31.531531531531531</c:v>
                </c:pt>
                <c:pt idx="26">
                  <c:v>32.920726889649721</c:v>
                </c:pt>
                <c:pt idx="27">
                  <c:v>3.4169343265222443</c:v>
                </c:pt>
                <c:pt idx="28">
                  <c:v>18.804061677322302</c:v>
                </c:pt>
                <c:pt idx="29">
                  <c:v>17.174972775841024</c:v>
                </c:pt>
                <c:pt idx="30">
                  <c:v>21.663778162911612</c:v>
                </c:pt>
                <c:pt idx="31">
                  <c:v>40.34494931665742</c:v>
                </c:pt>
                <c:pt idx="32">
                  <c:v>33.691587210673497</c:v>
                </c:pt>
                <c:pt idx="33">
                  <c:v>7.3849789528099841</c:v>
                </c:pt>
                <c:pt idx="34">
                  <c:v>22.428708747196413</c:v>
                </c:pt>
                <c:pt idx="35">
                  <c:v>24.554606717049083</c:v>
                </c:pt>
                <c:pt idx="36">
                  <c:v>39.846590626089558</c:v>
                </c:pt>
                <c:pt idx="37">
                  <c:v>37.425149700598801</c:v>
                </c:pt>
                <c:pt idx="38">
                  <c:v>31.931028977408797</c:v>
                </c:pt>
                <c:pt idx="39">
                  <c:v>7.0596540769502294</c:v>
                </c:pt>
                <c:pt idx="40">
                  <c:v>4.9838026414153997</c:v>
                </c:pt>
                <c:pt idx="41">
                  <c:v>32.609240957206644</c:v>
                </c:pt>
                <c:pt idx="42">
                  <c:v>32.72557269752221</c:v>
                </c:pt>
                <c:pt idx="43">
                  <c:v>21.578922017243872</c:v>
                </c:pt>
                <c:pt idx="44">
                  <c:v>21.510185030101503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7056"/>
        <c:axId val="31739840"/>
      </c:barChart>
      <c:catAx>
        <c:axId val="83117056"/>
        <c:scaling>
          <c:orientation val="minMax"/>
        </c:scaling>
        <c:delete val="0"/>
        <c:axPos val="l"/>
        <c:majorTickMark val="out"/>
        <c:minorTickMark val="none"/>
        <c:tickLblPos val="nextTo"/>
        <c:crossAx val="31739840"/>
        <c:crosses val="autoZero"/>
        <c:auto val="1"/>
        <c:lblAlgn val="ctr"/>
        <c:lblOffset val="100"/>
        <c:noMultiLvlLbl val="0"/>
      </c:catAx>
      <c:valAx>
        <c:axId val="31739840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83117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0.59649</cdr:x>
      <cdr:y>0.625</cdr:y>
    </cdr:from>
    <cdr:to>
      <cdr:x>0.82456</cdr:x>
      <cdr:y>0.675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96544" y="3600400"/>
          <a:ext cx="187220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dirty="0" smtClean="0"/>
            <a:t>Верхний </a:t>
          </a:r>
          <a:r>
            <a:rPr lang="ru-RU" sz="1800" dirty="0" err="1" smtClean="0"/>
            <a:t>услон</a:t>
          </a:r>
          <a:endParaRPr lang="ru-RU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8F326-6BAC-4570-AE55-EBB00CBAABD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E521-D547-4BD1-A5B2-27350D3129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081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AE521-D547-4BD1-A5B2-27350D31299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C1323D-0F36-4FE3-84B0-0404E118D3E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AE521-D547-4BD1-A5B2-27350D312991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53A00-1D1C-4064-B5DD-5AFCB32562A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AED4C-4D92-476E-81E7-A17D6501A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Microsoft_Word_97_-_2003_Document1.doc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/>
          <a:lstStyle/>
          <a:p>
            <a:r>
              <a:rPr lang="ru-RU" b="1" dirty="0" smtClean="0"/>
              <a:t>Проблемы, связанные с динамикой смертности от БОД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А.А.Визель</a:t>
            </a:r>
            <a:endParaRPr lang="ru-RU" dirty="0" smtClean="0"/>
          </a:p>
          <a:p>
            <a:r>
              <a:rPr lang="ru-RU" dirty="0" smtClean="0"/>
              <a:t>Казанский государственный медицинский университет</a:t>
            </a:r>
            <a:endParaRPr lang="ru-RU" dirty="0"/>
          </a:p>
        </p:txBody>
      </p:sp>
      <p:pic>
        <p:nvPicPr>
          <p:cNvPr id="6146" name="Picture 2" descr="http://travelel.ru/wp-content/uploads/2011/05/300px-Kaz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62754"/>
            <a:ext cx="1249387" cy="1266046"/>
          </a:xfrm>
          <a:prstGeom prst="rect">
            <a:avLst/>
          </a:prstGeom>
          <a:noFill/>
        </p:spPr>
      </p:pic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395536" y="188640"/>
          <a:ext cx="1440160" cy="1467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2" name="Документ" r:id="rId5" imgW="2915280" imgH="2799360" progId="Word.Document.8">
                  <p:embed/>
                </p:oleObj>
              </mc:Choice>
              <mc:Fallback>
                <p:oleObj name="Документ" r:id="rId5" imgW="2915280" imgH="2799360" progId="Word.Documen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88640"/>
                        <a:ext cx="1440160" cy="146728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Длительность пребывания на койке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9448"/>
              </p:ext>
            </p:extLst>
          </p:nvPr>
        </p:nvGraphicFramePr>
        <p:xfrm>
          <a:off x="467544" y="1412776"/>
          <a:ext cx="828092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1287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Заболеваемость пневмонией 2012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001182"/>
              </p:ext>
            </p:extLst>
          </p:nvPr>
        </p:nvGraphicFramePr>
        <p:xfrm>
          <a:off x="323527" y="1121752"/>
          <a:ext cx="8711567" cy="5366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85287"/>
              </p:ext>
            </p:extLst>
          </p:nvPr>
        </p:nvGraphicFramePr>
        <p:xfrm>
          <a:off x="3923928" y="3789040"/>
          <a:ext cx="1456928" cy="7410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6928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Средняя </a:t>
                      </a:r>
                    </a:p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529,8</a:t>
                      </a:r>
                      <a:endParaRPr lang="ru-RU" sz="2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1287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dirty="0" smtClean="0"/>
              <a:t>Заболеваемость БА 2012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5089977"/>
              </p:ext>
            </p:extLst>
          </p:nvPr>
        </p:nvGraphicFramePr>
        <p:xfrm>
          <a:off x="395536" y="1124744"/>
          <a:ext cx="849694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13855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ru-RU" dirty="0" smtClean="0"/>
              <a:t>Смертность от пневмонии 2012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009193"/>
              </p:ext>
            </p:extLst>
          </p:nvPr>
        </p:nvGraphicFramePr>
        <p:xfrm>
          <a:off x="323528" y="980728"/>
          <a:ext cx="820891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99992" y="1628800"/>
            <a:ext cx="3547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Разброс 3,4-78,6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03913978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БЛАГОДАРЮ ЗА ВНИМАНИЕ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0178" name="Picture 2" descr="http://psihologiya.net/uploads/posts/2011-12/1323418187_druzhba-v-yunosheskom-vozras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780928"/>
            <a:ext cx="3733081" cy="347796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00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0087" y="548680"/>
            <a:ext cx="56102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00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8597" y="1595705"/>
            <a:ext cx="8747778" cy="4137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62036" y="5733256"/>
            <a:ext cx="76049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World Health Organization. World Health Statistics 2008. Geneva, World Health</a:t>
            </a:r>
          </a:p>
          <a:p>
            <a:r>
              <a:rPr lang="en-US" dirty="0" smtClean="0"/>
              <a:t>Organization Press, 2008. www.who.int/whosis/whostat/EN_WHS08_Full.pdf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53349-8930-4F4D-852E-2E69A60EFE7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841164"/>
            <a:ext cx="7704856" cy="3718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2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ЧИСЛО УМЕРШИХ </a:t>
            </a:r>
            <a:br>
              <a:rPr lang="ru-RU" dirty="0" smtClean="0"/>
            </a:br>
            <a:r>
              <a:rPr lang="ru-RU" dirty="0" smtClean="0"/>
              <a:t>январь-октябрь 2012/2013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188975"/>
              </p:ext>
            </p:extLst>
          </p:nvPr>
        </p:nvGraphicFramePr>
        <p:xfrm>
          <a:off x="457200" y="1600200"/>
          <a:ext cx="82296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1368152"/>
                <a:gridCol w="1512168"/>
                <a:gridCol w="17385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Нозология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Динамика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Болезни органов дыхания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1534</a:t>
                      </a:r>
                      <a:endParaRPr lang="ru-RU" sz="2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1600</a:t>
                      </a:r>
                      <a:endParaRPr lang="ru-RU" sz="2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/>
                    </a:p>
                    <a:p>
                      <a:pPr algn="ctr"/>
                      <a:r>
                        <a:rPr lang="ru-RU" sz="2400" b="1" dirty="0" smtClean="0"/>
                        <a:t>+64 (4,2%)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Пневмония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740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+73 </a:t>
                      </a:r>
                      <a:r>
                        <a:rPr lang="ru-RU" sz="2400" b="1" dirty="0" smtClean="0"/>
                        <a:t>(9,8%)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ХОБЛ  (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J43, J41, J42, J44)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632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-4 (0,6%)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Бронхиальная астма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-2</a:t>
                      </a:r>
                      <a:r>
                        <a:rPr lang="ru-RU" sz="2400" b="1" baseline="0" dirty="0" smtClean="0"/>
                        <a:t> (2,7%)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Грипп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2674" y="5877272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Источник: Территориальный </a:t>
            </a:r>
            <a:r>
              <a:rPr lang="ru-RU" dirty="0"/>
              <a:t>орган Федеральной службы государственной статистики по Республике </a:t>
            </a:r>
            <a:r>
              <a:rPr lang="ru-RU" dirty="0" smtClean="0"/>
              <a:t>Татарстан. </a:t>
            </a:r>
            <a:r>
              <a:rPr lang="ru-RU" dirty="0"/>
              <a:t>от 09.12.2013г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0621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Смертность от пневмонии</a:t>
            </a:r>
            <a:endParaRPr lang="ru-RU" dirty="0"/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467544" y="2708920"/>
            <a:ext cx="8219256" cy="265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течение полного 2012 года от пневмонии умерло 888 чел</a:t>
            </a:r>
            <a:r>
              <a:rPr lang="ru-RU" dirty="0" smtClean="0"/>
              <a:t>., то </a:t>
            </a:r>
            <a:r>
              <a:rPr lang="ru-RU" dirty="0"/>
              <a:t>есть за ноябрь-декабрь 2012 умерло 148 человек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ноябрь 2013 года от пневмонии умерло 13 человек (</a:t>
            </a:r>
            <a:r>
              <a:rPr lang="ru-RU" dirty="0" err="1" smtClean="0"/>
              <a:t>янв</a:t>
            </a:r>
            <a:r>
              <a:rPr lang="ru-RU" dirty="0" smtClean="0"/>
              <a:t>-ноябрь 826 случаев).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499260"/>
              </p:ext>
            </p:extLst>
          </p:nvPr>
        </p:nvGraphicFramePr>
        <p:xfrm>
          <a:off x="446856" y="2060848"/>
          <a:ext cx="82296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1368152"/>
                <a:gridCol w="1512168"/>
                <a:gridCol w="17385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Пневмония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740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813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+73 </a:t>
                      </a:r>
                      <a:r>
                        <a:rPr lang="ru-RU" sz="2400" b="1" dirty="0" smtClean="0"/>
                        <a:t>(9,8%)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43681"/>
              </p:ext>
            </p:extLst>
          </p:nvPr>
        </p:nvGraphicFramePr>
        <p:xfrm>
          <a:off x="457200" y="1600200"/>
          <a:ext cx="8229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1368152"/>
                <a:gridCol w="1512168"/>
                <a:gridCol w="173853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Годы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Динамика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329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Заболеваемость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210220"/>
              </p:ext>
            </p:extLst>
          </p:nvPr>
        </p:nvGraphicFramePr>
        <p:xfrm>
          <a:off x="467544" y="1340768"/>
          <a:ext cx="842493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53633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Заболеваемость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420594"/>
              </p:ext>
            </p:extLst>
          </p:nvPr>
        </p:nvGraphicFramePr>
        <p:xfrm>
          <a:off x="467544" y="1340768"/>
          <a:ext cx="842493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7647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Распространённость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534314"/>
              </p:ext>
            </p:extLst>
          </p:nvPr>
        </p:nvGraphicFramePr>
        <p:xfrm>
          <a:off x="467544" y="1268760"/>
          <a:ext cx="842493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7647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Смертность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961453"/>
              </p:ext>
            </p:extLst>
          </p:nvPr>
        </p:nvGraphicFramePr>
        <p:xfrm>
          <a:off x="539552" y="1196752"/>
          <a:ext cx="8280920" cy="5291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76476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Летальность %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6488668"/>
            <a:ext cx="352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ru-RU" dirty="0" err="1" smtClean="0"/>
              <a:t>РМИАЦ</a:t>
            </a:r>
            <a:r>
              <a:rPr lang="ru-RU" dirty="0" smtClean="0"/>
              <a:t> </a:t>
            </a:r>
            <a:r>
              <a:rPr lang="ru-RU" dirty="0" err="1" smtClean="0"/>
              <a:t>МЗ</a:t>
            </a:r>
            <a:r>
              <a:rPr lang="ru-RU" dirty="0" smtClean="0"/>
              <a:t> РТ дек 2013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3693708"/>
              </p:ext>
            </p:extLst>
          </p:nvPr>
        </p:nvGraphicFramePr>
        <p:xfrm>
          <a:off x="467544" y="1196752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76476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238</Words>
  <Application>Microsoft Office PowerPoint</Application>
  <PresentationFormat>Экран (4:3)</PresentationFormat>
  <Paragraphs>68</Paragraphs>
  <Slides>14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Документ</vt:lpstr>
      <vt:lpstr>Проблемы, связанные с динамикой смертности от БОД</vt:lpstr>
      <vt:lpstr>Презентация PowerPoint</vt:lpstr>
      <vt:lpstr>ЧИСЛО УМЕРШИХ  январь-октябрь 2012/2013</vt:lpstr>
      <vt:lpstr>Смертность от пневмонии</vt:lpstr>
      <vt:lpstr>Заболеваемость</vt:lpstr>
      <vt:lpstr>Заболеваемость</vt:lpstr>
      <vt:lpstr>Распространённость</vt:lpstr>
      <vt:lpstr>Смертность</vt:lpstr>
      <vt:lpstr>Летальность %</vt:lpstr>
      <vt:lpstr>Длительность пребывания на койке</vt:lpstr>
      <vt:lpstr>Заболеваемость пневмонией 2012</vt:lpstr>
      <vt:lpstr>Заболеваемость БА 2012</vt:lpstr>
      <vt:lpstr>Смертность от пневмонии 2012</vt:lpstr>
      <vt:lpstr>БЛАГОДАРЮ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Респираторная медицина в Республике Татарстан</dc:title>
  <dc:creator>1</dc:creator>
  <cp:lastModifiedBy>1</cp:lastModifiedBy>
  <cp:revision>158</cp:revision>
  <dcterms:created xsi:type="dcterms:W3CDTF">2012-04-20T20:13:00Z</dcterms:created>
  <dcterms:modified xsi:type="dcterms:W3CDTF">2013-12-16T21:32:21Z</dcterms:modified>
</cp:coreProperties>
</file>