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20" r:id="rId6"/>
  </p:sldMasterIdLst>
  <p:sldIdLst>
    <p:sldId id="256" r:id="rId7"/>
    <p:sldId id="260" r:id="rId8"/>
    <p:sldId id="262" r:id="rId9"/>
    <p:sldId id="266" r:id="rId10"/>
    <p:sldId id="269" r:id="rId11"/>
    <p:sldId id="270" r:id="rId12"/>
    <p:sldId id="271" r:id="rId13"/>
    <p:sldId id="265" r:id="rId14"/>
    <p:sldId id="263" r:id="rId15"/>
    <p:sldId id="261" r:id="rId16"/>
    <p:sldId id="278" r:id="rId17"/>
    <p:sldId id="279" r:id="rId18"/>
    <p:sldId id="258" r:id="rId19"/>
    <p:sldId id="274" r:id="rId20"/>
    <p:sldId id="259" r:id="rId21"/>
    <p:sldId id="282" r:id="rId22"/>
    <p:sldId id="276" r:id="rId23"/>
    <p:sldId id="281" r:id="rId24"/>
    <p:sldId id="273" r:id="rId25"/>
    <p:sldId id="280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12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F7F489D-3EEA-41E8-95DD-26935EAA08A0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5A7B9C-95A3-40C2-83AC-51016A75C690}" type="slidenum">
              <a:rPr lang="ru-RU" smtClean="0">
                <a:solidFill>
                  <a:srgbClr val="EBDDC3"/>
                </a:solidFill>
              </a:rPr>
              <a:pPr/>
              <a:t>‹#›</a:t>
            </a:fld>
            <a:endParaRPr lang="ru-RU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145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29067754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46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7242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2849101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36348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5A7B9C-95A3-40C2-83AC-51016A75C690}" type="slidenum">
              <a:rPr lang="ru-RU" smtClean="0">
                <a:solidFill>
                  <a:srgbClr val="775F55"/>
                </a:solidFill>
              </a:rPr>
              <a:pPr/>
              <a:t>‹#›</a:t>
            </a:fld>
            <a:endParaRPr lang="ru-RU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96488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3106564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299994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131433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985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029CC-C909-4FD9-8BBF-859B128B85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BCD21-492C-4F8F-9022-3D85609C9E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5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70DFD-2BE5-4893-96BE-20F19CF4F8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9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E7CE-6AAF-4E57-8D1E-125A42866E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22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08F0-F174-4EB3-B0B1-65FC014EDA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5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3B34F-1A32-4015-98F5-7001F1BFC8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C0860-8EEF-4570-9DFB-284918516CB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4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BBEA-A746-458D-B815-A7CB103CEF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32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3619-30E8-4F84-B16B-905C257FD5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3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150F-24F2-44EB-999E-A49B26134EB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89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A649-791D-49AD-83F0-9ED511CB06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224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515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38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3350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5672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1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731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921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1181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51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47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934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228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4529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23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5753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7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701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978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0040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107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441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907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336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794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410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970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793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41014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225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151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3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7F489D-3EEA-41E8-95DD-26935EAA08A0}" type="datetimeFigureOut">
              <a:rPr lang="ru-RU" smtClean="0">
                <a:solidFill>
                  <a:srgbClr val="775F55"/>
                </a:solidFill>
              </a:rPr>
              <a:pPr/>
              <a:t>25.03.2014</a:t>
            </a:fld>
            <a:endParaRPr lang="ru-RU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5A7B9C-95A3-40C2-83AC-51016A75C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06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772A7-6662-4D8A-A8E9-5711B74A9E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7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0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4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30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garantf1://12068285.0/" TargetMode="Externa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43026" y="3140968"/>
            <a:ext cx="7291536" cy="223224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900" b="1" i="1" u="sng" dirty="0" smtClean="0">
                <a:solidFill>
                  <a:srgbClr val="FFFF00"/>
                </a:solidFill>
              </a:rPr>
              <a:t>Вопросы  подготовки</a:t>
            </a:r>
            <a:br>
              <a:rPr lang="ru-RU" sz="4900" b="1" i="1" u="sng" dirty="0" smtClean="0">
                <a:solidFill>
                  <a:srgbClr val="FFFF00"/>
                </a:solidFill>
              </a:rPr>
            </a:br>
            <a:r>
              <a:rPr lang="ru-RU" sz="4900" b="1" i="1" u="sng" dirty="0" smtClean="0">
                <a:solidFill>
                  <a:srgbClr val="FFFF00"/>
                </a:solidFill>
              </a:rPr>
              <a:t>кадров  дезинфекционного профиля – </a:t>
            </a:r>
            <a:br>
              <a:rPr lang="ru-RU" sz="4900" b="1" i="1" u="sng" dirty="0" smtClean="0">
                <a:solidFill>
                  <a:srgbClr val="FFFF00"/>
                </a:solidFill>
              </a:rPr>
            </a:br>
            <a:r>
              <a:rPr lang="ru-RU" sz="4900" b="1" i="1" u="sng" dirty="0" smtClean="0">
                <a:solidFill>
                  <a:srgbClr val="FFFF00"/>
                </a:solidFill>
              </a:rPr>
              <a:t>требование  времени</a:t>
            </a:r>
            <a:endParaRPr lang="ru-RU" sz="4900" u="sng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Трифонов Владимир Александрович, </a:t>
            </a:r>
            <a:r>
              <a:rPr lang="ru-RU" sz="2100" b="1" dirty="0" smtClean="0">
                <a:solidFill>
                  <a:schemeClr val="bg1"/>
                </a:solidFill>
              </a:rPr>
              <a:t>зав. кафедрой эпидемиологии и </a:t>
            </a:r>
            <a:r>
              <a:rPr lang="ru-RU" sz="2100" b="1" dirty="0" err="1" smtClean="0">
                <a:solidFill>
                  <a:schemeClr val="bg1"/>
                </a:solidFill>
              </a:rPr>
              <a:t>дезинфектологии</a:t>
            </a:r>
            <a:r>
              <a:rPr lang="ru-RU" sz="2100" b="1" dirty="0" smtClean="0">
                <a:solidFill>
                  <a:schemeClr val="bg1"/>
                </a:solidFill>
              </a:rPr>
              <a:t> КГМА, к.м.н., доцент</a:t>
            </a:r>
            <a:endParaRPr lang="ru-RU" sz="2100" b="1" dirty="0">
              <a:solidFill>
                <a:schemeClr val="bg1"/>
              </a:solidFill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029"/>
            <a:ext cx="1152128" cy="107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559" y="6237312"/>
            <a:ext cx="1944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v</a:t>
            </a:r>
            <a:r>
              <a:rPr lang="en-US" b="1" dirty="0" smtClean="0">
                <a:solidFill>
                  <a:schemeClr val="bg1"/>
                </a:solidFill>
              </a:rPr>
              <a:t>tr-08@mail.ru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95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26876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3200" b="1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3200" b="1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3200" b="1" dirty="0" smtClean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3200" b="1" dirty="0" smtClean="0">
                <a:solidFill>
                  <a:prstClr val="white"/>
                </a:solidFill>
                <a:ea typeface="+mn-ea"/>
                <a:cs typeface="+mn-cs"/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Перечень </a:t>
            </a:r>
            <a:r>
              <a:rPr lang="ru-RU" sz="2700" b="1" dirty="0">
                <a:solidFill>
                  <a:srgbClr val="C00000"/>
                </a:solidFill>
              </a:rPr>
              <a:t>нормативных документов, регламентирующих последипломную подготовку кадров по специальности </a:t>
            </a:r>
            <a:r>
              <a:rPr lang="ru-RU" sz="2700" b="1" dirty="0" smtClean="0">
                <a:solidFill>
                  <a:srgbClr val="C00000"/>
                </a:solidFill>
              </a:rPr>
              <a:t>«</a:t>
            </a:r>
            <a:r>
              <a:rPr lang="ru-RU" sz="2700" b="1" dirty="0" err="1" smtClean="0">
                <a:solidFill>
                  <a:srgbClr val="C00000"/>
                </a:solidFill>
              </a:rPr>
              <a:t>Дезинфектология</a:t>
            </a:r>
            <a:r>
              <a:rPr lang="ru-RU" sz="2700" b="1" dirty="0" smtClean="0">
                <a:solidFill>
                  <a:srgbClr val="C00000"/>
                </a:solidFill>
              </a:rPr>
              <a:t>»</a:t>
            </a:r>
            <a: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  <a:t/>
            </a:r>
            <a:br>
              <a:rPr lang="ru-RU" sz="3200" b="1" dirty="0">
                <a:solidFill>
                  <a:prstClr val="white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1293" y="1700808"/>
            <a:ext cx="4176464" cy="489364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 В номенклатуре 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специ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-</a:t>
            </a:r>
            <a:endParaRPr lang="ru-RU" sz="2400" b="1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альностей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среднего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ме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дицинского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и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фармацев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тического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персонала </a:t>
            </a:r>
            <a:endParaRPr lang="ru-RU" sz="2400" b="1" kern="0" dirty="0" smtClean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(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приказ МЗ РФ от 19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авгу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  <a:endParaRPr lang="ru-RU" sz="2400" b="1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ста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1997 г. № 240) 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имеет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ся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специальность «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дез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-</a:t>
            </a:r>
            <a:endParaRPr lang="ru-RU" sz="2400" b="1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инфекционное дело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», 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по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которой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регламентирова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  <a:endParaRPr lang="ru-RU" sz="2400" b="1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на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деятельность «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инстру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ктора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- </a:t>
            </a:r>
            <a:r>
              <a:rPr lang="ru-RU" sz="2400" b="1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дезинфектора</a:t>
            </a:r>
            <a:r>
              <a:rPr lang="ru-RU" sz="2400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700808"/>
            <a:ext cx="4248472" cy="489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В настоящее время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дей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ствует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приказ Минздрава</a:t>
            </a:r>
          </a:p>
          <a:p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РФ от 20 декабря 2012 г.</a:t>
            </a:r>
          </a:p>
          <a:p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№ 1183н </a:t>
            </a:r>
            <a:r>
              <a:rPr lang="ru-RU" sz="24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«Об утверждении</a:t>
            </a:r>
          </a:p>
          <a:p>
            <a:r>
              <a:rPr lang="ru-RU" sz="24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Номенклатуры </a:t>
            </a:r>
            <a:r>
              <a:rPr lang="ru-RU" sz="2400" b="1" kern="0" dirty="0" err="1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должнос</a:t>
            </a:r>
            <a:r>
              <a:rPr lang="ru-RU" sz="24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r>
              <a:rPr lang="ru-RU" sz="2400" b="1" kern="0" dirty="0" err="1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тей</a:t>
            </a:r>
            <a:r>
              <a:rPr lang="ru-RU" sz="24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 медицинских работни-</a:t>
            </a:r>
          </a:p>
          <a:p>
            <a:r>
              <a:rPr lang="ru-RU" sz="24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ков и фармацевтических работников», 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в котором имеются должности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вра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-чей - 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дезинфектологов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,</a:t>
            </a:r>
          </a:p>
          <a:p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а также инструктора-</a:t>
            </a:r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дез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r>
              <a:rPr lang="ru-RU" sz="2400" b="1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инфектора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, медицинского</a:t>
            </a:r>
          </a:p>
          <a:p>
            <a:r>
              <a:rPr lang="ru-RU" sz="2400" b="1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дезинфектора.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18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Дезинфектология</a:t>
            </a:r>
            <a:r>
              <a:rPr lang="ru-RU" sz="2400" b="1" dirty="0" smtClean="0"/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b="1" dirty="0" smtClean="0">
                <a:latin typeface="Arial" pitchFamily="34" charset="0"/>
                <a:ea typeface="Times New Roman"/>
                <a:cs typeface="Arial" pitchFamily="34" charset="0"/>
              </a:rPr>
              <a:t>работа </a:t>
            </a:r>
            <a:r>
              <a:rPr lang="ru-RU" sz="2400" b="1" dirty="0">
                <a:latin typeface="Arial" pitchFamily="34" charset="0"/>
                <a:ea typeface="Times New Roman"/>
                <a:cs typeface="Arial" pitchFamily="34" charset="0"/>
              </a:rPr>
              <a:t>(</a:t>
            </a:r>
            <a:r>
              <a:rPr lang="ru-RU" sz="2400" b="1" dirty="0" smtClean="0">
                <a:latin typeface="Arial" pitchFamily="34" charset="0"/>
                <a:ea typeface="Times New Roman"/>
                <a:cs typeface="Arial" pitchFamily="34" charset="0"/>
              </a:rPr>
              <a:t>услуга), составляющая </a:t>
            </a:r>
            <a:r>
              <a:rPr lang="ru-RU" sz="2400" b="1" dirty="0">
                <a:latin typeface="Arial" pitchFamily="34" charset="0"/>
                <a:ea typeface="Times New Roman"/>
                <a:cs typeface="Arial" pitchFamily="34" charset="0"/>
              </a:rPr>
              <a:t>медицинскую деятельность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5712" y="1664804"/>
            <a:ext cx="4244280" cy="338437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1800" b="1" dirty="0" smtClean="0">
                <a:latin typeface="Arial"/>
                <a:ea typeface="Times New Roman"/>
              </a:rPr>
              <a:t>Постановление Правительства РФ от 16 апреля 2012 г. N</a:t>
            </a:r>
            <a:r>
              <a:rPr lang="ru-RU" sz="2000" b="1" dirty="0" smtClean="0">
                <a:latin typeface="Arial"/>
                <a:ea typeface="Times New Roman"/>
              </a:rPr>
              <a:t> 291</a:t>
            </a:r>
          </a:p>
          <a:p>
            <a:r>
              <a:rPr lang="ru-RU" sz="1800" b="1" dirty="0" smtClean="0">
                <a:latin typeface="Arial"/>
                <a:ea typeface="Times New Roman"/>
              </a:rPr>
              <a:t>«О лицензировании медицин-</a:t>
            </a:r>
            <a:r>
              <a:rPr lang="ru-RU" sz="1800" b="1" dirty="0" err="1" smtClean="0">
                <a:latin typeface="Arial"/>
                <a:ea typeface="Times New Roman"/>
              </a:rPr>
              <a:t>ской</a:t>
            </a:r>
            <a:r>
              <a:rPr lang="ru-RU" sz="1800" b="1" dirty="0" smtClean="0">
                <a:latin typeface="Arial"/>
                <a:ea typeface="Times New Roman"/>
              </a:rPr>
              <a:t> деятельности (за </a:t>
            </a:r>
            <a:r>
              <a:rPr lang="ru-RU" sz="1800" b="1" dirty="0" err="1" smtClean="0">
                <a:latin typeface="Arial"/>
                <a:ea typeface="Times New Roman"/>
              </a:rPr>
              <a:t>исклю-чением</a:t>
            </a:r>
            <a:r>
              <a:rPr lang="ru-RU" sz="1800" b="1" dirty="0" smtClean="0">
                <a:latin typeface="Arial"/>
                <a:ea typeface="Times New Roman"/>
              </a:rPr>
              <a:t> указанной </a:t>
            </a:r>
            <a:r>
              <a:rPr lang="ru-RU" sz="1800" b="1" dirty="0" err="1" smtClean="0">
                <a:latin typeface="Arial"/>
                <a:ea typeface="Times New Roman"/>
              </a:rPr>
              <a:t>деятельнос-ти</a:t>
            </a:r>
            <a:r>
              <a:rPr lang="ru-RU" sz="1800" b="1" dirty="0" smtClean="0">
                <a:latin typeface="Arial"/>
                <a:ea typeface="Times New Roman"/>
              </a:rPr>
              <a:t>, осуществляемой медицин-</a:t>
            </a:r>
            <a:r>
              <a:rPr lang="ru-RU" sz="1800" b="1" dirty="0" err="1" smtClean="0">
                <a:latin typeface="Arial"/>
                <a:ea typeface="Times New Roman"/>
              </a:rPr>
              <a:t>скими</a:t>
            </a:r>
            <a:r>
              <a:rPr lang="ru-RU" sz="1800" b="1" dirty="0" smtClean="0">
                <a:latin typeface="Arial"/>
                <a:ea typeface="Times New Roman"/>
              </a:rPr>
              <a:t> организациями и другими организациями, входящими в частную систему </a:t>
            </a:r>
            <a:r>
              <a:rPr lang="ru-RU" sz="1800" b="1" dirty="0" err="1" smtClean="0">
                <a:latin typeface="Arial"/>
                <a:ea typeface="Times New Roman"/>
              </a:rPr>
              <a:t>здравоохра</a:t>
            </a:r>
            <a:r>
              <a:rPr lang="ru-RU" sz="1800" b="1" dirty="0" smtClean="0">
                <a:latin typeface="Arial"/>
                <a:ea typeface="Times New Roman"/>
              </a:rPr>
              <a:t>-нения, на территории </a:t>
            </a:r>
            <a:r>
              <a:rPr lang="ru-RU" sz="1800" b="1" dirty="0" err="1" smtClean="0">
                <a:latin typeface="Arial"/>
                <a:ea typeface="Times New Roman"/>
              </a:rPr>
              <a:t>иннова-ционного</a:t>
            </a:r>
            <a:r>
              <a:rPr lang="ru-RU" sz="1800" b="1" dirty="0" smtClean="0">
                <a:latin typeface="Arial"/>
                <a:ea typeface="Times New Roman"/>
              </a:rPr>
              <a:t> центра "</a:t>
            </a:r>
            <a:r>
              <a:rPr lang="ru-RU" sz="1800" b="1" dirty="0" err="1" smtClean="0">
                <a:latin typeface="Arial"/>
                <a:ea typeface="Times New Roman"/>
              </a:rPr>
              <a:t>Сколково</a:t>
            </a:r>
            <a:r>
              <a:rPr lang="ru-RU" sz="1800" b="1" dirty="0" smtClean="0">
                <a:latin typeface="Arial"/>
                <a:ea typeface="Times New Roman"/>
              </a:rPr>
              <a:t>")</a:t>
            </a:r>
            <a:endParaRPr lang="ru-RU" sz="18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16016" y="1664804"/>
            <a:ext cx="4244668" cy="338437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spcBef>
                <a:spcPts val="540"/>
              </a:spcBef>
              <a:spcAft>
                <a:spcPts val="540"/>
              </a:spcAft>
            </a:pPr>
            <a:r>
              <a:rPr lang="ru-RU" sz="1800" b="1" kern="0" dirty="0">
                <a:solidFill>
                  <a:srgbClr val="26282F"/>
                </a:solidFill>
                <a:latin typeface="Arial"/>
              </a:rPr>
              <a:t>Перечень</a:t>
            </a:r>
            <a:br>
              <a:rPr lang="ru-RU" sz="1800" b="1" kern="0" dirty="0">
                <a:solidFill>
                  <a:srgbClr val="26282F"/>
                </a:solidFill>
                <a:latin typeface="Arial"/>
              </a:rPr>
            </a:br>
            <a:r>
              <a:rPr lang="ru-RU" sz="1800" b="1" kern="0" dirty="0">
                <a:solidFill>
                  <a:srgbClr val="26282F"/>
                </a:solidFill>
                <a:latin typeface="Arial"/>
              </a:rPr>
              <a:t>работ (услуг), составляющих медицинскую деятельность</a:t>
            </a:r>
          </a:p>
          <a:p>
            <a:pPr indent="457200" algn="just">
              <a:spcAft>
                <a:spcPts val="0"/>
              </a:spcAft>
            </a:pPr>
            <a:r>
              <a:rPr lang="ru-RU" sz="1800" b="1" dirty="0">
                <a:latin typeface="Arial"/>
                <a:ea typeface="Times New Roman"/>
              </a:rPr>
              <a:t>Работы (услуги) по</a:t>
            </a:r>
            <a:r>
              <a:rPr lang="ru-RU" sz="1800" b="1" dirty="0" smtClean="0">
                <a:latin typeface="Arial"/>
                <a:ea typeface="Times New Roman"/>
              </a:rPr>
              <a:t>:</a:t>
            </a:r>
          </a:p>
          <a:p>
            <a:pPr indent="457200" algn="just">
              <a:spcAft>
                <a:spcPts val="0"/>
              </a:spcAft>
            </a:pPr>
            <a:r>
              <a:rPr lang="ru-RU" sz="1600" b="1" dirty="0" smtClean="0">
                <a:latin typeface="Arial"/>
                <a:ea typeface="Times New Roman"/>
              </a:rPr>
              <a:t>……..</a:t>
            </a:r>
          </a:p>
          <a:p>
            <a:pPr indent="457200" algn="just">
              <a:spcAft>
                <a:spcPts val="0"/>
              </a:spcAft>
            </a:pPr>
            <a:r>
              <a:rPr lang="ru-RU" sz="1800" b="1" dirty="0" err="1" smtClean="0">
                <a:solidFill>
                  <a:srgbClr val="FF0000"/>
                </a:solidFill>
                <a:latin typeface="Arial"/>
                <a:ea typeface="Times New Roman"/>
              </a:rPr>
              <a:t>дезинфектологии</a:t>
            </a:r>
            <a:endParaRPr lang="ru-RU" sz="1800" b="1" dirty="0" smtClean="0">
              <a:solidFill>
                <a:srgbClr val="FF0000"/>
              </a:solidFill>
              <a:latin typeface="Arial"/>
              <a:ea typeface="Times New Roman"/>
            </a:endParaRPr>
          </a:p>
          <a:p>
            <a:pPr indent="457200" algn="just">
              <a:spcAft>
                <a:spcPts val="0"/>
              </a:spcAft>
            </a:pPr>
            <a:r>
              <a:rPr lang="ru-RU" sz="1800" b="1" dirty="0">
                <a:latin typeface="Arial"/>
                <a:ea typeface="Times New Roman"/>
              </a:rPr>
              <a:t>гигиеническому </a:t>
            </a:r>
            <a:r>
              <a:rPr lang="ru-RU" sz="1800" b="1" dirty="0" smtClean="0">
                <a:latin typeface="Arial"/>
                <a:ea typeface="Times New Roman"/>
              </a:rPr>
              <a:t>воспитанию</a:t>
            </a:r>
          </a:p>
          <a:p>
            <a:pPr indent="457200" algn="just">
              <a:spcAft>
                <a:spcPts val="0"/>
              </a:spcAft>
            </a:pPr>
            <a:r>
              <a:rPr lang="ru-RU" sz="1800" b="1" dirty="0">
                <a:latin typeface="Arial"/>
                <a:ea typeface="Times New Roman"/>
              </a:rPr>
              <a:t>паразитологии</a:t>
            </a:r>
          </a:p>
          <a:p>
            <a:pPr indent="457200" algn="just">
              <a:spcAft>
                <a:spcPts val="0"/>
              </a:spcAft>
            </a:pPr>
            <a:r>
              <a:rPr lang="ru-RU" sz="1800" b="1" dirty="0">
                <a:latin typeface="Arial"/>
                <a:ea typeface="Times New Roman"/>
              </a:rPr>
              <a:t>энтомологии</a:t>
            </a:r>
          </a:p>
          <a:p>
            <a:pPr indent="457200" algn="just">
              <a:spcAft>
                <a:spcPts val="0"/>
              </a:spcAft>
            </a:pPr>
            <a:r>
              <a:rPr lang="ru-RU" sz="1800" b="1" dirty="0">
                <a:latin typeface="Arial"/>
                <a:ea typeface="Times New Roman"/>
              </a:rPr>
              <a:t>эпидемиологии</a:t>
            </a:r>
          </a:p>
          <a:p>
            <a:pPr indent="457200" algn="just">
              <a:spcAft>
                <a:spcPts val="0"/>
              </a:spcAft>
            </a:pPr>
            <a:endParaRPr lang="ru-RU" sz="1600" b="1" dirty="0">
              <a:latin typeface="Arial"/>
              <a:ea typeface="Times New Roman"/>
            </a:endParaRPr>
          </a:p>
          <a:p>
            <a:endParaRPr lang="ru-RU" sz="16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283969" y="3140969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808" y="5157192"/>
            <a:ext cx="8773679" cy="141577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Приказ</a:t>
            </a:r>
            <a:endParaRPr lang="ru-RU" sz="1600" b="1" dirty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just"/>
            <a:r>
              <a:rPr lang="ru-RU" sz="1600" b="1" dirty="0">
                <a:latin typeface="Arial" pitchFamily="34" charset="0"/>
                <a:ea typeface="Verdana" pitchFamily="34" charset="0"/>
                <a:cs typeface="Arial" pitchFamily="34" charset="0"/>
              </a:rPr>
              <a:t>Министерства здравоохранения Российской Федерации (Минздрав России) </a:t>
            </a:r>
            <a:r>
              <a:rPr lang="ru-RU" sz="1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от </a:t>
            </a:r>
            <a:r>
              <a:rPr lang="ru-RU" sz="1600" b="1" dirty="0">
                <a:latin typeface="Arial" pitchFamily="34" charset="0"/>
                <a:ea typeface="Verdana" pitchFamily="34" charset="0"/>
                <a:cs typeface="Arial" pitchFamily="34" charset="0"/>
              </a:rPr>
              <a:t>11 марта 2013 г. </a:t>
            </a:r>
            <a:r>
              <a:rPr lang="ru-RU" sz="1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№ </a:t>
            </a:r>
            <a:r>
              <a:rPr lang="ru-RU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121н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утв. </a:t>
            </a:r>
            <a:r>
              <a:rPr lang="ru-RU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т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ребования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к организации и выполнению работ при оказании первичной медико-санитарной, специализированной, скорой помощи и других медицинских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процедурах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2051720" y="4869160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ольцо 7"/>
          <p:cNvSpPr/>
          <p:nvPr/>
        </p:nvSpPr>
        <p:spPr>
          <a:xfrm>
            <a:off x="190807" y="1268760"/>
            <a:ext cx="4386839" cy="3744416"/>
          </a:xfrm>
          <a:prstGeom prst="donut">
            <a:avLst>
              <a:gd name="adj" fmla="val 211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0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latin typeface="Arial"/>
                <a:ea typeface="Times New Roman"/>
              </a:rPr>
              <a:t>Квалификационные </a:t>
            </a:r>
            <a:r>
              <a:rPr lang="ru-RU" sz="2400" b="1" dirty="0" smtClean="0">
                <a:latin typeface="Arial"/>
                <a:ea typeface="Times New Roman"/>
              </a:rPr>
              <a:t>требования к специалисту по </a:t>
            </a:r>
            <a:r>
              <a:rPr lang="ru-RU" sz="2400" b="1" dirty="0" err="1" smtClean="0">
                <a:latin typeface="Arial"/>
                <a:ea typeface="Times New Roman"/>
              </a:rPr>
              <a:t>дезинфектологии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4244280" cy="4968552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 algn="ctr">
              <a:spcBef>
                <a:spcPts val="540"/>
              </a:spcBef>
              <a:spcAft>
                <a:spcPts val="540"/>
              </a:spcAft>
              <a:buNone/>
            </a:pPr>
            <a:r>
              <a:rPr lang="ru-RU" sz="2000" b="1" kern="0" dirty="0" smtClean="0">
                <a:latin typeface="Arial"/>
                <a:hlinkClick r:id="rId2"/>
              </a:rPr>
              <a:t>Приказ </a:t>
            </a:r>
            <a:r>
              <a:rPr lang="ru-RU" sz="2000" b="1" kern="0" dirty="0">
                <a:latin typeface="Arial"/>
                <a:hlinkClick r:id="rId2"/>
              </a:rPr>
              <a:t>Министерства </a:t>
            </a:r>
            <a:r>
              <a:rPr lang="ru-RU" sz="2000" b="1" kern="0" dirty="0" err="1" smtClean="0">
                <a:latin typeface="Arial"/>
                <a:hlinkClick r:id="rId2"/>
              </a:rPr>
              <a:t>здра-воохранения</a:t>
            </a:r>
            <a:r>
              <a:rPr lang="ru-RU" sz="2000" b="1" kern="0" dirty="0" smtClean="0">
                <a:latin typeface="Arial"/>
                <a:hlinkClick r:id="rId2"/>
              </a:rPr>
              <a:t> </a:t>
            </a:r>
            <a:r>
              <a:rPr lang="ru-RU" sz="2000" b="1" kern="0" dirty="0">
                <a:latin typeface="Arial"/>
                <a:hlinkClick r:id="rId2"/>
              </a:rPr>
              <a:t>и социального развития РФ </a:t>
            </a:r>
            <a:endParaRPr lang="ru-RU" sz="2000" b="1" kern="0" dirty="0" smtClean="0">
              <a:latin typeface="Arial"/>
              <a:hlinkClick r:id="rId2"/>
            </a:endParaRPr>
          </a:p>
          <a:p>
            <a:pPr marL="0" indent="0" algn="ctr">
              <a:spcBef>
                <a:spcPts val="540"/>
              </a:spcBef>
              <a:spcAft>
                <a:spcPts val="540"/>
              </a:spcAft>
              <a:buNone/>
            </a:pPr>
            <a:r>
              <a:rPr lang="ru-RU" sz="2000" b="1" kern="0" dirty="0" smtClean="0">
                <a:latin typeface="Arial"/>
                <a:hlinkClick r:id="rId2"/>
              </a:rPr>
              <a:t>от </a:t>
            </a:r>
            <a:r>
              <a:rPr lang="ru-RU" sz="2000" b="1" kern="0" dirty="0">
                <a:latin typeface="Arial"/>
                <a:hlinkClick r:id="rId2"/>
              </a:rPr>
              <a:t>7 июля 2009 г. N </a:t>
            </a:r>
            <a:r>
              <a:rPr lang="ru-RU" sz="2400" b="1" kern="0" dirty="0" smtClean="0">
                <a:latin typeface="Arial"/>
                <a:hlinkClick r:id="rId2"/>
              </a:rPr>
              <a:t>415н</a:t>
            </a:r>
          </a:p>
          <a:p>
            <a:pPr marL="0" indent="0" algn="ctr">
              <a:spcBef>
                <a:spcPts val="540"/>
              </a:spcBef>
              <a:spcAft>
                <a:spcPts val="540"/>
              </a:spcAft>
              <a:buNone/>
            </a:pPr>
            <a:r>
              <a:rPr lang="ru-RU" sz="2000" b="1" kern="0" dirty="0">
                <a:latin typeface="Arial"/>
                <a:hlinkClick r:id="rId2"/>
              </a:rPr>
              <a:t/>
            </a:r>
            <a:br>
              <a:rPr lang="ru-RU" sz="2000" b="1" kern="0" dirty="0">
                <a:latin typeface="Arial"/>
                <a:hlinkClick r:id="rId2"/>
              </a:rPr>
            </a:br>
            <a:r>
              <a:rPr lang="ru-RU" sz="2000" b="1" kern="0" dirty="0">
                <a:latin typeface="Arial"/>
                <a:hlinkClick r:id="rId2"/>
              </a:rPr>
              <a:t>"Об утверждении </a:t>
            </a:r>
            <a:r>
              <a:rPr lang="ru-RU" sz="2000" b="1" kern="0" dirty="0" smtClean="0">
                <a:latin typeface="Arial"/>
                <a:hlinkClick r:id="rId2"/>
              </a:rPr>
              <a:t>квалификационных </a:t>
            </a:r>
            <a:r>
              <a:rPr lang="ru-RU" sz="2000" b="1" kern="0" dirty="0">
                <a:latin typeface="Arial"/>
                <a:hlinkClick r:id="rId2"/>
              </a:rPr>
              <a:t>требований к специалистам с высшим и послевузовским медицинским и фармацевтическим образованием в сфере здравоохранения"</a:t>
            </a:r>
            <a:endParaRPr lang="ru-RU" sz="2000" b="1" kern="0" dirty="0">
              <a:latin typeface="Arial"/>
            </a:endParaRPr>
          </a:p>
          <a:p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82982008"/>
              </p:ext>
            </p:extLst>
          </p:nvPr>
        </p:nvGraphicFramePr>
        <p:xfrm>
          <a:off x="4572000" y="1700805"/>
          <a:ext cx="4392488" cy="4966296"/>
        </p:xfrm>
        <a:graphic>
          <a:graphicData uri="http://schemas.openxmlformats.org/drawingml/2006/table">
            <a:tbl>
              <a:tblPr/>
              <a:tblGrid>
                <a:gridCol w="1715560"/>
                <a:gridCol w="2676928"/>
              </a:tblGrid>
              <a:tr h="39756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800" b="1" kern="0" dirty="0">
                          <a:solidFill>
                            <a:srgbClr val="26282F"/>
                          </a:solidFill>
                          <a:effectLst/>
                          <a:latin typeface="Calibri"/>
                        </a:rPr>
                        <a:t>Специальность "</a:t>
                      </a:r>
                      <a:r>
                        <a:rPr lang="ru-RU" sz="1800" b="1" kern="0" dirty="0" err="1">
                          <a:solidFill>
                            <a:srgbClr val="26282F"/>
                          </a:solidFill>
                          <a:effectLst/>
                          <a:latin typeface="Calibri"/>
                        </a:rPr>
                        <a:t>Дезинфектология</a:t>
                      </a:r>
                      <a:r>
                        <a:rPr lang="ru-RU" sz="1800" b="1" kern="0" dirty="0">
                          <a:solidFill>
                            <a:srgbClr val="26282F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9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Times New Roman"/>
                        </a:rPr>
                        <a:t>Уровень </a:t>
                      </a:r>
                      <a:r>
                        <a:rPr lang="ru-RU" sz="1200" b="1" dirty="0" err="1" smtClean="0">
                          <a:effectLst/>
                          <a:latin typeface="Arial"/>
                          <a:ea typeface="Times New Roman"/>
                        </a:rPr>
                        <a:t>професси-онального</a:t>
                      </a:r>
                      <a:r>
                        <a:rPr lang="ru-RU" sz="1200" b="1" dirty="0" smtClean="0"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200" b="1" dirty="0" err="1" smtClean="0">
                          <a:effectLst/>
                          <a:latin typeface="Arial"/>
                          <a:ea typeface="Times New Roman"/>
                        </a:rPr>
                        <a:t>образова-ния</a:t>
                      </a:r>
                      <a:endParaRPr lang="ru-RU" sz="12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</a:rPr>
                        <a:t>Высшее профессиональное образование по специальности "Медико-профилактическое 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</a:rPr>
                        <a:t>де-</a:t>
                      </a:r>
                      <a:r>
                        <a:rPr lang="ru-RU" sz="1200" b="1" dirty="0" err="1" smtClean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</a:rPr>
                        <a:t>ло</a:t>
                      </a: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</a:rPr>
                        <a:t>"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9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Times New Roman"/>
                        </a:rPr>
                        <a:t>Послевузовское профессиональное образование или дополнительное образование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Ординатура по специальности "</a:t>
                      </a:r>
                      <a:r>
                        <a:rPr lang="ru-RU" sz="1200" b="1" dirty="0" err="1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Дезинфектология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" или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про-</a:t>
                      </a:r>
                      <a:r>
                        <a:rPr lang="ru-RU" sz="1200" b="1" dirty="0" err="1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фессиональная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переподготовка по специальности "</a:t>
                      </a:r>
                      <a:r>
                        <a:rPr lang="ru-RU" sz="1200" b="1" dirty="0" err="1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Дезин-фектология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" при наличии послевузовского </a:t>
                      </a:r>
                      <a:r>
                        <a:rPr lang="ru-RU" sz="1200" b="1" dirty="0" err="1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профессио-нального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образования по специальности "</a:t>
                      </a:r>
                      <a:r>
                        <a:rPr lang="ru-RU" sz="1200" b="1" dirty="0" err="1" smtClean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Эпидемиоло-гия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</a:rPr>
                        <a:t>"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79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/>
                          <a:ea typeface="Times New Roman"/>
                        </a:rPr>
                        <a:t>Дополнительное профессиональное образование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Times New Roman"/>
                        </a:rPr>
                        <a:t>Повышение квалификации не реже одного раза в 5 лет в течение всей трудовой деятельности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79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Times New Roman"/>
                        </a:rPr>
                        <a:t>Должности</a:t>
                      </a: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/>
                          <a:ea typeface="Times New Roman"/>
                        </a:rPr>
                        <a:t>Врач-</a:t>
                      </a:r>
                      <a:r>
                        <a:rPr lang="ru-RU" sz="1200" b="1" dirty="0" err="1">
                          <a:effectLst/>
                          <a:latin typeface="Arial"/>
                          <a:ea typeface="Times New Roman"/>
                        </a:rPr>
                        <a:t>дезинфектолог</a:t>
                      </a:r>
                      <a:r>
                        <a:rPr lang="ru-RU" sz="1200" b="1" dirty="0">
                          <a:effectLst/>
                          <a:latin typeface="Arial"/>
                          <a:ea typeface="Times New Roman"/>
                        </a:rPr>
                        <a:t>; руководитель структурного подразделения - </a:t>
                      </a:r>
                      <a:r>
                        <a:rPr lang="ru-RU" sz="1200" b="1" dirty="0" smtClean="0">
                          <a:effectLst/>
                          <a:latin typeface="Arial"/>
                          <a:ea typeface="Times New Roman"/>
                        </a:rPr>
                        <a:t>врач-</a:t>
                      </a:r>
                      <a:r>
                        <a:rPr lang="ru-RU" sz="1200" b="1" dirty="0" err="1" smtClean="0">
                          <a:effectLst/>
                          <a:latin typeface="Arial"/>
                          <a:ea typeface="Times New Roman"/>
                        </a:rPr>
                        <a:t>дезин</a:t>
                      </a:r>
                      <a:r>
                        <a:rPr lang="ru-RU" sz="1200" b="1" dirty="0" smtClean="0">
                          <a:effectLst/>
                          <a:latin typeface="Arial"/>
                          <a:ea typeface="Times New Roman"/>
                        </a:rPr>
                        <a:t>-</a:t>
                      </a:r>
                      <a:r>
                        <a:rPr lang="ru-RU" sz="1200" b="1" dirty="0" err="1" smtClean="0">
                          <a:effectLst/>
                          <a:latin typeface="Arial"/>
                          <a:ea typeface="Times New Roman"/>
                        </a:rPr>
                        <a:t>фектолог</a:t>
                      </a:r>
                      <a:endParaRPr lang="ru-RU" sz="12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1156" marR="4115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1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906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775F55"/>
                </a:solidFill>
                <a:latin typeface="Arial" pitchFamily="34" charset="0"/>
                <a:ea typeface="Times New Roman"/>
                <a:cs typeface="Arial" pitchFamily="34" charset="0"/>
              </a:rPr>
              <a:t>Квалификационные требования </a:t>
            </a:r>
            <a:r>
              <a:rPr lang="ru-RU" sz="2400" dirty="0" smtClean="0">
                <a:solidFill>
                  <a:srgbClr val="775F55"/>
                </a:solidFill>
                <a:latin typeface="Arial" pitchFamily="34" charset="0"/>
                <a:ea typeface="Times New Roman"/>
                <a:cs typeface="Arial" pitchFamily="34" charset="0"/>
              </a:rPr>
              <a:t>к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специалисту по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дезинфектологии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951781"/>
            <a:ext cx="3456384" cy="425757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spcBef>
                <a:spcPts val="540"/>
              </a:spcBef>
              <a:spcAft>
                <a:spcPts val="540"/>
              </a:spcAft>
            </a:pP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Приказ Минздрава России </a:t>
            </a:r>
          </a:p>
          <a:p>
            <a:pPr algn="just">
              <a:spcBef>
                <a:spcPts val="540"/>
              </a:spcBef>
              <a:spcAft>
                <a:spcPts val="540"/>
              </a:spcAft>
            </a:pP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от 3 августа 2012 г. </a:t>
            </a:r>
            <a:r>
              <a:rPr lang="ru-RU" sz="2000" b="1" kern="0" dirty="0" smtClean="0">
                <a:solidFill>
                  <a:srgbClr val="26282F"/>
                </a:solidFill>
                <a:latin typeface="Arial"/>
              </a:rPr>
              <a:t>№ 66н </a:t>
            </a:r>
          </a:p>
          <a:p>
            <a:pPr algn="just">
              <a:spcBef>
                <a:spcPts val="540"/>
              </a:spcBef>
              <a:spcAft>
                <a:spcPts val="540"/>
              </a:spcAft>
            </a:pP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«Об утверждении  порядка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и 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сроков совершен-</a:t>
            </a:r>
            <a:r>
              <a:rPr lang="ru-RU" b="1" kern="0" dirty="0" err="1" smtClean="0">
                <a:solidFill>
                  <a:srgbClr val="26282F"/>
                </a:solidFill>
                <a:latin typeface="Arial"/>
              </a:rPr>
              <a:t>ствования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медицинскими работниками и </a:t>
            </a:r>
            <a:r>
              <a:rPr lang="ru-RU" b="1" kern="0" dirty="0" err="1" smtClean="0">
                <a:solidFill>
                  <a:srgbClr val="26282F"/>
                </a:solidFill>
                <a:latin typeface="Arial"/>
              </a:rPr>
              <a:t>фармацев-тическими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 работниками профессиональных знаний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и навыков путем 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обучения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по 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дополнительным про-</a:t>
            </a:r>
            <a:r>
              <a:rPr lang="ru-RU" b="1" kern="0" dirty="0" err="1" smtClean="0">
                <a:solidFill>
                  <a:srgbClr val="26282F"/>
                </a:solidFill>
                <a:latin typeface="Arial"/>
              </a:rPr>
              <a:t>фессиональным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 </a:t>
            </a:r>
            <a:r>
              <a:rPr lang="ru-RU" b="1" kern="0" dirty="0" err="1" smtClean="0">
                <a:solidFill>
                  <a:srgbClr val="26282F"/>
                </a:solidFill>
                <a:latin typeface="Arial"/>
              </a:rPr>
              <a:t>образо-вательным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 программам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в 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образовательных </a:t>
            </a:r>
            <a:r>
              <a:rPr lang="ru-RU" b="1" kern="0" dirty="0">
                <a:solidFill>
                  <a:srgbClr val="26282F"/>
                </a:solidFill>
                <a:latin typeface="Arial"/>
              </a:rPr>
              <a:t>и </a:t>
            </a:r>
            <a:r>
              <a:rPr lang="ru-RU" b="1" kern="0" dirty="0" err="1" smtClean="0">
                <a:solidFill>
                  <a:srgbClr val="26282F"/>
                </a:solidFill>
                <a:latin typeface="Arial"/>
              </a:rPr>
              <a:t>науч-ных</a:t>
            </a:r>
            <a:r>
              <a:rPr lang="ru-RU" b="1" kern="0" dirty="0" smtClean="0">
                <a:solidFill>
                  <a:srgbClr val="26282F"/>
                </a:solidFill>
                <a:latin typeface="Arial"/>
              </a:rPr>
              <a:t> организациях</a:t>
            </a:r>
            <a:endParaRPr lang="ru-RU" sz="1400" b="1" kern="0" dirty="0">
              <a:solidFill>
                <a:srgbClr val="26282F"/>
              </a:solidFill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664523"/>
            <a:ext cx="5328592" cy="4832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400" b="1" u="sng" dirty="0" smtClean="0">
                <a:latin typeface="Arial"/>
                <a:ea typeface="Times New Roman"/>
              </a:rPr>
              <a:t>8</a:t>
            </a:r>
            <a:r>
              <a:rPr lang="ru-RU" sz="1400" b="1" u="sng" dirty="0">
                <a:latin typeface="Arial"/>
                <a:ea typeface="Times New Roman"/>
              </a:rPr>
              <a:t>. Обучение по программам дополнительного профессионального образования работников, имеющих среднее и/или высшее медицинское и/или </a:t>
            </a:r>
            <a:r>
              <a:rPr lang="ru-RU" sz="1400" b="1" u="sng" dirty="0" err="1" smtClean="0">
                <a:latin typeface="Arial"/>
                <a:ea typeface="Times New Roman"/>
              </a:rPr>
              <a:t>фарма-цевтическое</a:t>
            </a:r>
            <a:r>
              <a:rPr lang="ru-RU" sz="1400" b="1" u="sng" dirty="0" smtClean="0">
                <a:latin typeface="Arial"/>
                <a:ea typeface="Times New Roman"/>
              </a:rPr>
              <a:t> </a:t>
            </a:r>
            <a:r>
              <a:rPr lang="ru-RU" sz="1400" b="1" u="sng" dirty="0">
                <a:latin typeface="Arial"/>
                <a:ea typeface="Times New Roman"/>
              </a:rPr>
              <a:t>образование, не соответствующее </a:t>
            </a:r>
            <a:r>
              <a:rPr lang="ru-RU" sz="1400" b="1" u="sng" dirty="0" err="1" smtClean="0">
                <a:latin typeface="Arial"/>
                <a:ea typeface="Times New Roman"/>
              </a:rPr>
              <a:t>квали-фикационным</a:t>
            </a:r>
            <a:r>
              <a:rPr lang="ru-RU" sz="1400" b="1" u="sng" dirty="0" smtClean="0">
                <a:latin typeface="Arial"/>
                <a:ea typeface="Times New Roman"/>
              </a:rPr>
              <a:t> характеристикам </a:t>
            </a:r>
            <a:r>
              <a:rPr lang="ru-RU" sz="1400" b="1" u="sng" dirty="0">
                <a:latin typeface="Arial"/>
                <a:ea typeface="Times New Roman"/>
              </a:rPr>
              <a:t>и </a:t>
            </a:r>
            <a:r>
              <a:rPr lang="ru-RU" sz="1400" b="1" u="sng" dirty="0" smtClean="0">
                <a:latin typeface="Arial"/>
                <a:ea typeface="Times New Roman"/>
              </a:rPr>
              <a:t>квалификационным </a:t>
            </a:r>
            <a:r>
              <a:rPr lang="ru-RU" sz="1400" b="1" u="sng" dirty="0">
                <a:latin typeface="Arial"/>
                <a:ea typeface="Times New Roman"/>
              </a:rPr>
              <a:t>требованиям, указанным в </a:t>
            </a:r>
            <a:r>
              <a:rPr lang="ru-RU" sz="1400" b="1" dirty="0">
                <a:latin typeface="Arial"/>
                <a:ea typeface="Times New Roman"/>
                <a:hlinkClick r:id="" action="ppaction://hlinkfile"/>
              </a:rPr>
              <a:t>абзаце третьем пункта 5</a:t>
            </a:r>
            <a:r>
              <a:rPr lang="ru-RU" sz="1400" b="1" dirty="0">
                <a:latin typeface="Arial"/>
                <a:ea typeface="Times New Roman"/>
              </a:rPr>
              <a:t> настоящих Порядка и сроков, но имеющих непрерывный стаж практической работы по соответствующей медицинской или фармацевтической специальности более 5 лет организуется</a:t>
            </a:r>
            <a:r>
              <a:rPr lang="ru-RU" sz="1400" b="1" dirty="0" smtClean="0">
                <a:latin typeface="Arial"/>
                <a:ea typeface="Times New Roman"/>
              </a:rPr>
              <a:t>:</a:t>
            </a:r>
          </a:p>
          <a:p>
            <a:pPr indent="457200" algn="just">
              <a:spcAft>
                <a:spcPts val="0"/>
              </a:spcAft>
            </a:pPr>
            <a:endParaRPr lang="ru-RU" sz="1400" b="1" dirty="0">
              <a:latin typeface="Arial"/>
              <a:ea typeface="Times New Roman"/>
            </a:endParaRPr>
          </a:p>
          <a:p>
            <a:pPr indent="457200" algn="just">
              <a:spcAft>
                <a:spcPts val="0"/>
              </a:spcAft>
            </a:pPr>
            <a:r>
              <a:rPr lang="ru-RU" sz="1400" b="1" dirty="0">
                <a:latin typeface="Arial"/>
                <a:ea typeface="Times New Roman"/>
              </a:rPr>
              <a:t>- для работников, имеющих стаж работы 10 лет и более, по программам дополнительного </a:t>
            </a:r>
            <a:r>
              <a:rPr lang="ru-RU" sz="1400" b="1" dirty="0" err="1" smtClean="0">
                <a:latin typeface="Arial"/>
                <a:ea typeface="Times New Roman"/>
              </a:rPr>
              <a:t>профес-сионального</a:t>
            </a:r>
            <a:r>
              <a:rPr lang="ru-RU" sz="1400" b="1" dirty="0" smtClean="0">
                <a:latin typeface="Arial"/>
                <a:ea typeface="Times New Roman"/>
              </a:rPr>
              <a:t> </a:t>
            </a:r>
            <a:r>
              <a:rPr lang="ru-RU" sz="1400" b="1" dirty="0">
                <a:latin typeface="Arial"/>
                <a:ea typeface="Times New Roman"/>
              </a:rPr>
              <a:t>образования в виде повышения квалификации (нормативный срок прохождения подготовки при любой форме обучения составляет от 100 до 500 часов);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400" b="1" dirty="0" smtClean="0">
                <a:latin typeface="Arial"/>
                <a:ea typeface="Times New Roman"/>
              </a:rPr>
              <a:t>для </a:t>
            </a:r>
            <a:r>
              <a:rPr lang="ru-RU" sz="1400" b="1" dirty="0">
                <a:latin typeface="Arial"/>
                <a:ea typeface="Times New Roman"/>
              </a:rPr>
              <a:t>работников, имеющих стаж работы от 5 до 10 </a:t>
            </a:r>
            <a:r>
              <a:rPr lang="ru-RU" sz="1400" b="1" dirty="0" smtClean="0">
                <a:latin typeface="Arial"/>
                <a:ea typeface="Times New Roman"/>
              </a:rPr>
              <a:t>лет,</a:t>
            </a:r>
          </a:p>
          <a:p>
            <a:pPr algn="just">
              <a:spcAft>
                <a:spcPts val="0"/>
              </a:spcAft>
            </a:pPr>
            <a:r>
              <a:rPr lang="ru-RU" sz="1400" b="1" dirty="0" smtClean="0">
                <a:latin typeface="Arial"/>
                <a:ea typeface="Times New Roman"/>
              </a:rPr>
              <a:t>по </a:t>
            </a:r>
            <a:r>
              <a:rPr lang="ru-RU" sz="1400" b="1" dirty="0">
                <a:latin typeface="Arial"/>
                <a:ea typeface="Times New Roman"/>
              </a:rPr>
              <a:t>программам дополнительного </a:t>
            </a:r>
            <a:r>
              <a:rPr lang="ru-RU" sz="1400" b="1" dirty="0" smtClean="0">
                <a:latin typeface="Arial"/>
                <a:ea typeface="Times New Roman"/>
              </a:rPr>
              <a:t>профессионального </a:t>
            </a:r>
            <a:r>
              <a:rPr lang="ru-RU" sz="1400" b="1" dirty="0">
                <a:latin typeface="Arial"/>
                <a:ea typeface="Times New Roman"/>
              </a:rPr>
              <a:t>образования в виде профессиональной переподготовки (нормативный срок </a:t>
            </a:r>
            <a:r>
              <a:rPr lang="ru-RU" sz="1400" b="1" dirty="0" smtClean="0">
                <a:latin typeface="Arial"/>
                <a:ea typeface="Times New Roman"/>
              </a:rPr>
              <a:t>подготовки при </a:t>
            </a:r>
            <a:r>
              <a:rPr lang="ru-RU" sz="1400" b="1" dirty="0">
                <a:latin typeface="Arial"/>
                <a:ea typeface="Times New Roman"/>
              </a:rPr>
              <a:t>любой форме обучения составляет свыше 500 часов).</a:t>
            </a:r>
            <a:endParaRPr lang="ru-RU" sz="1400" b="1" dirty="0">
              <a:effectLst/>
              <a:latin typeface="Arial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33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24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Характеристика циклов обучения по специальности «</a:t>
            </a:r>
            <a:r>
              <a:rPr lang="ru-RU" sz="2800" b="1" dirty="0" err="1" smtClean="0">
                <a:solidFill>
                  <a:srgbClr val="C00000"/>
                </a:solidFill>
              </a:rPr>
              <a:t>Дезинфектология</a:t>
            </a:r>
            <a:r>
              <a:rPr lang="ru-RU" sz="2800" b="1" dirty="0" smtClean="0">
                <a:solidFill>
                  <a:srgbClr val="C00000"/>
                </a:solidFill>
              </a:rPr>
              <a:t>»  в  2009 – 2014 гг. (</a:t>
            </a:r>
            <a:r>
              <a:rPr lang="ru-RU" sz="2400" b="1" dirty="0" smtClean="0">
                <a:solidFill>
                  <a:srgbClr val="C00000"/>
                </a:solidFill>
              </a:rPr>
              <a:t>всего подготовлено 124 чел.)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47580"/>
              </p:ext>
            </p:extLst>
          </p:nvPr>
        </p:nvGraphicFramePr>
        <p:xfrm>
          <a:off x="107504" y="1628801"/>
          <a:ext cx="8928991" cy="5112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614"/>
                <a:gridCol w="2306656"/>
                <a:gridCol w="1785798"/>
                <a:gridCol w="1413758"/>
                <a:gridCol w="1488165"/>
              </a:tblGrid>
              <a:tr h="1311648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Название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цикла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Вид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обучения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Продолжи-</a:t>
                      </a:r>
                      <a:r>
                        <a:rPr lang="ru-RU" sz="2400" dirty="0" err="1" smtClean="0">
                          <a:solidFill>
                            <a:srgbClr val="C00000"/>
                          </a:solidFill>
                        </a:rPr>
                        <a:t>тельность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 (в час.)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Форма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C00000"/>
                          </a:solidFill>
                        </a:rPr>
                        <a:t>обуче-ния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Бюджет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endParaRPr lang="ru-RU" sz="24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C00000"/>
                          </a:solidFill>
                        </a:rPr>
                        <a:t>внебюд-жет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0806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«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Дезинфекто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-логия»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22.09.2010г.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Профессиональная переподготовка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(ПП)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504 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Очная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Бюджет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085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«</a:t>
                      </a:r>
                      <a:r>
                        <a:rPr kumimoji="0" lang="ru-RU" sz="1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Дезинфектоло-гия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</a:rPr>
                        <a:t>2009, 2013 гг.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Общее </a:t>
                      </a:r>
                      <a:r>
                        <a:rPr lang="ru-RU" sz="1600" b="1" dirty="0" err="1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усовершен-ствование</a:t>
                      </a:r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(ОУ)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144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Очная</a:t>
                      </a:r>
                    </a:p>
                    <a:p>
                      <a:pPr algn="ctr"/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Бюджет</a:t>
                      </a:r>
                    </a:p>
                    <a:p>
                      <a:pPr algn="ctr"/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8428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«Теоретические и практические основы дезинфекции, дезинсекции,  дератизации» </a:t>
                      </a:r>
                    </a:p>
                    <a:p>
                      <a:pPr algn="ctr"/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(ежегодно)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Тематическое </a:t>
                      </a:r>
                      <a:r>
                        <a:rPr lang="ru-RU" sz="1600" b="1" dirty="0" err="1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усовершенство-вание</a:t>
                      </a:r>
                      <a:endParaRPr lang="ru-RU" sz="1600" b="1" dirty="0" smtClean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(ТУ)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72</a:t>
                      </a:r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Очная</a:t>
                      </a:r>
                    </a:p>
                    <a:p>
                      <a:pPr algn="ctr"/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Внебюджет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ная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33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Категории слушателей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772815"/>
            <a:ext cx="8496944" cy="4752529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ea typeface="Tahoma" pitchFamily="34" charset="0"/>
                <a:cs typeface="Tahoma" pitchFamily="34" charset="0"/>
              </a:rPr>
              <a:t>В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соответствии с федеральными государственными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требованиями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к послевузовскому профессиональному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образованию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специалистов по специальности «</a:t>
            </a:r>
            <a:r>
              <a:rPr lang="ru-RU" sz="2000" b="1" dirty="0" err="1">
                <a:ea typeface="Tahoma" pitchFamily="34" charset="0"/>
                <a:cs typeface="Tahoma" pitchFamily="34" charset="0"/>
              </a:rPr>
              <a:t>Дезинфектология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» и «Унифицированной программой» последипломного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обучения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врачей (специалистов) по </a:t>
            </a:r>
            <a:r>
              <a:rPr lang="ru-RU" sz="2000" b="1" dirty="0" err="1">
                <a:ea typeface="Tahoma" pitchFamily="34" charset="0"/>
                <a:cs typeface="Tahoma" pitchFamily="34" charset="0"/>
              </a:rPr>
              <a:t>дезинфектологии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,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утв. </a:t>
            </a:r>
            <a:r>
              <a:rPr lang="ru-RU" sz="2000" b="1" dirty="0" err="1" smtClean="0">
                <a:ea typeface="Tahoma" pitchFamily="34" charset="0"/>
                <a:cs typeface="Tahoma" pitchFamily="34" charset="0"/>
              </a:rPr>
              <a:t>Минздравсоцразвития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Российской Федерации в 2000 г., кафедра проводит обучение руководителей и специалистов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Управлений </a:t>
            </a:r>
            <a:r>
              <a:rPr lang="ru-RU" sz="2000" b="1" dirty="0" err="1">
                <a:ea typeface="Tahoma" pitchFamily="34" charset="0"/>
                <a:cs typeface="Tahoma" pitchFamily="34" charset="0"/>
              </a:rPr>
              <a:t>Роспотребнадзора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, ФБУЗ «Центров гигиены и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эпидемиологии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»,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госпредприятий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дезинфекционного профиля,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дезинфекционных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станций, отделов и отделений очаговой и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профилактической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дезинфекции, врачей-</a:t>
            </a:r>
            <a:r>
              <a:rPr lang="ru-RU" sz="2000" b="1" dirty="0" err="1">
                <a:ea typeface="Tahoma" pitchFamily="34" charset="0"/>
                <a:cs typeface="Tahoma" pitchFamily="34" charset="0"/>
              </a:rPr>
              <a:t>дезинфектологов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,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эпидемиологов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ЛПУ и ФГУЗ «Центров гигиены и 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эпидемиологии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»; врачей и </a:t>
            </a:r>
            <a:r>
              <a:rPr lang="ru-RU" sz="2000" b="1" dirty="0" err="1" smtClean="0">
                <a:ea typeface="Tahoma" pitchFamily="34" charset="0"/>
                <a:cs typeface="Tahoma" pitchFamily="34" charset="0"/>
              </a:rPr>
              <a:t>госгражданских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sz="2000" b="1" dirty="0" err="1" smtClean="0">
                <a:ea typeface="Tahoma" pitchFamily="34" charset="0"/>
                <a:cs typeface="Tahoma" pitchFamily="34" charset="0"/>
              </a:rPr>
              <a:t>Роспотребнадзора</a:t>
            </a:r>
            <a:r>
              <a:rPr lang="ru-RU" sz="2000" b="1" dirty="0" smtClean="0">
                <a:ea typeface="Tahoma" pitchFamily="34" charset="0"/>
                <a:cs typeface="Tahoma" pitchFamily="34" charset="0"/>
              </a:rPr>
              <a:t>, 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среднего медицинского персонал ЛПУ, инструкторов–дезинфекторов, дезинфекторов и других специалистов, занимающихся проблемами </a:t>
            </a:r>
            <a:r>
              <a:rPr lang="ru-RU" sz="2000" b="1" dirty="0" err="1">
                <a:ea typeface="Tahoma" pitchFamily="34" charset="0"/>
                <a:cs typeface="Tahoma" pitchFamily="34" charset="0"/>
              </a:rPr>
              <a:t>дезинфектологии</a:t>
            </a:r>
            <a:r>
              <a:rPr lang="ru-RU" sz="2000" b="1" dirty="0"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68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026" y="2246040"/>
            <a:ext cx="4464496" cy="461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4248471" cy="523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188640"/>
            <a:ext cx="44395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ea typeface="Times New Roman"/>
                <a:cs typeface="Arial" pitchFamily="34" charset="0"/>
              </a:rPr>
              <a:t>Учебная база</a:t>
            </a:r>
          </a:p>
          <a:p>
            <a:r>
              <a:rPr lang="ru-RU" b="1" dirty="0" smtClean="0">
                <a:latin typeface="Arial" pitchFamily="34" charset="0"/>
                <a:ea typeface="Times New Roman"/>
                <a:cs typeface="Arial" pitchFamily="34" charset="0"/>
              </a:rPr>
              <a:t>Кафедры</a:t>
            </a:r>
          </a:p>
          <a:p>
            <a:r>
              <a:rPr lang="ru-RU" b="1" dirty="0" smtClean="0">
                <a:latin typeface="Arial" pitchFamily="34" charset="0"/>
                <a:ea typeface="Times New Roman"/>
                <a:cs typeface="Arial" pitchFamily="34" charset="0"/>
              </a:rPr>
              <a:t>                              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МБУ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Казанская</a:t>
            </a:r>
          </a:p>
          <a:p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         дезинфекционная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          станция г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. Казань»</a:t>
            </a:r>
            <a:r>
              <a:rPr lang="ru-RU" b="1" dirty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105835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endParaRPr lang="ru-RU" b="1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Учебные базы</a:t>
            </a:r>
            <a:endParaRPr lang="ru-RU" b="1" dirty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кафедры        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ГАУЗ РКБ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    ГАУЗ ДРКБ</a:t>
            </a:r>
          </a:p>
          <a:p>
            <a:pPr lvl="0"/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                        ГАУЗ ГКБ 7</a:t>
            </a:r>
            <a:endParaRPr lang="ru-RU" b="1" dirty="0">
              <a:solidFill>
                <a:srgbClr val="C0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28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Характеристика помещений кафедры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129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96944" cy="99060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  <a:t/>
            </a:r>
            <a:b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4032448" cy="489654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 smtClean="0">
              <a:solidFill>
                <a:srgbClr val="C00000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b="1" dirty="0"/>
          </a:p>
          <a:p>
            <a:endParaRPr lang="ru-RU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1363514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242441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Спасибо за внимание!</a:t>
            </a:r>
            <a:endParaRPr lang="ru-RU" sz="4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38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4800" b="1" dirty="0" err="1" smtClean="0">
                <a:solidFill>
                  <a:srgbClr val="C00000"/>
                </a:solidFill>
                <a:ea typeface="+mn-ea"/>
                <a:cs typeface="+mn-cs"/>
              </a:rPr>
              <a:t>Дезинфектология</a:t>
            </a:r>
            <a:r>
              <a:rPr lang="ru-RU" sz="4800" b="1" dirty="0" smtClean="0">
                <a:solidFill>
                  <a:srgbClr val="C00000"/>
                </a:solidFill>
                <a:ea typeface="+mn-ea"/>
                <a:cs typeface="+mn-cs"/>
              </a:rPr>
              <a:t> -</a:t>
            </a:r>
            <a:r>
              <a:rPr lang="ru-RU" sz="4800" b="1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4800" b="1" dirty="0">
                <a:solidFill>
                  <a:srgbClr val="C00000"/>
                </a:solidFill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340768"/>
            <a:ext cx="8280920" cy="5256583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4000" dirty="0" smtClean="0">
              <a:solidFill>
                <a:srgbClr val="C00000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это наука</a:t>
            </a:r>
            <a:r>
              <a:rPr lang="ru-RU" sz="4000" b="1" dirty="0">
                <a:solidFill>
                  <a:srgbClr val="C00000"/>
                </a:solidFill>
              </a:rPr>
              <a:t>, изучающая закономерности неспецифической профилактики инфекционных и паразитарных болезней путем воздействия на патогенные биологические </a:t>
            </a:r>
            <a:r>
              <a:rPr lang="ru-RU" sz="4000" b="1" dirty="0" smtClean="0">
                <a:solidFill>
                  <a:srgbClr val="C00000"/>
                </a:solidFill>
              </a:rPr>
              <a:t>объекты и </a:t>
            </a:r>
            <a:r>
              <a:rPr lang="ru-RU" sz="4000" b="1" dirty="0">
                <a:solidFill>
                  <a:srgbClr val="C00000"/>
                </a:solidFill>
              </a:rPr>
              <a:t>их </a:t>
            </a:r>
            <a:r>
              <a:rPr lang="ru-RU" sz="4000" b="1" dirty="0" smtClean="0">
                <a:solidFill>
                  <a:srgbClr val="C00000"/>
                </a:solidFill>
              </a:rPr>
              <a:t>переносчиков        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                                           </a:t>
            </a:r>
            <a:r>
              <a:rPr lang="ru-RU" sz="2400" b="1" i="1" dirty="0" smtClean="0"/>
              <a:t>Шестопалов Н.В.,2013</a:t>
            </a:r>
            <a:endParaRPr lang="ru-RU" sz="2400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08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29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96944" cy="99060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  <a:t/>
            </a:r>
            <a:b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4032448" cy="489654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 smtClean="0">
              <a:solidFill>
                <a:srgbClr val="C00000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7181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383431" y="529781"/>
            <a:ext cx="4491354" cy="666970"/>
          </a:xfrm>
          <a:prstGeom prst="roundRect">
            <a:avLst/>
          </a:prstGeom>
          <a:solidFill>
            <a:srgbClr val="C00000"/>
          </a:solidFill>
        </p:spPr>
        <p:txBody>
          <a:bodyPr vert="horz" lIns="91440" tIns="45720" rIns="91440" bIns="45720" rtlCol="0"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ru-RU" sz="3200" b="1" dirty="0">
                <a:solidFill>
                  <a:prstClr val="white"/>
                </a:solidFill>
              </a:rPr>
              <a:t>ДЕЗИНФЕКТОЛОГИЯ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74785" y="355433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prstClr val="black"/>
                </a:solidFill>
              </a:rPr>
              <a:t>=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46438" y="1745808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Эпидемиология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4976" y="1526008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81945" y="1770053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Микробиология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36900" y="1526007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46439" y="2611227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72036" y="2346117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809005" y="2616474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Токсикология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472" y="2346116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0060" y="1785899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Инфекционные </a:t>
            </a:r>
            <a:r>
              <a:rPr lang="ru-RU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болезни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90059" y="2616474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Клинические  </a:t>
            </a:r>
            <a:r>
              <a:rPr lang="ru-RU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дисциплины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65278" y="1548797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97707" y="3219949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59" y="3439749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Энтомология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92967" y="3223667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54278" y="3443466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Физиология </a:t>
            </a:r>
            <a:r>
              <a:rPr lang="ru-RU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96093" y="4042513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254277" y="4250109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Биохимия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847926" y="3439749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7707" y="4042513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79991" y="4030309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82353" y="5082485"/>
            <a:ext cx="2045383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Материаловеде-</a:t>
            </a:r>
          </a:p>
          <a:p>
            <a:pPr algn="ctr"/>
            <a:r>
              <a:rPr lang="ru-RU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11559" y="4262313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Ксенобиология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43778" y="2344081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851585" y="4262313"/>
            <a:ext cx="205371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Водоснабжение и водоотведение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80685" y="4862685"/>
            <a:ext cx="536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prstClr val="black"/>
                </a:solidFill>
              </a:rPr>
              <a:t>+</a:t>
            </a:r>
            <a:endParaRPr lang="ru-RU" sz="6000" b="1" dirty="0">
              <a:solidFill>
                <a:prstClr val="black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1F55B-1349-48AE-806B-D35045A2A11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65278" y="3158586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000" b="1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842" y="5904217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>
                <a:latin typeface="Arial" pitchFamily="34" charset="0"/>
                <a:cs typeface="Times New Roman" pitchFamily="18" charset="0"/>
              </a:rPr>
              <a:t>Взаимосвязь </a:t>
            </a:r>
            <a:r>
              <a:rPr lang="ru-RU" sz="2200" b="1" i="1" dirty="0" err="1">
                <a:latin typeface="Arial" pitchFamily="34" charset="0"/>
                <a:cs typeface="Times New Roman" pitchFamily="18" charset="0"/>
              </a:rPr>
              <a:t>дезинфектологии</a:t>
            </a:r>
            <a:r>
              <a:rPr lang="ru-RU" sz="2200" b="1" i="1" dirty="0">
                <a:latin typeface="Arial" pitchFamily="34" charset="0"/>
                <a:cs typeface="Times New Roman" pitchFamily="18" charset="0"/>
              </a:rPr>
              <a:t> с другими науками, отраслями промышленности и сельского хозяйства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28600"/>
            <a:ext cx="8785225" cy="11430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</a:rPr>
              <a:t>Пути совершенствования дезинфекционных и стерилизационных мероприятий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73238"/>
            <a:ext cx="7994650" cy="4535487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/>
              <a:t>НАЦИОНАЛЬНАЯ КОНЦЕПЦИЯ ПРОФИЛАКТИКИ ИНФЕКЦИЙ, СВЯЗАННЫХ С ОКАЗАНИЕМ МЕДИЦИНСКОЙ ПОМОЩИ</a:t>
            </a:r>
          </a:p>
          <a:p>
            <a:pPr marL="0" indent="0" algn="ct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/>
              <a:t>(утверждена Главным государственным санитарным врачом Российской Федерации 06.11.2011 г.)</a:t>
            </a:r>
          </a:p>
          <a:p>
            <a:pPr marL="0" indent="0">
              <a:lnSpc>
                <a:spcPct val="90000"/>
              </a:lnSpc>
              <a:buFont typeface="Monotype Sorts" pitchFamily="2" charset="2"/>
              <a:buNone/>
            </a:pPr>
            <a:endParaRPr lang="ru-RU" sz="2800" b="1" dirty="0" smtClean="0"/>
          </a:p>
          <a:p>
            <a:pPr marL="0" indent="0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chemeClr val="folHlink"/>
                </a:solidFill>
              </a:rPr>
              <a:t>Раздел. 10. Повышение эффективности дезинфекционных и стерилизационных мероприятий</a:t>
            </a:r>
            <a:r>
              <a:rPr lang="ru-RU" sz="28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18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96944" cy="99060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  <a:t/>
            </a:r>
            <a:b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</a:br>
            <a: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  <a:t>Повышение </a:t>
            </a:r>
            <a:r>
              <a:rPr lang="ru-RU" sz="2800" b="1" kern="0" dirty="0">
                <a:solidFill>
                  <a:srgbClr val="C00000"/>
                </a:solidFill>
                <a:latin typeface="Arial" pitchFamily="34" charset="0"/>
              </a:rPr>
              <a:t>эффективности дезинфекционных </a:t>
            </a:r>
            <a:br>
              <a:rPr lang="ru-RU" sz="2800" b="1" kern="0" dirty="0">
                <a:solidFill>
                  <a:srgbClr val="C00000"/>
                </a:solidFill>
                <a:latin typeface="Arial" pitchFamily="34" charset="0"/>
              </a:rPr>
            </a:br>
            <a:r>
              <a:rPr lang="ru-RU" sz="2800" b="1" kern="0" dirty="0">
                <a:solidFill>
                  <a:srgbClr val="C00000"/>
                </a:solidFill>
                <a:latin typeface="Arial" pitchFamily="34" charset="0"/>
              </a:rPr>
              <a:t>и стерилизационных </a:t>
            </a:r>
            <a:r>
              <a:rPr lang="ru-RU" sz="2800" b="1" kern="0" dirty="0" smtClean="0">
                <a:solidFill>
                  <a:srgbClr val="C00000"/>
                </a:solidFill>
                <a:latin typeface="Arial" pitchFamily="34" charset="0"/>
              </a:rPr>
              <a:t>мероприятий</a:t>
            </a: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4032448" cy="489654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 smtClean="0">
              <a:solidFill>
                <a:srgbClr val="C00000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b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28800"/>
            <a:ext cx="8640960" cy="4801314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достижение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стандарта качества стерилизации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материалов и изделий медицинского назначения, исключающего возможность появления более одного нестерильного изделия на миллион 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простерилизован-</a:t>
            </a:r>
            <a:r>
              <a:rPr lang="ru-RU" b="1" kern="0" dirty="0" err="1" smtClean="0">
                <a:solidFill>
                  <a:srgbClr val="0070C0"/>
                </a:solidFill>
                <a:latin typeface="Arial"/>
              </a:rPr>
              <a:t>ных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максимальная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замена изделий многократного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применения на изделия однократного применения;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создание, производство и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внедрение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 в практику отечественных </a:t>
            </a:r>
            <a:r>
              <a:rPr lang="ru-RU" b="1" kern="0" dirty="0" err="1">
                <a:solidFill>
                  <a:srgbClr val="C00000"/>
                </a:solidFill>
                <a:latin typeface="Arial"/>
              </a:rPr>
              <a:t>моюще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-дезинфицирующих машин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для обработки (дезинфекция, </a:t>
            </a:r>
            <a:r>
              <a:rPr lang="ru-RU" b="1" kern="0" dirty="0" err="1">
                <a:solidFill>
                  <a:srgbClr val="0070C0"/>
                </a:solidFill>
                <a:latin typeface="Arial"/>
              </a:rPr>
              <a:t>предстерилизационная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 очистка) изделий медицинского назначения, в том числе эндоскопов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внедрение новых эффективных и малотоксичных, удобных в 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при-</a:t>
            </a:r>
            <a:r>
              <a:rPr lang="ru-RU" b="1" kern="0" dirty="0" err="1" smtClean="0">
                <a:solidFill>
                  <a:srgbClr val="0070C0"/>
                </a:solidFill>
                <a:latin typeface="Arial"/>
              </a:rPr>
              <a:t>менении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кожных антисептиков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для обеззараживания рук 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медицин-</a:t>
            </a:r>
            <a:r>
              <a:rPr lang="ru-RU" b="1" kern="0" dirty="0" err="1" smtClean="0">
                <a:solidFill>
                  <a:srgbClr val="0070C0"/>
                </a:solidFill>
                <a:latin typeface="Arial"/>
              </a:rPr>
              <a:t>ских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работников и кожного покрова пациентов;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разработка и внедрение в практику организаций здравоохранения новых эффективных, безопасных для медицинского персонала и пациентов средств и оборудования в целях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обеззараживания и очистки воздуха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 в помещениях организаций здравоохранения;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b="1" kern="0" dirty="0">
                <a:solidFill>
                  <a:srgbClr val="0070C0"/>
                </a:solidFill>
                <a:latin typeface="Arial"/>
              </a:rPr>
              <a:t> создание и внедрение в организациях здравоохранения  </a:t>
            </a:r>
            <a:r>
              <a:rPr lang="ru-RU" b="1" kern="0" dirty="0" err="1" smtClean="0">
                <a:solidFill>
                  <a:srgbClr val="0070C0"/>
                </a:solidFill>
                <a:latin typeface="Arial"/>
              </a:rPr>
              <a:t>современ-ных</a:t>
            </a:r>
            <a:r>
              <a:rPr lang="ru-RU" b="1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b="1" kern="0" dirty="0">
                <a:solidFill>
                  <a:srgbClr val="0070C0"/>
                </a:solidFill>
                <a:latin typeface="Arial"/>
              </a:rPr>
              <a:t>экономичных средств и нового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оборудования для </a:t>
            </a:r>
            <a:r>
              <a:rPr lang="ru-RU" b="1" kern="0" dirty="0" err="1" smtClean="0">
                <a:solidFill>
                  <a:srgbClr val="C00000"/>
                </a:solidFill>
                <a:latin typeface="Arial"/>
              </a:rPr>
              <a:t>обеззаражи-вания</a:t>
            </a:r>
            <a:r>
              <a:rPr lang="ru-RU" b="1" kern="0" dirty="0" smtClean="0">
                <a:solidFill>
                  <a:srgbClr val="C00000"/>
                </a:solidFill>
                <a:latin typeface="Arial"/>
              </a:rPr>
              <a:t> </a:t>
            </a:r>
            <a:r>
              <a:rPr lang="ru-RU" b="1" kern="0" dirty="0">
                <a:solidFill>
                  <a:srgbClr val="C00000"/>
                </a:solidFill>
                <a:latin typeface="Arial"/>
              </a:rPr>
              <a:t>медицинских </a:t>
            </a:r>
            <a:r>
              <a:rPr lang="ru-RU" b="1" kern="0" dirty="0" smtClean="0">
                <a:solidFill>
                  <a:srgbClr val="C00000"/>
                </a:solidFill>
                <a:latin typeface="Arial"/>
              </a:rPr>
              <a:t>отходов.</a:t>
            </a:r>
            <a:endParaRPr lang="ru-RU" b="1" kern="0" dirty="0">
              <a:solidFill>
                <a:srgbClr val="C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380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367464" cy="990600"/>
          </a:xfrm>
        </p:spPr>
        <p:txBody>
          <a:bodyPr/>
          <a:lstStyle/>
          <a:p>
            <a:pPr algn="ctr"/>
            <a: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  <a:t>Повышение эффективности дезинфекционных </a:t>
            </a:r>
            <a:b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</a:br>
            <a: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  <a:t>и стерилизационных мероприятий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012" y="1824181"/>
            <a:ext cx="8568952" cy="4708981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sz="2000" kern="0" dirty="0">
                <a:solidFill>
                  <a:srgbClr val="0070C0"/>
                </a:solidFill>
                <a:latin typeface="Arial"/>
              </a:rPr>
              <a:t>систематическое осуществление мер, направленных на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сдержива-ние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селекции штаммов микроорганизмов, </a:t>
            </a:r>
            <a:r>
              <a:rPr lang="ru-RU" sz="2000" kern="0" dirty="0">
                <a:solidFill>
                  <a:srgbClr val="C00000"/>
                </a:solidFill>
                <a:latin typeface="Arial"/>
              </a:rPr>
              <a:t>устойчивых к </a:t>
            </a:r>
            <a:r>
              <a:rPr lang="ru-RU" sz="2000" kern="0" dirty="0" err="1" smtClean="0">
                <a:solidFill>
                  <a:srgbClr val="C00000"/>
                </a:solidFill>
                <a:latin typeface="Arial"/>
              </a:rPr>
              <a:t>дезинфи-цирующим</a:t>
            </a:r>
            <a:r>
              <a:rPr lang="ru-RU" sz="2000" kern="0" dirty="0" smtClean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C00000"/>
                </a:solidFill>
                <a:latin typeface="Arial"/>
              </a:rPr>
              <a:t>средствам и антисептикам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 путем повышения качества проведения дезинфекции, совершенствования тактики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дезинфек-ционных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мероприятий с учетом результатов мониторинга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устойчи-вости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микроорганизмов к </a:t>
            </a:r>
            <a:r>
              <a:rPr lang="ru-RU" sz="2000" kern="0" dirty="0" err="1">
                <a:solidFill>
                  <a:srgbClr val="0070C0"/>
                </a:solidFill>
                <a:latin typeface="Arial"/>
              </a:rPr>
              <a:t>дезинфектантам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sz="2000" kern="0" dirty="0">
                <a:solidFill>
                  <a:srgbClr val="0070C0"/>
                </a:solidFill>
                <a:latin typeface="Arial"/>
              </a:rPr>
              <a:t>разработка оптимальных </a:t>
            </a:r>
            <a:r>
              <a:rPr lang="ru-RU" sz="2000" kern="0" dirty="0">
                <a:solidFill>
                  <a:srgbClr val="C00000"/>
                </a:solidFill>
                <a:latin typeface="Arial"/>
              </a:rPr>
              <a:t>схем ротации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дезинфицирующих средств на основании результатов мониторинга устойчивости 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госпиталь-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ных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штаммов микроорганизмов с учетом специфики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функциониро-вания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организаций здравоохранения, видов возбудителей и особенностей дезинфицирующих средств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;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sz="2000" kern="0" dirty="0">
                <a:solidFill>
                  <a:srgbClr val="0070C0"/>
                </a:solidFill>
                <a:latin typeface="Arial"/>
              </a:rPr>
              <a:t>организацию в медицинских организациях централизованных стерилизационных отделений (</a:t>
            </a:r>
            <a:r>
              <a:rPr lang="ru-RU" sz="2000" kern="0" dirty="0">
                <a:solidFill>
                  <a:srgbClr val="C00000"/>
                </a:solidFill>
                <a:latin typeface="Arial"/>
              </a:rPr>
              <a:t>ЦСО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), отвечающих современным требованиям, в случае отсутствия в организации ЦСО </a:t>
            </a:r>
            <a:r>
              <a:rPr lang="ru-RU" sz="2000" kern="0" dirty="0">
                <a:solidFill>
                  <a:srgbClr val="0070C0"/>
                </a:solidFill>
                <a:latin typeface="Arial"/>
                <a:sym typeface="Symbol" pitchFamily="18" charset="2"/>
              </a:rPr>
              <a:t>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обеспе-чение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лечебно-диагностического процесса стерильными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материа-лами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и изделиями медицинского назначения (в том числе </a:t>
            </a:r>
            <a:r>
              <a:rPr lang="ru-RU" sz="2000" kern="0" dirty="0" err="1" smtClean="0">
                <a:solidFill>
                  <a:srgbClr val="0070C0"/>
                </a:solidFill>
                <a:latin typeface="Arial"/>
              </a:rPr>
              <a:t>промыш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-ленного </a:t>
            </a:r>
            <a:r>
              <a:rPr lang="ru-RU" sz="2000" kern="0" dirty="0">
                <a:solidFill>
                  <a:srgbClr val="0070C0"/>
                </a:solidFill>
                <a:latin typeface="Arial"/>
              </a:rPr>
              <a:t>производства) в </a:t>
            </a:r>
            <a:r>
              <a:rPr lang="ru-RU" sz="2000" kern="0" dirty="0" smtClean="0">
                <a:solidFill>
                  <a:srgbClr val="0070C0"/>
                </a:solidFill>
                <a:latin typeface="Arial"/>
              </a:rPr>
              <a:t>необходимом количестве.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endParaRPr lang="ru-RU" sz="2000" kern="0" dirty="0">
              <a:solidFill>
                <a:srgbClr val="0070C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560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  <a:t>Повышение эффективности дезинфекционных </a:t>
            </a:r>
            <a:b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</a:br>
            <a:r>
              <a:rPr lang="ru-RU" sz="2500" b="1" kern="0" dirty="0">
                <a:solidFill>
                  <a:srgbClr val="C00000"/>
                </a:solidFill>
                <a:latin typeface="Arial" pitchFamily="34" charset="0"/>
              </a:rPr>
              <a:t>и стерилизационных мероприятий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700809"/>
            <a:ext cx="8496944" cy="3096343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sz="1800" b="1" kern="0" dirty="0" smtClean="0">
                <a:solidFill>
                  <a:srgbClr val="0070C0"/>
                </a:solidFill>
                <a:latin typeface="Arial"/>
              </a:rPr>
              <a:t>разработку </a:t>
            </a: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стратегии и тактики обоснованного </a:t>
            </a:r>
            <a:r>
              <a:rPr lang="ru-RU" sz="1800" b="1" kern="0" dirty="0">
                <a:solidFill>
                  <a:srgbClr val="C00000"/>
                </a:solidFill>
                <a:latin typeface="Arial"/>
              </a:rPr>
              <a:t>выбора и </a:t>
            </a:r>
            <a:r>
              <a:rPr lang="ru-RU" sz="1800" b="1" kern="0" dirty="0" err="1" smtClean="0">
                <a:solidFill>
                  <a:srgbClr val="C00000"/>
                </a:solidFill>
                <a:latin typeface="Arial"/>
              </a:rPr>
              <a:t>примене-ния</a:t>
            </a:r>
            <a:r>
              <a:rPr lang="ru-RU" sz="1800" b="1" kern="0" dirty="0" smtClean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1800" b="1" kern="0" dirty="0">
                <a:solidFill>
                  <a:srgbClr val="C00000"/>
                </a:solidFill>
                <a:latin typeface="Arial"/>
              </a:rPr>
              <a:t>дезинфицирующих средств</a:t>
            </a: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 в конкретной медицинской </a:t>
            </a:r>
            <a:r>
              <a:rPr lang="ru-RU" sz="1800" b="1" kern="0" dirty="0" err="1" smtClean="0">
                <a:solidFill>
                  <a:srgbClr val="0070C0"/>
                </a:solidFill>
                <a:latin typeface="Arial"/>
              </a:rPr>
              <a:t>органи-зации</a:t>
            </a:r>
            <a:r>
              <a:rPr lang="ru-RU" sz="1800" b="1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с учетом ее типа и структуры, целей и задач дезинфекции, эпидемиологической ситуации и особенностей циркулирующих возбудителей ИСМП</a:t>
            </a:r>
            <a:r>
              <a:rPr lang="ru-RU" sz="1800" b="1" kern="0" dirty="0" smtClean="0">
                <a:solidFill>
                  <a:srgbClr val="0070C0"/>
                </a:solidFill>
                <a:latin typeface="Arial"/>
              </a:rPr>
              <a:t>;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endParaRPr lang="ru-RU" sz="1800" b="1" kern="0" dirty="0" smtClean="0">
              <a:solidFill>
                <a:srgbClr val="0070C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buFont typeface="Monotype Sorts" pitchFamily="2" charset="2"/>
              <a:buChar char="l"/>
            </a:pP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разработку методических рекомендаций по организации </a:t>
            </a:r>
            <a:r>
              <a:rPr lang="ru-RU" sz="1800" b="1" kern="0" dirty="0" err="1" smtClean="0">
                <a:solidFill>
                  <a:srgbClr val="0070C0"/>
                </a:solidFill>
                <a:latin typeface="Arial"/>
              </a:rPr>
              <a:t>мероприя-тий</a:t>
            </a: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, направленных на предупреждение формирования </a:t>
            </a:r>
            <a:r>
              <a:rPr lang="ru-RU" sz="1800" b="1" kern="0" dirty="0" smtClean="0">
                <a:solidFill>
                  <a:srgbClr val="0070C0"/>
                </a:solidFill>
                <a:latin typeface="Arial"/>
              </a:rPr>
              <a:t>госпиталь-</a:t>
            </a:r>
            <a:r>
              <a:rPr lang="ru-RU" sz="1800" b="1" kern="0" dirty="0" err="1" smtClean="0">
                <a:solidFill>
                  <a:srgbClr val="0070C0"/>
                </a:solidFill>
                <a:latin typeface="Arial"/>
              </a:rPr>
              <a:t>ных</a:t>
            </a:r>
            <a:r>
              <a:rPr lang="ru-RU" sz="1800" b="1" kern="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ru-RU" sz="1800" b="1" kern="0" dirty="0">
                <a:solidFill>
                  <a:srgbClr val="0070C0"/>
                </a:solidFill>
                <a:latin typeface="Arial"/>
              </a:rPr>
              <a:t>штаммов </a:t>
            </a:r>
            <a:r>
              <a:rPr lang="ru-RU" sz="1800" b="1" kern="0" dirty="0">
                <a:solidFill>
                  <a:srgbClr val="C00000"/>
                </a:solidFill>
                <a:latin typeface="Arial"/>
              </a:rPr>
              <a:t>микроорганизмов, устойчивых к дезинфицирующим средствам</a:t>
            </a:r>
            <a:r>
              <a:rPr lang="ru-RU" sz="1800" b="1" kern="0" dirty="0" smtClean="0">
                <a:solidFill>
                  <a:srgbClr val="C00000"/>
                </a:solidFill>
                <a:latin typeface="Arial"/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Picture 8" descr="koridor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13176"/>
            <a:ext cx="2089150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iCAYU8R3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193562"/>
            <a:ext cx="1944688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CAHB3HM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013177"/>
            <a:ext cx="1944688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96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153400" cy="121920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48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</a:b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  <a:ea typeface="+mn-ea"/>
                <a:cs typeface="+mn-cs"/>
              </a:rPr>
              <a:t>Определения</a:t>
            </a:r>
            <a:r>
              <a:rPr lang="ru-RU" sz="4800" b="1" dirty="0">
                <a:solidFill>
                  <a:srgbClr val="C00000"/>
                </a:solidFill>
                <a:ea typeface="+mn-ea"/>
                <a:cs typeface="+mn-cs"/>
              </a:rPr>
              <a:t/>
            </a:r>
            <a:br>
              <a:rPr lang="ru-RU" sz="4800" b="1" dirty="0">
                <a:solidFill>
                  <a:srgbClr val="C00000"/>
                </a:solidFill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4032448" cy="489654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dirty="0" smtClean="0">
              <a:solidFill>
                <a:srgbClr val="C00000"/>
              </a:solidFill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b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628800"/>
            <a:ext cx="4320480" cy="489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Врач-</a:t>
            </a:r>
            <a:r>
              <a:rPr lang="ru-RU" sz="2400" b="1" kern="0" dirty="0" err="1" smtClean="0">
                <a:latin typeface="Arial"/>
                <a:cs typeface="Arial"/>
              </a:rPr>
              <a:t>дезинфектолог</a:t>
            </a:r>
            <a:r>
              <a:rPr lang="ru-RU" sz="2400" b="1" kern="0" dirty="0" smtClean="0">
                <a:latin typeface="Arial"/>
                <a:cs typeface="Arial"/>
              </a:rPr>
              <a:t> – это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специалист </a:t>
            </a:r>
            <a:r>
              <a:rPr lang="ru-RU" sz="2400" b="1" kern="0" dirty="0">
                <a:latin typeface="Arial"/>
                <a:cs typeface="Arial"/>
              </a:rPr>
              <a:t>с высшим </a:t>
            </a:r>
            <a:r>
              <a:rPr lang="ru-RU" sz="2400" b="1" kern="0" dirty="0" err="1" smtClean="0">
                <a:latin typeface="Arial"/>
                <a:cs typeface="Arial"/>
              </a:rPr>
              <a:t>ме</a:t>
            </a:r>
            <a:r>
              <a:rPr lang="ru-RU" sz="2400" b="1" kern="0" dirty="0" smtClean="0">
                <a:latin typeface="Arial"/>
                <a:cs typeface="Arial"/>
              </a:rPr>
              <a:t>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>
                <a:latin typeface="Arial"/>
                <a:cs typeface="Arial"/>
              </a:rPr>
              <a:t>д</a:t>
            </a:r>
            <a:r>
              <a:rPr lang="ru-RU" sz="2400" b="1" kern="0" dirty="0" err="1" smtClean="0">
                <a:latin typeface="Arial"/>
                <a:cs typeface="Arial"/>
              </a:rPr>
              <a:t>ицинским</a:t>
            </a:r>
            <a:r>
              <a:rPr lang="ru-RU" sz="2400" b="1" kern="0" dirty="0" smtClean="0">
                <a:latin typeface="Arial"/>
                <a:cs typeface="Arial"/>
              </a:rPr>
              <a:t> образованием,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знающий теоретические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основы </a:t>
            </a:r>
            <a:r>
              <a:rPr lang="ru-RU" sz="2400" b="1" kern="0" dirty="0" err="1" smtClean="0">
                <a:latin typeface="Arial"/>
                <a:cs typeface="Arial"/>
              </a:rPr>
              <a:t>дезинфектологии</a:t>
            </a:r>
            <a:r>
              <a:rPr lang="ru-RU" sz="2400" b="1" kern="0" dirty="0" smtClean="0">
                <a:latin typeface="Arial"/>
                <a:cs typeface="Arial"/>
              </a:rPr>
              <a:t>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умеющий </a:t>
            </a:r>
            <a:r>
              <a:rPr lang="ru-RU" sz="2400" b="1" kern="0" dirty="0" err="1" smtClean="0">
                <a:latin typeface="Arial"/>
                <a:cs typeface="Arial"/>
              </a:rPr>
              <a:t>организовы</a:t>
            </a:r>
            <a:r>
              <a:rPr lang="ru-RU" sz="2400" b="1" kern="0" dirty="0" smtClean="0">
                <a:latin typeface="Arial"/>
                <a:cs typeface="Arial"/>
              </a:rPr>
              <a:t>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latin typeface="Arial"/>
                <a:cs typeface="Arial"/>
              </a:rPr>
              <a:t>вать</a:t>
            </a:r>
            <a:r>
              <a:rPr lang="ru-RU" sz="2400" b="1" kern="0" dirty="0" smtClean="0">
                <a:latin typeface="Arial"/>
                <a:cs typeface="Arial"/>
              </a:rPr>
              <a:t>, проводить и </a:t>
            </a:r>
            <a:r>
              <a:rPr lang="ru-RU" sz="2400" b="1" kern="0" dirty="0" err="1" smtClean="0">
                <a:latin typeface="Arial"/>
                <a:cs typeface="Arial"/>
              </a:rPr>
              <a:t>контро</a:t>
            </a:r>
            <a:r>
              <a:rPr lang="ru-RU" sz="2400" b="1" kern="0" dirty="0" smtClean="0">
                <a:latin typeface="Arial"/>
                <a:cs typeface="Arial"/>
              </a:rPr>
              <a:t>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latin typeface="Arial"/>
                <a:cs typeface="Arial"/>
              </a:rPr>
              <a:t>лировать</a:t>
            </a:r>
            <a:r>
              <a:rPr lang="ru-RU" sz="2400" b="1" kern="0" dirty="0" smtClean="0">
                <a:latin typeface="Arial"/>
                <a:cs typeface="Arial"/>
              </a:rPr>
              <a:t> </a:t>
            </a:r>
            <a:r>
              <a:rPr lang="ru-RU" sz="2400" b="1" kern="0" dirty="0">
                <a:latin typeface="Arial"/>
                <a:cs typeface="Arial"/>
              </a:rPr>
              <a:t>мероприятия </a:t>
            </a:r>
            <a:r>
              <a:rPr lang="ru-RU" sz="2400" b="1" kern="0" dirty="0" smtClean="0">
                <a:latin typeface="Arial"/>
                <a:cs typeface="Arial"/>
              </a:rPr>
              <a:t>по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smtClean="0">
                <a:latin typeface="Arial"/>
                <a:cs typeface="Arial"/>
              </a:rPr>
              <a:t>дезинфекции, </a:t>
            </a:r>
            <a:r>
              <a:rPr lang="ru-RU" sz="2400" b="1" kern="0" dirty="0" err="1" smtClean="0">
                <a:latin typeface="Arial"/>
                <a:cs typeface="Arial"/>
              </a:rPr>
              <a:t>стерилиза</a:t>
            </a:r>
            <a:r>
              <a:rPr lang="ru-RU" sz="2400" b="1" kern="0" dirty="0" smtClean="0">
                <a:latin typeface="Arial"/>
                <a:cs typeface="Arial"/>
              </a:rPr>
              <a:t> 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latin typeface="Arial"/>
                <a:cs typeface="Arial"/>
              </a:rPr>
              <a:t>ции</a:t>
            </a:r>
            <a:r>
              <a:rPr lang="ru-RU" sz="2400" b="1" kern="0" dirty="0" smtClean="0">
                <a:latin typeface="Arial"/>
                <a:cs typeface="Arial"/>
              </a:rPr>
              <a:t>, дезинсекции и дера-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400" b="1" kern="0" dirty="0" err="1" smtClean="0">
                <a:latin typeface="Arial"/>
                <a:cs typeface="Arial"/>
              </a:rPr>
              <a:t>тизации</a:t>
            </a:r>
            <a:endParaRPr lang="ru-RU" sz="2400" b="1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59990" y="1628800"/>
            <a:ext cx="4476506" cy="5078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Дезинфекционная деятельность включает: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lang="ru-RU" sz="2000" b="1" kern="0" dirty="0" smtClean="0">
                <a:latin typeface="Arial"/>
                <a:cs typeface="Arial"/>
              </a:rPr>
              <a:t>разработку</a:t>
            </a:r>
            <a:r>
              <a:rPr lang="ru-RU" sz="2000" b="1" kern="0" dirty="0">
                <a:latin typeface="Arial"/>
                <a:cs typeface="Arial"/>
              </a:rPr>
              <a:t>, испытание, </a:t>
            </a:r>
            <a:r>
              <a:rPr lang="ru-RU" sz="2000" b="1" kern="0" dirty="0" err="1" smtClean="0">
                <a:latin typeface="Arial"/>
                <a:cs typeface="Arial"/>
              </a:rPr>
              <a:t>произ</a:t>
            </a:r>
            <a:r>
              <a:rPr lang="ru-RU" sz="2000" b="1" kern="0" dirty="0" smtClean="0">
                <a:latin typeface="Arial"/>
                <a:cs typeface="Arial"/>
              </a:rPr>
              <a:t>-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err="1" smtClean="0">
                <a:latin typeface="Arial"/>
                <a:cs typeface="Arial"/>
              </a:rPr>
              <a:t>водство</a:t>
            </a:r>
            <a:r>
              <a:rPr lang="ru-RU" sz="2000" b="1" kern="0" dirty="0">
                <a:latin typeface="Arial"/>
                <a:cs typeface="Arial"/>
              </a:rPr>
              <a:t>, хранение, </a:t>
            </a:r>
            <a:r>
              <a:rPr lang="ru-RU" sz="2000" b="1" kern="0" dirty="0" err="1" smtClean="0">
                <a:latin typeface="Arial"/>
                <a:cs typeface="Arial"/>
              </a:rPr>
              <a:t>транспорти-ровку</a:t>
            </a:r>
            <a:r>
              <a:rPr lang="ru-RU" sz="2000" b="1" kern="0" dirty="0">
                <a:latin typeface="Arial"/>
                <a:cs typeface="Arial"/>
              </a:rPr>
              <a:t>, реализацию, утилизацию средств дезинфекции, </a:t>
            </a:r>
            <a:r>
              <a:rPr lang="ru-RU" sz="2000" b="1" kern="0" dirty="0" err="1" smtClean="0">
                <a:latin typeface="Arial"/>
                <a:cs typeface="Arial"/>
              </a:rPr>
              <a:t>стерили-зации</a:t>
            </a:r>
            <a:r>
              <a:rPr lang="ru-RU" sz="2000" b="1" kern="0" dirty="0">
                <a:latin typeface="Arial"/>
                <a:cs typeface="Arial"/>
              </a:rPr>
              <a:t>, дезинсекции и </a:t>
            </a:r>
            <a:r>
              <a:rPr lang="ru-RU" sz="2000" b="1" kern="0" dirty="0" err="1" smtClean="0">
                <a:latin typeface="Arial"/>
                <a:cs typeface="Arial"/>
              </a:rPr>
              <a:t>дератиза-ции</a:t>
            </a:r>
            <a:r>
              <a:rPr lang="ru-RU" sz="2000" b="1" kern="0" dirty="0">
                <a:latin typeface="Arial"/>
                <a:cs typeface="Arial"/>
              </a:rPr>
              <a:t>;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- проведение дезинфекционных,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стерилизационных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ru-RU" sz="2000" b="1" kern="0" dirty="0" err="1" smtClean="0">
                <a:solidFill>
                  <a:srgbClr val="000000"/>
                </a:solidFill>
                <a:latin typeface="Arial"/>
                <a:cs typeface="Arial"/>
              </a:rPr>
              <a:t>дезинсекци-онных</a:t>
            </a: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и </a:t>
            </a:r>
            <a:r>
              <a:rPr lang="ru-RU" sz="2000" b="1" kern="0" dirty="0" err="1">
                <a:solidFill>
                  <a:srgbClr val="000000"/>
                </a:solidFill>
                <a:latin typeface="Arial"/>
                <a:cs typeface="Arial"/>
              </a:rPr>
              <a:t>дератизационных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ru-RU" sz="2000" b="1" kern="0" dirty="0" err="1" smtClean="0">
                <a:solidFill>
                  <a:srgbClr val="000000"/>
                </a:solidFill>
                <a:latin typeface="Arial"/>
                <a:cs typeface="Arial"/>
              </a:rPr>
              <a:t>меро</a:t>
            </a: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-приятий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;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- производственный 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контроль </a:t>
            </a: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и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надзор 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за эффективностью </a:t>
            </a:r>
            <a:r>
              <a:rPr lang="ru-RU" sz="2000" b="1" kern="0" dirty="0" smtClean="0">
                <a:solidFill>
                  <a:srgbClr val="000000"/>
                </a:solidFill>
                <a:latin typeface="Arial"/>
                <a:cs typeface="Arial"/>
              </a:rPr>
              <a:t>про-водимых </a:t>
            </a:r>
            <a:r>
              <a:rPr lang="ru-RU" sz="2000" b="1" kern="0" dirty="0">
                <a:solidFill>
                  <a:srgbClr val="000000"/>
                </a:solidFill>
                <a:latin typeface="Arial"/>
                <a:cs typeface="Arial"/>
              </a:rPr>
              <a:t>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158576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906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Перечень нормативных документов, регламентирующих последипломную подготовку кадров по специальности «</a:t>
            </a:r>
            <a:r>
              <a:rPr lang="ru-RU" sz="2400" b="1" dirty="0" err="1" smtClean="0"/>
              <a:t>Дезинфектология</a:t>
            </a:r>
            <a:r>
              <a:rPr lang="ru-RU" sz="2400" b="1" dirty="0" smtClean="0"/>
              <a:t>»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94204"/>
              </p:ext>
            </p:extLst>
          </p:nvPr>
        </p:nvGraphicFramePr>
        <p:xfrm>
          <a:off x="-684584" y="20710920"/>
          <a:ext cx="4680520" cy="1992183"/>
        </p:xfrm>
        <a:graphic>
          <a:graphicData uri="http://schemas.openxmlformats.org/drawingml/2006/table">
            <a:tbl>
              <a:tblPr/>
              <a:tblGrid>
                <a:gridCol w="2287912"/>
                <a:gridCol w="684982"/>
                <a:gridCol w="1707626"/>
              </a:tblGrid>
              <a:tr h="17178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3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7504" y="1700808"/>
            <a:ext cx="4320480" cy="20467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Министерство здравоохранения Российской Федерации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Учебно-методическое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объединение </a:t>
            </a:r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медицинских и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фармацевтических вузов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Московская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медицинская академия им. И.М. </a:t>
            </a:r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Сеченова</a:t>
            </a:r>
          </a:p>
          <a:p>
            <a:pPr algn="ctr"/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just">
              <a:lnSpc>
                <a:spcPts val="600"/>
              </a:lnSpc>
              <a:tabLst>
                <a:tab pos="270510" algn="l"/>
              </a:tabLs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  <a:p>
            <a:pPr>
              <a:lnSpc>
                <a:spcPts val="1200"/>
              </a:lnSpc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624480"/>
              </p:ext>
            </p:extLst>
          </p:nvPr>
        </p:nvGraphicFramePr>
        <p:xfrm>
          <a:off x="107505" y="3236571"/>
          <a:ext cx="4320479" cy="1848612"/>
        </p:xfrm>
        <a:graphic>
          <a:graphicData uri="http://schemas.openxmlformats.org/drawingml/2006/table">
            <a:tbl>
              <a:tblPr/>
              <a:tblGrid>
                <a:gridCol w="1967094"/>
                <a:gridCol w="673753"/>
                <a:gridCol w="1679632"/>
              </a:tblGrid>
              <a:tr h="165179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cap="al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«СОГЛАСОВАНО»</a:t>
                      </a:r>
                      <a:endParaRPr lang="ru-RU" sz="1400" b="1" cap="all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Руководитель департамента образовательных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медицинских учреждений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и кадровой политики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МЗ РФ</a:t>
                      </a:r>
                    </a:p>
                    <a:p>
                      <a:pPr algn="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Н.Н.</a:t>
                      </a:r>
                      <a:r>
                        <a:rPr lang="ru-RU" sz="1200" b="1" spc="-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Володин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3431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cap="al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«УТВЕРЖДАЮ»</a:t>
                      </a:r>
                      <a:endParaRPr lang="ru-RU" sz="1400" b="1" cap="all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Зам. председателя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учебно-методического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объединения медицинских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и фармацевтических вузов</a:t>
                      </a:r>
                    </a:p>
                    <a:p>
                      <a:pPr marL="16192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marL="161925"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И.Н.</a:t>
                      </a:r>
                      <a:r>
                        <a:rPr lang="ru-RU" sz="1200" b="1" spc="-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Денисов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8409">
                <a:tc>
                  <a:txBody>
                    <a:bodyPr/>
                    <a:lstStyle/>
                    <a:p>
                      <a:pPr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19 </a:t>
                      </a: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февраля 2001 г.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1925"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19 февраля 2001 г.</a:t>
                      </a:r>
                    </a:p>
                  </a:txBody>
                  <a:tcPr marL="35560" marR="355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07504" y="5085184"/>
            <a:ext cx="4320480" cy="9048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Образовательный стандарт послевузовской 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</a:rPr>
              <a:t>профессиональной подготовки специалистов 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5651493"/>
            <a:ext cx="4320480" cy="9387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Специальность: </a:t>
            </a:r>
            <a:b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№ 040304  «</a:t>
            </a:r>
            <a:r>
              <a:rPr lang="ru-RU" b="1" dirty="0" err="1">
                <a:solidFill>
                  <a:srgbClr val="0070C0"/>
                </a:solidFill>
                <a:latin typeface="Times New Roman"/>
                <a:ea typeface="Times New Roman"/>
              </a:rPr>
              <a:t>Дезинфектология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»</a:t>
            </a:r>
          </a:p>
          <a:p>
            <a:pPr algn="ctr">
              <a:lnSpc>
                <a:spcPct val="110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Москва – 2001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844824"/>
            <a:ext cx="4464496" cy="4462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endParaRPr lang="ru-RU" sz="2000" kern="0" dirty="0" smtClean="0">
              <a:solidFill>
                <a:srgbClr val="C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err="1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Дезинфектология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как </a:t>
            </a: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самостоя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  <a:endParaRPr lang="ru-RU" sz="2000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тельная медицинская  </a:t>
            </a: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специаль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ность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04.03.04, а соответствую -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щий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специалист </a:t>
            </a:r>
            <a:r>
              <a:rPr lang="ru-RU" sz="2000" kern="0" dirty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под № 95 – как </a:t>
            </a:r>
            <a:endParaRPr lang="ru-RU" sz="2000" kern="0" dirty="0" smtClean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«врач-</a:t>
            </a:r>
            <a:r>
              <a:rPr lang="ru-RU" sz="2000" kern="0" dirty="0" err="1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дезинфектолог</a:t>
            </a:r>
            <a:r>
              <a:rPr lang="ru-RU" sz="2000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»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введены Приказом  Минздрава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России </a:t>
            </a:r>
            <a:r>
              <a:rPr lang="ru-RU" sz="20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от 27.07.1999 </a:t>
            </a:r>
            <a:r>
              <a:rPr lang="ru-RU" sz="2000" b="1" kern="0" dirty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г. № </a:t>
            </a:r>
            <a:r>
              <a:rPr lang="ru-RU" sz="2000" b="1" kern="0" dirty="0" smtClean="0">
                <a:solidFill>
                  <a:srgbClr val="C00000"/>
                </a:solidFill>
                <a:latin typeface="Arial"/>
                <a:ea typeface="Arial Unicode MS" pitchFamily="34" charset="-128"/>
                <a:cs typeface="Arial"/>
              </a:rPr>
              <a:t>337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«О номенклатуре </a:t>
            </a: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специальнос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тей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 в  учреждениях </a:t>
            </a:r>
            <a:r>
              <a:rPr lang="ru-RU" sz="2000" kern="0" dirty="0" err="1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здравоохра</a:t>
            </a: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-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r>
              <a:rPr lang="ru-RU" sz="2000" kern="0" dirty="0" smtClean="0">
                <a:solidFill>
                  <a:srgbClr val="000000"/>
                </a:solidFill>
                <a:latin typeface="Arial"/>
                <a:ea typeface="Arial Unicode MS" pitchFamily="34" charset="-128"/>
                <a:cs typeface="Arial"/>
              </a:rPr>
              <a:t>нения Российской Федерации».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CCCCFF"/>
              </a:buClr>
            </a:pPr>
            <a:endParaRPr lang="ru-RU" sz="2000" kern="0" dirty="0">
              <a:solidFill>
                <a:srgbClr val="000000"/>
              </a:solidFill>
              <a:latin typeface="Arial"/>
              <a:ea typeface="Arial Unicode MS" pitchFamily="34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37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1259</Words>
  <Application>Microsoft Office PowerPoint</Application>
  <PresentationFormat>Экран (4:3)</PresentationFormat>
  <Paragraphs>241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Тема Office</vt:lpstr>
      <vt:lpstr>Обычная</vt:lpstr>
      <vt:lpstr>1_Тема Office</vt:lpstr>
      <vt:lpstr>2_Тема Office</vt:lpstr>
      <vt:lpstr>4_Тема Office</vt:lpstr>
      <vt:lpstr>3_Тема Office</vt:lpstr>
      <vt:lpstr>            Вопросы  подготовки кадров  дезинфекционного профиля –  требование  времени</vt:lpstr>
      <vt:lpstr> Дезинфектология - </vt:lpstr>
      <vt:lpstr>Презентация PowerPoint</vt:lpstr>
      <vt:lpstr>Пути совершенствования дезинфекционных и стерилизационных мероприятий</vt:lpstr>
      <vt:lpstr> Повышение эффективности дезинфекционных  и стерилизационных мероприятий </vt:lpstr>
      <vt:lpstr>Повышение эффективности дезинфекционных  и стерилизационных мероприятий</vt:lpstr>
      <vt:lpstr>Повышение эффективности дезинфекционных  и стерилизационных мероприятий</vt:lpstr>
      <vt:lpstr> Определения </vt:lpstr>
      <vt:lpstr>Перечень нормативных документов, регламентирующих последипломную подготовку кадров по специальности «Дезинфектология»</vt:lpstr>
      <vt:lpstr>  Перечень нормативных документов, регламентирующих последипломную подготовку кадров по специальности «Дезинфектология» </vt:lpstr>
      <vt:lpstr>Дезинфектология как работа (услуга), составляющая медицинскую деятельность </vt:lpstr>
      <vt:lpstr>Квалификационные требования к специалисту по дезинфектологии</vt:lpstr>
      <vt:lpstr>Квалификационные требования к специалисту по дезинфектологии</vt:lpstr>
      <vt:lpstr>Презентация PowerPoint</vt:lpstr>
      <vt:lpstr>Характеристика циклов обучения по специальности «Дезинфектология»  в  2009 – 2014 гг. (всего подготовлено 124 чел.)</vt:lpstr>
      <vt:lpstr>Категории слушателей</vt:lpstr>
      <vt:lpstr>Презентация PowerPoint</vt:lpstr>
      <vt:lpstr>Характеристика помещений кафедры</vt:lpstr>
      <vt:lpstr> </vt:lpstr>
      <vt:lpstr>Презентация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информационно-аналитических материалов, характеризующих макроэкономические процессы в Республике Татарстан</dc:title>
  <dc:creator>mm</dc:creator>
  <cp:lastModifiedBy>Windows User</cp:lastModifiedBy>
  <cp:revision>63</cp:revision>
  <dcterms:created xsi:type="dcterms:W3CDTF">2014-03-19T10:19:36Z</dcterms:created>
  <dcterms:modified xsi:type="dcterms:W3CDTF">2014-03-25T04:54:35Z</dcterms:modified>
</cp:coreProperties>
</file>