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2"/>
  </p:notesMasterIdLst>
  <p:sldIdLst>
    <p:sldId id="315" r:id="rId2"/>
    <p:sldId id="330" r:id="rId3"/>
    <p:sldId id="266" r:id="rId4"/>
    <p:sldId id="325" r:id="rId5"/>
    <p:sldId id="326" r:id="rId6"/>
    <p:sldId id="392" r:id="rId7"/>
    <p:sldId id="380" r:id="rId8"/>
    <p:sldId id="373" r:id="rId9"/>
    <p:sldId id="395" r:id="rId10"/>
    <p:sldId id="396" r:id="rId11"/>
    <p:sldId id="397" r:id="rId12"/>
    <p:sldId id="393" r:id="rId13"/>
    <p:sldId id="394" r:id="rId14"/>
    <p:sldId id="383" r:id="rId15"/>
    <p:sldId id="382" r:id="rId16"/>
    <p:sldId id="384" r:id="rId17"/>
    <p:sldId id="398" r:id="rId18"/>
    <p:sldId id="385" r:id="rId19"/>
    <p:sldId id="405" r:id="rId20"/>
    <p:sldId id="379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622"/>
    <a:srgbClr val="A50021"/>
    <a:srgbClr val="DE2A00"/>
    <a:srgbClr val="33CC33"/>
    <a:srgbClr val="7CA1CE"/>
    <a:srgbClr val="FF5050"/>
    <a:srgbClr val="FF66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303" autoAdjust="0"/>
    <p:restoredTop sz="86341" autoAdjust="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28085824378515E-2"/>
          <c:y val="6.4864412154977555E-2"/>
          <c:w val="0.90079907826150818"/>
          <c:h val="0.74102898232609038"/>
        </c:manualLayout>
      </c:layout>
      <c:areaChart>
        <c:grouping val="standard"/>
        <c:varyColors val="0"/>
        <c:ser>
          <c:idx val="0"/>
          <c:order val="0"/>
          <c:tx>
            <c:strRef>
              <c:f>Sheet1!$A$2:$B$2</c:f>
              <c:strCache>
                <c:ptCount val="1"/>
                <c:pt idx="0">
                  <c:v>Динамика оказанной ВМП (кол - во чел.)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>
                <c:manualLayout>
                  <c:x val="8.9808443977952585E-3"/>
                  <c:y val="-0.13179857153807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4051569976569268E-2"/>
                  <c:y val="-0.3952191872026912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Sheet1!$C$1:$G$1</c:f>
              <c:strCache>
                <c:ptCount val="5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</c:strCache>
            </c:strRef>
          </c:cat>
          <c:val>
            <c:numRef>
              <c:f>Sheet1!$C$2:$G$2</c:f>
              <c:numCache>
                <c:formatCode>General</c:formatCode>
                <c:ptCount val="5"/>
                <c:pt idx="0">
                  <c:v>9246</c:v>
                </c:pt>
                <c:pt idx="1">
                  <c:v>9959</c:v>
                </c:pt>
                <c:pt idx="2">
                  <c:v>14477</c:v>
                </c:pt>
                <c:pt idx="3">
                  <c:v>19216</c:v>
                </c:pt>
                <c:pt idx="4" formatCode="#,##0">
                  <c:v>20815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67584"/>
        <c:axId val="110869120"/>
      </c:areaChart>
      <c:catAx>
        <c:axId val="11086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300"/>
            </a:pPr>
            <a:endParaRPr lang="ru-RU"/>
          </a:p>
        </c:txPr>
        <c:crossAx val="110869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869120"/>
        <c:scaling>
          <c:orientation val="minMax"/>
          <c:min val="50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0867584"/>
        <c:crosses val="autoZero"/>
        <c:crossBetween val="midCat"/>
      </c:valAx>
      <c:spPr>
        <a:noFill/>
        <a:ln w="25396">
          <a:noFill/>
        </a:ln>
      </c:spPr>
    </c:plotArea>
    <c:plotVisOnly val="1"/>
    <c:dispBlanksAs val="zero"/>
    <c:showDLblsOverMax val="0"/>
  </c:chart>
  <c:txPr>
    <a:bodyPr/>
    <a:lstStyle/>
    <a:p>
      <a:pPr>
        <a:defRPr sz="1041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2"/>
      <c:hPercent val="54"/>
      <c:rotY val="44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98342541436461E-2"/>
          <c:y val="6.267806267806264E-2"/>
          <c:w val="0.92265193370165743"/>
          <c:h val="0.664008960655862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Sheet1!$A$2:$B$2</c:f>
              <c:strCache>
                <c:ptCount val="1"/>
                <c:pt idx="0">
                  <c:v>Средства РТ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31858426525982E-2"/>
                  <c:y val="-1.200514472647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946682878860851E-2"/>
                  <c:y val="-2.6121935923123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823348123298132E-2"/>
                  <c:y val="-1.6266355361276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975103050590466E-3"/>
                  <c:y val="-4.1748890613633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881219430461331E-2"/>
                  <c:y val="-8.3497781227266175E-3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4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Sheet1!$C$1:$G$1</c:f>
              <c:strCache>
                <c:ptCount val="5"/>
                <c:pt idx="0">
                  <c:v>2007 г.</c:v>
                </c:pt>
                <c:pt idx="1">
                  <c:v>2008 г.</c:v>
                </c:pt>
                <c:pt idx="2">
                  <c:v>2009 г.</c:v>
                </c:pt>
                <c:pt idx="3">
                  <c:v> 2010 г.</c:v>
                </c:pt>
                <c:pt idx="4">
                  <c:v>план 2011 г.</c:v>
                </c:pt>
              </c:strCache>
            </c:strRef>
          </c:cat>
          <c:val>
            <c:numRef>
              <c:f>Sheet1!$C$2:$G$2</c:f>
              <c:numCache>
                <c:formatCode>General</c:formatCode>
                <c:ptCount val="5"/>
                <c:pt idx="0">
                  <c:v>510</c:v>
                </c:pt>
                <c:pt idx="1">
                  <c:v>554</c:v>
                </c:pt>
                <c:pt idx="2">
                  <c:v>728</c:v>
                </c:pt>
                <c:pt idx="3">
                  <c:v>778</c:v>
                </c:pt>
                <c:pt idx="4">
                  <c:v>1076</c:v>
                </c:pt>
              </c:numCache>
            </c:numRef>
          </c:val>
        </c:ser>
        <c:ser>
          <c:idx val="1"/>
          <c:order val="1"/>
          <c:tx>
            <c:strRef>
              <c:f>Sheet1!$A$3:$B$3</c:f>
              <c:strCache>
                <c:ptCount val="1"/>
                <c:pt idx="0">
                  <c:v>Средства РФ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Sheet1!$C$1:$G$1</c:f>
              <c:strCache>
                <c:ptCount val="5"/>
                <c:pt idx="0">
                  <c:v>2007 г.</c:v>
                </c:pt>
                <c:pt idx="1">
                  <c:v>2008 г.</c:v>
                </c:pt>
                <c:pt idx="2">
                  <c:v>2009 г.</c:v>
                </c:pt>
                <c:pt idx="3">
                  <c:v> 2010 г.</c:v>
                </c:pt>
                <c:pt idx="4">
                  <c:v>план 2011 г.</c:v>
                </c:pt>
              </c:strCache>
            </c:strRef>
          </c:cat>
          <c:val>
            <c:numRef>
              <c:f>Sheet1!$C$3:$G$3</c:f>
              <c:numCache>
                <c:formatCode>General</c:formatCode>
                <c:ptCount val="5"/>
                <c:pt idx="0">
                  <c:v>145</c:v>
                </c:pt>
                <c:pt idx="1">
                  <c:v>157</c:v>
                </c:pt>
                <c:pt idx="2">
                  <c:v>162</c:v>
                </c:pt>
                <c:pt idx="3">
                  <c:v>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gapDepth val="0"/>
        <c:shape val="box"/>
        <c:axId val="195396352"/>
        <c:axId val="195397888"/>
        <c:axId val="0"/>
      </c:bar3DChart>
      <c:catAx>
        <c:axId val="19539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300"/>
            </a:pPr>
            <a:endParaRPr lang="ru-RU"/>
          </a:p>
        </c:txPr>
        <c:crossAx val="19539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3978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5396352"/>
        <c:crosses val="autoZero"/>
        <c:crossBetween val="between"/>
        <c:majorUnit val="200"/>
      </c:valAx>
      <c:spPr>
        <a:noFill/>
        <a:ln w="25362">
          <a:noFill/>
        </a:ln>
      </c:spPr>
    </c:plotArea>
    <c:legend>
      <c:legendPos val="b"/>
      <c:layout>
        <c:manualLayout>
          <c:xMode val="edge"/>
          <c:yMode val="edge"/>
          <c:x val="6.0269716951936565E-2"/>
          <c:y val="0.88690426855928528"/>
          <c:w val="0.6681532931324633"/>
          <c:h val="0.1088342195077772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33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B6272-E763-487B-84E3-F43464CEA421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AED869B-6C85-445C-9344-72854D48D958}">
      <dgm:prSet phldrT="[Текст]" custT="1"/>
      <dgm:spPr/>
      <dgm:t>
        <a:bodyPr/>
        <a:lstStyle/>
        <a:p>
          <a:r>
            <a:rPr lang="ru-RU" sz="1300" b="1" dirty="0" smtClean="0">
              <a:latin typeface="Arial" pitchFamily="34" charset="0"/>
              <a:cs typeface="Arial" pitchFamily="34" charset="0"/>
            </a:rPr>
            <a:t>Республиканские программы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7BC1EDA2-2267-43D8-8320-171FC02218DB}" type="parTrans" cxnId="{380D20A8-A61B-49A5-B436-3403FBFD870B}">
      <dgm:prSet/>
      <dgm:spPr/>
      <dgm:t>
        <a:bodyPr/>
        <a:lstStyle/>
        <a:p>
          <a:endParaRPr lang="ru-RU" sz="1300"/>
        </a:p>
      </dgm:t>
    </dgm:pt>
    <dgm:pt modelId="{CE46205F-4F3F-4AE1-8272-74E815005C84}" type="sibTrans" cxnId="{380D20A8-A61B-49A5-B436-3403FBFD870B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300">
            <a:latin typeface="Arial" pitchFamily="34" charset="0"/>
            <a:cs typeface="Arial" pitchFamily="34" charset="0"/>
          </a:endParaRPr>
        </a:p>
      </dgm:t>
    </dgm:pt>
    <dgm:pt modelId="{5BA504D3-B513-4313-BFBA-554F6F0FCEA0}">
      <dgm:prSet phldrT="[Текст]" custT="1"/>
      <dgm:spPr/>
      <dgm:t>
        <a:bodyPr/>
        <a:lstStyle/>
        <a:p>
          <a:r>
            <a:rPr lang="ru-RU" sz="1300" b="1" dirty="0" err="1" smtClean="0">
              <a:latin typeface="Arial" pitchFamily="34" charset="0"/>
              <a:cs typeface="Arial" pitchFamily="34" charset="0"/>
            </a:rPr>
            <a:t>Федераль-ные</a:t>
          </a:r>
          <a:r>
            <a:rPr lang="ru-RU" sz="1300" b="1" dirty="0" smtClean="0">
              <a:latin typeface="Arial" pitchFamily="34" charset="0"/>
              <a:cs typeface="Arial" pitchFamily="34" charset="0"/>
            </a:rPr>
            <a:t> программы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2956BA9C-F10A-476C-9211-CCF122BA4A8A}" type="parTrans" cxnId="{3B1119D9-EB78-4A8F-B92B-CFE3C8F329AF}">
      <dgm:prSet/>
      <dgm:spPr/>
      <dgm:t>
        <a:bodyPr/>
        <a:lstStyle/>
        <a:p>
          <a:endParaRPr lang="ru-RU" sz="1300"/>
        </a:p>
      </dgm:t>
    </dgm:pt>
    <dgm:pt modelId="{A55336C6-06F1-44FD-8452-08135E3421A8}" type="sibTrans" cxnId="{3B1119D9-EB78-4A8F-B92B-CFE3C8F329AF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300">
            <a:latin typeface="Arial" pitchFamily="34" charset="0"/>
            <a:cs typeface="Arial" pitchFamily="34" charset="0"/>
          </a:endParaRPr>
        </a:p>
      </dgm:t>
    </dgm:pt>
    <dgm:pt modelId="{9D41F9FF-68E5-4C9B-8DB9-D7DF60F39C33}">
      <dgm:prSet phldrT="[Текст]" custT="1"/>
      <dgm:spPr/>
      <dgm:t>
        <a:bodyPr/>
        <a:lstStyle/>
        <a:p>
          <a:r>
            <a:rPr lang="ru-RU" sz="1300" b="1" dirty="0" smtClean="0">
              <a:latin typeface="Arial" pitchFamily="34" charset="0"/>
              <a:cs typeface="Arial" pitchFamily="34" charset="0"/>
            </a:rPr>
            <a:t>ПНП «Здоровье»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CEA39738-44E9-489A-B2AB-36C63BB41B3D}" type="parTrans" cxnId="{0BBFDF3C-A5EE-4592-9BA0-B3DE1A6C7908}">
      <dgm:prSet/>
      <dgm:spPr/>
      <dgm:t>
        <a:bodyPr/>
        <a:lstStyle/>
        <a:p>
          <a:endParaRPr lang="ru-RU" sz="1300"/>
        </a:p>
      </dgm:t>
    </dgm:pt>
    <dgm:pt modelId="{4FE98CBB-5E7D-459C-AF0F-93CB682602D7}" type="sibTrans" cxnId="{0BBFDF3C-A5EE-4592-9BA0-B3DE1A6C7908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300">
            <a:latin typeface="Arial" pitchFamily="34" charset="0"/>
            <a:cs typeface="Arial" pitchFamily="34" charset="0"/>
          </a:endParaRPr>
        </a:p>
      </dgm:t>
    </dgm:pt>
    <dgm:pt modelId="{7C06052A-A802-4185-BDBF-D8C9939B4969}">
      <dgm:prSet phldrT="[Текст]" custT="1"/>
      <dgm:spPr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gm:spPr>
      <dgm:t>
        <a:bodyPr/>
        <a:lstStyle/>
        <a:p>
          <a:r>
            <a:rPr lang="ru-RU" sz="1300" b="1" dirty="0" smtClean="0">
              <a:latin typeface="Arial" pitchFamily="34" charset="0"/>
              <a:cs typeface="Arial" pitchFamily="34" charset="0"/>
            </a:rPr>
            <a:t>Программа </a:t>
          </a:r>
          <a:r>
            <a:rPr lang="ru-RU" sz="1300" b="1" dirty="0" err="1" smtClean="0">
              <a:latin typeface="Arial" pitchFamily="34" charset="0"/>
              <a:cs typeface="Arial" pitchFamily="34" charset="0"/>
            </a:rPr>
            <a:t>Модерниза-ции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4DFDAB57-FF92-4D0D-8C4A-E15F18AE0358}" type="parTrans" cxnId="{E69D90B5-5C85-408E-BB39-165E547251D7}">
      <dgm:prSet/>
      <dgm:spPr/>
      <dgm:t>
        <a:bodyPr/>
        <a:lstStyle/>
        <a:p>
          <a:endParaRPr lang="ru-RU" sz="1300"/>
        </a:p>
      </dgm:t>
    </dgm:pt>
    <dgm:pt modelId="{F90F4E4F-3FF2-43D4-96AC-001FF00D2946}" type="sibTrans" cxnId="{E69D90B5-5C85-408E-BB39-165E547251D7}">
      <dgm:prSet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300">
            <a:latin typeface="Arial" pitchFamily="34" charset="0"/>
            <a:cs typeface="Arial" pitchFamily="34" charset="0"/>
          </a:endParaRPr>
        </a:p>
      </dgm:t>
    </dgm:pt>
    <dgm:pt modelId="{859C9DF9-2C29-4DDA-9834-8F718F8ADC75}">
      <dgm:prSet phldrT="[Текст]" custT="1"/>
      <dgm:spPr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/>
        </a:sp3d>
      </dgm:spPr>
      <dgm:t>
        <a:bodyPr/>
        <a:lstStyle/>
        <a:p>
          <a:r>
            <a:rPr lang="ru-RU" sz="1300" b="1" dirty="0" smtClean="0">
              <a:latin typeface="Arial" pitchFamily="34" charset="0"/>
              <a:cs typeface="Arial" pitchFamily="34" charset="0"/>
            </a:rPr>
            <a:t>Пилотные проекты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3078C517-85C8-4AA7-8892-F57F9D80FED9}" type="parTrans" cxnId="{44FBBA48-9031-4822-893C-D53A5D997932}">
      <dgm:prSet/>
      <dgm:spPr/>
      <dgm:t>
        <a:bodyPr/>
        <a:lstStyle/>
        <a:p>
          <a:endParaRPr lang="ru-RU" sz="1300"/>
        </a:p>
      </dgm:t>
    </dgm:pt>
    <dgm:pt modelId="{65B48BDC-4A51-4131-87DD-D59A188D0D1D}" type="sibTrans" cxnId="{44FBBA48-9031-4822-893C-D53A5D99793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 sz="1300">
            <a:latin typeface="Arial" pitchFamily="34" charset="0"/>
            <a:cs typeface="Arial" pitchFamily="34" charset="0"/>
          </a:endParaRPr>
        </a:p>
      </dgm:t>
    </dgm:pt>
    <dgm:pt modelId="{A1097BC5-CE1F-4ADE-AE76-A88ED9AC739E}">
      <dgm:prSet phldrT="[Текст]" custT="1"/>
      <dgm:spPr/>
      <dgm:t>
        <a:bodyPr/>
        <a:lstStyle/>
        <a:p>
          <a:r>
            <a:rPr lang="ru-RU" sz="1300" b="1" dirty="0" smtClean="0">
              <a:latin typeface="Arial" pitchFamily="34" charset="0"/>
              <a:cs typeface="Arial" pitchFamily="34" charset="0"/>
            </a:rPr>
            <a:t>Порядки оказания мед. Помощи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970E0B39-3879-466C-9A3D-1AAAE8352DBB}" type="sibTrans" cxnId="{357A06EF-36F3-47E9-8CA5-369E18BD5480}">
      <dgm:prSet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300">
            <a:latin typeface="Arial" pitchFamily="34" charset="0"/>
            <a:cs typeface="Arial" pitchFamily="34" charset="0"/>
          </a:endParaRPr>
        </a:p>
      </dgm:t>
    </dgm:pt>
    <dgm:pt modelId="{65D97A10-C677-460F-9312-D58CDDE96BD9}" type="parTrans" cxnId="{357A06EF-36F3-47E9-8CA5-369E18BD5480}">
      <dgm:prSet/>
      <dgm:spPr/>
      <dgm:t>
        <a:bodyPr/>
        <a:lstStyle/>
        <a:p>
          <a:endParaRPr lang="ru-RU" sz="1300"/>
        </a:p>
      </dgm:t>
    </dgm:pt>
    <dgm:pt modelId="{950E00BA-8F55-4B02-8E25-87BB636CE46B}">
      <dgm:prSet phldrT="[Текст]" custT="1"/>
      <dgm:spPr/>
      <dgm:t>
        <a:bodyPr/>
        <a:lstStyle/>
        <a:p>
          <a:r>
            <a:rPr lang="ru-RU" sz="1300" b="1" dirty="0" smtClean="0">
              <a:latin typeface="Arial" pitchFamily="34" charset="0"/>
              <a:cs typeface="Arial" pitchFamily="34" charset="0"/>
            </a:rPr>
            <a:t>Программа гос. гарантий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9F80B614-5AB8-43D8-821A-DD48E5B8C53E}" type="parTrans" cxnId="{B335443B-6FF4-4F51-8258-73B020E6E8D4}">
      <dgm:prSet/>
      <dgm:spPr/>
      <dgm:t>
        <a:bodyPr/>
        <a:lstStyle/>
        <a:p>
          <a:endParaRPr lang="ru-RU" sz="1300"/>
        </a:p>
      </dgm:t>
    </dgm:pt>
    <dgm:pt modelId="{5FF649BE-DBD5-454F-9F79-4C347434A477}" type="sibTrans" cxnId="{B335443B-6FF4-4F51-8258-73B020E6E8D4}">
      <dgm:prSet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300"/>
        </a:p>
      </dgm:t>
    </dgm:pt>
    <dgm:pt modelId="{EF1C8DDE-F32B-4C30-A4E9-FA7CF3FD7EF3}" type="pres">
      <dgm:prSet presAssocID="{F84B6272-E763-487B-84E3-F43464CEA42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2E57F101-B340-4461-B4A1-C27F27599895}" type="pres">
      <dgm:prSet presAssocID="{5AED869B-6C85-445C-9344-72854D48D958}" presName="text1" presStyleCnt="0"/>
      <dgm:spPr/>
    </dgm:pt>
    <dgm:pt modelId="{41EA3DF8-A166-495E-8B97-891E96A27CFC}" type="pres">
      <dgm:prSet presAssocID="{5AED869B-6C85-445C-9344-72854D48D958}" presName="textRepeatNode" presStyleLbl="alignNode1" presStyleIdx="0" presStyleCnt="7" custScaleX="104265" custScaleY="97438" custLinFactNeighborX="-706" custLinFactNeighborY="5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FBBE7-36FE-493B-877A-EDF8DB02182F}" type="pres">
      <dgm:prSet presAssocID="{5AED869B-6C85-445C-9344-72854D48D958}" presName="textaccent1" presStyleCnt="0"/>
      <dgm:spPr/>
    </dgm:pt>
    <dgm:pt modelId="{7D6F44A5-038A-472F-B824-D9452269E7B6}" type="pres">
      <dgm:prSet presAssocID="{5AED869B-6C85-445C-9344-72854D48D958}" presName="accentRepeatNode" presStyleLbl="solidAlignAcc1" presStyleIdx="0" presStyleCnt="14"/>
      <dgm:spPr/>
    </dgm:pt>
    <dgm:pt modelId="{677E24E8-53A7-4B7D-AB81-3FA10D6CE206}" type="pres">
      <dgm:prSet presAssocID="{CE46205F-4F3F-4AE1-8272-74E815005C84}" presName="image1" presStyleCnt="0"/>
      <dgm:spPr/>
    </dgm:pt>
    <dgm:pt modelId="{832B5B2B-E48D-48A9-ABC0-A02CF8C3479D}" type="pres">
      <dgm:prSet presAssocID="{CE46205F-4F3F-4AE1-8272-74E815005C84}" presName="imageRepeatNode" presStyleLbl="alignAcc1" presStyleIdx="0" presStyleCnt="7"/>
      <dgm:spPr/>
      <dgm:t>
        <a:bodyPr/>
        <a:lstStyle/>
        <a:p>
          <a:endParaRPr lang="ru-RU"/>
        </a:p>
      </dgm:t>
    </dgm:pt>
    <dgm:pt modelId="{413CF562-15E8-4EDD-AE88-B1D33151E560}" type="pres">
      <dgm:prSet presAssocID="{CE46205F-4F3F-4AE1-8272-74E815005C84}" presName="imageaccent1" presStyleCnt="0"/>
      <dgm:spPr/>
    </dgm:pt>
    <dgm:pt modelId="{4E76CCD8-99DE-458C-B0B2-08ACAC371DFF}" type="pres">
      <dgm:prSet presAssocID="{CE46205F-4F3F-4AE1-8272-74E815005C84}" presName="accentRepeatNode" presStyleLbl="solidAlignAcc1" presStyleIdx="1" presStyleCnt="14" custLinFactNeighborX="-1616" custLinFactNeighborY="-12077"/>
      <dgm:spPr/>
    </dgm:pt>
    <dgm:pt modelId="{C4F61D52-A1AD-44D4-BFD3-A0E6A846C944}" type="pres">
      <dgm:prSet presAssocID="{5BA504D3-B513-4313-BFBA-554F6F0FCEA0}" presName="text2" presStyleCnt="0"/>
      <dgm:spPr/>
    </dgm:pt>
    <dgm:pt modelId="{B10624D0-6FCD-4C04-AC58-3467B31386BD}" type="pres">
      <dgm:prSet presAssocID="{5BA504D3-B513-4313-BFBA-554F6F0FCEA0}" presName="textRepeatNode" presStyleLbl="alignNode1" presStyleIdx="1" presStyleCnt="7" custScaleX="103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A26D2-02D4-47F6-844C-6706C3921117}" type="pres">
      <dgm:prSet presAssocID="{5BA504D3-B513-4313-BFBA-554F6F0FCEA0}" presName="textaccent2" presStyleCnt="0"/>
      <dgm:spPr/>
    </dgm:pt>
    <dgm:pt modelId="{E6BA331F-F0BE-46BA-9D85-1C484699923B}" type="pres">
      <dgm:prSet presAssocID="{5BA504D3-B513-4313-BFBA-554F6F0FCEA0}" presName="accentRepeatNode" presStyleLbl="solidAlignAcc1" presStyleIdx="2" presStyleCnt="14"/>
      <dgm:spPr/>
    </dgm:pt>
    <dgm:pt modelId="{E1CBB0EE-01E8-4387-BED0-12E1228B59F6}" type="pres">
      <dgm:prSet presAssocID="{A55336C6-06F1-44FD-8452-08135E3421A8}" presName="image2" presStyleCnt="0"/>
      <dgm:spPr/>
    </dgm:pt>
    <dgm:pt modelId="{06049911-1C26-4887-87AE-6F6AE59959FF}" type="pres">
      <dgm:prSet presAssocID="{A55336C6-06F1-44FD-8452-08135E3421A8}" presName="imageRepeatNode" presStyleLbl="alignAcc1" presStyleIdx="1" presStyleCnt="7" custLinFactNeighborX="56" custLinFactNeighborY="-2928"/>
      <dgm:spPr/>
      <dgm:t>
        <a:bodyPr/>
        <a:lstStyle/>
        <a:p>
          <a:endParaRPr lang="ru-RU"/>
        </a:p>
      </dgm:t>
    </dgm:pt>
    <dgm:pt modelId="{4FB94C94-D40E-44EA-BB26-448B0A094AAE}" type="pres">
      <dgm:prSet presAssocID="{A55336C6-06F1-44FD-8452-08135E3421A8}" presName="imageaccent2" presStyleCnt="0"/>
      <dgm:spPr/>
    </dgm:pt>
    <dgm:pt modelId="{FE7BBBB6-BA57-41F8-A53A-3B30FD82C2DD}" type="pres">
      <dgm:prSet presAssocID="{A55336C6-06F1-44FD-8452-08135E3421A8}" presName="accentRepeatNode" presStyleLbl="solidAlignAcc1" presStyleIdx="3" presStyleCnt="14"/>
      <dgm:spPr/>
    </dgm:pt>
    <dgm:pt modelId="{C0E82713-EDB0-4F79-AEF0-274F0FE80BCB}" type="pres">
      <dgm:prSet presAssocID="{9D41F9FF-68E5-4C9B-8DB9-D7DF60F39C33}" presName="text3" presStyleCnt="0"/>
      <dgm:spPr/>
    </dgm:pt>
    <dgm:pt modelId="{95C8D82F-8FC1-4364-BEEA-46C1D05BCFF4}" type="pres">
      <dgm:prSet presAssocID="{9D41F9FF-68E5-4C9B-8DB9-D7DF60F39C33}" presName="textRepeatNode" presStyleLbl="alignNode1" presStyleIdx="2" presStyleCnt="7" custScaleX="105677" custScaleY="109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384D1-39A6-4B9D-AF5F-4CB3DE15C55B}" type="pres">
      <dgm:prSet presAssocID="{9D41F9FF-68E5-4C9B-8DB9-D7DF60F39C33}" presName="textaccent3" presStyleCnt="0"/>
      <dgm:spPr/>
    </dgm:pt>
    <dgm:pt modelId="{71F5082B-944D-4450-922D-450560C3E03C}" type="pres">
      <dgm:prSet presAssocID="{9D41F9FF-68E5-4C9B-8DB9-D7DF60F39C33}" presName="accentRepeatNode" presStyleLbl="solidAlignAcc1" presStyleIdx="4" presStyleCnt="14"/>
      <dgm:spPr/>
    </dgm:pt>
    <dgm:pt modelId="{3EAC1349-CFF0-4A1B-9157-BBF4D850C849}" type="pres">
      <dgm:prSet presAssocID="{4FE98CBB-5E7D-459C-AF0F-93CB682602D7}" presName="image3" presStyleCnt="0"/>
      <dgm:spPr/>
    </dgm:pt>
    <dgm:pt modelId="{84F542B9-5ADA-40EC-9C89-96A355C8E6E4}" type="pres">
      <dgm:prSet presAssocID="{4FE98CBB-5E7D-459C-AF0F-93CB682602D7}" presName="imageRepeatNode" presStyleLbl="alignAcc1" presStyleIdx="2" presStyleCnt="7"/>
      <dgm:spPr/>
      <dgm:t>
        <a:bodyPr/>
        <a:lstStyle/>
        <a:p>
          <a:endParaRPr lang="ru-RU"/>
        </a:p>
      </dgm:t>
    </dgm:pt>
    <dgm:pt modelId="{AA441BA0-7E0B-42C8-A71A-2A7529BFC38D}" type="pres">
      <dgm:prSet presAssocID="{4FE98CBB-5E7D-459C-AF0F-93CB682602D7}" presName="imageaccent3" presStyleCnt="0"/>
      <dgm:spPr/>
    </dgm:pt>
    <dgm:pt modelId="{935A5C66-A080-49C0-89E6-D72E006B6801}" type="pres">
      <dgm:prSet presAssocID="{4FE98CBB-5E7D-459C-AF0F-93CB682602D7}" presName="accentRepeatNode" presStyleLbl="solidAlignAcc1" presStyleIdx="5" presStyleCnt="14"/>
      <dgm:spPr/>
    </dgm:pt>
    <dgm:pt modelId="{485D88FE-5E76-408E-A85A-5151F389D84D}" type="pres">
      <dgm:prSet presAssocID="{7C06052A-A802-4185-BDBF-D8C9939B4969}" presName="text4" presStyleCnt="0"/>
      <dgm:spPr/>
    </dgm:pt>
    <dgm:pt modelId="{B612B440-5811-4A20-B99A-6E13AEE4FD03}" type="pres">
      <dgm:prSet presAssocID="{7C06052A-A802-4185-BDBF-D8C9939B4969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FD832-FE1C-4443-AB70-BD2625452B0A}" type="pres">
      <dgm:prSet presAssocID="{7C06052A-A802-4185-BDBF-D8C9939B4969}" presName="textaccent4" presStyleCnt="0"/>
      <dgm:spPr/>
    </dgm:pt>
    <dgm:pt modelId="{980B6EB3-6586-48F2-86D6-9C87E76667D4}" type="pres">
      <dgm:prSet presAssocID="{7C06052A-A802-4185-BDBF-D8C9939B4969}" presName="accentRepeatNode" presStyleLbl="solidAlignAcc1" presStyleIdx="6" presStyleCnt="14"/>
      <dgm:spPr/>
    </dgm:pt>
    <dgm:pt modelId="{1AA6AD77-30E9-496E-BC88-1F358D60B8DE}" type="pres">
      <dgm:prSet presAssocID="{F90F4E4F-3FF2-43D4-96AC-001FF00D2946}" presName="image4" presStyleCnt="0"/>
      <dgm:spPr/>
    </dgm:pt>
    <dgm:pt modelId="{0318E732-8946-47BE-9026-1B748FB8178B}" type="pres">
      <dgm:prSet presAssocID="{F90F4E4F-3FF2-43D4-96AC-001FF00D2946}" presName="imageRepeatNode" presStyleLbl="alignAcc1" presStyleIdx="3" presStyleCnt="7" custLinFactNeighborX="89559" custLinFactNeighborY="56482"/>
      <dgm:spPr/>
      <dgm:t>
        <a:bodyPr/>
        <a:lstStyle/>
        <a:p>
          <a:endParaRPr lang="ru-RU"/>
        </a:p>
      </dgm:t>
    </dgm:pt>
    <dgm:pt modelId="{569BDE4A-FA1E-4548-9396-A48844F89815}" type="pres">
      <dgm:prSet presAssocID="{F90F4E4F-3FF2-43D4-96AC-001FF00D2946}" presName="imageaccent4" presStyleCnt="0"/>
      <dgm:spPr/>
    </dgm:pt>
    <dgm:pt modelId="{D4754C13-CEFC-4BEF-8AF0-B4E20CD50199}" type="pres">
      <dgm:prSet presAssocID="{F90F4E4F-3FF2-43D4-96AC-001FF00D2946}" presName="accentRepeatNode" presStyleLbl="solidAlignAcc1" presStyleIdx="7" presStyleCnt="14"/>
      <dgm:spPr/>
    </dgm:pt>
    <dgm:pt modelId="{72119864-69D2-4D97-BDD1-9040BFCE4938}" type="pres">
      <dgm:prSet presAssocID="{859C9DF9-2C29-4DDA-9834-8F718F8ADC75}" presName="text5" presStyleCnt="0"/>
      <dgm:spPr/>
    </dgm:pt>
    <dgm:pt modelId="{C3B9AAE7-8150-4E47-BE10-6DA0D065C2B3}" type="pres">
      <dgm:prSet presAssocID="{859C9DF9-2C29-4DDA-9834-8F718F8ADC75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507BD-7E8F-40CC-9BF6-0A6BE3FF98C6}" type="pres">
      <dgm:prSet presAssocID="{859C9DF9-2C29-4DDA-9834-8F718F8ADC75}" presName="textaccent5" presStyleCnt="0"/>
      <dgm:spPr/>
    </dgm:pt>
    <dgm:pt modelId="{19E75693-91B9-4186-9D48-50DD2D783CE8}" type="pres">
      <dgm:prSet presAssocID="{859C9DF9-2C29-4DDA-9834-8F718F8ADC75}" presName="accentRepeatNode" presStyleLbl="solidAlignAcc1" presStyleIdx="8" presStyleCnt="14"/>
      <dgm:spPr/>
    </dgm:pt>
    <dgm:pt modelId="{1489BCCB-5D8C-4F0B-BC4E-3150BFB4C28B}" type="pres">
      <dgm:prSet presAssocID="{65B48BDC-4A51-4131-87DD-D59A188D0D1D}" presName="image5" presStyleCnt="0"/>
      <dgm:spPr/>
    </dgm:pt>
    <dgm:pt modelId="{2EA7749B-EF02-400B-B61D-BA383A450F7D}" type="pres">
      <dgm:prSet presAssocID="{65B48BDC-4A51-4131-87DD-D59A188D0D1D}" presName="imageRepeatNode" presStyleLbl="alignAcc1" presStyleIdx="4" presStyleCnt="7"/>
      <dgm:spPr/>
      <dgm:t>
        <a:bodyPr/>
        <a:lstStyle/>
        <a:p>
          <a:endParaRPr lang="ru-RU"/>
        </a:p>
      </dgm:t>
    </dgm:pt>
    <dgm:pt modelId="{01A9801B-3B14-4739-B620-76E0A5CB56A1}" type="pres">
      <dgm:prSet presAssocID="{65B48BDC-4A51-4131-87DD-D59A188D0D1D}" presName="imageaccent5" presStyleCnt="0"/>
      <dgm:spPr/>
    </dgm:pt>
    <dgm:pt modelId="{4B0FDD43-5C94-4524-A060-2E803C681761}" type="pres">
      <dgm:prSet presAssocID="{65B48BDC-4A51-4131-87DD-D59A188D0D1D}" presName="accentRepeatNode" presStyleLbl="solidAlignAcc1" presStyleIdx="9" presStyleCnt="14"/>
      <dgm:spPr/>
    </dgm:pt>
    <dgm:pt modelId="{D8129CB0-2534-4294-A3E3-215B4C3C26F9}" type="pres">
      <dgm:prSet presAssocID="{A1097BC5-CE1F-4ADE-AE76-A88ED9AC739E}" presName="text6" presStyleCnt="0"/>
      <dgm:spPr/>
    </dgm:pt>
    <dgm:pt modelId="{539CD267-5741-4B4D-8A09-3B609923D0D5}" type="pres">
      <dgm:prSet presAssocID="{A1097BC5-CE1F-4ADE-AE76-A88ED9AC739E}" presName="textRepeatNode" presStyleLbl="alignNode1" presStyleIdx="5" presStyleCnt="7" custLinFactNeighborX="-84578" custLinFactNeighborY="-55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A6331-A31B-408F-A23A-CB1EDA981CE3}" type="pres">
      <dgm:prSet presAssocID="{A1097BC5-CE1F-4ADE-AE76-A88ED9AC739E}" presName="textaccent6" presStyleCnt="0"/>
      <dgm:spPr/>
    </dgm:pt>
    <dgm:pt modelId="{5CFCEBD5-0887-490F-88FE-2749B03467BE}" type="pres">
      <dgm:prSet presAssocID="{A1097BC5-CE1F-4ADE-AE76-A88ED9AC739E}" presName="accentRepeatNode" presStyleLbl="solidAlignAcc1" presStyleIdx="10" presStyleCnt="14"/>
      <dgm:spPr/>
    </dgm:pt>
    <dgm:pt modelId="{9E035F7B-899C-426E-B189-494A58CB97D6}" type="pres">
      <dgm:prSet presAssocID="{970E0B39-3879-466C-9A3D-1AAAE8352DBB}" presName="image6" presStyleCnt="0"/>
      <dgm:spPr/>
    </dgm:pt>
    <dgm:pt modelId="{A9B8AB04-EA6D-41B1-AB22-03B3BAEFCD7B}" type="pres">
      <dgm:prSet presAssocID="{970E0B39-3879-466C-9A3D-1AAAE8352DBB}" presName="imageRepeatNode" presStyleLbl="alignAcc1" presStyleIdx="5" presStyleCnt="7"/>
      <dgm:spPr/>
      <dgm:t>
        <a:bodyPr/>
        <a:lstStyle/>
        <a:p>
          <a:endParaRPr lang="ru-RU"/>
        </a:p>
      </dgm:t>
    </dgm:pt>
    <dgm:pt modelId="{DFF1ECEC-0616-4A89-93EF-0CC8EE1F55D2}" type="pres">
      <dgm:prSet presAssocID="{970E0B39-3879-466C-9A3D-1AAAE8352DBB}" presName="imageaccent6" presStyleCnt="0"/>
      <dgm:spPr/>
    </dgm:pt>
    <dgm:pt modelId="{A7E3B2A2-39AC-47EB-AA31-90893E8583C9}" type="pres">
      <dgm:prSet presAssocID="{970E0B39-3879-466C-9A3D-1AAAE8352DBB}" presName="accentRepeatNode" presStyleLbl="solidAlignAcc1" presStyleIdx="11" presStyleCnt="14"/>
      <dgm:spPr/>
    </dgm:pt>
    <dgm:pt modelId="{475176C9-7F88-478A-9CB1-210B0C71A00F}" type="pres">
      <dgm:prSet presAssocID="{950E00BA-8F55-4B02-8E25-87BB636CE46B}" presName="text7" presStyleCnt="0"/>
      <dgm:spPr/>
    </dgm:pt>
    <dgm:pt modelId="{3D2FC608-03CA-4509-A79C-BB86E1646680}" type="pres">
      <dgm:prSet presAssocID="{950E00BA-8F55-4B02-8E25-87BB636CE46B}" presName="textRepeatNode" presStyleLbl="alignNode1" presStyleIdx="6" presStyleCnt="7" custScaleX="100000" custScaleY="103746" custLinFactNeighborX="3062" custLinFactNeighborY="-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4F06-C877-493B-8A72-1C481B256CEE}" type="pres">
      <dgm:prSet presAssocID="{950E00BA-8F55-4B02-8E25-87BB636CE46B}" presName="textaccent7" presStyleCnt="0"/>
      <dgm:spPr/>
    </dgm:pt>
    <dgm:pt modelId="{00A2336F-13AD-4CB7-9CC2-E40BEEFF4CE2}" type="pres">
      <dgm:prSet presAssocID="{950E00BA-8F55-4B02-8E25-87BB636CE46B}" presName="accentRepeatNode" presStyleLbl="solidAlignAcc1" presStyleIdx="12" presStyleCnt="14"/>
      <dgm:spPr/>
    </dgm:pt>
    <dgm:pt modelId="{F8FD6D9A-D4A8-49BF-A20B-EE00163A188B}" type="pres">
      <dgm:prSet presAssocID="{5FF649BE-DBD5-454F-9F79-4C347434A477}" presName="image7" presStyleCnt="0"/>
      <dgm:spPr/>
    </dgm:pt>
    <dgm:pt modelId="{C53555CB-5A37-4553-A6AE-DC06CF5C43D0}" type="pres">
      <dgm:prSet presAssocID="{5FF649BE-DBD5-454F-9F79-4C347434A477}" presName="imageRepeatNode" presStyleLbl="alignAcc1" presStyleIdx="6" presStyleCnt="7"/>
      <dgm:spPr/>
      <dgm:t>
        <a:bodyPr/>
        <a:lstStyle/>
        <a:p>
          <a:endParaRPr lang="ru-RU"/>
        </a:p>
      </dgm:t>
    </dgm:pt>
    <dgm:pt modelId="{F1D82432-F82D-40C3-97BA-A431F4FB4E9A}" type="pres">
      <dgm:prSet presAssocID="{5FF649BE-DBD5-454F-9F79-4C347434A477}" presName="imageaccent7" presStyleCnt="0"/>
      <dgm:spPr/>
    </dgm:pt>
    <dgm:pt modelId="{E92723AA-B395-498E-9865-6B8F7652D65B}" type="pres">
      <dgm:prSet presAssocID="{5FF649BE-DBD5-454F-9F79-4C347434A477}" presName="accentRepeatNode" presStyleLbl="solidAlignAcc1" presStyleIdx="13" presStyleCnt="14"/>
      <dgm:spPr/>
    </dgm:pt>
  </dgm:ptLst>
  <dgm:cxnLst>
    <dgm:cxn modelId="{BE9116C4-051D-4A5A-948B-A806E7CF8AA9}" type="presOf" srcId="{A55336C6-06F1-44FD-8452-08135E3421A8}" destId="{06049911-1C26-4887-87AE-6F6AE59959FF}" srcOrd="0" destOrd="0" presId="urn:microsoft.com/office/officeart/2008/layout/HexagonCluster"/>
    <dgm:cxn modelId="{826A9617-88B6-4DB1-BB31-A386936BD87F}" type="presOf" srcId="{5AED869B-6C85-445C-9344-72854D48D958}" destId="{41EA3DF8-A166-495E-8B97-891E96A27CFC}" srcOrd="0" destOrd="0" presId="urn:microsoft.com/office/officeart/2008/layout/HexagonCluster"/>
    <dgm:cxn modelId="{E69D90B5-5C85-408E-BB39-165E547251D7}" srcId="{F84B6272-E763-487B-84E3-F43464CEA421}" destId="{7C06052A-A802-4185-BDBF-D8C9939B4969}" srcOrd="3" destOrd="0" parTransId="{4DFDAB57-FF92-4D0D-8C4A-E15F18AE0358}" sibTransId="{F90F4E4F-3FF2-43D4-96AC-001FF00D2946}"/>
    <dgm:cxn modelId="{619E0104-5C32-40AE-AFF7-29EE06D119D9}" type="presOf" srcId="{7C06052A-A802-4185-BDBF-D8C9939B4969}" destId="{B612B440-5811-4A20-B99A-6E13AEE4FD03}" srcOrd="0" destOrd="0" presId="urn:microsoft.com/office/officeart/2008/layout/HexagonCluster"/>
    <dgm:cxn modelId="{F5FDA0B3-EDE7-4E2D-8781-329F6FDC9E3D}" type="presOf" srcId="{65B48BDC-4A51-4131-87DD-D59A188D0D1D}" destId="{2EA7749B-EF02-400B-B61D-BA383A450F7D}" srcOrd="0" destOrd="0" presId="urn:microsoft.com/office/officeart/2008/layout/HexagonCluster"/>
    <dgm:cxn modelId="{737BD183-9C53-43C1-8279-6C38D59450F3}" type="presOf" srcId="{859C9DF9-2C29-4DDA-9834-8F718F8ADC75}" destId="{C3B9AAE7-8150-4E47-BE10-6DA0D065C2B3}" srcOrd="0" destOrd="0" presId="urn:microsoft.com/office/officeart/2008/layout/HexagonCluster"/>
    <dgm:cxn modelId="{3F991987-F568-4814-9FC3-68D69F542623}" type="presOf" srcId="{CE46205F-4F3F-4AE1-8272-74E815005C84}" destId="{832B5B2B-E48D-48A9-ABC0-A02CF8C3479D}" srcOrd="0" destOrd="0" presId="urn:microsoft.com/office/officeart/2008/layout/HexagonCluster"/>
    <dgm:cxn modelId="{9E27B8EB-BD5F-4FFE-9F68-BB339B75CF83}" type="presOf" srcId="{9D41F9FF-68E5-4C9B-8DB9-D7DF60F39C33}" destId="{95C8D82F-8FC1-4364-BEEA-46C1D05BCFF4}" srcOrd="0" destOrd="0" presId="urn:microsoft.com/office/officeart/2008/layout/HexagonCluster"/>
    <dgm:cxn modelId="{3B1119D9-EB78-4A8F-B92B-CFE3C8F329AF}" srcId="{F84B6272-E763-487B-84E3-F43464CEA421}" destId="{5BA504D3-B513-4313-BFBA-554F6F0FCEA0}" srcOrd="1" destOrd="0" parTransId="{2956BA9C-F10A-476C-9211-CCF122BA4A8A}" sibTransId="{A55336C6-06F1-44FD-8452-08135E3421A8}"/>
    <dgm:cxn modelId="{17AB8C5F-66F9-48EC-AE8C-ABCCCCA1818F}" type="presOf" srcId="{970E0B39-3879-466C-9A3D-1AAAE8352DBB}" destId="{A9B8AB04-EA6D-41B1-AB22-03B3BAEFCD7B}" srcOrd="0" destOrd="0" presId="urn:microsoft.com/office/officeart/2008/layout/HexagonCluster"/>
    <dgm:cxn modelId="{0BBFDF3C-A5EE-4592-9BA0-B3DE1A6C7908}" srcId="{F84B6272-E763-487B-84E3-F43464CEA421}" destId="{9D41F9FF-68E5-4C9B-8DB9-D7DF60F39C33}" srcOrd="2" destOrd="0" parTransId="{CEA39738-44E9-489A-B2AB-36C63BB41B3D}" sibTransId="{4FE98CBB-5E7D-459C-AF0F-93CB682602D7}"/>
    <dgm:cxn modelId="{380D20A8-A61B-49A5-B436-3403FBFD870B}" srcId="{F84B6272-E763-487B-84E3-F43464CEA421}" destId="{5AED869B-6C85-445C-9344-72854D48D958}" srcOrd="0" destOrd="0" parTransId="{7BC1EDA2-2267-43D8-8320-171FC02218DB}" sibTransId="{CE46205F-4F3F-4AE1-8272-74E815005C84}"/>
    <dgm:cxn modelId="{0B280C5D-DAEC-4E08-9594-F2608ADBB8E4}" type="presOf" srcId="{950E00BA-8F55-4B02-8E25-87BB636CE46B}" destId="{3D2FC608-03CA-4509-A79C-BB86E1646680}" srcOrd="0" destOrd="0" presId="urn:microsoft.com/office/officeart/2008/layout/HexagonCluster"/>
    <dgm:cxn modelId="{B335443B-6FF4-4F51-8258-73B020E6E8D4}" srcId="{F84B6272-E763-487B-84E3-F43464CEA421}" destId="{950E00BA-8F55-4B02-8E25-87BB636CE46B}" srcOrd="6" destOrd="0" parTransId="{9F80B614-5AB8-43D8-821A-DD48E5B8C53E}" sibTransId="{5FF649BE-DBD5-454F-9F79-4C347434A477}"/>
    <dgm:cxn modelId="{44FBBA48-9031-4822-893C-D53A5D997932}" srcId="{F84B6272-E763-487B-84E3-F43464CEA421}" destId="{859C9DF9-2C29-4DDA-9834-8F718F8ADC75}" srcOrd="4" destOrd="0" parTransId="{3078C517-85C8-4AA7-8892-F57F9D80FED9}" sibTransId="{65B48BDC-4A51-4131-87DD-D59A188D0D1D}"/>
    <dgm:cxn modelId="{2737F8A5-92D7-470E-9765-5B8BD1187610}" type="presOf" srcId="{4FE98CBB-5E7D-459C-AF0F-93CB682602D7}" destId="{84F542B9-5ADA-40EC-9C89-96A355C8E6E4}" srcOrd="0" destOrd="0" presId="urn:microsoft.com/office/officeart/2008/layout/HexagonCluster"/>
    <dgm:cxn modelId="{357A06EF-36F3-47E9-8CA5-369E18BD5480}" srcId="{F84B6272-E763-487B-84E3-F43464CEA421}" destId="{A1097BC5-CE1F-4ADE-AE76-A88ED9AC739E}" srcOrd="5" destOrd="0" parTransId="{65D97A10-C677-460F-9312-D58CDDE96BD9}" sibTransId="{970E0B39-3879-466C-9A3D-1AAAE8352DBB}"/>
    <dgm:cxn modelId="{B40486ED-DEEF-4106-98CC-8D31368595B2}" type="presOf" srcId="{F90F4E4F-3FF2-43D4-96AC-001FF00D2946}" destId="{0318E732-8946-47BE-9026-1B748FB8178B}" srcOrd="0" destOrd="0" presId="urn:microsoft.com/office/officeart/2008/layout/HexagonCluster"/>
    <dgm:cxn modelId="{4C095192-AA25-4EFB-AB2D-375F43F8A307}" type="presOf" srcId="{5BA504D3-B513-4313-BFBA-554F6F0FCEA0}" destId="{B10624D0-6FCD-4C04-AC58-3467B31386BD}" srcOrd="0" destOrd="0" presId="urn:microsoft.com/office/officeart/2008/layout/HexagonCluster"/>
    <dgm:cxn modelId="{C2E5CDF7-29EF-477D-B5BE-DB7947380668}" type="presOf" srcId="{5FF649BE-DBD5-454F-9F79-4C347434A477}" destId="{C53555CB-5A37-4553-A6AE-DC06CF5C43D0}" srcOrd="0" destOrd="0" presId="urn:microsoft.com/office/officeart/2008/layout/HexagonCluster"/>
    <dgm:cxn modelId="{92B3A00A-2CA4-4CEE-9DF2-F31756294B2A}" type="presOf" srcId="{F84B6272-E763-487B-84E3-F43464CEA421}" destId="{EF1C8DDE-F32B-4C30-A4E9-FA7CF3FD7EF3}" srcOrd="0" destOrd="0" presId="urn:microsoft.com/office/officeart/2008/layout/HexagonCluster"/>
    <dgm:cxn modelId="{98310472-98FF-4EA1-935B-5CEC25BBCB61}" type="presOf" srcId="{A1097BC5-CE1F-4ADE-AE76-A88ED9AC739E}" destId="{539CD267-5741-4B4D-8A09-3B609923D0D5}" srcOrd="0" destOrd="0" presId="urn:microsoft.com/office/officeart/2008/layout/HexagonCluster"/>
    <dgm:cxn modelId="{E87E0FEE-E445-4873-BE07-567518032408}" type="presParOf" srcId="{EF1C8DDE-F32B-4C30-A4E9-FA7CF3FD7EF3}" destId="{2E57F101-B340-4461-B4A1-C27F27599895}" srcOrd="0" destOrd="0" presId="urn:microsoft.com/office/officeart/2008/layout/HexagonCluster"/>
    <dgm:cxn modelId="{FC52D3A4-554B-4E51-963E-B24974FA8188}" type="presParOf" srcId="{2E57F101-B340-4461-B4A1-C27F27599895}" destId="{41EA3DF8-A166-495E-8B97-891E96A27CFC}" srcOrd="0" destOrd="0" presId="urn:microsoft.com/office/officeart/2008/layout/HexagonCluster"/>
    <dgm:cxn modelId="{D5644587-4DF2-4422-BF91-A5B8F9E9DB81}" type="presParOf" srcId="{EF1C8DDE-F32B-4C30-A4E9-FA7CF3FD7EF3}" destId="{1A0FBBE7-36FE-493B-877A-EDF8DB02182F}" srcOrd="1" destOrd="0" presId="urn:microsoft.com/office/officeart/2008/layout/HexagonCluster"/>
    <dgm:cxn modelId="{E17DC6E3-0F72-4AE7-A3FF-9B744D07914F}" type="presParOf" srcId="{1A0FBBE7-36FE-493B-877A-EDF8DB02182F}" destId="{7D6F44A5-038A-472F-B824-D9452269E7B6}" srcOrd="0" destOrd="0" presId="urn:microsoft.com/office/officeart/2008/layout/HexagonCluster"/>
    <dgm:cxn modelId="{3F63C753-62F0-45FF-9EA7-F760670576F4}" type="presParOf" srcId="{EF1C8DDE-F32B-4C30-A4E9-FA7CF3FD7EF3}" destId="{677E24E8-53A7-4B7D-AB81-3FA10D6CE206}" srcOrd="2" destOrd="0" presId="urn:microsoft.com/office/officeart/2008/layout/HexagonCluster"/>
    <dgm:cxn modelId="{7E2FF43C-286F-4DA3-A7B3-D3B3AAB47FDB}" type="presParOf" srcId="{677E24E8-53A7-4B7D-AB81-3FA10D6CE206}" destId="{832B5B2B-E48D-48A9-ABC0-A02CF8C3479D}" srcOrd="0" destOrd="0" presId="urn:microsoft.com/office/officeart/2008/layout/HexagonCluster"/>
    <dgm:cxn modelId="{31A835D8-1FEB-4003-BB10-DA9CEBFD1F13}" type="presParOf" srcId="{EF1C8DDE-F32B-4C30-A4E9-FA7CF3FD7EF3}" destId="{413CF562-15E8-4EDD-AE88-B1D33151E560}" srcOrd="3" destOrd="0" presId="urn:microsoft.com/office/officeart/2008/layout/HexagonCluster"/>
    <dgm:cxn modelId="{23588F8F-8526-4FE6-9218-4019DFF8BF60}" type="presParOf" srcId="{413CF562-15E8-4EDD-AE88-B1D33151E560}" destId="{4E76CCD8-99DE-458C-B0B2-08ACAC371DFF}" srcOrd="0" destOrd="0" presId="urn:microsoft.com/office/officeart/2008/layout/HexagonCluster"/>
    <dgm:cxn modelId="{46E7EACC-79D8-477B-8B33-B8EB03BCC599}" type="presParOf" srcId="{EF1C8DDE-F32B-4C30-A4E9-FA7CF3FD7EF3}" destId="{C4F61D52-A1AD-44D4-BFD3-A0E6A846C944}" srcOrd="4" destOrd="0" presId="urn:microsoft.com/office/officeart/2008/layout/HexagonCluster"/>
    <dgm:cxn modelId="{66AC3102-DD2A-43D3-8642-A4EFD053B6CE}" type="presParOf" srcId="{C4F61D52-A1AD-44D4-BFD3-A0E6A846C944}" destId="{B10624D0-6FCD-4C04-AC58-3467B31386BD}" srcOrd="0" destOrd="0" presId="urn:microsoft.com/office/officeart/2008/layout/HexagonCluster"/>
    <dgm:cxn modelId="{6F02A006-1994-4918-B273-B7918C1F421B}" type="presParOf" srcId="{EF1C8DDE-F32B-4C30-A4E9-FA7CF3FD7EF3}" destId="{B73A26D2-02D4-47F6-844C-6706C3921117}" srcOrd="5" destOrd="0" presId="urn:microsoft.com/office/officeart/2008/layout/HexagonCluster"/>
    <dgm:cxn modelId="{D263DA8C-D599-4E5A-B5F2-0424F5577789}" type="presParOf" srcId="{B73A26D2-02D4-47F6-844C-6706C3921117}" destId="{E6BA331F-F0BE-46BA-9D85-1C484699923B}" srcOrd="0" destOrd="0" presId="urn:microsoft.com/office/officeart/2008/layout/HexagonCluster"/>
    <dgm:cxn modelId="{6B33CFD6-BD0F-4898-B6BA-D479E3F8F222}" type="presParOf" srcId="{EF1C8DDE-F32B-4C30-A4E9-FA7CF3FD7EF3}" destId="{E1CBB0EE-01E8-4387-BED0-12E1228B59F6}" srcOrd="6" destOrd="0" presId="urn:microsoft.com/office/officeart/2008/layout/HexagonCluster"/>
    <dgm:cxn modelId="{8CC16A3E-AA62-45CE-B342-0678D680B6AB}" type="presParOf" srcId="{E1CBB0EE-01E8-4387-BED0-12E1228B59F6}" destId="{06049911-1C26-4887-87AE-6F6AE59959FF}" srcOrd="0" destOrd="0" presId="urn:microsoft.com/office/officeart/2008/layout/HexagonCluster"/>
    <dgm:cxn modelId="{7F529BA9-382E-4D8A-A0B4-8388C75C3B68}" type="presParOf" srcId="{EF1C8DDE-F32B-4C30-A4E9-FA7CF3FD7EF3}" destId="{4FB94C94-D40E-44EA-BB26-448B0A094AAE}" srcOrd="7" destOrd="0" presId="urn:microsoft.com/office/officeart/2008/layout/HexagonCluster"/>
    <dgm:cxn modelId="{D234338D-1F11-449B-BF6B-730FE447A723}" type="presParOf" srcId="{4FB94C94-D40E-44EA-BB26-448B0A094AAE}" destId="{FE7BBBB6-BA57-41F8-A53A-3B30FD82C2DD}" srcOrd="0" destOrd="0" presId="urn:microsoft.com/office/officeart/2008/layout/HexagonCluster"/>
    <dgm:cxn modelId="{5D41D4AD-0696-41BC-91D3-DC4E2D143E06}" type="presParOf" srcId="{EF1C8DDE-F32B-4C30-A4E9-FA7CF3FD7EF3}" destId="{C0E82713-EDB0-4F79-AEF0-274F0FE80BCB}" srcOrd="8" destOrd="0" presId="urn:microsoft.com/office/officeart/2008/layout/HexagonCluster"/>
    <dgm:cxn modelId="{8C30A86A-8B93-417E-AF4A-9F6D409232A4}" type="presParOf" srcId="{C0E82713-EDB0-4F79-AEF0-274F0FE80BCB}" destId="{95C8D82F-8FC1-4364-BEEA-46C1D05BCFF4}" srcOrd="0" destOrd="0" presId="urn:microsoft.com/office/officeart/2008/layout/HexagonCluster"/>
    <dgm:cxn modelId="{DDA4FD28-0F4C-440C-93E1-F9812A2A7214}" type="presParOf" srcId="{EF1C8DDE-F32B-4C30-A4E9-FA7CF3FD7EF3}" destId="{FB4384D1-39A6-4B9D-AF5F-4CB3DE15C55B}" srcOrd="9" destOrd="0" presId="urn:microsoft.com/office/officeart/2008/layout/HexagonCluster"/>
    <dgm:cxn modelId="{1D1133C1-2330-4977-B54B-4AA93E3ADF4D}" type="presParOf" srcId="{FB4384D1-39A6-4B9D-AF5F-4CB3DE15C55B}" destId="{71F5082B-944D-4450-922D-450560C3E03C}" srcOrd="0" destOrd="0" presId="urn:microsoft.com/office/officeart/2008/layout/HexagonCluster"/>
    <dgm:cxn modelId="{2D4D611B-EF4F-4661-B747-75D1544984A5}" type="presParOf" srcId="{EF1C8DDE-F32B-4C30-A4E9-FA7CF3FD7EF3}" destId="{3EAC1349-CFF0-4A1B-9157-BBF4D850C849}" srcOrd="10" destOrd="0" presId="urn:microsoft.com/office/officeart/2008/layout/HexagonCluster"/>
    <dgm:cxn modelId="{819D8D40-0A1C-4063-B159-A83F06A83FA1}" type="presParOf" srcId="{3EAC1349-CFF0-4A1B-9157-BBF4D850C849}" destId="{84F542B9-5ADA-40EC-9C89-96A355C8E6E4}" srcOrd="0" destOrd="0" presId="urn:microsoft.com/office/officeart/2008/layout/HexagonCluster"/>
    <dgm:cxn modelId="{1C7EAF46-FB29-4265-95A5-2F0F1CA2EDD0}" type="presParOf" srcId="{EF1C8DDE-F32B-4C30-A4E9-FA7CF3FD7EF3}" destId="{AA441BA0-7E0B-42C8-A71A-2A7529BFC38D}" srcOrd="11" destOrd="0" presId="urn:microsoft.com/office/officeart/2008/layout/HexagonCluster"/>
    <dgm:cxn modelId="{80D0C0D3-4EC9-49D5-A68B-8E5C61C35F7C}" type="presParOf" srcId="{AA441BA0-7E0B-42C8-A71A-2A7529BFC38D}" destId="{935A5C66-A080-49C0-89E6-D72E006B6801}" srcOrd="0" destOrd="0" presId="urn:microsoft.com/office/officeart/2008/layout/HexagonCluster"/>
    <dgm:cxn modelId="{CF57F7C4-E714-4759-AC9A-626AE4532F16}" type="presParOf" srcId="{EF1C8DDE-F32B-4C30-A4E9-FA7CF3FD7EF3}" destId="{485D88FE-5E76-408E-A85A-5151F389D84D}" srcOrd="12" destOrd="0" presId="urn:microsoft.com/office/officeart/2008/layout/HexagonCluster"/>
    <dgm:cxn modelId="{5EBC904D-A66F-444A-9A26-F7611C57ED9F}" type="presParOf" srcId="{485D88FE-5E76-408E-A85A-5151F389D84D}" destId="{B612B440-5811-4A20-B99A-6E13AEE4FD03}" srcOrd="0" destOrd="0" presId="urn:microsoft.com/office/officeart/2008/layout/HexagonCluster"/>
    <dgm:cxn modelId="{D245034D-7ED2-4F0F-90F5-D319FFFF4C2B}" type="presParOf" srcId="{EF1C8DDE-F32B-4C30-A4E9-FA7CF3FD7EF3}" destId="{CFDFD832-FE1C-4443-AB70-BD2625452B0A}" srcOrd="13" destOrd="0" presId="urn:microsoft.com/office/officeart/2008/layout/HexagonCluster"/>
    <dgm:cxn modelId="{4480DC17-13E4-4AFF-922E-69723B80448A}" type="presParOf" srcId="{CFDFD832-FE1C-4443-AB70-BD2625452B0A}" destId="{980B6EB3-6586-48F2-86D6-9C87E76667D4}" srcOrd="0" destOrd="0" presId="urn:microsoft.com/office/officeart/2008/layout/HexagonCluster"/>
    <dgm:cxn modelId="{7B2C2A75-85FA-4686-8AD2-54EC3ECBD26B}" type="presParOf" srcId="{EF1C8DDE-F32B-4C30-A4E9-FA7CF3FD7EF3}" destId="{1AA6AD77-30E9-496E-BC88-1F358D60B8DE}" srcOrd="14" destOrd="0" presId="urn:microsoft.com/office/officeart/2008/layout/HexagonCluster"/>
    <dgm:cxn modelId="{0B7B30F0-59EC-4315-820D-72AA3BBF2C5F}" type="presParOf" srcId="{1AA6AD77-30E9-496E-BC88-1F358D60B8DE}" destId="{0318E732-8946-47BE-9026-1B748FB8178B}" srcOrd="0" destOrd="0" presId="urn:microsoft.com/office/officeart/2008/layout/HexagonCluster"/>
    <dgm:cxn modelId="{27A541C7-E7E4-4A79-AF68-17EB9FE27F98}" type="presParOf" srcId="{EF1C8DDE-F32B-4C30-A4E9-FA7CF3FD7EF3}" destId="{569BDE4A-FA1E-4548-9396-A48844F89815}" srcOrd="15" destOrd="0" presId="urn:microsoft.com/office/officeart/2008/layout/HexagonCluster"/>
    <dgm:cxn modelId="{D29909B1-3F82-483A-9CFE-D8FDE614B2E4}" type="presParOf" srcId="{569BDE4A-FA1E-4548-9396-A48844F89815}" destId="{D4754C13-CEFC-4BEF-8AF0-B4E20CD50199}" srcOrd="0" destOrd="0" presId="urn:microsoft.com/office/officeart/2008/layout/HexagonCluster"/>
    <dgm:cxn modelId="{74B14002-DC49-412E-9D68-B60B766F38AD}" type="presParOf" srcId="{EF1C8DDE-F32B-4C30-A4E9-FA7CF3FD7EF3}" destId="{72119864-69D2-4D97-BDD1-9040BFCE4938}" srcOrd="16" destOrd="0" presId="urn:microsoft.com/office/officeart/2008/layout/HexagonCluster"/>
    <dgm:cxn modelId="{04E8C6D7-77FD-48C1-A26F-37848A88D8C3}" type="presParOf" srcId="{72119864-69D2-4D97-BDD1-9040BFCE4938}" destId="{C3B9AAE7-8150-4E47-BE10-6DA0D065C2B3}" srcOrd="0" destOrd="0" presId="urn:microsoft.com/office/officeart/2008/layout/HexagonCluster"/>
    <dgm:cxn modelId="{0DC8CD62-331E-4DFB-99B7-EE0737BA5248}" type="presParOf" srcId="{EF1C8DDE-F32B-4C30-A4E9-FA7CF3FD7EF3}" destId="{4CD507BD-7E8F-40CC-9BF6-0A6BE3FF98C6}" srcOrd="17" destOrd="0" presId="urn:microsoft.com/office/officeart/2008/layout/HexagonCluster"/>
    <dgm:cxn modelId="{6EAAB09B-1AF3-4484-9A50-F8B54D703F60}" type="presParOf" srcId="{4CD507BD-7E8F-40CC-9BF6-0A6BE3FF98C6}" destId="{19E75693-91B9-4186-9D48-50DD2D783CE8}" srcOrd="0" destOrd="0" presId="urn:microsoft.com/office/officeart/2008/layout/HexagonCluster"/>
    <dgm:cxn modelId="{EB5D92F2-42DA-41FE-8061-7B4CA16CE25D}" type="presParOf" srcId="{EF1C8DDE-F32B-4C30-A4E9-FA7CF3FD7EF3}" destId="{1489BCCB-5D8C-4F0B-BC4E-3150BFB4C28B}" srcOrd="18" destOrd="0" presId="urn:microsoft.com/office/officeart/2008/layout/HexagonCluster"/>
    <dgm:cxn modelId="{589F8972-F81C-4854-A5D4-1AE32BE4BBC7}" type="presParOf" srcId="{1489BCCB-5D8C-4F0B-BC4E-3150BFB4C28B}" destId="{2EA7749B-EF02-400B-B61D-BA383A450F7D}" srcOrd="0" destOrd="0" presId="urn:microsoft.com/office/officeart/2008/layout/HexagonCluster"/>
    <dgm:cxn modelId="{0DAB45EA-9E6A-4F6E-8D87-D61D801ADF5F}" type="presParOf" srcId="{EF1C8DDE-F32B-4C30-A4E9-FA7CF3FD7EF3}" destId="{01A9801B-3B14-4739-B620-76E0A5CB56A1}" srcOrd="19" destOrd="0" presId="urn:microsoft.com/office/officeart/2008/layout/HexagonCluster"/>
    <dgm:cxn modelId="{2E5C7A1B-50F2-4CAD-85E7-6F28FC2B0972}" type="presParOf" srcId="{01A9801B-3B14-4739-B620-76E0A5CB56A1}" destId="{4B0FDD43-5C94-4524-A060-2E803C681761}" srcOrd="0" destOrd="0" presId="urn:microsoft.com/office/officeart/2008/layout/HexagonCluster"/>
    <dgm:cxn modelId="{C78517C2-FF5E-4272-9922-557972EB7FB7}" type="presParOf" srcId="{EF1C8DDE-F32B-4C30-A4E9-FA7CF3FD7EF3}" destId="{D8129CB0-2534-4294-A3E3-215B4C3C26F9}" srcOrd="20" destOrd="0" presId="urn:microsoft.com/office/officeart/2008/layout/HexagonCluster"/>
    <dgm:cxn modelId="{E188CC36-63C7-42D7-BCA1-5D2304BEDE8B}" type="presParOf" srcId="{D8129CB0-2534-4294-A3E3-215B4C3C26F9}" destId="{539CD267-5741-4B4D-8A09-3B609923D0D5}" srcOrd="0" destOrd="0" presId="urn:microsoft.com/office/officeart/2008/layout/HexagonCluster"/>
    <dgm:cxn modelId="{697B1994-3ADF-4A07-BF95-4CA2A79B2695}" type="presParOf" srcId="{EF1C8DDE-F32B-4C30-A4E9-FA7CF3FD7EF3}" destId="{73EA6331-A31B-408F-A23A-CB1EDA981CE3}" srcOrd="21" destOrd="0" presId="urn:microsoft.com/office/officeart/2008/layout/HexagonCluster"/>
    <dgm:cxn modelId="{B1A7CF72-7C95-40CF-A8E6-22114F4A5FF0}" type="presParOf" srcId="{73EA6331-A31B-408F-A23A-CB1EDA981CE3}" destId="{5CFCEBD5-0887-490F-88FE-2749B03467BE}" srcOrd="0" destOrd="0" presId="urn:microsoft.com/office/officeart/2008/layout/HexagonCluster"/>
    <dgm:cxn modelId="{BBC07C83-A8AF-492B-B31E-CC0D9E54984C}" type="presParOf" srcId="{EF1C8DDE-F32B-4C30-A4E9-FA7CF3FD7EF3}" destId="{9E035F7B-899C-426E-B189-494A58CB97D6}" srcOrd="22" destOrd="0" presId="urn:microsoft.com/office/officeart/2008/layout/HexagonCluster"/>
    <dgm:cxn modelId="{2781A1DF-527F-4514-BE54-0097890CD2AE}" type="presParOf" srcId="{9E035F7B-899C-426E-B189-494A58CB97D6}" destId="{A9B8AB04-EA6D-41B1-AB22-03B3BAEFCD7B}" srcOrd="0" destOrd="0" presId="urn:microsoft.com/office/officeart/2008/layout/HexagonCluster"/>
    <dgm:cxn modelId="{878046CE-DB60-4F14-85C1-5610399EA2D7}" type="presParOf" srcId="{EF1C8DDE-F32B-4C30-A4E9-FA7CF3FD7EF3}" destId="{DFF1ECEC-0616-4A89-93EF-0CC8EE1F55D2}" srcOrd="23" destOrd="0" presId="urn:microsoft.com/office/officeart/2008/layout/HexagonCluster"/>
    <dgm:cxn modelId="{D1DDA0A7-8236-4F93-9B33-669F44C42646}" type="presParOf" srcId="{DFF1ECEC-0616-4A89-93EF-0CC8EE1F55D2}" destId="{A7E3B2A2-39AC-47EB-AA31-90893E8583C9}" srcOrd="0" destOrd="0" presId="urn:microsoft.com/office/officeart/2008/layout/HexagonCluster"/>
    <dgm:cxn modelId="{C0CB8373-F37A-42E8-8E2B-65EEEEC144DE}" type="presParOf" srcId="{EF1C8DDE-F32B-4C30-A4E9-FA7CF3FD7EF3}" destId="{475176C9-7F88-478A-9CB1-210B0C71A00F}" srcOrd="24" destOrd="0" presId="urn:microsoft.com/office/officeart/2008/layout/HexagonCluster"/>
    <dgm:cxn modelId="{F167F447-C080-4D74-B9E6-934F0A1818C7}" type="presParOf" srcId="{475176C9-7F88-478A-9CB1-210B0C71A00F}" destId="{3D2FC608-03CA-4509-A79C-BB86E1646680}" srcOrd="0" destOrd="0" presId="urn:microsoft.com/office/officeart/2008/layout/HexagonCluster"/>
    <dgm:cxn modelId="{93B5D123-7601-4545-8961-77420A02CC5A}" type="presParOf" srcId="{EF1C8DDE-F32B-4C30-A4E9-FA7CF3FD7EF3}" destId="{0B924F06-C877-493B-8A72-1C481B256CEE}" srcOrd="25" destOrd="0" presId="urn:microsoft.com/office/officeart/2008/layout/HexagonCluster"/>
    <dgm:cxn modelId="{366305BD-8988-4433-8D5F-F719B5223FDC}" type="presParOf" srcId="{0B924F06-C877-493B-8A72-1C481B256CEE}" destId="{00A2336F-13AD-4CB7-9CC2-E40BEEFF4CE2}" srcOrd="0" destOrd="0" presId="urn:microsoft.com/office/officeart/2008/layout/HexagonCluster"/>
    <dgm:cxn modelId="{B1198212-9168-44E8-9EDA-870BDA4309DD}" type="presParOf" srcId="{EF1C8DDE-F32B-4C30-A4E9-FA7CF3FD7EF3}" destId="{F8FD6D9A-D4A8-49BF-A20B-EE00163A188B}" srcOrd="26" destOrd="0" presId="urn:microsoft.com/office/officeart/2008/layout/HexagonCluster"/>
    <dgm:cxn modelId="{735B5F92-EF7D-4925-9F48-DE8873C3334D}" type="presParOf" srcId="{F8FD6D9A-D4A8-49BF-A20B-EE00163A188B}" destId="{C53555CB-5A37-4553-A6AE-DC06CF5C43D0}" srcOrd="0" destOrd="0" presId="urn:microsoft.com/office/officeart/2008/layout/HexagonCluster"/>
    <dgm:cxn modelId="{AFEA143E-B039-45F6-9037-B2C0A93FC144}" type="presParOf" srcId="{EF1C8DDE-F32B-4C30-A4E9-FA7CF3FD7EF3}" destId="{F1D82432-F82D-40C3-97BA-A431F4FB4E9A}" srcOrd="27" destOrd="0" presId="urn:microsoft.com/office/officeart/2008/layout/HexagonCluster"/>
    <dgm:cxn modelId="{71E17731-E19F-41A7-8CF2-22F2333288ED}" type="presParOf" srcId="{F1D82432-F82D-40C3-97BA-A431F4FB4E9A}" destId="{E92723AA-B395-498E-9865-6B8F7652D65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4C382-683C-4EA3-B173-4A1E3E0F3BDE}" type="doc">
      <dgm:prSet loTypeId="urn:microsoft.com/office/officeart/2005/8/layout/chart3" loCatId="relationship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ECDFD7C-63E7-41B4-A4ED-4C8F724CBFAC}">
      <dgm:prSet phldrT="[Текст]" custT="1"/>
      <dgm:spPr/>
      <dgm:t>
        <a:bodyPr/>
        <a:lstStyle/>
        <a:p>
          <a:r>
            <a:rPr lang="ru-RU" sz="1400" dirty="0" smtClean="0"/>
            <a:t>Охрана</a:t>
          </a:r>
          <a:endParaRPr lang="ru-RU" sz="1400" dirty="0"/>
        </a:p>
      </dgm:t>
    </dgm:pt>
    <dgm:pt modelId="{A6DEA685-C7B0-46BB-887D-238C058005C0}" type="sibTrans" cxnId="{A44613D8-11C6-40C1-9676-D65306929E6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8F07B09-3C0A-4B16-B3E2-B8F369464AFA}" type="parTrans" cxnId="{A44613D8-11C6-40C1-9676-D65306929E6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7F030AC-C727-4614-947C-B8A2F6199CC2}">
      <dgm:prSet phldrT="[Текст]" custT="1"/>
      <dgm:spPr/>
      <dgm:t>
        <a:bodyPr/>
        <a:lstStyle/>
        <a:p>
          <a:r>
            <a:rPr lang="ru-RU" sz="1200" dirty="0" smtClean="0"/>
            <a:t>Тех. </a:t>
          </a:r>
          <a:r>
            <a:rPr lang="ru-RU" sz="1200" dirty="0" err="1" smtClean="0"/>
            <a:t>обсл-е</a:t>
          </a:r>
          <a:r>
            <a:rPr lang="ru-RU" sz="1200" dirty="0" smtClean="0"/>
            <a:t> инженерных сетей</a:t>
          </a:r>
          <a:endParaRPr lang="ru-RU" sz="1200" dirty="0"/>
        </a:p>
      </dgm:t>
    </dgm:pt>
    <dgm:pt modelId="{47221BF0-68D1-4A24-910A-1F47F80F3909}" type="sibTrans" cxnId="{52DA851F-D38B-4AF4-80C3-8DF4F275C7A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90A7182-DDFC-47B3-983D-D5C2ADA7A5B1}" type="parTrans" cxnId="{52DA851F-D38B-4AF4-80C3-8DF4F275C7A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1707E52-D45E-4959-9DF4-C1049F6508F3}">
      <dgm:prSet phldrT="[Текст]" custT="1"/>
      <dgm:spPr/>
      <dgm:t>
        <a:bodyPr/>
        <a:lstStyle/>
        <a:p>
          <a:r>
            <a:rPr lang="ru-RU" sz="1400" dirty="0" smtClean="0"/>
            <a:t>Мед. услуги</a:t>
          </a:r>
          <a:endParaRPr lang="ru-RU" sz="1400" dirty="0"/>
        </a:p>
      </dgm:t>
    </dgm:pt>
    <dgm:pt modelId="{2E95F80A-A9D9-4E06-87C2-584EAA16DBF1}" type="sibTrans" cxnId="{4CFB3D87-FD8F-4CB3-A256-736F877936F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5BC34DF-0387-453A-8A97-0AC673626F53}" type="parTrans" cxnId="{4CFB3D87-FD8F-4CB3-A256-736F877936F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1E087BD-6B4F-4A36-8800-D669C3C491EF}">
      <dgm:prSet phldrT="[Текст]" custT="1"/>
      <dgm:spPr/>
      <dgm:t>
        <a:bodyPr/>
        <a:lstStyle/>
        <a:p>
          <a:r>
            <a:rPr lang="ru-RU" sz="1400" dirty="0" smtClean="0"/>
            <a:t>Транспортные услуги</a:t>
          </a:r>
          <a:endParaRPr lang="ru-RU" sz="1400" dirty="0"/>
        </a:p>
      </dgm:t>
    </dgm:pt>
    <dgm:pt modelId="{B6E9625E-D8ED-41A1-9F1C-A05C6E783196}" type="parTrans" cxnId="{1C78822A-5E50-480D-9C68-6900F618D22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52E0A90-8620-4099-892B-BB51F9998274}" type="sibTrans" cxnId="{1C78822A-5E50-480D-9C68-6900F618D22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DE35461-5831-46E0-92E6-8A87E91E48A9}">
      <dgm:prSet phldrT="[Текст]" custT="1"/>
      <dgm:spPr/>
      <dgm:t>
        <a:bodyPr/>
        <a:lstStyle/>
        <a:p>
          <a:r>
            <a:rPr lang="ru-RU" sz="1200" dirty="0" smtClean="0"/>
            <a:t>Уборка территории</a:t>
          </a:r>
          <a:endParaRPr lang="ru-RU" sz="1200" dirty="0"/>
        </a:p>
      </dgm:t>
    </dgm:pt>
    <dgm:pt modelId="{7836C469-0C77-48BA-881F-A7EF9B99092D}" type="parTrans" cxnId="{F4281BB0-D364-4885-8F18-8817AE74BAA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BDD2078-85A4-490D-9927-357F2A2EC825}" type="sibTrans" cxnId="{F4281BB0-D364-4885-8F18-8817AE74BAA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9A9D647-866A-4499-A9C8-3B8512A6C4F0}">
      <dgm:prSet phldrT="[Текст]" custT="1"/>
      <dgm:spPr/>
      <dgm:t>
        <a:bodyPr/>
        <a:lstStyle/>
        <a:p>
          <a:r>
            <a:rPr lang="ru-RU" sz="1400" dirty="0" smtClean="0"/>
            <a:t>Питание</a:t>
          </a:r>
          <a:endParaRPr lang="ru-RU" sz="1400" dirty="0"/>
        </a:p>
      </dgm:t>
    </dgm:pt>
    <dgm:pt modelId="{9B7EE6BA-4B44-4DA7-AF5A-F5A5FA501AA9}" type="parTrans" cxnId="{4255B288-F7A7-492B-8701-217E660A801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F386164-6019-4975-AF7D-13958FA81649}" type="sibTrans" cxnId="{4255B288-F7A7-492B-8701-217E660A801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313B51F-C5C7-47CD-A7BA-CC5991ACF647}">
      <dgm:prSet phldrT="[Текст]" custT="1"/>
      <dgm:spPr/>
      <dgm:t>
        <a:bodyPr/>
        <a:lstStyle/>
        <a:p>
          <a:r>
            <a:rPr lang="ru-RU" sz="1400" dirty="0" smtClean="0"/>
            <a:t>Стирка белья</a:t>
          </a:r>
          <a:endParaRPr lang="ru-RU" sz="1400" dirty="0"/>
        </a:p>
      </dgm:t>
    </dgm:pt>
    <dgm:pt modelId="{4783C28B-E190-47C7-909F-49C17475E21B}" type="parTrans" cxnId="{7556F28C-5F45-4625-A5D0-7C14FA06942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3D7911A-55FB-4A85-98DF-3385AED37095}" type="sibTrans" cxnId="{7556F28C-5F45-4625-A5D0-7C14FA06942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61A168A-3BAE-45F0-AF85-55D70EAC9859}" type="pres">
      <dgm:prSet presAssocID="{8AE4C382-683C-4EA3-B173-4A1E3E0F3BD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150DCD-E3F4-4DCA-BA20-6E90575E1896}" type="pres">
      <dgm:prSet presAssocID="{8AE4C382-683C-4EA3-B173-4A1E3E0F3BDE}" presName="wedge1" presStyleLbl="node1" presStyleIdx="0" presStyleCnt="7"/>
      <dgm:spPr/>
      <dgm:t>
        <a:bodyPr/>
        <a:lstStyle/>
        <a:p>
          <a:endParaRPr lang="ru-RU"/>
        </a:p>
      </dgm:t>
    </dgm:pt>
    <dgm:pt modelId="{61175680-A888-45CF-9AD8-FEC9DB9DF1FF}" type="pres">
      <dgm:prSet presAssocID="{8AE4C382-683C-4EA3-B173-4A1E3E0F3BD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A0AFF-9120-4858-B80D-75EAEDA7B9CC}" type="pres">
      <dgm:prSet presAssocID="{8AE4C382-683C-4EA3-B173-4A1E3E0F3BDE}" presName="wedge2" presStyleLbl="node1" presStyleIdx="1" presStyleCnt="7"/>
      <dgm:spPr/>
      <dgm:t>
        <a:bodyPr/>
        <a:lstStyle/>
        <a:p>
          <a:endParaRPr lang="ru-RU"/>
        </a:p>
      </dgm:t>
    </dgm:pt>
    <dgm:pt modelId="{9F1AE04E-EE15-490B-ADFC-042DF184A2EA}" type="pres">
      <dgm:prSet presAssocID="{8AE4C382-683C-4EA3-B173-4A1E3E0F3BD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1ED03-8BFC-4AC1-AA70-29E6170E840E}" type="pres">
      <dgm:prSet presAssocID="{8AE4C382-683C-4EA3-B173-4A1E3E0F3BDE}" presName="wedge3" presStyleLbl="node1" presStyleIdx="2" presStyleCnt="7"/>
      <dgm:spPr/>
      <dgm:t>
        <a:bodyPr/>
        <a:lstStyle/>
        <a:p>
          <a:endParaRPr lang="ru-RU"/>
        </a:p>
      </dgm:t>
    </dgm:pt>
    <dgm:pt modelId="{12068E74-8E76-48EF-8633-6933B440AB0F}" type="pres">
      <dgm:prSet presAssocID="{8AE4C382-683C-4EA3-B173-4A1E3E0F3BD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3402A-CBFE-4B6E-A4D1-9DE0822A5A13}" type="pres">
      <dgm:prSet presAssocID="{8AE4C382-683C-4EA3-B173-4A1E3E0F3BDE}" presName="wedge4" presStyleLbl="node1" presStyleIdx="3" presStyleCnt="7"/>
      <dgm:spPr/>
      <dgm:t>
        <a:bodyPr/>
        <a:lstStyle/>
        <a:p>
          <a:endParaRPr lang="ru-RU"/>
        </a:p>
      </dgm:t>
    </dgm:pt>
    <dgm:pt modelId="{788FEF10-1D0A-4CAB-B1BC-4E1EFBD7A2D7}" type="pres">
      <dgm:prSet presAssocID="{8AE4C382-683C-4EA3-B173-4A1E3E0F3BD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9CB95-38B5-44BC-A3F1-FB0DEB56C339}" type="pres">
      <dgm:prSet presAssocID="{8AE4C382-683C-4EA3-B173-4A1E3E0F3BDE}" presName="wedge5" presStyleLbl="node1" presStyleIdx="4" presStyleCnt="7"/>
      <dgm:spPr/>
      <dgm:t>
        <a:bodyPr/>
        <a:lstStyle/>
        <a:p>
          <a:endParaRPr lang="ru-RU"/>
        </a:p>
      </dgm:t>
    </dgm:pt>
    <dgm:pt modelId="{4AEFAA3D-1865-4721-90EE-045626559978}" type="pres">
      <dgm:prSet presAssocID="{8AE4C382-683C-4EA3-B173-4A1E3E0F3BD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D7C56-8553-45E0-8720-80405CA68135}" type="pres">
      <dgm:prSet presAssocID="{8AE4C382-683C-4EA3-B173-4A1E3E0F3BDE}" presName="wedge6" presStyleLbl="node1" presStyleIdx="5" presStyleCnt="7"/>
      <dgm:spPr/>
      <dgm:t>
        <a:bodyPr/>
        <a:lstStyle/>
        <a:p>
          <a:endParaRPr lang="ru-RU"/>
        </a:p>
      </dgm:t>
    </dgm:pt>
    <dgm:pt modelId="{0A62CC0F-341F-4017-98DF-70428366AE24}" type="pres">
      <dgm:prSet presAssocID="{8AE4C382-683C-4EA3-B173-4A1E3E0F3BD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6D6E3-C22E-477D-9BBB-77B1E6C278B5}" type="pres">
      <dgm:prSet presAssocID="{8AE4C382-683C-4EA3-B173-4A1E3E0F3BDE}" presName="wedge7" presStyleLbl="node1" presStyleIdx="6" presStyleCnt="7"/>
      <dgm:spPr/>
      <dgm:t>
        <a:bodyPr/>
        <a:lstStyle/>
        <a:p>
          <a:endParaRPr lang="ru-RU"/>
        </a:p>
      </dgm:t>
    </dgm:pt>
    <dgm:pt modelId="{DC21F991-4C94-4FEA-B528-6F288475AECC}" type="pres">
      <dgm:prSet presAssocID="{8AE4C382-683C-4EA3-B173-4A1E3E0F3BD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82AC3-8323-40DA-A97E-1A92917FFBB9}" type="presOf" srcId="{71E087BD-6B4F-4A36-8800-D669C3C491EF}" destId="{12068E74-8E76-48EF-8633-6933B440AB0F}" srcOrd="1" destOrd="0" presId="urn:microsoft.com/office/officeart/2005/8/layout/chart3"/>
    <dgm:cxn modelId="{47152458-E42C-463A-AC38-5113A7E1FB2C}" type="presOf" srcId="{D313B51F-C5C7-47CD-A7BA-CC5991ACF647}" destId="{DC21F991-4C94-4FEA-B528-6F288475AECC}" srcOrd="1" destOrd="0" presId="urn:microsoft.com/office/officeart/2005/8/layout/chart3"/>
    <dgm:cxn modelId="{A44613D8-11C6-40C1-9676-D65306929E6C}" srcId="{8AE4C382-683C-4EA3-B173-4A1E3E0F3BDE}" destId="{6ECDFD7C-63E7-41B4-A4ED-4C8F724CBFAC}" srcOrd="3" destOrd="0" parTransId="{18F07B09-3C0A-4B16-B3E2-B8F369464AFA}" sibTransId="{A6DEA685-C7B0-46BB-887D-238C058005C0}"/>
    <dgm:cxn modelId="{108B0D78-B300-4543-A66D-DC234848E05B}" type="presOf" srcId="{71E087BD-6B4F-4A36-8800-D669C3C491EF}" destId="{C391ED03-8BFC-4AC1-AA70-29E6170E840E}" srcOrd="0" destOrd="0" presId="urn:microsoft.com/office/officeart/2005/8/layout/chart3"/>
    <dgm:cxn modelId="{F4281BB0-D364-4885-8F18-8817AE74BAA2}" srcId="{8AE4C382-683C-4EA3-B173-4A1E3E0F3BDE}" destId="{2DE35461-5831-46E0-92E6-8A87E91E48A9}" srcOrd="4" destOrd="0" parTransId="{7836C469-0C77-48BA-881F-A7EF9B99092D}" sibTransId="{1BDD2078-85A4-490D-9927-357F2A2EC825}"/>
    <dgm:cxn modelId="{7D688A09-FDFA-41E0-994E-73DBC46AFB1E}" type="presOf" srcId="{09A9D647-866A-4499-A9C8-3B8512A6C4F0}" destId="{9F5D7C56-8553-45E0-8720-80405CA68135}" srcOrd="0" destOrd="0" presId="urn:microsoft.com/office/officeart/2005/8/layout/chart3"/>
    <dgm:cxn modelId="{7556F28C-5F45-4625-A5D0-7C14FA069424}" srcId="{8AE4C382-683C-4EA3-B173-4A1E3E0F3BDE}" destId="{D313B51F-C5C7-47CD-A7BA-CC5991ACF647}" srcOrd="6" destOrd="0" parTransId="{4783C28B-E190-47C7-909F-49C17475E21B}" sibTransId="{33D7911A-55FB-4A85-98DF-3385AED37095}"/>
    <dgm:cxn modelId="{66D0DEE1-7B21-4FF6-B870-9852AC967136}" type="presOf" srcId="{8AE4C382-683C-4EA3-B173-4A1E3E0F3BDE}" destId="{961A168A-3BAE-45F0-AF85-55D70EAC9859}" srcOrd="0" destOrd="0" presId="urn:microsoft.com/office/officeart/2005/8/layout/chart3"/>
    <dgm:cxn modelId="{8577445C-1F70-41BB-8EE8-D4AE6E2E64D3}" type="presOf" srcId="{09A9D647-866A-4499-A9C8-3B8512A6C4F0}" destId="{0A62CC0F-341F-4017-98DF-70428366AE24}" srcOrd="1" destOrd="0" presId="urn:microsoft.com/office/officeart/2005/8/layout/chart3"/>
    <dgm:cxn modelId="{6055881F-C6FD-4956-BDE5-69102369E227}" type="presOf" srcId="{D313B51F-C5C7-47CD-A7BA-CC5991ACF647}" destId="{F0D6D6E3-C22E-477D-9BBB-77B1E6C278B5}" srcOrd="0" destOrd="0" presId="urn:microsoft.com/office/officeart/2005/8/layout/chart3"/>
    <dgm:cxn modelId="{E2329679-EB0D-484A-BC8D-BA95BCE4C34B}" type="presOf" srcId="{6ECDFD7C-63E7-41B4-A4ED-4C8F724CBFAC}" destId="{788FEF10-1D0A-4CAB-B1BC-4E1EFBD7A2D7}" srcOrd="1" destOrd="0" presId="urn:microsoft.com/office/officeart/2005/8/layout/chart3"/>
    <dgm:cxn modelId="{0296AB50-BF08-4C3A-8B86-0E3C44D28C9B}" type="presOf" srcId="{11707E52-D45E-4959-9DF4-C1049F6508F3}" destId="{C1150DCD-E3F4-4DCA-BA20-6E90575E1896}" srcOrd="0" destOrd="0" presId="urn:microsoft.com/office/officeart/2005/8/layout/chart3"/>
    <dgm:cxn modelId="{4255B288-F7A7-492B-8701-217E660A801D}" srcId="{8AE4C382-683C-4EA3-B173-4A1E3E0F3BDE}" destId="{09A9D647-866A-4499-A9C8-3B8512A6C4F0}" srcOrd="5" destOrd="0" parTransId="{9B7EE6BA-4B44-4DA7-AF5A-F5A5FA501AA9}" sibTransId="{DF386164-6019-4975-AF7D-13958FA81649}"/>
    <dgm:cxn modelId="{4CFB3D87-FD8F-4CB3-A256-736F877936F0}" srcId="{8AE4C382-683C-4EA3-B173-4A1E3E0F3BDE}" destId="{11707E52-D45E-4959-9DF4-C1049F6508F3}" srcOrd="0" destOrd="0" parTransId="{15BC34DF-0387-453A-8A97-0AC673626F53}" sibTransId="{2E95F80A-A9D9-4E06-87C2-584EAA16DBF1}"/>
    <dgm:cxn modelId="{BF2EE035-3F7B-4044-8181-02524DD33EC2}" type="presOf" srcId="{47F030AC-C727-4614-947C-B8A2F6199CC2}" destId="{9B7A0AFF-9120-4858-B80D-75EAEDA7B9CC}" srcOrd="0" destOrd="0" presId="urn:microsoft.com/office/officeart/2005/8/layout/chart3"/>
    <dgm:cxn modelId="{52DA851F-D38B-4AF4-80C3-8DF4F275C7A7}" srcId="{8AE4C382-683C-4EA3-B173-4A1E3E0F3BDE}" destId="{47F030AC-C727-4614-947C-B8A2F6199CC2}" srcOrd="1" destOrd="0" parTransId="{590A7182-DDFC-47B3-983D-D5C2ADA7A5B1}" sibTransId="{47221BF0-68D1-4A24-910A-1F47F80F3909}"/>
    <dgm:cxn modelId="{A6D33872-17DB-4FDF-BB24-8C392D8EC5FE}" type="presOf" srcId="{11707E52-D45E-4959-9DF4-C1049F6508F3}" destId="{61175680-A888-45CF-9AD8-FEC9DB9DF1FF}" srcOrd="1" destOrd="0" presId="urn:microsoft.com/office/officeart/2005/8/layout/chart3"/>
    <dgm:cxn modelId="{008C0F41-C73B-4544-9249-8E14228D7E09}" type="presOf" srcId="{2DE35461-5831-46E0-92E6-8A87E91E48A9}" destId="{0689CB95-38B5-44BC-A3F1-FB0DEB56C339}" srcOrd="0" destOrd="0" presId="urn:microsoft.com/office/officeart/2005/8/layout/chart3"/>
    <dgm:cxn modelId="{1C78822A-5E50-480D-9C68-6900F618D224}" srcId="{8AE4C382-683C-4EA3-B173-4A1E3E0F3BDE}" destId="{71E087BD-6B4F-4A36-8800-D669C3C491EF}" srcOrd="2" destOrd="0" parTransId="{B6E9625E-D8ED-41A1-9F1C-A05C6E783196}" sibTransId="{952E0A90-8620-4099-892B-BB51F9998274}"/>
    <dgm:cxn modelId="{07DBDA54-B7FF-40F7-9B64-302C32700D36}" type="presOf" srcId="{47F030AC-C727-4614-947C-B8A2F6199CC2}" destId="{9F1AE04E-EE15-490B-ADFC-042DF184A2EA}" srcOrd="1" destOrd="0" presId="urn:microsoft.com/office/officeart/2005/8/layout/chart3"/>
    <dgm:cxn modelId="{03A66A7F-1481-4451-9973-C1D5EFEC16D5}" type="presOf" srcId="{6ECDFD7C-63E7-41B4-A4ED-4C8F724CBFAC}" destId="{5443402A-CBFE-4B6E-A4D1-9DE0822A5A13}" srcOrd="0" destOrd="0" presId="urn:microsoft.com/office/officeart/2005/8/layout/chart3"/>
    <dgm:cxn modelId="{1B813DA5-DCA4-4059-A05E-C1328C2CCCB0}" type="presOf" srcId="{2DE35461-5831-46E0-92E6-8A87E91E48A9}" destId="{4AEFAA3D-1865-4721-90EE-045626559978}" srcOrd="1" destOrd="0" presId="urn:microsoft.com/office/officeart/2005/8/layout/chart3"/>
    <dgm:cxn modelId="{650F9D82-0126-44C1-A491-E9F846CF1623}" type="presParOf" srcId="{961A168A-3BAE-45F0-AF85-55D70EAC9859}" destId="{C1150DCD-E3F4-4DCA-BA20-6E90575E1896}" srcOrd="0" destOrd="0" presId="urn:microsoft.com/office/officeart/2005/8/layout/chart3"/>
    <dgm:cxn modelId="{9A078306-9921-4037-9B25-DED3E07E3463}" type="presParOf" srcId="{961A168A-3BAE-45F0-AF85-55D70EAC9859}" destId="{61175680-A888-45CF-9AD8-FEC9DB9DF1FF}" srcOrd="1" destOrd="0" presId="urn:microsoft.com/office/officeart/2005/8/layout/chart3"/>
    <dgm:cxn modelId="{48D38055-1587-4E0D-940D-FD3E44E0DFF9}" type="presParOf" srcId="{961A168A-3BAE-45F0-AF85-55D70EAC9859}" destId="{9B7A0AFF-9120-4858-B80D-75EAEDA7B9CC}" srcOrd="2" destOrd="0" presId="urn:microsoft.com/office/officeart/2005/8/layout/chart3"/>
    <dgm:cxn modelId="{71C95E94-9D7E-4A90-A14C-60F880DB8EF0}" type="presParOf" srcId="{961A168A-3BAE-45F0-AF85-55D70EAC9859}" destId="{9F1AE04E-EE15-490B-ADFC-042DF184A2EA}" srcOrd="3" destOrd="0" presId="urn:microsoft.com/office/officeart/2005/8/layout/chart3"/>
    <dgm:cxn modelId="{9F565F10-9E5D-4027-9D99-F42BBBE07312}" type="presParOf" srcId="{961A168A-3BAE-45F0-AF85-55D70EAC9859}" destId="{C391ED03-8BFC-4AC1-AA70-29E6170E840E}" srcOrd="4" destOrd="0" presId="urn:microsoft.com/office/officeart/2005/8/layout/chart3"/>
    <dgm:cxn modelId="{1EAD9D58-F353-49D3-9EF0-C77A2EEFE1C1}" type="presParOf" srcId="{961A168A-3BAE-45F0-AF85-55D70EAC9859}" destId="{12068E74-8E76-48EF-8633-6933B440AB0F}" srcOrd="5" destOrd="0" presId="urn:microsoft.com/office/officeart/2005/8/layout/chart3"/>
    <dgm:cxn modelId="{AE0D6640-F05B-49F7-8647-51C6B7D63B93}" type="presParOf" srcId="{961A168A-3BAE-45F0-AF85-55D70EAC9859}" destId="{5443402A-CBFE-4B6E-A4D1-9DE0822A5A13}" srcOrd="6" destOrd="0" presId="urn:microsoft.com/office/officeart/2005/8/layout/chart3"/>
    <dgm:cxn modelId="{08A34150-458C-4EE3-9C49-BB87C762B0EF}" type="presParOf" srcId="{961A168A-3BAE-45F0-AF85-55D70EAC9859}" destId="{788FEF10-1D0A-4CAB-B1BC-4E1EFBD7A2D7}" srcOrd="7" destOrd="0" presId="urn:microsoft.com/office/officeart/2005/8/layout/chart3"/>
    <dgm:cxn modelId="{A88014DB-4B94-48CE-8258-9CDE0BBCB803}" type="presParOf" srcId="{961A168A-3BAE-45F0-AF85-55D70EAC9859}" destId="{0689CB95-38B5-44BC-A3F1-FB0DEB56C339}" srcOrd="8" destOrd="0" presId="urn:microsoft.com/office/officeart/2005/8/layout/chart3"/>
    <dgm:cxn modelId="{CAA47E74-D12E-4ECB-8CD1-57801B08965B}" type="presParOf" srcId="{961A168A-3BAE-45F0-AF85-55D70EAC9859}" destId="{4AEFAA3D-1865-4721-90EE-045626559978}" srcOrd="9" destOrd="0" presId="urn:microsoft.com/office/officeart/2005/8/layout/chart3"/>
    <dgm:cxn modelId="{5E0E222C-5BF8-4DAF-AF93-F3C009BB2C3F}" type="presParOf" srcId="{961A168A-3BAE-45F0-AF85-55D70EAC9859}" destId="{9F5D7C56-8553-45E0-8720-80405CA68135}" srcOrd="10" destOrd="0" presId="urn:microsoft.com/office/officeart/2005/8/layout/chart3"/>
    <dgm:cxn modelId="{0A54FB4D-6F86-4E64-9AF2-6B1C1A4B1FC7}" type="presParOf" srcId="{961A168A-3BAE-45F0-AF85-55D70EAC9859}" destId="{0A62CC0F-341F-4017-98DF-70428366AE24}" srcOrd="11" destOrd="0" presId="urn:microsoft.com/office/officeart/2005/8/layout/chart3"/>
    <dgm:cxn modelId="{A65E52BF-3EA8-4C2E-B678-513B023A34D2}" type="presParOf" srcId="{961A168A-3BAE-45F0-AF85-55D70EAC9859}" destId="{F0D6D6E3-C22E-477D-9BBB-77B1E6C278B5}" srcOrd="12" destOrd="0" presId="urn:microsoft.com/office/officeart/2005/8/layout/chart3"/>
    <dgm:cxn modelId="{B5DBD080-D744-41FC-9762-B17C1175AFDF}" type="presParOf" srcId="{961A168A-3BAE-45F0-AF85-55D70EAC9859}" destId="{DC21F991-4C94-4FEA-B528-6F288475AECC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A3DF8-A166-495E-8B97-891E96A27CFC}">
      <dsp:nvSpPr>
        <dsp:cNvPr id="0" name=""/>
        <dsp:cNvSpPr/>
      </dsp:nvSpPr>
      <dsp:spPr>
        <a:xfrm>
          <a:off x="1192726" y="2037717"/>
          <a:ext cx="1434161" cy="115084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Республиканские программы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1408143" y="2210578"/>
        <a:ext cx="1003327" cy="805121"/>
      </dsp:txXfrm>
    </dsp:sp>
    <dsp:sp modelId="{7D6F44A5-038A-472F-B824-D9452269E7B6}">
      <dsp:nvSpPr>
        <dsp:cNvPr id="0" name=""/>
        <dsp:cNvSpPr/>
      </dsp:nvSpPr>
      <dsp:spPr>
        <a:xfrm>
          <a:off x="1264589" y="2490423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2B5B2B-E48D-48A9-ABC0-A02CF8C3479D}">
      <dsp:nvSpPr>
        <dsp:cNvPr id="0" name=""/>
        <dsp:cNvSpPr/>
      </dsp:nvSpPr>
      <dsp:spPr>
        <a:xfrm>
          <a:off x="48085" y="1309319"/>
          <a:ext cx="1375496" cy="11811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76CCD8-99DE-458C-B0B2-08ACAC371DFF}">
      <dsp:nvSpPr>
        <dsp:cNvPr id="0" name=""/>
        <dsp:cNvSpPr/>
      </dsp:nvSpPr>
      <dsp:spPr>
        <a:xfrm>
          <a:off x="987772" y="2316993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10624D0-6FCD-4C04-AC58-3467B31386BD}">
      <dsp:nvSpPr>
        <dsp:cNvPr id="0" name=""/>
        <dsp:cNvSpPr/>
      </dsp:nvSpPr>
      <dsp:spPr>
        <a:xfrm>
          <a:off x="2388200" y="1305758"/>
          <a:ext cx="1430007" cy="1181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32934"/>
                <a:satOff val="2818"/>
                <a:lumOff val="3513"/>
                <a:alphaOff val="0"/>
                <a:lumMod val="95000"/>
              </a:schemeClr>
            </a:gs>
            <a:gs pos="100000">
              <a:schemeClr val="accent2">
                <a:shade val="80000"/>
                <a:hueOff val="32934"/>
                <a:satOff val="2818"/>
                <a:lumOff val="3513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80000"/>
              <a:hueOff val="32934"/>
              <a:satOff val="2818"/>
              <a:lumOff val="3513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32934"/>
              <a:satOff val="2818"/>
              <a:lumOff val="3513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latin typeface="Arial" pitchFamily="34" charset="0"/>
              <a:cs typeface="Arial" pitchFamily="34" charset="0"/>
            </a:rPr>
            <a:t>Федераль-ные</a:t>
          </a: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 программы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2605792" y="1485477"/>
        <a:ext cx="994823" cy="821665"/>
      </dsp:txXfrm>
    </dsp:sp>
    <dsp:sp modelId="{E6BA331F-F0BE-46BA-9D85-1C484699923B}">
      <dsp:nvSpPr>
        <dsp:cNvPr id="0" name=""/>
        <dsp:cNvSpPr/>
      </dsp:nvSpPr>
      <dsp:spPr>
        <a:xfrm>
          <a:off x="3362111" y="2327482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6049911-1C26-4887-87AE-6F6AE59959FF}">
      <dsp:nvSpPr>
        <dsp:cNvPr id="0" name=""/>
        <dsp:cNvSpPr/>
      </dsp:nvSpPr>
      <dsp:spPr>
        <a:xfrm>
          <a:off x="3599181" y="1925167"/>
          <a:ext cx="1375496" cy="11811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32934"/>
              <a:satOff val="2818"/>
              <a:lumOff val="351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7BBBB6-BA57-41F8-A53A-3B30FD82C2DD}">
      <dsp:nvSpPr>
        <dsp:cNvPr id="0" name=""/>
        <dsp:cNvSpPr/>
      </dsp:nvSpPr>
      <dsp:spPr>
        <a:xfrm>
          <a:off x="3631960" y="2485526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C8D82F-8FC1-4364-BEEA-46C1D05BCFF4}">
      <dsp:nvSpPr>
        <dsp:cNvPr id="0" name=""/>
        <dsp:cNvSpPr/>
      </dsp:nvSpPr>
      <dsp:spPr>
        <a:xfrm>
          <a:off x="1192726" y="601618"/>
          <a:ext cx="1453583" cy="129119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65867"/>
                <a:satOff val="5636"/>
                <a:lumOff val="7027"/>
                <a:alphaOff val="0"/>
                <a:lumMod val="95000"/>
              </a:schemeClr>
            </a:gs>
            <a:gs pos="100000">
              <a:schemeClr val="accent2">
                <a:shade val="80000"/>
                <a:hueOff val="65867"/>
                <a:satOff val="5636"/>
                <a:lumOff val="702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80000"/>
              <a:hueOff val="65867"/>
              <a:satOff val="5636"/>
              <a:lumOff val="7027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65867"/>
              <a:satOff val="5636"/>
              <a:lumOff val="7027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ПНП «Здоровье»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1421457" y="804796"/>
        <a:ext cx="996121" cy="884838"/>
      </dsp:txXfrm>
    </dsp:sp>
    <dsp:sp modelId="{71F5082B-944D-4450-922D-450560C3E03C}">
      <dsp:nvSpPr>
        <dsp:cNvPr id="0" name=""/>
        <dsp:cNvSpPr/>
      </dsp:nvSpPr>
      <dsp:spPr>
        <a:xfrm>
          <a:off x="2168216" y="672690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4F542B9-5ADA-40EC-9C89-96A355C8E6E4}">
      <dsp:nvSpPr>
        <dsp:cNvPr id="0" name=""/>
        <dsp:cNvSpPr/>
      </dsp:nvSpPr>
      <dsp:spPr>
        <a:xfrm>
          <a:off x="2415455" y="0"/>
          <a:ext cx="1375496" cy="11811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65867"/>
              <a:satOff val="5636"/>
              <a:lumOff val="702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5A5C66-A080-49C0-89E6-D72E006B6801}">
      <dsp:nvSpPr>
        <dsp:cNvPr id="0" name=""/>
        <dsp:cNvSpPr/>
      </dsp:nvSpPr>
      <dsp:spPr>
        <a:xfrm>
          <a:off x="2454109" y="523104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612B440-5811-4A20-B99A-6E13AEE4FD03}">
      <dsp:nvSpPr>
        <dsp:cNvPr id="0" name=""/>
        <dsp:cNvSpPr/>
      </dsp:nvSpPr>
      <dsp:spPr>
        <a:xfrm>
          <a:off x="3598411" y="653992"/>
          <a:ext cx="1375496" cy="1181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98801"/>
                <a:satOff val="8455"/>
                <a:lumOff val="10540"/>
                <a:alphaOff val="0"/>
                <a:lumMod val="95000"/>
              </a:schemeClr>
            </a:gs>
            <a:gs pos="100000">
              <a:schemeClr val="accent2">
                <a:shade val="80000"/>
                <a:hueOff val="98801"/>
                <a:satOff val="8455"/>
                <a:lumOff val="1054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80000"/>
              <a:hueOff val="98801"/>
              <a:satOff val="8455"/>
              <a:lumOff val="1054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Программа </a:t>
          </a:r>
          <a:r>
            <a:rPr lang="ru-RU" sz="1300" b="1" kern="1200" dirty="0" err="1" smtClean="0">
              <a:latin typeface="Arial" pitchFamily="34" charset="0"/>
              <a:cs typeface="Arial" pitchFamily="34" charset="0"/>
            </a:rPr>
            <a:t>Модерниза-ции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3811461" y="836932"/>
        <a:ext cx="949396" cy="815223"/>
      </dsp:txXfrm>
    </dsp:sp>
    <dsp:sp modelId="{980B6EB3-6586-48F2-86D6-9C87E76667D4}">
      <dsp:nvSpPr>
        <dsp:cNvPr id="0" name=""/>
        <dsp:cNvSpPr/>
      </dsp:nvSpPr>
      <dsp:spPr>
        <a:xfrm>
          <a:off x="4788660" y="1177542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18E732-8946-47BE-9026-1B748FB8178B}">
      <dsp:nvSpPr>
        <dsp:cNvPr id="0" name=""/>
        <dsp:cNvSpPr/>
      </dsp:nvSpPr>
      <dsp:spPr>
        <a:xfrm>
          <a:off x="6013866" y="1985334"/>
          <a:ext cx="1375496" cy="11811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98801"/>
              <a:satOff val="8455"/>
              <a:lumOff val="1054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754C13-CEFC-4BEF-8AF0-B4E20CD50199}">
      <dsp:nvSpPr>
        <dsp:cNvPr id="0" name=""/>
        <dsp:cNvSpPr/>
      </dsp:nvSpPr>
      <dsp:spPr>
        <a:xfrm>
          <a:off x="5050486" y="1339148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B9AAE7-8150-4E47-BE10-6DA0D065C2B3}">
      <dsp:nvSpPr>
        <dsp:cNvPr id="0" name=""/>
        <dsp:cNvSpPr/>
      </dsp:nvSpPr>
      <dsp:spPr>
        <a:xfrm>
          <a:off x="4782096" y="12465"/>
          <a:ext cx="1375496" cy="1181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31735"/>
                <a:satOff val="11273"/>
                <a:lumOff val="14053"/>
                <a:alphaOff val="0"/>
                <a:lumMod val="95000"/>
              </a:schemeClr>
            </a:gs>
            <a:gs pos="100000">
              <a:schemeClr val="accent2">
                <a:shade val="80000"/>
                <a:hueOff val="131735"/>
                <a:satOff val="11273"/>
                <a:lumOff val="14053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80000"/>
              <a:hueOff val="131735"/>
              <a:satOff val="11273"/>
              <a:lumOff val="14053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Пилотные проекты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4995146" y="195405"/>
        <a:ext cx="949396" cy="815223"/>
      </dsp:txXfrm>
    </dsp:sp>
    <dsp:sp modelId="{19E75693-91B9-4186-9D48-50DD2D783CE8}">
      <dsp:nvSpPr>
        <dsp:cNvPr id="0" name=""/>
        <dsp:cNvSpPr/>
      </dsp:nvSpPr>
      <dsp:spPr>
        <a:xfrm>
          <a:off x="5972345" y="541802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A7749B-EF02-400B-B61D-BA383A450F7D}">
      <dsp:nvSpPr>
        <dsp:cNvPr id="0" name=""/>
        <dsp:cNvSpPr/>
      </dsp:nvSpPr>
      <dsp:spPr>
        <a:xfrm>
          <a:off x="5965781" y="671354"/>
          <a:ext cx="1375496" cy="11811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2">
              <a:shade val="80000"/>
              <a:hueOff val="131735"/>
              <a:satOff val="11273"/>
              <a:lumOff val="1405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0FDD43-5C94-4524-A060-2E803C681761}">
      <dsp:nvSpPr>
        <dsp:cNvPr id="0" name=""/>
        <dsp:cNvSpPr/>
      </dsp:nvSpPr>
      <dsp:spPr>
        <a:xfrm>
          <a:off x="6240005" y="697621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9CD267-5741-4B4D-8A09-3B609923D0D5}">
      <dsp:nvSpPr>
        <dsp:cNvPr id="0" name=""/>
        <dsp:cNvSpPr/>
      </dsp:nvSpPr>
      <dsp:spPr>
        <a:xfrm>
          <a:off x="4802414" y="1323555"/>
          <a:ext cx="1375496" cy="1181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64668"/>
                <a:satOff val="14091"/>
                <a:lumOff val="17567"/>
                <a:alphaOff val="0"/>
                <a:lumMod val="95000"/>
              </a:schemeClr>
            </a:gs>
            <a:gs pos="100000">
              <a:schemeClr val="accent2">
                <a:shade val="80000"/>
                <a:hueOff val="164668"/>
                <a:satOff val="14091"/>
                <a:lumOff val="1756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80000"/>
              <a:hueOff val="164668"/>
              <a:satOff val="14091"/>
              <a:lumOff val="17567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164668"/>
              <a:satOff val="14091"/>
              <a:lumOff val="17567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Порядки оказания мед. Помощи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5015464" y="1506495"/>
        <a:ext cx="949396" cy="815223"/>
      </dsp:txXfrm>
    </dsp:sp>
    <dsp:sp modelId="{5CFCEBD5-0887-490F-88FE-2749B03467BE}">
      <dsp:nvSpPr>
        <dsp:cNvPr id="0" name=""/>
        <dsp:cNvSpPr/>
      </dsp:nvSpPr>
      <dsp:spPr>
        <a:xfrm>
          <a:off x="6238547" y="3009521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9B8AB04-EA6D-41B1-AB22-03B3BAEFCD7B}">
      <dsp:nvSpPr>
        <dsp:cNvPr id="0" name=""/>
        <dsp:cNvSpPr/>
      </dsp:nvSpPr>
      <dsp:spPr>
        <a:xfrm>
          <a:off x="4782096" y="2621756"/>
          <a:ext cx="1375496" cy="11811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164668"/>
              <a:satOff val="14091"/>
              <a:lumOff val="1756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E3B2A2-39AC-47EB-AA31-90893E8583C9}">
      <dsp:nvSpPr>
        <dsp:cNvPr id="0" name=""/>
        <dsp:cNvSpPr/>
      </dsp:nvSpPr>
      <dsp:spPr>
        <a:xfrm>
          <a:off x="5983285" y="3139963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2FC608-03CA-4509-A79C-BB86E1646680}">
      <dsp:nvSpPr>
        <dsp:cNvPr id="0" name=""/>
        <dsp:cNvSpPr/>
      </dsp:nvSpPr>
      <dsp:spPr>
        <a:xfrm>
          <a:off x="2456114" y="2586951"/>
          <a:ext cx="1375496" cy="12253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97602"/>
                <a:satOff val="16909"/>
                <a:lumOff val="21080"/>
                <a:alphaOff val="0"/>
                <a:lumMod val="95000"/>
              </a:schemeClr>
            </a:gs>
            <a:gs pos="100000">
              <a:schemeClr val="accent2">
                <a:shade val="80000"/>
                <a:hueOff val="197602"/>
                <a:satOff val="16909"/>
                <a:lumOff val="2108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80000"/>
              <a:hueOff val="197602"/>
              <a:satOff val="16909"/>
              <a:lumOff val="2108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80000"/>
              <a:hueOff val="197602"/>
              <a:satOff val="16909"/>
              <a:lumOff val="2108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Программа гос. гарантий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2672851" y="2780029"/>
        <a:ext cx="942022" cy="839191"/>
      </dsp:txXfrm>
    </dsp:sp>
    <dsp:sp modelId="{00A2336F-13AD-4CB7-9CC2-E40BEEFF4CE2}">
      <dsp:nvSpPr>
        <dsp:cNvPr id="0" name=""/>
        <dsp:cNvSpPr/>
      </dsp:nvSpPr>
      <dsp:spPr>
        <a:xfrm>
          <a:off x="2453380" y="3137737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3555CB-5A37-4553-A6AE-DC06CF5C43D0}">
      <dsp:nvSpPr>
        <dsp:cNvPr id="0" name=""/>
        <dsp:cNvSpPr/>
      </dsp:nvSpPr>
      <dsp:spPr>
        <a:xfrm>
          <a:off x="1231041" y="3270851"/>
          <a:ext cx="1375496" cy="11811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197602"/>
              <a:satOff val="16909"/>
              <a:lumOff val="2108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2723AA-B395-498E-9865-6B8F7652D65B}">
      <dsp:nvSpPr>
        <dsp:cNvPr id="0" name=""/>
        <dsp:cNvSpPr/>
      </dsp:nvSpPr>
      <dsp:spPr>
        <a:xfrm>
          <a:off x="2166757" y="3287323"/>
          <a:ext cx="160450" cy="1384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50DCD-E3F4-4DCA-BA20-6E90575E1896}">
      <dsp:nvSpPr>
        <dsp:cNvPr id="0" name=""/>
        <dsp:cNvSpPr/>
      </dsp:nvSpPr>
      <dsp:spPr>
        <a:xfrm>
          <a:off x="1017996" y="243493"/>
          <a:ext cx="3557122" cy="3557122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Мед. услуги</a:t>
          </a:r>
          <a:endParaRPr lang="ru-RU" sz="1400" kern="1200" dirty="0"/>
        </a:p>
      </dsp:txBody>
      <dsp:txXfrm>
        <a:off x="2831705" y="582267"/>
        <a:ext cx="973974" cy="614027"/>
      </dsp:txXfrm>
    </dsp:sp>
    <dsp:sp modelId="{9B7A0AFF-9120-4858-B80D-75EAEDA7B9CC}">
      <dsp:nvSpPr>
        <dsp:cNvPr id="0" name=""/>
        <dsp:cNvSpPr/>
      </dsp:nvSpPr>
      <dsp:spPr>
        <a:xfrm>
          <a:off x="926104" y="434053"/>
          <a:ext cx="3557122" cy="3557122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Тех. </a:t>
          </a:r>
          <a:r>
            <a:rPr lang="ru-RU" sz="1200" kern="1200" dirty="0" err="1" smtClean="0"/>
            <a:t>обсл-е</a:t>
          </a:r>
          <a:r>
            <a:rPr lang="ru-RU" sz="1200" kern="1200" dirty="0" smtClean="0"/>
            <a:t> инженерных сетей</a:t>
          </a:r>
          <a:endParaRPr lang="ru-RU" sz="1200" kern="1200" dirty="0"/>
        </a:p>
      </dsp:txBody>
      <dsp:txXfrm>
        <a:off x="3361039" y="1704454"/>
        <a:ext cx="1033259" cy="656373"/>
      </dsp:txXfrm>
    </dsp:sp>
    <dsp:sp modelId="{C391ED03-8BFC-4AC1-AA70-29E6170E840E}">
      <dsp:nvSpPr>
        <dsp:cNvPr id="0" name=""/>
        <dsp:cNvSpPr/>
      </dsp:nvSpPr>
      <dsp:spPr>
        <a:xfrm>
          <a:off x="926104" y="434053"/>
          <a:ext cx="3557122" cy="3557122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Транспортные услуги</a:t>
          </a:r>
          <a:endParaRPr lang="ru-RU" sz="1400" kern="1200" dirty="0"/>
        </a:p>
      </dsp:txBody>
      <dsp:txXfrm>
        <a:off x="3212826" y="2551388"/>
        <a:ext cx="931627" cy="677547"/>
      </dsp:txXfrm>
    </dsp:sp>
    <dsp:sp modelId="{5443402A-CBFE-4B6E-A4D1-9DE0822A5A13}">
      <dsp:nvSpPr>
        <dsp:cNvPr id="0" name=""/>
        <dsp:cNvSpPr/>
      </dsp:nvSpPr>
      <dsp:spPr>
        <a:xfrm>
          <a:off x="926104" y="434053"/>
          <a:ext cx="3557122" cy="3557122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Охрана</a:t>
          </a:r>
          <a:endParaRPr lang="ru-RU" sz="1400" kern="1200" dirty="0"/>
        </a:p>
      </dsp:txBody>
      <dsp:txXfrm>
        <a:off x="2228265" y="3228935"/>
        <a:ext cx="952800" cy="677547"/>
      </dsp:txXfrm>
    </dsp:sp>
    <dsp:sp modelId="{0689CB95-38B5-44BC-A3F1-FB0DEB56C339}">
      <dsp:nvSpPr>
        <dsp:cNvPr id="0" name=""/>
        <dsp:cNvSpPr/>
      </dsp:nvSpPr>
      <dsp:spPr>
        <a:xfrm>
          <a:off x="926104" y="434053"/>
          <a:ext cx="3557122" cy="3557122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Уборка территории</a:t>
          </a:r>
          <a:endParaRPr lang="ru-RU" sz="1200" kern="1200" dirty="0"/>
        </a:p>
      </dsp:txBody>
      <dsp:txXfrm>
        <a:off x="1264878" y="2551388"/>
        <a:ext cx="931627" cy="677547"/>
      </dsp:txXfrm>
    </dsp:sp>
    <dsp:sp modelId="{9F5D7C56-8553-45E0-8720-80405CA68135}">
      <dsp:nvSpPr>
        <dsp:cNvPr id="0" name=""/>
        <dsp:cNvSpPr/>
      </dsp:nvSpPr>
      <dsp:spPr>
        <a:xfrm>
          <a:off x="926104" y="434053"/>
          <a:ext cx="3557122" cy="3557122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Питание</a:t>
          </a:r>
          <a:endParaRPr lang="ru-RU" sz="1400" kern="1200" dirty="0"/>
        </a:p>
      </dsp:txBody>
      <dsp:txXfrm>
        <a:off x="1015032" y="1704454"/>
        <a:ext cx="1033259" cy="656373"/>
      </dsp:txXfrm>
    </dsp:sp>
    <dsp:sp modelId="{F0D6D6E3-C22E-477D-9BBB-77B1E6C278B5}">
      <dsp:nvSpPr>
        <dsp:cNvPr id="0" name=""/>
        <dsp:cNvSpPr/>
      </dsp:nvSpPr>
      <dsp:spPr>
        <a:xfrm>
          <a:off x="926104" y="434053"/>
          <a:ext cx="3557122" cy="3557122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Стирка белья</a:t>
          </a:r>
          <a:endParaRPr lang="ru-RU" sz="1400" kern="1200" dirty="0"/>
        </a:p>
      </dsp:txBody>
      <dsp:txXfrm>
        <a:off x="1696814" y="772827"/>
        <a:ext cx="973974" cy="614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0.43478</cdr:x>
      <cdr:y>0.54611</cdr:y>
    </cdr:from>
    <cdr:to>
      <cdr:x>0.44035</cdr:x>
      <cdr:y>0.56772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870" y="1804987"/>
          <a:ext cx="45719" cy="7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0.20729</cdr:x>
      <cdr:y>0.53722</cdr:y>
    </cdr:from>
    <cdr:to>
      <cdr:x>0.38665</cdr:x>
      <cdr:y>0.67807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5594" y="1601001"/>
          <a:ext cx="783575" cy="419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0" dirty="0" smtClean="0"/>
            <a:t>153</a:t>
          </a:r>
          <a:endParaRPr lang="ru-RU" sz="1400" b="0" dirty="0"/>
        </a:p>
      </cdr:txBody>
    </cdr:sp>
  </cdr:relSizeAnchor>
  <cdr:relSizeAnchor xmlns:cdr="http://schemas.openxmlformats.org/drawingml/2006/chartDrawing">
    <cdr:from>
      <cdr:x>0.35563</cdr:x>
      <cdr:y>0.53121</cdr:y>
    </cdr:from>
    <cdr:to>
      <cdr:x>0.46404</cdr:x>
      <cdr:y>0.65934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53666" y="1583076"/>
          <a:ext cx="473614" cy="381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156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0.52193</cdr:x>
      <cdr:y>0.53121</cdr:y>
    </cdr:from>
    <cdr:to>
      <cdr:x>0.69644</cdr:x>
      <cdr:y>0.70808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80155" y="1583076"/>
          <a:ext cx="762387" cy="527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162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0.68856</cdr:x>
      <cdr:y>0.44393</cdr:y>
    </cdr:from>
    <cdr:to>
      <cdr:x>0.82432</cdr:x>
      <cdr:y>0.60597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08146" y="1322988"/>
          <a:ext cx="593098" cy="482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298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732D55-ED48-4972-8F37-E91345FB677B}" type="datetimeFigureOut">
              <a:rPr lang="ru-RU"/>
              <a:pPr>
                <a:defRPr/>
              </a:pPr>
              <a:t>21.02.2011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3FA811-97B8-4495-ADE3-D618CAEBD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51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7F08-D072-4F24-BC53-A7C55689B1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0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8050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2" tIns="45271" rIns="90542" bIns="4527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ок</a:t>
            </a:r>
          </a:p>
        </p:txBody>
      </p:sp>
      <p:sp>
        <p:nvSpPr>
          <p:cNvPr id="73732" name="Номер слайда 3"/>
          <p:cNvSpPr txBox="1">
            <a:spLocks noGrp="1"/>
          </p:cNvSpPr>
          <p:nvPr/>
        </p:nvSpPr>
        <p:spPr bwMode="auto">
          <a:xfrm>
            <a:off x="3848100" y="9429750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2" tIns="45271" rIns="90542" bIns="45271" anchor="b"/>
          <a:lstStyle>
            <a:lvl1pPr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0B62267-7847-46AC-8B4D-FC00C25569F8}" type="slidenum">
              <a:rPr lang="ru-RU" sz="1100">
                <a:latin typeface="Arial" pitchFamily="34" charset="0"/>
              </a:rPr>
              <a:pPr algn="r" eaLnBrk="1" hangingPunct="1"/>
              <a:t>15</a:t>
            </a:fld>
            <a:endParaRPr lang="ru-RU" sz="11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75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547664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1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6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1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37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3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07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6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66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40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2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555776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05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1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4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77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84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84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6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01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5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34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872208" cy="614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2"/>
          <p:cNvSpPr>
            <a:spLocks noChangeArrowheads="1"/>
          </p:cNvSpPr>
          <p:nvPr userDrawn="1"/>
        </p:nvSpPr>
        <p:spPr bwMode="auto">
          <a:xfrm>
            <a:off x="468313" y="6577013"/>
            <a:ext cx="723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rebuchet MS" pitchFamily="34" charset="0"/>
              </a:rPr>
              <a:t>Итоговая Коллегия Министерства здравоохранения Республики Татарстан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0" y="6486525"/>
            <a:ext cx="9144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8101013" y="6524625"/>
            <a:ext cx="0" cy="3603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8459788" y="6513513"/>
            <a:ext cx="33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51720" y="53752"/>
            <a:ext cx="6512511" cy="1143000"/>
          </a:xfrm>
        </p:spPr>
        <p:txBody>
          <a:bodyPr/>
          <a:lstStyle>
            <a:lvl1pPr>
              <a:defRPr sz="240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7906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35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A27B-C337-41CD-ABD0-AE42A5D0FD1A}" type="datetimeFigureOut">
              <a:rPr lang="ru-RU" smtClean="0"/>
              <a:t>21.02.2011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FEB-6BBF-4484-9480-43B8FCD3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9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3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3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5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5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urmiev\Desktop\456\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7" y="6297612"/>
            <a:ext cx="1862137" cy="6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668001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2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41A7B4C-4E7A-43C6-8FF6-A98C1C0F0BA0}" type="datetimeFigureOut">
              <a:rPr lang="ru-RU"/>
              <a:pPr>
                <a:defRPr/>
              </a:pPr>
              <a:t>21.02.2011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A7198E9-FC94-48AE-A86E-9E8464471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  <p:sldLayoutId id="2147484070" r:id="rId18"/>
    <p:sldLayoutId id="2147484071" r:id="rId19"/>
    <p:sldLayoutId id="2147484072" r:id="rId20"/>
    <p:sldLayoutId id="2147484073" r:id="rId21"/>
    <p:sldLayoutId id="2147484074" r:id="rId22"/>
    <p:sldLayoutId id="2147484075" r:id="rId23"/>
    <p:sldLayoutId id="2147484076" r:id="rId24"/>
    <p:sldLayoutId id="2147484077" r:id="rId25"/>
    <p:sldLayoutId id="2147484078" r:id="rId26"/>
    <p:sldLayoutId id="2147484079" r:id="rId27"/>
    <p:sldLayoutId id="2147484080" r:id="rId28"/>
    <p:sldLayoutId id="2147484081" r:id="rId29"/>
    <p:sldLayoutId id="2147484082" r:id="rId30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_____Microsoft_Excel_97-20039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6.emf"/><Relationship Id="rId4" Type="http://schemas.openxmlformats.org/officeDocument/2006/relationships/oleObject" Target="../embeddings/_____Microsoft_Excel_97-20038.xls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hyperlink" Target="http://www.avapeter.ru/" TargetMode="Externa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_____Microsoft_Excel_97-20034.xls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hyperlink" Target="http://www.google.ru/imgres?imgurl=http://kirzhach-city.ru/kirzhach/flag/07.jpg&amp;imgrefurl=http://kirzhach-city.ru/index.php?option=com_content&amp;task=view&amp;id=85&amp;Itemid=1&amp;limit=1&amp;limitstart=3&amp;h=300&amp;w=450&amp;sz=4&amp;tbnid=mE2a34SpWkzddM:&amp;tbnh=85&amp;tbnw=127&amp;prev=/images?q=%D1%84%D0%BB%D0%B0%D0%B3+%D1%80%D0%BE%D1%81%D1%81%D0%B8%D0%B8&amp;zoom=1&amp;q=%D1%84%D0%BB%D0%B0%D0%B3+%D1%80%D0%BE%D1%81%D1%81%D0%B8%D0%B8&amp;hl=ru&amp;usg=__04rTWXoxI72hHG3SyXvM3O5rRGc=&amp;sa=X&amp;ei=bUwwTa6jOMiEOtKBtawK&amp;sqi=2&amp;ved=0CCEQ9QEwAA" TargetMode="External"/><Relationship Id="rId5" Type="http://schemas.openxmlformats.org/officeDocument/2006/relationships/image" Target="../media/image15.emf"/><Relationship Id="rId10" Type="http://schemas.openxmlformats.org/officeDocument/2006/relationships/image" Target="../media/image18.png"/><Relationship Id="rId4" Type="http://schemas.openxmlformats.org/officeDocument/2006/relationships/oleObject" Target="../embeddings/_____Microsoft_Excel_97-20033.xls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5.xls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7.xls"/><Relationship Id="rId3" Type="http://schemas.openxmlformats.org/officeDocument/2006/relationships/image" Target="../media/image35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5" Type="http://schemas.openxmlformats.org/officeDocument/2006/relationships/oleObject" Target="../embeddings/_____Microsoft_Excel_97-20036.xls"/><Relationship Id="rId4" Type="http://schemas.openxmlformats.org/officeDocument/2006/relationships/oleObject" Target="../embeddings/oleObject6.bin"/><Relationship Id="rId9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Text Box 21"/>
          <p:cNvSpPr txBox="1">
            <a:spLocks noChangeArrowheads="1"/>
          </p:cNvSpPr>
          <p:nvPr/>
        </p:nvSpPr>
        <p:spPr bwMode="auto">
          <a:xfrm>
            <a:off x="2087562" y="852157"/>
            <a:ext cx="4968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Министерство здравоохранения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Республики Татарстан</a:t>
            </a:r>
          </a:p>
        </p:txBody>
      </p:sp>
      <p:sp>
        <p:nvSpPr>
          <p:cNvPr id="5133" name="Text Box 22"/>
          <p:cNvSpPr txBox="1">
            <a:spLocks noChangeArrowheads="1"/>
          </p:cNvSpPr>
          <p:nvPr/>
        </p:nvSpPr>
        <p:spPr bwMode="auto">
          <a:xfrm>
            <a:off x="1331640" y="3068960"/>
            <a:ext cx="64807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«Об итогах деятельности органов и учреждений здравоохранения Республики Татарстан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2010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году и задачах 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2011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год»</a:t>
            </a:r>
          </a:p>
        </p:txBody>
      </p:sp>
      <p:sp>
        <p:nvSpPr>
          <p:cNvPr id="5134" name="Text Box 23"/>
          <p:cNvSpPr txBox="1">
            <a:spLocks noChangeArrowheads="1"/>
          </p:cNvSpPr>
          <p:nvPr/>
        </p:nvSpPr>
        <p:spPr bwMode="auto">
          <a:xfrm>
            <a:off x="3461576" y="5805264"/>
            <a:ext cx="222084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г.Казань</a:t>
            </a:r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, 22 февраля 2011 года</a:t>
            </a:r>
          </a:p>
        </p:txBody>
      </p:sp>
      <p:pic>
        <p:nvPicPr>
          <p:cNvPr id="5136" name="Picture 25" descr="tatar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46" y="1844824"/>
            <a:ext cx="776309" cy="78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2214314" y="980728"/>
            <a:ext cx="653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Потребность в ВМП по РТ -</a:t>
            </a:r>
            <a:r>
              <a:rPr lang="en-US" sz="2400" dirty="0">
                <a:latin typeface="+mn-lt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9 150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больных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11794069"/>
              </p:ext>
            </p:extLst>
          </p:nvPr>
        </p:nvGraphicFramePr>
        <p:xfrm>
          <a:off x="2571750" y="1571625"/>
          <a:ext cx="604837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Лист" r:id="rId4" imgW="6048277" imgH="2228850" progId="Excel.Sheet.8">
                  <p:embed/>
                </p:oleObj>
              </mc:Choice>
              <mc:Fallback>
                <p:oleObj name="Лист" r:id="rId4" imgW="6048277" imgH="22288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571625"/>
                        <a:ext cx="6048375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6258105"/>
              </p:ext>
            </p:extLst>
          </p:nvPr>
        </p:nvGraphicFramePr>
        <p:xfrm>
          <a:off x="2214563" y="4286250"/>
          <a:ext cx="648017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Лист" r:id="rId7" imgW="6476977" imgH="2257470" progId="Excel.Sheet.8">
                  <p:embed/>
                </p:oleObj>
              </mc:Choice>
              <mc:Fallback>
                <p:oleObj name="Лист" r:id="rId7" imgW="6476977" imgH="225747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286250"/>
                        <a:ext cx="648017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25"/>
          <p:cNvSpPr>
            <a:spLocks noChangeArrowheads="1"/>
          </p:cNvSpPr>
          <p:nvPr/>
        </p:nvSpPr>
        <p:spPr bwMode="auto">
          <a:xfrm>
            <a:off x="2928938" y="185737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КОРОНАРОГРАФИЯ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(чел.)</a:t>
            </a:r>
          </a:p>
        </p:txBody>
      </p:sp>
      <p:sp>
        <p:nvSpPr>
          <p:cNvPr id="7178" name="Rectangle 26"/>
          <p:cNvSpPr>
            <a:spLocks noChangeArrowheads="1"/>
          </p:cNvSpPr>
          <p:nvPr/>
        </p:nvSpPr>
        <p:spPr bwMode="auto">
          <a:xfrm>
            <a:off x="2286000" y="4643438"/>
            <a:ext cx="3097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ДИНАМИКА ПО ГОДАМ АКШ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(чел.)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1908175" y="3786188"/>
            <a:ext cx="7235825" cy="36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100" dirty="0">
                <a:latin typeface="+mn-lt"/>
              </a:rPr>
              <a:t>В 2010 году количество </a:t>
            </a:r>
            <a:r>
              <a:rPr lang="ru-RU" sz="1100" dirty="0" err="1">
                <a:latin typeface="+mn-lt"/>
              </a:rPr>
              <a:t>коронарографий</a:t>
            </a:r>
            <a:r>
              <a:rPr lang="ru-RU" sz="1100" dirty="0">
                <a:latin typeface="+mn-lt"/>
              </a:rPr>
              <a:t> увеличилось на</a:t>
            </a:r>
            <a:r>
              <a:rPr lang="ru-RU" sz="1000" dirty="0">
                <a:latin typeface="+mn-lt"/>
              </a:rPr>
              <a:t> </a:t>
            </a:r>
            <a:r>
              <a:rPr lang="ru-RU" dirty="0">
                <a:solidFill>
                  <a:srgbClr val="990000"/>
                </a:solidFill>
                <a:latin typeface="+mn-lt"/>
              </a:rPr>
              <a:t>21%</a:t>
            </a:r>
            <a:r>
              <a:rPr lang="ru-RU" sz="1000" dirty="0">
                <a:latin typeface="+mn-lt"/>
              </a:rPr>
              <a:t> </a:t>
            </a:r>
            <a:r>
              <a:rPr lang="ru-RU" sz="1100" dirty="0">
                <a:latin typeface="+mn-lt"/>
              </a:rPr>
              <a:t>по сравнению с 2009 годом.</a:t>
            </a:r>
            <a:endParaRPr lang="ru-RU" sz="1000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7250" y="116632"/>
            <a:ext cx="7202488" cy="571500"/>
          </a:xfrm>
          <a:prstGeom prst="rect">
            <a:avLst/>
          </a:prstGeom>
          <a:effectLst/>
        </p:spPr>
        <p:txBody>
          <a:bodyPr/>
          <a:lstStyle/>
          <a:p>
            <a:pPr marL="32004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Сердечно-сосудистая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хирургия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44E75C8B-74C7-406F-9C94-E083001834F0}" type="slidenum">
              <a:rPr lang="ru-RU" sz="1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pPr algn="ctr" eaLnBrk="1" hangingPunct="1">
                <a:defRPr/>
              </a:pPr>
              <a:t>10</a:t>
            </a:fld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7172" name="Picture 15" descr="000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8"/>
          <a:stretch/>
        </p:blipFill>
        <p:spPr bwMode="auto">
          <a:xfrm>
            <a:off x="-9525" y="-25585"/>
            <a:ext cx="1917699" cy="690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35496" y="6453336"/>
            <a:ext cx="428625" cy="365125"/>
          </a:xfrm>
          <a:prstGeom prst="rect">
            <a:avLst/>
          </a:prstGeom>
          <a:noFill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38A7139-FD14-450A-91D5-4FF0D225DA96}" type="slidenum">
              <a:rPr lang="ru-RU" sz="1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pPr algn="ctr" eaLnBrk="1" hangingPunct="1">
                <a:defRPr/>
              </a:pPr>
              <a:t>10</a:t>
            </a:fld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E7456B6C-71A8-49C7-8F4D-8DF5AF92E711}" type="slidenum">
              <a:rPr lang="ru-RU" sz="1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pPr algn="ctr" eaLnBrk="1" hangingPunct="1">
                <a:defRPr/>
              </a:pPr>
              <a:t>11</a:t>
            </a:fld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57250" y="188640"/>
            <a:ext cx="7202488" cy="571500"/>
          </a:xfrm>
          <a:prstGeom prst="rect">
            <a:avLst/>
          </a:prstGeom>
          <a:effectLst/>
        </p:spPr>
        <p:txBody>
          <a:bodyPr/>
          <a:lstStyle/>
          <a:p>
            <a:pPr marL="32004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Приоритеты на 2011 год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202" name="Picture 14" descr="H:\КЛИПАРТЫ_МЕД\CLIPMED1\SC-032-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8406" b="37489"/>
          <a:stretch>
            <a:fillRect/>
          </a:stretch>
        </p:blipFill>
        <p:spPr bwMode="auto">
          <a:xfrm>
            <a:off x="-9525" y="1052736"/>
            <a:ext cx="3643313" cy="17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H:\КЛИПАРТЫ_МЕД\CLIPMED1\sc-032-02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4" r="2116" b="34975"/>
          <a:stretch>
            <a:fillRect/>
          </a:stretch>
        </p:blipFill>
        <p:spPr bwMode="auto">
          <a:xfrm>
            <a:off x="3571875" y="1052737"/>
            <a:ext cx="5572125" cy="17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3"/>
          <p:cNvGrpSpPr>
            <a:grpSpLocks/>
          </p:cNvGrpSpPr>
          <p:nvPr/>
        </p:nvGrpSpPr>
        <p:grpSpPr bwMode="auto">
          <a:xfrm>
            <a:off x="35496" y="2996952"/>
            <a:ext cx="4422998" cy="3135883"/>
            <a:chOff x="1543836" y="3750313"/>
            <a:chExt cx="3787373" cy="2752458"/>
          </a:xfrm>
        </p:grpSpPr>
        <p:graphicFrame>
          <p:nvGraphicFramePr>
            <p:cNvPr id="17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8762549"/>
                </p:ext>
              </p:extLst>
            </p:nvPr>
          </p:nvGraphicFramePr>
          <p:xfrm>
            <a:off x="1772013" y="3750313"/>
            <a:ext cx="3559196" cy="27524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1543836" y="3929587"/>
              <a:ext cx="2771594" cy="37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latin typeface="+mj-lt"/>
                </a:rPr>
                <a:t>Динамика оказания ВМП, </a:t>
              </a:r>
            </a:p>
            <a:p>
              <a:pPr algn="ctr" eaLnBrk="1" hangingPunct="1"/>
              <a:r>
                <a:rPr lang="ru-RU" sz="1400" b="1" dirty="0">
                  <a:latin typeface="+mj-lt"/>
                </a:rPr>
                <a:t>чел.</a:t>
              </a:r>
            </a:p>
          </p:txBody>
        </p:sp>
        <p:sp>
          <p:nvSpPr>
            <p:cNvPr id="19" name="Стрелка вниз 18"/>
            <p:cNvSpPr/>
            <p:nvPr/>
          </p:nvSpPr>
          <p:spPr>
            <a:xfrm rot="10800000">
              <a:off x="3120111" y="4621213"/>
              <a:ext cx="959479" cy="545865"/>
            </a:xfrm>
            <a:prstGeom prst="downArrow">
              <a:avLst>
                <a:gd name="adj1" fmla="val 74390"/>
                <a:gd name="adj2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600" dirty="0"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3261600" y="4789538"/>
              <a:ext cx="742950" cy="26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b="1" dirty="0">
                  <a:latin typeface="+mj-lt"/>
                </a:rPr>
                <a:t>125%</a:t>
              </a:r>
            </a:p>
          </p:txBody>
        </p:sp>
      </p:grpSp>
      <p:grpSp>
        <p:nvGrpSpPr>
          <p:cNvPr id="21" name="Группа 4"/>
          <p:cNvGrpSpPr>
            <a:grpSpLocks/>
          </p:cNvGrpSpPr>
          <p:nvPr/>
        </p:nvGrpSpPr>
        <p:grpSpPr bwMode="auto">
          <a:xfrm>
            <a:off x="4523752" y="3017161"/>
            <a:ext cx="4368728" cy="3351019"/>
            <a:chOff x="5458954" y="3307723"/>
            <a:chExt cx="3760769" cy="2525098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618652" y="3307723"/>
              <a:ext cx="3595262" cy="39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+mj-lt"/>
                </a:rPr>
                <a:t>Финансирование </a:t>
              </a:r>
              <a:r>
                <a:rPr lang="ru-RU" sz="1400" dirty="0" err="1">
                  <a:latin typeface="+mj-lt"/>
                </a:rPr>
                <a:t>госзадания</a:t>
              </a:r>
              <a:r>
                <a:rPr lang="ru-RU" sz="1400" dirty="0">
                  <a:latin typeface="+mj-lt"/>
                </a:rPr>
                <a:t> на оказание ВМП, </a:t>
              </a:r>
              <a:r>
                <a:rPr lang="ru-RU" sz="1400" dirty="0" err="1">
                  <a:latin typeface="+mj-lt"/>
                </a:rPr>
                <a:t>млн.руб</a:t>
              </a:r>
              <a:r>
                <a:rPr lang="ru-RU" sz="1400" dirty="0">
                  <a:latin typeface="+mj-lt"/>
                </a:rPr>
                <a:t>.</a:t>
              </a:r>
            </a:p>
          </p:txBody>
        </p:sp>
        <p:graphicFrame>
          <p:nvGraphicFramePr>
            <p:cNvPr id="23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3434424"/>
                </p:ext>
              </p:extLst>
            </p:nvPr>
          </p:nvGraphicFramePr>
          <p:xfrm>
            <a:off x="5458954" y="3587193"/>
            <a:ext cx="3760769" cy="22456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451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Фото\15.02.11 РКОД\IMG_0785.psd =копиров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" y="404664"/>
            <a:ext cx="2365107" cy="157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Фото\15.02.11 РКОД\IMG_0788.psd=копиров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" y="1916832"/>
            <a:ext cx="2376263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Фото\15.02.11 РКОД\IMG_0823.psd=копиро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4" y="3717032"/>
            <a:ext cx="2427120" cy="1618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Фото\15.02.11 РКОД\=копирова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8" y="5229200"/>
            <a:ext cx="2484276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:\Фото\15.02.11 РКОД\IMG_07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10" y="404664"/>
            <a:ext cx="2365106" cy="157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L:\Фото\15.02.11 РКОД\IMG_07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65" y="1916832"/>
            <a:ext cx="2381513" cy="158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:\Фото\15.02.11 РКОД\IMG_08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06" y="3717032"/>
            <a:ext cx="2427118" cy="1618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L:\Фото\15.02.11 РКОД\IMG_07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03" y="5263103"/>
            <a:ext cx="2433421" cy="1622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620688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Гамма-терапевтический аппарат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6250" y="198140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Линейный ускоритель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8021" y="4020964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Гамма камера, совмещенная с компьютерным томографом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6250" y="5242924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Компьютерный томограф (16 срезов) с широкой апертурой	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9208" y="694965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Новое здание Центра ядерной медицины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8322" y="207745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Залы ожидания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4522" y="416381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Просторный холл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564208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Палаты со всеми удобствами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Центр ядерной медицины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9108" y="3030051"/>
            <a:ext cx="4947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еспубликанский клиническ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ий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онкологический диспансер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Фото\15.02.11 РКОД\15,02.11 РКОД ночью 015.jpg=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r="30605"/>
          <a:stretch/>
        </p:blipFill>
        <p:spPr bwMode="auto">
          <a:xfrm>
            <a:off x="0" y="0"/>
            <a:ext cx="4343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Фото\15.02.11 РКОД\IMG_08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5133" r="30581"/>
          <a:stretch/>
        </p:blipFill>
        <p:spPr bwMode="auto">
          <a:xfrm>
            <a:off x="4359549" y="0"/>
            <a:ext cx="4787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4292722"/>
            <a:ext cx="579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РЕСПУ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БЛИКАНСКИЙ КЛИНИЧЕСКИЙ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ОНКО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ЛОГИЧЕСКИЙ ДИСПАНСЕР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11663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здравоохранения                  Республики Татарстан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4" y="1268760"/>
            <a:ext cx="3194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www.uslugi.tatar.ru</a:t>
            </a:r>
            <a:endParaRPr lang="ru-RU" sz="2400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27656" name="Прямоугольник 5"/>
          <p:cNvSpPr>
            <a:spLocks noChangeArrowheads="1"/>
          </p:cNvSpPr>
          <p:nvPr/>
        </p:nvSpPr>
        <p:spPr bwMode="auto">
          <a:xfrm>
            <a:off x="3923928" y="953433"/>
            <a:ext cx="49685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получение информации по порядку оказанию государственных услуг,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скачивание для заполнения шаблонов документов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направление документов в электронном виде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44450"/>
            <a:ext cx="6511925" cy="1143000"/>
          </a:xfrm>
        </p:spPr>
        <p:txBody>
          <a:bodyPr/>
          <a:lstStyle/>
          <a:p>
            <a:pPr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Перевод государственных услуг на оказание в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@-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виде</a:t>
            </a:r>
            <a:endParaRPr lang="ru-RU" sz="1700" dirty="0">
              <a:solidFill>
                <a:schemeClr val="accent1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955552" y="2492896"/>
            <a:ext cx="5686425" cy="3933825"/>
            <a:chOff x="1945382" y="2879551"/>
            <a:chExt cx="5686425" cy="3933825"/>
          </a:xfrm>
        </p:grpSpPr>
        <p:pic>
          <p:nvPicPr>
            <p:cNvPr id="55310" name="Picture 1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8" t="16672" r="20288" b="10480"/>
            <a:stretch/>
          </p:blipFill>
          <p:spPr bwMode="auto">
            <a:xfrm>
              <a:off x="1945382" y="2879551"/>
              <a:ext cx="5686425" cy="3933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275856" y="3933056"/>
              <a:ext cx="100811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10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7" name="Прямоугольник 10"/>
          <p:cNvSpPr>
            <a:spLocks noChangeArrowheads="1"/>
          </p:cNvSpPr>
          <p:nvPr/>
        </p:nvSpPr>
        <p:spPr bwMode="auto">
          <a:xfrm>
            <a:off x="3364011" y="4077072"/>
            <a:ext cx="32242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latin typeface="+mj-lt"/>
              </a:rPr>
              <a:t>Приоритеты: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Удаленная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запись к врачу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Электронная история болезни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rgbClr val="C00000"/>
                </a:solidFill>
                <a:latin typeface="+mj-lt"/>
              </a:rPr>
              <a:t>Телеконсультации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4316" name="Picture 2" descr="C:\Users\dok\Desktop\ЭлТат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20" y="836712"/>
            <a:ext cx="228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547813" y="53752"/>
            <a:ext cx="6511925" cy="1143000"/>
          </a:xfrm>
        </p:spPr>
        <p:txBody>
          <a:bodyPr/>
          <a:lstStyle/>
          <a:p>
            <a:pPr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Информационные технологии в 2010 г.</a:t>
            </a:r>
          </a:p>
        </p:txBody>
      </p:sp>
      <p:sp>
        <p:nvSpPr>
          <p:cNvPr id="111" name="TextBox 11"/>
          <p:cNvSpPr txBox="1">
            <a:spLocks noChangeArrowheads="1"/>
          </p:cNvSpPr>
          <p:nvPr/>
        </p:nvSpPr>
        <p:spPr bwMode="auto">
          <a:xfrm>
            <a:off x="4742829" y="2783830"/>
            <a:ext cx="40056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 dirty="0" err="1" smtClean="0">
                <a:latin typeface="+mj-lt"/>
              </a:rPr>
              <a:t>Онко</a:t>
            </a:r>
            <a:r>
              <a:rPr lang="ru-RU" sz="1600" b="1" dirty="0">
                <a:latin typeface="+mj-lt"/>
              </a:rPr>
              <a:t>-</a:t>
            </a:r>
            <a:r>
              <a:rPr lang="ru-RU" sz="1600" b="1" dirty="0" smtClean="0">
                <a:latin typeface="+mj-lt"/>
              </a:rPr>
              <a:t>больных пациентов занесены в информационную систему </a:t>
            </a:r>
          </a:p>
          <a:p>
            <a:pPr algn="ctr" eaLnBrk="1" hangingPunct="1"/>
            <a:r>
              <a:rPr lang="ru-RU" sz="1600" b="1" dirty="0" smtClean="0">
                <a:latin typeface="+mj-lt"/>
              </a:rPr>
              <a:t>(365 тыс. электронных историй болезни) </a:t>
            </a:r>
            <a:endParaRPr lang="ru-RU" sz="1600" b="1" dirty="0">
              <a:latin typeface="+mj-lt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922169" y="1916832"/>
            <a:ext cx="1561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100%</a:t>
            </a:r>
            <a:endParaRPr lang="ru-RU" sz="44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113" name="TextBox 11"/>
          <p:cNvSpPr txBox="1">
            <a:spLocks noChangeArrowheads="1"/>
          </p:cNvSpPr>
          <p:nvPr/>
        </p:nvSpPr>
        <p:spPr bwMode="auto">
          <a:xfrm>
            <a:off x="611560" y="2780928"/>
            <a:ext cx="3357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+mj-lt"/>
              </a:rPr>
              <a:t>Пациентов записались к врачам через электронную очередь с 1 декабря 2010 г.</a:t>
            </a:r>
            <a:endParaRPr lang="ru-RU" sz="1600" b="1" dirty="0">
              <a:latin typeface="+mj-lt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115616" y="1916832"/>
            <a:ext cx="2539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120</a:t>
            </a:r>
            <a:r>
              <a:rPr lang="ru-RU" sz="4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тыс.</a:t>
            </a:r>
            <a:endParaRPr lang="ru-RU" sz="44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66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TextBox 11"/>
          <p:cNvSpPr txBox="1">
            <a:spLocks noChangeArrowheads="1"/>
          </p:cNvSpPr>
          <p:nvPr/>
        </p:nvSpPr>
        <p:spPr bwMode="auto">
          <a:xfrm>
            <a:off x="703701" y="2268161"/>
            <a:ext cx="3357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+mj-lt"/>
              </a:rPr>
              <a:t>Объем оказания лекарственной помощи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336" y="3564305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6,82 млрд. руб. </a:t>
            </a:r>
            <a:endParaRPr lang="ru-RU" sz="32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813" y="125760"/>
            <a:ext cx="6511925" cy="1143000"/>
          </a:xfrm>
        </p:spPr>
        <p:txBody>
          <a:bodyPr/>
          <a:lstStyle/>
          <a:p>
            <a:pPr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Лекарственное обеспечение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4875336" y="2268161"/>
            <a:ext cx="33690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+mj-lt"/>
              </a:rPr>
              <a:t>Привлечено средств из федерального бюджета</a:t>
            </a:r>
            <a:endParaRPr lang="ru-RU" sz="2400" b="1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16618" y="3564304"/>
            <a:ext cx="3227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2,8 </a:t>
            </a:r>
            <a:r>
              <a:rPr lang="ru-RU" sz="3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млрд. руб. </a:t>
            </a:r>
            <a:endParaRPr lang="ru-RU" sz="32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50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714625" y="5572125"/>
            <a:ext cx="6429375" cy="857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43000"/>
            <a:ext cx="16668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14282" y="2643182"/>
            <a:ext cx="3168650" cy="40011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Аутсорсинг-2010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000232" y="1071546"/>
          <a:ext cx="5501224" cy="423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181" name="TextBox 10"/>
          <p:cNvSpPr txBox="1">
            <a:spLocks noChangeArrowheads="1"/>
          </p:cNvSpPr>
          <p:nvPr/>
        </p:nvSpPr>
        <p:spPr bwMode="auto">
          <a:xfrm>
            <a:off x="214313" y="3500438"/>
            <a:ext cx="29352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75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учреждений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здравоохранения</a:t>
            </a:r>
          </a:p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Общая сумма –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280 млн. рублей</a:t>
            </a:r>
          </a:p>
        </p:txBody>
      </p:sp>
      <p:sp>
        <p:nvSpPr>
          <p:cNvPr id="50183" name="TextBox 16"/>
          <p:cNvSpPr txBox="1">
            <a:spLocks noChangeArrowheads="1"/>
          </p:cNvSpPr>
          <p:nvPr/>
        </p:nvSpPr>
        <p:spPr bwMode="auto">
          <a:xfrm>
            <a:off x="6572250" y="1500188"/>
            <a:ext cx="22479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реализации Программы </a:t>
            </a:r>
          </a:p>
          <a:p>
            <a:pPr algn="r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государственных гарантий</a:t>
            </a:r>
          </a:p>
          <a:p>
            <a:pPr algn="r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участвуют </a:t>
            </a:r>
          </a:p>
          <a:p>
            <a:pPr algn="r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18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частных медицинских </a:t>
            </a:r>
          </a:p>
          <a:p>
            <a:pPr algn="r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организаций. </a:t>
            </a:r>
          </a:p>
          <a:p>
            <a:pPr algn="r">
              <a:defRPr/>
            </a:pPr>
            <a:r>
              <a:rPr lang="ru-RU" sz="1600" dirty="0">
                <a:solidFill>
                  <a:srgbClr val="C00000"/>
                </a:solidFill>
                <a:latin typeface="+mn-lt"/>
              </a:rPr>
              <a:t>Оказано услуг </a:t>
            </a:r>
          </a:p>
          <a:p>
            <a:pPr algn="r">
              <a:defRPr/>
            </a:pPr>
            <a:r>
              <a:rPr lang="ru-RU" sz="1600" dirty="0">
                <a:solidFill>
                  <a:srgbClr val="C00000"/>
                </a:solidFill>
                <a:latin typeface="+mn-lt"/>
              </a:rPr>
              <a:t>на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896 млн. руб.</a:t>
            </a:r>
          </a:p>
        </p:txBody>
      </p:sp>
      <p:pic>
        <p:nvPicPr>
          <p:cNvPr id="501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5762625"/>
            <a:ext cx="24860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7"/>
          <a:stretch>
            <a:fillRect/>
          </a:stretch>
        </p:blipFill>
        <p:spPr bwMode="auto">
          <a:xfrm>
            <a:off x="7358063" y="5700713"/>
            <a:ext cx="15843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715000"/>
            <a:ext cx="16906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45F01D9-6124-489C-A0EB-A0DE1A0C59CA}" type="slidenum">
              <a:rPr lang="ru-RU" sz="1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pPr algn="ctr" eaLnBrk="1" hangingPunct="1">
                <a:defRPr/>
              </a:pPr>
              <a:t>17</a:t>
            </a:fld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13" y="4572000"/>
            <a:ext cx="2643187" cy="857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0189" name="Picture 11" descr="http://www.avapeter.ru/images/logo.gif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643438"/>
            <a:ext cx="115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619625"/>
            <a:ext cx="730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857250" y="116632"/>
            <a:ext cx="7202488" cy="571500"/>
          </a:xfrm>
          <a:prstGeom prst="rect">
            <a:avLst/>
          </a:prstGeom>
          <a:effectLst/>
        </p:spPr>
        <p:txBody>
          <a:bodyPr/>
          <a:lstStyle/>
          <a:p>
            <a:pPr marL="32004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Экономика здравоохранения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85750" y="3019425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0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7" name="Picture 1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438" y="5301208"/>
            <a:ext cx="1797050" cy="110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 Box 22"/>
          <p:cNvSpPr txBox="1">
            <a:spLocks noChangeArrowheads="1"/>
          </p:cNvSpPr>
          <p:nvPr/>
        </p:nvSpPr>
        <p:spPr bwMode="auto">
          <a:xfrm>
            <a:off x="1785938" y="5000625"/>
            <a:ext cx="6000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600" b="1">
                <a:solidFill>
                  <a:srgbClr val="DCDCDC"/>
                </a:solidFill>
                <a:latin typeface="+mj-lt"/>
              </a:rPr>
              <a:t>2011-…</a:t>
            </a:r>
          </a:p>
        </p:txBody>
      </p:sp>
      <p:sp>
        <p:nvSpPr>
          <p:cNvPr id="60419" name="Text Box 22"/>
          <p:cNvSpPr txBox="1">
            <a:spLocks noChangeArrowheads="1"/>
          </p:cNvSpPr>
          <p:nvPr/>
        </p:nvSpPr>
        <p:spPr bwMode="auto">
          <a:xfrm>
            <a:off x="3276600" y="936625"/>
            <a:ext cx="33194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600" b="1">
                <a:solidFill>
                  <a:srgbClr val="DCDCDC"/>
                </a:solidFill>
                <a:latin typeface="+mj-lt"/>
              </a:rPr>
              <a:t>2010</a:t>
            </a: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3000077" y="908720"/>
            <a:ext cx="47402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>
                <a:latin typeface="+mj-lt"/>
              </a:rPr>
              <a:t>В 2010 г. профессиональную переподготовку, общее и тематическое усовершенствование прошли </a:t>
            </a:r>
            <a:r>
              <a:rPr lang="ru-RU" b="1" dirty="0">
                <a:solidFill>
                  <a:srgbClr val="CC0000"/>
                </a:solidFill>
                <a:latin typeface="+mj-lt"/>
              </a:rPr>
              <a:t>8 908 врачей.</a:t>
            </a:r>
          </a:p>
          <a:p>
            <a:pPr eaLnBrk="1" hangingPunct="1"/>
            <a:endParaRPr lang="ru-RU" sz="1600" dirty="0">
              <a:solidFill>
                <a:srgbClr val="CC0000"/>
              </a:solidFill>
              <a:latin typeface="+mj-lt"/>
            </a:endParaRPr>
          </a:p>
          <a:p>
            <a:pPr eaLnBrk="1" hangingPunct="1"/>
            <a:r>
              <a:rPr lang="ru-RU" b="1" dirty="0">
                <a:solidFill>
                  <a:srgbClr val="CC0000"/>
                </a:solidFill>
                <a:latin typeface="+mj-lt"/>
              </a:rPr>
              <a:t>154 врача </a:t>
            </a:r>
            <a:r>
              <a:rPr lang="ru-RU" sz="1600" dirty="0">
                <a:latin typeface="+mj-lt"/>
              </a:rPr>
              <a:t>прошли обучение и подготовку в ведущих медицинских центрах Европы.</a:t>
            </a:r>
            <a:r>
              <a:rPr lang="ru-RU" dirty="0">
                <a:latin typeface="+mj-lt"/>
              </a:rPr>
              <a:t> 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762591"/>
            <a:ext cx="2545360" cy="188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0825" y="3141663"/>
            <a:ext cx="49291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C0000"/>
                </a:solidFill>
                <a:latin typeface="+mj-lt"/>
              </a:rPr>
              <a:t>Реализация обучающих программ: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>
                <a:latin typeface="+mj-lt"/>
              </a:rPr>
              <a:t>Мастер классы с участием мировых и российских светил медицины.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>
                <a:latin typeface="+mj-lt"/>
              </a:rPr>
              <a:t>Семинары на базе Образовательного центра.</a:t>
            </a:r>
          </a:p>
        </p:txBody>
      </p:sp>
      <p:sp>
        <p:nvSpPr>
          <p:cNvPr id="60424" name="TextBox 12"/>
          <p:cNvSpPr txBox="1">
            <a:spLocks noChangeArrowheads="1"/>
          </p:cNvSpPr>
          <p:nvPr/>
        </p:nvSpPr>
        <p:spPr bwMode="auto">
          <a:xfrm>
            <a:off x="683568" y="4653136"/>
            <a:ext cx="7786687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CC0000"/>
                </a:solidFill>
                <a:latin typeface="+mj-lt"/>
              </a:rPr>
              <a:t>ЗАДАЧА: </a:t>
            </a:r>
          </a:p>
          <a:p>
            <a:pPr eaLnBrk="1" hangingPunct="1"/>
            <a:r>
              <a:rPr lang="ru-RU" sz="1600" dirty="0">
                <a:latin typeface="+mj-lt"/>
              </a:rPr>
              <a:t>Целевая программа подготовки и переподготовки специалистов в зарубежных медицинских центрах. </a:t>
            </a:r>
          </a:p>
          <a:p>
            <a:pPr eaLnBrk="1" hangingPunct="1"/>
            <a:r>
              <a:rPr lang="ru-RU" sz="1600" dirty="0">
                <a:latin typeface="+mj-lt"/>
              </a:rPr>
              <a:t>Первая очередь – специалисты, оказывающие высокотехнологичную медицинскую помощь.</a:t>
            </a:r>
          </a:p>
        </p:txBody>
      </p:sp>
      <p:pic>
        <p:nvPicPr>
          <p:cNvPr id="60426" name="Picture 2" descr="http://t0.gstatic.com/images?q=tbn:ANd9GcSyLMh6t9qqCQ0zf_E9orjQ-ME2G_A19Jkpo7qgWrXjgxKm1ewp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224631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813" y="125760"/>
            <a:ext cx="6511925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Подготовка кадров</a:t>
            </a: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98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vlcsnap-2011-02-21-17h58m15s1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9" y="133062"/>
            <a:ext cx="8170373" cy="65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3083899"/>
              </p:ext>
            </p:extLst>
          </p:nvPr>
        </p:nvGraphicFramePr>
        <p:xfrm>
          <a:off x="857224" y="1357298"/>
          <a:ext cx="7389363" cy="44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37216"/>
            <a:ext cx="6702885" cy="571504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Отрасль здравоохранения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Республики Татарстан</a:t>
            </a:r>
            <a:endParaRPr lang="ru-RU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143116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за внимание!</a:t>
            </a:r>
            <a:endParaRPr lang="ru-RU" sz="48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3"/>
          <p:cNvGraphicFramePr>
            <a:graphicFrameLocks/>
          </p:cNvGraphicFramePr>
          <p:nvPr/>
        </p:nvGraphicFramePr>
        <p:xfrm>
          <a:off x="785786" y="2285992"/>
          <a:ext cx="32258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6" name="Worksheet" r:id="rId4" imgW="3038455" imgH="3591000" progId="Excel.Sheet.8">
                  <p:embed/>
                </p:oleObj>
              </mc:Choice>
              <mc:Fallback>
                <p:oleObj name="Worksheet" r:id="rId4" imgW="3038455" imgH="3591000" progId="Excel.Sheet.8">
                  <p:embed/>
                  <p:pic>
                    <p:nvPicPr>
                      <p:cNvPr id="0" name="Picture 4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285992"/>
                        <a:ext cx="3225800" cy="382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71472" y="1340768"/>
            <a:ext cx="3887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000000"/>
                </a:solidFill>
                <a:latin typeface="+mj-lt"/>
              </a:rPr>
              <a:t>Динамика показателя достигнутого уровня эффективности Республики Татарстан </a:t>
            </a:r>
          </a:p>
          <a:p>
            <a:pPr algn="ctr" eaLnBrk="1" hangingPunct="1"/>
            <a:r>
              <a:rPr lang="ru-RU" sz="1200" b="1" dirty="0">
                <a:solidFill>
                  <a:srgbClr val="000000"/>
                </a:solidFill>
                <a:latin typeface="+mj-lt"/>
              </a:rPr>
              <a:t>в сфере здравоохранения среди 83 субъектов Российской Федерации (ранги)*</a:t>
            </a:r>
          </a:p>
        </p:txBody>
      </p:sp>
      <p:graphicFrame>
        <p:nvGraphicFramePr>
          <p:cNvPr id="35844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409291"/>
              </p:ext>
            </p:extLst>
          </p:nvPr>
        </p:nvGraphicFramePr>
        <p:xfrm>
          <a:off x="5000628" y="1983710"/>
          <a:ext cx="3236912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7" name="Worksheet" r:id="rId7" imgW="3076592" imgH="3629096" progId="Excel.Sheet.8">
                  <p:embed/>
                </p:oleObj>
              </mc:Choice>
              <mc:Fallback>
                <p:oleObj name="Worksheet" r:id="rId7" imgW="3076592" imgH="3629096" progId="Excel.Sheet.8">
                  <p:embed/>
                  <p:pic>
                    <p:nvPicPr>
                      <p:cNvPr id="0" name="Picture 4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1983710"/>
                        <a:ext cx="3236912" cy="382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Box 16"/>
          <p:cNvSpPr txBox="1">
            <a:spLocks noChangeArrowheads="1"/>
          </p:cNvSpPr>
          <p:nvPr/>
        </p:nvSpPr>
        <p:spPr bwMode="auto">
          <a:xfrm>
            <a:off x="5791199" y="5249223"/>
            <a:ext cx="9366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  <a:latin typeface="+mj-lt"/>
              </a:rPr>
              <a:t>2007 г.</a:t>
            </a:r>
          </a:p>
        </p:txBody>
      </p:sp>
      <p:sp>
        <p:nvSpPr>
          <p:cNvPr id="35846" name="TextBox 17"/>
          <p:cNvSpPr txBox="1">
            <a:spLocks noChangeArrowheads="1"/>
          </p:cNvSpPr>
          <p:nvPr/>
        </p:nvSpPr>
        <p:spPr bwMode="auto">
          <a:xfrm>
            <a:off x="7219949" y="4798373"/>
            <a:ext cx="923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  <a:latin typeface="+mj-lt"/>
              </a:rPr>
              <a:t>2009 г.</a:t>
            </a:r>
          </a:p>
        </p:txBody>
      </p:sp>
      <p:sp>
        <p:nvSpPr>
          <p:cNvPr id="35847" name="TextBox 18"/>
          <p:cNvSpPr txBox="1">
            <a:spLocks noChangeArrowheads="1"/>
          </p:cNvSpPr>
          <p:nvPr/>
        </p:nvSpPr>
        <p:spPr bwMode="auto">
          <a:xfrm>
            <a:off x="6577012" y="5011098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  <a:latin typeface="+mj-lt"/>
              </a:rPr>
              <a:t>2008 г.</a:t>
            </a:r>
          </a:p>
        </p:txBody>
      </p:sp>
      <p:sp>
        <p:nvSpPr>
          <p:cNvPr id="35848" name="TextBox 4"/>
          <p:cNvSpPr txBox="1">
            <a:spLocks noChangeArrowheads="1"/>
          </p:cNvSpPr>
          <p:nvPr/>
        </p:nvSpPr>
        <p:spPr bwMode="auto">
          <a:xfrm>
            <a:off x="5072066" y="1340768"/>
            <a:ext cx="309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000000"/>
                </a:solidFill>
                <a:latin typeface="+mj-lt"/>
              </a:rPr>
              <a:t>Удовлетворенность населения</a:t>
            </a:r>
          </a:p>
          <a:p>
            <a:pPr algn="ctr" eaLnBrk="1" hangingPunct="1"/>
            <a:r>
              <a:rPr lang="ru-RU" sz="1200" b="1" dirty="0">
                <a:solidFill>
                  <a:srgbClr val="000000"/>
                </a:solidFill>
                <a:latin typeface="+mj-lt"/>
              </a:rPr>
              <a:t> медицинской помощью </a:t>
            </a:r>
          </a:p>
          <a:p>
            <a:pPr algn="ctr" eaLnBrk="1" hangingPunct="1"/>
            <a:r>
              <a:rPr lang="ru-RU" sz="1200" b="1" dirty="0">
                <a:solidFill>
                  <a:srgbClr val="000000"/>
                </a:solidFill>
                <a:latin typeface="+mj-lt"/>
              </a:rPr>
              <a:t>в Республике Татарстан**</a:t>
            </a:r>
          </a:p>
        </p:txBody>
      </p:sp>
      <p:sp>
        <p:nvSpPr>
          <p:cNvPr id="35849" name="TextBox 3"/>
          <p:cNvSpPr txBox="1">
            <a:spLocks noChangeArrowheads="1"/>
          </p:cNvSpPr>
          <p:nvPr/>
        </p:nvSpPr>
        <p:spPr bwMode="auto">
          <a:xfrm>
            <a:off x="1043608" y="5949280"/>
            <a:ext cx="3334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>
                <a:latin typeface="+mj-lt"/>
              </a:rPr>
              <a:t>*по данным </a:t>
            </a:r>
            <a:r>
              <a:rPr lang="ru-RU" sz="1400" dirty="0" err="1">
                <a:latin typeface="+mj-lt"/>
              </a:rPr>
              <a:t>Минрегиона</a:t>
            </a:r>
            <a:r>
              <a:rPr lang="ru-RU" sz="1400" dirty="0">
                <a:latin typeface="+mj-lt"/>
              </a:rPr>
              <a:t> России, 2009</a:t>
            </a:r>
          </a:p>
        </p:txBody>
      </p:sp>
      <p:sp>
        <p:nvSpPr>
          <p:cNvPr id="35850" name="TextBox 22"/>
          <p:cNvSpPr txBox="1">
            <a:spLocks noChangeArrowheads="1"/>
          </p:cNvSpPr>
          <p:nvPr/>
        </p:nvSpPr>
        <p:spPr bwMode="auto">
          <a:xfrm>
            <a:off x="4932040" y="5733256"/>
            <a:ext cx="33843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400" dirty="0">
                <a:latin typeface="+mj-lt"/>
              </a:rPr>
              <a:t>**по данным ГБУ «Центр перспективных экономических исследований Академии наук РТ»</a:t>
            </a:r>
          </a:p>
        </p:txBody>
      </p:sp>
      <p:sp>
        <p:nvSpPr>
          <p:cNvPr id="35851" name="TextBox 16"/>
          <p:cNvSpPr txBox="1">
            <a:spLocks noChangeArrowheads="1"/>
          </p:cNvSpPr>
          <p:nvPr/>
        </p:nvSpPr>
        <p:spPr bwMode="auto">
          <a:xfrm>
            <a:off x="5576887" y="3072745"/>
            <a:ext cx="857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rgbClr val="000000"/>
                </a:solidFill>
                <a:latin typeface="+mj-lt"/>
              </a:rPr>
              <a:t>47,1%</a:t>
            </a:r>
          </a:p>
        </p:txBody>
      </p:sp>
      <p:sp>
        <p:nvSpPr>
          <p:cNvPr id="35852" name="TextBox 33"/>
          <p:cNvSpPr txBox="1">
            <a:spLocks noChangeArrowheads="1"/>
          </p:cNvSpPr>
          <p:nvPr/>
        </p:nvSpPr>
        <p:spPr bwMode="auto">
          <a:xfrm>
            <a:off x="7077074" y="2163107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000000"/>
                </a:solidFill>
                <a:latin typeface="+mj-lt"/>
              </a:rPr>
              <a:t>52,5%</a:t>
            </a:r>
          </a:p>
        </p:txBody>
      </p:sp>
      <p:sp>
        <p:nvSpPr>
          <p:cNvPr id="35853" name="TextBox 16"/>
          <p:cNvSpPr txBox="1">
            <a:spLocks noChangeArrowheads="1"/>
          </p:cNvSpPr>
          <p:nvPr/>
        </p:nvSpPr>
        <p:spPr bwMode="auto">
          <a:xfrm>
            <a:off x="6362699" y="2448857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000000"/>
                </a:solidFill>
                <a:latin typeface="+mj-lt"/>
              </a:rPr>
              <a:t>51,5%</a:t>
            </a:r>
          </a:p>
        </p:txBody>
      </p:sp>
      <p:sp>
        <p:nvSpPr>
          <p:cNvPr id="35854" name="TextBox 16"/>
          <p:cNvSpPr txBox="1">
            <a:spLocks noChangeArrowheads="1"/>
          </p:cNvSpPr>
          <p:nvPr/>
        </p:nvSpPr>
        <p:spPr bwMode="auto">
          <a:xfrm>
            <a:off x="1562101" y="3179100"/>
            <a:ext cx="5095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rgbClr val="000000"/>
                </a:solidFill>
                <a:latin typeface="+mj-lt"/>
              </a:rPr>
              <a:t>18</a:t>
            </a:r>
          </a:p>
        </p:txBody>
      </p:sp>
      <p:sp>
        <p:nvSpPr>
          <p:cNvPr id="35855" name="TextBox 36"/>
          <p:cNvSpPr txBox="1">
            <a:spLocks noChangeArrowheads="1"/>
          </p:cNvSpPr>
          <p:nvPr/>
        </p:nvSpPr>
        <p:spPr bwMode="auto">
          <a:xfrm>
            <a:off x="3062288" y="2269462"/>
            <a:ext cx="36670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rgbClr val="000000"/>
                </a:solidFill>
                <a:latin typeface="+mj-lt"/>
              </a:rPr>
              <a:t>7</a:t>
            </a:r>
          </a:p>
        </p:txBody>
      </p:sp>
      <p:sp>
        <p:nvSpPr>
          <p:cNvPr id="35856" name="TextBox 16"/>
          <p:cNvSpPr txBox="1">
            <a:spLocks noChangeArrowheads="1"/>
          </p:cNvSpPr>
          <p:nvPr/>
        </p:nvSpPr>
        <p:spPr bwMode="auto">
          <a:xfrm>
            <a:off x="2276476" y="2555212"/>
            <a:ext cx="43813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rgbClr val="000000"/>
                </a:solidFill>
                <a:latin typeface="+mj-lt"/>
              </a:rPr>
              <a:t>12</a:t>
            </a:r>
          </a:p>
        </p:txBody>
      </p:sp>
      <p:sp>
        <p:nvSpPr>
          <p:cNvPr id="35857" name="TextBox 16"/>
          <p:cNvSpPr txBox="1">
            <a:spLocks noChangeArrowheads="1"/>
          </p:cNvSpPr>
          <p:nvPr/>
        </p:nvSpPr>
        <p:spPr bwMode="auto">
          <a:xfrm>
            <a:off x="1700986" y="5498877"/>
            <a:ext cx="9366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  <a:latin typeface="+mj-lt"/>
              </a:rPr>
              <a:t>2007 г.</a:t>
            </a:r>
          </a:p>
        </p:txBody>
      </p:sp>
      <p:sp>
        <p:nvSpPr>
          <p:cNvPr id="35858" name="TextBox 17"/>
          <p:cNvSpPr txBox="1">
            <a:spLocks noChangeArrowheads="1"/>
          </p:cNvSpPr>
          <p:nvPr/>
        </p:nvSpPr>
        <p:spPr bwMode="auto">
          <a:xfrm>
            <a:off x="3209111" y="5048027"/>
            <a:ext cx="8588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2009г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35859" name="TextBox 18"/>
          <p:cNvSpPr txBox="1">
            <a:spLocks noChangeArrowheads="1"/>
          </p:cNvSpPr>
          <p:nvPr/>
        </p:nvSpPr>
        <p:spPr bwMode="auto">
          <a:xfrm>
            <a:off x="2424870" y="5260752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  <a:latin typeface="+mj-lt"/>
              </a:rPr>
              <a:t>2008 г.</a:t>
            </a:r>
          </a:p>
        </p:txBody>
      </p:sp>
      <p:sp>
        <p:nvSpPr>
          <p:cNvPr id="22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57224" y="332656"/>
            <a:ext cx="7202951" cy="5715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Рейтинг Республики Татарстан в Российской Федерации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3"/>
          <p:cNvSpPr>
            <a:spLocks noChangeArrowheads="1"/>
          </p:cNvSpPr>
          <p:nvPr/>
        </p:nvSpPr>
        <p:spPr bwMode="auto">
          <a:xfrm>
            <a:off x="7817847" y="2245716"/>
            <a:ext cx="323850" cy="2886075"/>
          </a:xfrm>
          <a:prstGeom prst="rect">
            <a:avLst/>
          </a:prstGeom>
          <a:solidFill>
            <a:srgbClr val="DCD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26109677"/>
              </p:ext>
            </p:extLst>
          </p:nvPr>
        </p:nvGraphicFramePr>
        <p:xfrm>
          <a:off x="329570" y="3417888"/>
          <a:ext cx="3954398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" name="Лист" r:id="rId4" imgW="4105210" imgH="2066850" progId="Excel.Sheet.8">
                  <p:embed/>
                </p:oleObj>
              </mc:Choice>
              <mc:Fallback>
                <p:oleObj name="Лист" r:id="rId4" imgW="4105210" imgH="2066850" progId="Excel.Sheet.8">
                  <p:embed/>
                  <p:pic>
                    <p:nvPicPr>
                      <p:cNvPr id="0" name="Picture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70" y="3417888"/>
                        <a:ext cx="3954398" cy="2065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2685782"/>
              </p:ext>
            </p:extLst>
          </p:nvPr>
        </p:nvGraphicFramePr>
        <p:xfrm>
          <a:off x="4752132" y="2708920"/>
          <a:ext cx="4212356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6" name="Лист" r:id="rId7" imgW="4381556" imgH="2809890" progId="Excel.Sheet.8">
                  <p:embed/>
                </p:oleObj>
              </mc:Choice>
              <mc:Fallback>
                <p:oleObj name="Лист" r:id="rId7" imgW="4381556" imgH="2809890" progId="Excel.Sheet.8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132" y="2708920"/>
                        <a:ext cx="4212356" cy="2808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21"/>
          <p:cNvSpPr txBox="1">
            <a:spLocks noChangeArrowheads="1"/>
          </p:cNvSpPr>
          <p:nvPr/>
        </p:nvSpPr>
        <p:spPr bwMode="auto">
          <a:xfrm>
            <a:off x="1120145" y="3634287"/>
            <a:ext cx="1439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latin typeface="Arial" pitchFamily="34" charset="0"/>
              </a:rPr>
              <a:t>Смертность</a:t>
            </a:r>
          </a:p>
        </p:txBody>
      </p:sp>
      <p:sp>
        <p:nvSpPr>
          <p:cNvPr id="36871" name="Text Box 22"/>
          <p:cNvSpPr txBox="1">
            <a:spLocks noChangeArrowheads="1"/>
          </p:cNvSpPr>
          <p:nvPr/>
        </p:nvSpPr>
        <p:spPr bwMode="auto">
          <a:xfrm>
            <a:off x="1120145" y="4335962"/>
            <a:ext cx="16557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latin typeface="Arial" pitchFamily="34" charset="0"/>
              </a:rPr>
              <a:t>Рождаемость</a:t>
            </a:r>
          </a:p>
        </p:txBody>
      </p:sp>
      <p:sp>
        <p:nvSpPr>
          <p:cNvPr id="36872" name="Text Box 49"/>
          <p:cNvSpPr txBox="1">
            <a:spLocks noChangeArrowheads="1"/>
          </p:cNvSpPr>
          <p:nvPr/>
        </p:nvSpPr>
        <p:spPr bwMode="auto">
          <a:xfrm>
            <a:off x="1259632" y="1414517"/>
            <a:ext cx="698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latin typeface="+mj-lt"/>
              </a:rPr>
              <a:t>Наша цель - в течение следующих 2 лет обеспечить переход с убыли на устойчивый естественный прирост населения!</a:t>
            </a:r>
          </a:p>
        </p:txBody>
      </p:sp>
      <p:sp>
        <p:nvSpPr>
          <p:cNvPr id="36873" name="Text Box 22"/>
          <p:cNvSpPr txBox="1">
            <a:spLocks noChangeArrowheads="1"/>
          </p:cNvSpPr>
          <p:nvPr/>
        </p:nvSpPr>
        <p:spPr bwMode="auto">
          <a:xfrm>
            <a:off x="7708433" y="2245716"/>
            <a:ext cx="649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006600"/>
                </a:solidFill>
                <a:latin typeface="Arial" pitchFamily="34" charset="0"/>
              </a:rPr>
              <a:t> </a:t>
            </a:r>
            <a:r>
              <a:rPr lang="ru-RU" sz="1600" b="1" dirty="0">
                <a:solidFill>
                  <a:srgbClr val="5C7DE6"/>
                </a:solidFill>
                <a:latin typeface="Arial" pitchFamily="34" charset="0"/>
              </a:rPr>
              <a:t>80</a:t>
            </a:r>
          </a:p>
        </p:txBody>
      </p:sp>
      <p:pic>
        <p:nvPicPr>
          <p:cNvPr id="36874" name="Picture 24" descr="rtfl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89" y="2550654"/>
            <a:ext cx="574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5" descr="140px-Flag_of_Isra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89" y="2060848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21"/>
          <p:cNvSpPr txBox="1">
            <a:spLocks noChangeArrowheads="1"/>
          </p:cNvSpPr>
          <p:nvPr/>
        </p:nvSpPr>
        <p:spPr bwMode="auto">
          <a:xfrm rot="16200000">
            <a:off x="-787236" y="4025219"/>
            <a:ext cx="19224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dirty="0">
                <a:latin typeface="+mj-lt"/>
              </a:rPr>
              <a:t>на 1000 населения</a:t>
            </a:r>
          </a:p>
        </p:txBody>
      </p:sp>
      <p:sp>
        <p:nvSpPr>
          <p:cNvPr id="36877" name="AutoShape 24" descr="data:image/jpg;base64,/9j/4AAQSkZJRgABAQAAAQABAAD/2wBDAAkGBwgHBgkIBwgKCgkLDRYPDQwMDRsUFRAWIB0iIiAdHx8kKDQsJCYxJx8fLT0tMTU3Ojo6Iys/RD84QzQ5Ojf/2wBDAQoKCg0MDRoPDxo3JR8lNzc3Nzc3Nzc3Nzc3Nzc3Nzc3Nzc3Nzc3Nzc3Nzc3Nzc3Nzc3Nzc3Nzc3Nzc3Nzc3Nzf/wAARCABUAH4DASIAAhEBAxEB/8QAFwABAQEBAAAAAAAAAAAAAAAAAAcGAf/EABwQAQACAQUAAAAAAAAAAAAAAAABAhIXUVaU4//EABoBAQACAwEAAAAAAAAAAAAAAAABBwIEBgX/xAAgEQEAAAQHAQAAAAAAAAAAAAAAARZTogIFExVRoeHR/9oADAMBAAIRAxEAPwC4gAAAAAAAAAAAAAAACM65249Xu+Zrnbj1e75vW2LMafcPrDUwcrMIzrnbj1e75muduPV7vmbFmNPuH01MHKzCM65249Xu+Zrnbj1e75mxZjT7h9NTByswjOuduPV7vma5249Xu+ZsWY0+4fTUwcrMIzrnbj1e75muduPV7vmbFmNPuH01MHKzCM65249Xu+Zrnbj1e75p2LMafcPpqYOVmEZ1ztx6vd8zXO3Hq93zRsWY0+4fTUwcrMIzrnbj1e75muduPV7vmnYsxp9w+mpg5RwBZzRAAAAAAAAAAAAAAdxnaTGdpasV3PkaF3jupLjWt9ZTGdpMZ2lqwnyNC7wkuNa31lMZ2kxnaWrCfI0LvCS41rfWUxnaTGdpasJ8jQu8JLjWt9ZTGdpMZ2lqwnyNC7wkuNa31lMZ2kxnaWrCfI0LvCS41rfWUxnaTGdpasJ8jQu8JLjWt9ZTGdpMZ2lqwnyNC7wkuNa30AV47wAAAAAAAAAAAAAAAAAAAAAAAAAAAAAB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44463" y="-381000"/>
            <a:ext cx="1200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6878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25" y="3966679"/>
            <a:ext cx="5762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9" name="TextBox 16"/>
          <p:cNvSpPr txBox="1">
            <a:spLocks noChangeArrowheads="1"/>
          </p:cNvSpPr>
          <p:nvPr/>
        </p:nvSpPr>
        <p:spPr bwMode="auto">
          <a:xfrm>
            <a:off x="3491880" y="6217567"/>
            <a:ext cx="2873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>
                <a:latin typeface="+mj-lt"/>
              </a:rPr>
              <a:t>*по данным </a:t>
            </a:r>
            <a:r>
              <a:rPr lang="ru-RU" sz="1400" dirty="0" err="1">
                <a:latin typeface="+mj-lt"/>
              </a:rPr>
              <a:t>Татарстанстат</a:t>
            </a:r>
            <a:endParaRPr lang="ru-RU" sz="1400" dirty="0">
              <a:latin typeface="+mj-lt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7224" y="260648"/>
            <a:ext cx="7202951" cy="5715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Демографические показатели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8"/>
          <p:cNvSpPr>
            <a:spLocks noChangeArrowheads="1"/>
          </p:cNvSpPr>
          <p:nvPr/>
        </p:nvSpPr>
        <p:spPr bwMode="auto">
          <a:xfrm>
            <a:off x="7411045" y="3334281"/>
            <a:ext cx="455631" cy="1910846"/>
          </a:xfrm>
          <a:prstGeom prst="rect">
            <a:avLst/>
          </a:prstGeom>
          <a:solidFill>
            <a:srgbClr val="DCD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7892" name="Object 5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617414605"/>
              </p:ext>
            </p:extLst>
          </p:nvPr>
        </p:nvGraphicFramePr>
        <p:xfrm>
          <a:off x="628068" y="1772816"/>
          <a:ext cx="7429522" cy="396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Лист" r:id="rId4" imgW="8200966" imgH="4372110" progId="Excel.Sheet.8">
                  <p:embed/>
                </p:oleObj>
              </mc:Choice>
              <mc:Fallback>
                <p:oleObj name="Лист" r:id="rId4" imgW="8200966" imgH="4372110" progId="Excel.Sheet.8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68" y="1772816"/>
                        <a:ext cx="7429522" cy="396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Picture 8" descr="ФлагРФ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284984"/>
            <a:ext cx="493002" cy="35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18"/>
          <p:cNvSpPr txBox="1">
            <a:spLocks noChangeArrowheads="1"/>
          </p:cNvSpPr>
          <p:nvPr/>
        </p:nvSpPr>
        <p:spPr bwMode="auto">
          <a:xfrm>
            <a:off x="7380312" y="3296299"/>
            <a:ext cx="521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5C7DE6"/>
                </a:solidFill>
                <a:latin typeface="Arial" pitchFamily="34" charset="0"/>
              </a:rPr>
              <a:t>8,5</a:t>
            </a:r>
            <a:r>
              <a:rPr lang="en-US" sz="1600" b="1" dirty="0">
                <a:solidFill>
                  <a:srgbClr val="5C7DE6"/>
                </a:solidFill>
                <a:latin typeface="Arial" pitchFamily="34" charset="0"/>
              </a:rPr>
              <a:t> </a:t>
            </a:r>
            <a:endParaRPr lang="ru-RU" sz="1600" b="1" dirty="0">
              <a:solidFill>
                <a:srgbClr val="5C7DE6"/>
              </a:solidFill>
              <a:latin typeface="Arial" pitchFamily="34" charset="0"/>
            </a:endParaRPr>
          </a:p>
        </p:txBody>
      </p:sp>
      <p:sp>
        <p:nvSpPr>
          <p:cNvPr id="37895" name="Text Box 19"/>
          <p:cNvSpPr txBox="1">
            <a:spLocks noChangeArrowheads="1"/>
          </p:cNvSpPr>
          <p:nvPr/>
        </p:nvSpPr>
        <p:spPr bwMode="auto">
          <a:xfrm>
            <a:off x="6352563" y="2708389"/>
            <a:ext cx="521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5C7DE6"/>
                </a:solidFill>
                <a:latin typeface="Arial" pitchFamily="34" charset="0"/>
              </a:rPr>
              <a:t>9,4</a:t>
            </a:r>
          </a:p>
        </p:txBody>
      </p:sp>
      <p:pic>
        <p:nvPicPr>
          <p:cNvPr id="37898" name="Picture 27" descr="rtfla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700" y="3829425"/>
            <a:ext cx="521748" cy="26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TextBox 16"/>
          <p:cNvSpPr txBox="1">
            <a:spLocks noChangeArrowheads="1"/>
          </p:cNvSpPr>
          <p:nvPr/>
        </p:nvSpPr>
        <p:spPr bwMode="auto">
          <a:xfrm>
            <a:off x="3419872" y="6143644"/>
            <a:ext cx="23791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>
                <a:latin typeface="+mj-lt"/>
              </a:rPr>
              <a:t>*по данным </a:t>
            </a:r>
            <a:r>
              <a:rPr lang="ru-RU" sz="1400" dirty="0" err="1">
                <a:latin typeface="+mj-lt"/>
              </a:rPr>
              <a:t>Татарстанстат</a:t>
            </a:r>
            <a:endParaRPr lang="ru-RU" sz="1400" dirty="0">
              <a:latin typeface="+mj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57224" y="188640"/>
            <a:ext cx="7202951" cy="5715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Младенческая смертность (на 1000 родившихся живыми)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C:\Users\Налимус\Desktop\Новая папка (5)\MEDICINE-AND-HEALTHCARE-1\3174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03" y="794609"/>
            <a:ext cx="8072462" cy="5370695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812800" y="1204429"/>
            <a:ext cx="7215584" cy="4744814"/>
            <a:chOff x="812800" y="1052736"/>
            <a:chExt cx="7215584" cy="474481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911" y="1079451"/>
              <a:ext cx="7205663" cy="471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" descr="Карттат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1052736"/>
              <a:ext cx="7215584" cy="4744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357290" y="214290"/>
            <a:ext cx="6702885" cy="5715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Стратегия  развития здравоохранения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27584" y="1272319"/>
            <a:ext cx="4686300" cy="3892550"/>
          </a:xfrm>
          <a:custGeom>
            <a:avLst/>
            <a:gdLst>
              <a:gd name="connsiteX0" fmla="*/ 2254250 w 4686300"/>
              <a:gd name="connsiteY0" fmla="*/ 3206750 h 3892550"/>
              <a:gd name="connsiteX1" fmla="*/ 2171700 w 4686300"/>
              <a:gd name="connsiteY1" fmla="*/ 3270250 h 3892550"/>
              <a:gd name="connsiteX2" fmla="*/ 2133600 w 4686300"/>
              <a:gd name="connsiteY2" fmla="*/ 3365500 h 3892550"/>
              <a:gd name="connsiteX3" fmla="*/ 1955800 w 4686300"/>
              <a:gd name="connsiteY3" fmla="*/ 3390900 h 3892550"/>
              <a:gd name="connsiteX4" fmla="*/ 1892300 w 4686300"/>
              <a:gd name="connsiteY4" fmla="*/ 3435350 h 3892550"/>
              <a:gd name="connsiteX5" fmla="*/ 1835150 w 4686300"/>
              <a:gd name="connsiteY5" fmla="*/ 3536950 h 3892550"/>
              <a:gd name="connsiteX6" fmla="*/ 1797050 w 4686300"/>
              <a:gd name="connsiteY6" fmla="*/ 3606800 h 3892550"/>
              <a:gd name="connsiteX7" fmla="*/ 1714500 w 4686300"/>
              <a:gd name="connsiteY7" fmla="*/ 3613150 h 3892550"/>
              <a:gd name="connsiteX8" fmla="*/ 1606550 w 4686300"/>
              <a:gd name="connsiteY8" fmla="*/ 3670300 h 3892550"/>
              <a:gd name="connsiteX9" fmla="*/ 1479550 w 4686300"/>
              <a:gd name="connsiteY9" fmla="*/ 3695700 h 3892550"/>
              <a:gd name="connsiteX10" fmla="*/ 1244600 w 4686300"/>
              <a:gd name="connsiteY10" fmla="*/ 3632200 h 3892550"/>
              <a:gd name="connsiteX11" fmla="*/ 1168400 w 4686300"/>
              <a:gd name="connsiteY11" fmla="*/ 3632200 h 3892550"/>
              <a:gd name="connsiteX12" fmla="*/ 1098550 w 4686300"/>
              <a:gd name="connsiteY12" fmla="*/ 3644900 h 3892550"/>
              <a:gd name="connsiteX13" fmla="*/ 1003300 w 4686300"/>
              <a:gd name="connsiteY13" fmla="*/ 3575050 h 3892550"/>
              <a:gd name="connsiteX14" fmla="*/ 996950 w 4686300"/>
              <a:gd name="connsiteY14" fmla="*/ 3498850 h 3892550"/>
              <a:gd name="connsiteX15" fmla="*/ 927100 w 4686300"/>
              <a:gd name="connsiteY15" fmla="*/ 3498850 h 3892550"/>
              <a:gd name="connsiteX16" fmla="*/ 844550 w 4686300"/>
              <a:gd name="connsiteY16" fmla="*/ 3575050 h 3892550"/>
              <a:gd name="connsiteX17" fmla="*/ 774700 w 4686300"/>
              <a:gd name="connsiteY17" fmla="*/ 3619500 h 3892550"/>
              <a:gd name="connsiteX18" fmla="*/ 685800 w 4686300"/>
              <a:gd name="connsiteY18" fmla="*/ 3651250 h 3892550"/>
              <a:gd name="connsiteX19" fmla="*/ 641350 w 4686300"/>
              <a:gd name="connsiteY19" fmla="*/ 3613150 h 3892550"/>
              <a:gd name="connsiteX20" fmla="*/ 609600 w 4686300"/>
              <a:gd name="connsiteY20" fmla="*/ 3556000 h 3892550"/>
              <a:gd name="connsiteX21" fmla="*/ 539750 w 4686300"/>
              <a:gd name="connsiteY21" fmla="*/ 3695700 h 3892550"/>
              <a:gd name="connsiteX22" fmla="*/ 438150 w 4686300"/>
              <a:gd name="connsiteY22" fmla="*/ 3816350 h 3892550"/>
              <a:gd name="connsiteX23" fmla="*/ 361950 w 4686300"/>
              <a:gd name="connsiteY23" fmla="*/ 3892550 h 3892550"/>
              <a:gd name="connsiteX24" fmla="*/ 177800 w 4686300"/>
              <a:gd name="connsiteY24" fmla="*/ 3784600 h 3892550"/>
              <a:gd name="connsiteX25" fmla="*/ 139700 w 4686300"/>
              <a:gd name="connsiteY25" fmla="*/ 3657600 h 3892550"/>
              <a:gd name="connsiteX26" fmla="*/ 76200 w 4686300"/>
              <a:gd name="connsiteY26" fmla="*/ 3606800 h 3892550"/>
              <a:gd name="connsiteX27" fmla="*/ 25400 w 4686300"/>
              <a:gd name="connsiteY27" fmla="*/ 3587750 h 3892550"/>
              <a:gd name="connsiteX28" fmla="*/ 0 w 4686300"/>
              <a:gd name="connsiteY28" fmla="*/ 3562350 h 3892550"/>
              <a:gd name="connsiteX29" fmla="*/ 31750 w 4686300"/>
              <a:gd name="connsiteY29" fmla="*/ 3473450 h 3892550"/>
              <a:gd name="connsiteX30" fmla="*/ 57150 w 4686300"/>
              <a:gd name="connsiteY30" fmla="*/ 3378200 h 3892550"/>
              <a:gd name="connsiteX31" fmla="*/ 63500 w 4686300"/>
              <a:gd name="connsiteY31" fmla="*/ 3321050 h 3892550"/>
              <a:gd name="connsiteX32" fmla="*/ 101600 w 4686300"/>
              <a:gd name="connsiteY32" fmla="*/ 3257550 h 3892550"/>
              <a:gd name="connsiteX33" fmla="*/ 190500 w 4686300"/>
              <a:gd name="connsiteY33" fmla="*/ 3238500 h 3892550"/>
              <a:gd name="connsiteX34" fmla="*/ 260350 w 4686300"/>
              <a:gd name="connsiteY34" fmla="*/ 3251200 h 3892550"/>
              <a:gd name="connsiteX35" fmla="*/ 285750 w 4686300"/>
              <a:gd name="connsiteY35" fmla="*/ 3327400 h 3892550"/>
              <a:gd name="connsiteX36" fmla="*/ 374650 w 4686300"/>
              <a:gd name="connsiteY36" fmla="*/ 3314700 h 3892550"/>
              <a:gd name="connsiteX37" fmla="*/ 412750 w 4686300"/>
              <a:gd name="connsiteY37" fmla="*/ 3232150 h 3892550"/>
              <a:gd name="connsiteX38" fmla="*/ 450850 w 4686300"/>
              <a:gd name="connsiteY38" fmla="*/ 3162300 h 3892550"/>
              <a:gd name="connsiteX39" fmla="*/ 603250 w 4686300"/>
              <a:gd name="connsiteY39" fmla="*/ 3022600 h 3892550"/>
              <a:gd name="connsiteX40" fmla="*/ 704850 w 4686300"/>
              <a:gd name="connsiteY40" fmla="*/ 3048000 h 3892550"/>
              <a:gd name="connsiteX41" fmla="*/ 812800 w 4686300"/>
              <a:gd name="connsiteY41" fmla="*/ 3022600 h 3892550"/>
              <a:gd name="connsiteX42" fmla="*/ 806450 w 4686300"/>
              <a:gd name="connsiteY42" fmla="*/ 2978150 h 3892550"/>
              <a:gd name="connsiteX43" fmla="*/ 768350 w 4686300"/>
              <a:gd name="connsiteY43" fmla="*/ 2921000 h 3892550"/>
              <a:gd name="connsiteX44" fmla="*/ 742950 w 4686300"/>
              <a:gd name="connsiteY44" fmla="*/ 2844800 h 3892550"/>
              <a:gd name="connsiteX45" fmla="*/ 742950 w 4686300"/>
              <a:gd name="connsiteY45" fmla="*/ 2844800 h 3892550"/>
              <a:gd name="connsiteX46" fmla="*/ 857250 w 4686300"/>
              <a:gd name="connsiteY46" fmla="*/ 2755900 h 3892550"/>
              <a:gd name="connsiteX47" fmla="*/ 895350 w 4686300"/>
              <a:gd name="connsiteY47" fmla="*/ 2679700 h 3892550"/>
              <a:gd name="connsiteX48" fmla="*/ 857250 w 4686300"/>
              <a:gd name="connsiteY48" fmla="*/ 2540000 h 3892550"/>
              <a:gd name="connsiteX49" fmla="*/ 787400 w 4686300"/>
              <a:gd name="connsiteY49" fmla="*/ 2457450 h 3892550"/>
              <a:gd name="connsiteX50" fmla="*/ 622300 w 4686300"/>
              <a:gd name="connsiteY50" fmla="*/ 2438400 h 3892550"/>
              <a:gd name="connsiteX51" fmla="*/ 558800 w 4686300"/>
              <a:gd name="connsiteY51" fmla="*/ 2438400 h 3892550"/>
              <a:gd name="connsiteX52" fmla="*/ 577850 w 4686300"/>
              <a:gd name="connsiteY52" fmla="*/ 2324100 h 3892550"/>
              <a:gd name="connsiteX53" fmla="*/ 736600 w 4686300"/>
              <a:gd name="connsiteY53" fmla="*/ 2254250 h 3892550"/>
              <a:gd name="connsiteX54" fmla="*/ 800100 w 4686300"/>
              <a:gd name="connsiteY54" fmla="*/ 2159000 h 3892550"/>
              <a:gd name="connsiteX55" fmla="*/ 825500 w 4686300"/>
              <a:gd name="connsiteY55" fmla="*/ 2108200 h 3892550"/>
              <a:gd name="connsiteX56" fmla="*/ 933450 w 4686300"/>
              <a:gd name="connsiteY56" fmla="*/ 2032000 h 3892550"/>
              <a:gd name="connsiteX57" fmla="*/ 1016000 w 4686300"/>
              <a:gd name="connsiteY57" fmla="*/ 1987550 h 3892550"/>
              <a:gd name="connsiteX58" fmla="*/ 996950 w 4686300"/>
              <a:gd name="connsiteY58" fmla="*/ 1930400 h 3892550"/>
              <a:gd name="connsiteX59" fmla="*/ 908050 w 4686300"/>
              <a:gd name="connsiteY59" fmla="*/ 1860550 h 3892550"/>
              <a:gd name="connsiteX60" fmla="*/ 908050 w 4686300"/>
              <a:gd name="connsiteY60" fmla="*/ 1809750 h 3892550"/>
              <a:gd name="connsiteX61" fmla="*/ 1035050 w 4686300"/>
              <a:gd name="connsiteY61" fmla="*/ 1746250 h 3892550"/>
              <a:gd name="connsiteX62" fmla="*/ 1149350 w 4686300"/>
              <a:gd name="connsiteY62" fmla="*/ 1638300 h 3892550"/>
              <a:gd name="connsiteX63" fmla="*/ 1162050 w 4686300"/>
              <a:gd name="connsiteY63" fmla="*/ 1562100 h 3892550"/>
              <a:gd name="connsiteX64" fmla="*/ 1238250 w 4686300"/>
              <a:gd name="connsiteY64" fmla="*/ 1447800 h 3892550"/>
              <a:gd name="connsiteX65" fmla="*/ 1257300 w 4686300"/>
              <a:gd name="connsiteY65" fmla="*/ 1333500 h 3892550"/>
              <a:gd name="connsiteX66" fmla="*/ 1549400 w 4686300"/>
              <a:gd name="connsiteY66" fmla="*/ 1238250 h 3892550"/>
              <a:gd name="connsiteX67" fmla="*/ 1568450 w 4686300"/>
              <a:gd name="connsiteY67" fmla="*/ 1130300 h 3892550"/>
              <a:gd name="connsiteX68" fmla="*/ 1631950 w 4686300"/>
              <a:gd name="connsiteY68" fmla="*/ 1104900 h 3892550"/>
              <a:gd name="connsiteX69" fmla="*/ 1701800 w 4686300"/>
              <a:gd name="connsiteY69" fmla="*/ 1066800 h 3892550"/>
              <a:gd name="connsiteX70" fmla="*/ 1835150 w 4686300"/>
              <a:gd name="connsiteY70" fmla="*/ 939800 h 3892550"/>
              <a:gd name="connsiteX71" fmla="*/ 1885950 w 4686300"/>
              <a:gd name="connsiteY71" fmla="*/ 635000 h 3892550"/>
              <a:gd name="connsiteX72" fmla="*/ 1968500 w 4686300"/>
              <a:gd name="connsiteY72" fmla="*/ 501650 h 3892550"/>
              <a:gd name="connsiteX73" fmla="*/ 2051050 w 4686300"/>
              <a:gd name="connsiteY73" fmla="*/ 476250 h 3892550"/>
              <a:gd name="connsiteX74" fmla="*/ 2178050 w 4686300"/>
              <a:gd name="connsiteY74" fmla="*/ 488950 h 3892550"/>
              <a:gd name="connsiteX75" fmla="*/ 2228850 w 4686300"/>
              <a:gd name="connsiteY75" fmla="*/ 495300 h 3892550"/>
              <a:gd name="connsiteX76" fmla="*/ 2286000 w 4686300"/>
              <a:gd name="connsiteY76" fmla="*/ 438150 h 3892550"/>
              <a:gd name="connsiteX77" fmla="*/ 2330450 w 4686300"/>
              <a:gd name="connsiteY77" fmla="*/ 368300 h 3892550"/>
              <a:gd name="connsiteX78" fmla="*/ 2393950 w 4686300"/>
              <a:gd name="connsiteY78" fmla="*/ 381000 h 3892550"/>
              <a:gd name="connsiteX79" fmla="*/ 2419350 w 4686300"/>
              <a:gd name="connsiteY79" fmla="*/ 431800 h 3892550"/>
              <a:gd name="connsiteX80" fmla="*/ 2482850 w 4686300"/>
              <a:gd name="connsiteY80" fmla="*/ 311150 h 3892550"/>
              <a:gd name="connsiteX81" fmla="*/ 2508250 w 4686300"/>
              <a:gd name="connsiteY81" fmla="*/ 266700 h 3892550"/>
              <a:gd name="connsiteX82" fmla="*/ 2616200 w 4686300"/>
              <a:gd name="connsiteY82" fmla="*/ 215900 h 3892550"/>
              <a:gd name="connsiteX83" fmla="*/ 2698750 w 4686300"/>
              <a:gd name="connsiteY83" fmla="*/ 222250 h 3892550"/>
              <a:gd name="connsiteX84" fmla="*/ 2698750 w 4686300"/>
              <a:gd name="connsiteY84" fmla="*/ 304800 h 3892550"/>
              <a:gd name="connsiteX85" fmla="*/ 2660650 w 4686300"/>
              <a:gd name="connsiteY85" fmla="*/ 361950 h 3892550"/>
              <a:gd name="connsiteX86" fmla="*/ 2679700 w 4686300"/>
              <a:gd name="connsiteY86" fmla="*/ 400050 h 3892550"/>
              <a:gd name="connsiteX87" fmla="*/ 2882900 w 4686300"/>
              <a:gd name="connsiteY87" fmla="*/ 342900 h 3892550"/>
              <a:gd name="connsiteX88" fmla="*/ 2990850 w 4686300"/>
              <a:gd name="connsiteY88" fmla="*/ 177800 h 3892550"/>
              <a:gd name="connsiteX89" fmla="*/ 2965450 w 4686300"/>
              <a:gd name="connsiteY89" fmla="*/ 107950 h 3892550"/>
              <a:gd name="connsiteX90" fmla="*/ 2959100 w 4686300"/>
              <a:gd name="connsiteY90" fmla="*/ 63500 h 3892550"/>
              <a:gd name="connsiteX91" fmla="*/ 3022600 w 4686300"/>
              <a:gd name="connsiteY91" fmla="*/ 12700 h 3892550"/>
              <a:gd name="connsiteX92" fmla="*/ 3092450 w 4686300"/>
              <a:gd name="connsiteY92" fmla="*/ 0 h 3892550"/>
              <a:gd name="connsiteX93" fmla="*/ 3117850 w 4686300"/>
              <a:gd name="connsiteY93" fmla="*/ 57150 h 3892550"/>
              <a:gd name="connsiteX94" fmla="*/ 3149600 w 4686300"/>
              <a:gd name="connsiteY94" fmla="*/ 19050 h 3892550"/>
              <a:gd name="connsiteX95" fmla="*/ 3187700 w 4686300"/>
              <a:gd name="connsiteY95" fmla="*/ 0 h 3892550"/>
              <a:gd name="connsiteX96" fmla="*/ 3251200 w 4686300"/>
              <a:gd name="connsiteY96" fmla="*/ 38100 h 3892550"/>
              <a:gd name="connsiteX97" fmla="*/ 3251200 w 4686300"/>
              <a:gd name="connsiteY97" fmla="*/ 69850 h 3892550"/>
              <a:gd name="connsiteX98" fmla="*/ 3359150 w 4686300"/>
              <a:gd name="connsiteY98" fmla="*/ 50800 h 3892550"/>
              <a:gd name="connsiteX99" fmla="*/ 3352800 w 4686300"/>
              <a:gd name="connsiteY99" fmla="*/ 139700 h 3892550"/>
              <a:gd name="connsiteX100" fmla="*/ 3416300 w 4686300"/>
              <a:gd name="connsiteY100" fmla="*/ 317500 h 3892550"/>
              <a:gd name="connsiteX101" fmla="*/ 3467100 w 4686300"/>
              <a:gd name="connsiteY101" fmla="*/ 419100 h 3892550"/>
              <a:gd name="connsiteX102" fmla="*/ 3467100 w 4686300"/>
              <a:gd name="connsiteY102" fmla="*/ 419100 h 3892550"/>
              <a:gd name="connsiteX103" fmla="*/ 3511550 w 4686300"/>
              <a:gd name="connsiteY103" fmla="*/ 508000 h 3892550"/>
              <a:gd name="connsiteX104" fmla="*/ 3581400 w 4686300"/>
              <a:gd name="connsiteY104" fmla="*/ 615950 h 3892550"/>
              <a:gd name="connsiteX105" fmla="*/ 3683000 w 4686300"/>
              <a:gd name="connsiteY105" fmla="*/ 527050 h 3892550"/>
              <a:gd name="connsiteX106" fmla="*/ 3727450 w 4686300"/>
              <a:gd name="connsiteY106" fmla="*/ 482600 h 3892550"/>
              <a:gd name="connsiteX107" fmla="*/ 3778250 w 4686300"/>
              <a:gd name="connsiteY107" fmla="*/ 533400 h 3892550"/>
              <a:gd name="connsiteX108" fmla="*/ 3803650 w 4686300"/>
              <a:gd name="connsiteY108" fmla="*/ 590550 h 3892550"/>
              <a:gd name="connsiteX109" fmla="*/ 3835400 w 4686300"/>
              <a:gd name="connsiteY109" fmla="*/ 698500 h 3892550"/>
              <a:gd name="connsiteX110" fmla="*/ 3867150 w 4686300"/>
              <a:gd name="connsiteY110" fmla="*/ 787400 h 3892550"/>
              <a:gd name="connsiteX111" fmla="*/ 4178300 w 4686300"/>
              <a:gd name="connsiteY111" fmla="*/ 971550 h 3892550"/>
              <a:gd name="connsiteX112" fmla="*/ 4330700 w 4686300"/>
              <a:gd name="connsiteY112" fmla="*/ 908050 h 3892550"/>
              <a:gd name="connsiteX113" fmla="*/ 4527550 w 4686300"/>
              <a:gd name="connsiteY113" fmla="*/ 844550 h 3892550"/>
              <a:gd name="connsiteX114" fmla="*/ 4572000 w 4686300"/>
              <a:gd name="connsiteY114" fmla="*/ 844550 h 3892550"/>
              <a:gd name="connsiteX115" fmla="*/ 4565650 w 4686300"/>
              <a:gd name="connsiteY115" fmla="*/ 958850 h 3892550"/>
              <a:gd name="connsiteX116" fmla="*/ 4457700 w 4686300"/>
              <a:gd name="connsiteY116" fmla="*/ 1028700 h 3892550"/>
              <a:gd name="connsiteX117" fmla="*/ 4419600 w 4686300"/>
              <a:gd name="connsiteY117" fmla="*/ 1111250 h 3892550"/>
              <a:gd name="connsiteX118" fmla="*/ 4375150 w 4686300"/>
              <a:gd name="connsiteY118" fmla="*/ 1143000 h 3892550"/>
              <a:gd name="connsiteX119" fmla="*/ 4394200 w 4686300"/>
              <a:gd name="connsiteY119" fmla="*/ 1168400 h 3892550"/>
              <a:gd name="connsiteX120" fmla="*/ 4635500 w 4686300"/>
              <a:gd name="connsiteY120" fmla="*/ 1200150 h 3892550"/>
              <a:gd name="connsiteX121" fmla="*/ 4686300 w 4686300"/>
              <a:gd name="connsiteY121" fmla="*/ 1250950 h 3892550"/>
              <a:gd name="connsiteX122" fmla="*/ 2254250 w 4686300"/>
              <a:gd name="connsiteY122" fmla="*/ 3206750 h 389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4686300" h="3892550">
                <a:moveTo>
                  <a:pt x="2254250" y="3206750"/>
                </a:moveTo>
                <a:lnTo>
                  <a:pt x="2171700" y="3270250"/>
                </a:lnTo>
                <a:lnTo>
                  <a:pt x="2133600" y="3365500"/>
                </a:lnTo>
                <a:lnTo>
                  <a:pt x="1955800" y="3390900"/>
                </a:lnTo>
                <a:lnTo>
                  <a:pt x="1892300" y="3435350"/>
                </a:lnTo>
                <a:lnTo>
                  <a:pt x="1835150" y="3536950"/>
                </a:lnTo>
                <a:lnTo>
                  <a:pt x="1797050" y="3606800"/>
                </a:lnTo>
                <a:lnTo>
                  <a:pt x="1714500" y="3613150"/>
                </a:lnTo>
                <a:lnTo>
                  <a:pt x="1606550" y="3670300"/>
                </a:lnTo>
                <a:lnTo>
                  <a:pt x="1479550" y="3695700"/>
                </a:lnTo>
                <a:lnTo>
                  <a:pt x="1244600" y="3632200"/>
                </a:lnTo>
                <a:lnTo>
                  <a:pt x="1168400" y="3632200"/>
                </a:lnTo>
                <a:lnTo>
                  <a:pt x="1098550" y="3644900"/>
                </a:lnTo>
                <a:lnTo>
                  <a:pt x="1003300" y="3575050"/>
                </a:lnTo>
                <a:lnTo>
                  <a:pt x="996950" y="3498850"/>
                </a:lnTo>
                <a:lnTo>
                  <a:pt x="927100" y="3498850"/>
                </a:lnTo>
                <a:lnTo>
                  <a:pt x="844550" y="3575050"/>
                </a:lnTo>
                <a:lnTo>
                  <a:pt x="774700" y="3619500"/>
                </a:lnTo>
                <a:lnTo>
                  <a:pt x="685800" y="3651250"/>
                </a:lnTo>
                <a:lnTo>
                  <a:pt x="641350" y="3613150"/>
                </a:lnTo>
                <a:lnTo>
                  <a:pt x="609600" y="3556000"/>
                </a:lnTo>
                <a:lnTo>
                  <a:pt x="539750" y="3695700"/>
                </a:lnTo>
                <a:lnTo>
                  <a:pt x="438150" y="3816350"/>
                </a:lnTo>
                <a:lnTo>
                  <a:pt x="361950" y="3892550"/>
                </a:lnTo>
                <a:lnTo>
                  <a:pt x="177800" y="3784600"/>
                </a:lnTo>
                <a:lnTo>
                  <a:pt x="139700" y="3657600"/>
                </a:lnTo>
                <a:lnTo>
                  <a:pt x="76200" y="3606800"/>
                </a:lnTo>
                <a:lnTo>
                  <a:pt x="25400" y="3587750"/>
                </a:lnTo>
                <a:lnTo>
                  <a:pt x="0" y="3562350"/>
                </a:lnTo>
                <a:lnTo>
                  <a:pt x="31750" y="3473450"/>
                </a:lnTo>
                <a:lnTo>
                  <a:pt x="57150" y="3378200"/>
                </a:lnTo>
                <a:lnTo>
                  <a:pt x="63500" y="3321050"/>
                </a:lnTo>
                <a:lnTo>
                  <a:pt x="101600" y="3257550"/>
                </a:lnTo>
                <a:lnTo>
                  <a:pt x="190500" y="3238500"/>
                </a:lnTo>
                <a:lnTo>
                  <a:pt x="260350" y="3251200"/>
                </a:lnTo>
                <a:lnTo>
                  <a:pt x="285750" y="3327400"/>
                </a:lnTo>
                <a:lnTo>
                  <a:pt x="374650" y="3314700"/>
                </a:lnTo>
                <a:lnTo>
                  <a:pt x="412750" y="3232150"/>
                </a:lnTo>
                <a:lnTo>
                  <a:pt x="450850" y="3162300"/>
                </a:lnTo>
                <a:lnTo>
                  <a:pt x="603250" y="3022600"/>
                </a:lnTo>
                <a:lnTo>
                  <a:pt x="704850" y="3048000"/>
                </a:lnTo>
                <a:lnTo>
                  <a:pt x="812800" y="3022600"/>
                </a:lnTo>
                <a:lnTo>
                  <a:pt x="806450" y="2978150"/>
                </a:lnTo>
                <a:lnTo>
                  <a:pt x="768350" y="2921000"/>
                </a:lnTo>
                <a:lnTo>
                  <a:pt x="742950" y="2844800"/>
                </a:lnTo>
                <a:lnTo>
                  <a:pt x="742950" y="2844800"/>
                </a:lnTo>
                <a:lnTo>
                  <a:pt x="857250" y="2755900"/>
                </a:lnTo>
                <a:lnTo>
                  <a:pt x="895350" y="2679700"/>
                </a:lnTo>
                <a:lnTo>
                  <a:pt x="857250" y="2540000"/>
                </a:lnTo>
                <a:lnTo>
                  <a:pt x="787400" y="2457450"/>
                </a:lnTo>
                <a:lnTo>
                  <a:pt x="622300" y="2438400"/>
                </a:lnTo>
                <a:lnTo>
                  <a:pt x="558800" y="2438400"/>
                </a:lnTo>
                <a:lnTo>
                  <a:pt x="577850" y="2324100"/>
                </a:lnTo>
                <a:lnTo>
                  <a:pt x="736600" y="2254250"/>
                </a:lnTo>
                <a:lnTo>
                  <a:pt x="800100" y="2159000"/>
                </a:lnTo>
                <a:lnTo>
                  <a:pt x="825500" y="2108200"/>
                </a:lnTo>
                <a:lnTo>
                  <a:pt x="933450" y="2032000"/>
                </a:lnTo>
                <a:lnTo>
                  <a:pt x="1016000" y="1987550"/>
                </a:lnTo>
                <a:lnTo>
                  <a:pt x="996950" y="1930400"/>
                </a:lnTo>
                <a:lnTo>
                  <a:pt x="908050" y="1860550"/>
                </a:lnTo>
                <a:lnTo>
                  <a:pt x="908050" y="1809750"/>
                </a:lnTo>
                <a:lnTo>
                  <a:pt x="1035050" y="1746250"/>
                </a:lnTo>
                <a:lnTo>
                  <a:pt x="1149350" y="1638300"/>
                </a:lnTo>
                <a:lnTo>
                  <a:pt x="1162050" y="1562100"/>
                </a:lnTo>
                <a:lnTo>
                  <a:pt x="1238250" y="1447800"/>
                </a:lnTo>
                <a:lnTo>
                  <a:pt x="1257300" y="1333500"/>
                </a:lnTo>
                <a:lnTo>
                  <a:pt x="1549400" y="1238250"/>
                </a:lnTo>
                <a:lnTo>
                  <a:pt x="1568450" y="1130300"/>
                </a:lnTo>
                <a:lnTo>
                  <a:pt x="1631950" y="1104900"/>
                </a:lnTo>
                <a:lnTo>
                  <a:pt x="1701800" y="1066800"/>
                </a:lnTo>
                <a:lnTo>
                  <a:pt x="1835150" y="939800"/>
                </a:lnTo>
                <a:lnTo>
                  <a:pt x="1885950" y="635000"/>
                </a:lnTo>
                <a:lnTo>
                  <a:pt x="1968500" y="501650"/>
                </a:lnTo>
                <a:lnTo>
                  <a:pt x="2051050" y="476250"/>
                </a:lnTo>
                <a:lnTo>
                  <a:pt x="2178050" y="488950"/>
                </a:lnTo>
                <a:lnTo>
                  <a:pt x="2228850" y="495300"/>
                </a:lnTo>
                <a:lnTo>
                  <a:pt x="2286000" y="438150"/>
                </a:lnTo>
                <a:lnTo>
                  <a:pt x="2330450" y="368300"/>
                </a:lnTo>
                <a:lnTo>
                  <a:pt x="2393950" y="381000"/>
                </a:lnTo>
                <a:lnTo>
                  <a:pt x="2419350" y="431800"/>
                </a:lnTo>
                <a:lnTo>
                  <a:pt x="2482850" y="311150"/>
                </a:lnTo>
                <a:lnTo>
                  <a:pt x="2508250" y="266700"/>
                </a:lnTo>
                <a:lnTo>
                  <a:pt x="2616200" y="215900"/>
                </a:lnTo>
                <a:lnTo>
                  <a:pt x="2698750" y="222250"/>
                </a:lnTo>
                <a:lnTo>
                  <a:pt x="2698750" y="304800"/>
                </a:lnTo>
                <a:lnTo>
                  <a:pt x="2660650" y="361950"/>
                </a:lnTo>
                <a:lnTo>
                  <a:pt x="2679700" y="400050"/>
                </a:lnTo>
                <a:lnTo>
                  <a:pt x="2882900" y="342900"/>
                </a:lnTo>
                <a:lnTo>
                  <a:pt x="2990850" y="177800"/>
                </a:lnTo>
                <a:lnTo>
                  <a:pt x="2965450" y="107950"/>
                </a:lnTo>
                <a:lnTo>
                  <a:pt x="2959100" y="63500"/>
                </a:lnTo>
                <a:lnTo>
                  <a:pt x="3022600" y="12700"/>
                </a:lnTo>
                <a:lnTo>
                  <a:pt x="3092450" y="0"/>
                </a:lnTo>
                <a:lnTo>
                  <a:pt x="3117850" y="57150"/>
                </a:lnTo>
                <a:lnTo>
                  <a:pt x="3149600" y="19050"/>
                </a:lnTo>
                <a:lnTo>
                  <a:pt x="3187700" y="0"/>
                </a:lnTo>
                <a:lnTo>
                  <a:pt x="3251200" y="38100"/>
                </a:lnTo>
                <a:lnTo>
                  <a:pt x="3251200" y="69850"/>
                </a:lnTo>
                <a:lnTo>
                  <a:pt x="3359150" y="50800"/>
                </a:lnTo>
                <a:lnTo>
                  <a:pt x="3352800" y="139700"/>
                </a:lnTo>
                <a:lnTo>
                  <a:pt x="3416300" y="317500"/>
                </a:lnTo>
                <a:lnTo>
                  <a:pt x="3467100" y="419100"/>
                </a:lnTo>
                <a:lnTo>
                  <a:pt x="3467100" y="419100"/>
                </a:lnTo>
                <a:lnTo>
                  <a:pt x="3511550" y="508000"/>
                </a:lnTo>
                <a:lnTo>
                  <a:pt x="3581400" y="615950"/>
                </a:lnTo>
                <a:lnTo>
                  <a:pt x="3683000" y="527050"/>
                </a:lnTo>
                <a:lnTo>
                  <a:pt x="3727450" y="482600"/>
                </a:lnTo>
                <a:lnTo>
                  <a:pt x="3778250" y="533400"/>
                </a:lnTo>
                <a:lnTo>
                  <a:pt x="3803650" y="590550"/>
                </a:lnTo>
                <a:lnTo>
                  <a:pt x="3835400" y="698500"/>
                </a:lnTo>
                <a:lnTo>
                  <a:pt x="3867150" y="787400"/>
                </a:lnTo>
                <a:lnTo>
                  <a:pt x="4178300" y="971550"/>
                </a:lnTo>
                <a:lnTo>
                  <a:pt x="4330700" y="908050"/>
                </a:lnTo>
                <a:lnTo>
                  <a:pt x="4527550" y="844550"/>
                </a:lnTo>
                <a:lnTo>
                  <a:pt x="4572000" y="844550"/>
                </a:lnTo>
                <a:lnTo>
                  <a:pt x="4565650" y="958850"/>
                </a:lnTo>
                <a:lnTo>
                  <a:pt x="4457700" y="1028700"/>
                </a:lnTo>
                <a:lnTo>
                  <a:pt x="4419600" y="1111250"/>
                </a:lnTo>
                <a:lnTo>
                  <a:pt x="4375150" y="1143000"/>
                </a:lnTo>
                <a:lnTo>
                  <a:pt x="4394200" y="1168400"/>
                </a:lnTo>
                <a:lnTo>
                  <a:pt x="4635500" y="1200150"/>
                </a:lnTo>
                <a:lnTo>
                  <a:pt x="4686300" y="1250950"/>
                </a:lnTo>
                <a:lnTo>
                  <a:pt x="2254250" y="320675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060700" y="3491793"/>
            <a:ext cx="4470400" cy="2457450"/>
          </a:xfrm>
          <a:custGeom>
            <a:avLst/>
            <a:gdLst>
              <a:gd name="connsiteX0" fmla="*/ 4171950 w 4470400"/>
              <a:gd name="connsiteY0" fmla="*/ 317500 h 2457450"/>
              <a:gd name="connsiteX1" fmla="*/ 1212850 w 4470400"/>
              <a:gd name="connsiteY1" fmla="*/ 0 h 2457450"/>
              <a:gd name="connsiteX2" fmla="*/ 0 w 4470400"/>
              <a:gd name="connsiteY2" fmla="*/ 958850 h 2457450"/>
              <a:gd name="connsiteX3" fmla="*/ 76200 w 4470400"/>
              <a:gd name="connsiteY3" fmla="*/ 1073150 h 2457450"/>
              <a:gd name="connsiteX4" fmla="*/ 165100 w 4470400"/>
              <a:gd name="connsiteY4" fmla="*/ 1219200 h 2457450"/>
              <a:gd name="connsiteX5" fmla="*/ 196850 w 4470400"/>
              <a:gd name="connsiteY5" fmla="*/ 1403350 h 2457450"/>
              <a:gd name="connsiteX6" fmla="*/ 196850 w 4470400"/>
              <a:gd name="connsiteY6" fmla="*/ 1504950 h 2457450"/>
              <a:gd name="connsiteX7" fmla="*/ 266700 w 4470400"/>
              <a:gd name="connsiteY7" fmla="*/ 1581150 h 2457450"/>
              <a:gd name="connsiteX8" fmla="*/ 361950 w 4470400"/>
              <a:gd name="connsiteY8" fmla="*/ 1574800 h 2457450"/>
              <a:gd name="connsiteX9" fmla="*/ 495300 w 4470400"/>
              <a:gd name="connsiteY9" fmla="*/ 1625600 h 2457450"/>
              <a:gd name="connsiteX10" fmla="*/ 571500 w 4470400"/>
              <a:gd name="connsiteY10" fmla="*/ 1651000 h 2457450"/>
              <a:gd name="connsiteX11" fmla="*/ 857250 w 4470400"/>
              <a:gd name="connsiteY11" fmla="*/ 1676400 h 2457450"/>
              <a:gd name="connsiteX12" fmla="*/ 901700 w 4470400"/>
              <a:gd name="connsiteY12" fmla="*/ 1765300 h 2457450"/>
              <a:gd name="connsiteX13" fmla="*/ 946150 w 4470400"/>
              <a:gd name="connsiteY13" fmla="*/ 1828800 h 2457450"/>
              <a:gd name="connsiteX14" fmla="*/ 1022350 w 4470400"/>
              <a:gd name="connsiteY14" fmla="*/ 1803400 h 2457450"/>
              <a:gd name="connsiteX15" fmla="*/ 1092200 w 4470400"/>
              <a:gd name="connsiteY15" fmla="*/ 1727200 h 2457450"/>
              <a:gd name="connsiteX16" fmla="*/ 1187450 w 4470400"/>
              <a:gd name="connsiteY16" fmla="*/ 1885950 h 2457450"/>
              <a:gd name="connsiteX17" fmla="*/ 1212850 w 4470400"/>
              <a:gd name="connsiteY17" fmla="*/ 1936750 h 2457450"/>
              <a:gd name="connsiteX18" fmla="*/ 1365250 w 4470400"/>
              <a:gd name="connsiteY18" fmla="*/ 1943100 h 2457450"/>
              <a:gd name="connsiteX19" fmla="*/ 1536700 w 4470400"/>
              <a:gd name="connsiteY19" fmla="*/ 1974850 h 2457450"/>
              <a:gd name="connsiteX20" fmla="*/ 1600200 w 4470400"/>
              <a:gd name="connsiteY20" fmla="*/ 1949450 h 2457450"/>
              <a:gd name="connsiteX21" fmla="*/ 1651000 w 4470400"/>
              <a:gd name="connsiteY21" fmla="*/ 1930400 h 2457450"/>
              <a:gd name="connsiteX22" fmla="*/ 1771650 w 4470400"/>
              <a:gd name="connsiteY22" fmla="*/ 1847850 h 2457450"/>
              <a:gd name="connsiteX23" fmla="*/ 1809750 w 4470400"/>
              <a:gd name="connsiteY23" fmla="*/ 1746250 h 2457450"/>
              <a:gd name="connsiteX24" fmla="*/ 1873250 w 4470400"/>
              <a:gd name="connsiteY24" fmla="*/ 1524000 h 2457450"/>
              <a:gd name="connsiteX25" fmla="*/ 1936750 w 4470400"/>
              <a:gd name="connsiteY25" fmla="*/ 1492250 h 2457450"/>
              <a:gd name="connsiteX26" fmla="*/ 1968500 w 4470400"/>
              <a:gd name="connsiteY26" fmla="*/ 1441450 h 2457450"/>
              <a:gd name="connsiteX27" fmla="*/ 2159000 w 4470400"/>
              <a:gd name="connsiteY27" fmla="*/ 1384300 h 2457450"/>
              <a:gd name="connsiteX28" fmla="*/ 2647950 w 4470400"/>
              <a:gd name="connsiteY28" fmla="*/ 1485900 h 2457450"/>
              <a:gd name="connsiteX29" fmla="*/ 2717800 w 4470400"/>
              <a:gd name="connsiteY29" fmla="*/ 1619250 h 2457450"/>
              <a:gd name="connsiteX30" fmla="*/ 2743200 w 4470400"/>
              <a:gd name="connsiteY30" fmla="*/ 1701800 h 2457450"/>
              <a:gd name="connsiteX31" fmla="*/ 2851150 w 4470400"/>
              <a:gd name="connsiteY31" fmla="*/ 1758950 h 2457450"/>
              <a:gd name="connsiteX32" fmla="*/ 3016250 w 4470400"/>
              <a:gd name="connsiteY32" fmla="*/ 1809750 h 2457450"/>
              <a:gd name="connsiteX33" fmla="*/ 3111500 w 4470400"/>
              <a:gd name="connsiteY33" fmla="*/ 1739900 h 2457450"/>
              <a:gd name="connsiteX34" fmla="*/ 3225800 w 4470400"/>
              <a:gd name="connsiteY34" fmla="*/ 1746250 h 2457450"/>
              <a:gd name="connsiteX35" fmla="*/ 3295650 w 4470400"/>
              <a:gd name="connsiteY35" fmla="*/ 1720850 h 2457450"/>
              <a:gd name="connsiteX36" fmla="*/ 3390900 w 4470400"/>
              <a:gd name="connsiteY36" fmla="*/ 1790700 h 2457450"/>
              <a:gd name="connsiteX37" fmla="*/ 3479800 w 4470400"/>
              <a:gd name="connsiteY37" fmla="*/ 1822450 h 2457450"/>
              <a:gd name="connsiteX38" fmla="*/ 3562350 w 4470400"/>
              <a:gd name="connsiteY38" fmla="*/ 1854200 h 2457450"/>
              <a:gd name="connsiteX39" fmla="*/ 3670300 w 4470400"/>
              <a:gd name="connsiteY39" fmla="*/ 1924050 h 2457450"/>
              <a:gd name="connsiteX40" fmla="*/ 3752850 w 4470400"/>
              <a:gd name="connsiteY40" fmla="*/ 1949450 h 2457450"/>
              <a:gd name="connsiteX41" fmla="*/ 3917950 w 4470400"/>
              <a:gd name="connsiteY41" fmla="*/ 1873250 h 2457450"/>
              <a:gd name="connsiteX42" fmla="*/ 3917950 w 4470400"/>
              <a:gd name="connsiteY42" fmla="*/ 1873250 h 2457450"/>
              <a:gd name="connsiteX43" fmla="*/ 3987800 w 4470400"/>
              <a:gd name="connsiteY43" fmla="*/ 1892300 h 2457450"/>
              <a:gd name="connsiteX44" fmla="*/ 3937000 w 4470400"/>
              <a:gd name="connsiteY44" fmla="*/ 2006600 h 2457450"/>
              <a:gd name="connsiteX45" fmla="*/ 3867150 w 4470400"/>
              <a:gd name="connsiteY45" fmla="*/ 2108200 h 2457450"/>
              <a:gd name="connsiteX46" fmla="*/ 3841750 w 4470400"/>
              <a:gd name="connsiteY46" fmla="*/ 2146300 h 2457450"/>
              <a:gd name="connsiteX47" fmla="*/ 3905250 w 4470400"/>
              <a:gd name="connsiteY47" fmla="*/ 2241550 h 2457450"/>
              <a:gd name="connsiteX48" fmla="*/ 3937000 w 4470400"/>
              <a:gd name="connsiteY48" fmla="*/ 2298700 h 2457450"/>
              <a:gd name="connsiteX49" fmla="*/ 3956050 w 4470400"/>
              <a:gd name="connsiteY49" fmla="*/ 2355850 h 2457450"/>
              <a:gd name="connsiteX50" fmla="*/ 4051300 w 4470400"/>
              <a:gd name="connsiteY50" fmla="*/ 2324100 h 2457450"/>
              <a:gd name="connsiteX51" fmla="*/ 4083050 w 4470400"/>
              <a:gd name="connsiteY51" fmla="*/ 2381250 h 2457450"/>
              <a:gd name="connsiteX52" fmla="*/ 4152900 w 4470400"/>
              <a:gd name="connsiteY52" fmla="*/ 2425700 h 2457450"/>
              <a:gd name="connsiteX53" fmla="*/ 4254500 w 4470400"/>
              <a:gd name="connsiteY53" fmla="*/ 2457450 h 2457450"/>
              <a:gd name="connsiteX54" fmla="*/ 4343400 w 4470400"/>
              <a:gd name="connsiteY54" fmla="*/ 2444750 h 2457450"/>
              <a:gd name="connsiteX55" fmla="*/ 4387850 w 4470400"/>
              <a:gd name="connsiteY55" fmla="*/ 2368550 h 2457450"/>
              <a:gd name="connsiteX56" fmla="*/ 4394200 w 4470400"/>
              <a:gd name="connsiteY56" fmla="*/ 2254250 h 2457450"/>
              <a:gd name="connsiteX57" fmla="*/ 4375150 w 4470400"/>
              <a:gd name="connsiteY57" fmla="*/ 2209800 h 2457450"/>
              <a:gd name="connsiteX58" fmla="*/ 4337050 w 4470400"/>
              <a:gd name="connsiteY58" fmla="*/ 2146300 h 2457450"/>
              <a:gd name="connsiteX59" fmla="*/ 4318000 w 4470400"/>
              <a:gd name="connsiteY59" fmla="*/ 2012950 h 2457450"/>
              <a:gd name="connsiteX60" fmla="*/ 4305300 w 4470400"/>
              <a:gd name="connsiteY60" fmla="*/ 1847850 h 2457450"/>
              <a:gd name="connsiteX61" fmla="*/ 4318000 w 4470400"/>
              <a:gd name="connsiteY61" fmla="*/ 1758950 h 2457450"/>
              <a:gd name="connsiteX62" fmla="*/ 4279900 w 4470400"/>
              <a:gd name="connsiteY62" fmla="*/ 1638300 h 2457450"/>
              <a:gd name="connsiteX63" fmla="*/ 4273550 w 4470400"/>
              <a:gd name="connsiteY63" fmla="*/ 1543050 h 2457450"/>
              <a:gd name="connsiteX64" fmla="*/ 4298950 w 4470400"/>
              <a:gd name="connsiteY64" fmla="*/ 1447800 h 2457450"/>
              <a:gd name="connsiteX65" fmla="*/ 4349750 w 4470400"/>
              <a:gd name="connsiteY65" fmla="*/ 1339850 h 2457450"/>
              <a:gd name="connsiteX66" fmla="*/ 4419600 w 4470400"/>
              <a:gd name="connsiteY66" fmla="*/ 1263650 h 2457450"/>
              <a:gd name="connsiteX67" fmla="*/ 4445000 w 4470400"/>
              <a:gd name="connsiteY67" fmla="*/ 1200150 h 2457450"/>
              <a:gd name="connsiteX68" fmla="*/ 4470400 w 4470400"/>
              <a:gd name="connsiteY68" fmla="*/ 1035050 h 2457450"/>
              <a:gd name="connsiteX69" fmla="*/ 4425950 w 4470400"/>
              <a:gd name="connsiteY69" fmla="*/ 869950 h 2457450"/>
              <a:gd name="connsiteX70" fmla="*/ 4387850 w 4470400"/>
              <a:gd name="connsiteY70" fmla="*/ 781050 h 2457450"/>
              <a:gd name="connsiteX71" fmla="*/ 4292600 w 4470400"/>
              <a:gd name="connsiteY71" fmla="*/ 717550 h 2457450"/>
              <a:gd name="connsiteX72" fmla="*/ 4248150 w 4470400"/>
              <a:gd name="connsiteY72" fmla="*/ 647700 h 2457450"/>
              <a:gd name="connsiteX73" fmla="*/ 4178300 w 4470400"/>
              <a:gd name="connsiteY73" fmla="*/ 615950 h 2457450"/>
              <a:gd name="connsiteX74" fmla="*/ 4108450 w 4470400"/>
              <a:gd name="connsiteY74" fmla="*/ 520700 h 2457450"/>
              <a:gd name="connsiteX75" fmla="*/ 4064000 w 4470400"/>
              <a:gd name="connsiteY75" fmla="*/ 463550 h 2457450"/>
              <a:gd name="connsiteX76" fmla="*/ 4064000 w 4470400"/>
              <a:gd name="connsiteY76" fmla="*/ 387350 h 2457450"/>
              <a:gd name="connsiteX77" fmla="*/ 4171950 w 4470400"/>
              <a:gd name="connsiteY77" fmla="*/ 31750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470400" h="2457450">
                <a:moveTo>
                  <a:pt x="4171950" y="317500"/>
                </a:moveTo>
                <a:lnTo>
                  <a:pt x="1212850" y="0"/>
                </a:lnTo>
                <a:lnTo>
                  <a:pt x="0" y="958850"/>
                </a:lnTo>
                <a:lnTo>
                  <a:pt x="76200" y="1073150"/>
                </a:lnTo>
                <a:lnTo>
                  <a:pt x="165100" y="1219200"/>
                </a:lnTo>
                <a:lnTo>
                  <a:pt x="196850" y="1403350"/>
                </a:lnTo>
                <a:lnTo>
                  <a:pt x="196850" y="1504950"/>
                </a:lnTo>
                <a:lnTo>
                  <a:pt x="266700" y="1581150"/>
                </a:lnTo>
                <a:lnTo>
                  <a:pt x="361950" y="1574800"/>
                </a:lnTo>
                <a:lnTo>
                  <a:pt x="495300" y="1625600"/>
                </a:lnTo>
                <a:lnTo>
                  <a:pt x="571500" y="1651000"/>
                </a:lnTo>
                <a:lnTo>
                  <a:pt x="857250" y="1676400"/>
                </a:lnTo>
                <a:lnTo>
                  <a:pt x="901700" y="1765300"/>
                </a:lnTo>
                <a:lnTo>
                  <a:pt x="946150" y="1828800"/>
                </a:lnTo>
                <a:lnTo>
                  <a:pt x="1022350" y="1803400"/>
                </a:lnTo>
                <a:lnTo>
                  <a:pt x="1092200" y="1727200"/>
                </a:lnTo>
                <a:lnTo>
                  <a:pt x="1187450" y="1885950"/>
                </a:lnTo>
                <a:lnTo>
                  <a:pt x="1212850" y="1936750"/>
                </a:lnTo>
                <a:lnTo>
                  <a:pt x="1365250" y="1943100"/>
                </a:lnTo>
                <a:lnTo>
                  <a:pt x="1536700" y="1974850"/>
                </a:lnTo>
                <a:lnTo>
                  <a:pt x="1600200" y="1949450"/>
                </a:lnTo>
                <a:lnTo>
                  <a:pt x="1651000" y="1930400"/>
                </a:lnTo>
                <a:lnTo>
                  <a:pt x="1771650" y="1847850"/>
                </a:lnTo>
                <a:lnTo>
                  <a:pt x="1809750" y="1746250"/>
                </a:lnTo>
                <a:lnTo>
                  <a:pt x="1873250" y="1524000"/>
                </a:lnTo>
                <a:lnTo>
                  <a:pt x="1936750" y="1492250"/>
                </a:lnTo>
                <a:lnTo>
                  <a:pt x="1968500" y="1441450"/>
                </a:lnTo>
                <a:lnTo>
                  <a:pt x="2159000" y="1384300"/>
                </a:lnTo>
                <a:lnTo>
                  <a:pt x="2647950" y="1485900"/>
                </a:lnTo>
                <a:lnTo>
                  <a:pt x="2717800" y="1619250"/>
                </a:lnTo>
                <a:lnTo>
                  <a:pt x="2743200" y="1701800"/>
                </a:lnTo>
                <a:lnTo>
                  <a:pt x="2851150" y="1758950"/>
                </a:lnTo>
                <a:lnTo>
                  <a:pt x="3016250" y="1809750"/>
                </a:lnTo>
                <a:lnTo>
                  <a:pt x="3111500" y="1739900"/>
                </a:lnTo>
                <a:lnTo>
                  <a:pt x="3225800" y="1746250"/>
                </a:lnTo>
                <a:lnTo>
                  <a:pt x="3295650" y="1720850"/>
                </a:lnTo>
                <a:lnTo>
                  <a:pt x="3390900" y="1790700"/>
                </a:lnTo>
                <a:lnTo>
                  <a:pt x="3479800" y="1822450"/>
                </a:lnTo>
                <a:lnTo>
                  <a:pt x="3562350" y="1854200"/>
                </a:lnTo>
                <a:lnTo>
                  <a:pt x="3670300" y="1924050"/>
                </a:lnTo>
                <a:lnTo>
                  <a:pt x="3752850" y="1949450"/>
                </a:lnTo>
                <a:lnTo>
                  <a:pt x="3917950" y="1873250"/>
                </a:lnTo>
                <a:lnTo>
                  <a:pt x="3917950" y="1873250"/>
                </a:lnTo>
                <a:lnTo>
                  <a:pt x="3987800" y="1892300"/>
                </a:lnTo>
                <a:lnTo>
                  <a:pt x="3937000" y="2006600"/>
                </a:lnTo>
                <a:lnTo>
                  <a:pt x="3867150" y="2108200"/>
                </a:lnTo>
                <a:lnTo>
                  <a:pt x="3841750" y="2146300"/>
                </a:lnTo>
                <a:lnTo>
                  <a:pt x="3905250" y="2241550"/>
                </a:lnTo>
                <a:lnTo>
                  <a:pt x="3937000" y="2298700"/>
                </a:lnTo>
                <a:lnTo>
                  <a:pt x="3956050" y="2355850"/>
                </a:lnTo>
                <a:lnTo>
                  <a:pt x="4051300" y="2324100"/>
                </a:lnTo>
                <a:lnTo>
                  <a:pt x="4083050" y="2381250"/>
                </a:lnTo>
                <a:lnTo>
                  <a:pt x="4152900" y="2425700"/>
                </a:lnTo>
                <a:lnTo>
                  <a:pt x="4254500" y="2457450"/>
                </a:lnTo>
                <a:lnTo>
                  <a:pt x="4343400" y="2444750"/>
                </a:lnTo>
                <a:lnTo>
                  <a:pt x="4387850" y="2368550"/>
                </a:lnTo>
                <a:lnTo>
                  <a:pt x="4394200" y="2254250"/>
                </a:lnTo>
                <a:lnTo>
                  <a:pt x="4375150" y="2209800"/>
                </a:lnTo>
                <a:lnTo>
                  <a:pt x="4337050" y="2146300"/>
                </a:lnTo>
                <a:lnTo>
                  <a:pt x="4318000" y="2012950"/>
                </a:lnTo>
                <a:lnTo>
                  <a:pt x="4305300" y="1847850"/>
                </a:lnTo>
                <a:lnTo>
                  <a:pt x="4318000" y="1758950"/>
                </a:lnTo>
                <a:lnTo>
                  <a:pt x="4279900" y="1638300"/>
                </a:lnTo>
                <a:lnTo>
                  <a:pt x="4273550" y="1543050"/>
                </a:lnTo>
                <a:lnTo>
                  <a:pt x="4298950" y="1447800"/>
                </a:lnTo>
                <a:lnTo>
                  <a:pt x="4349750" y="1339850"/>
                </a:lnTo>
                <a:lnTo>
                  <a:pt x="4419600" y="1263650"/>
                </a:lnTo>
                <a:lnTo>
                  <a:pt x="4445000" y="1200150"/>
                </a:lnTo>
                <a:lnTo>
                  <a:pt x="4470400" y="1035050"/>
                </a:lnTo>
                <a:lnTo>
                  <a:pt x="4425950" y="869950"/>
                </a:lnTo>
                <a:lnTo>
                  <a:pt x="4387850" y="781050"/>
                </a:lnTo>
                <a:lnTo>
                  <a:pt x="4292600" y="717550"/>
                </a:lnTo>
                <a:lnTo>
                  <a:pt x="4248150" y="647700"/>
                </a:lnTo>
                <a:lnTo>
                  <a:pt x="4178300" y="615950"/>
                </a:lnTo>
                <a:lnTo>
                  <a:pt x="4108450" y="520700"/>
                </a:lnTo>
                <a:lnTo>
                  <a:pt x="4064000" y="463550"/>
                </a:lnTo>
                <a:lnTo>
                  <a:pt x="4064000" y="387350"/>
                </a:lnTo>
                <a:lnTo>
                  <a:pt x="4171950" y="317500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273550" y="1262943"/>
            <a:ext cx="3778250" cy="2552700"/>
          </a:xfrm>
          <a:custGeom>
            <a:avLst/>
            <a:gdLst>
              <a:gd name="connsiteX0" fmla="*/ 1231900 w 3778250"/>
              <a:gd name="connsiteY0" fmla="*/ 1238250 h 2552700"/>
              <a:gd name="connsiteX1" fmla="*/ 1403350 w 3778250"/>
              <a:gd name="connsiteY1" fmla="*/ 1162050 h 2552700"/>
              <a:gd name="connsiteX2" fmla="*/ 1530350 w 3778250"/>
              <a:gd name="connsiteY2" fmla="*/ 1206500 h 2552700"/>
              <a:gd name="connsiteX3" fmla="*/ 1657350 w 3778250"/>
              <a:gd name="connsiteY3" fmla="*/ 1162050 h 2552700"/>
              <a:gd name="connsiteX4" fmla="*/ 1657350 w 3778250"/>
              <a:gd name="connsiteY4" fmla="*/ 1162050 h 2552700"/>
              <a:gd name="connsiteX5" fmla="*/ 1619250 w 3778250"/>
              <a:gd name="connsiteY5" fmla="*/ 1028700 h 2552700"/>
              <a:gd name="connsiteX6" fmla="*/ 1625600 w 3778250"/>
              <a:gd name="connsiteY6" fmla="*/ 958850 h 2552700"/>
              <a:gd name="connsiteX7" fmla="*/ 1682750 w 3778250"/>
              <a:gd name="connsiteY7" fmla="*/ 933450 h 2552700"/>
              <a:gd name="connsiteX8" fmla="*/ 1733550 w 3778250"/>
              <a:gd name="connsiteY8" fmla="*/ 952500 h 2552700"/>
              <a:gd name="connsiteX9" fmla="*/ 1797050 w 3778250"/>
              <a:gd name="connsiteY9" fmla="*/ 1003300 h 2552700"/>
              <a:gd name="connsiteX10" fmla="*/ 1873250 w 3778250"/>
              <a:gd name="connsiteY10" fmla="*/ 1003300 h 2552700"/>
              <a:gd name="connsiteX11" fmla="*/ 1879600 w 3778250"/>
              <a:gd name="connsiteY11" fmla="*/ 895350 h 2552700"/>
              <a:gd name="connsiteX12" fmla="*/ 1943100 w 3778250"/>
              <a:gd name="connsiteY12" fmla="*/ 889000 h 2552700"/>
              <a:gd name="connsiteX13" fmla="*/ 2025650 w 3778250"/>
              <a:gd name="connsiteY13" fmla="*/ 927100 h 2552700"/>
              <a:gd name="connsiteX14" fmla="*/ 2076450 w 3778250"/>
              <a:gd name="connsiteY14" fmla="*/ 965200 h 2552700"/>
              <a:gd name="connsiteX15" fmla="*/ 2101850 w 3778250"/>
              <a:gd name="connsiteY15" fmla="*/ 1016000 h 2552700"/>
              <a:gd name="connsiteX16" fmla="*/ 2152650 w 3778250"/>
              <a:gd name="connsiteY16" fmla="*/ 1028700 h 2552700"/>
              <a:gd name="connsiteX17" fmla="*/ 2152650 w 3778250"/>
              <a:gd name="connsiteY17" fmla="*/ 1028700 h 2552700"/>
              <a:gd name="connsiteX18" fmla="*/ 2190750 w 3778250"/>
              <a:gd name="connsiteY18" fmla="*/ 939800 h 2552700"/>
              <a:gd name="connsiteX19" fmla="*/ 2216150 w 3778250"/>
              <a:gd name="connsiteY19" fmla="*/ 889000 h 2552700"/>
              <a:gd name="connsiteX20" fmla="*/ 2241550 w 3778250"/>
              <a:gd name="connsiteY20" fmla="*/ 825500 h 2552700"/>
              <a:gd name="connsiteX21" fmla="*/ 2241550 w 3778250"/>
              <a:gd name="connsiteY21" fmla="*/ 762000 h 2552700"/>
              <a:gd name="connsiteX22" fmla="*/ 2082800 w 3778250"/>
              <a:gd name="connsiteY22" fmla="*/ 647700 h 2552700"/>
              <a:gd name="connsiteX23" fmla="*/ 2070100 w 3778250"/>
              <a:gd name="connsiteY23" fmla="*/ 577850 h 2552700"/>
              <a:gd name="connsiteX24" fmla="*/ 2095500 w 3778250"/>
              <a:gd name="connsiteY24" fmla="*/ 508000 h 2552700"/>
              <a:gd name="connsiteX25" fmla="*/ 2171700 w 3778250"/>
              <a:gd name="connsiteY25" fmla="*/ 412750 h 2552700"/>
              <a:gd name="connsiteX26" fmla="*/ 2286000 w 3778250"/>
              <a:gd name="connsiteY26" fmla="*/ 323850 h 2552700"/>
              <a:gd name="connsiteX27" fmla="*/ 2330450 w 3778250"/>
              <a:gd name="connsiteY27" fmla="*/ 260350 h 2552700"/>
              <a:gd name="connsiteX28" fmla="*/ 2343150 w 3778250"/>
              <a:gd name="connsiteY28" fmla="*/ 133350 h 2552700"/>
              <a:gd name="connsiteX29" fmla="*/ 2368550 w 3778250"/>
              <a:gd name="connsiteY29" fmla="*/ 19050 h 2552700"/>
              <a:gd name="connsiteX30" fmla="*/ 2368550 w 3778250"/>
              <a:gd name="connsiteY30" fmla="*/ 19050 h 2552700"/>
              <a:gd name="connsiteX31" fmla="*/ 2489200 w 3778250"/>
              <a:gd name="connsiteY31" fmla="*/ 0 h 2552700"/>
              <a:gd name="connsiteX32" fmla="*/ 2546350 w 3778250"/>
              <a:gd name="connsiteY32" fmla="*/ 0 h 2552700"/>
              <a:gd name="connsiteX33" fmla="*/ 2603500 w 3778250"/>
              <a:gd name="connsiteY33" fmla="*/ 50800 h 2552700"/>
              <a:gd name="connsiteX34" fmla="*/ 2590800 w 3778250"/>
              <a:gd name="connsiteY34" fmla="*/ 127000 h 2552700"/>
              <a:gd name="connsiteX35" fmla="*/ 2546350 w 3778250"/>
              <a:gd name="connsiteY35" fmla="*/ 234950 h 2552700"/>
              <a:gd name="connsiteX36" fmla="*/ 2501900 w 3778250"/>
              <a:gd name="connsiteY36" fmla="*/ 374650 h 2552700"/>
              <a:gd name="connsiteX37" fmla="*/ 2463800 w 3778250"/>
              <a:gd name="connsiteY37" fmla="*/ 520700 h 2552700"/>
              <a:gd name="connsiteX38" fmla="*/ 2463800 w 3778250"/>
              <a:gd name="connsiteY38" fmla="*/ 596900 h 2552700"/>
              <a:gd name="connsiteX39" fmla="*/ 2489200 w 3778250"/>
              <a:gd name="connsiteY39" fmla="*/ 711200 h 2552700"/>
              <a:gd name="connsiteX40" fmla="*/ 2546350 w 3778250"/>
              <a:gd name="connsiteY40" fmla="*/ 749300 h 2552700"/>
              <a:gd name="connsiteX41" fmla="*/ 2616200 w 3778250"/>
              <a:gd name="connsiteY41" fmla="*/ 762000 h 2552700"/>
              <a:gd name="connsiteX42" fmla="*/ 2686050 w 3778250"/>
              <a:gd name="connsiteY42" fmla="*/ 762000 h 2552700"/>
              <a:gd name="connsiteX43" fmla="*/ 2730500 w 3778250"/>
              <a:gd name="connsiteY43" fmla="*/ 730250 h 2552700"/>
              <a:gd name="connsiteX44" fmla="*/ 2724150 w 3778250"/>
              <a:gd name="connsiteY44" fmla="*/ 635000 h 2552700"/>
              <a:gd name="connsiteX45" fmla="*/ 2698750 w 3778250"/>
              <a:gd name="connsiteY45" fmla="*/ 558800 h 2552700"/>
              <a:gd name="connsiteX46" fmla="*/ 2698750 w 3778250"/>
              <a:gd name="connsiteY46" fmla="*/ 558800 h 2552700"/>
              <a:gd name="connsiteX47" fmla="*/ 2787650 w 3778250"/>
              <a:gd name="connsiteY47" fmla="*/ 533400 h 2552700"/>
              <a:gd name="connsiteX48" fmla="*/ 2857500 w 3778250"/>
              <a:gd name="connsiteY48" fmla="*/ 527050 h 2552700"/>
              <a:gd name="connsiteX49" fmla="*/ 2940050 w 3778250"/>
              <a:gd name="connsiteY49" fmla="*/ 520700 h 2552700"/>
              <a:gd name="connsiteX50" fmla="*/ 3016250 w 3778250"/>
              <a:gd name="connsiteY50" fmla="*/ 495300 h 2552700"/>
              <a:gd name="connsiteX51" fmla="*/ 3086100 w 3778250"/>
              <a:gd name="connsiteY51" fmla="*/ 539750 h 2552700"/>
              <a:gd name="connsiteX52" fmla="*/ 3111500 w 3778250"/>
              <a:gd name="connsiteY52" fmla="*/ 603250 h 2552700"/>
              <a:gd name="connsiteX53" fmla="*/ 3086100 w 3778250"/>
              <a:gd name="connsiteY53" fmla="*/ 704850 h 2552700"/>
              <a:gd name="connsiteX54" fmla="*/ 3041650 w 3778250"/>
              <a:gd name="connsiteY54" fmla="*/ 806450 h 2552700"/>
              <a:gd name="connsiteX55" fmla="*/ 3003550 w 3778250"/>
              <a:gd name="connsiteY55" fmla="*/ 869950 h 2552700"/>
              <a:gd name="connsiteX56" fmla="*/ 2889250 w 3778250"/>
              <a:gd name="connsiteY56" fmla="*/ 939800 h 2552700"/>
              <a:gd name="connsiteX57" fmla="*/ 2838450 w 3778250"/>
              <a:gd name="connsiteY57" fmla="*/ 1047750 h 2552700"/>
              <a:gd name="connsiteX58" fmla="*/ 2800350 w 3778250"/>
              <a:gd name="connsiteY58" fmla="*/ 1168400 h 2552700"/>
              <a:gd name="connsiteX59" fmla="*/ 2806700 w 3778250"/>
              <a:gd name="connsiteY59" fmla="*/ 1225550 h 2552700"/>
              <a:gd name="connsiteX60" fmla="*/ 2851150 w 3778250"/>
              <a:gd name="connsiteY60" fmla="*/ 1238250 h 2552700"/>
              <a:gd name="connsiteX61" fmla="*/ 2984500 w 3778250"/>
              <a:gd name="connsiteY61" fmla="*/ 1263650 h 2552700"/>
              <a:gd name="connsiteX62" fmla="*/ 3041650 w 3778250"/>
              <a:gd name="connsiteY62" fmla="*/ 1238250 h 2552700"/>
              <a:gd name="connsiteX63" fmla="*/ 3111500 w 3778250"/>
              <a:gd name="connsiteY63" fmla="*/ 1231900 h 2552700"/>
              <a:gd name="connsiteX64" fmla="*/ 3219450 w 3778250"/>
              <a:gd name="connsiteY64" fmla="*/ 1238250 h 2552700"/>
              <a:gd name="connsiteX65" fmla="*/ 3352800 w 3778250"/>
              <a:gd name="connsiteY65" fmla="*/ 1238250 h 2552700"/>
              <a:gd name="connsiteX66" fmla="*/ 3429000 w 3778250"/>
              <a:gd name="connsiteY66" fmla="*/ 1212850 h 2552700"/>
              <a:gd name="connsiteX67" fmla="*/ 3517900 w 3778250"/>
              <a:gd name="connsiteY67" fmla="*/ 1282700 h 2552700"/>
              <a:gd name="connsiteX68" fmla="*/ 3600450 w 3778250"/>
              <a:gd name="connsiteY68" fmla="*/ 1327150 h 2552700"/>
              <a:gd name="connsiteX69" fmla="*/ 3663950 w 3778250"/>
              <a:gd name="connsiteY69" fmla="*/ 1346200 h 2552700"/>
              <a:gd name="connsiteX70" fmla="*/ 3702050 w 3778250"/>
              <a:gd name="connsiteY70" fmla="*/ 1428750 h 2552700"/>
              <a:gd name="connsiteX71" fmla="*/ 3778250 w 3778250"/>
              <a:gd name="connsiteY71" fmla="*/ 1524000 h 2552700"/>
              <a:gd name="connsiteX72" fmla="*/ 3778250 w 3778250"/>
              <a:gd name="connsiteY72" fmla="*/ 1619250 h 2552700"/>
              <a:gd name="connsiteX73" fmla="*/ 3714750 w 3778250"/>
              <a:gd name="connsiteY73" fmla="*/ 1714500 h 2552700"/>
              <a:gd name="connsiteX74" fmla="*/ 3651250 w 3778250"/>
              <a:gd name="connsiteY74" fmla="*/ 1790700 h 2552700"/>
              <a:gd name="connsiteX75" fmla="*/ 3594100 w 3778250"/>
              <a:gd name="connsiteY75" fmla="*/ 1866900 h 2552700"/>
              <a:gd name="connsiteX76" fmla="*/ 3556000 w 3778250"/>
              <a:gd name="connsiteY76" fmla="*/ 1949450 h 2552700"/>
              <a:gd name="connsiteX77" fmla="*/ 3536950 w 3778250"/>
              <a:gd name="connsiteY77" fmla="*/ 2063750 h 2552700"/>
              <a:gd name="connsiteX78" fmla="*/ 3486150 w 3778250"/>
              <a:gd name="connsiteY78" fmla="*/ 2159000 h 2552700"/>
              <a:gd name="connsiteX79" fmla="*/ 3422650 w 3778250"/>
              <a:gd name="connsiteY79" fmla="*/ 2171700 h 2552700"/>
              <a:gd name="connsiteX80" fmla="*/ 3302000 w 3778250"/>
              <a:gd name="connsiteY80" fmla="*/ 2266950 h 2552700"/>
              <a:gd name="connsiteX81" fmla="*/ 3282950 w 3778250"/>
              <a:gd name="connsiteY81" fmla="*/ 2355850 h 2552700"/>
              <a:gd name="connsiteX82" fmla="*/ 3206750 w 3778250"/>
              <a:gd name="connsiteY82" fmla="*/ 2413000 h 2552700"/>
              <a:gd name="connsiteX83" fmla="*/ 3124200 w 3778250"/>
              <a:gd name="connsiteY83" fmla="*/ 2438400 h 2552700"/>
              <a:gd name="connsiteX84" fmla="*/ 3092450 w 3778250"/>
              <a:gd name="connsiteY84" fmla="*/ 2495550 h 2552700"/>
              <a:gd name="connsiteX85" fmla="*/ 2978150 w 3778250"/>
              <a:gd name="connsiteY85" fmla="*/ 2520950 h 2552700"/>
              <a:gd name="connsiteX86" fmla="*/ 2965450 w 3778250"/>
              <a:gd name="connsiteY86" fmla="*/ 2552700 h 2552700"/>
              <a:gd name="connsiteX87" fmla="*/ 0 w 3778250"/>
              <a:gd name="connsiteY87" fmla="*/ 2228850 h 2552700"/>
              <a:gd name="connsiteX88" fmla="*/ 1231900 w 3778250"/>
              <a:gd name="connsiteY88" fmla="*/ 123825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78250" h="2552700">
                <a:moveTo>
                  <a:pt x="1231900" y="1238250"/>
                </a:moveTo>
                <a:lnTo>
                  <a:pt x="1403350" y="1162050"/>
                </a:lnTo>
                <a:lnTo>
                  <a:pt x="1530350" y="1206500"/>
                </a:lnTo>
                <a:lnTo>
                  <a:pt x="1657350" y="1162050"/>
                </a:lnTo>
                <a:lnTo>
                  <a:pt x="1657350" y="1162050"/>
                </a:lnTo>
                <a:lnTo>
                  <a:pt x="1619250" y="1028700"/>
                </a:lnTo>
                <a:lnTo>
                  <a:pt x="1625600" y="958850"/>
                </a:lnTo>
                <a:lnTo>
                  <a:pt x="1682750" y="933450"/>
                </a:lnTo>
                <a:lnTo>
                  <a:pt x="1733550" y="952500"/>
                </a:lnTo>
                <a:lnTo>
                  <a:pt x="1797050" y="1003300"/>
                </a:lnTo>
                <a:lnTo>
                  <a:pt x="1873250" y="1003300"/>
                </a:lnTo>
                <a:lnTo>
                  <a:pt x="1879600" y="895350"/>
                </a:lnTo>
                <a:lnTo>
                  <a:pt x="1943100" y="889000"/>
                </a:lnTo>
                <a:lnTo>
                  <a:pt x="2025650" y="927100"/>
                </a:lnTo>
                <a:lnTo>
                  <a:pt x="2076450" y="965200"/>
                </a:lnTo>
                <a:lnTo>
                  <a:pt x="2101850" y="1016000"/>
                </a:lnTo>
                <a:lnTo>
                  <a:pt x="2152650" y="1028700"/>
                </a:lnTo>
                <a:lnTo>
                  <a:pt x="2152650" y="1028700"/>
                </a:lnTo>
                <a:lnTo>
                  <a:pt x="2190750" y="939800"/>
                </a:lnTo>
                <a:lnTo>
                  <a:pt x="2216150" y="889000"/>
                </a:lnTo>
                <a:lnTo>
                  <a:pt x="2241550" y="825500"/>
                </a:lnTo>
                <a:lnTo>
                  <a:pt x="2241550" y="762000"/>
                </a:lnTo>
                <a:lnTo>
                  <a:pt x="2082800" y="647700"/>
                </a:lnTo>
                <a:lnTo>
                  <a:pt x="2070100" y="577850"/>
                </a:lnTo>
                <a:lnTo>
                  <a:pt x="2095500" y="508000"/>
                </a:lnTo>
                <a:lnTo>
                  <a:pt x="2171700" y="412750"/>
                </a:lnTo>
                <a:lnTo>
                  <a:pt x="2286000" y="323850"/>
                </a:lnTo>
                <a:lnTo>
                  <a:pt x="2330450" y="260350"/>
                </a:lnTo>
                <a:lnTo>
                  <a:pt x="2343150" y="133350"/>
                </a:lnTo>
                <a:lnTo>
                  <a:pt x="2368550" y="19050"/>
                </a:lnTo>
                <a:lnTo>
                  <a:pt x="2368550" y="19050"/>
                </a:lnTo>
                <a:lnTo>
                  <a:pt x="2489200" y="0"/>
                </a:lnTo>
                <a:lnTo>
                  <a:pt x="2546350" y="0"/>
                </a:lnTo>
                <a:lnTo>
                  <a:pt x="2603500" y="50800"/>
                </a:lnTo>
                <a:lnTo>
                  <a:pt x="2590800" y="127000"/>
                </a:lnTo>
                <a:lnTo>
                  <a:pt x="2546350" y="234950"/>
                </a:lnTo>
                <a:lnTo>
                  <a:pt x="2501900" y="374650"/>
                </a:lnTo>
                <a:lnTo>
                  <a:pt x="2463800" y="520700"/>
                </a:lnTo>
                <a:lnTo>
                  <a:pt x="2463800" y="596900"/>
                </a:lnTo>
                <a:lnTo>
                  <a:pt x="2489200" y="711200"/>
                </a:lnTo>
                <a:lnTo>
                  <a:pt x="2546350" y="749300"/>
                </a:lnTo>
                <a:lnTo>
                  <a:pt x="2616200" y="762000"/>
                </a:lnTo>
                <a:lnTo>
                  <a:pt x="2686050" y="762000"/>
                </a:lnTo>
                <a:lnTo>
                  <a:pt x="2730500" y="730250"/>
                </a:lnTo>
                <a:lnTo>
                  <a:pt x="2724150" y="635000"/>
                </a:lnTo>
                <a:lnTo>
                  <a:pt x="2698750" y="558800"/>
                </a:lnTo>
                <a:lnTo>
                  <a:pt x="2698750" y="558800"/>
                </a:lnTo>
                <a:lnTo>
                  <a:pt x="2787650" y="533400"/>
                </a:lnTo>
                <a:lnTo>
                  <a:pt x="2857500" y="527050"/>
                </a:lnTo>
                <a:lnTo>
                  <a:pt x="2940050" y="520700"/>
                </a:lnTo>
                <a:lnTo>
                  <a:pt x="3016250" y="495300"/>
                </a:lnTo>
                <a:lnTo>
                  <a:pt x="3086100" y="539750"/>
                </a:lnTo>
                <a:lnTo>
                  <a:pt x="3111500" y="603250"/>
                </a:lnTo>
                <a:lnTo>
                  <a:pt x="3086100" y="704850"/>
                </a:lnTo>
                <a:lnTo>
                  <a:pt x="3041650" y="806450"/>
                </a:lnTo>
                <a:lnTo>
                  <a:pt x="3003550" y="869950"/>
                </a:lnTo>
                <a:lnTo>
                  <a:pt x="2889250" y="939800"/>
                </a:lnTo>
                <a:lnTo>
                  <a:pt x="2838450" y="1047750"/>
                </a:lnTo>
                <a:lnTo>
                  <a:pt x="2800350" y="1168400"/>
                </a:lnTo>
                <a:lnTo>
                  <a:pt x="2806700" y="1225550"/>
                </a:lnTo>
                <a:lnTo>
                  <a:pt x="2851150" y="1238250"/>
                </a:lnTo>
                <a:lnTo>
                  <a:pt x="2984500" y="1263650"/>
                </a:lnTo>
                <a:lnTo>
                  <a:pt x="3041650" y="1238250"/>
                </a:lnTo>
                <a:lnTo>
                  <a:pt x="3111500" y="1231900"/>
                </a:lnTo>
                <a:lnTo>
                  <a:pt x="3219450" y="1238250"/>
                </a:lnTo>
                <a:lnTo>
                  <a:pt x="3352800" y="1238250"/>
                </a:lnTo>
                <a:lnTo>
                  <a:pt x="3429000" y="1212850"/>
                </a:lnTo>
                <a:lnTo>
                  <a:pt x="3517900" y="1282700"/>
                </a:lnTo>
                <a:lnTo>
                  <a:pt x="3600450" y="1327150"/>
                </a:lnTo>
                <a:lnTo>
                  <a:pt x="3663950" y="1346200"/>
                </a:lnTo>
                <a:lnTo>
                  <a:pt x="3702050" y="1428750"/>
                </a:lnTo>
                <a:lnTo>
                  <a:pt x="3778250" y="1524000"/>
                </a:lnTo>
                <a:lnTo>
                  <a:pt x="3778250" y="1619250"/>
                </a:lnTo>
                <a:lnTo>
                  <a:pt x="3714750" y="1714500"/>
                </a:lnTo>
                <a:lnTo>
                  <a:pt x="3651250" y="1790700"/>
                </a:lnTo>
                <a:lnTo>
                  <a:pt x="3594100" y="1866900"/>
                </a:lnTo>
                <a:lnTo>
                  <a:pt x="3556000" y="1949450"/>
                </a:lnTo>
                <a:lnTo>
                  <a:pt x="3536950" y="2063750"/>
                </a:lnTo>
                <a:lnTo>
                  <a:pt x="3486150" y="2159000"/>
                </a:lnTo>
                <a:lnTo>
                  <a:pt x="3422650" y="2171700"/>
                </a:lnTo>
                <a:lnTo>
                  <a:pt x="3302000" y="2266950"/>
                </a:lnTo>
                <a:lnTo>
                  <a:pt x="3282950" y="2355850"/>
                </a:lnTo>
                <a:lnTo>
                  <a:pt x="3206750" y="2413000"/>
                </a:lnTo>
                <a:lnTo>
                  <a:pt x="3124200" y="2438400"/>
                </a:lnTo>
                <a:lnTo>
                  <a:pt x="3092450" y="2495550"/>
                </a:lnTo>
                <a:lnTo>
                  <a:pt x="2978150" y="2520950"/>
                </a:lnTo>
                <a:lnTo>
                  <a:pt x="2965450" y="2552700"/>
                </a:lnTo>
                <a:lnTo>
                  <a:pt x="0" y="2228850"/>
                </a:lnTo>
                <a:lnTo>
                  <a:pt x="1231900" y="1238250"/>
                </a:lnTo>
                <a:close/>
              </a:path>
            </a:pathLst>
          </a:custGeom>
          <a:solidFill>
            <a:schemeClr val="accent5">
              <a:lumMod val="75000"/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547344" y="1553449"/>
            <a:ext cx="2957512" cy="1508975"/>
            <a:chOff x="1547344" y="1401756"/>
            <a:chExt cx="2957512" cy="1508975"/>
          </a:xfrm>
        </p:grpSpPr>
        <p:pic>
          <p:nvPicPr>
            <p:cNvPr id="13" name="Picture 3" descr="IMG_14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1" t="26688" r="5347" b="1942"/>
            <a:stretch>
              <a:fillRect/>
            </a:stretch>
          </p:blipFill>
          <p:spPr bwMode="auto">
            <a:xfrm>
              <a:off x="3109444" y="1401756"/>
              <a:ext cx="1395412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IMG_14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7" t="50768" r="44542" b="19188"/>
            <a:stretch>
              <a:fillRect/>
            </a:stretch>
          </p:blipFill>
          <p:spPr bwMode="auto">
            <a:xfrm>
              <a:off x="1547344" y="1401756"/>
              <a:ext cx="1497012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РКБ-ДРКБ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97" r="54112" b="15524"/>
            <a:stretch>
              <a:fillRect/>
            </a:stretch>
          </p:blipFill>
          <p:spPr bwMode="auto">
            <a:xfrm>
              <a:off x="2316361" y="2132856"/>
              <a:ext cx="1679575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4" descr="BSMP_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82" y="2284549"/>
            <a:ext cx="15001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IMG_138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21893" r="5824" b="13641"/>
          <a:stretch>
            <a:fillRect/>
          </a:stretch>
        </p:blipFill>
        <p:spPr bwMode="auto">
          <a:xfrm>
            <a:off x="4859452" y="3947008"/>
            <a:ext cx="15001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1979736" y="1997204"/>
            <a:ext cx="4270588" cy="2129247"/>
            <a:chOff x="1979736" y="1845511"/>
            <a:chExt cx="4270588" cy="2129247"/>
          </a:xfrm>
        </p:grpSpPr>
        <p:sp>
          <p:nvSpPr>
            <p:cNvPr id="33" name="AutoShape 7"/>
            <p:cNvSpPr>
              <a:spLocks noChangeArrowheads="1"/>
            </p:cNvSpPr>
            <p:nvPr/>
          </p:nvSpPr>
          <p:spPr bwMode="auto">
            <a:xfrm>
              <a:off x="1979736" y="3521074"/>
              <a:ext cx="216000" cy="216000"/>
            </a:xfrm>
            <a:prstGeom prst="star8">
              <a:avLst>
                <a:gd name="adj" fmla="val 3825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3995936" y="2162061"/>
              <a:ext cx="216000" cy="216000"/>
            </a:xfrm>
            <a:prstGeom prst="star8">
              <a:avLst>
                <a:gd name="adj" fmla="val 3825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4150904" y="3758758"/>
              <a:ext cx="216000" cy="216000"/>
            </a:xfrm>
            <a:prstGeom prst="star8">
              <a:avLst>
                <a:gd name="adj" fmla="val 3825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4934670" y="2973381"/>
              <a:ext cx="216000" cy="216000"/>
            </a:xfrm>
            <a:prstGeom prst="star8">
              <a:avLst>
                <a:gd name="adj" fmla="val 3825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2068654" y="2409295"/>
              <a:ext cx="216000" cy="216000"/>
            </a:xfrm>
            <a:prstGeom prst="star8">
              <a:avLst>
                <a:gd name="adj" fmla="val 3825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>
              <a:off x="5769889" y="2549354"/>
              <a:ext cx="216000" cy="216000"/>
            </a:xfrm>
            <a:prstGeom prst="star8">
              <a:avLst>
                <a:gd name="adj" fmla="val 3825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auto">
            <a:xfrm>
              <a:off x="6034324" y="2732845"/>
              <a:ext cx="216000" cy="216000"/>
            </a:xfrm>
            <a:prstGeom prst="star8">
              <a:avLst>
                <a:gd name="adj" fmla="val 3825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auto">
            <a:xfrm>
              <a:off x="5726682" y="3737074"/>
              <a:ext cx="216000" cy="216000"/>
            </a:xfrm>
            <a:prstGeom prst="star8">
              <a:avLst>
                <a:gd name="adj" fmla="val 3825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auto">
            <a:xfrm>
              <a:off x="2771800" y="2124038"/>
              <a:ext cx="216000" cy="216000"/>
            </a:xfrm>
            <a:prstGeom prst="star8">
              <a:avLst>
                <a:gd name="adj" fmla="val 3825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>
              <a:off x="3156148" y="1953511"/>
              <a:ext cx="216000" cy="216000"/>
            </a:xfrm>
            <a:prstGeom prst="star8">
              <a:avLst>
                <a:gd name="adj" fmla="val 3825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auto">
            <a:xfrm>
              <a:off x="2807892" y="1845511"/>
              <a:ext cx="216000" cy="216000"/>
            </a:xfrm>
            <a:prstGeom prst="star8">
              <a:avLst>
                <a:gd name="adj" fmla="val 3825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1588276"/>
            <a:ext cx="1401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РКБ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ДРКБ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МКДЦ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0312" y="1996517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БСМП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95639" y="4127140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Медсанчасть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ОАО Татнефть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34293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0" name="Прямоугольник 1"/>
          <p:cNvSpPr>
            <a:spLocks noChangeArrowheads="1"/>
          </p:cNvSpPr>
          <p:nvPr/>
        </p:nvSpPr>
        <p:spPr bwMode="auto">
          <a:xfrm>
            <a:off x="611560" y="2386623"/>
            <a:ext cx="79208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Федеральный закон от 29.11.2010 №326-ФЗ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«Об обязательном медицинском страховании в Российской Федерации»</a:t>
            </a:r>
          </a:p>
        </p:txBody>
      </p:sp>
      <p:pic>
        <p:nvPicPr>
          <p:cNvPr id="420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2187575" cy="936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7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Повышение конкурентоспособности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24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4536504" cy="649360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300677" y="1340768"/>
            <a:ext cx="6702885" cy="571504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Программа модернизации</a:t>
            </a:r>
            <a:endParaRPr lang="ru-RU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D558A-75B4-4B6D-AC0A-2598199E0A9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30755" y="2910716"/>
            <a:ext cx="2157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8 218,0 </a:t>
            </a:r>
          </a:p>
          <a:p>
            <a:pPr algn="ctr" eaLnBrk="1" hangingPunct="1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млн. рублей.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Группа 6"/>
          <p:cNvGrpSpPr>
            <a:grpSpLocks/>
          </p:cNvGrpSpPr>
          <p:nvPr/>
        </p:nvGrpSpPr>
        <p:grpSpPr bwMode="auto">
          <a:xfrm>
            <a:off x="2218085" y="735384"/>
            <a:ext cx="4802187" cy="3341688"/>
            <a:chOff x="1235635" y="1257591"/>
            <a:chExt cx="7858125" cy="5092700"/>
          </a:xfrm>
        </p:grpSpPr>
        <p:pic>
          <p:nvPicPr>
            <p:cNvPr id="6157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635" y="1257591"/>
              <a:ext cx="7858125" cy="5092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Oval 9"/>
            <p:cNvSpPr>
              <a:spLocks noChangeArrowheads="1"/>
            </p:cNvSpPr>
            <p:nvPr/>
          </p:nvSpPr>
          <p:spPr bwMode="auto">
            <a:xfrm flipV="1">
              <a:off x="3862388" y="2318755"/>
              <a:ext cx="285750" cy="2809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6159" name="Oval 10"/>
            <p:cNvSpPr>
              <a:spLocks noChangeArrowheads="1"/>
            </p:cNvSpPr>
            <p:nvPr/>
          </p:nvSpPr>
          <p:spPr bwMode="auto">
            <a:xfrm flipV="1">
              <a:off x="2560060" y="2758004"/>
              <a:ext cx="287337" cy="2873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6160" name="Oval 12"/>
            <p:cNvSpPr>
              <a:spLocks noChangeArrowheads="1"/>
            </p:cNvSpPr>
            <p:nvPr/>
          </p:nvSpPr>
          <p:spPr bwMode="auto">
            <a:xfrm flipV="1">
              <a:off x="2210252" y="4317923"/>
              <a:ext cx="287338" cy="2873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6161" name="Oval 14"/>
            <p:cNvSpPr>
              <a:spLocks noChangeArrowheads="1"/>
            </p:cNvSpPr>
            <p:nvPr/>
          </p:nvSpPr>
          <p:spPr bwMode="auto">
            <a:xfrm flipV="1">
              <a:off x="5784851" y="3169279"/>
              <a:ext cx="287338" cy="2873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6162" name="Freeform 16"/>
            <p:cNvSpPr>
              <a:spLocks/>
            </p:cNvSpPr>
            <p:nvPr/>
          </p:nvSpPr>
          <p:spPr bwMode="auto">
            <a:xfrm>
              <a:off x="4943756" y="2639277"/>
              <a:ext cx="2568576" cy="1404936"/>
            </a:xfrm>
            <a:custGeom>
              <a:avLst/>
              <a:gdLst>
                <a:gd name="T0" fmla="*/ 2147483647 w 1618"/>
                <a:gd name="T1" fmla="*/ 0 h 885"/>
                <a:gd name="T2" fmla="*/ 2147483647 w 1618"/>
                <a:gd name="T3" fmla="*/ 2147483647 h 885"/>
                <a:gd name="T4" fmla="*/ 2147483647 w 1618"/>
                <a:gd name="T5" fmla="*/ 2147483647 h 885"/>
                <a:gd name="T6" fmla="*/ 2147483647 w 1618"/>
                <a:gd name="T7" fmla="*/ 2147483647 h 885"/>
                <a:gd name="T8" fmla="*/ 2147483647 w 1618"/>
                <a:gd name="T9" fmla="*/ 2147483647 h 885"/>
                <a:gd name="T10" fmla="*/ 2147483647 w 1618"/>
                <a:gd name="T11" fmla="*/ 2147483647 h 8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18"/>
                <a:gd name="T19" fmla="*/ 0 h 885"/>
                <a:gd name="T20" fmla="*/ 1618 w 1618"/>
                <a:gd name="T21" fmla="*/ 885 h 8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18" h="885">
                  <a:moveTo>
                    <a:pt x="363" y="0"/>
                  </a:moveTo>
                  <a:cubicBezTo>
                    <a:pt x="253" y="75"/>
                    <a:pt x="144" y="151"/>
                    <a:pt x="91" y="227"/>
                  </a:cubicBezTo>
                  <a:cubicBezTo>
                    <a:pt x="38" y="303"/>
                    <a:pt x="23" y="356"/>
                    <a:pt x="46" y="454"/>
                  </a:cubicBezTo>
                  <a:cubicBezTo>
                    <a:pt x="69" y="552"/>
                    <a:pt x="0" y="749"/>
                    <a:pt x="227" y="817"/>
                  </a:cubicBezTo>
                  <a:cubicBezTo>
                    <a:pt x="454" y="885"/>
                    <a:pt x="1194" y="854"/>
                    <a:pt x="1406" y="862"/>
                  </a:cubicBezTo>
                  <a:cubicBezTo>
                    <a:pt x="1618" y="870"/>
                    <a:pt x="1557" y="866"/>
                    <a:pt x="1497" y="862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17"/>
            <p:cNvSpPr>
              <a:spLocks/>
            </p:cNvSpPr>
            <p:nvPr/>
          </p:nvSpPr>
          <p:spPr bwMode="auto">
            <a:xfrm>
              <a:off x="4832703" y="4001693"/>
              <a:ext cx="431800" cy="1295400"/>
            </a:xfrm>
            <a:custGeom>
              <a:avLst/>
              <a:gdLst>
                <a:gd name="T0" fmla="*/ 2147483647 w 371"/>
                <a:gd name="T1" fmla="*/ 0 h 862"/>
                <a:gd name="T2" fmla="*/ 0 w 371"/>
                <a:gd name="T3" fmla="*/ 2147483647 h 862"/>
                <a:gd name="T4" fmla="*/ 2147483647 w 371"/>
                <a:gd name="T5" fmla="*/ 2147483647 h 862"/>
                <a:gd name="T6" fmla="*/ 2147483647 w 371"/>
                <a:gd name="T7" fmla="*/ 2147483647 h 8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"/>
                <a:gd name="T13" fmla="*/ 0 h 862"/>
                <a:gd name="T14" fmla="*/ 371 w 371"/>
                <a:gd name="T15" fmla="*/ 862 h 8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" h="862">
                  <a:moveTo>
                    <a:pt x="318" y="0"/>
                  </a:moveTo>
                  <a:cubicBezTo>
                    <a:pt x="159" y="72"/>
                    <a:pt x="0" y="144"/>
                    <a:pt x="0" y="272"/>
                  </a:cubicBezTo>
                  <a:cubicBezTo>
                    <a:pt x="0" y="400"/>
                    <a:pt x="265" y="680"/>
                    <a:pt x="318" y="771"/>
                  </a:cubicBezTo>
                  <a:cubicBezTo>
                    <a:pt x="371" y="862"/>
                    <a:pt x="344" y="839"/>
                    <a:pt x="318" y="817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TextBox 20"/>
            <p:cNvSpPr txBox="1">
              <a:spLocks noChangeArrowheads="1"/>
            </p:cNvSpPr>
            <p:nvPr/>
          </p:nvSpPr>
          <p:spPr bwMode="auto">
            <a:xfrm>
              <a:off x="4005263" y="2273819"/>
              <a:ext cx="1144587" cy="38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000" b="1">
                  <a:solidFill>
                    <a:srgbClr val="669900"/>
                  </a:solidFill>
                  <a:latin typeface="Arial" charset="0"/>
                </a:rPr>
                <a:t>Арск</a:t>
              </a:r>
            </a:p>
          </p:txBody>
        </p:sp>
        <p:sp>
          <p:nvSpPr>
            <p:cNvPr id="6165" name="Oval 14"/>
            <p:cNvSpPr>
              <a:spLocks noChangeArrowheads="1"/>
            </p:cNvSpPr>
            <p:nvPr/>
          </p:nvSpPr>
          <p:spPr bwMode="auto">
            <a:xfrm flipV="1">
              <a:off x="4688732" y="3639192"/>
              <a:ext cx="287337" cy="2873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</p:grpSp>
      <p:graphicFrame>
        <p:nvGraphicFramePr>
          <p:cNvPr id="6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442670"/>
              </p:ext>
            </p:extLst>
          </p:nvPr>
        </p:nvGraphicFramePr>
        <p:xfrm>
          <a:off x="4714875" y="4324374"/>
          <a:ext cx="4048125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Лист" r:id="rId5" imgW="4048212" imgH="1866780" progId="Excel.Sheet.8">
                  <p:embed/>
                </p:oleObj>
              </mc:Choice>
              <mc:Fallback>
                <p:oleObj name="Лист" r:id="rId5" imgW="4048212" imgH="18667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4324374"/>
                        <a:ext cx="4048125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235810"/>
              </p:ext>
            </p:extLst>
          </p:nvPr>
        </p:nvGraphicFramePr>
        <p:xfrm>
          <a:off x="646113" y="4387874"/>
          <a:ext cx="3595687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Лист" r:id="rId8" imgW="3590877" imgH="1847880" progId="Excel.Sheet.8">
                  <p:embed/>
                </p:oleObj>
              </mc:Choice>
              <mc:Fallback>
                <p:oleObj name="Лист" r:id="rId8" imgW="3590877" imgH="18478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387874"/>
                        <a:ext cx="3595687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5-конечная звезда 16"/>
          <p:cNvSpPr/>
          <p:nvPr/>
        </p:nvSpPr>
        <p:spPr>
          <a:xfrm>
            <a:off x="5766035" y="3040343"/>
            <a:ext cx="493998" cy="548232"/>
          </a:xfrm>
          <a:prstGeom prst="star5">
            <a:avLst/>
          </a:prstGeom>
          <a:solidFill>
            <a:srgbClr val="FF5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973947" y="1456167"/>
            <a:ext cx="493998" cy="548232"/>
          </a:xfrm>
          <a:prstGeom prst="star5">
            <a:avLst/>
          </a:prstGeom>
          <a:solidFill>
            <a:srgbClr val="FF5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5779814" y="3595761"/>
            <a:ext cx="9604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Arial" charset="0"/>
              </a:rPr>
              <a:t>Бугульма</a:t>
            </a:r>
          </a:p>
        </p:txBody>
      </p:sp>
      <p:sp>
        <p:nvSpPr>
          <p:cNvPr id="6152" name="TextBox 22"/>
          <p:cNvSpPr txBox="1">
            <a:spLocks noChangeArrowheads="1"/>
          </p:cNvSpPr>
          <p:nvPr/>
        </p:nvSpPr>
        <p:spPr bwMode="auto">
          <a:xfrm>
            <a:off x="4746972" y="1148134"/>
            <a:ext cx="8588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Arial" charset="0"/>
              </a:rPr>
              <a:t>Елабуга</a:t>
            </a:r>
          </a:p>
        </p:txBody>
      </p:sp>
      <p:sp>
        <p:nvSpPr>
          <p:cNvPr id="21" name="5-конечная звезда 20"/>
          <p:cNvSpPr/>
          <p:nvPr/>
        </p:nvSpPr>
        <p:spPr>
          <a:xfrm>
            <a:off x="3295130" y="1508973"/>
            <a:ext cx="493998" cy="548232"/>
          </a:xfrm>
          <a:prstGeom prst="star5">
            <a:avLst/>
          </a:prstGeom>
          <a:solidFill>
            <a:srgbClr val="FF5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4" name="TextBox 3"/>
          <p:cNvSpPr txBox="1">
            <a:spLocks noChangeArrowheads="1"/>
          </p:cNvSpPr>
          <p:nvPr/>
        </p:nvSpPr>
        <p:spPr bwMode="auto">
          <a:xfrm>
            <a:off x="2898055" y="1147489"/>
            <a:ext cx="7604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Arial" charset="0"/>
              </a:rPr>
              <a:t>Казань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7250" y="121196"/>
            <a:ext cx="7202488" cy="571500"/>
          </a:xfrm>
          <a:prstGeom prst="rect">
            <a:avLst/>
          </a:prstGeom>
          <a:effectLst/>
        </p:spPr>
        <p:txBody>
          <a:bodyPr/>
          <a:lstStyle/>
          <a:p>
            <a:pPr marL="32004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Развитие сосудистых центов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38A7139-FD14-450A-91D5-4FF0D225DA96}" type="slidenum">
              <a:rPr lang="ru-RU" sz="1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pPr algn="ctr" eaLnBrk="1" hangingPunct="1">
                <a:defRPr/>
              </a:pPr>
              <a:t>9</a:t>
            </a:fld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4299</TotalTime>
  <Words>574</Words>
  <Application>Microsoft Office PowerPoint</Application>
  <PresentationFormat>Экран (4:3)</PresentationFormat>
  <Paragraphs>172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Воздушный поток</vt:lpstr>
      <vt:lpstr>Worksheet</vt:lpstr>
      <vt:lpstr>Лист</vt:lpstr>
      <vt:lpstr>Презентация PowerPoint</vt:lpstr>
      <vt:lpstr>Отрасль здравоохранения Республики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конкурентоспособности</vt:lpstr>
      <vt:lpstr>Программа модернизации</vt:lpstr>
      <vt:lpstr>Презентация PowerPoint</vt:lpstr>
      <vt:lpstr>Презентация PowerPoint</vt:lpstr>
      <vt:lpstr>Презентация PowerPoint</vt:lpstr>
      <vt:lpstr>Центр ядерной медицины</vt:lpstr>
      <vt:lpstr>Презентация PowerPoint</vt:lpstr>
      <vt:lpstr>Перевод государственных услуг на оказание в @-виде</vt:lpstr>
      <vt:lpstr>Информационные технологии в 2010 г.</vt:lpstr>
      <vt:lpstr>Лекарственное обеспечение</vt:lpstr>
      <vt:lpstr>Презентация PowerPoint</vt:lpstr>
      <vt:lpstr>Подготовка кадров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 С. Нурмиев</dc:creator>
  <cp:lastModifiedBy>Марат</cp:lastModifiedBy>
  <cp:revision>403</cp:revision>
  <cp:lastPrinted>2010-11-19T07:08:42Z</cp:lastPrinted>
  <dcterms:created xsi:type="dcterms:W3CDTF">2010-11-16T13:06:07Z</dcterms:created>
  <dcterms:modified xsi:type="dcterms:W3CDTF">2011-02-21T17:37:24Z</dcterms:modified>
</cp:coreProperties>
</file>